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 ContentType="application/vnd.ms-exce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ommentAuthors.xml" ContentType="application/vnd.openxmlformats-officedocument.presentationml.commentAuthors+xml"/>
  <Override PartName="/ppt/drawings/drawing1.xml" ContentType="application/vnd.openxmlformats-officedocument.drawingml.chartshap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7"/>
  </p:notesMasterIdLst>
  <p:handoutMasterIdLst>
    <p:handoutMasterId r:id="rId18"/>
  </p:handoutMasterIdLst>
  <p:sldIdLst>
    <p:sldId id="290" r:id="rId2"/>
    <p:sldId id="281" r:id="rId3"/>
    <p:sldId id="282" r:id="rId4"/>
    <p:sldId id="284" r:id="rId5"/>
    <p:sldId id="332" r:id="rId6"/>
    <p:sldId id="295" r:id="rId7"/>
    <p:sldId id="294" r:id="rId8"/>
    <p:sldId id="316" r:id="rId9"/>
    <p:sldId id="315" r:id="rId10"/>
    <p:sldId id="328" r:id="rId11"/>
    <p:sldId id="303" r:id="rId12"/>
    <p:sldId id="321" r:id="rId13"/>
    <p:sldId id="306" r:id="rId14"/>
    <p:sldId id="325" r:id="rId15"/>
    <p:sldId id="331" r:id="rId16"/>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200">
          <p15:clr>
            <a:srgbClr val="A4A3A4"/>
          </p15:clr>
        </p15:guide>
        <p15:guide id="2" pos="2920">
          <p15:clr>
            <a:srgbClr val="A4A3A4"/>
          </p15:clr>
        </p15:guide>
        <p15:guide id="3" orient="horz" pos="2928">
          <p15:clr>
            <a:srgbClr val="A4A3A4"/>
          </p15:clr>
        </p15:guide>
        <p15:guide id="4"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 id="5" name="sysadmin" initials="s" lastIdx="9" clrIdx="5"/>
  <p:cmAuthor id="6" name=" Trish Grant" initials="TG" lastIdx="2"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73" autoAdjust="0"/>
    <p:restoredTop sz="87808" autoAdjust="0"/>
  </p:normalViewPr>
  <p:slideViewPr>
    <p:cSldViewPr>
      <p:cViewPr>
        <p:scale>
          <a:sx n="100" d="100"/>
          <a:sy n="100" d="100"/>
        </p:scale>
        <p:origin x="-2316" y="-3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72"/>
        <p:guide orient="horz" pos="3024"/>
        <p:guide pos="3047"/>
        <p:guide pos="2304"/>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notesMaster" Target="notesMasters/notesMaster1.xml"/>
  <Relationship Id="rId18" Type="http://schemas.openxmlformats.org/officeDocument/2006/relationships/handoutMaster" Target="handoutMasters/handoutMaster1.xml"/>
  <Relationship Id="rId19" Type="http://schemas.openxmlformats.org/officeDocument/2006/relationships/commentAuthors" Target="commentAuthors.xml"/>
  <Relationship Id="rId2" Type="http://schemas.openxmlformats.org/officeDocument/2006/relationships/slide" Target="slides/slide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2.xlsx"/>
</Relationships>

</file>

<file path=ppt/charts/_rels/chart2.xml.rels><?xml version="1.0" encoding="UTF-8"?>

<Relationships xmlns="http://schemas.openxmlformats.org/package/2006/relationships">
  <Relationship Id="rId1" Type="http://schemas.openxmlformats.org/officeDocument/2006/relationships/package" Target="../embeddings/Microsoft_Excel_Worksheet3.xlsx"/>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4.xlsx"/>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5.xlsx"/>
  <Relationship Id="rId2" Type="http://schemas.openxmlformats.org/officeDocument/2006/relationships/chartUserShapes" Target="../drawings/drawing1.xml"/>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spPr>
            <a:ln>
              <a:solidFill>
                <a:srgbClr val="FFFF00"/>
              </a:solidFill>
            </a:ln>
          </c:spPr>
          <c:dPt>
            <c:idx val="1"/>
            <c:bubble3D val="0"/>
            <c:spPr>
              <a:solidFill>
                <a:schemeClr val="accent2">
                  <a:lumMod val="40000"/>
                  <a:lumOff val="60000"/>
                </a:schemeClr>
              </a:solidFill>
              <a:ln>
                <a:solidFill>
                  <a:srgbClr val="FFFF00"/>
                </a:solidFill>
              </a:ln>
            </c:spPr>
          </c:dPt>
          <c:dLbls>
            <c:dLbl>
              <c:idx val="0"/>
              <c:layout>
                <c:manualLayout>
                  <c:x val="-0.11341880937449191"/>
                  <c:y val="0.18515091863517061"/>
                </c:manualLayout>
              </c:layout>
              <c:tx>
                <c:rich>
                  <a:bodyPr/>
                  <a:lstStyle/>
                  <a:p>
                    <a:r>
                      <a:rPr lang="en-US" dirty="0"/>
                      <a:t>Inpatient </a:t>
                    </a:r>
                    <a:r>
                      <a:rPr lang="en-US" dirty="0" smtClean="0"/>
                      <a:t>21.28%</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0.11306610456878737"/>
                  <c:y val="-0.22007217847769028"/>
                </c:manualLayout>
              </c:layout>
              <c:tx>
                <c:rich>
                  <a:bodyPr/>
                  <a:lstStyle/>
                  <a:p>
                    <a:r>
                      <a:rPr lang="en-US" dirty="0" smtClean="0"/>
                      <a:t>Outpatient 39.16%</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manualLayout>
                  <c:x val="0.14101665389171486"/>
                  <c:y val="-0.11274114173228346"/>
                </c:manualLayout>
              </c:layout>
              <c:tx>
                <c:rich>
                  <a:bodyPr/>
                  <a:lstStyle/>
                  <a:p>
                    <a:r>
                      <a:rPr lang="en-US" dirty="0"/>
                      <a:t>Bad Debt </a:t>
                    </a:r>
                    <a:r>
                      <a:rPr lang="en-US" dirty="0" smtClean="0"/>
                      <a:t>11.10%</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
                  <c:y val="-1.0806266404199474E-2"/>
                </c:manualLayout>
              </c:layout>
              <c:tx>
                <c:rich>
                  <a:bodyPr/>
                  <a:lstStyle/>
                  <a:p>
                    <a:r>
                      <a:rPr lang="en-US" dirty="0"/>
                      <a:t>Professional Services </a:t>
                    </a:r>
                    <a:r>
                      <a:rPr lang="en-US" dirty="0" smtClean="0"/>
                      <a:t>12.19%</a:t>
                    </a:r>
                    <a:endParaRPr lang="en-US" dirty="0"/>
                  </a:p>
                </c:rich>
              </c:tx>
              <c:showLegendKey val="0"/>
              <c:showVal val="1"/>
              <c:showCatName val="1"/>
              <c:showSerName val="0"/>
              <c:showPercent val="0"/>
              <c:showBubbleSize val="0"/>
              <c:separator> </c:separator>
            </c:dLbl>
            <c:dLbl>
              <c:idx val="4"/>
              <c:layout>
                <c:manualLayout>
                  <c:x val="-1.4318630525166649E-2"/>
                  <c:y val="-6.751148293963255E-2"/>
                </c:manualLayout>
              </c:layout>
              <c:tx>
                <c:rich>
                  <a:bodyPr/>
                  <a:lstStyle/>
                  <a:p>
                    <a:r>
                      <a:rPr lang="en-US" dirty="0" smtClean="0"/>
                      <a:t>Dental 0.32%</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15:layout/>
                </c:ext>
              </c:extLst>
            </c:dLbl>
            <c:dLbl>
              <c:idx val="5"/>
              <c:layout>
                <c:manualLayout>
                  <c:x val="0.11814728358070285"/>
                  <c:y val="0.17513020833333334"/>
                </c:manualLayout>
              </c:layout>
              <c:tx>
                <c:rich>
                  <a:bodyPr/>
                  <a:lstStyle/>
                  <a:p>
                    <a:pPr>
                      <a:defRPr sz="1200" b="1">
                        <a:latin typeface="Arial" panose="020B0604020202020204" pitchFamily="34" charset="0"/>
                        <a:cs typeface="Arial" panose="020B0604020202020204" pitchFamily="34" charset="0"/>
                      </a:defRPr>
                    </a:pPr>
                    <a:r>
                      <a:rPr lang="en-US" dirty="0"/>
                      <a:t>Pharmacy (outpatient) </a:t>
                    </a:r>
                    <a:r>
                      <a:rPr lang="en-US" dirty="0" smtClean="0"/>
                      <a:t>15.95%</a:t>
                    </a:r>
                    <a:endParaRPr lang="en-US" dirty="0"/>
                  </a:p>
                </c:rich>
              </c:tx>
              <c:numFmt formatCode="0.0%" sourceLinked="0"/>
              <c:spPr/>
              <c:showLegendKey val="0"/>
              <c:showVal val="1"/>
              <c:showCatName val="1"/>
              <c:showSerName val="0"/>
              <c:showPercent val="0"/>
              <c:showBubbleSize val="0"/>
              <c:separator> </c:separator>
              <c:extLst>
                <c:ext xmlns:c15="http://schemas.microsoft.com/office/drawing/2012/chart" uri="{CE6537A1-D6FC-4f65-9D91-7224C49458BB}">
                  <c15:layout/>
                </c:ext>
              </c:extLst>
            </c:dLbl>
            <c:numFmt formatCode="0.0%" sourceLinked="0"/>
            <c:spPr>
              <a:noFill/>
              <a:ln>
                <a:noFill/>
              </a:ln>
              <a:effectLst/>
            </c:spPr>
            <c:txPr>
              <a:bodyPr/>
              <a:lstStyle/>
              <a:p>
                <a:pPr>
                  <a:defRPr sz="1200" b="1">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Sheet1!$A$2:$A$7</c:f>
              <c:strCache>
                <c:ptCount val="6"/>
                <c:pt idx="0">
                  <c:v>Inpatient</c:v>
                </c:pt>
                <c:pt idx="1">
                  <c:v>Outpatient</c:v>
                </c:pt>
                <c:pt idx="2">
                  <c:v>Bad Debt</c:v>
                </c:pt>
                <c:pt idx="3">
                  <c:v>Professional Services</c:v>
                </c:pt>
                <c:pt idx="4">
                  <c:v>Dental</c:v>
                </c:pt>
                <c:pt idx="5">
                  <c:v>Pharmacy (outpatient)</c:v>
                </c:pt>
              </c:strCache>
            </c:strRef>
          </c:cat>
          <c:val>
            <c:numRef>
              <c:f>Sheet1!$B$2:$B$7</c:f>
              <c:numCache>
                <c:formatCode>0.00%</c:formatCode>
                <c:ptCount val="6"/>
                <c:pt idx="0">
                  <c:v>0.21276168519899699</c:v>
                </c:pt>
                <c:pt idx="1">
                  <c:v>0.39164749005378408</c:v>
                </c:pt>
                <c:pt idx="2">
                  <c:v>0.11096532788816639</c:v>
                </c:pt>
                <c:pt idx="3">
                  <c:v>0.12193126795250459</c:v>
                </c:pt>
                <c:pt idx="4">
                  <c:v>3.2000000000000002E-3</c:v>
                </c:pt>
                <c:pt idx="5">
                  <c:v>0.15954895840889549</c:v>
                </c:pt>
              </c:numCache>
            </c:numRef>
          </c:val>
        </c:ser>
        <c:ser>
          <c:idx val="1"/>
          <c:order val="1"/>
          <c:tx>
            <c:strRef>
              <c:f>Sheet1!$C$1</c:f>
              <c:strCache>
                <c:ptCount val="1"/>
                <c:pt idx="0">
                  <c:v>Column2</c:v>
                </c:pt>
              </c:strCache>
            </c:strRef>
          </c:tx>
          <c:cat>
            <c:strRef>
              <c:f>Sheet1!$A$2:$A$7</c:f>
              <c:strCache>
                <c:ptCount val="6"/>
                <c:pt idx="0">
                  <c:v>Inpatient</c:v>
                </c:pt>
                <c:pt idx="1">
                  <c:v>Outpatient</c:v>
                </c:pt>
                <c:pt idx="2">
                  <c:v>Bad Debt</c:v>
                </c:pt>
                <c:pt idx="3">
                  <c:v>Professional Services</c:v>
                </c:pt>
                <c:pt idx="4">
                  <c:v>Dental</c:v>
                </c:pt>
                <c:pt idx="5">
                  <c:v>Pharmacy (outpatient)</c:v>
                </c:pt>
              </c:strCache>
            </c:strRef>
          </c:cat>
          <c:val>
            <c:numRef>
              <c:f>Sheet1!$C$2:$C$7</c:f>
              <c:numCache>
                <c:formatCode>General</c:formatCode>
                <c:ptCount val="6"/>
              </c:numCache>
            </c:numRef>
          </c:val>
        </c:ser>
        <c:ser>
          <c:idx val="2"/>
          <c:order val="2"/>
          <c:tx>
            <c:strRef>
              <c:f>Sheet1!$D$1</c:f>
              <c:strCache>
                <c:ptCount val="1"/>
                <c:pt idx="0">
                  <c:v>Column3</c:v>
                </c:pt>
              </c:strCache>
            </c:strRef>
          </c:tx>
          <c:cat>
            <c:strRef>
              <c:f>Sheet1!$A$2:$A$7</c:f>
              <c:strCache>
                <c:ptCount val="6"/>
                <c:pt idx="0">
                  <c:v>Inpatient</c:v>
                </c:pt>
                <c:pt idx="1">
                  <c:v>Outpatient</c:v>
                </c:pt>
                <c:pt idx="2">
                  <c:v>Bad Debt</c:v>
                </c:pt>
                <c:pt idx="3">
                  <c:v>Professional Services</c:v>
                </c:pt>
                <c:pt idx="4">
                  <c:v>Dental</c:v>
                </c:pt>
                <c:pt idx="5">
                  <c:v>Pharmacy (outpatient)</c:v>
                </c:pt>
              </c:strCache>
            </c:strRef>
          </c:cat>
          <c:val>
            <c:numRef>
              <c:f>Sheet1!$D$2:$D$7</c:f>
              <c:numCache>
                <c:formatCode>General</c:formatCode>
                <c:ptCount val="6"/>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4742023646126803"/>
          <c:y val="0.109375"/>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0.20156446705223788"/>
                  <c:y val="7.7161048228346463E-2"/>
                </c:manualLayout>
              </c:layout>
              <c:numFmt formatCode="0.00%" sourceLinked="0"/>
              <c:spPr>
                <a:solidFill>
                  <a:schemeClr val="accent1"/>
                </a:solidFill>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ext>
              </c:extLst>
            </c:dLbl>
            <c:dLbl>
              <c:idx val="1"/>
              <c:layout>
                <c:manualLayout>
                  <c:x val="7.7302975402410976E-2"/>
                  <c:y val="-0.21188156167979003"/>
                </c:manualLayout>
              </c:layout>
              <c:tx>
                <c:rich>
                  <a:bodyPr/>
                  <a:lstStyle/>
                  <a:p>
                    <a:r>
                      <a:rPr lang="en-US" dirty="0"/>
                      <a:t>Dental </a:t>
                    </a:r>
                    <a:r>
                      <a:rPr lang="en-US" dirty="0" smtClean="0"/>
                      <a:t>28.89%</a:t>
                    </a:r>
                    <a:endParaRPr lang="en-US" dirty="0"/>
                  </a:p>
                </c:rich>
              </c:tx>
              <c:showLegendKey val="0"/>
              <c:showVal val="1"/>
              <c:showCatName val="1"/>
              <c:showSerName val="0"/>
              <c:showPercent val="0"/>
              <c:showBubbleSize val="0"/>
              <c:separator> </c:separator>
              <c:extLst>
                <c:ext xmlns:c15="http://schemas.microsoft.com/office/drawing/2012/chart" uri="{CE6537A1-D6FC-4f65-9D91-7224C49458BB}">
                  <c15:layout/>
                </c:ext>
              </c:extLst>
            </c:dLbl>
            <c:dLbl>
              <c:idx val="2"/>
              <c:layout/>
              <c:dLblPos val="ctr"/>
              <c:showLegendKey val="0"/>
              <c:showVal val="1"/>
              <c:showCatName val="1"/>
              <c:showSerName val="0"/>
              <c:showPercent val="0"/>
              <c:showBubbleSize val="0"/>
              <c:separator> </c:separator>
              <c:extLst>
                <c:ext xmlns:c15="http://schemas.microsoft.com/office/drawing/2012/chart" uri="{CE6537A1-D6FC-4f65-9D91-7224C49458BB}">
                  <c15:layout/>
                </c:ext>
              </c:extLst>
            </c:dLbl>
            <c:dLbl>
              <c:idx val="3"/>
              <c:layout>
                <c:manualLayout>
                  <c:x val="0.13986481778273291"/>
                  <c:y val="0.16888123359580051"/>
                </c:manualLayout>
              </c:layout>
              <c:showLegendKey val="0"/>
              <c:showVal val="1"/>
              <c:showCatName val="1"/>
              <c:showSerName val="0"/>
              <c:showPercent val="0"/>
              <c:showBubbleSize val="0"/>
              <c:separator> </c:separator>
              <c:extLst>
                <c:ext xmlns:c15="http://schemas.microsoft.com/office/drawing/2012/chart" uri="{CE6537A1-D6FC-4f65-9D91-7224C49458BB}"/>
              </c:extLst>
            </c:dLbl>
            <c:dLbl>
              <c:idx val="4"/>
              <c:layout>
                <c:manualLayout>
                  <c:x val="5.9427710843373491E-2"/>
                  <c:y val="-7.0115464929784002E-2"/>
                </c:manualLayout>
              </c:layout>
              <c:showLegendKey val="0"/>
              <c:showVal val="1"/>
              <c:showCatName val="1"/>
              <c:showSerName val="0"/>
              <c:showPercent val="0"/>
              <c:showBubbleSize val="0"/>
              <c:separator> </c:separator>
              <c:extLst>
                <c:ext xmlns:c15="http://schemas.microsoft.com/office/drawing/2012/chart" uri="{CE6537A1-D6FC-4f65-9D91-7224C49458BB}"/>
              </c:extLst>
            </c:dLbl>
            <c:numFmt formatCode="0.00%" sourceLinked="0"/>
            <c:spPr>
              <a:noFill/>
              <a:ln>
                <a:noFill/>
              </a:ln>
              <a:effectLst/>
            </c:spPr>
            <c:txPr>
              <a:bodyPr/>
              <a:lstStyle/>
              <a:p>
                <a:pPr>
                  <a:defRPr>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extLst>
          </c:dLbls>
          <c:cat>
            <c:strRef>
              <c:f>Sheet1!$A$2:$A$4</c:f>
              <c:strCache>
                <c:ptCount val="3"/>
                <c:pt idx="0">
                  <c:v>Professional Services</c:v>
                </c:pt>
                <c:pt idx="1">
                  <c:v>Dental</c:v>
                </c:pt>
                <c:pt idx="2">
                  <c:v>Pharmacy</c:v>
                </c:pt>
              </c:strCache>
            </c:strRef>
          </c:cat>
          <c:val>
            <c:numRef>
              <c:f>Sheet1!$B$2:$B$4</c:f>
              <c:numCache>
                <c:formatCode>General</c:formatCode>
                <c:ptCount val="3"/>
                <c:pt idx="0">
                  <c:v>0.39352098633681964</c:v>
                </c:pt>
                <c:pt idx="1">
                  <c:v>0.28883770899199507</c:v>
                </c:pt>
                <c:pt idx="2">
                  <c:v>0.31764130467118534</c:v>
                </c:pt>
              </c:numCache>
            </c:numRef>
          </c:val>
        </c:ser>
        <c:ser>
          <c:idx val="1"/>
          <c:order val="1"/>
          <c:tx>
            <c:strRef>
              <c:f>Sheet1!$C$1</c:f>
              <c:strCache>
                <c:ptCount val="1"/>
                <c:pt idx="0">
                  <c:v>Column2</c:v>
                </c:pt>
              </c:strCache>
            </c:strRef>
          </c:tx>
          <c:cat>
            <c:strRef>
              <c:f>Sheet1!$A$2:$A$4</c:f>
              <c:strCache>
                <c:ptCount val="3"/>
                <c:pt idx="0">
                  <c:v>Professional Services</c:v>
                </c:pt>
                <c:pt idx="1">
                  <c:v>Dental</c:v>
                </c:pt>
                <c:pt idx="2">
                  <c:v>Pharmacy</c:v>
                </c:pt>
              </c:strCache>
            </c:strRef>
          </c:cat>
          <c:val>
            <c:numRef>
              <c:f>Sheet1!$C$2:$C$4</c:f>
              <c:numCache>
                <c:formatCode>"$"#,##0_);[Red]\("$"#,##0\)</c:formatCode>
                <c:ptCount val="3"/>
                <c:pt idx="0">
                  <c:v>26998386</c:v>
                </c:pt>
                <c:pt idx="1">
                  <c:v>19816356</c:v>
                </c:pt>
                <c:pt idx="2">
                  <c:v>21792491</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0.15015655122755672"/>
          <c:y val="0.13113431473239756"/>
          <c:w val="0.4801223241590214"/>
          <c:h val="0.81770833333333337"/>
        </c:manualLayout>
      </c:layout>
      <c:pieChart>
        <c:varyColors val="1"/>
        <c:ser>
          <c:idx val="0"/>
          <c:order val="0"/>
          <c:tx>
            <c:strRef>
              <c:f>Sheet1!$B$1</c:f>
              <c:strCache>
                <c:ptCount val="1"/>
                <c:pt idx="0">
                  <c:v>Column1</c:v>
                </c:pt>
              </c:strCache>
            </c:strRef>
          </c:tx>
          <c:dPt>
            <c:idx val="1"/>
            <c:bubble3D val="0"/>
            <c:spPr>
              <a:solidFill>
                <a:schemeClr val="accent5">
                  <a:lumMod val="60000"/>
                  <a:lumOff val="40000"/>
                </a:schemeClr>
              </a:solidFill>
            </c:spPr>
          </c:dPt>
          <c:dLbls>
            <c:dLbl>
              <c:idx val="0"/>
              <c:layout>
                <c:manualLayout>
                  <c:x val="-0.16283592316447171"/>
                  <c:y val="1.1209251017535851E-2"/>
                </c:manualLayout>
              </c:layout>
              <c:showLegendKey val="0"/>
              <c:showVal val="1"/>
              <c:showCatName val="1"/>
              <c:showSerName val="0"/>
              <c:showPercent val="0"/>
              <c:showBubbleSize val="0"/>
              <c:separator>
</c:separator>
              <c:extLst>
                <c:ext xmlns:c15="http://schemas.microsoft.com/office/drawing/2012/chart" uri="{CE6537A1-D6FC-4f65-9D91-7224C49458BB}">
                  <c15:layout/>
                </c:ext>
              </c:extLst>
            </c:dLbl>
            <c:spPr>
              <a:noFill/>
              <a:ln>
                <a:noFill/>
              </a:ln>
              <a:effectLst/>
            </c:spPr>
            <c:txPr>
              <a:bodyPr/>
              <a:lstStyle/>
              <a:p>
                <a:pPr>
                  <a:defRPr sz="1400" b="1">
                    <a:latin typeface="Arial" panose="020B0604020202020204" pitchFamily="34" charset="0"/>
                    <a:cs typeface="Arial" panose="020B0604020202020204" pitchFamily="34" charset="0"/>
                  </a:defRPr>
                </a:pPr>
                <a:endParaRPr lang="en-US"/>
              </a:p>
            </c:txPr>
            <c:showLegendKey val="0"/>
            <c:showVal val="1"/>
            <c:showCatName val="1"/>
            <c:showSerName val="0"/>
            <c:showPercent val="0"/>
            <c:showBubbleSize val="0"/>
            <c:separator>
</c:separator>
            <c:showLeaderLines val="1"/>
            <c:extLst>
              <c:ext xmlns:c15="http://schemas.microsoft.com/office/drawing/2012/chart" uri="{CE6537A1-D6FC-4f65-9D91-7224C49458BB}">
                <c15:layout/>
              </c:ext>
            </c:extLst>
          </c:dLbls>
          <c:cat>
            <c:strRef>
              <c:f>Sheet1!$A$2:$A$5</c:f>
              <c:strCache>
                <c:ptCount val="4"/>
                <c:pt idx="0">
                  <c:v>0% FPL</c:v>
                </c:pt>
                <c:pt idx="1">
                  <c:v>1 - 150% FPL</c:v>
                </c:pt>
                <c:pt idx="2">
                  <c:v>150.1 - 300% FPL</c:v>
                </c:pt>
                <c:pt idx="3">
                  <c:v>&gt;300% FPL</c:v>
                </c:pt>
              </c:strCache>
            </c:strRef>
          </c:cat>
          <c:val>
            <c:numRef>
              <c:f>Sheet1!$B$2:$B$5</c:f>
              <c:numCache>
                <c:formatCode>0.00%</c:formatCode>
                <c:ptCount val="4"/>
                <c:pt idx="0">
                  <c:v>0.54079738530343457</c:v>
                </c:pt>
                <c:pt idx="1">
                  <c:v>0.27687124631787852</c:v>
                </c:pt>
                <c:pt idx="2">
                  <c:v>0.16345670102735091</c:v>
                </c:pt>
                <c:pt idx="3">
                  <c:v>1.8874667351335972E-2</c:v>
                </c:pt>
              </c:numCache>
            </c:numRef>
          </c:val>
        </c:ser>
        <c:dLbls>
          <c:showLegendKey val="0"/>
          <c:showVal val="0"/>
          <c:showCatName val="0"/>
          <c:showSerName val="0"/>
          <c:showPercent val="0"/>
          <c:showBubbleSize val="0"/>
          <c:showLeaderLines val="1"/>
        </c:dLbls>
        <c:firstSliceAng val="0"/>
      </c:pieChart>
    </c:plotArea>
    <c:legend>
      <c:legendPos val="r"/>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autoTitleDeleted val="1"/>
    <c:plotArea>
      <c:layout>
        <c:manualLayout>
          <c:layoutTarget val="inner"/>
          <c:xMode val="edge"/>
          <c:yMode val="edge"/>
          <c:x val="2.7777777777777776E-2"/>
          <c:y val="0.10835580211564463"/>
          <c:w val="0.62191358024691357"/>
          <c:h val="0.75408514276624528"/>
        </c:manualLayout>
      </c:layout>
      <c:barChart>
        <c:barDir val="col"/>
        <c:grouping val="percentStacked"/>
        <c:varyColors val="0"/>
        <c:ser>
          <c:idx val="0"/>
          <c:order val="0"/>
          <c:tx>
            <c:strRef>
              <c:f>Sheet1!$A$2</c:f>
              <c:strCache>
                <c:ptCount val="1"/>
                <c:pt idx="0">
                  <c:v>Primary</c:v>
                </c:pt>
              </c:strCache>
            </c:strRef>
          </c:tx>
          <c:invertIfNegative val="0"/>
          <c:dLbls>
            <c:dLbl>
              <c:idx val="1"/>
              <c:layout>
                <c:manualLayout>
                  <c:x val="6.1728395061728964E-3"/>
                  <c:y val="-5.0505050505050509E-3"/>
                </c:manualLayout>
              </c:layout>
              <c:showLegendKey val="0"/>
              <c:showVal val="1"/>
              <c:showCatName val="1"/>
              <c:showSerName val="1"/>
              <c:showPercent val="0"/>
              <c:showBubbleSize val="0"/>
              <c:separator> </c:separator>
            </c:dLbl>
            <c:numFmt formatCode="0.00%" sourceLinked="0"/>
            <c:spPr>
              <a:noFill/>
              <a:ln>
                <a:noFill/>
              </a:ln>
              <a:effectLst/>
            </c:spPr>
            <c:txPr>
              <a:bodyPr/>
              <a:lstStyle/>
              <a:p>
                <a:pPr>
                  <a:defRPr sz="1600">
                    <a:latin typeface="Arial" panose="020B0604020202020204" pitchFamily="34" charset="0"/>
                    <a:cs typeface="Arial" panose="020B0604020202020204" pitchFamily="34" charset="0"/>
                  </a:defRPr>
                </a:pPr>
                <a:endParaRPr lang="en-US"/>
              </a:p>
            </c:txPr>
            <c:showLegendKey val="0"/>
            <c:showVal val="1"/>
            <c:showCatName val="1"/>
            <c:showSerName val="1"/>
            <c:showPercent val="0"/>
            <c:showBubbleSize val="0"/>
            <c:separator> </c:separator>
            <c:showLeaderLines val="0"/>
            <c:extLst>
              <c:ext xmlns:c15="http://schemas.microsoft.com/office/drawing/2012/chart" uri="{CE6537A1-D6FC-4f65-9D91-7224C49458BB}">
                <c15:showLeaderLines val="0"/>
              </c:ext>
            </c:extLst>
          </c:dLbls>
          <c:cat>
            <c:strRef>
              <c:f>Sheet1!$B$1:$C$1</c:f>
              <c:strCache>
                <c:ptCount val="2"/>
                <c:pt idx="0">
                  <c:v>Volume</c:v>
                </c:pt>
                <c:pt idx="1">
                  <c:v>Demand</c:v>
                </c:pt>
              </c:strCache>
            </c:strRef>
          </c:cat>
          <c:val>
            <c:numRef>
              <c:f>Sheet1!$B$2:$C$2</c:f>
              <c:numCache>
                <c:formatCode>0.00%</c:formatCode>
                <c:ptCount val="2"/>
                <c:pt idx="0">
                  <c:v>0.36109962350489549</c:v>
                </c:pt>
                <c:pt idx="1">
                  <c:v>0.46089471584215597</c:v>
                </c:pt>
              </c:numCache>
            </c:numRef>
          </c:val>
        </c:ser>
        <c:ser>
          <c:idx val="1"/>
          <c:order val="1"/>
          <c:tx>
            <c:strRef>
              <c:f>Sheet1!$A$3</c:f>
              <c:strCache>
                <c:ptCount val="1"/>
                <c:pt idx="0">
                  <c:v>Secondary</c:v>
                </c:pt>
              </c:strCache>
            </c:strRef>
          </c:tx>
          <c:spPr>
            <a:solidFill>
              <a:schemeClr val="accent3">
                <a:lumMod val="60000"/>
                <a:lumOff val="40000"/>
              </a:schemeClr>
            </a:solidFill>
          </c:spPr>
          <c:invertIfNegative val="0"/>
          <c:dLbls>
            <c:numFmt formatCode="0.00%" sourceLinked="0"/>
            <c:spPr>
              <a:noFill/>
              <a:ln>
                <a:noFill/>
              </a:ln>
              <a:effectLst/>
            </c:spPr>
            <c:txPr>
              <a:bodyPr/>
              <a:lstStyle/>
              <a:p>
                <a:pPr>
                  <a:defRPr sz="1600">
                    <a:latin typeface="Arial" panose="020B0604020202020204" pitchFamily="34" charset="0"/>
                    <a:cs typeface="Arial" panose="020B0604020202020204" pitchFamily="34" charset="0"/>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layout/>
                <c15:showLeaderLines val="0"/>
              </c:ext>
            </c:extLst>
          </c:dLbls>
          <c:cat>
            <c:strRef>
              <c:f>Sheet1!$B$1:$C$1</c:f>
              <c:strCache>
                <c:ptCount val="2"/>
                <c:pt idx="0">
                  <c:v>Volume</c:v>
                </c:pt>
                <c:pt idx="1">
                  <c:v>Demand</c:v>
                </c:pt>
              </c:strCache>
            </c:strRef>
          </c:cat>
          <c:val>
            <c:numRef>
              <c:f>Sheet1!$B$3:$C$3</c:f>
              <c:numCache>
                <c:formatCode>0.00%</c:formatCode>
                <c:ptCount val="2"/>
                <c:pt idx="0">
                  <c:v>0.63890037649510445</c:v>
                </c:pt>
                <c:pt idx="1">
                  <c:v>0.53910528415784409</c:v>
                </c:pt>
              </c:numCache>
            </c:numRef>
          </c:val>
        </c:ser>
        <c:dLbls>
          <c:showLegendKey val="0"/>
          <c:showVal val="0"/>
          <c:showCatName val="0"/>
          <c:showSerName val="0"/>
          <c:showPercent val="0"/>
          <c:showBubbleSize val="0"/>
        </c:dLbls>
        <c:gapWidth val="95"/>
        <c:overlap val="100"/>
        <c:axId val="115217920"/>
        <c:axId val="115219456"/>
      </c:barChart>
      <c:catAx>
        <c:axId val="115217920"/>
        <c:scaling>
          <c:orientation val="minMax"/>
        </c:scaling>
        <c:delete val="0"/>
        <c:axPos val="b"/>
        <c:numFmt formatCode="General" sourceLinked="0"/>
        <c:majorTickMark val="none"/>
        <c:minorTickMark val="none"/>
        <c:tickLblPos val="nextTo"/>
        <c:txPr>
          <a:bodyPr/>
          <a:lstStyle/>
          <a:p>
            <a:pPr>
              <a:defRPr sz="1800">
                <a:latin typeface="Arial" panose="020B0604020202020204" pitchFamily="34" charset="0"/>
                <a:cs typeface="Arial" panose="020B0604020202020204" pitchFamily="34" charset="0"/>
              </a:defRPr>
            </a:pPr>
            <a:endParaRPr lang="en-US"/>
          </a:p>
        </c:txPr>
        <c:crossAx val="115219456"/>
        <c:crosses val="autoZero"/>
        <c:auto val="1"/>
        <c:lblAlgn val="ctr"/>
        <c:lblOffset val="100"/>
        <c:noMultiLvlLbl val="0"/>
      </c:catAx>
      <c:valAx>
        <c:axId val="115219456"/>
        <c:scaling>
          <c:orientation val="minMax"/>
        </c:scaling>
        <c:delete val="1"/>
        <c:axPos val="l"/>
        <c:numFmt formatCode="0%" sourceLinked="1"/>
        <c:majorTickMark val="none"/>
        <c:minorTickMark val="none"/>
        <c:tickLblPos val="nextTo"/>
        <c:crossAx val="115217920"/>
        <c:crosses val="autoZero"/>
        <c:crossBetween val="between"/>
      </c:valAx>
    </c:plotArea>
    <c:legend>
      <c:legendPos val="t"/>
      <c:layout>
        <c:manualLayout>
          <c:xMode val="edge"/>
          <c:yMode val="edge"/>
          <c:x val="0.16581948089822104"/>
          <c:y val="3.0303030303030304E-2"/>
          <c:w val="0.34120054437639741"/>
          <c:h val="6.5426509186351706E-2"/>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drawings/_rels/vmlDrawing1.vml.rels><?xml version="1.0" encoding="UTF-8"?>

<Relationships xmlns="http://schemas.openxmlformats.org/package/2006/relationships">
  <Relationship Id="rId1" Type="http://schemas.openxmlformats.org/officeDocument/2006/relationships/image" Target="../media/image1.emf"/>
</Relationships>

</file>

<file path=ppt/drawings/_rels/vmlDrawing2.vml.rels><?xml version="1.0" encoding="UTF-8"?>

<Relationships xmlns="http://schemas.openxmlformats.org/package/2006/relationships">
  <Relationship Id="rId1" Type="http://schemas.openxmlformats.org/officeDocument/2006/relationships/image" Target="../media/image4.emf"/>
</Relationships>

</file>

<file path=ppt/drawings/_rels/vmlDrawing3.vml.rels><?xml version="1.0" encoding="UTF-8"?>

<Relationships xmlns="http://schemas.openxmlformats.org/package/2006/relationships">
  <Relationship Id="rId1" Type="http://schemas.openxmlformats.org/officeDocument/2006/relationships/image" Target="../media/image5.emf"/>
  <Relationship Id="rId2" Type="http://schemas.openxmlformats.org/officeDocument/2006/relationships/image" Target="../media/image6.emf"/>
</Relationships>

</file>

<file path=ppt/drawings/_rels/vmlDrawing4.vml.rels><?xml version="1.0" encoding="UTF-8"?>

<Relationships xmlns="http://schemas.openxmlformats.org/package/2006/relationships">
  <Relationship Id="rId1" Type="http://schemas.openxmlformats.org/officeDocument/2006/relationships/image" Target="../media/image7.emf"/>
</Relationships>

</file>

<file path=ppt/drawings/_rels/vmlDrawing5.vml.rels><?xml version="1.0" encoding="UTF-8"?>

<Relationships xmlns="http://schemas.openxmlformats.org/package/2006/relationships">
  <Relationship Id="rId1" Type="http://schemas.openxmlformats.org/officeDocument/2006/relationships/image" Target="../media/image8.emf"/>
</Relationships>

</file>

<file path=ppt/drawings/_rels/vmlDrawing6.vml.rels><?xml version="1.0" encoding="UTF-8"?>

<Relationships xmlns="http://schemas.openxmlformats.org/package/2006/relationships">
  <Relationship Id="rId1" Type="http://schemas.openxmlformats.org/officeDocument/2006/relationships/image" Target="../media/image9.emf"/>
</Relationships>

</file>

<file path=ppt/drawings/drawing1.xml><?xml version="1.0" encoding="utf-8"?>
<c:userShapes xmlns:c="http://schemas.openxmlformats.org/drawingml/2006/chart">
  <cdr:relSizeAnchor xmlns:cdr="http://schemas.openxmlformats.org/drawingml/2006/chartDrawing">
    <cdr:from>
      <cdr:x>0.72222</cdr:x>
      <cdr:y>0.06061</cdr:y>
    </cdr:from>
    <cdr:to>
      <cdr:x>0.99113</cdr:x>
      <cdr:y>0.95455</cdr:y>
    </cdr:to>
    <cdr:sp macro="" textlink="">
      <cdr:nvSpPr>
        <cdr:cNvPr id="2" name="AutoShape 16"/>
        <cdr:cNvSpPr>
          <a:spLocks xmlns:a="http://schemas.openxmlformats.org/drawingml/2006/main" noChangeArrowheads="1"/>
        </cdr:cNvSpPr>
      </cdr:nvSpPr>
      <cdr:spPr bwMode="auto">
        <a:xfrm xmlns:a="http://schemas.openxmlformats.org/drawingml/2006/main">
          <a:off x="5943600" y="304800"/>
          <a:ext cx="2212975" cy="4495800"/>
        </a:xfrm>
        <a:prstGeom xmlns:a="http://schemas.openxmlformats.org/drawingml/2006/main" prst="roundRect">
          <a:avLst>
            <a:gd name="adj" fmla="val 16667"/>
          </a:avLst>
        </a:prstGeom>
        <a:solidFill xmlns:a="http://schemas.openxmlformats.org/drawingml/2006/main">
          <a:schemeClr val="accent3">
            <a:lumMod val="60000"/>
            <a:lumOff val="40000"/>
          </a:schemeClr>
        </a:solidFill>
        <a:ln xmlns:a="http://schemas.openxmlformats.org/drawingml/2006/main">
          <a:noFill/>
        </a:ln>
        <a:extLst xmlns:a="http://schemas.openxmlformats.org/drawingml/2006/main"/>
      </cdr:spPr>
      <cdr:txBody>
        <a:bodyPr xmlns:a="http://schemas.openxmlformats.org/drawingml/2006/main" wrap="none" lIns="82058" tIns="41029" rIns="82058" bIns="41029" anchor="ctr"/>
        <a:lstStyle xmlns:a="http://schemas.openxmlformats.org/drawingml/2006/main">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xmlns:a="http://schemas.openxmlformats.org/drawingml/2006/main">
          <a:pPr eaLnBrk="1" hangingPunct="1">
            <a:spcBef>
              <a:spcPct val="0"/>
            </a:spcBef>
            <a:buFontTx/>
            <a:buNone/>
          </a:pPr>
          <a:endParaRPr lang="en-US" altLang="en-US" sz="1300" dirty="0">
            <a:latin typeface="Verdana" pitchFamily="34" charset="0"/>
          </a:endParaRPr>
        </a:p>
      </cdr:txBody>
    </cdr:sp>
  </cdr:relSizeAnchor>
  <cdr:relSizeAnchor xmlns:cdr="http://schemas.openxmlformats.org/drawingml/2006/chartDrawing">
    <cdr:from>
      <cdr:x>0.74769</cdr:x>
      <cdr:y>0.11869</cdr:y>
    </cdr:from>
    <cdr:to>
      <cdr:x>1</cdr:x>
      <cdr:y>1</cdr:y>
    </cdr:to>
    <cdr:sp macro="" textlink="">
      <cdr:nvSpPr>
        <cdr:cNvPr id="3" name="Rectangle 2"/>
        <cdr:cNvSpPr>
          <a:spLocks xmlns:a="http://schemas.openxmlformats.org/drawingml/2006/main" noGrp="1" noChangeArrowheads="1"/>
        </cdr:cNvSpPr>
      </cdr:nvSpPr>
      <cdr:spPr bwMode="auto">
        <a:xfrm xmlns:a="http://schemas.openxmlformats.org/drawingml/2006/main">
          <a:off x="6719888" y="860425"/>
          <a:ext cx="2076450" cy="4432300"/>
        </a:xfrm>
        <a:prstGeom xmlns:a="http://schemas.openxmlformats.org/drawingml/2006/main" prst="rect">
          <a:avLst/>
        </a:prstGeom>
        <a:noFill xmlns:a="http://schemas.openxmlformats.org/drawingml/2006/main"/>
        <a:ln xmlns:a="http://schemas.openxmlformats.org/drawingml/2006/main">
          <a:noFill/>
        </a:ln>
        <a:extLst xmlns:a="http://schemas.openxmlformats.org/drawingml/2006/main">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cdr:spPr>
      <cdr:txBody>
        <a:bodyPr xmlns:a="http://schemas.openxmlformats.org/drawingml/2006/main" vert="horz" wrap="square" lIns="91440" tIns="45720" rIns="91440" bIns="45720" numCol="1" anchor="t" anchorCtr="0" compatLnSpc="1">
          <a:prstTxWarp prst="textNoShape">
            <a:avLst/>
          </a:prstTxWarp>
        </a:bodyPr>
        <a:lstStyle xmlns:a="http://schemas.openxmlformats.org/drawingml/2006/main">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xmlns:a="http://schemas.openxmlformats.org/drawingml/2006/main">
          <a:pPr marL="0" indent="0">
            <a:spcAft>
              <a:spcPct val="30000"/>
            </a:spcAft>
            <a:buNone/>
          </a:pPr>
          <a:endParaRPr lang="en-US" altLang="en-US" sz="1200" dirty="0" smtClean="0">
            <a:solidFill>
              <a:srgbClr val="000000"/>
            </a:solidFill>
          </a:endParaRPr>
        </a:p>
      </cdr:txBody>
    </cdr:sp>
  </cdr:relSizeAnchor>
  <cdr:relSizeAnchor xmlns:cdr="http://schemas.openxmlformats.org/drawingml/2006/chartDrawing">
    <cdr:from>
      <cdr:x>0.75</cdr:x>
      <cdr:y>0.15152</cdr:y>
    </cdr:from>
    <cdr:to>
      <cdr:x>0.9537</cdr:x>
      <cdr:y>0.87879</cdr:y>
    </cdr:to>
    <cdr:sp macro="" textlink="">
      <cdr:nvSpPr>
        <cdr:cNvPr id="4" name="TextBox 3"/>
        <cdr:cNvSpPr txBox="1"/>
      </cdr:nvSpPr>
      <cdr:spPr>
        <a:xfrm xmlns:a="http://schemas.openxmlformats.org/drawingml/2006/main">
          <a:off x="6172200" y="762000"/>
          <a:ext cx="1676400" cy="3657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primary when providers indicate the individual has no health insurance and only </a:t>
          </a:r>
          <a:r>
            <a:rPr lang="en-US" sz="1200" dirty="0" smtClean="0">
              <a:solidFill>
                <a:schemeClr val="tx1"/>
              </a:solidFill>
              <a:latin typeface="Arial" panose="020B0604020202020204" pitchFamily="34" charset="0"/>
              <a:cs typeface="Arial" panose="020B0604020202020204" pitchFamily="34" charset="0"/>
            </a:rPr>
            <a:t>qualifies for </a:t>
          </a:r>
          <a:r>
            <a:rPr lang="en-US" sz="1200" dirty="0" smtClean="0">
              <a:latin typeface="Arial" panose="020B0604020202020204" pitchFamily="34" charset="0"/>
              <a:cs typeface="Arial" panose="020B0604020202020204" pitchFamily="34" charset="0"/>
            </a:rPr>
            <a:t>HSN.</a:t>
          </a:r>
        </a:p>
        <a:p xmlns:a="http://schemas.openxmlformats.org/drawingml/2006/main">
          <a:endParaRPr lang="en-US" sz="1200" dirty="0" smtClean="0">
            <a:latin typeface="Arial" panose="020B0604020202020204" pitchFamily="34" charset="0"/>
            <a:cs typeface="Arial" panose="020B0604020202020204" pitchFamily="34" charset="0"/>
          </a:endParaRPr>
        </a:p>
        <a:p xmlns:a="http://schemas.openxmlformats.org/drawingml/2006/main">
          <a:r>
            <a:rPr lang="en-US" sz="1200" dirty="0" smtClean="0">
              <a:latin typeface="Arial" panose="020B0604020202020204" pitchFamily="34" charset="0"/>
              <a:cs typeface="Arial" panose="020B0604020202020204" pitchFamily="34" charset="0"/>
            </a:rPr>
            <a:t>Claims are considered to be billed as secondary when providers bill the HSN after first submitting a claim to the patient’s primary insurance such as Medicare or employer sponsored insurance.</a:t>
          </a:r>
          <a:endParaRPr lang="en-US" sz="1200" dirty="0">
            <a:latin typeface="Arial" panose="020B0604020202020204" pitchFamily="34" charset="0"/>
            <a:cs typeface="Arial" panose="020B0604020202020204" pitchFamily="34" charset="0"/>
          </a:endParaRPr>
        </a:p>
      </cdr:txBody>
    </cdr:sp>
  </cdr:relSizeAnchor>
</c:userShape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337" cy="480060"/>
          </a:xfrm>
          <a:prstGeom prst="rect">
            <a:avLst/>
          </a:prstGeom>
        </p:spPr>
        <p:txBody>
          <a:bodyPr vert="horz" lIns="96642" tIns="48322" rIns="96642" bIns="48322" rtlCol="0"/>
          <a:lstStyle>
            <a:lvl1pPr algn="l">
              <a:defRPr sz="1200"/>
            </a:lvl1pPr>
          </a:lstStyle>
          <a:p>
            <a:pPr>
              <a:defRPr/>
            </a:pPr>
            <a:endParaRPr lang="en-US" dirty="0"/>
          </a:p>
        </p:txBody>
      </p:sp>
      <p:sp>
        <p:nvSpPr>
          <p:cNvPr id="3" name="Date Placeholder 2"/>
          <p:cNvSpPr>
            <a:spLocks noGrp="1"/>
          </p:cNvSpPr>
          <p:nvPr>
            <p:ph type="dt" sz="quarter" idx="1"/>
          </p:nvPr>
        </p:nvSpPr>
        <p:spPr>
          <a:xfrm>
            <a:off x="4142357" y="0"/>
            <a:ext cx="3171590" cy="480060"/>
          </a:xfrm>
          <a:prstGeom prst="rect">
            <a:avLst/>
          </a:prstGeom>
        </p:spPr>
        <p:txBody>
          <a:bodyPr vert="horz" lIns="96642" tIns="48322" rIns="96642" bIns="48322" rtlCol="0"/>
          <a:lstStyle>
            <a:lvl1pPr algn="r">
              <a:defRPr sz="1200"/>
            </a:lvl1pPr>
          </a:lstStyle>
          <a:p>
            <a:pPr>
              <a:defRPr/>
            </a:pPr>
            <a:fld id="{8808B54D-06B2-4450-AE64-FA9D52076060}" type="datetimeFigureOut">
              <a:rPr lang="en-US"/>
              <a:pPr>
                <a:defRPr/>
              </a:pPr>
              <a:t>12/18/2017</a:t>
            </a:fld>
            <a:endParaRPr lang="en-US" dirty="0"/>
          </a:p>
        </p:txBody>
      </p:sp>
      <p:sp>
        <p:nvSpPr>
          <p:cNvPr id="4" name="Footer Placeholder 3"/>
          <p:cNvSpPr>
            <a:spLocks noGrp="1"/>
          </p:cNvSpPr>
          <p:nvPr>
            <p:ph type="ftr" sz="quarter" idx="2"/>
          </p:nvPr>
        </p:nvSpPr>
        <p:spPr>
          <a:xfrm>
            <a:off x="1" y="9118959"/>
            <a:ext cx="3170337" cy="480060"/>
          </a:xfrm>
          <a:prstGeom prst="rect">
            <a:avLst/>
          </a:prstGeom>
        </p:spPr>
        <p:txBody>
          <a:bodyPr vert="horz" lIns="96642" tIns="48322" rIns="96642" bIns="48322"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4142357" y="9118959"/>
            <a:ext cx="3171590" cy="480060"/>
          </a:xfrm>
          <a:prstGeom prst="rect">
            <a:avLst/>
          </a:prstGeom>
        </p:spPr>
        <p:txBody>
          <a:bodyPr vert="horz" lIns="96642" tIns="48322" rIns="96642" bIns="48322"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70337" cy="480060"/>
          </a:xfrm>
          <a:prstGeom prst="rect">
            <a:avLst/>
          </a:prstGeom>
        </p:spPr>
        <p:txBody>
          <a:bodyPr vert="horz" lIns="96642" tIns="48322" rIns="96642" bIns="48322"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4142357" y="0"/>
            <a:ext cx="3171590" cy="480060"/>
          </a:xfrm>
          <a:prstGeom prst="rect">
            <a:avLst/>
          </a:prstGeom>
        </p:spPr>
        <p:txBody>
          <a:bodyPr vert="horz" lIns="96642" tIns="48322" rIns="96642" bIns="48322"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12/18/2017</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42" tIns="48322" rIns="96642" bIns="48322" rtlCol="0" anchor="ctr"/>
          <a:lstStyle/>
          <a:p>
            <a:pPr lvl="0"/>
            <a:endParaRPr lang="en-US" noProof="0" dirty="0" smtClean="0"/>
          </a:p>
        </p:txBody>
      </p:sp>
      <p:sp>
        <p:nvSpPr>
          <p:cNvPr id="5" name="Notes Placeholder 4"/>
          <p:cNvSpPr>
            <a:spLocks noGrp="1"/>
          </p:cNvSpPr>
          <p:nvPr>
            <p:ph type="body" sz="quarter" idx="3"/>
          </p:nvPr>
        </p:nvSpPr>
        <p:spPr>
          <a:xfrm>
            <a:off x="732774" y="4560570"/>
            <a:ext cx="5849655" cy="4320540"/>
          </a:xfrm>
          <a:prstGeom prst="rect">
            <a:avLst/>
          </a:prstGeom>
        </p:spPr>
        <p:txBody>
          <a:bodyPr vert="horz" lIns="96642" tIns="48322" rIns="96642" bIns="48322"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9118959"/>
            <a:ext cx="3170337" cy="480060"/>
          </a:xfrm>
          <a:prstGeom prst="rect">
            <a:avLst/>
          </a:prstGeom>
        </p:spPr>
        <p:txBody>
          <a:bodyPr vert="horz" lIns="96642" tIns="48322" rIns="96642" bIns="48322"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4142357" y="9118959"/>
            <a:ext cx="3171590" cy="480060"/>
          </a:xfrm>
          <a:prstGeom prst="rect">
            <a:avLst/>
          </a:prstGeom>
        </p:spPr>
        <p:txBody>
          <a:bodyPr vert="horz" lIns="96642" tIns="48322" rIns="96642" bIns="48322"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995162" y="8641081"/>
            <a:ext cx="88053" cy="191691"/>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8185" indent="-290720">
              <a:defRPr>
                <a:solidFill>
                  <a:schemeClr val="tx1"/>
                </a:solidFill>
                <a:latin typeface="Calibri" pitchFamily="34" charset="0"/>
              </a:defRPr>
            </a:lvl2pPr>
            <a:lvl3pPr marL="1166183" indent="-232907">
              <a:defRPr>
                <a:solidFill>
                  <a:schemeClr val="tx1"/>
                </a:solidFill>
                <a:latin typeface="Calibri" pitchFamily="34" charset="0"/>
              </a:defRPr>
            </a:lvl3pPr>
            <a:lvl4pPr marL="1633649" indent="-232907">
              <a:defRPr>
                <a:solidFill>
                  <a:schemeClr val="tx1"/>
                </a:solidFill>
                <a:latin typeface="Calibri" pitchFamily="34" charset="0"/>
              </a:defRPr>
            </a:lvl4pPr>
            <a:lvl5pPr marL="2099462" indent="-232907">
              <a:defRPr>
                <a:solidFill>
                  <a:schemeClr val="tx1"/>
                </a:solidFill>
                <a:latin typeface="Calibri" pitchFamily="34" charset="0"/>
              </a:defRPr>
            </a:lvl5pPr>
            <a:lvl6pPr marL="2575185" indent="-232907" fontAlgn="base">
              <a:spcBef>
                <a:spcPct val="0"/>
              </a:spcBef>
              <a:spcAft>
                <a:spcPct val="0"/>
              </a:spcAft>
              <a:defRPr>
                <a:solidFill>
                  <a:schemeClr val="tx1"/>
                </a:solidFill>
                <a:latin typeface="Calibri" pitchFamily="34" charset="0"/>
              </a:defRPr>
            </a:lvl6pPr>
            <a:lvl7pPr marL="3050910" indent="-232907" fontAlgn="base">
              <a:spcBef>
                <a:spcPct val="0"/>
              </a:spcBef>
              <a:spcAft>
                <a:spcPct val="0"/>
              </a:spcAft>
              <a:defRPr>
                <a:solidFill>
                  <a:schemeClr val="tx1"/>
                </a:solidFill>
                <a:latin typeface="Calibri" pitchFamily="34" charset="0"/>
              </a:defRPr>
            </a:lvl7pPr>
            <a:lvl8pPr marL="3526633" indent="-232907" fontAlgn="base">
              <a:spcBef>
                <a:spcPct val="0"/>
              </a:spcBef>
              <a:spcAft>
                <a:spcPct val="0"/>
              </a:spcAft>
              <a:defRPr>
                <a:solidFill>
                  <a:schemeClr val="tx1"/>
                </a:solidFill>
                <a:latin typeface="Calibri" pitchFamily="34" charset="0"/>
              </a:defRPr>
            </a:lvl8pPr>
            <a:lvl9pPr marL="4002357" indent="-232907"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smtClean="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616375" y="4842273"/>
            <a:ext cx="6480387" cy="25503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564716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smtClean="0"/>
          </a:p>
        </p:txBody>
      </p:sp>
    </p:spTree>
    <p:extLst>
      <p:ext uri="{BB962C8B-B14F-4D97-AF65-F5344CB8AC3E}">
        <p14:creationId xmlns:p14="http://schemas.microsoft.com/office/powerpoint/2010/main" val="666218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1" dirty="0" smtClean="0"/>
          </a:p>
        </p:txBody>
      </p:sp>
    </p:spTree>
    <p:extLst>
      <p:ext uri="{BB962C8B-B14F-4D97-AF65-F5344CB8AC3E}">
        <p14:creationId xmlns:p14="http://schemas.microsoft.com/office/powerpoint/2010/main" val="37661547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4142357" y="9118959"/>
            <a:ext cx="3171590"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310" tIns="48156" rIns="96310" bIns="48156"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15</a:t>
            </a:fld>
            <a:endParaRPr lang="en-US" altLang="en-US" dirty="0"/>
          </a:p>
        </p:txBody>
      </p:sp>
      <p:sp>
        <p:nvSpPr>
          <p:cNvPr id="17411" name="Rectangle 2"/>
          <p:cNvSpPr>
            <a:spLocks noGrp="1" noRot="1" noChangeAspect="1" noChangeArrowheads="1" noTextEdit="1"/>
          </p:cNvSpPr>
          <p:nvPr>
            <p:ph type="sldImg"/>
          </p:nvPr>
        </p:nvSpPr>
        <p:spPr bwMode="auto">
          <a:xfrm>
            <a:off x="1258888" y="719138"/>
            <a:ext cx="4802187" cy="3602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6310" tIns="48156" rIns="96310" bIns="48156"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4142357" y="9118959"/>
            <a:ext cx="3171590" cy="4800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310" tIns="48156" rIns="96310" bIns="48156"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258888" y="719138"/>
            <a:ext cx="4802187" cy="36020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6310" tIns="48156" rIns="96310" bIns="48156" numCol="1" anchor="t" anchorCtr="0" compatLnSpc="1">
            <a:prstTxWarp prst="textNoShape">
              <a:avLst/>
            </a:prstTxWarp>
          </a:bodyPr>
          <a:lstStyle/>
          <a:p>
            <a:pPr eaLnBrk="1" hangingPunct="1"/>
            <a:endParaRPr lang="en-US" altLang="en-US" dirty="0" smtClean="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1459380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Aft>
                <a:spcPct val="30000"/>
              </a:spcAft>
            </a:pPr>
            <a:r>
              <a:rPr lang="en-US" altLang="en-US" dirty="0"/>
              <a:t>Should we remove CHA – not on lasts year’s report. </a:t>
            </a:r>
          </a:p>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12/18/2017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12/18/2017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12/18/2017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12/18/2017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12/18/2017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12/18/2017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12/18/2017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12/18/2017</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12/18/2017</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12/18/2017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12/18/2017</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12/18/2017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vmlDrawing" Target="../drawings/vmlDrawing1.vml"/>
  <Relationship Id="rId2" Type="http://schemas.openxmlformats.org/officeDocument/2006/relationships/tags" Target="../tags/tag1.xml"/>
  <Relationship Id="rId3" Type="http://schemas.openxmlformats.org/officeDocument/2006/relationships/slideLayout" Target="../slideLayouts/slideLayout1.xml"/>
  <Relationship Id="rId4" Type="http://schemas.openxmlformats.org/officeDocument/2006/relationships/notesSlide" Target="../notesSlides/notesSlide1.xml"/>
  <Relationship Id="rId5" Type="http://schemas.openxmlformats.org/officeDocument/2006/relationships/oleObject" Target="../embeddings/oleObject1.bin"/>
  <Relationship Id="rId6" Type="http://schemas.openxmlformats.org/officeDocument/2006/relationships/image" Target="../media/image1.emf"/>
  <Relationship Id="rId7" Type="http://schemas.openxmlformats.org/officeDocument/2006/relationships/image" Target="../media/image2.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3.jpeg"/>
  <Relationship Id="rId4" Type="http://schemas.openxmlformats.org/officeDocument/2006/relationships/chart" Target="../charts/chart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image" Target="../media/image3.jpeg"/>
  <Relationship Id="rId4" Type="http://schemas.openxmlformats.org/officeDocument/2006/relationships/chart" Target="../charts/chart2.xml"/>
</Relationships>

</file>

<file path=ppt/slides/_rels/slide12.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slideLayout" Target="../slideLayouts/slideLayout7.xml"/>
  <Relationship Id="rId3" Type="http://schemas.openxmlformats.org/officeDocument/2006/relationships/notesSlide" Target="../notesSlides/notesSlide12.xml"/>
  <Relationship Id="rId4" Type="http://schemas.openxmlformats.org/officeDocument/2006/relationships/image" Target="../media/image3.jpeg"/>
  <Relationship Id="rId5" Type="http://schemas.openxmlformats.org/officeDocument/2006/relationships/oleObject" Target="../embeddings/Microsoft_Excel_97-2003_Worksheet4.xls"/>
  <Relationship Id="rId6" Type="http://schemas.openxmlformats.org/officeDocument/2006/relationships/image" Target="../media/image8.emf"/>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image" Target="../media/image3.jpeg"/>
  <Relationship Id="rId4" Type="http://schemas.openxmlformats.org/officeDocument/2006/relationships/chart" Target="../charts/chart3.xml"/>
</Relationships>

</file>

<file path=ppt/slides/_rels/slide14.xml.rels><?xml version="1.0" encoding="UTF-8"?>

<Relationships xmlns="http://schemas.openxmlformats.org/package/2006/relationships">
  <Relationship Id="rId1" Type="http://schemas.openxmlformats.org/officeDocument/2006/relationships/vmlDrawing" Target="../drawings/vmlDrawing6.vml"/>
  <Relationship Id="rId2" Type="http://schemas.openxmlformats.org/officeDocument/2006/relationships/slideLayout" Target="../slideLayouts/slideLayout7.xml"/>
  <Relationship Id="rId3" Type="http://schemas.openxmlformats.org/officeDocument/2006/relationships/notesSlide" Target="../notesSlides/notesSlide14.xml"/>
  <Relationship Id="rId4" Type="http://schemas.openxmlformats.org/officeDocument/2006/relationships/oleObject" Target="../embeddings/Microsoft_Excel_97-2003_Worksheet5.xls"/>
  <Relationship Id="rId5" Type="http://schemas.openxmlformats.org/officeDocument/2006/relationships/image" Target="../media/image9.emf"/>
  <Relationship Id="rId6" Type="http://schemas.openxmlformats.org/officeDocument/2006/relationships/image" Target="../media/image3.jpeg"/>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4.xml"/>
  <Relationship Id="rId4" Type="http://schemas.openxmlformats.org/officeDocument/2006/relationships/image" Target="../media/image3.jpeg"/>
</Relationships>

</file>

<file path=ppt/slides/_rels/slide2.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2.xml"/>
  <Relationship Id="rId3" Type="http://schemas.openxmlformats.org/officeDocument/2006/relationships/image" Target="../media/image3.jpe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3.jpeg"/>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3.jpeg"/>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3.jpe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image" Target="../media/image3.jpeg"/>
</Relationships>

</file>

<file path=ppt/slides/_rels/slide7.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slideLayout" Target="../slideLayouts/slideLayout7.xml"/>
  <Relationship Id="rId3" Type="http://schemas.openxmlformats.org/officeDocument/2006/relationships/notesSlide" Target="../notesSlides/notesSlide7.xml"/>
  <Relationship Id="rId4" Type="http://schemas.openxmlformats.org/officeDocument/2006/relationships/oleObject" Target="../embeddings/Microsoft_Excel_97-2003_Worksheet1.xls"/>
  <Relationship Id="rId5" Type="http://schemas.openxmlformats.org/officeDocument/2006/relationships/image" Target="../media/image4.emf"/>
  <Relationship Id="rId6" Type="http://schemas.openxmlformats.org/officeDocument/2006/relationships/image" Target="../media/image3.jpeg"/>
</Relationships>

</file>

<file path=ppt/slides/_rels/slide8.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slideLayout" Target="../slideLayouts/slideLayout2.xml"/>
  <Relationship Id="rId3" Type="http://schemas.openxmlformats.org/officeDocument/2006/relationships/notesSlide" Target="../notesSlides/notesSlide8.xml"/>
  <Relationship Id="rId4" Type="http://schemas.openxmlformats.org/officeDocument/2006/relationships/image" Target="../media/image3.jpeg"/>
  <Relationship Id="rId5" Type="http://schemas.openxmlformats.org/officeDocument/2006/relationships/oleObject" Target="../embeddings/Microsoft_Excel_97-2003_Worksheet2.xls"/>
  <Relationship Id="rId6" Type="http://schemas.openxmlformats.org/officeDocument/2006/relationships/image" Target="../media/image5.emf"/>
  <Relationship Id="rId7" Type="http://schemas.openxmlformats.org/officeDocument/2006/relationships/oleObject" Target="../embeddings/Microsoft_Excel_97-2003_Worksheet3.xls"/>
  <Relationship Id="rId8" Type="http://schemas.openxmlformats.org/officeDocument/2006/relationships/image" Target="../media/image6.emf"/>
</Relationships>

</file>

<file path=ppt/slides/_rels/slide9.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slideLayout" Target="../slideLayouts/slideLayout2.xml"/>
  <Relationship Id="rId3" Type="http://schemas.openxmlformats.org/officeDocument/2006/relationships/notesSlide" Target="../notesSlides/notesSlide9.xml"/>
  <Relationship Id="rId4" Type="http://schemas.openxmlformats.org/officeDocument/2006/relationships/image" Target="../media/image3.jpeg"/>
  <Relationship Id="rId5" Type="http://schemas.openxmlformats.org/officeDocument/2006/relationships/package" Target="../embeddings/Microsoft_Excel_Worksheet1.xlsx"/>
  <Relationship Id="rId6" Type="http://schemas.openxmlformats.org/officeDocument/2006/relationships/image" Target="../media/image7.emf"/>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6925" name="think-cell Slide" r:id="rId5" imgW="360" imgH="360" progId="">
                  <p:embed/>
                </p:oleObj>
              </mc:Choice>
              <mc:Fallback>
                <p:oleObj name="think-cell Slide" r:id="rId5" imgW="360" imgH="360" progId="">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54225"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smtClean="0">
                <a:solidFill>
                  <a:srgbClr val="0070C0"/>
                </a:solidFill>
                <a:latin typeface="Arial" charset="0"/>
              </a:rPr>
              <a:t>Fiscal Year 2017</a:t>
            </a:r>
          </a:p>
          <a:p>
            <a:pPr algn="ctr" eaLnBrk="1" hangingPunct="1">
              <a:spcBef>
                <a:spcPct val="0"/>
              </a:spcBef>
              <a:buFontTx/>
              <a:buNone/>
            </a:pPr>
            <a:endParaRPr lang="en-US" altLang="en-US" sz="2000" b="1" dirty="0" smtClean="0">
              <a:solidFill>
                <a:srgbClr val="0070C0"/>
              </a:solidFill>
              <a:latin typeface="Arial" charset="0"/>
            </a:endParaRPr>
          </a:p>
          <a:p>
            <a:pPr algn="ctr" eaLnBrk="1" hangingPunct="1">
              <a:spcBef>
                <a:spcPct val="0"/>
              </a:spcBef>
              <a:buFontTx/>
              <a:buNone/>
            </a:pPr>
            <a:r>
              <a:rPr lang="en-US" altLang="en-US" sz="2000" b="1" dirty="0" smtClean="0">
                <a:solidFill>
                  <a:srgbClr val="0070C0"/>
                </a:solidFill>
                <a:latin typeface="Arial" charset="0"/>
              </a:rPr>
              <a:t>December 1, 2017</a:t>
            </a:r>
            <a:endParaRPr lang="en-US" altLang="en-US" sz="2000" b="1" dirty="0">
              <a:solidFill>
                <a:srgbClr val="0070C0"/>
              </a:solidFill>
              <a:latin typeface="Arial" charset="0"/>
            </a:endParaRP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a:ex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7"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5334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smtClean="0">
                <a:solidFill>
                  <a:srgbClr val="0070C0"/>
                </a:solidFill>
                <a:latin typeface="Arial" charset="0"/>
              </a:rPr>
              <a:t>Annual </a:t>
            </a:r>
            <a:r>
              <a:rPr lang="en-US" altLang="en-US" sz="4400" dirty="0">
                <a:solidFill>
                  <a:srgbClr val="0070C0"/>
                </a:solidFill>
                <a:latin typeface="Arial" charset="0"/>
              </a:rPr>
              <a:t>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96900"/>
            <a:ext cx="562292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Hospital 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09600" y="604662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a:t>
            </a:r>
            <a:r>
              <a:rPr lang="en-US" altLang="en-US" sz="800" dirty="0" smtClean="0">
                <a:latin typeface="Arial" panose="020B0604020202020204" pitchFamily="34" charset="0"/>
              </a:rPr>
              <a:t>: The </a:t>
            </a:r>
            <a:r>
              <a:rPr lang="en-US" altLang="en-US" sz="800" dirty="0">
                <a:latin typeface="Arial" panose="020B0604020202020204" pitchFamily="34" charset="0"/>
              </a:rPr>
              <a:t>Health Safety Net fiscal year runs from October 1 through September 30 of the following </a:t>
            </a:r>
            <a:r>
              <a:rPr lang="en-US" altLang="en-US" sz="800" dirty="0" smtClean="0">
                <a:latin typeface="Arial" panose="020B0604020202020204" pitchFamily="34" charset="0"/>
              </a:rPr>
              <a:t>year</a:t>
            </a:r>
            <a:r>
              <a:rPr lang="en-US" altLang="en-US" sz="800" b="1" dirty="0" smtClean="0">
                <a:latin typeface="Arial" panose="020B0604020202020204" pitchFamily="34" charset="0"/>
              </a:rPr>
              <a:t>. </a:t>
            </a:r>
            <a:r>
              <a:rPr lang="en-US" altLang="en-US" sz="800" dirty="0" smtClean="0">
                <a:solidFill>
                  <a:srgbClr val="080808"/>
                </a:solidFill>
                <a:latin typeface="Arial" panose="020B0604020202020204" pitchFamily="34" charset="0"/>
              </a:rPr>
              <a:t>Hospital </a:t>
            </a:r>
            <a:r>
              <a:rPr lang="en-US" altLang="en-US" sz="800" dirty="0">
                <a:solidFill>
                  <a:srgbClr val="080808"/>
                </a:solidFill>
                <a:latin typeface="Arial" panose="020B0604020202020204" pitchFamily="34" charset="0"/>
              </a:rPr>
              <a:t>inpatient </a:t>
            </a:r>
            <a:r>
              <a:rPr lang="en-US" altLang="en-US" sz="800" dirty="0" smtClean="0">
                <a:solidFill>
                  <a:srgbClr val="080808"/>
                </a:solidFill>
                <a:latin typeface="Arial" panose="020B0604020202020204" pitchFamily="34" charset="0"/>
              </a:rPr>
              <a:t> </a:t>
            </a:r>
            <a:r>
              <a:rPr lang="en-US" altLang="en-US" sz="800" dirty="0">
                <a:solidFill>
                  <a:srgbClr val="080808"/>
                </a:solidFill>
                <a:latin typeface="Arial" panose="020B0604020202020204" pitchFamily="34" charset="0"/>
              </a:rPr>
              <a:t>excludes pharmacy claims. Hospital inpatient payments are reported </a:t>
            </a:r>
            <a:r>
              <a:rPr lang="en-US" altLang="en-US" sz="800" dirty="0" smtClean="0">
                <a:solidFill>
                  <a:srgbClr val="080808"/>
                </a:solidFill>
                <a:latin typeface="Arial" panose="020B0604020202020204" pitchFamily="34" charset="0"/>
              </a:rPr>
              <a:t>in the month </a:t>
            </a:r>
            <a:r>
              <a:rPr lang="en-US" altLang="en-US" sz="800" dirty="0">
                <a:solidFill>
                  <a:srgbClr val="080808"/>
                </a:solidFill>
                <a:latin typeface="Arial" panose="020B0604020202020204" pitchFamily="34" charset="0"/>
              </a:rPr>
              <a:t>in which the service was provided. </a:t>
            </a:r>
            <a:r>
              <a:rPr lang="en-US" altLang="en-US" sz="800" dirty="0" smtClean="0">
                <a:solidFill>
                  <a:srgbClr val="080808"/>
                </a:solidFill>
                <a:latin typeface="Arial" panose="020B0604020202020204" pitchFamily="34" charset="0"/>
              </a:rPr>
              <a:t>Source: Health Safety Net Data Warehouse and Health Safety Net Payment Calculation </a:t>
            </a:r>
            <a:r>
              <a:rPr lang="en-US" altLang="en-US" sz="800" dirty="0" smtClean="0">
                <a:latin typeface="Arial" panose="020B0604020202020204" pitchFamily="34" charset="0"/>
              </a:rPr>
              <a:t>as </a:t>
            </a:r>
            <a:r>
              <a:rPr lang="en-US" altLang="en-US" sz="800" dirty="0">
                <a:latin typeface="Arial" panose="020B0604020202020204" pitchFamily="34" charset="0"/>
              </a:rPr>
              <a:t>of </a:t>
            </a:r>
            <a:r>
              <a:rPr lang="en-US" altLang="en-US" sz="800" dirty="0" smtClean="0">
                <a:latin typeface="Arial" panose="020B0604020202020204" pitchFamily="34" charset="0"/>
              </a:rPr>
              <a:t>11/8/17.</a:t>
            </a: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4123127872"/>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763000" y="6613525"/>
            <a:ext cx="381000" cy="244475"/>
          </a:xfrm>
        </p:spPr>
        <p:txBody>
          <a:bodyPr/>
          <a:lstStyle/>
          <a:p>
            <a:pPr>
              <a:defRPr/>
            </a:pPr>
            <a:fld id="{E932BB6A-D600-4D54-8112-1310BC448E11}" type="slidenum">
              <a:rPr lang="en-US" smtClean="0"/>
              <a:pPr>
                <a:defRPr/>
              </a:pPr>
              <a:t>10</a:t>
            </a:fld>
            <a:endParaRPr lang="en-US" dirty="0"/>
          </a:p>
        </p:txBody>
      </p:sp>
    </p:spTree>
    <p:extLst>
      <p:ext uri="{BB962C8B-B14F-4D97-AF65-F5344CB8AC3E}">
        <p14:creationId xmlns:p14="http://schemas.microsoft.com/office/powerpoint/2010/main" val="23081229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CHC Demand by Type of Service</a:t>
            </a:r>
            <a:endParaRPr lang="en-US" altLang="en-US" sz="24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609600" y="6185128"/>
            <a:ext cx="8107363"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a:t>
            </a:r>
            <a:r>
              <a:rPr lang="en-US" altLang="en-US" sz="700" b="1" dirty="0" smtClean="0">
                <a:latin typeface="Arial" panose="020B0604020202020204" pitchFamily="34" charset="0"/>
              </a:rPr>
              <a:t>.</a:t>
            </a:r>
            <a:r>
              <a:rPr lang="en-US" altLang="en-US" sz="700" dirty="0">
                <a:solidFill>
                  <a:srgbClr val="080808"/>
                </a:solidFill>
                <a:latin typeface="Arial" panose="020B0604020202020204" pitchFamily="34" charset="0"/>
              </a:rPr>
              <a:t> </a:t>
            </a:r>
            <a:r>
              <a:rPr lang="en-US" altLang="en-US" sz="700" dirty="0" smtClean="0">
                <a:solidFill>
                  <a:srgbClr val="080808"/>
                </a:solidFill>
                <a:latin typeface="Arial" panose="020B0604020202020204" pitchFamily="34" charset="0"/>
              </a:rPr>
              <a:t>Source: Health Safety Net Payment Calculation </a:t>
            </a:r>
            <a:r>
              <a:rPr lang="en-US" altLang="en-US" sz="700" dirty="0" smtClean="0">
                <a:latin typeface="Arial" panose="020B0604020202020204" pitchFamily="34" charset="0"/>
              </a:rPr>
              <a:t>as </a:t>
            </a:r>
            <a:r>
              <a:rPr lang="en-US" altLang="en-US" sz="700" dirty="0">
                <a:latin typeface="Arial" panose="020B0604020202020204" pitchFamily="34" charset="0"/>
              </a:rPr>
              <a:t>of </a:t>
            </a:r>
            <a:r>
              <a:rPr lang="en-US" altLang="en-US" sz="700" dirty="0" smtClean="0">
                <a:latin typeface="Arial" panose="020B0604020202020204" pitchFamily="34" charset="0"/>
              </a:rPr>
              <a:t>11/3/17.</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491324092"/>
              </p:ext>
            </p:extLst>
          </p:nvPr>
        </p:nvGraphicFramePr>
        <p:xfrm>
          <a:off x="152400" y="914400"/>
          <a:ext cx="86106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686800" y="6590665"/>
            <a:ext cx="381000" cy="244475"/>
          </a:xfrm>
        </p:spPr>
        <p:txBody>
          <a:bodyPr/>
          <a:lstStyle/>
          <a:p>
            <a:pPr>
              <a:defRPr/>
            </a:pPr>
            <a:fld id="{E932BB6A-D600-4D54-8112-1310BC448E11}" type="slidenum">
              <a:rPr lang="en-US" smtClean="0"/>
              <a:pPr>
                <a:defRPr/>
              </a:pPr>
              <a:t>11</a:t>
            </a:fld>
            <a:endParaRPr lang="en-US" dirty="0"/>
          </a:p>
        </p:txBody>
      </p:sp>
    </p:spTree>
    <p:extLst>
      <p:ext uri="{BB962C8B-B14F-4D97-AF65-F5344CB8AC3E}">
        <p14:creationId xmlns:p14="http://schemas.microsoft.com/office/powerpoint/2010/main" val="3462621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AutoShape 16"/>
          <p:cNvSpPr>
            <a:spLocks noChangeArrowheads="1"/>
          </p:cNvSpPr>
          <p:nvPr/>
        </p:nvSpPr>
        <p:spPr bwMode="auto">
          <a:xfrm>
            <a:off x="6532563" y="1310789"/>
            <a:ext cx="2212975" cy="3794611"/>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12292" name="Rectangle 4"/>
          <p:cNvSpPr>
            <a:spLocks noGrp="1" noChangeArrowheads="1"/>
          </p:cNvSpPr>
          <p:nvPr>
            <p:ph type="body" sz="half" idx="4294967295"/>
          </p:nvPr>
        </p:nvSpPr>
        <p:spPr>
          <a:xfrm>
            <a:off x="6669088" y="809625"/>
            <a:ext cx="2076450" cy="4432300"/>
          </a:xfrm>
        </p:spPr>
        <p:txBody>
          <a:bodyPr/>
          <a:lstStyle/>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smtClean="0">
              <a:solidFill>
                <a:srgbClr val="000000"/>
              </a:solidFill>
            </a:endParaRPr>
          </a:p>
          <a:p>
            <a:pPr marL="0" indent="0">
              <a:spcAft>
                <a:spcPct val="30000"/>
              </a:spcAft>
              <a:buNone/>
            </a:pPr>
            <a:endParaRPr lang="en-US" altLang="en-US" sz="1200" dirty="0">
              <a:solidFill>
                <a:srgbClr val="000000"/>
              </a:solidFill>
            </a:endParaRPr>
          </a:p>
          <a:p>
            <a:pPr marL="0" indent="0">
              <a:spcAft>
                <a:spcPct val="30000"/>
              </a:spcAft>
              <a:buNone/>
            </a:pPr>
            <a:r>
              <a:rPr lang="en-US" altLang="en-US" sz="1200" dirty="0" smtClean="0">
                <a:solidFill>
                  <a:srgbClr val="000000"/>
                </a:solidFill>
              </a:rPr>
              <a:t>In Health Safety Net fiscal year 2017 (HSN17), the non-elderly adult </a:t>
            </a:r>
            <a:r>
              <a:rPr lang="en-US" altLang="en-US" sz="1200" dirty="0">
                <a:solidFill>
                  <a:srgbClr val="000000"/>
                </a:solidFill>
              </a:rPr>
              <a:t>population (ages 19 to 64) accounted </a:t>
            </a:r>
            <a:r>
              <a:rPr lang="en-US" altLang="en-US" sz="1200" dirty="0" smtClean="0">
                <a:solidFill>
                  <a:srgbClr val="000000"/>
                </a:solidFill>
              </a:rPr>
              <a:t>for 72% of </a:t>
            </a:r>
            <a:r>
              <a:rPr lang="en-US" altLang="en-US" sz="1200" dirty="0">
                <a:solidFill>
                  <a:srgbClr val="000000"/>
                </a:solidFill>
              </a:rPr>
              <a:t>hospital volume </a:t>
            </a:r>
            <a:r>
              <a:rPr lang="en-US" altLang="en-US" sz="1200" dirty="0" smtClean="0"/>
              <a:t>and 78% </a:t>
            </a:r>
            <a:r>
              <a:rPr lang="en-US" altLang="en-US" sz="1200" dirty="0"/>
              <a:t>of </a:t>
            </a:r>
            <a:r>
              <a:rPr lang="en-US" altLang="en-US" sz="1200" dirty="0" smtClean="0"/>
              <a:t>hospital demand.</a:t>
            </a:r>
          </a:p>
          <a:p>
            <a:pPr marL="0" indent="0">
              <a:spcAft>
                <a:spcPct val="30000"/>
              </a:spcAft>
              <a:buNone/>
            </a:pPr>
            <a:endParaRPr lang="en-US" altLang="en-US" sz="1200" dirty="0" smtClean="0">
              <a:solidFill>
                <a:srgbClr val="000000"/>
              </a:solidFill>
            </a:endParaRPr>
          </a:p>
          <a:p>
            <a:pPr marL="0" indent="0">
              <a:spcAft>
                <a:spcPct val="30000"/>
              </a:spcAft>
              <a:buNone/>
            </a:pPr>
            <a:r>
              <a:rPr lang="en-US" altLang="en-US" sz="1200" dirty="0" smtClean="0">
                <a:solidFill>
                  <a:srgbClr val="000000"/>
                </a:solidFill>
              </a:rPr>
              <a:t>Because the Health Safety Net (HSN) is a secondary payer for low-income Medicare patients, adults ages 65 and older accounted for 25% of hospital volume and 19%</a:t>
            </a:r>
            <a:r>
              <a:rPr lang="en-US" altLang="en-US" sz="1200" b="1" dirty="0" smtClean="0">
                <a:solidFill>
                  <a:srgbClr val="FF0000"/>
                </a:solidFill>
              </a:rPr>
              <a:t> </a:t>
            </a:r>
            <a:r>
              <a:rPr lang="en-US" altLang="en-US" sz="1200" dirty="0" smtClean="0">
                <a:solidFill>
                  <a:srgbClr val="000000"/>
                </a:solidFill>
              </a:rPr>
              <a:t>of hospital demand.</a:t>
            </a:r>
          </a:p>
        </p:txBody>
      </p:sp>
      <p:sp>
        <p:nvSpPr>
          <p:cNvPr id="12293" name="Rectangle 17"/>
          <p:cNvSpPr>
            <a:spLocks noChangeArrowheads="1"/>
          </p:cNvSpPr>
          <p:nvPr/>
        </p:nvSpPr>
        <p:spPr bwMode="auto">
          <a:xfrm>
            <a:off x="76200" y="609600"/>
            <a:ext cx="64770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Hospital </a:t>
            </a:r>
            <a:r>
              <a:rPr lang="en-US" altLang="en-US" sz="2400" b="1" dirty="0">
                <a:solidFill>
                  <a:srgbClr val="000000"/>
                </a:solidFill>
                <a:latin typeface="Arial" panose="020B0604020202020204" pitchFamily="34" charset="0"/>
              </a:rPr>
              <a:t>Utilization and </a:t>
            </a:r>
            <a:r>
              <a:rPr lang="en-US" altLang="en-US" sz="2400" b="1" dirty="0" smtClean="0">
                <a:solidFill>
                  <a:srgbClr val="000000"/>
                </a:solidFill>
                <a:latin typeface="Arial" panose="020B0604020202020204" pitchFamily="34" charset="0"/>
              </a:rPr>
              <a:t>Demand by </a:t>
            </a:r>
            <a:r>
              <a:rPr lang="en-US" altLang="en-US" sz="2400" b="1" dirty="0">
                <a:solidFill>
                  <a:srgbClr val="000000"/>
                </a:solidFill>
                <a:latin typeface="Arial" panose="020B0604020202020204" pitchFamily="34" charset="0"/>
              </a:rPr>
              <a:t>Age</a:t>
            </a:r>
            <a:endParaRPr lang="en-US" altLang="en-US" sz="2400" b="1" dirty="0">
              <a:solidFill>
                <a:srgbClr val="FF0000"/>
              </a:solidFill>
              <a:latin typeface="Arial" panose="020B0604020202020204" pitchFamily="34" charset="0"/>
            </a:endParaRPr>
          </a:p>
        </p:txBody>
      </p:sp>
      <p:sp>
        <p:nvSpPr>
          <p:cNvPr id="12294" name="Text Box 14"/>
          <p:cNvSpPr txBox="1">
            <a:spLocks noChangeArrowheads="1"/>
          </p:cNvSpPr>
          <p:nvPr/>
        </p:nvSpPr>
        <p:spPr bwMode="auto">
          <a:xfrm>
            <a:off x="657796" y="5852841"/>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solidFill>
                  <a:srgbClr val="000000"/>
                </a:solidFill>
                <a:latin typeface="Arial" panose="020B0604020202020204" pitchFamily="34" charset="0"/>
              </a:rPr>
              <a:t>Notes: </a:t>
            </a:r>
            <a:r>
              <a:rPr lang="en-US" altLang="en-US" sz="700" dirty="0">
                <a:solidFill>
                  <a:srgbClr val="080808"/>
                </a:solidFill>
                <a:latin typeface="Arial" panose="020B0604020202020204" pitchFamily="34" charset="0"/>
              </a:rPr>
              <a:t>The Health Safety Net fiscal year runs from October 1 through September 30 of the following year. </a:t>
            </a:r>
            <a:r>
              <a:rPr lang="en-US" altLang="en-US" sz="700" dirty="0" smtClean="0">
                <a:solidFill>
                  <a:srgbClr val="000000"/>
                </a:solidFill>
                <a:latin typeface="Arial" panose="020B0604020202020204" pitchFamily="34" charset="0"/>
              </a:rPr>
              <a:t>Hospital </a:t>
            </a:r>
            <a:r>
              <a:rPr lang="en-US" altLang="en-US" sz="700" dirty="0">
                <a:solidFill>
                  <a:srgbClr val="000000"/>
                </a:solidFill>
                <a:latin typeface="Arial" panose="020B0604020202020204" pitchFamily="34" charset="0"/>
              </a:rPr>
              <a:t>volume is the sum of inpatient discharges and outpatient visits </a:t>
            </a:r>
            <a:r>
              <a:rPr lang="en-US" altLang="en-US" sz="700" dirty="0">
                <a:solidFill>
                  <a:srgbClr val="080808"/>
                </a:solidFill>
                <a:latin typeface="Arial" panose="020B0604020202020204" pitchFamily="34" charset="0"/>
              </a:rPr>
              <a:t>reported in the month in which the service was provided</a:t>
            </a:r>
            <a:r>
              <a:rPr lang="en-US" altLang="en-US" sz="700" dirty="0" smtClean="0">
                <a:solidFill>
                  <a:srgbClr val="000000"/>
                </a:solidFill>
                <a:latin typeface="Arial" panose="020B0604020202020204" pitchFamily="34" charset="0"/>
              </a:rPr>
              <a:t>. </a:t>
            </a:r>
            <a:r>
              <a:rPr lang="en-US" altLang="en-US" sz="700" dirty="0">
                <a:solidFill>
                  <a:srgbClr val="000000"/>
                </a:solidFill>
                <a:latin typeface="Arial" panose="020B0604020202020204" pitchFamily="34" charset="0"/>
              </a:rPr>
              <a:t>Hospital volume excludes outpatient pharmacy claims. Hospital payments are reported in the month in which the service was provided. Hospital demand represents the amount that providers would have been paid in the absence of a funding shortfall and excludes outpatient pharmacy. Numbers are rounded to the nearest percent and may not sum to 100% due to rounding. </a:t>
            </a:r>
          </a:p>
          <a:p>
            <a:pPr eaLnBrk="1" hangingPunct="1">
              <a:spcBef>
                <a:spcPct val="0"/>
              </a:spcBef>
              <a:buNone/>
            </a:pPr>
            <a:r>
              <a:rPr lang="en-US" altLang="en-US" sz="700" dirty="0">
                <a:solidFill>
                  <a:srgbClr val="000000"/>
                </a:solidFill>
                <a:latin typeface="Arial" panose="020B0604020202020204" pitchFamily="34" charset="0"/>
              </a:rPr>
              <a:t>Source: Health Safety Net Data Warehouse as of </a:t>
            </a:r>
            <a:r>
              <a:rPr lang="en-US" altLang="en-US" sz="700" dirty="0" smtClean="0">
                <a:solidFill>
                  <a:srgbClr val="000000"/>
                </a:solidFill>
                <a:latin typeface="Arial" panose="020B0604020202020204" pitchFamily="34" charset="0"/>
              </a:rPr>
              <a:t>11/2/2017.</a:t>
            </a:r>
            <a:endParaRPr lang="en-US" altLang="en-US" sz="700" dirty="0">
              <a:solidFill>
                <a:srgbClr val="000000"/>
              </a:solidFill>
              <a:latin typeface="Arial" panose="020B0604020202020204" pitchFamily="34" charset="0"/>
            </a:endParaRPr>
          </a:p>
        </p:txBody>
      </p:sp>
      <p:sp>
        <p:nvSpPr>
          <p:cNvPr id="12296" name="Text Box 80"/>
          <p:cNvSpPr txBox="1">
            <a:spLocks noChangeArrowheads="1"/>
          </p:cNvSpPr>
          <p:nvPr/>
        </p:nvSpPr>
        <p:spPr bwMode="auto">
          <a:xfrm>
            <a:off x="2889003" y="1697038"/>
            <a:ext cx="1286218"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65 and Older</a:t>
            </a:r>
          </a:p>
        </p:txBody>
      </p:sp>
      <p:sp>
        <p:nvSpPr>
          <p:cNvPr id="12297" name="Text Box 79"/>
          <p:cNvSpPr txBox="1">
            <a:spLocks noChangeArrowheads="1"/>
          </p:cNvSpPr>
          <p:nvPr/>
        </p:nvSpPr>
        <p:spPr bwMode="auto">
          <a:xfrm>
            <a:off x="3112622" y="26670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45-64</a:t>
            </a:r>
          </a:p>
        </p:txBody>
      </p:sp>
      <p:sp>
        <p:nvSpPr>
          <p:cNvPr id="12298" name="Text Box 78"/>
          <p:cNvSpPr txBox="1">
            <a:spLocks noChangeArrowheads="1"/>
          </p:cNvSpPr>
          <p:nvPr/>
        </p:nvSpPr>
        <p:spPr bwMode="auto">
          <a:xfrm>
            <a:off x="3112622" y="3886200"/>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27-44</a:t>
            </a:r>
          </a:p>
        </p:txBody>
      </p:sp>
      <p:sp>
        <p:nvSpPr>
          <p:cNvPr id="12299" name="Text Box 77"/>
          <p:cNvSpPr txBox="1">
            <a:spLocks noChangeArrowheads="1"/>
          </p:cNvSpPr>
          <p:nvPr/>
        </p:nvSpPr>
        <p:spPr bwMode="auto">
          <a:xfrm>
            <a:off x="3112622" y="4548876"/>
            <a:ext cx="838980"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19-26</a:t>
            </a:r>
          </a:p>
        </p:txBody>
      </p:sp>
      <p:sp>
        <p:nvSpPr>
          <p:cNvPr id="12300" name="Text Box 76"/>
          <p:cNvSpPr txBox="1">
            <a:spLocks noChangeArrowheads="1"/>
          </p:cNvSpPr>
          <p:nvPr/>
        </p:nvSpPr>
        <p:spPr bwMode="auto">
          <a:xfrm>
            <a:off x="3060712" y="4785624"/>
            <a:ext cx="942801" cy="236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000" b="1" dirty="0">
                <a:solidFill>
                  <a:srgbClr val="080808"/>
                </a:solidFill>
                <a:latin typeface="Arial" panose="020B0604020202020204" pitchFamily="34" charset="0"/>
              </a:rPr>
              <a:t>Ages 0-18</a:t>
            </a:r>
          </a:p>
        </p:txBody>
      </p:sp>
      <p:pic>
        <p:nvPicPr>
          <p:cNvPr id="16" name="Picture 15"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 name="Group 11"/>
          <p:cNvGrpSpPr>
            <a:grpSpLocks/>
          </p:cNvGrpSpPr>
          <p:nvPr/>
        </p:nvGrpSpPr>
        <p:grpSpPr bwMode="auto">
          <a:xfrm>
            <a:off x="517525" y="6477000"/>
            <a:ext cx="3349625" cy="309563"/>
            <a:chOff x="4307" y="87"/>
            <a:chExt cx="1856" cy="299"/>
          </a:xfrm>
        </p:grpSpPr>
        <p:sp>
          <p:nvSpPr>
            <p:cNvPr id="18"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9"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1" name="Straight Connector 20"/>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6" name="Group 11"/>
          <p:cNvGrpSpPr>
            <a:grpSpLocks/>
          </p:cNvGrpSpPr>
          <p:nvPr/>
        </p:nvGrpSpPr>
        <p:grpSpPr bwMode="auto">
          <a:xfrm>
            <a:off x="6629400" y="0"/>
            <a:ext cx="2276122" cy="647304"/>
            <a:chOff x="4307" y="-76"/>
            <a:chExt cx="1856" cy="462"/>
          </a:xfrm>
        </p:grpSpPr>
        <p:sp>
          <p:nvSpPr>
            <p:cNvPr id="27"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8" name="Text Box 13"/>
            <p:cNvSpPr txBox="1">
              <a:spLocks noChangeArrowheads="1"/>
            </p:cNvSpPr>
            <p:nvPr/>
          </p:nvSpPr>
          <p:spPr bwMode="auto">
            <a:xfrm>
              <a:off x="4307" y="-76"/>
              <a:ext cx="1799" cy="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User Demographics</a:t>
              </a:r>
            </a:p>
          </p:txBody>
        </p:sp>
      </p:grpSp>
      <p:sp>
        <p:nvSpPr>
          <p:cNvPr id="2" name="Slide Number Placeholder 1"/>
          <p:cNvSpPr>
            <a:spLocks noGrp="1"/>
          </p:cNvSpPr>
          <p:nvPr>
            <p:ph type="sldNum" sz="quarter" idx="12"/>
          </p:nvPr>
        </p:nvSpPr>
        <p:spPr>
          <a:xfrm>
            <a:off x="8772525" y="6492875"/>
            <a:ext cx="371475" cy="365125"/>
          </a:xfrm>
        </p:spPr>
        <p:txBody>
          <a:bodyPr/>
          <a:lstStyle/>
          <a:p>
            <a:pPr>
              <a:defRPr/>
            </a:pPr>
            <a:fld id="{E932BB6A-D600-4D54-8112-1310BC448E11}" type="slidenum">
              <a:rPr lang="en-US" smtClean="0"/>
              <a:pPr>
                <a:defRPr/>
              </a:pPr>
              <a:t>12</a:t>
            </a:fld>
            <a:endParaRPr lang="en-US" dirty="0"/>
          </a:p>
        </p:txBody>
      </p:sp>
      <p:grpSp>
        <p:nvGrpSpPr>
          <p:cNvPr id="4" name="Group 3"/>
          <p:cNvGrpSpPr/>
          <p:nvPr/>
        </p:nvGrpSpPr>
        <p:grpSpPr>
          <a:xfrm>
            <a:off x="0" y="1219200"/>
            <a:ext cx="6600825" cy="4487863"/>
            <a:chOff x="82868" y="1250950"/>
            <a:chExt cx="6600825" cy="4248574"/>
          </a:xfrm>
        </p:grpSpPr>
        <p:graphicFrame>
          <p:nvGraphicFramePr>
            <p:cNvPr id="12295" name="Object 41"/>
            <p:cNvGraphicFramePr>
              <a:graphicFrameLocks noChangeAspect="1"/>
            </p:cNvGraphicFramePr>
            <p:nvPr>
              <p:extLst>
                <p:ext uri="{D42A27DB-BD31-4B8C-83A1-F6EECF244321}">
                  <p14:modId xmlns:p14="http://schemas.microsoft.com/office/powerpoint/2010/main" val="3721871309"/>
                </p:ext>
              </p:extLst>
            </p:nvPr>
          </p:nvGraphicFramePr>
          <p:xfrm>
            <a:off x="82868" y="1250950"/>
            <a:ext cx="6600825" cy="4248574"/>
          </p:xfrm>
          <a:graphic>
            <a:graphicData uri="http://schemas.openxmlformats.org/presentationml/2006/ole">
              <mc:AlternateContent xmlns:mc="http://schemas.openxmlformats.org/markup-compatibility/2006">
                <mc:Choice xmlns:v="urn:schemas-microsoft-com:vml" Requires="v">
                  <p:oleObj spid="_x0000_s23734" name="Worksheet" r:id="rId5" imgW="7267657" imgH="4810050" progId="Excel.Sheet.8">
                    <p:embed/>
                  </p:oleObj>
                </mc:Choice>
                <mc:Fallback>
                  <p:oleObj name="Worksheet" r:id="rId5" imgW="7267657" imgH="4810050" progId="Excel.Sheet.8">
                    <p:embed/>
                    <p:pic>
                      <p:nvPicPr>
                        <p:cNvPr id="0" name=""/>
                        <p:cNvPicPr>
                          <a:picLocks noChangeAspect="1" noChangeArrowheads="1"/>
                        </p:cNvPicPr>
                        <p:nvPr/>
                      </p:nvPicPr>
                      <p:blipFill>
                        <a:blip r:embed="rId6"/>
                        <a:srcRect/>
                        <a:stretch>
                          <a:fillRect/>
                        </a:stretch>
                      </p:blipFill>
                      <p:spPr bwMode="auto">
                        <a:xfrm>
                          <a:off x="82868" y="1250950"/>
                          <a:ext cx="6600825" cy="4248574"/>
                        </a:xfrm>
                        <a:prstGeom prst="rect">
                          <a:avLst/>
                        </a:prstGeom>
                        <a:noFill/>
                        <a:ln>
                          <a:noFill/>
                        </a:ln>
                        <a:extLst/>
                      </p:spPr>
                    </p:pic>
                  </p:oleObj>
                </mc:Fallback>
              </mc:AlternateContent>
            </a:graphicData>
          </a:graphic>
        </p:graphicFrame>
        <p:sp>
          <p:nvSpPr>
            <p:cNvPr id="3" name="TextBox 2"/>
            <p:cNvSpPr txBox="1"/>
            <p:nvPr/>
          </p:nvSpPr>
          <p:spPr>
            <a:xfrm>
              <a:off x="1774376" y="1338944"/>
              <a:ext cx="609600" cy="261610"/>
            </a:xfrm>
            <a:prstGeom prst="rect">
              <a:avLst/>
            </a:prstGeom>
            <a:noFill/>
          </p:spPr>
          <p:txBody>
            <a:bodyPr wrap="square" rtlCol="0">
              <a:spAutoFit/>
            </a:bodyPr>
            <a:lstStyle/>
            <a:p>
              <a:pPr algn="ctr"/>
              <a:endParaRPr lang="en-US" sz="1100" b="1" dirty="0">
                <a:latin typeface="Arial" panose="020B0604020202020204" pitchFamily="34" charset="0"/>
                <a:cs typeface="Arial" panose="020B0604020202020204" pitchFamily="34" charset="0"/>
              </a:endParaRPr>
            </a:p>
          </p:txBody>
        </p:sp>
      </p:grpSp>
      <p:sp>
        <p:nvSpPr>
          <p:cNvPr id="5" name="TextBox 4"/>
          <p:cNvSpPr txBox="1"/>
          <p:nvPr/>
        </p:nvSpPr>
        <p:spPr>
          <a:xfrm>
            <a:off x="3172290" y="1310789"/>
            <a:ext cx="787396"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0-18</a:t>
            </a:r>
            <a:endParaRPr lang="en-US" sz="1000" b="1" dirty="0">
              <a:latin typeface="Arial" panose="020B0604020202020204" pitchFamily="34" charset="0"/>
              <a:cs typeface="Arial" panose="020B0604020202020204" pitchFamily="34" charset="0"/>
            </a:endParaRPr>
          </a:p>
        </p:txBody>
      </p:sp>
      <p:sp>
        <p:nvSpPr>
          <p:cNvPr id="29" name="TextBox 28"/>
          <p:cNvSpPr txBox="1"/>
          <p:nvPr/>
        </p:nvSpPr>
        <p:spPr>
          <a:xfrm>
            <a:off x="2815335" y="4282589"/>
            <a:ext cx="1284327"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65 and older</a:t>
            </a:r>
            <a:endParaRPr lang="en-US" sz="1000" b="1" dirty="0">
              <a:latin typeface="Arial" panose="020B0604020202020204" pitchFamily="34" charset="0"/>
              <a:cs typeface="Arial" panose="020B0604020202020204" pitchFamily="34" charset="0"/>
            </a:endParaRPr>
          </a:p>
        </p:txBody>
      </p:sp>
      <p:sp>
        <p:nvSpPr>
          <p:cNvPr id="30" name="TextBox 29"/>
          <p:cNvSpPr txBox="1"/>
          <p:nvPr/>
        </p:nvSpPr>
        <p:spPr>
          <a:xfrm>
            <a:off x="3124200" y="3124200"/>
            <a:ext cx="857927" cy="246221"/>
          </a:xfrm>
          <a:prstGeom prst="rect">
            <a:avLst/>
          </a:prstGeom>
          <a:noFill/>
        </p:spPr>
        <p:txBody>
          <a:bodyPr wrap="none" rtlCol="0" anchor="ctr" anchorCtr="1">
            <a:spAutoFit/>
          </a:bodyPr>
          <a:lstStyle/>
          <a:p>
            <a:pPr algn="ctr"/>
            <a:r>
              <a:rPr lang="en-US" sz="1000" b="1" dirty="0" smtClean="0">
                <a:latin typeface="Arial" panose="020B0604020202020204" pitchFamily="34" charset="0"/>
                <a:cs typeface="Arial" panose="020B0604020202020204" pitchFamily="34" charset="0"/>
              </a:rPr>
              <a:t>Ages 27-64</a:t>
            </a:r>
            <a:endParaRPr lang="en-US" sz="1000" b="1" dirty="0">
              <a:latin typeface="Arial" panose="020B0604020202020204" pitchFamily="34" charset="0"/>
              <a:cs typeface="Arial" panose="020B0604020202020204" pitchFamily="34" charset="0"/>
            </a:endParaRPr>
          </a:p>
        </p:txBody>
      </p:sp>
      <p:sp>
        <p:nvSpPr>
          <p:cNvPr id="31" name="TextBox 30"/>
          <p:cNvSpPr txBox="1"/>
          <p:nvPr/>
        </p:nvSpPr>
        <p:spPr>
          <a:xfrm>
            <a:off x="3124200" y="1600200"/>
            <a:ext cx="913231" cy="246221"/>
          </a:xfrm>
          <a:prstGeom prst="rect">
            <a:avLst/>
          </a:prstGeom>
          <a:noFill/>
        </p:spPr>
        <p:txBody>
          <a:bodyPr wrap="square" rtlCol="0" anchor="ctr" anchorCtr="1">
            <a:spAutoFit/>
          </a:bodyPr>
          <a:lstStyle/>
          <a:p>
            <a:pPr algn="ctr"/>
            <a:r>
              <a:rPr lang="en-US" sz="1000" b="1" dirty="0" smtClean="0">
                <a:latin typeface="Arial" panose="020B0604020202020204" pitchFamily="34" charset="0"/>
                <a:cs typeface="Arial" panose="020B0604020202020204" pitchFamily="34" charset="0"/>
              </a:rPr>
              <a:t>Ages 19-26</a:t>
            </a:r>
            <a:endParaRPr lang="en-US" sz="1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1058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581025" y="520700"/>
            <a:ext cx="825817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smtClean="0">
                <a:solidFill>
                  <a:srgbClr val="000000"/>
                </a:solidFill>
                <a:latin typeface="Arial" panose="020B0604020202020204" pitchFamily="34" charset="0"/>
              </a:rPr>
              <a:t>HSN Hospital Utilization by Federal Poverty Level (FPL</a:t>
            </a:r>
            <a:r>
              <a:rPr lang="en-US" altLang="en-US" sz="2000" b="1" dirty="0" smtClean="0">
                <a:solidFill>
                  <a:srgbClr val="000000"/>
                </a:solidFill>
                <a:latin typeface="Arial" panose="020B0604020202020204" pitchFamily="34" charset="0"/>
              </a:rPr>
              <a:t>)</a:t>
            </a:r>
            <a:endParaRPr lang="en-US" altLang="en-US" sz="2000" b="1" dirty="0">
              <a:solidFill>
                <a:srgbClr val="000000"/>
              </a:solidFill>
              <a:latin typeface="Arial" panose="020B0604020202020204" pitchFamily="34" charset="0"/>
            </a:endParaRPr>
          </a:p>
        </p:txBody>
      </p:sp>
      <p:sp>
        <p:nvSpPr>
          <p:cNvPr id="9260" name="Text Box 14"/>
          <p:cNvSpPr txBox="1">
            <a:spLocks noChangeArrowheads="1"/>
          </p:cNvSpPr>
          <p:nvPr/>
        </p:nvSpPr>
        <p:spPr bwMode="auto">
          <a:xfrm>
            <a:off x="533400" y="6248400"/>
            <a:ext cx="825976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a:t>
            </a:r>
            <a:r>
              <a:rPr lang="en-US" altLang="en-US" sz="700" dirty="0" smtClean="0">
                <a:latin typeface="Arial" panose="020B0604020202020204" pitchFamily="34" charset="0"/>
              </a:rPr>
              <a:t>: The </a:t>
            </a:r>
            <a:r>
              <a:rPr lang="en-US" altLang="en-US" sz="700" dirty="0">
                <a:latin typeface="Arial" panose="020B0604020202020204" pitchFamily="34" charset="0"/>
              </a:rPr>
              <a:t>Health Safety Net fiscal year runs from October 1 through September 30 of the following </a:t>
            </a:r>
            <a:r>
              <a:rPr lang="en-US" altLang="en-US" sz="700" dirty="0" smtClean="0">
                <a:latin typeface="Arial" panose="020B0604020202020204" pitchFamily="34" charset="0"/>
              </a:rPr>
              <a:t>year. HSN pays facilities based on the year the claim was received, some claims paid in FY17 were for individuals eligible for HSN FY16 eligibility rules (up to 400% FPL)</a:t>
            </a:r>
            <a:r>
              <a:rPr lang="en-US" altLang="en-US" sz="700" b="1" dirty="0" smtClean="0">
                <a:latin typeface="Arial" panose="020B0604020202020204" pitchFamily="34" charset="0"/>
              </a:rPr>
              <a:t>   </a:t>
            </a:r>
            <a:r>
              <a:rPr lang="en-US" altLang="en-US" sz="700" dirty="0">
                <a:solidFill>
                  <a:srgbClr val="080808"/>
                </a:solidFill>
                <a:latin typeface="Arial" panose="020B0604020202020204" pitchFamily="34" charset="0"/>
              </a:rPr>
              <a:t> </a:t>
            </a:r>
            <a:r>
              <a:rPr lang="en-US" altLang="en-US" sz="700" dirty="0" smtClean="0">
                <a:solidFill>
                  <a:srgbClr val="080808"/>
                </a:solidFill>
                <a:latin typeface="Arial" panose="020B0604020202020204" pitchFamily="34" charset="0"/>
              </a:rPr>
              <a:t>Source:   Health Safety Net Data Warehouse as of 11/2/17.</a:t>
            </a:r>
            <a:endParaRPr lang="en-US" altLang="en-US" sz="7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smtClean="0">
                  <a:solidFill>
                    <a:srgbClr val="4F81BD"/>
                  </a:solidFill>
                  <a:latin typeface="Arial" panose="020B0604020202020204" pitchFamily="34" charset="0"/>
                  <a:cs typeface="Arial" panose="020B0604020202020204" pitchFamily="34" charset="0"/>
                </a:rPr>
                <a:t>Service Patterns</a:t>
              </a:r>
            </a:p>
          </p:txBody>
        </p:sp>
      </p:grpSp>
      <p:graphicFrame>
        <p:nvGraphicFramePr>
          <p:cNvPr id="5" name="Content Placeholder 4"/>
          <p:cNvGraphicFramePr>
            <a:graphicFrameLocks noGrp="1"/>
          </p:cNvGraphicFramePr>
          <p:nvPr>
            <p:ph idx="1"/>
            <p:extLst>
              <p:ext uri="{D42A27DB-BD31-4B8C-83A1-F6EECF244321}">
                <p14:modId xmlns:p14="http://schemas.microsoft.com/office/powerpoint/2010/main" val="3809331625"/>
              </p:ext>
            </p:extLst>
          </p:nvPr>
        </p:nvGraphicFramePr>
        <p:xfrm>
          <a:off x="228600" y="1143000"/>
          <a:ext cx="8564563" cy="5202238"/>
        </p:xfrm>
        <a:graphic>
          <a:graphicData uri="http://schemas.openxmlformats.org/drawingml/2006/chart">
            <c:chart xmlns:c="http://schemas.openxmlformats.org/drawingml/2006/chart" xmlns:r="http://schemas.openxmlformats.org/officeDocument/2006/relationships" r:id="rId4"/>
          </a:graphicData>
        </a:graphic>
      </p:graphicFrame>
      <p:sp>
        <p:nvSpPr>
          <p:cNvPr id="2" name="Slide Number Placeholder 1"/>
          <p:cNvSpPr>
            <a:spLocks noGrp="1"/>
          </p:cNvSpPr>
          <p:nvPr>
            <p:ph type="sldNum" sz="quarter" idx="12"/>
          </p:nvPr>
        </p:nvSpPr>
        <p:spPr>
          <a:xfrm>
            <a:off x="8686800" y="6553200"/>
            <a:ext cx="381000" cy="244475"/>
          </a:xfrm>
        </p:spPr>
        <p:txBody>
          <a:bodyPr/>
          <a:lstStyle/>
          <a:p>
            <a:pPr>
              <a:defRPr/>
            </a:pPr>
            <a:fld id="{E932BB6A-D600-4D54-8112-1310BC448E11}" type="slidenum">
              <a:rPr lang="en-US" smtClean="0"/>
              <a:pPr>
                <a:defRPr/>
              </a:pPr>
              <a:t>13</a:t>
            </a:fld>
            <a:endParaRPr lang="en-US" dirty="0"/>
          </a:p>
        </p:txBody>
      </p:sp>
    </p:spTree>
    <p:extLst>
      <p:ext uri="{BB962C8B-B14F-4D97-AF65-F5344CB8AC3E}">
        <p14:creationId xmlns:p14="http://schemas.microsoft.com/office/powerpoint/2010/main" val="39567269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8" name="Object 18"/>
          <p:cNvGraphicFramePr>
            <a:graphicFrameLocks noChangeAspect="1"/>
          </p:cNvGraphicFramePr>
          <p:nvPr>
            <p:extLst/>
          </p:nvPr>
        </p:nvGraphicFramePr>
        <p:xfrm>
          <a:off x="76200" y="533400"/>
          <a:ext cx="6553200" cy="5757863"/>
        </p:xfrm>
        <a:graphic>
          <a:graphicData uri="http://schemas.openxmlformats.org/presentationml/2006/ole">
            <mc:AlternateContent xmlns:mc="http://schemas.openxmlformats.org/markup-compatibility/2006">
              <mc:Choice xmlns:v="urn:schemas-microsoft-com:vml" Requires="v">
                <p:oleObj spid="_x0000_s27698" name="Worksheet" r:id="rId4" imgW="6724689" imgH="6086610" progId="Excel.Sheet.8">
                  <p:embed/>
                </p:oleObj>
              </mc:Choice>
              <mc:Fallback>
                <p:oleObj name="Worksheet" r:id="rId4" imgW="6724689" imgH="6086610" progId="Excel.Sheet.8">
                  <p:embed/>
                  <p:pic>
                    <p:nvPicPr>
                      <p:cNvPr id="0" name=""/>
                      <p:cNvPicPr>
                        <a:picLocks noChangeAspect="1" noChangeArrowheads="1"/>
                      </p:cNvPicPr>
                      <p:nvPr/>
                    </p:nvPicPr>
                    <p:blipFill>
                      <a:blip r:embed="rId5"/>
                      <a:srcRect/>
                      <a:stretch>
                        <a:fillRect/>
                      </a:stretch>
                    </p:blipFill>
                    <p:spPr bwMode="auto">
                      <a:xfrm>
                        <a:off x="76200" y="533400"/>
                        <a:ext cx="6553200" cy="5757863"/>
                      </a:xfrm>
                      <a:prstGeom prst="rect">
                        <a:avLst/>
                      </a:prstGeom>
                      <a:noFill/>
                      <a:ln>
                        <a:noFill/>
                      </a:ln>
                      <a:extLst/>
                    </p:spPr>
                  </p:pic>
                </p:oleObj>
              </mc:Fallback>
            </mc:AlternateContent>
          </a:graphicData>
        </a:graphic>
      </p:graphicFrame>
      <p:sp>
        <p:nvSpPr>
          <p:cNvPr id="8197" name="Rectangle 17"/>
          <p:cNvSpPr>
            <a:spLocks noChangeArrowheads="1"/>
          </p:cNvSpPr>
          <p:nvPr/>
        </p:nvSpPr>
        <p:spPr bwMode="auto">
          <a:xfrm>
            <a:off x="620713" y="520700"/>
            <a:ext cx="558165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User Trends</a:t>
            </a:r>
            <a:endParaRPr lang="en-US" altLang="en-US" sz="2400" b="1" dirty="0">
              <a:solidFill>
                <a:srgbClr val="FF0000"/>
              </a:solidFill>
              <a:latin typeface="Arial" panose="020B0604020202020204" pitchFamily="34" charset="0"/>
            </a:endParaRPr>
          </a:p>
        </p:txBody>
      </p:sp>
      <p:sp>
        <p:nvSpPr>
          <p:cNvPr id="8195" name="AutoShape 16"/>
          <p:cNvSpPr>
            <a:spLocks noChangeArrowheads="1"/>
          </p:cNvSpPr>
          <p:nvPr/>
        </p:nvSpPr>
        <p:spPr bwMode="auto">
          <a:xfrm>
            <a:off x="6513513" y="1066800"/>
            <a:ext cx="2212975" cy="41910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8196" name="Rectangle 4"/>
          <p:cNvSpPr>
            <a:spLocks noGrp="1" noChangeArrowheads="1"/>
          </p:cNvSpPr>
          <p:nvPr>
            <p:ph type="body" sz="half" idx="4294967295"/>
          </p:nvPr>
        </p:nvSpPr>
        <p:spPr>
          <a:xfrm>
            <a:off x="6609216" y="808716"/>
            <a:ext cx="2076450" cy="4702175"/>
          </a:xfrm>
        </p:spPr>
        <p:txBody>
          <a:bodyPr/>
          <a:lstStyle/>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smtClean="0">
              <a:solidFill>
                <a:srgbClr val="000000"/>
              </a:solidFill>
            </a:endParaRPr>
          </a:p>
          <a:p>
            <a:pPr marL="0" indent="0">
              <a:spcAft>
                <a:spcPct val="30000"/>
              </a:spcAft>
              <a:buNone/>
            </a:pPr>
            <a:endParaRPr lang="en-US" altLang="en-US" sz="1000" dirty="0">
              <a:solidFill>
                <a:srgbClr val="000000"/>
              </a:solidFill>
            </a:endParaRPr>
          </a:p>
          <a:p>
            <a:pPr marL="0" indent="0">
              <a:spcAft>
                <a:spcPct val="30000"/>
              </a:spcAft>
              <a:buNone/>
            </a:pPr>
            <a:r>
              <a:rPr lang="en-US" altLang="en-US" sz="1000" dirty="0" smtClean="0">
                <a:solidFill>
                  <a:srgbClr val="000000"/>
                </a:solidFill>
              </a:rPr>
              <a:t>The Health Safety Net (HSN) estimates it will have</a:t>
            </a:r>
            <a:r>
              <a:rPr lang="en-US" altLang="en-US" sz="1000" dirty="0" smtClean="0"/>
              <a:t> made payments </a:t>
            </a:r>
            <a:r>
              <a:rPr lang="en-US" altLang="en-US" sz="1000" dirty="0" smtClean="0">
                <a:solidFill>
                  <a:srgbClr val="000000"/>
                </a:solidFill>
              </a:rPr>
              <a:t>for medical and dental services provided to 288,000 individuals in HSN17.</a:t>
            </a:r>
          </a:p>
          <a:p>
            <a:pPr marL="0" indent="0">
              <a:spcAft>
                <a:spcPct val="30000"/>
              </a:spcAft>
              <a:buNone/>
            </a:pPr>
            <a:endParaRPr lang="en-US" altLang="en-US" sz="1000" dirty="0" smtClean="0">
              <a:solidFill>
                <a:srgbClr val="000000"/>
              </a:solidFill>
            </a:endParaRPr>
          </a:p>
          <a:p>
            <a:pPr marL="0" indent="0">
              <a:spcAft>
                <a:spcPct val="30000"/>
              </a:spcAft>
              <a:buNone/>
            </a:pPr>
            <a:r>
              <a:rPr lang="en-US" altLang="en-US" sz="1000" dirty="0">
                <a:solidFill>
                  <a:srgbClr val="000000"/>
                </a:solidFill>
              </a:rPr>
              <a:t>The total number of </a:t>
            </a:r>
            <a:r>
              <a:rPr lang="en-US" altLang="en-US" sz="1000" dirty="0" smtClean="0">
                <a:solidFill>
                  <a:srgbClr val="000000"/>
                </a:solidFill>
              </a:rPr>
              <a:t>HSN17 </a:t>
            </a:r>
            <a:r>
              <a:rPr lang="en-US" altLang="en-US" sz="1000" dirty="0" smtClean="0"/>
              <a:t>patients</a:t>
            </a:r>
            <a:r>
              <a:rPr lang="en-US" altLang="en-US" sz="1000" dirty="0" smtClean="0">
                <a:solidFill>
                  <a:srgbClr val="000000"/>
                </a:solidFill>
              </a:rPr>
              <a:t> </a:t>
            </a:r>
            <a:r>
              <a:rPr lang="en-US" altLang="en-US" sz="1000" dirty="0">
                <a:solidFill>
                  <a:srgbClr val="000000"/>
                </a:solidFill>
              </a:rPr>
              <a:t>is estimated based on current claims data and historical claims </a:t>
            </a:r>
            <a:r>
              <a:rPr lang="en-US" altLang="en-US" sz="1000" dirty="0" smtClean="0">
                <a:solidFill>
                  <a:srgbClr val="000000"/>
                </a:solidFill>
              </a:rPr>
              <a:t>experience. </a:t>
            </a:r>
          </a:p>
          <a:p>
            <a:pPr marL="0" indent="0">
              <a:spcAft>
                <a:spcPct val="30000"/>
              </a:spcAft>
              <a:buNone/>
            </a:pPr>
            <a:endParaRPr lang="en-US" altLang="en-US" sz="1000" dirty="0" smtClean="0">
              <a:solidFill>
                <a:srgbClr val="000000"/>
              </a:solidFill>
            </a:endParaRPr>
          </a:p>
          <a:p>
            <a:pPr marL="0" indent="0">
              <a:spcAft>
                <a:spcPct val="30000"/>
              </a:spcAft>
              <a:buNone/>
            </a:pPr>
            <a:r>
              <a:rPr lang="en-US" altLang="en-US" sz="1000" dirty="0" smtClean="0">
                <a:solidFill>
                  <a:srgbClr val="000000"/>
                </a:solidFill>
              </a:rPr>
              <a:t>A portion of claims for HSN17 dates of service have not yet been submitted</a:t>
            </a:r>
            <a:r>
              <a:rPr lang="en-US" altLang="en-US" sz="1000" dirty="0">
                <a:solidFill>
                  <a:srgbClr val="000000"/>
                </a:solidFill>
              </a:rPr>
              <a:t>. These claims may represent </a:t>
            </a:r>
            <a:r>
              <a:rPr lang="en-US" altLang="en-US" sz="1000" dirty="0"/>
              <a:t>unique </a:t>
            </a:r>
            <a:r>
              <a:rPr lang="en-US" altLang="en-US" sz="1000" dirty="0" smtClean="0"/>
              <a:t>patients </a:t>
            </a:r>
            <a:r>
              <a:rPr lang="en-US" altLang="en-US" sz="1000" dirty="0">
                <a:solidFill>
                  <a:srgbClr val="000000"/>
                </a:solidFill>
              </a:rPr>
              <a:t>that are not </a:t>
            </a:r>
            <a:r>
              <a:rPr lang="en-US" altLang="en-US" sz="1000" dirty="0" smtClean="0">
                <a:solidFill>
                  <a:srgbClr val="000000"/>
                </a:solidFill>
              </a:rPr>
              <a:t>included in these figures.</a:t>
            </a:r>
            <a:endParaRPr lang="en-US" altLang="en-US" sz="1000" dirty="0">
              <a:solidFill>
                <a:srgbClr val="000000"/>
              </a:solidFill>
            </a:endParaRPr>
          </a:p>
        </p:txBody>
      </p:sp>
      <p:sp>
        <p:nvSpPr>
          <p:cNvPr id="8203" name="Text Box 14"/>
          <p:cNvSpPr txBox="1">
            <a:spLocks noChangeArrowheads="1"/>
          </p:cNvSpPr>
          <p:nvPr/>
        </p:nvSpPr>
        <p:spPr bwMode="auto">
          <a:xfrm>
            <a:off x="599615" y="5891108"/>
            <a:ext cx="810101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Users who receive a service in more than one setting  (hospital, community health center) or from more than one payment type (low income patient, emergency bad debt) are counted only once. </a:t>
            </a:r>
            <a:r>
              <a:rPr lang="en-US" altLang="en-US" sz="700" dirty="0" smtClean="0">
                <a:latin typeface="Arial" panose="020B0604020202020204" pitchFamily="34" charset="0"/>
              </a:rPr>
              <a:t>Due to claim lag there may be unique users not yet accounted for.  Users </a:t>
            </a:r>
            <a:r>
              <a:rPr lang="en-US" altLang="en-US" sz="700" dirty="0">
                <a:latin typeface="Arial" panose="020B0604020202020204" pitchFamily="34" charset="0"/>
              </a:rPr>
              <a:t>are reported on claims for which payments were made to hospital and community health center providers based on date of service. </a:t>
            </a:r>
            <a:r>
              <a:rPr lang="en-US" altLang="en-US" sz="700" dirty="0" smtClean="0">
                <a:latin typeface="Arial" panose="020B0604020202020204" pitchFamily="34" charset="0"/>
              </a:rPr>
              <a:t>Numbers </a:t>
            </a:r>
            <a:r>
              <a:rPr lang="en-US" altLang="en-US" sz="700" dirty="0">
                <a:latin typeface="Arial" panose="020B0604020202020204" pitchFamily="34" charset="0"/>
              </a:rPr>
              <a:t>are rounded to the nearest thousand; percent changes are calculated prior to </a:t>
            </a:r>
            <a:r>
              <a:rPr lang="en-US" altLang="en-US" sz="700" dirty="0" smtClean="0">
                <a:latin typeface="Arial" panose="020B0604020202020204" pitchFamily="34" charset="0"/>
              </a:rPr>
              <a:t>rounding.</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Warehouse as of </a:t>
            </a:r>
            <a:r>
              <a:rPr lang="en-US" altLang="en-US" sz="700" dirty="0" smtClean="0">
                <a:latin typeface="Arial" panose="020B0604020202020204" pitchFamily="34" charset="0"/>
              </a:rPr>
              <a:t>11/2/2017.</a:t>
            </a:r>
            <a:endParaRPr lang="en-US" altLang="en-US" sz="700" dirty="0">
              <a:latin typeface="Arial" panose="020B0604020202020204" pitchFamily="34" charset="0"/>
            </a:endParaRPr>
          </a:p>
        </p:txBody>
      </p:sp>
      <p:pic>
        <p:nvPicPr>
          <p:cNvPr id="15" name="Picture 14" descr="state seal_complete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 name="Group 11"/>
          <p:cNvGrpSpPr>
            <a:grpSpLocks/>
          </p:cNvGrpSpPr>
          <p:nvPr/>
        </p:nvGrpSpPr>
        <p:grpSpPr bwMode="auto">
          <a:xfrm>
            <a:off x="517525" y="6477000"/>
            <a:ext cx="3349625" cy="309563"/>
            <a:chOff x="4307" y="87"/>
            <a:chExt cx="1856" cy="299"/>
          </a:xfrm>
        </p:grpSpPr>
        <p:sp>
          <p:nvSpPr>
            <p:cNvPr id="1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0" name="Straight Connector 1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grpSp>
        <p:nvGrpSpPr>
          <p:cNvPr id="22" name="Group 11"/>
          <p:cNvGrpSpPr>
            <a:grpSpLocks/>
          </p:cNvGrpSpPr>
          <p:nvPr/>
        </p:nvGrpSpPr>
        <p:grpSpPr bwMode="auto">
          <a:xfrm>
            <a:off x="7421698" y="125741"/>
            <a:ext cx="1341301" cy="537649"/>
            <a:chOff x="4307" y="-26"/>
            <a:chExt cx="1856" cy="412"/>
          </a:xfrm>
        </p:grpSpPr>
        <p:sp>
          <p:nvSpPr>
            <p:cNvPr id="23"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24" name="Text Box 13"/>
            <p:cNvSpPr txBox="1">
              <a:spLocks noChangeArrowheads="1"/>
            </p:cNvSpPr>
            <p:nvPr/>
          </p:nvSpPr>
          <p:spPr bwMode="auto">
            <a:xfrm>
              <a:off x="4348" y="-26"/>
              <a:ext cx="1756" cy="375"/>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Utilization</a:t>
              </a:r>
              <a:endParaRPr lang="en-US" sz="1600" b="1" dirty="0">
                <a:solidFill>
                  <a:srgbClr val="4F81BD"/>
                </a:solidFill>
                <a:latin typeface="Arial" panose="020B0604020202020204" pitchFamily="34" charset="0"/>
                <a:cs typeface="Arial" panose="020B0604020202020204" pitchFamily="34" charset="0"/>
              </a:endParaRPr>
            </a:p>
          </p:txBody>
        </p:sp>
      </p:grpSp>
      <p:cxnSp>
        <p:nvCxnSpPr>
          <p:cNvPr id="21" name="Straight Connector 2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a:xfrm>
            <a:off x="6858000" y="6345238"/>
            <a:ext cx="2133600" cy="365125"/>
          </a:xfrm>
        </p:spPr>
        <p:txBody>
          <a:bodyPr/>
          <a:lstStyle/>
          <a:p>
            <a:pPr>
              <a:defRPr/>
            </a:pPr>
            <a:fld id="{E932BB6A-D600-4D54-8112-1310BC448E11}" type="slidenum">
              <a:rPr lang="en-US" smtClean="0"/>
              <a:pPr>
                <a:defRPr/>
              </a:pPr>
              <a:t>14</a:t>
            </a:fld>
            <a:endParaRPr lang="en-US" dirty="0"/>
          </a:p>
        </p:txBody>
      </p:sp>
    </p:spTree>
    <p:extLst>
      <p:ext uri="{BB962C8B-B14F-4D97-AF65-F5344CB8AC3E}">
        <p14:creationId xmlns:p14="http://schemas.microsoft.com/office/powerpoint/2010/main" val="4479707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p:nvPr>
        </p:nvSpPr>
        <p:spPr/>
        <p:txBody>
          <a:bodyPr/>
          <a:lstStyle/>
          <a:p>
            <a:pPr lvl="0" eaLnBrk="1" hangingPunct="1"/>
            <a:r>
              <a:rPr lang="en-US" altLang="en-US" sz="2000" b="1" dirty="0" smtClean="0">
                <a:solidFill>
                  <a:srgbClr val="000000"/>
                </a:solidFill>
                <a:ea typeface="+mn-ea"/>
                <a:cs typeface="Arial" charset="0"/>
              </a:rPr>
              <a:t>HSN Hospital Utilization </a:t>
            </a:r>
            <a:r>
              <a:rPr lang="en-US" altLang="en-US" sz="2000" b="1" dirty="0">
                <a:solidFill>
                  <a:srgbClr val="000000"/>
                </a:solidFill>
                <a:ea typeface="+mn-ea"/>
                <a:cs typeface="Arial" charset="0"/>
              </a:rPr>
              <a:t>and </a:t>
            </a:r>
            <a:r>
              <a:rPr lang="en-US" altLang="en-US" sz="2000" b="1" dirty="0" smtClean="0">
                <a:solidFill>
                  <a:srgbClr val="000000"/>
                </a:solidFill>
                <a:ea typeface="+mn-ea"/>
                <a:cs typeface="Arial" charset="0"/>
              </a:rPr>
              <a:t>Demand</a:t>
            </a:r>
            <a:r>
              <a:rPr lang="en-US" altLang="en-US" sz="2000" b="1" dirty="0">
                <a:solidFill>
                  <a:srgbClr val="000000"/>
                </a:solidFill>
                <a:ea typeface="+mn-ea"/>
                <a:cs typeface="Arial" charset="0"/>
              </a:rPr>
              <a:t/>
            </a:r>
            <a:br>
              <a:rPr lang="en-US" altLang="en-US" sz="2000" b="1" dirty="0">
                <a:solidFill>
                  <a:srgbClr val="000000"/>
                </a:solidFill>
                <a:ea typeface="+mn-ea"/>
                <a:cs typeface="Arial" charset="0"/>
              </a:rPr>
            </a:br>
            <a:r>
              <a:rPr lang="en-US" altLang="en-US" sz="2000" b="1" dirty="0">
                <a:solidFill>
                  <a:srgbClr val="000000"/>
                </a:solidFill>
                <a:ea typeface="+mn-ea"/>
                <a:cs typeface="Arial" charset="0"/>
              </a:rPr>
              <a:t>by Insurance </a:t>
            </a:r>
            <a:r>
              <a:rPr lang="en-US" altLang="en-US" sz="2000" b="1" dirty="0" smtClean="0">
                <a:solidFill>
                  <a:srgbClr val="000000"/>
                </a:solidFill>
                <a:ea typeface="+mn-ea"/>
                <a:cs typeface="Arial" charset="0"/>
              </a:rPr>
              <a:t>Status</a:t>
            </a:r>
            <a:endParaRPr lang="en-US" altLang="en-US"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7282771"/>
              </p:ext>
            </p:extLst>
          </p:nvPr>
        </p:nvGraphicFramePr>
        <p:xfrm>
          <a:off x="381000" y="990600"/>
          <a:ext cx="8229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15</a:t>
            </a:fld>
            <a:endParaRPr lang="en-US" dirty="0"/>
          </a:p>
        </p:txBody>
      </p:sp>
      <p:pic>
        <p:nvPicPr>
          <p:cNvPr id="5" name="Picture 4"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 Box 14"/>
          <p:cNvSpPr txBox="1">
            <a:spLocks noChangeArrowheads="1"/>
          </p:cNvSpPr>
          <p:nvPr/>
        </p:nvSpPr>
        <p:spPr bwMode="auto">
          <a:xfrm>
            <a:off x="609600" y="5912078"/>
            <a:ext cx="8101012"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Hospital </a:t>
            </a:r>
            <a:r>
              <a:rPr lang="en-US" altLang="en-US" sz="700" dirty="0">
                <a:latin typeface="Arial" panose="020B0604020202020204" pitchFamily="34" charset="0"/>
              </a:rPr>
              <a:t>volume is the sum of inpatient discharges and outpatient visits reported in the month in which the service was provided</a:t>
            </a:r>
            <a:r>
              <a:rPr lang="en-US" altLang="en-US" sz="700" dirty="0" smtClean="0">
                <a:latin typeface="Arial" panose="020B0604020202020204" pitchFamily="34" charset="0"/>
              </a:rPr>
              <a:t>. </a:t>
            </a:r>
            <a:r>
              <a:rPr lang="en-US" altLang="en-US" sz="700" dirty="0">
                <a:latin typeface="Arial" panose="020B0604020202020204" pitchFamily="34" charset="0"/>
              </a:rPr>
              <a:t>Hospital volume excludes pharmacy claims. Hospital </a:t>
            </a:r>
            <a:r>
              <a:rPr lang="en-US" altLang="en-US" sz="700" dirty="0" smtClean="0">
                <a:latin typeface="Arial" panose="020B0604020202020204" pitchFamily="34" charset="0"/>
              </a:rPr>
              <a:t>payments are </a:t>
            </a:r>
            <a:r>
              <a:rPr lang="en-US" altLang="en-US" sz="700" dirty="0">
                <a:latin typeface="Arial" panose="020B0604020202020204" pitchFamily="34" charset="0"/>
              </a:rPr>
              <a:t>reported in the month in </a:t>
            </a:r>
            <a:r>
              <a:rPr lang="en-US" altLang="en-US" sz="700" dirty="0" smtClean="0">
                <a:latin typeface="Arial" panose="020B0604020202020204" pitchFamily="34" charset="0"/>
              </a:rPr>
              <a:t>which </a:t>
            </a:r>
            <a:r>
              <a:rPr lang="en-US" altLang="en-US" sz="700" dirty="0">
                <a:latin typeface="Arial" panose="020B0604020202020204" pitchFamily="34" charset="0"/>
              </a:rPr>
              <a:t>the service was provided.  Hospital demand represents the amount that providers would have been paid in the absence of a funding shortfall and excludes outpatient pharmacy</a:t>
            </a:r>
            <a:r>
              <a:rPr lang="en-US" altLang="en-US" sz="700" dirty="0" smtClean="0">
                <a:latin typeface="Arial" panose="020B0604020202020204" pitchFamily="34" charset="0"/>
              </a:rPr>
              <a:t>. </a:t>
            </a:r>
            <a:r>
              <a:rPr lang="en-US" altLang="en-US" sz="700" dirty="0">
                <a:latin typeface="Arial" panose="020B0604020202020204" pitchFamily="34" charset="0"/>
              </a:rPr>
              <a:t>Numbers are rounded to the nearest percent and may not sum to 100% due to </a:t>
            </a:r>
            <a:r>
              <a:rPr lang="en-US" altLang="en-US" sz="700" dirty="0" smtClean="0">
                <a:latin typeface="Arial" panose="020B0604020202020204" pitchFamily="34" charset="0"/>
              </a:rPr>
              <a:t>rounding.  Data does not include HSN partial as there is no current edit  identification</a:t>
            </a:r>
            <a:r>
              <a:rPr lang="en-US" altLang="en-US" sz="700" dirty="0">
                <a:latin typeface="Arial" panose="020B0604020202020204" pitchFamily="34" charset="0"/>
              </a:rPr>
              <a:t> </a:t>
            </a:r>
            <a:r>
              <a:rPr lang="en-US" altLang="en-US" sz="700" dirty="0" smtClean="0">
                <a:latin typeface="Arial" panose="020B0604020202020204" pitchFamily="34" charset="0"/>
              </a:rPr>
              <a:t>for primary and secondary insurance on partial payments.</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Data </a:t>
            </a:r>
            <a:r>
              <a:rPr lang="en-US" altLang="en-US" sz="700" dirty="0" smtClean="0">
                <a:latin typeface="Arial" panose="020B0604020202020204" pitchFamily="34" charset="0"/>
              </a:rPr>
              <a:t>Warehouse </a:t>
            </a:r>
            <a:r>
              <a:rPr lang="en-US" altLang="en-US" sz="700" dirty="0">
                <a:latin typeface="Arial" panose="020B0604020202020204" pitchFamily="34" charset="0"/>
              </a:rPr>
              <a:t>as of </a:t>
            </a:r>
            <a:r>
              <a:rPr lang="en-US" altLang="en-US" sz="700" dirty="0" smtClean="0">
                <a:latin typeface="Arial" panose="020B0604020202020204" pitchFamily="34" charset="0"/>
              </a:rPr>
              <a:t>11/2/2017.</a:t>
            </a:r>
            <a:endParaRPr lang="en-US" altLang="en-US" sz="700" dirty="0">
              <a:latin typeface="Arial" panose="020B0604020202020204" pitchFamily="34" charset="0"/>
            </a:endParaRPr>
          </a:p>
        </p:txBody>
      </p:sp>
    </p:spTree>
    <p:extLst>
      <p:ext uri="{BB962C8B-B14F-4D97-AF65-F5344CB8AC3E}">
        <p14:creationId xmlns:p14="http://schemas.microsoft.com/office/powerpoint/2010/main" val="1749767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smtClean="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a:xfrm>
            <a:off x="8732520" y="6470015"/>
            <a:ext cx="381000" cy="365125"/>
          </a:xfrm>
        </p:spPr>
        <p:txBody>
          <a:bodyPr/>
          <a:lstStyle/>
          <a:p>
            <a:pPr>
              <a:defRPr/>
            </a:pPr>
            <a:fld id="{E932BB6A-D600-4D54-8112-1310BC448E11}" type="slidenum">
              <a:rPr lang="en-US" smtClean="0"/>
              <a:pPr>
                <a:defRPr/>
              </a:pPr>
              <a:t>2</a:t>
            </a:fld>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555006626"/>
              </p:ext>
            </p:extLst>
          </p:nvPr>
        </p:nvGraphicFramePr>
        <p:xfrm>
          <a:off x="1133475" y="1397000"/>
          <a:ext cx="6858000" cy="4450080"/>
        </p:xfrm>
        <a:graphic>
          <a:graphicData uri="http://schemas.openxmlformats.org/drawingml/2006/table">
            <a:tbl>
              <a:tblPr firstRow="1" bandRow="1">
                <a:tableStyleId>{2D5ABB26-0587-4C30-8999-92F81FD0307C}</a:tableStyleId>
              </a:tblPr>
              <a:tblGrid>
                <a:gridCol w="6105525"/>
                <a:gridCol w="752475"/>
              </a:tblGrid>
              <a:tr h="370840">
                <a:tc>
                  <a:txBody>
                    <a:bodyPr/>
                    <a:lstStyle/>
                    <a:p>
                      <a:r>
                        <a:rPr lang="en-US" altLang="en-US" sz="1800" dirty="0" smtClean="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smtClean="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Fiscal Year Updates 2017</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6</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Hospital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Age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HSN Total User Trends	</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14</a:t>
                      </a:r>
                      <a:endParaRPr lang="en-US" b="0" dirty="0">
                        <a:solidFill>
                          <a:schemeClr val="tx1"/>
                        </a:solidFill>
                        <a:latin typeface="Arial" panose="020B0604020202020204" pitchFamily="34" charset="0"/>
                        <a:cs typeface="Arial" panose="020B0604020202020204" pitchFamily="34" charset="0"/>
                      </a:endParaRPr>
                    </a:p>
                  </a:txBody>
                  <a:tcPr/>
                </a:tc>
              </a:tr>
              <a:tr h="370840">
                <a:tc>
                  <a:txBody>
                    <a:bodyPr/>
                    <a:lstStyle/>
                    <a:p>
                      <a:r>
                        <a:rPr lang="en-US" altLang="en-US" sz="1800" dirty="0" smtClean="0">
                          <a:latin typeface="Arial" panose="020B0604020202020204" pitchFamily="34" charset="0"/>
                          <a:cs typeface="Arial" panose="020B0604020202020204" pitchFamily="34" charset="0"/>
                        </a:rPr>
                        <a:t>Utilization &amp; Demand by Insurance Status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smtClean="0">
                          <a:latin typeface="Arial" panose="020B0604020202020204" pitchFamily="34" charset="0"/>
                          <a:cs typeface="Arial" panose="020B0604020202020204" pitchFamily="34" charset="0"/>
                        </a:rPr>
                        <a:t>15</a:t>
                      </a:r>
                      <a:endParaRPr lang="en-US" b="0" dirty="0">
                        <a:solidFill>
                          <a:schemeClr val="tx1"/>
                        </a:solidFill>
                        <a:latin typeface="Arial" panose="020B0604020202020204" pitchFamily="34" charset="0"/>
                        <a:cs typeface="Arial" panose="020B0604020202020204" pitchFamily="34" charset="0"/>
                      </a:endParaRPr>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smtClean="0"/>
              <a:t>Introduction</a:t>
            </a:r>
          </a:p>
        </p:txBody>
      </p:sp>
      <p:sp>
        <p:nvSpPr>
          <p:cNvPr id="39940" name="Text Box 8"/>
          <p:cNvSpPr txBox="1">
            <a:spLocks noChangeArrowheads="1"/>
          </p:cNvSpPr>
          <p:nvPr/>
        </p:nvSpPr>
        <p:spPr bwMode="auto">
          <a:xfrm>
            <a:off x="495300" y="140208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47 of the Acts of </a:t>
            </a:r>
            <a:r>
              <a:rPr lang="en-US" sz="1400" dirty="0" smtClean="0">
                <a:latin typeface="Arial" panose="020B0604020202020204" pitchFamily="34" charset="0"/>
                <a:cs typeface="Arial" panose="020B0604020202020204" pitchFamily="34" charset="0"/>
              </a:rPr>
              <a:t>2017</a:t>
            </a:r>
            <a:r>
              <a:rPr lang="en-US" altLang="en-US" sz="1400" dirty="0" smtClean="0">
                <a:latin typeface="Arial" panose="020B0604020202020204" pitchFamily="34" charset="0"/>
                <a:cs typeface="Arial" panose="020B0604020202020204" pitchFamily="34" charset="0"/>
              </a:rPr>
              <a:t>, </a:t>
            </a:r>
            <a:r>
              <a:rPr lang="en-US" altLang="en-US" sz="1400" dirty="0">
                <a:latin typeface="Arial" panose="020B0604020202020204" pitchFamily="34" charset="0"/>
                <a:cs typeface="Arial" panose="020B0604020202020204" pitchFamily="34" charset="0"/>
              </a:rPr>
              <a:t>Line Item </a:t>
            </a:r>
            <a:r>
              <a:rPr lang="en-US" altLang="en-US" sz="1400" dirty="0" smtClean="0">
                <a:latin typeface="Arial" panose="020B0604020202020204" pitchFamily="34" charset="0"/>
                <a:cs typeface="Arial" panose="020B0604020202020204" pitchFamily="34" charset="0"/>
              </a:rPr>
              <a:t>4000-0300</a:t>
            </a:r>
            <a:r>
              <a:rPr lang="en-US" altLang="en-US" sz="1400" dirty="0">
                <a:latin typeface="Arial" panose="020B0604020202020204" pitchFamily="34" charset="0"/>
                <a:cs typeface="Arial" panose="020B0604020202020204" pitchFamily="34" charset="0"/>
              </a:rPr>
              <a:t>,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a:t>
            </a:r>
            <a:r>
              <a:rPr lang="en-US" altLang="en-US" sz="1400" dirty="0" smtClean="0">
                <a:latin typeface="Arial" panose="020B0604020202020204" pitchFamily="34" charset="0"/>
                <a:cs typeface="Arial" panose="020B0604020202020204" pitchFamily="34" charset="0"/>
              </a:rPr>
              <a:t>including the following information for Fiscal Year 2017:</a:t>
            </a:r>
          </a:p>
          <a:p>
            <a:pPr marL="742950" lvl="1" indent="-285750">
              <a:spcBef>
                <a:spcPts val="1200"/>
              </a:spcBef>
              <a:spcAft>
                <a:spcPts val="1200"/>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number of persons whose medical expenses were billed to the Health Safety Net </a:t>
            </a:r>
            <a:r>
              <a:rPr lang="en-US" sz="1400" dirty="0" smtClean="0">
                <a:latin typeface="Arial" panose="020B0604020202020204" pitchFamily="34" charset="0"/>
                <a:cs typeface="Arial" panose="020B0604020202020204" pitchFamily="34" charset="0"/>
              </a:rPr>
              <a:t>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total dollar amount billed to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age, income </a:t>
            </a:r>
            <a:r>
              <a:rPr lang="en-US" sz="1400" dirty="0" smtClean="0">
                <a:latin typeface="Arial" panose="020B0604020202020204" pitchFamily="34" charset="0"/>
                <a:cs typeface="Arial" panose="020B0604020202020204" pitchFamily="34" charset="0"/>
              </a:rPr>
              <a:t>level, </a:t>
            </a:r>
            <a:r>
              <a:rPr lang="en-US" sz="1400" dirty="0">
                <a:latin typeface="Arial" panose="020B0604020202020204" pitchFamily="34" charset="0"/>
                <a:cs typeface="Arial" panose="020B0604020202020204" pitchFamily="34" charset="0"/>
              </a:rPr>
              <a:t>and insurance status of recipients using the Health Safety Net Trust </a:t>
            </a:r>
            <a:r>
              <a:rPr lang="en-US" sz="1400" dirty="0" smtClean="0">
                <a:latin typeface="Arial" panose="020B0604020202020204" pitchFamily="34" charset="0"/>
                <a:cs typeface="Arial" panose="020B0604020202020204" pitchFamily="34" charset="0"/>
              </a:rPr>
              <a:t>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types of services paid for out of the Health Safety Net Trust </a:t>
            </a:r>
            <a:r>
              <a:rPr lang="en-US" sz="1400" dirty="0" smtClean="0">
                <a:latin typeface="Arial" panose="020B0604020202020204" pitchFamily="34" charset="0"/>
                <a:cs typeface="Arial" panose="020B0604020202020204" pitchFamily="34" charset="0"/>
              </a:rPr>
              <a:t>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amount disbursed from the Health Safety Net Trust Fund to each hospital and community health </a:t>
            </a:r>
            <a:r>
              <a:rPr lang="en-US" sz="1400" dirty="0" smtClean="0">
                <a:latin typeface="Arial" panose="020B0604020202020204" pitchFamily="34" charset="0"/>
                <a:cs typeface="Arial" panose="020B0604020202020204" pitchFamily="34" charset="0"/>
              </a:rPr>
              <a:t>center. </a:t>
            </a:r>
          </a:p>
          <a:p>
            <a:pPr>
              <a:spcBef>
                <a:spcPts val="600"/>
              </a:spcBef>
              <a:defRPr/>
            </a:pPr>
            <a:r>
              <a:rPr lang="en-US" altLang="en-US" sz="1400" dirty="0" smtClean="0">
                <a:latin typeface="Arial" panose="020B0604020202020204" pitchFamily="34" charset="0"/>
              </a:rPr>
              <a:t>This </a:t>
            </a:r>
            <a:r>
              <a:rPr lang="en-US" altLang="en-US" sz="1400" dirty="0">
                <a:latin typeface="Arial" panose="020B0604020202020204" pitchFamily="34" charset="0"/>
              </a:rPr>
              <a:t>report </a:t>
            </a:r>
            <a:r>
              <a:rPr lang="en-US" altLang="en-US" sz="1400" dirty="0" smtClean="0">
                <a:latin typeface="Arial" panose="020B0604020202020204" pitchFamily="34" charset="0"/>
              </a:rPr>
              <a:t>reflects Health Safety Net (HSN) utilization during HSN fiscal year 2017 </a:t>
            </a:r>
            <a:r>
              <a:rPr lang="en-US" altLang="en-US" sz="1400" dirty="0">
                <a:latin typeface="Arial" panose="020B0604020202020204" pitchFamily="34" charset="0"/>
              </a:rPr>
              <a:t>(</a:t>
            </a:r>
            <a:r>
              <a:rPr lang="en-US" altLang="en-US" sz="1400" dirty="0" smtClean="0">
                <a:latin typeface="Arial" panose="020B0604020202020204" pitchFamily="34" charset="0"/>
              </a:rPr>
              <a:t>HSN17), which ran from October 1, 2016 through September 30, 2017.</a:t>
            </a:r>
            <a:endParaRPr lang="en-US" altLang="en-US" sz="1400" dirty="0">
              <a:latin typeface="Arial" panose="020B0604020202020204" pitchFamily="34" charset="0"/>
            </a:endParaRP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62395"/>
            <a:ext cx="337521" cy="365125"/>
          </a:xfrm>
        </p:spPr>
        <p:txBody>
          <a:bodyPr/>
          <a:lstStyle/>
          <a:p>
            <a:pPr>
              <a:defRPr/>
            </a:pPr>
            <a:fld id="{2664FD68-7789-4411-B794-D82C5F64323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3810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504825" y="1357327"/>
            <a:ext cx="8229600" cy="4678204"/>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smtClean="0">
                <a:latin typeface="Arial" panose="020B0604020202020204" pitchFamily="34" charset="0"/>
              </a:rPr>
              <a:t>The </a:t>
            </a:r>
            <a:r>
              <a:rPr lang="en-US" sz="1400" dirty="0">
                <a:latin typeface="Arial" panose="020B0604020202020204" pitchFamily="34" charset="0"/>
              </a:rPr>
              <a:t>Health Safety Net (HSN), created by Chapter 58 of the Acts of 2006, makes payments to hospitals and community health centers for health care services provided to low-income Massachusetts residents who are uninsured or underinsured. </a:t>
            </a:r>
            <a:endParaRPr lang="en-US" sz="1400" dirty="0" smtClean="0">
              <a:latin typeface="Arial" panose="020B0604020202020204" pitchFamily="34" charset="0"/>
            </a:endParaRPr>
          </a:p>
          <a:p>
            <a:pPr marL="742950" lvl="1" indent="-285750">
              <a:spcAft>
                <a:spcPct val="30000"/>
              </a:spcAft>
              <a:buFont typeface="Arial" panose="020B0604020202020204" pitchFamily="34" charset="0"/>
              <a:buChar char="•"/>
            </a:pPr>
            <a:endParaRPr lang="en-US" altLang="en-US" sz="8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Massachusetts </a:t>
            </a:r>
            <a:r>
              <a:rPr lang="en-US" altLang="en-US" sz="1400" dirty="0">
                <a:latin typeface="Arial" panose="020B0604020202020204" pitchFamily="34" charset="0"/>
              </a:rPr>
              <a:t>residents who are uninsured or underinsured and have </a:t>
            </a:r>
            <a:r>
              <a:rPr lang="en-US" altLang="en-US" sz="1400" dirty="0" smtClean="0">
                <a:latin typeface="Arial" panose="020B0604020202020204" pitchFamily="34" charset="0"/>
              </a:rPr>
              <a:t>incomes </a:t>
            </a:r>
            <a:r>
              <a:rPr lang="en-US" altLang="en-US" sz="1400" dirty="0">
                <a:latin typeface="Arial" panose="020B0604020202020204" pitchFamily="34" charset="0"/>
              </a:rPr>
              <a:t>up to </a:t>
            </a:r>
            <a:r>
              <a:rPr lang="en-US" altLang="en-US" sz="1400" dirty="0" smtClean="0">
                <a:latin typeface="Arial" panose="020B0604020202020204" pitchFamily="34" charset="0"/>
              </a:rPr>
              <a:t>150</a:t>
            </a:r>
            <a:r>
              <a:rPr lang="en-US" altLang="en-US" sz="1400" dirty="0">
                <a:latin typeface="Arial" panose="020B0604020202020204" pitchFamily="34" charset="0"/>
              </a:rPr>
              <a:t>% of the Federal Poverty Level (FPL)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HSN </a:t>
            </a:r>
            <a:r>
              <a:rPr lang="en-US" altLang="en-US" sz="1400" dirty="0">
                <a:latin typeface="Arial" panose="020B0604020202020204" pitchFamily="34" charset="0"/>
              </a:rPr>
              <a:t>primary or </a:t>
            </a:r>
            <a:r>
              <a:rPr lang="en-US" altLang="en-US" sz="1400" dirty="0" smtClean="0">
                <a:latin typeface="Arial" panose="020B0604020202020204" pitchFamily="34" charset="0"/>
              </a:rPr>
              <a:t>HSN secondary. </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t>
            </a:r>
            <a:r>
              <a:rPr lang="en-US" altLang="en-US" sz="1400" dirty="0">
                <a:latin typeface="Arial" panose="020B0604020202020204" pitchFamily="34" charset="0"/>
              </a:rPr>
              <a:t>residents have </a:t>
            </a:r>
            <a:r>
              <a:rPr lang="en-US" altLang="en-US" sz="1400" dirty="0" smtClean="0">
                <a:latin typeface="Arial" panose="020B0604020202020204" pitchFamily="34" charset="0"/>
              </a:rPr>
              <a:t>incomes </a:t>
            </a:r>
            <a:r>
              <a:rPr lang="en-US" altLang="en-US" sz="1400" dirty="0">
                <a:latin typeface="Arial" panose="020B0604020202020204" pitchFamily="34" charset="0"/>
              </a:rPr>
              <a:t>above </a:t>
            </a:r>
            <a:r>
              <a:rPr lang="en-US" altLang="en-US" sz="1400" dirty="0" smtClean="0">
                <a:latin typeface="Arial" panose="020B0604020202020204" pitchFamily="34" charset="0"/>
              </a:rPr>
              <a:t>150</a:t>
            </a:r>
            <a:r>
              <a:rPr lang="en-US" altLang="en-US" sz="1400" dirty="0">
                <a:latin typeface="Arial" panose="020B0604020202020204" pitchFamily="34" charset="0"/>
              </a:rPr>
              <a:t>% and up to </a:t>
            </a:r>
            <a:r>
              <a:rPr lang="en-US" altLang="en-US" sz="1400" dirty="0" smtClean="0">
                <a:latin typeface="Arial" panose="020B0604020202020204" pitchFamily="34" charset="0"/>
              </a:rPr>
              <a:t>300</a:t>
            </a:r>
            <a:r>
              <a:rPr lang="en-US" altLang="en-US" sz="1400" dirty="0">
                <a:latin typeface="Arial" panose="020B0604020202020204" pitchFamily="34" charset="0"/>
              </a:rPr>
              <a:t>% of the </a:t>
            </a:r>
            <a:r>
              <a:rPr lang="en-US" altLang="en-US" sz="1400" dirty="0" smtClean="0">
                <a:latin typeface="Arial" panose="020B0604020202020204" pitchFamily="34" charset="0"/>
              </a:rPr>
              <a:t>FPL, </a:t>
            </a:r>
            <a:r>
              <a:rPr lang="en-US" altLang="en-US" sz="1400" dirty="0">
                <a:latin typeface="Arial" panose="020B0604020202020204" pitchFamily="34" charset="0"/>
              </a:rPr>
              <a:t>they </a:t>
            </a:r>
            <a:r>
              <a:rPr lang="en-US" altLang="en-US" sz="1400" dirty="0" smtClean="0">
                <a:latin typeface="Arial" panose="020B0604020202020204" pitchFamily="34" charset="0"/>
              </a:rPr>
              <a:t>may qualify </a:t>
            </a:r>
            <a:r>
              <a:rPr lang="en-US" altLang="en-US" sz="1400" dirty="0">
                <a:latin typeface="Arial" panose="020B0604020202020204" pitchFamily="34" charset="0"/>
              </a:rPr>
              <a:t>for </a:t>
            </a:r>
            <a:r>
              <a:rPr lang="en-US" altLang="en-US" sz="1400" dirty="0" smtClean="0">
                <a:latin typeface="Arial" panose="020B0604020202020204" pitchFamily="34" charset="0"/>
              </a:rPr>
              <a:t>primary partial </a:t>
            </a:r>
            <a:r>
              <a:rPr lang="en-US" altLang="en-US" sz="1400" dirty="0">
                <a:latin typeface="Arial" panose="020B0604020202020204" pitchFamily="34" charset="0"/>
              </a:rPr>
              <a:t>HSN or </a:t>
            </a:r>
            <a:r>
              <a:rPr lang="en-US" altLang="en-US" sz="1400" dirty="0" smtClean="0">
                <a:latin typeface="Arial" panose="020B0604020202020204" pitchFamily="34" charset="0"/>
              </a:rPr>
              <a:t>secondary partial HSN, </a:t>
            </a:r>
            <a:r>
              <a:rPr lang="en-US" altLang="en-US" sz="1400" dirty="0">
                <a:latin typeface="Arial" panose="020B0604020202020204" pitchFamily="34" charset="0"/>
              </a:rPr>
              <a:t>which includes a sliding scale </a:t>
            </a:r>
            <a:r>
              <a:rPr lang="en-US" altLang="en-US" sz="1400" dirty="0" smtClean="0">
                <a:latin typeface="Arial" panose="020B0604020202020204" pitchFamily="34" charset="0"/>
              </a:rPr>
              <a:t>deductible based on income. </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Low income residents </a:t>
            </a:r>
            <a:r>
              <a:rPr lang="en-US" altLang="en-US" sz="1400" dirty="0">
                <a:latin typeface="Arial" panose="020B0604020202020204" pitchFamily="34" charset="0"/>
              </a:rPr>
              <a:t>who are </a:t>
            </a:r>
            <a:r>
              <a:rPr lang="en-US" altLang="en-US" sz="1400" dirty="0" smtClean="0">
                <a:latin typeface="Arial" panose="020B0604020202020204" pitchFamily="34" charset="0"/>
              </a:rPr>
              <a:t>enrolled in MassHealth, Medicare or other insurance </a:t>
            </a:r>
            <a:r>
              <a:rPr lang="en-US" altLang="en-US" sz="1400" dirty="0">
                <a:latin typeface="Arial" panose="020B0604020202020204" pitchFamily="34" charset="0"/>
              </a:rPr>
              <a:t>may </a:t>
            </a:r>
            <a:r>
              <a:rPr lang="en-US" altLang="en-US" sz="1400" dirty="0" smtClean="0">
                <a:latin typeface="Arial" panose="020B0604020202020204" pitchFamily="34" charset="0"/>
              </a:rPr>
              <a:t>qualify </a:t>
            </a:r>
            <a:r>
              <a:rPr lang="en-US" altLang="en-US" sz="1400" dirty="0">
                <a:latin typeface="Arial" panose="020B0604020202020204" pitchFamily="34" charset="0"/>
              </a:rPr>
              <a:t>for HSN secondary for certain services not covered by their primary </a:t>
            </a:r>
            <a:r>
              <a:rPr lang="en-US" altLang="en-US" sz="1400" dirty="0" smtClean="0">
                <a:latin typeface="Arial" panose="020B0604020202020204" pitchFamily="34" charset="0"/>
              </a:rPr>
              <a:t>insurance.</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Individuals eligible for </a:t>
            </a:r>
            <a:r>
              <a:rPr lang="en-US" altLang="en-US" sz="1400" dirty="0" err="1" smtClean="0">
                <a:latin typeface="Arial" panose="020B0604020202020204" pitchFamily="34" charset="0"/>
              </a:rPr>
              <a:t>ConnectorCare</a:t>
            </a:r>
            <a:r>
              <a:rPr lang="en-US" altLang="en-US" sz="1400" dirty="0" smtClean="0">
                <a:latin typeface="Arial" panose="020B0604020202020204" pitchFamily="34" charset="0"/>
              </a:rPr>
              <a:t>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600" dirty="0" smtClean="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smtClean="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0015"/>
            <a:ext cx="303351" cy="365125"/>
          </a:xfrm>
        </p:spPr>
        <p:txBody>
          <a:bodyPr/>
          <a:lstStyle/>
          <a:p>
            <a:pPr>
              <a:defRPr/>
            </a:pPr>
            <a:fld id="{2664FD68-7789-4411-B794-D82C5F643237}"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381000"/>
            <a:ext cx="8229600" cy="685800"/>
          </a:xfrm>
        </p:spPr>
        <p:txBody>
          <a:bodyPr/>
          <a:lstStyle/>
          <a:p>
            <a:r>
              <a:rPr lang="en-US" altLang="en-US" sz="3600" dirty="0" smtClean="0"/>
              <a:t>HSN Overview</a:t>
            </a:r>
          </a:p>
        </p:txBody>
      </p:sp>
      <p:sp>
        <p:nvSpPr>
          <p:cNvPr id="39940" name="Text Box 8"/>
          <p:cNvSpPr txBox="1">
            <a:spLocks noChangeArrowheads="1"/>
          </p:cNvSpPr>
          <p:nvPr/>
        </p:nvSpPr>
        <p:spPr bwMode="auto">
          <a:xfrm>
            <a:off x="647700" y="1419225"/>
            <a:ext cx="8229600" cy="2600712"/>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endParaRPr lang="en-US" sz="1400" dirty="0" smtClean="0">
              <a:latin typeface="Arial" panose="020B0604020202020204" pitchFamily="34" charset="0"/>
              <a:cs typeface="Arial" panose="020B0604020202020204" pitchFamily="34" charset="0"/>
            </a:endParaRPr>
          </a:p>
          <a:p>
            <a:pPr defTabSz="914608">
              <a:lnSpc>
                <a:spcPct val="150000"/>
              </a:lnSpc>
              <a:spcAft>
                <a:spcPct val="30000"/>
              </a:spcAft>
              <a:defRPr/>
            </a:pPr>
            <a:r>
              <a:rPr lang="en-US" altLang="en-US" sz="1400" dirty="0" smtClean="0">
                <a:latin typeface="Arial" panose="020B0604020202020204" pitchFamily="34" charset="0"/>
                <a:cs typeface="Arial" panose="020B0604020202020204" pitchFamily="34" charset="0"/>
              </a:rPr>
              <a:t>HSN17 </a:t>
            </a:r>
            <a:r>
              <a:rPr lang="en-US" altLang="en-US" sz="1400" dirty="0">
                <a:latin typeface="Arial" panose="020B0604020202020204" pitchFamily="34" charset="0"/>
                <a:cs typeface="Arial" panose="020B0604020202020204" pitchFamily="34" charset="0"/>
              </a:rPr>
              <a:t>funding included the following sources: </a:t>
            </a:r>
            <a:endParaRPr lang="en-US" altLang="en-US" sz="1400" dirty="0" smtClean="0">
              <a:latin typeface="Arial" panose="020B0604020202020204" pitchFamily="34" charset="0"/>
              <a:cs typeface="Arial" panose="020B0604020202020204" pitchFamily="34" charset="0"/>
            </a:endParaRPr>
          </a:p>
          <a:p>
            <a:pPr marL="742950" lvl="1" indent="-285750" defTabSz="914608">
              <a:lnSpc>
                <a:spcPct val="150000"/>
              </a:lnSpc>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An </a:t>
            </a:r>
            <a:r>
              <a:rPr lang="en-US" altLang="en-US" sz="1400" dirty="0">
                <a:latin typeface="Arial" panose="020B0604020202020204" pitchFamily="34" charset="0"/>
                <a:cs typeface="Arial" panose="020B0604020202020204" pitchFamily="34" charset="0"/>
              </a:rPr>
              <a:t>assessment on acute hospitals’ private sector </a:t>
            </a:r>
            <a:r>
              <a:rPr lang="en-US" altLang="en-US" sz="1400" dirty="0" smtClean="0">
                <a:latin typeface="Arial" panose="020B0604020202020204" pitchFamily="34" charset="0"/>
                <a:cs typeface="Arial" panose="020B0604020202020204" pitchFamily="34" charset="0"/>
              </a:rPr>
              <a:t>charges</a:t>
            </a:r>
          </a:p>
          <a:p>
            <a:pPr marL="742950" lvl="1" indent="-285750" defTabSz="914608">
              <a:spcAft>
                <a:spcPct val="30000"/>
              </a:spcAft>
              <a:buFont typeface="Arial" panose="020B0604020202020204" pitchFamily="34" charset="0"/>
              <a:buChar char="•"/>
              <a:defRPr/>
            </a:pPr>
            <a:r>
              <a:rPr lang="en-US" altLang="en-US" sz="1400" dirty="0" smtClean="0">
                <a:latin typeface="Arial" panose="020B0604020202020204" pitchFamily="34" charset="0"/>
                <a:cs typeface="Arial" panose="020B0604020202020204" pitchFamily="34" charset="0"/>
              </a:rPr>
              <a:t>A </a:t>
            </a:r>
            <a:r>
              <a:rPr lang="en-US" altLang="en-US" sz="1400" dirty="0">
                <a:latin typeface="Arial" panose="020B0604020202020204" pitchFamily="34" charset="0"/>
                <a:cs typeface="Arial" panose="020B0604020202020204" pitchFamily="34" charset="0"/>
              </a:rPr>
              <a:t>surcharge on payments made to hospitals and ambulatory surgical centers by HMOs, insurers, third party administrators, and individuals (assessment and surcharge are each </a:t>
            </a:r>
            <a:r>
              <a:rPr lang="en-US" sz="1400" dirty="0">
                <a:latin typeface="Arial" panose="020B0604020202020204" pitchFamily="34" charset="0"/>
                <a:cs typeface="Arial" panose="020B0604020202020204" pitchFamily="34" charset="0"/>
              </a:rPr>
              <a:t>equal to $160 million plus 50% of the estimated cost of administering the Health Safety </a:t>
            </a:r>
            <a:r>
              <a:rPr lang="en-US" sz="1400" dirty="0" smtClean="0">
                <a:latin typeface="Arial" panose="020B0604020202020204" pitchFamily="34" charset="0"/>
                <a:cs typeface="Arial" panose="020B0604020202020204" pitchFamily="34" charset="0"/>
              </a:rPr>
              <a:t>Net)</a:t>
            </a: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O</a:t>
            </a:r>
            <a:r>
              <a:rPr lang="en-US" altLang="en-US" sz="1400" dirty="0" smtClean="0">
                <a:latin typeface="Arial" panose="020B0604020202020204" pitchFamily="34" charset="0"/>
                <a:cs typeface="Arial" panose="020B0604020202020204" pitchFamily="34" charset="0"/>
              </a:rPr>
              <a:t>ffset </a:t>
            </a:r>
            <a:r>
              <a:rPr lang="en-US" altLang="en-US" sz="1400" dirty="0">
                <a:latin typeface="Arial" panose="020B0604020202020204" pitchFamily="34" charset="0"/>
                <a:cs typeface="Arial" panose="020B0604020202020204" pitchFamily="34" charset="0"/>
              </a:rPr>
              <a:t>funding for uncompensated care from the Medical Assistance Trust Fund ($70 million). The assessment and surcharge for </a:t>
            </a:r>
            <a:r>
              <a:rPr lang="en-US" altLang="en-US" sz="1400" dirty="0" smtClean="0">
                <a:latin typeface="Arial" panose="020B0604020202020204" pitchFamily="34" charset="0"/>
                <a:cs typeface="Arial" panose="020B0604020202020204" pitchFamily="34" charset="0"/>
              </a:rPr>
              <a:t>HSNFY17 </a:t>
            </a:r>
            <a:r>
              <a:rPr lang="en-US" altLang="en-US" sz="1400" dirty="0">
                <a:latin typeface="Arial" panose="020B0604020202020204" pitchFamily="34" charset="0"/>
                <a:cs typeface="Arial" panose="020B0604020202020204" pitchFamily="34" charset="0"/>
              </a:rPr>
              <a:t>were $165.3M each. </a:t>
            </a:r>
            <a:endParaRPr lang="en-US" altLang="en-US" sz="14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smtClean="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0015"/>
            <a:ext cx="303351" cy="365125"/>
          </a:xfrm>
        </p:spPr>
        <p:txBody>
          <a:bodyPr/>
          <a:lstStyle/>
          <a:p>
            <a:pPr>
              <a:defRPr/>
            </a:pPr>
            <a:fld id="{2664FD68-7789-4411-B794-D82C5F643237}" type="slidenum">
              <a:rPr lang="en-US" smtClean="0"/>
              <a:pPr>
                <a:defRPr/>
              </a:pPr>
              <a:t>5</a:t>
            </a:fld>
            <a:endParaRPr lang="en-US" dirty="0"/>
          </a:p>
        </p:txBody>
      </p:sp>
    </p:spTree>
    <p:extLst>
      <p:ext uri="{BB962C8B-B14F-4D97-AF65-F5344CB8AC3E}">
        <p14:creationId xmlns:p14="http://schemas.microsoft.com/office/powerpoint/2010/main" val="9870560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smtClean="0"/>
              <a:t>HSN Fiscal Year </a:t>
            </a:r>
            <a:r>
              <a:rPr lang="en-US" altLang="en-US" sz="3600" dirty="0"/>
              <a:t>2017 Updates</a:t>
            </a:r>
          </a:p>
        </p:txBody>
      </p:sp>
      <p:sp>
        <p:nvSpPr>
          <p:cNvPr id="39940" name="Text Box 8"/>
          <p:cNvSpPr txBox="1">
            <a:spLocks noChangeArrowheads="1"/>
          </p:cNvSpPr>
          <p:nvPr/>
        </p:nvSpPr>
        <p:spPr bwMode="auto">
          <a:xfrm>
            <a:off x="541337" y="1428750"/>
            <a:ext cx="8250238" cy="2831544"/>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HSN shortfall decreased from $111M during HSN16 to $23M during HSN17.</a:t>
            </a:r>
          </a:p>
          <a:p>
            <a:pPr marL="274023" lvl="1" indent="-171450" defTabSz="914608" eaLnBrk="0" hangingPunct="0">
              <a:spcBef>
                <a:spcPts val="336"/>
              </a:spcBef>
              <a:spcAft>
                <a:spcPts val="504"/>
              </a:spcAft>
              <a:buFont typeface="Arial" panose="020B0604020202020204" pitchFamily="34" charset="0"/>
              <a:buChar char="•"/>
              <a:defRPr/>
            </a:pPr>
            <a:endParaRPr lang="en-US" sz="600"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a:t>
            </a:r>
            <a:r>
              <a:rPr lang="en-US" sz="1400" dirty="0" smtClean="0">
                <a:latin typeface="Arial" panose="020B0604020202020204" pitchFamily="34" charset="0"/>
                <a:cs typeface="Arial" panose="020B0604020202020204" pitchFamily="34" charset="0"/>
              </a:rPr>
              <a:t>he </a:t>
            </a:r>
            <a:r>
              <a:rPr lang="en-US" sz="1400" dirty="0">
                <a:latin typeface="Arial" panose="020B0604020202020204" pitchFamily="34" charset="0"/>
                <a:cs typeface="Arial" panose="020B0604020202020204" pitchFamily="34" charset="0"/>
              </a:rPr>
              <a:t>HSN </a:t>
            </a:r>
            <a:r>
              <a:rPr lang="en-US" sz="1400" dirty="0" smtClean="0">
                <a:latin typeface="Arial" panose="020B0604020202020204" pitchFamily="34" charset="0"/>
                <a:cs typeface="Arial" panose="020B0604020202020204" pitchFamily="34" charset="0"/>
              </a:rPr>
              <a:t>implemented additional billing enhancements to comply with </a:t>
            </a:r>
            <a:r>
              <a:rPr lang="en-US" sz="1400" dirty="0">
                <a:latin typeface="Arial" panose="020B0604020202020204" pitchFamily="34" charset="0"/>
                <a:cs typeface="Arial" panose="020B0604020202020204" pitchFamily="34" charset="0"/>
              </a:rPr>
              <a:t>HSN billing </a:t>
            </a:r>
            <a:r>
              <a:rPr lang="en-US" sz="1400" dirty="0" smtClean="0">
                <a:latin typeface="Arial" panose="020B0604020202020204" pitchFamily="34" charset="0"/>
                <a:cs typeface="Arial" panose="020B0604020202020204" pitchFamily="34" charset="0"/>
              </a:rPr>
              <a:t>rules</a:t>
            </a:r>
            <a:r>
              <a:rPr lang="en-US" sz="1400" dirty="0" smtClean="0">
                <a:solidFill>
                  <a:srgbClr val="FF0000"/>
                </a:solidFill>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and align with other MassHealth standard billing practices.</a:t>
            </a:r>
          </a:p>
          <a:p>
            <a:pPr marL="274023" lvl="1" indent="-171450" defTabSz="914608" eaLnBrk="0" hangingPunct="0">
              <a:spcBef>
                <a:spcPts val="336"/>
              </a:spcBef>
              <a:spcAft>
                <a:spcPts val="504"/>
              </a:spcAft>
              <a:buFont typeface="Arial" panose="020B0604020202020204" pitchFamily="34" charset="0"/>
              <a:buChar char="•"/>
              <a:defRPr/>
            </a:pPr>
            <a:endParaRPr lang="en-US" sz="600" dirty="0" smtClean="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The </a:t>
            </a:r>
            <a:r>
              <a:rPr lang="en-US" sz="1400" dirty="0">
                <a:latin typeface="Arial" panose="020B0604020202020204" pitchFamily="34" charset="0"/>
                <a:cs typeface="Arial" panose="020B0604020202020204" pitchFamily="34" charset="0"/>
              </a:rPr>
              <a:t>administration of the HSN Dental program transitioned from the </a:t>
            </a:r>
            <a:r>
              <a:rPr lang="en-US" sz="1400" dirty="0" smtClean="0">
                <a:latin typeface="Arial" panose="020B0604020202020204" pitchFamily="34" charset="0"/>
                <a:cs typeface="Arial" panose="020B0604020202020204" pitchFamily="34" charset="0"/>
              </a:rPr>
              <a:t>HSN </a:t>
            </a:r>
            <a:r>
              <a:rPr lang="en-US" sz="1400" dirty="0">
                <a:latin typeface="Arial" panose="020B0604020202020204" pitchFamily="34" charset="0"/>
                <a:cs typeface="Arial" panose="020B0604020202020204" pitchFamily="34" charset="0"/>
              </a:rPr>
              <a:t>to </a:t>
            </a:r>
            <a:r>
              <a:rPr lang="en-US" sz="1400" dirty="0" err="1">
                <a:latin typeface="Arial" panose="020B0604020202020204" pitchFamily="34" charset="0"/>
                <a:cs typeface="Arial" panose="020B0604020202020204" pitchFamily="34" charset="0"/>
              </a:rPr>
              <a:t>DentaQuest</a:t>
            </a:r>
            <a:r>
              <a:rPr lang="en-US" sz="1400" dirty="0">
                <a:latin typeface="Arial" panose="020B0604020202020204" pitchFamily="34" charset="0"/>
                <a:cs typeface="Arial" panose="020B0604020202020204" pitchFamily="34" charset="0"/>
              </a:rPr>
              <a:t> as of January 1, 2017. </a:t>
            </a:r>
            <a:r>
              <a:rPr lang="en-US" sz="1400" dirty="0" smtClean="0">
                <a:latin typeface="Arial" panose="020B0604020202020204" pitchFamily="34" charset="0"/>
                <a:cs typeface="Arial" panose="020B0604020202020204" pitchFamily="34" charset="0"/>
              </a:rPr>
              <a:t> </a:t>
            </a:r>
            <a:r>
              <a:rPr lang="en-US" sz="1400" dirty="0" err="1" smtClean="0">
                <a:latin typeface="Arial" panose="020B0604020202020204" pitchFamily="34" charset="0"/>
                <a:cs typeface="Arial" panose="020B0604020202020204" pitchFamily="34" charset="0"/>
              </a:rPr>
              <a:t>DentaQuest</a:t>
            </a:r>
            <a:r>
              <a:rPr lang="en-US" sz="1400" dirty="0" smtClean="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now processes dental claims on behalf of the HSN and provides customer service for HSN dental providers. </a:t>
            </a:r>
            <a:endParaRPr lang="en-US" sz="1400" dirty="0" smtClean="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endParaRPr lang="en-US" sz="600" dirty="0">
              <a:latin typeface="Arial" panose="020B0604020202020204" pitchFamily="34" charset="0"/>
              <a:cs typeface="Arial" panose="020B0604020202020204" pitchFamily="34" charset="0"/>
            </a:endParaRPr>
          </a:p>
          <a:p>
            <a:pPr marL="274023" lvl="1" indent="-171450" defTabSz="914608" eaLnBrk="0" hangingPunct="0">
              <a:spcBef>
                <a:spcPts val="336"/>
              </a:spcBef>
              <a:spcAft>
                <a:spcPts val="504"/>
              </a:spcAft>
              <a:buFont typeface="Arial" panose="020B0604020202020204" pitchFamily="34" charset="0"/>
              <a:buChar char="•"/>
              <a:defRPr/>
            </a:pPr>
            <a:r>
              <a:rPr lang="en-US" sz="1400" dirty="0" smtClean="0">
                <a:latin typeface="Arial" panose="020B0604020202020204" pitchFamily="34" charset="0"/>
                <a:cs typeface="Arial" panose="020B0604020202020204" pitchFamily="34" charset="0"/>
              </a:rPr>
              <a:t>HSN </a:t>
            </a:r>
            <a:r>
              <a:rPr lang="en-US" sz="1400" dirty="0">
                <a:latin typeface="Arial" panose="020B0604020202020204" pitchFamily="34" charset="0"/>
                <a:cs typeface="Arial" panose="020B0604020202020204" pitchFamily="34" charset="0"/>
              </a:rPr>
              <a:t>received </a:t>
            </a:r>
            <a:r>
              <a:rPr lang="en-US" sz="1400" dirty="0" smtClean="0">
                <a:latin typeface="Arial" panose="020B0604020202020204" pitchFamily="34" charset="0"/>
                <a:cs typeface="Arial" panose="020B0604020202020204" pitchFamily="34" charset="0"/>
              </a:rPr>
              <a:t>and </a:t>
            </a:r>
            <a:r>
              <a:rPr lang="en-US" sz="1400" dirty="0">
                <a:latin typeface="Arial" panose="020B0604020202020204" pitchFamily="34" charset="0"/>
                <a:cs typeface="Arial" panose="020B0604020202020204" pitchFamily="34" charset="0"/>
              </a:rPr>
              <a:t>transferred </a:t>
            </a:r>
            <a:r>
              <a:rPr lang="en-US" sz="1400" dirty="0" smtClean="0">
                <a:latin typeface="Arial" panose="020B0604020202020204" pitchFamily="34" charset="0"/>
                <a:cs typeface="Arial" panose="020B0604020202020204" pitchFamily="34" charset="0"/>
              </a:rPr>
              <a:t>$257.5M to the Delivery </a:t>
            </a:r>
            <a:r>
              <a:rPr lang="en-US" sz="1400" dirty="0">
                <a:latin typeface="Arial" panose="020B0604020202020204" pitchFamily="34" charset="0"/>
                <a:cs typeface="Arial" panose="020B0604020202020204" pitchFamily="34" charset="0"/>
              </a:rPr>
              <a:t>System Reform Incentive </a:t>
            </a:r>
            <a:r>
              <a:rPr lang="en-US" sz="1400" dirty="0" smtClean="0">
                <a:latin typeface="Arial" panose="020B0604020202020204" pitchFamily="34" charset="0"/>
                <a:cs typeface="Arial" panose="020B0604020202020204" pitchFamily="34" charset="0"/>
              </a:rPr>
              <a:t>Program (DSRIP) fund as </a:t>
            </a:r>
            <a:r>
              <a:rPr lang="en-US" sz="1400" dirty="0">
                <a:latin typeface="Arial" panose="020B0604020202020204" pitchFamily="34" charset="0"/>
                <a:cs typeface="Arial" panose="020B0604020202020204" pitchFamily="34" charset="0"/>
              </a:rPr>
              <a:t>required by Section 139 of Chapter 133 of the Acts of 2016 (the fiscal year 2017 state budget</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2" name="Slide Number Placeholder 1"/>
          <p:cNvSpPr>
            <a:spLocks noGrp="1"/>
          </p:cNvSpPr>
          <p:nvPr>
            <p:ph type="sldNum" sz="quarter" idx="12"/>
          </p:nvPr>
        </p:nvSpPr>
        <p:spPr>
          <a:xfrm>
            <a:off x="8763000" y="6477635"/>
            <a:ext cx="303351" cy="365125"/>
          </a:xfrm>
        </p:spPr>
        <p:txBody>
          <a:bodyPr/>
          <a:lstStyle/>
          <a:p>
            <a:pPr>
              <a:defRPr/>
            </a:pPr>
            <a:fld id="{2664FD68-7789-4411-B794-D82C5F643237}" type="slidenum">
              <a:rPr lang="en-US" smtClean="0"/>
              <a:pPr>
                <a:defRPr/>
              </a:pPr>
              <a:t>6</a:t>
            </a:fld>
            <a:endParaRPr lang="en-US" dirty="0"/>
          </a:p>
        </p:txBody>
      </p:sp>
    </p:spTree>
    <p:extLst>
      <p:ext uri="{BB962C8B-B14F-4D97-AF65-F5344CB8AC3E}">
        <p14:creationId xmlns:p14="http://schemas.microsoft.com/office/powerpoint/2010/main" val="167081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1600200"/>
            <a:ext cx="2212975" cy="37338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68888" y="1600200"/>
            <a:ext cx="2076450" cy="4261760"/>
          </a:xfrm>
        </p:spPr>
        <p:txBody>
          <a:bodyPr/>
          <a:lstStyle/>
          <a:p>
            <a:pPr marL="0" indent="0">
              <a:spcAft>
                <a:spcPct val="30000"/>
              </a:spcAft>
              <a:buNone/>
            </a:pPr>
            <a:endParaRPr lang="en-US" altLang="en-US" sz="1100" dirty="0" smtClean="0"/>
          </a:p>
          <a:p>
            <a:pPr marL="0" indent="0">
              <a:spcAft>
                <a:spcPct val="30000"/>
              </a:spcAft>
              <a:buNone/>
            </a:pPr>
            <a:r>
              <a:rPr lang="en-US" altLang="en-US" sz="1100" dirty="0" smtClean="0"/>
              <a:t>Demand represents the amount that providers would have been paid in the absence of a funding shortfall. </a:t>
            </a:r>
          </a:p>
          <a:p>
            <a:pPr marL="0" indent="0">
              <a:spcAft>
                <a:spcPct val="30000"/>
              </a:spcAft>
              <a:buNone/>
            </a:pPr>
            <a:endParaRPr lang="en-US" altLang="en-US" sz="1100" dirty="0" smtClean="0"/>
          </a:p>
          <a:p>
            <a:pPr marL="0" indent="0">
              <a:spcAft>
                <a:spcPct val="30000"/>
              </a:spcAft>
              <a:buNone/>
            </a:pPr>
            <a:r>
              <a:rPr lang="en-US" altLang="en-US" sz="1100" dirty="0" smtClean="0"/>
              <a:t>Health Safety Net fiscal year 2017 (HSN17) demand exceeded HSN17 funding.  Hospital providers experienced a $23 million shortfall during HSN17. </a:t>
            </a:r>
          </a:p>
          <a:p>
            <a:pPr marL="0" indent="0">
              <a:spcAft>
                <a:spcPct val="30000"/>
              </a:spcAft>
              <a:buNone/>
            </a:pPr>
            <a:endParaRPr lang="en-US" altLang="en-US" sz="1100" dirty="0" smtClean="0"/>
          </a:p>
          <a:p>
            <a:pPr marL="0" indent="0">
              <a:spcAft>
                <a:spcPct val="30000"/>
              </a:spcAft>
              <a:buNone/>
            </a:pPr>
            <a:r>
              <a:rPr lang="en-US" altLang="en-US" sz="1100" dirty="0" smtClean="0"/>
              <a:t>The </a:t>
            </a:r>
            <a:r>
              <a:rPr lang="en-US" altLang="en-US" sz="1100" dirty="0"/>
              <a:t>HSN shortfall decreased from $111M during HSN16 to $23M during HSN17.</a:t>
            </a:r>
          </a:p>
          <a:p>
            <a:pPr marL="0" indent="0">
              <a:spcAft>
                <a:spcPct val="30000"/>
              </a:spcAft>
              <a:buNone/>
            </a:pPr>
            <a:endParaRPr lang="en-US" altLang="en-US" sz="1100" dirty="0" smtClean="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76200" y="533400"/>
            <a:ext cx="66294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graphicFrame>
        <p:nvGraphicFramePr>
          <p:cNvPr id="7175" name="Object 18"/>
          <p:cNvGraphicFramePr>
            <a:graphicFrameLocks noChangeAspect="1"/>
          </p:cNvGraphicFramePr>
          <p:nvPr>
            <p:extLst>
              <p:ext uri="{D42A27DB-BD31-4B8C-83A1-F6EECF244321}">
                <p14:modId xmlns:p14="http://schemas.microsoft.com/office/powerpoint/2010/main" val="2540530694"/>
              </p:ext>
            </p:extLst>
          </p:nvPr>
        </p:nvGraphicFramePr>
        <p:xfrm>
          <a:off x="381000" y="838200"/>
          <a:ext cx="6169025" cy="5013325"/>
        </p:xfrm>
        <a:graphic>
          <a:graphicData uri="http://schemas.openxmlformats.org/presentationml/2006/ole">
            <mc:AlternateContent xmlns:mc="http://schemas.openxmlformats.org/markup-compatibility/2006">
              <mc:Choice xmlns:v="urn:schemas-microsoft-com:vml" Requires="v">
                <p:oleObj spid="_x0000_s17864" name="Worksheet" r:id="rId4" imgW="7420012" imgH="5848470" progId="Excel.Sheet.8">
                  <p:embed/>
                </p:oleObj>
              </mc:Choice>
              <mc:Fallback>
                <p:oleObj name="Worksheet" r:id="rId4" imgW="7420012" imgH="5848470" progId="Excel.Sheet.8">
                  <p:embed/>
                  <p:pic>
                    <p:nvPicPr>
                      <p:cNvPr id="0" name=""/>
                      <p:cNvPicPr>
                        <a:picLocks noChangeAspect="1" noChangeArrowheads="1"/>
                      </p:cNvPicPr>
                      <p:nvPr/>
                    </p:nvPicPr>
                    <p:blipFill>
                      <a:blip r:embed="rId5"/>
                      <a:srcRect/>
                      <a:stretch>
                        <a:fillRect/>
                      </a:stretch>
                    </p:blipFill>
                    <p:spPr bwMode="auto">
                      <a:xfrm>
                        <a:off x="381000" y="838200"/>
                        <a:ext cx="6169025" cy="5013325"/>
                      </a:xfrm>
                      <a:prstGeom prst="rect">
                        <a:avLst/>
                      </a:prstGeom>
                      <a:noFill/>
                      <a:ln>
                        <a:noFill/>
                      </a:ln>
                      <a:extLst/>
                    </p:spPr>
                  </p:pic>
                </p:oleObj>
              </mc:Fallback>
            </mc:AlternateContent>
          </a:graphicData>
        </a:graphic>
      </p:graphicFrame>
      <p:sp>
        <p:nvSpPr>
          <p:cNvPr id="7176" name="Line 17"/>
          <p:cNvSpPr>
            <a:spLocks noChangeShapeType="1"/>
          </p:cNvSpPr>
          <p:nvPr/>
        </p:nvSpPr>
        <p:spPr bwMode="auto">
          <a:xfrm flipV="1">
            <a:off x="1905000" y="2133600"/>
            <a:ext cx="12192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7" name="Line 18"/>
          <p:cNvSpPr>
            <a:spLocks noChangeShapeType="1"/>
          </p:cNvSpPr>
          <p:nvPr/>
        </p:nvSpPr>
        <p:spPr bwMode="auto">
          <a:xfrm>
            <a:off x="3733800" y="2133600"/>
            <a:ext cx="1295400" cy="457201"/>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8" name="Line 19"/>
          <p:cNvSpPr>
            <a:spLocks noChangeShapeType="1"/>
          </p:cNvSpPr>
          <p:nvPr/>
        </p:nvSpPr>
        <p:spPr bwMode="auto">
          <a:xfrm flipV="1">
            <a:off x="3810000" y="2743200"/>
            <a:ext cx="1143000" cy="76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79" name="Text Box 14"/>
          <p:cNvSpPr txBox="1">
            <a:spLocks noChangeArrowheads="1"/>
          </p:cNvSpPr>
          <p:nvPr/>
        </p:nvSpPr>
        <p:spPr bwMode="auto">
          <a:xfrm>
            <a:off x="620712" y="5818401"/>
            <a:ext cx="8059121" cy="5386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Hospital </a:t>
            </a:r>
            <a:r>
              <a:rPr lang="en-US" altLang="en-US" sz="700" dirty="0">
                <a:latin typeface="Arial" panose="020B0604020202020204" pitchFamily="34" charset="0"/>
              </a:rPr>
              <a:t>and community health center payments are reported in the month in which payment was made. </a:t>
            </a:r>
            <a:r>
              <a:rPr lang="en-US" altLang="en-US" sz="700" dirty="0" smtClean="0">
                <a:latin typeface="Arial" panose="020B0604020202020204" pitchFamily="34" charset="0"/>
              </a:rPr>
              <a:t>The </a:t>
            </a:r>
            <a:r>
              <a:rPr lang="en-US" altLang="en-US" sz="700" dirty="0">
                <a:latin typeface="Arial" panose="020B0604020202020204" pitchFamily="34" charset="0"/>
              </a:rPr>
              <a:t>shortfall amount is based on spending assumptions in place during the fiscal year and may differ from year-end shortfall estimates reported elsewhere. </a:t>
            </a:r>
            <a:r>
              <a:rPr lang="en-US" altLang="en-US" sz="700" dirty="0" smtClean="0">
                <a:latin typeface="Arial" panose="020B0604020202020204" pitchFamily="34" charset="0"/>
              </a:rPr>
              <a:t>Data reflect payment and projected demand levels as of the end of each fiscal year and exclude adjustments made after the end of the fiscal year. Numbers </a:t>
            </a:r>
            <a:r>
              <a:rPr lang="en-US" altLang="en-US" sz="700" dirty="0">
                <a:latin typeface="Arial" panose="020B0604020202020204" pitchFamily="34" charset="0"/>
              </a:rPr>
              <a:t>are rounded to the nearest million and may not sum due to rounding; percent changes are calculated prior to rounding. </a:t>
            </a:r>
          </a:p>
          <a:p>
            <a:pPr eaLnBrk="1" hangingPunct="1">
              <a:spcBef>
                <a:spcPct val="0"/>
              </a:spcBef>
              <a:buFontTx/>
              <a:buNone/>
            </a:pPr>
            <a:r>
              <a:rPr lang="en-US" altLang="en-US" sz="700" dirty="0">
                <a:latin typeface="Arial" panose="020B0604020202020204" pitchFamily="34" charset="0"/>
              </a:rPr>
              <a:t>Source: Health Safety Net </a:t>
            </a:r>
            <a:r>
              <a:rPr lang="en-US" altLang="en-US" sz="700" dirty="0" smtClean="0">
                <a:latin typeface="Arial" panose="020B0604020202020204" pitchFamily="34" charset="0"/>
              </a:rPr>
              <a:t>Payment Calculation as of 10/31/17.</a:t>
            </a:r>
            <a:endParaRPr lang="en-US" altLang="en-US" sz="700" dirty="0">
              <a:latin typeface="Arial" panose="020B0604020202020204" pitchFamily="34" charset="0"/>
            </a:endParaRPr>
          </a:p>
        </p:txBody>
      </p:sp>
      <p:sp>
        <p:nvSpPr>
          <p:cNvPr id="7180" name="Line 19"/>
          <p:cNvSpPr>
            <a:spLocks noChangeShapeType="1"/>
          </p:cNvSpPr>
          <p:nvPr/>
        </p:nvSpPr>
        <p:spPr bwMode="auto">
          <a:xfrm>
            <a:off x="1905000" y="2514600"/>
            <a:ext cx="11430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square" lIns="82058" tIns="41029" rIns="82058" bIns="41029">
            <a:spAutoFit/>
          </a:bodyPr>
          <a:lstStyle/>
          <a:p>
            <a:endParaRPr lang="en-US" dirty="0"/>
          </a:p>
        </p:txBody>
      </p:sp>
      <p:sp>
        <p:nvSpPr>
          <p:cNvPr id="7185" name="Text Box 4"/>
          <p:cNvSpPr txBox="1">
            <a:spLocks noChangeArrowheads="1"/>
          </p:cNvSpPr>
          <p:nvPr/>
        </p:nvSpPr>
        <p:spPr bwMode="auto">
          <a:xfrm>
            <a:off x="1981200" y="1905000"/>
            <a:ext cx="952500" cy="2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+3%</a:t>
            </a:r>
          </a:p>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Demand</a:t>
            </a:r>
            <a:endParaRPr lang="en-US" altLang="en-US" sz="600" b="1" dirty="0">
              <a:solidFill>
                <a:srgbClr val="080808"/>
              </a:solidFill>
              <a:latin typeface="Arial" panose="020B0604020202020204" pitchFamily="34" charset="0"/>
              <a:cs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4" name="Slide Number Placeholder 3"/>
          <p:cNvSpPr>
            <a:spLocks noGrp="1"/>
          </p:cNvSpPr>
          <p:nvPr>
            <p:ph type="sldNum" sz="quarter" idx="12"/>
          </p:nvPr>
        </p:nvSpPr>
        <p:spPr>
          <a:xfrm>
            <a:off x="8808720" y="6462395"/>
            <a:ext cx="304800" cy="365125"/>
          </a:xfrm>
        </p:spPr>
        <p:txBody>
          <a:bodyPr/>
          <a:lstStyle/>
          <a:p>
            <a:pPr>
              <a:defRPr/>
            </a:pPr>
            <a:fld id="{E932BB6A-D600-4D54-8112-1310BC448E11}" type="slidenum">
              <a:rPr lang="en-US" smtClean="0"/>
              <a:pPr>
                <a:defRPr/>
              </a:pPr>
              <a:t>7</a:t>
            </a:fld>
            <a:endParaRPr lang="en-US" dirty="0"/>
          </a:p>
        </p:txBody>
      </p:sp>
      <p:sp>
        <p:nvSpPr>
          <p:cNvPr id="30" name="Text Box 4"/>
          <p:cNvSpPr txBox="1">
            <a:spLocks noChangeArrowheads="1"/>
          </p:cNvSpPr>
          <p:nvPr/>
        </p:nvSpPr>
        <p:spPr bwMode="auto">
          <a:xfrm>
            <a:off x="3962400" y="1981200"/>
            <a:ext cx="952500" cy="2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-15%</a:t>
            </a:r>
          </a:p>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Demand</a:t>
            </a:r>
            <a:endParaRPr lang="en-US" altLang="en-US" sz="600" b="1" dirty="0">
              <a:solidFill>
                <a:srgbClr val="080808"/>
              </a:solidFill>
              <a:latin typeface="Arial" panose="020B0604020202020204" pitchFamily="34" charset="0"/>
              <a:cs typeface="Arial" panose="020B0604020202020204" pitchFamily="34" charset="0"/>
            </a:endParaRPr>
          </a:p>
        </p:txBody>
      </p:sp>
      <p:sp>
        <p:nvSpPr>
          <p:cNvPr id="31" name="Text Box 4"/>
          <p:cNvSpPr txBox="1">
            <a:spLocks noChangeArrowheads="1"/>
          </p:cNvSpPr>
          <p:nvPr/>
        </p:nvSpPr>
        <p:spPr bwMode="auto">
          <a:xfrm>
            <a:off x="4038600" y="2895600"/>
            <a:ext cx="800100" cy="2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+6%</a:t>
            </a:r>
          </a:p>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Payments</a:t>
            </a:r>
          </a:p>
        </p:txBody>
      </p:sp>
      <p:sp>
        <p:nvSpPr>
          <p:cNvPr id="32" name="Text Box 4"/>
          <p:cNvSpPr txBox="1">
            <a:spLocks noChangeArrowheads="1"/>
          </p:cNvSpPr>
          <p:nvPr/>
        </p:nvSpPr>
        <p:spPr bwMode="auto">
          <a:xfrm>
            <a:off x="1905000" y="2743200"/>
            <a:ext cx="952500" cy="2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8" tIns="41029" rIns="82058" bIns="41029">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-14%</a:t>
            </a:r>
          </a:p>
          <a:p>
            <a:pPr algn="ctr" eaLnBrk="1" hangingPunct="1">
              <a:spcBef>
                <a:spcPct val="0"/>
              </a:spcBef>
              <a:buFontTx/>
              <a:buNone/>
            </a:pPr>
            <a:r>
              <a:rPr lang="en-US" altLang="en-US" sz="600" b="1" dirty="0" smtClean="0">
                <a:solidFill>
                  <a:srgbClr val="080808"/>
                </a:solidFill>
                <a:latin typeface="Arial" panose="020B0604020202020204" pitchFamily="34" charset="0"/>
                <a:cs typeface="Arial" panose="020B0604020202020204" pitchFamily="34" charset="0"/>
              </a:rPr>
              <a:t>Payments</a:t>
            </a:r>
          </a:p>
        </p:txBody>
      </p:sp>
      <p:sp>
        <p:nvSpPr>
          <p:cNvPr id="2" name="TextBox 1"/>
          <p:cNvSpPr txBox="1"/>
          <p:nvPr/>
        </p:nvSpPr>
        <p:spPr>
          <a:xfrm>
            <a:off x="1066800" y="54864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$403M</a:t>
            </a:r>
            <a:endParaRPr lang="en-US" sz="800" b="1" dirty="0">
              <a:latin typeface="Arial" panose="020B0604020202020204" pitchFamily="34" charset="0"/>
              <a:cs typeface="Arial" panose="020B0604020202020204" pitchFamily="34" charset="0"/>
            </a:endParaRPr>
          </a:p>
        </p:txBody>
      </p:sp>
      <p:sp>
        <p:nvSpPr>
          <p:cNvPr id="37" name="TextBox 36"/>
          <p:cNvSpPr txBox="1"/>
          <p:nvPr/>
        </p:nvSpPr>
        <p:spPr>
          <a:xfrm>
            <a:off x="2971800" y="54864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$345M</a:t>
            </a:r>
            <a:endParaRPr lang="en-US" sz="800" b="1" dirty="0">
              <a:latin typeface="Arial" panose="020B0604020202020204" pitchFamily="34" charset="0"/>
              <a:cs typeface="Arial" panose="020B0604020202020204" pitchFamily="34" charset="0"/>
            </a:endParaRPr>
          </a:p>
        </p:txBody>
      </p:sp>
      <p:sp>
        <p:nvSpPr>
          <p:cNvPr id="38" name="TextBox 37"/>
          <p:cNvSpPr txBox="1"/>
          <p:nvPr/>
        </p:nvSpPr>
        <p:spPr>
          <a:xfrm>
            <a:off x="4876800" y="5486400"/>
            <a:ext cx="990600" cy="338554"/>
          </a:xfrm>
          <a:prstGeom prst="rect">
            <a:avLst/>
          </a:prstGeom>
          <a:noFill/>
        </p:spPr>
        <p:txBody>
          <a:bodyPr wrap="square" rtlCol="0">
            <a:spAutoFit/>
          </a:bodyPr>
          <a:lstStyle/>
          <a:p>
            <a:pPr algn="ctr"/>
            <a:r>
              <a:rPr lang="en-US" sz="800" b="1" dirty="0" smtClean="0">
                <a:latin typeface="Arial" panose="020B0604020202020204" pitchFamily="34" charset="0"/>
                <a:cs typeface="Arial" panose="020B0604020202020204" pitchFamily="34" charset="0"/>
              </a:rPr>
              <a:t>Payments $366M</a:t>
            </a:r>
            <a:endParaRPr 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2403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idx="1"/>
          </p:nvPr>
        </p:nvSpPr>
        <p:spPr>
          <a:xfrm>
            <a:off x="457200" y="838201"/>
            <a:ext cx="6248400" cy="5029200"/>
          </a:xfrm>
        </p:spPr>
        <p:txBody>
          <a:bodyPr/>
          <a:lstStyle/>
          <a:p>
            <a:pPr marL="0" indent="0">
              <a:spcAft>
                <a:spcPct val="30000"/>
              </a:spcAft>
              <a:buNone/>
            </a:pPr>
            <a:r>
              <a:rPr lang="en-US" altLang="en-US" sz="1100" dirty="0" smtClean="0"/>
              <a:t> </a:t>
            </a:r>
            <a:endParaRPr lang="en-US" altLang="en-US" sz="1100" dirty="0"/>
          </a:p>
        </p:txBody>
      </p:sp>
      <p:sp>
        <p:nvSpPr>
          <p:cNvPr id="4" name="Slide Number Placeholder 3"/>
          <p:cNvSpPr>
            <a:spLocks noGrp="1"/>
          </p:cNvSpPr>
          <p:nvPr>
            <p:ph type="sldNum" sz="quarter" idx="12"/>
          </p:nvPr>
        </p:nvSpPr>
        <p:spPr>
          <a:xfrm>
            <a:off x="8816340" y="6492875"/>
            <a:ext cx="304800" cy="365125"/>
          </a:xfrm>
        </p:spPr>
        <p:txBody>
          <a:bodyPr/>
          <a:lstStyle/>
          <a:p>
            <a:pPr>
              <a:defRPr/>
            </a:pPr>
            <a:fld id="{E932BB6A-D600-4D54-8112-1310BC448E11}" type="slidenum">
              <a:rPr lang="en-US" smtClean="0"/>
              <a:pPr>
                <a:defRPr/>
              </a:pPr>
              <a:t>8</a:t>
            </a:fld>
            <a:endParaRPr lang="en-US" dirty="0"/>
          </a:p>
        </p:txBody>
      </p:sp>
      <p:sp>
        <p:nvSpPr>
          <p:cNvPr id="7173" name="Rectangle 17"/>
          <p:cNvSpPr>
            <a:spLocks noChangeArrowheads="1"/>
          </p:cNvSpPr>
          <p:nvPr/>
        </p:nvSpPr>
        <p:spPr bwMode="auto">
          <a:xfrm>
            <a:off x="76200" y="533400"/>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smtClean="0">
                <a:solidFill>
                  <a:srgbClr val="000000"/>
                </a:solidFill>
                <a:latin typeface="Arial" panose="020B0604020202020204" pitchFamily="34" charset="0"/>
              </a:rPr>
              <a:t>Amounts Disbursed to Hospitals from the Health Safety Net Trust Fund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09600" y="5932676"/>
            <a:ext cx="8059121" cy="47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600" dirty="0">
                <a:latin typeface="Arial" panose="020B0604020202020204" pitchFamily="34" charset="0"/>
              </a:rPr>
              <a:t>Notes: </a:t>
            </a:r>
            <a:r>
              <a:rPr lang="en-US" altLang="en-US" sz="600" dirty="0" smtClean="0">
                <a:latin typeface="Arial" panose="020B0604020202020204" pitchFamily="34" charset="0"/>
              </a:rPr>
              <a:t>This list does not include disbursements to Cambridge </a:t>
            </a:r>
            <a:r>
              <a:rPr lang="en-US" altLang="en-US" sz="600" dirty="0">
                <a:latin typeface="Arial" panose="020B0604020202020204" pitchFamily="34" charset="0"/>
              </a:rPr>
              <a:t>Health Alliance </a:t>
            </a:r>
            <a:r>
              <a:rPr lang="en-US" altLang="en-US" sz="600" dirty="0" smtClean="0">
                <a:latin typeface="Arial" panose="020B0604020202020204" pitchFamily="34" charset="0"/>
              </a:rPr>
              <a:t>(CHA) due </a:t>
            </a:r>
            <a:r>
              <a:rPr lang="en-US" altLang="en-US" sz="600" dirty="0">
                <a:latin typeface="Arial" panose="020B0604020202020204" pitchFamily="34" charset="0"/>
              </a:rPr>
              <a:t>to offset funding </a:t>
            </a:r>
            <a:r>
              <a:rPr lang="en-US" altLang="en-US" sz="600" dirty="0" smtClean="0">
                <a:latin typeface="Arial" panose="020B0604020202020204" pitchFamily="34" charset="0"/>
              </a:rPr>
              <a:t>to CHA for </a:t>
            </a:r>
            <a:r>
              <a:rPr lang="en-US" altLang="en-US" sz="600" dirty="0">
                <a:latin typeface="Arial" panose="020B0604020202020204" pitchFamily="34" charset="0"/>
              </a:rPr>
              <a:t>uncompensated care from </a:t>
            </a:r>
            <a:r>
              <a:rPr lang="en-US" altLang="en-US" sz="600" dirty="0" smtClean="0">
                <a:latin typeface="Arial" panose="020B0604020202020204" pitchFamily="34" charset="0"/>
              </a:rPr>
              <a:t>other sources.  </a:t>
            </a:r>
          </a:p>
          <a:p>
            <a:pPr eaLnBrk="1" hangingPunct="1">
              <a:spcBef>
                <a:spcPct val="0"/>
              </a:spcBef>
              <a:buNone/>
            </a:pPr>
            <a:r>
              <a:rPr lang="en-US" altLang="en-US" sz="600" dirty="0" smtClean="0">
                <a:latin typeface="Arial" panose="020B0604020202020204" pitchFamily="34" charset="0"/>
              </a:rPr>
              <a:t>The </a:t>
            </a:r>
            <a:r>
              <a:rPr lang="en-US" altLang="en-US" sz="600" dirty="0">
                <a:latin typeface="Arial" panose="020B0604020202020204" pitchFamily="34" charset="0"/>
              </a:rPr>
              <a:t>Health Safety Net fiscal year runs from October 1 through September 30 of the following year. </a:t>
            </a:r>
            <a:r>
              <a:rPr lang="en-US" altLang="en-US" sz="600" dirty="0" smtClean="0">
                <a:latin typeface="Arial" panose="020B0604020202020204" pitchFamily="34" charset="0"/>
              </a:rPr>
              <a:t>Hospital payments </a:t>
            </a:r>
            <a:r>
              <a:rPr lang="en-US" altLang="en-US" sz="600" dirty="0">
                <a:latin typeface="Arial" panose="020B0604020202020204" pitchFamily="34" charset="0"/>
              </a:rPr>
              <a:t>are reported in the month in which payment was made. </a:t>
            </a:r>
            <a:r>
              <a:rPr lang="en-US" altLang="en-US" sz="600" dirty="0" smtClean="0">
                <a:latin typeface="Arial" panose="020B0604020202020204" pitchFamily="34" charset="0"/>
              </a:rPr>
              <a:t>The </a:t>
            </a:r>
            <a:r>
              <a:rPr lang="en-US" altLang="en-US" sz="600" dirty="0">
                <a:latin typeface="Arial" panose="020B0604020202020204" pitchFamily="34" charset="0"/>
              </a:rPr>
              <a:t>shortfall amount is based on spending assumptions in place during the fiscal year and may differ from year-end shortfall estimates reported elsewhere. </a:t>
            </a:r>
            <a:r>
              <a:rPr lang="en-US" altLang="en-US" sz="600" dirty="0" smtClean="0">
                <a:latin typeface="Arial" panose="020B0604020202020204" pitchFamily="34" charset="0"/>
              </a:rPr>
              <a:t>Data reflect as of the end of each fiscal year and exclude adjustments made after the end of the fiscal year.  Source</a:t>
            </a:r>
            <a:r>
              <a:rPr lang="en-US" altLang="en-US" sz="600" dirty="0">
                <a:latin typeface="Arial" panose="020B0604020202020204" pitchFamily="34" charset="0"/>
              </a:rPr>
              <a:t>: Health Safety Net Payment </a:t>
            </a:r>
            <a:r>
              <a:rPr lang="en-US" altLang="en-US" sz="600" dirty="0" smtClean="0">
                <a:latin typeface="Arial" panose="020B0604020202020204" pitchFamily="34" charset="0"/>
              </a:rPr>
              <a:t>Calculation</a:t>
            </a:r>
            <a:r>
              <a:rPr lang="en-US" altLang="en-US" sz="600" dirty="0">
                <a:latin typeface="Arial" panose="020B0604020202020204" pitchFamily="34" charset="0"/>
              </a:rPr>
              <a:t> </a:t>
            </a:r>
            <a:r>
              <a:rPr lang="en-US" altLang="en-US" sz="600" dirty="0" smtClean="0">
                <a:latin typeface="Arial" panose="020B0604020202020204" pitchFamily="34" charset="0"/>
              </a:rPr>
              <a:t>as of 10/31/17.</a:t>
            </a:r>
            <a:r>
              <a:rPr lang="en-US" altLang="en-US" sz="600" dirty="0"/>
              <a:t> </a:t>
            </a:r>
            <a:endParaRPr lang="en-US" altLang="en-US" sz="600" dirty="0" smtClean="0"/>
          </a:p>
          <a:p>
            <a:pPr eaLnBrk="1" hangingPunct="1">
              <a:spcBef>
                <a:spcPct val="0"/>
              </a:spcBef>
              <a:buNone/>
            </a:pPr>
            <a:endParaRPr lang="en-US" altLang="en-US" sz="700"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graphicFrame>
        <p:nvGraphicFramePr>
          <p:cNvPr id="3" name="Object 2"/>
          <p:cNvGraphicFramePr>
            <a:graphicFrameLocks noChangeAspect="1"/>
          </p:cNvGraphicFramePr>
          <p:nvPr>
            <p:extLst>
              <p:ext uri="{D42A27DB-BD31-4B8C-83A1-F6EECF244321}">
                <p14:modId xmlns:p14="http://schemas.microsoft.com/office/powerpoint/2010/main" val="1061877954"/>
              </p:ext>
            </p:extLst>
          </p:nvPr>
        </p:nvGraphicFramePr>
        <p:xfrm>
          <a:off x="381000" y="1139825"/>
          <a:ext cx="2917825" cy="4310063"/>
        </p:xfrm>
        <a:graphic>
          <a:graphicData uri="http://schemas.openxmlformats.org/presentationml/2006/ole">
            <mc:AlternateContent xmlns:mc="http://schemas.openxmlformats.org/markup-compatibility/2006">
              <mc:Choice xmlns:v="urn:schemas-microsoft-com:vml" Requires="v">
                <p:oleObj spid="_x0000_s21962" name="Worksheet" r:id="rId5" imgW="5048060" imgH="7458075" progId="Excel.Sheet.8">
                  <p:embed/>
                </p:oleObj>
              </mc:Choice>
              <mc:Fallback>
                <p:oleObj name="Worksheet" r:id="rId5" imgW="5048060" imgH="7458075" progId="Excel.Sheet.8">
                  <p:embed/>
                  <p:pic>
                    <p:nvPicPr>
                      <p:cNvPr id="0" name=""/>
                      <p:cNvPicPr/>
                      <p:nvPr/>
                    </p:nvPicPr>
                    <p:blipFill>
                      <a:blip r:embed="rId6"/>
                      <a:stretch>
                        <a:fillRect/>
                      </a:stretch>
                    </p:blipFill>
                    <p:spPr>
                      <a:xfrm>
                        <a:off x="381000" y="1139825"/>
                        <a:ext cx="2917825" cy="4310063"/>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110574627"/>
              </p:ext>
            </p:extLst>
          </p:nvPr>
        </p:nvGraphicFramePr>
        <p:xfrm>
          <a:off x="3473450" y="1125538"/>
          <a:ext cx="3003550" cy="4298950"/>
        </p:xfrm>
        <a:graphic>
          <a:graphicData uri="http://schemas.openxmlformats.org/presentationml/2006/ole">
            <mc:AlternateContent xmlns:mc="http://schemas.openxmlformats.org/markup-compatibility/2006">
              <mc:Choice xmlns:v="urn:schemas-microsoft-com:vml" Requires="v">
                <p:oleObj spid="_x0000_s21963" name="Worksheet" r:id="rId7" imgW="5210206" imgH="7458075" progId="Excel.Sheet.8">
                  <p:embed/>
                </p:oleObj>
              </mc:Choice>
              <mc:Fallback>
                <p:oleObj name="Worksheet" r:id="rId7" imgW="5210206" imgH="7458075" progId="Excel.Sheet.8">
                  <p:embed/>
                  <p:pic>
                    <p:nvPicPr>
                      <p:cNvPr id="0" name=""/>
                      <p:cNvPicPr/>
                      <p:nvPr/>
                    </p:nvPicPr>
                    <p:blipFill>
                      <a:blip r:embed="rId8"/>
                      <a:stretch>
                        <a:fillRect/>
                      </a:stretch>
                    </p:blipFill>
                    <p:spPr>
                      <a:xfrm>
                        <a:off x="3473450" y="1125538"/>
                        <a:ext cx="3003550" cy="4298950"/>
                      </a:xfrm>
                      <a:prstGeom prst="rect">
                        <a:avLst/>
                      </a:prstGeom>
                    </p:spPr>
                  </p:pic>
                </p:oleObj>
              </mc:Fallback>
            </mc:AlternateContent>
          </a:graphicData>
        </a:graphic>
      </p:graphicFrame>
      <p:sp>
        <p:nvSpPr>
          <p:cNvPr id="30" name="AutoShape 16"/>
          <p:cNvSpPr>
            <a:spLocks noChangeArrowheads="1"/>
          </p:cNvSpPr>
          <p:nvPr/>
        </p:nvSpPr>
        <p:spPr bwMode="auto">
          <a:xfrm>
            <a:off x="6705600" y="1066800"/>
            <a:ext cx="2212975" cy="41910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762750" y="13770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This represents the amount disbursed from the Health Safety Net Trust Fund to each Hospital during HSN fiscal year 2017.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Remediated claims for dates of service in fiscal year 2017 will be paid in subsequent fiscal years.  </a:t>
            </a:r>
          </a:p>
          <a:p>
            <a:pPr marL="0" indent="0">
              <a:spcAft>
                <a:spcPct val="30000"/>
              </a:spcAft>
              <a:buFont typeface="Arial" charset="0"/>
              <a:buNone/>
            </a:pPr>
            <a:endParaRPr lang="en-US" altLang="en-US" sz="1100" strike="sngStrike" dirty="0"/>
          </a:p>
        </p:txBody>
      </p:sp>
    </p:spTree>
    <p:extLst>
      <p:ext uri="{BB962C8B-B14F-4D97-AF65-F5344CB8AC3E}">
        <p14:creationId xmlns:p14="http://schemas.microsoft.com/office/powerpoint/2010/main" val="34959374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a:extLst/>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smtClean="0"/>
          </a:p>
          <a:p>
            <a:pPr marL="0" indent="0">
              <a:spcAft>
                <a:spcPct val="30000"/>
              </a:spcAft>
              <a:buNone/>
            </a:pPr>
            <a:endParaRPr lang="en-US" altLang="en-US" sz="1100" strike="sngStrike" dirty="0"/>
          </a:p>
        </p:txBody>
      </p:sp>
      <p:sp>
        <p:nvSpPr>
          <p:cNvPr id="4" name="Slide Number Placeholder 3"/>
          <p:cNvSpPr>
            <a:spLocks noGrp="1"/>
          </p:cNvSpPr>
          <p:nvPr>
            <p:ph type="sldNum" sz="quarter" idx="12"/>
          </p:nvPr>
        </p:nvSpPr>
        <p:spPr>
          <a:xfrm>
            <a:off x="8610600" y="6485255"/>
            <a:ext cx="533400" cy="365125"/>
          </a:xfrm>
        </p:spPr>
        <p:txBody>
          <a:bodyPr/>
          <a:lstStyle/>
          <a:p>
            <a:pPr>
              <a:defRPr/>
            </a:pPr>
            <a:fld id="{E932BB6A-D600-4D54-8112-1310BC448E11}" type="slidenum">
              <a:rPr lang="en-US" smtClean="0"/>
              <a:pPr>
                <a:defRPr/>
              </a:pPr>
              <a:t>9</a:t>
            </a:fld>
            <a:endParaRPr lang="en-US" dirty="0"/>
          </a:p>
        </p:txBody>
      </p:sp>
      <p:sp>
        <p:nvSpPr>
          <p:cNvPr id="7173" name="Rectangle 17"/>
          <p:cNvSpPr>
            <a:spLocks noChangeArrowheads="1"/>
          </p:cNvSpPr>
          <p:nvPr/>
        </p:nvSpPr>
        <p:spPr bwMode="auto">
          <a:xfrm>
            <a:off x="152400" y="533400"/>
            <a:ext cx="6629399"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t>
            </a:r>
            <a:r>
              <a:rPr lang="en-US" altLang="en-US" sz="2000" b="1" dirty="0" smtClean="0">
                <a:solidFill>
                  <a:srgbClr val="000000"/>
                </a:solidFill>
                <a:latin typeface="Arial" panose="020B0604020202020204" pitchFamily="34" charset="0"/>
              </a:rPr>
              <a:t>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20712" y="6033845"/>
            <a:ext cx="805912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The Health Safety Net fiscal year runs from October 1 through September 30 of the following year. </a:t>
            </a:r>
            <a:r>
              <a:rPr lang="en-US" altLang="en-US" sz="700" dirty="0" smtClean="0">
                <a:latin typeface="Arial" panose="020B0604020202020204" pitchFamily="34" charset="0"/>
              </a:rPr>
              <a:t> Community </a:t>
            </a:r>
            <a:r>
              <a:rPr lang="en-US" altLang="en-US" sz="700" dirty="0">
                <a:latin typeface="Arial" panose="020B0604020202020204" pitchFamily="34" charset="0"/>
              </a:rPr>
              <a:t>health center payments are reported in the month in which payment was made</a:t>
            </a:r>
            <a:r>
              <a:rPr lang="en-US" altLang="en-US" sz="700" dirty="0" smtClean="0">
                <a:latin typeface="Arial" panose="020B0604020202020204" pitchFamily="34" charset="0"/>
              </a:rPr>
              <a:t>.  Data reflect payment  as of the end of each fiscal year and exclude adjustments made after the end of the fiscal year.</a:t>
            </a:r>
          </a:p>
          <a:p>
            <a:pPr eaLnBrk="1" hangingPunct="1">
              <a:spcBef>
                <a:spcPct val="0"/>
              </a:spcBef>
              <a:buFontTx/>
              <a:buNone/>
            </a:pPr>
            <a:r>
              <a:rPr lang="en-US" altLang="en-US" sz="700" dirty="0" smtClean="0">
                <a:latin typeface="Arial" panose="020B0604020202020204" pitchFamily="34" charset="0"/>
              </a:rPr>
              <a:t>Source</a:t>
            </a:r>
            <a:r>
              <a:rPr lang="en-US" altLang="en-US" sz="700" dirty="0">
                <a:latin typeface="Arial" panose="020B0604020202020204" pitchFamily="34" charset="0"/>
              </a:rPr>
              <a:t>: Health Safety Net </a:t>
            </a:r>
            <a:r>
              <a:rPr lang="en-US" altLang="en-US" sz="700" dirty="0" smtClean="0">
                <a:latin typeface="Arial" panose="020B0604020202020204" pitchFamily="34" charset="0"/>
              </a:rPr>
              <a:t>Payment Calculation as of 10/26/17.</a:t>
            </a:r>
            <a:endParaRPr lang="en-US" altLang="en-US" sz="700"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smtClean="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smtClean="0">
                  <a:solidFill>
                    <a:srgbClr val="4F81BD"/>
                  </a:solidFill>
                  <a:latin typeface="Arial" panose="020B0604020202020204" pitchFamily="34" charset="0"/>
                  <a:cs typeface="Arial" panose="020B0604020202020204" pitchFamily="34" charset="0"/>
                </a:rPr>
                <a:t>Payments</a:t>
              </a:r>
              <a:endParaRPr lang="en-US" sz="1600" b="1" dirty="0">
                <a:solidFill>
                  <a:srgbClr val="4F81BD"/>
                </a:solidFill>
                <a:latin typeface="Arial" panose="020B0604020202020204" pitchFamily="34" charset="0"/>
                <a:cs typeface="Arial" panose="020B0604020202020204" pitchFamily="34" charset="0"/>
              </a:endParaRP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This represents the amount disbursed from the Health Safety Net Trust Fund to each Community Health </a:t>
            </a:r>
            <a:r>
              <a:rPr lang="en-US" altLang="en-US" sz="1100" dirty="0"/>
              <a:t>C</a:t>
            </a:r>
            <a:r>
              <a:rPr lang="en-US" altLang="en-US" sz="1100" dirty="0" smtClean="0"/>
              <a:t>enter during HSN fiscal year 2017.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Data reflects amount disbursed based on claims that have been submitted as of the date of this report.  </a:t>
            </a:r>
          </a:p>
          <a:p>
            <a:pPr marL="0" indent="0">
              <a:spcAft>
                <a:spcPct val="30000"/>
              </a:spcAft>
              <a:buFont typeface="Arial" charset="0"/>
              <a:buNone/>
            </a:pPr>
            <a:endParaRPr lang="en-US" altLang="en-US" sz="1100" dirty="0" smtClean="0"/>
          </a:p>
          <a:p>
            <a:pPr marL="0" indent="0">
              <a:spcAft>
                <a:spcPct val="30000"/>
              </a:spcAft>
              <a:buFont typeface="Arial" charset="0"/>
              <a:buNone/>
            </a:pPr>
            <a:r>
              <a:rPr lang="en-US" altLang="en-US" sz="1100" dirty="0" smtClean="0"/>
              <a:t>Remediated claims for dates of service in fiscal year 2017 will be paid in subsequent fiscal years.  </a:t>
            </a:r>
          </a:p>
          <a:p>
            <a:pPr marL="0" indent="0">
              <a:spcAft>
                <a:spcPct val="30000"/>
              </a:spcAft>
              <a:buFont typeface="Arial" charset="0"/>
              <a:buNone/>
            </a:pPr>
            <a:endParaRPr lang="en-US" altLang="en-US" sz="1100" strike="sngStrike" dirty="0"/>
          </a:p>
        </p:txBody>
      </p:sp>
      <p:graphicFrame>
        <p:nvGraphicFramePr>
          <p:cNvPr id="32" name="Object 31"/>
          <p:cNvGraphicFramePr>
            <a:graphicFrameLocks noChangeAspect="1"/>
          </p:cNvGraphicFramePr>
          <p:nvPr>
            <p:extLst>
              <p:ext uri="{D42A27DB-BD31-4B8C-83A1-F6EECF244321}">
                <p14:modId xmlns:p14="http://schemas.microsoft.com/office/powerpoint/2010/main" val="318563916"/>
              </p:ext>
            </p:extLst>
          </p:nvPr>
        </p:nvGraphicFramePr>
        <p:xfrm>
          <a:off x="1485900" y="1066800"/>
          <a:ext cx="4686300" cy="4898705"/>
        </p:xfrm>
        <a:graphic>
          <a:graphicData uri="http://schemas.openxmlformats.org/presentationml/2006/ole">
            <mc:AlternateContent xmlns:mc="http://schemas.openxmlformats.org/markup-compatibility/2006">
              <mc:Choice xmlns:v="urn:schemas-microsoft-com:vml" Requires="v">
                <p:oleObj spid="_x0000_s20708" name="Worksheet" r:id="rId5" imgW="7143666" imgH="7467660" progId="Excel.Sheet.12">
                  <p:embed/>
                </p:oleObj>
              </mc:Choice>
              <mc:Fallback>
                <p:oleObj name="Worksheet" r:id="rId5" imgW="7143666" imgH="7467660" progId="Excel.Sheet.12">
                  <p:embed/>
                  <p:pic>
                    <p:nvPicPr>
                      <p:cNvPr id="0" name=""/>
                      <p:cNvPicPr/>
                      <p:nvPr/>
                    </p:nvPicPr>
                    <p:blipFill>
                      <a:blip r:embed="rId6"/>
                      <a:stretch>
                        <a:fillRect/>
                      </a:stretch>
                    </p:blipFill>
                    <p:spPr>
                      <a:xfrm>
                        <a:off x="1485900" y="1066800"/>
                        <a:ext cx="4686300" cy="4898705"/>
                      </a:xfrm>
                      <a:prstGeom prst="rect">
                        <a:avLst/>
                      </a:prstGeom>
                    </p:spPr>
                  </p:pic>
                </p:oleObj>
              </mc:Fallback>
            </mc:AlternateContent>
          </a:graphicData>
        </a:graphic>
      </p:graphicFrame>
    </p:spTree>
    <p:extLst>
      <p:ext uri="{BB962C8B-B14F-4D97-AF65-F5344CB8AC3E}">
        <p14:creationId xmlns:p14="http://schemas.microsoft.com/office/powerpoint/2010/main" val="182484034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extLst/>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18275</TotalTime>
  <Words>2069</Words>
  <Application>Microsoft Office PowerPoint</Application>
  <PresentationFormat>On-screen Show (4:3)</PresentationFormat>
  <Paragraphs>202</Paragraphs>
  <Slides>15</Slides>
  <Notes>15</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Office Theme</vt:lpstr>
      <vt:lpstr>think-cell Slide</vt:lpstr>
      <vt:lpstr>Worksheet</vt:lpstr>
      <vt:lpstr>PowerPoint Presentation</vt:lpstr>
      <vt:lpstr>Table of Contents</vt:lpstr>
      <vt:lpstr>Introduction</vt:lpstr>
      <vt:lpstr>HSN Overview</vt:lpstr>
      <vt:lpstr>HSN Overview</vt:lpstr>
      <vt:lpstr>HSN Fiscal Year 2017 Updates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HSN Hospital Utilization and Demand by Insurance Status</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2013-11-25T21:20:22Z</dcterms:created>
  <dc:creator>mvitello</dc:creator>
  <lastModifiedBy>Administrator</lastModifiedBy>
  <lastPrinted>2017-12-18T12:19:26Z</lastPrinted>
  <dcterms:modified xsi:type="dcterms:W3CDTF">2017-12-18T12:27:07Z</dcterms:modified>
  <revision>793</revision>
  <dc:title>PowerPoint Presentation</dc:title>
</coreProperties>
</file>