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charts/chart2.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3.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4.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90" r:id="rId2"/>
    <p:sldId id="281" r:id="rId3"/>
    <p:sldId id="282" r:id="rId4"/>
    <p:sldId id="284" r:id="rId5"/>
    <p:sldId id="332" r:id="rId6"/>
    <p:sldId id="295" r:id="rId7"/>
    <p:sldId id="294" r:id="rId8"/>
    <p:sldId id="316" r:id="rId9"/>
    <p:sldId id="315" r:id="rId10"/>
    <p:sldId id="328" r:id="rId11"/>
    <p:sldId id="303" r:id="rId12"/>
    <p:sldId id="321" r:id="rId13"/>
    <p:sldId id="306" r:id="rId14"/>
    <p:sldId id="325" r:id="rId15"/>
    <p:sldId id="331" r:id="rId1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200">
          <p15:clr>
            <a:srgbClr val="A4A3A4"/>
          </p15:clr>
        </p15:guide>
        <p15:guide id="2" pos="2920">
          <p15:clr>
            <a:srgbClr val="A4A3A4"/>
          </p15:clr>
        </p15:guide>
        <p15:guide id="3" orient="horz" pos="2928">
          <p15:clr>
            <a:srgbClr val="A4A3A4"/>
          </p15:clr>
        </p15:guide>
        <p15:guide id="4"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7" name="DLHarris" initials="s" lastIdx="0" clrIdx="7"/>
  <p:cmAuthor id="1" name="sysadmin" initials="MS" lastIdx="10" clrIdx="1"/>
  <p:cmAuthor id="8" name="JLannon" initials="JL" lastIdx="5" clrIdx="8"/>
  <p:cmAuthor id="2" name="CKE" initials="CKE" lastIdx="1" clrIdx="2"/>
  <p:cmAuthor id="3" name="sysadmin" initials="KTB" lastIdx="2" clrIdx="3"/>
  <p:cmAuthor id="4" name=" Russell Leino" initials="RPL" lastIdx="10" clrIdx="4"/>
  <p:cmAuthor id="5" name="sysadmin" initials="s" lastIdx="9" clrIdx="5"/>
  <p:cmAuthor id="6" name=" Trish Grant" initials="TG" lastIdx="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73" autoAdjust="0"/>
    <p:restoredTop sz="94103" autoAdjust="0"/>
  </p:normalViewPr>
  <p:slideViewPr>
    <p:cSldViewPr>
      <p:cViewPr>
        <p:scale>
          <a:sx n="100" d="100"/>
          <a:sy n="100" d="100"/>
        </p:scale>
        <p:origin x="-1440" y="49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3" d="100"/>
          <a:sy n="63" d="100"/>
        </p:scale>
        <p:origin x="-3192" y="-58"/>
      </p:cViewPr>
      <p:guideLst>
        <p:guide orient="horz" pos="2200"/>
        <p:guide orient="horz" pos="2928"/>
        <p:guide pos="2920"/>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4742023646126803"/>
          <c:y val="0.109375"/>
          <c:w val="0.4801223241590214"/>
          <c:h val="0.81770833333333337"/>
        </c:manualLayout>
      </c:layout>
      <c:pieChart>
        <c:varyColors val="1"/>
        <c:ser>
          <c:idx val="0"/>
          <c:order val="0"/>
          <c:tx>
            <c:v>HSN18</c:v>
          </c:tx>
          <c:spPr>
            <a:ln w="3175">
              <a:solidFill>
                <a:srgbClr val="FFFF00"/>
              </a:solidFill>
            </a:ln>
          </c:spPr>
          <c:dPt>
            <c:idx val="1"/>
            <c:bubble3D val="0"/>
            <c:spPr>
              <a:solidFill>
                <a:schemeClr val="accent2">
                  <a:lumMod val="40000"/>
                  <a:lumOff val="60000"/>
                </a:schemeClr>
              </a:solidFill>
              <a:ln w="3175">
                <a:solidFill>
                  <a:srgbClr val="FFFF00"/>
                </a:solidFill>
              </a:ln>
            </c:spPr>
          </c:dPt>
          <c:dLbls>
            <c:dLbl>
              <c:idx val="0"/>
              <c:layout>
                <c:manualLayout>
                  <c:x val="-0.11341880937449191"/>
                  <c:y val="0.18515091863517061"/>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1"/>
              <c:layout>
                <c:manualLayout>
                  <c:x val="-0.16026386082270688"/>
                  <c:y val="-0.23309301181102351"/>
                </c:manualLayout>
              </c:layout>
              <c:tx>
                <c:rich>
                  <a:bodyPr/>
                  <a:lstStyle/>
                  <a:p>
                    <a:r>
                      <a:rPr lang="en-US" dirty="0" smtClean="0"/>
                      <a:t>Outpatient</a:t>
                    </a:r>
                    <a:r>
                      <a:rPr lang="en-US" baseline="0" dirty="0" smtClean="0"/>
                      <a:t> </a:t>
                    </a:r>
                    <a:r>
                      <a:rPr lang="en-US" dirty="0" smtClean="0"/>
                      <a:t>52.33%</a:t>
                    </a:r>
                    <a:endParaRPr lang="en-US" dirty="0"/>
                  </a:p>
                </c:rich>
              </c:tx>
              <c:showLegendKey val="0"/>
              <c:showVal val="0"/>
              <c:showCatName val="0"/>
              <c:showSerName val="0"/>
              <c:showPercent val="1"/>
              <c:showBubbleSize val="0"/>
              <c:separator> </c:separator>
              <c:extLst>
                <c:ext xmlns:c15="http://schemas.microsoft.com/office/drawing/2012/chart" uri="{CE6537A1-D6FC-4f65-9D91-7224C49458BB}">
                  <c15:layout/>
                </c:ext>
              </c:extLst>
            </c:dLbl>
            <c:dLbl>
              <c:idx val="2"/>
              <c:layout>
                <c:manualLayout>
                  <c:x val="-5.7626646226743784E-4"/>
                  <c:y val="3.8300524934383205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3"/>
              <c:layout>
                <c:manualLayout>
                  <c:x val="8.8495575221238937E-3"/>
                  <c:y val="1.0027066929133858E-2"/>
                </c:manualLayout>
              </c:layout>
              <c:showLegendKey val="0"/>
              <c:showVal val="0"/>
              <c:showCatName val="1"/>
              <c:showSerName val="0"/>
              <c:showPercent val="1"/>
              <c:showBubbleSize val="0"/>
              <c:separator> </c:separator>
            </c:dLbl>
            <c:dLbl>
              <c:idx val="4"/>
              <c:layout>
                <c:manualLayout>
                  <c:x val="-1.0442942419808077E-3"/>
                  <c:y val="-3.8865649606299214E-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5"/>
              <c:layout>
                <c:manualLayout>
                  <c:x val="0.11372250481964091"/>
                  <c:y val="0.16731770833333334"/>
                </c:manualLayout>
              </c:layout>
              <c:numFmt formatCode="0.00%" sourceLinked="0"/>
              <c:spPr/>
              <c:txPr>
                <a:bodyPr/>
                <a:lstStyle/>
                <a:p>
                  <a:pPr>
                    <a:defRPr sz="1200" b="1">
                      <a:latin typeface="Arial" panose="020B0604020202020204" pitchFamily="34" charset="0"/>
                      <a:cs typeface="Arial" panose="020B0604020202020204" pitchFamily="34" charset="0"/>
                    </a:defRPr>
                  </a:pPr>
                  <a:endParaRPr lang="en-US"/>
                </a:p>
              </c:txPr>
              <c:showLegendKey val="0"/>
              <c:showVal val="0"/>
              <c:showCatName val="1"/>
              <c:showSerName val="0"/>
              <c:showPercent val="1"/>
              <c:showBubbleSize val="0"/>
              <c:separator> </c:separator>
            </c:dLbl>
            <c:numFmt formatCode="0.00%" sourceLinked="0"/>
            <c:spPr>
              <a:noFill/>
              <a:ln>
                <a:noFill/>
              </a:ln>
              <a:effectLst/>
            </c:spPr>
            <c:txPr>
              <a:bodyPr/>
              <a:lstStyle/>
              <a:p>
                <a:pPr>
                  <a:defRPr sz="1200" b="1">
                    <a:latin typeface="Arial" panose="020B0604020202020204" pitchFamily="34" charset="0"/>
                    <a:cs typeface="Arial" panose="020B0604020202020204" pitchFamily="34" charset="0"/>
                  </a:defRPr>
                </a:pPr>
                <a:endParaRPr lang="en-US"/>
              </a:p>
            </c:txPr>
            <c:showLegendKey val="0"/>
            <c:showVal val="0"/>
            <c:showCatName val="1"/>
            <c:showSerName val="0"/>
            <c:showPercent val="1"/>
            <c:showBubbleSize val="0"/>
            <c:separator> </c:separator>
            <c:showLeaderLines val="1"/>
            <c:extLst>
              <c:ext xmlns:c15="http://schemas.microsoft.com/office/drawing/2012/chart" uri="{CE6537A1-D6FC-4f65-9D91-7224C49458BB}"/>
            </c:extLst>
          </c:dLbls>
          <c:cat>
            <c:strRef>
              <c:f>'HSN18'!$A$2:$A$7</c:f>
              <c:strCache>
                <c:ptCount val="6"/>
                <c:pt idx="0">
                  <c:v>Inpatient</c:v>
                </c:pt>
                <c:pt idx="1">
                  <c:v>Outpatient</c:v>
                </c:pt>
                <c:pt idx="2">
                  <c:v>Bad Debt</c:v>
                </c:pt>
                <c:pt idx="3">
                  <c:v>Professional Services</c:v>
                </c:pt>
                <c:pt idx="4">
                  <c:v>Dental</c:v>
                </c:pt>
                <c:pt idx="5">
                  <c:v>Pharmacy (outpatient)</c:v>
                </c:pt>
              </c:strCache>
            </c:strRef>
          </c:cat>
          <c:val>
            <c:numRef>
              <c:f>'HSN18'!$B$2:$B$7</c:f>
              <c:numCache>
                <c:formatCode>0.00%</c:formatCode>
                <c:ptCount val="6"/>
                <c:pt idx="0">
                  <c:v>0.15953874853369995</c:v>
                </c:pt>
                <c:pt idx="1">
                  <c:v>0.52330362731566527</c:v>
                </c:pt>
                <c:pt idx="2">
                  <c:v>9.936765205549053E-2</c:v>
                </c:pt>
                <c:pt idx="3">
                  <c:v>4.6315956017376661E-2</c:v>
                </c:pt>
                <c:pt idx="4">
                  <c:v>5.4982151621449354E-3</c:v>
                </c:pt>
                <c:pt idx="5">
                  <c:v>0.16597580091562258</c:v>
                </c:pt>
              </c:numCache>
            </c:numRef>
          </c:val>
        </c:ser>
        <c:ser>
          <c:idx val="1"/>
          <c:order val="1"/>
          <c:cat>
            <c:strRef>
              <c:f>'HSN18'!$A$2:$A$7</c:f>
              <c:strCache>
                <c:ptCount val="6"/>
                <c:pt idx="0">
                  <c:v>Inpatient</c:v>
                </c:pt>
                <c:pt idx="1">
                  <c:v>Outpatient</c:v>
                </c:pt>
                <c:pt idx="2">
                  <c:v>Bad Debt</c:v>
                </c:pt>
                <c:pt idx="3">
                  <c:v>Professional Services</c:v>
                </c:pt>
                <c:pt idx="4">
                  <c:v>Dental</c:v>
                </c:pt>
                <c:pt idx="5">
                  <c:v>Pharmacy (outpatient)</c:v>
                </c:pt>
              </c:strCache>
            </c:strRef>
          </c:cat>
          <c:val>
            <c:numRef>
              <c:f>'HSN18'!$B$2:$B$8</c:f>
              <c:numCache>
                <c:formatCode>0.00%</c:formatCode>
                <c:ptCount val="6"/>
                <c:pt idx="0">
                  <c:v>0.15953874853369995</c:v>
                </c:pt>
                <c:pt idx="1">
                  <c:v>0.52330362731566527</c:v>
                </c:pt>
                <c:pt idx="2">
                  <c:v>9.936765205549053E-2</c:v>
                </c:pt>
                <c:pt idx="3">
                  <c:v>4.6315956017376661E-2</c:v>
                </c:pt>
                <c:pt idx="4">
                  <c:v>5.4982151621449354E-3</c:v>
                </c:pt>
                <c:pt idx="5">
                  <c:v>0.16597580091562258</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spPr>
    <a:ln w="12700"/>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4742023646126803"/>
          <c:y val="0.109375"/>
          <c:w val="0.4801223241590214"/>
          <c:h val="0.81770833333333337"/>
        </c:manualLayout>
      </c:layout>
      <c:pieChart>
        <c:varyColors val="1"/>
        <c:ser>
          <c:idx val="0"/>
          <c:order val="0"/>
          <c:tx>
            <c:strRef>
              <c:f>Sheet1!$B$1</c:f>
              <c:strCache>
                <c:ptCount val="1"/>
                <c:pt idx="0">
                  <c:v>Column1</c:v>
                </c:pt>
              </c:strCache>
            </c:strRef>
          </c:tx>
          <c:spPr>
            <a:ln w="12700"/>
          </c:spPr>
          <c:dPt>
            <c:idx val="1"/>
            <c:bubble3D val="0"/>
            <c:spPr>
              <a:solidFill>
                <a:schemeClr val="accent5">
                  <a:lumMod val="60000"/>
                  <a:lumOff val="40000"/>
                </a:schemeClr>
              </a:solidFill>
              <a:ln w="12700"/>
            </c:spPr>
          </c:dPt>
          <c:dLbls>
            <c:dLbl>
              <c:idx val="0"/>
              <c:layout>
                <c:manualLayout>
                  <c:x val="-0.20156446705223788"/>
                  <c:y val="7.7161048228346463E-2"/>
                </c:manualLayout>
              </c:layout>
              <c:numFmt formatCode="0.00%" sourceLinked="0"/>
              <c:spPr>
                <a:solidFill>
                  <a:schemeClr val="accent1"/>
                </a:solidFill>
              </c:spPr>
              <c:txPr>
                <a:bodyPr/>
                <a:lstStyle/>
                <a:p>
                  <a:pPr>
                    <a:defRPr>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9.5002090446658763E-2"/>
                  <c:y val="-0.19625656167979003"/>
                </c:manualLayout>
              </c:layout>
              <c:tx>
                <c:rich>
                  <a:bodyPr/>
                  <a:lstStyle/>
                  <a:p>
                    <a:r>
                      <a:rPr lang="en-US" dirty="0"/>
                      <a:t>Dental </a:t>
                    </a:r>
                    <a:r>
                      <a:rPr lang="en-US" dirty="0" smtClean="0"/>
                      <a:t/>
                    </a:r>
                    <a:br>
                      <a:rPr lang="en-US" dirty="0" smtClean="0"/>
                    </a:br>
                    <a:r>
                      <a:rPr lang="en-US" dirty="0" smtClean="0"/>
                      <a:t>26.14%</a:t>
                    </a:r>
                    <a:endParaRPr lang="en-US" dirty="0"/>
                  </a:p>
                </c:rich>
              </c:tx>
              <c:showLegendKey val="0"/>
              <c:showVal val="1"/>
              <c:showCatName val="1"/>
              <c:showSerName val="0"/>
              <c:showPercent val="1"/>
              <c:showBubbleSize val="0"/>
              <c:separator> </c:separator>
              <c:extLst>
                <c:ext xmlns:c15="http://schemas.microsoft.com/office/drawing/2012/chart" uri="{CE6537A1-D6FC-4f65-9D91-7224C49458BB}">
                  <c15:layout/>
                </c:ext>
              </c:extLst>
            </c:dLbl>
            <c:dLbl>
              <c:idx val="2"/>
              <c:layout/>
              <c:dLblPos val="ctr"/>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0.13986481778273291"/>
                  <c:y val="0.16888123359580051"/>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4"/>
              <c:layout>
                <c:manualLayout>
                  <c:x val="5.9427710843373491E-2"/>
                  <c:y val="-7.0115464929784002E-2"/>
                </c:manualLayout>
              </c:layout>
              <c:showLegendKey val="0"/>
              <c:showVal val="1"/>
              <c:showCatName val="1"/>
              <c:showSerName val="0"/>
              <c:showPercent val="0"/>
              <c:showBubbleSize val="0"/>
              <c:separator> </c:separator>
              <c:extLst>
                <c:ext xmlns:c15="http://schemas.microsoft.com/office/drawing/2012/chart" uri="{CE6537A1-D6FC-4f65-9D91-7224C49458BB}"/>
              </c:extLst>
            </c:dLbl>
            <c:numFmt formatCode="0.00%" sourceLinked="0"/>
            <c:spPr>
              <a:noFill/>
              <a:ln>
                <a:noFill/>
              </a:ln>
              <a:effectLst/>
            </c:spPr>
            <c:txPr>
              <a:bodyPr/>
              <a:lstStyle/>
              <a:p>
                <a:pPr>
                  <a:defRPr>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Sheet1!$A$2:$A$4</c:f>
              <c:strCache>
                <c:ptCount val="3"/>
                <c:pt idx="0">
                  <c:v>Professional Services</c:v>
                </c:pt>
                <c:pt idx="1">
                  <c:v>Dental</c:v>
                </c:pt>
                <c:pt idx="2">
                  <c:v>Pharmacy</c:v>
                </c:pt>
              </c:strCache>
            </c:strRef>
          </c:cat>
          <c:val>
            <c:numRef>
              <c:f>Sheet1!$B$2:$B$4</c:f>
              <c:numCache>
                <c:formatCode>0.00%</c:formatCode>
                <c:ptCount val="3"/>
                <c:pt idx="0">
                  <c:v>0.42427143410097157</c:v>
                </c:pt>
                <c:pt idx="1">
                  <c:v>0.26137388669131428</c:v>
                </c:pt>
                <c:pt idx="2">
                  <c:v>0.31435467245961657</c:v>
                </c:pt>
              </c:numCache>
            </c:numRef>
          </c:val>
        </c:ser>
        <c:ser>
          <c:idx val="1"/>
          <c:order val="1"/>
          <c:tx>
            <c:strRef>
              <c:f>Sheet1!$C$1</c:f>
              <c:strCache>
                <c:ptCount val="1"/>
                <c:pt idx="0">
                  <c:v>Column2</c:v>
                </c:pt>
              </c:strCache>
            </c:strRef>
          </c:tx>
          <c:cat>
            <c:strRef>
              <c:f>Sheet1!$A$2:$A$4</c:f>
              <c:strCache>
                <c:ptCount val="3"/>
                <c:pt idx="0">
                  <c:v>Professional Services</c:v>
                </c:pt>
                <c:pt idx="1">
                  <c:v>Dental</c:v>
                </c:pt>
                <c:pt idx="2">
                  <c:v>Pharmacy</c:v>
                </c:pt>
              </c:strCache>
            </c:strRef>
          </c:cat>
          <c:val>
            <c:numRef>
              <c:f>Sheet1!$C$2:$C$4</c:f>
              <c:numCache>
                <c:formatCode>_(* #,##0_);_(* \(#,##0\);_(* "-"??_);_(@_)</c:formatCode>
                <c:ptCount val="3"/>
                <c:pt idx="0">
                  <c:v>29550191</c:v>
                </c:pt>
                <c:pt idx="1">
                  <c:v>18204497.530000001</c:v>
                </c:pt>
                <c:pt idx="2">
                  <c:v>21894570</c:v>
                </c:pt>
              </c:numCache>
            </c:numRef>
          </c:val>
        </c:ser>
        <c:dLbls>
          <c:showLegendKey val="0"/>
          <c:showVal val="0"/>
          <c:showCatName val="0"/>
          <c:showSerName val="0"/>
          <c:showPercent val="0"/>
          <c:showBubbleSize val="0"/>
          <c:showLeaderLines val="1"/>
        </c:dLbls>
        <c:firstSliceAng val="0"/>
      </c:pieChart>
      <c:spPr>
        <a:ln w="12700"/>
      </c:spPr>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5015655122755672"/>
          <c:y val="0.13113431473239756"/>
          <c:w val="0.4801223241590214"/>
          <c:h val="0.81770833333333337"/>
        </c:manualLayout>
      </c:layout>
      <c:pieChart>
        <c:varyColors val="1"/>
        <c:ser>
          <c:idx val="0"/>
          <c:order val="0"/>
          <c:tx>
            <c:strRef>
              <c:f>Sheet1!$B$1</c:f>
              <c:strCache>
                <c:ptCount val="1"/>
                <c:pt idx="0">
                  <c:v>Column1</c:v>
                </c:pt>
              </c:strCache>
            </c:strRef>
          </c:tx>
          <c:dPt>
            <c:idx val="1"/>
            <c:bubble3D val="0"/>
            <c:spPr>
              <a:solidFill>
                <a:schemeClr val="accent5">
                  <a:lumMod val="60000"/>
                  <a:lumOff val="40000"/>
                </a:schemeClr>
              </a:solidFill>
            </c:spPr>
          </c:dPt>
          <c:dLbls>
            <c:dLbl>
              <c:idx val="0"/>
              <c:layout>
                <c:manualLayout>
                  <c:x val="-0.16283592316447171"/>
                  <c:y val="1.1209251017535851E-2"/>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txPr>
              <a:bodyPr/>
              <a:lstStyle/>
              <a:p>
                <a:pPr>
                  <a:defRPr sz="1400" b="1">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Sheet1!$A$2:$A$5</c:f>
              <c:strCache>
                <c:ptCount val="4"/>
                <c:pt idx="0">
                  <c:v>0% FPL</c:v>
                </c:pt>
                <c:pt idx="1">
                  <c:v>&gt; 0 - 150% FPL</c:v>
                </c:pt>
                <c:pt idx="2">
                  <c:v>&gt; 150 - 300% FPL</c:v>
                </c:pt>
                <c:pt idx="3">
                  <c:v>&gt;300% FPL</c:v>
                </c:pt>
              </c:strCache>
            </c:strRef>
          </c:cat>
          <c:val>
            <c:numRef>
              <c:f>Sheet1!$B$2:$B$5</c:f>
              <c:numCache>
                <c:formatCode>0.00%</c:formatCode>
                <c:ptCount val="4"/>
                <c:pt idx="0">
                  <c:v>0.45582080570220512</c:v>
                </c:pt>
                <c:pt idx="1">
                  <c:v>0.28264446016232841</c:v>
                </c:pt>
                <c:pt idx="2">
                  <c:v>0.24190604960512074</c:v>
                </c:pt>
                <c:pt idx="3">
                  <c:v>1.9628684530345719E-2</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9.2592592592592587E-3"/>
          <c:y val="0.15039389377798362"/>
          <c:w val="0.62191358024691357"/>
          <c:h val="0.75408514276624528"/>
        </c:manualLayout>
      </c:layout>
      <c:barChart>
        <c:barDir val="col"/>
        <c:grouping val="percentStacked"/>
        <c:varyColors val="0"/>
        <c:ser>
          <c:idx val="0"/>
          <c:order val="0"/>
          <c:tx>
            <c:strRef>
              <c:f>'FY18'!$A$2</c:f>
              <c:strCache>
                <c:ptCount val="1"/>
                <c:pt idx="0">
                  <c:v>Primary</c:v>
                </c:pt>
              </c:strCache>
            </c:strRef>
          </c:tx>
          <c:invertIfNegative val="0"/>
          <c:dLbls>
            <c:dLbl>
              <c:idx val="0"/>
              <c:layout>
                <c:manualLayout>
                  <c:x val="-3.0865412656751238E-3"/>
                  <c:y val="8.6897869383974063E-3"/>
                </c:manualLayout>
              </c:layout>
              <c:tx>
                <c:rich>
                  <a:bodyPr/>
                  <a:lstStyle/>
                  <a:p>
                    <a:r>
                      <a:rPr lang="en-US" dirty="0" smtClean="0"/>
                      <a:t>Primary </a:t>
                    </a:r>
                    <a:br>
                      <a:rPr lang="en-US" dirty="0" smtClean="0"/>
                    </a:br>
                    <a:r>
                      <a:rPr lang="en-US" dirty="0" smtClean="0"/>
                      <a:t>32.12%</a:t>
                    </a:r>
                    <a:endParaRPr lang="en-US" dirty="0"/>
                  </a:p>
                </c:rich>
              </c:tx>
              <c:showLegendKey val="0"/>
              <c:showVal val="1"/>
              <c:showCatName val="0"/>
              <c:showSerName val="1"/>
              <c:showPercent val="0"/>
              <c:showBubbleSize val="0"/>
              <c:separator> </c:separator>
            </c:dLbl>
            <c:dLbl>
              <c:idx val="1"/>
              <c:layout>
                <c:manualLayout>
                  <c:x val="1.5430883639545056E-3"/>
                  <c:y val="1.4631580978848232E-2"/>
                </c:manualLayout>
              </c:layout>
              <c:tx>
                <c:rich>
                  <a:bodyPr/>
                  <a:lstStyle/>
                  <a:p>
                    <a:r>
                      <a:rPr lang="en-US" dirty="0" smtClean="0"/>
                      <a:t>Primary </a:t>
                    </a:r>
                    <a:br>
                      <a:rPr lang="en-US" dirty="0" smtClean="0"/>
                    </a:br>
                    <a:r>
                      <a:rPr lang="en-US" dirty="0" smtClean="0"/>
                      <a:t>23.41%</a:t>
                    </a:r>
                    <a:endParaRPr lang="en-US" dirty="0"/>
                  </a:p>
                </c:rich>
              </c:tx>
              <c:showLegendKey val="0"/>
              <c:showVal val="1"/>
              <c:showCatName val="0"/>
              <c:showSerName val="1"/>
              <c:showPercent val="0"/>
              <c:showBubbleSize val="0"/>
              <c:separator> </c:separator>
            </c:dLbl>
            <c:numFmt formatCode="0.00%" sourceLinked="0"/>
            <c:spPr>
              <a:noFill/>
              <a:ln>
                <a:noFill/>
              </a:ln>
              <a:effectLst/>
            </c:spPr>
            <c:txPr>
              <a:bodyPr/>
              <a:lstStyle/>
              <a:p>
                <a:pPr>
                  <a:defRPr sz="1400">
                    <a:latin typeface="Arial" panose="020B0604020202020204" pitchFamily="34" charset="0"/>
                    <a:cs typeface="Arial" panose="020B0604020202020204" pitchFamily="34" charset="0"/>
                  </a:defRPr>
                </a:pPr>
                <a:endParaRPr lang="en-US"/>
              </a:p>
            </c:txPr>
            <c:showLegendKey val="0"/>
            <c:showVal val="1"/>
            <c:showCatName val="1"/>
            <c:showSerName val="1"/>
            <c:showPercent val="0"/>
            <c:showBubbleSize val="0"/>
            <c:separator> </c:separator>
            <c:showLeaderLines val="0"/>
            <c:extLst>
              <c:ext xmlns:c15="http://schemas.microsoft.com/office/drawing/2012/chart" uri="{CE6537A1-D6FC-4f65-9D91-7224C49458BB}">
                <c15:showLeaderLines val="0"/>
              </c:ext>
            </c:extLst>
          </c:dLbls>
          <c:cat>
            <c:strRef>
              <c:f>'FY18'!$B$1:$C$1</c:f>
              <c:strCache>
                <c:ptCount val="2"/>
                <c:pt idx="0">
                  <c:v>Volume</c:v>
                </c:pt>
                <c:pt idx="1">
                  <c:v>Demand</c:v>
                </c:pt>
              </c:strCache>
            </c:strRef>
          </c:cat>
          <c:val>
            <c:numRef>
              <c:f>'FY18'!$B$2:$C$2</c:f>
              <c:numCache>
                <c:formatCode>0.00%</c:formatCode>
                <c:ptCount val="2"/>
                <c:pt idx="0">
                  <c:v>0.32121162291970701</c:v>
                </c:pt>
                <c:pt idx="1">
                  <c:v>0.23408215101895488</c:v>
                </c:pt>
              </c:numCache>
            </c:numRef>
          </c:val>
        </c:ser>
        <c:ser>
          <c:idx val="1"/>
          <c:order val="1"/>
          <c:tx>
            <c:strRef>
              <c:f>'FY18'!$A$3</c:f>
              <c:strCache>
                <c:ptCount val="1"/>
                <c:pt idx="0">
                  <c:v>Secondary</c:v>
                </c:pt>
              </c:strCache>
            </c:strRef>
          </c:tx>
          <c:spPr>
            <a:solidFill>
              <a:schemeClr val="accent3">
                <a:lumMod val="60000"/>
                <a:lumOff val="40000"/>
              </a:schemeClr>
            </a:solidFill>
          </c:spPr>
          <c:invertIfNegative val="0"/>
          <c:dLbls>
            <c:dLbl>
              <c:idx val="0"/>
              <c:layout/>
              <c:tx>
                <c:rich>
                  <a:bodyPr/>
                  <a:lstStyle/>
                  <a:p>
                    <a:r>
                      <a:rPr lang="en-US"/>
                      <a:t>Secondary </a:t>
                    </a:r>
                    <a:r>
                      <a:rPr lang="en-US" smtClean="0"/>
                      <a:t/>
                    </a:r>
                    <a:br>
                      <a:rPr lang="en-US" smtClean="0"/>
                    </a:br>
                    <a:r>
                      <a:rPr lang="en-US" smtClean="0"/>
                      <a:t>67.88</a:t>
                    </a:r>
                    <a:r>
                      <a:rPr lang="en-US"/>
                      <a:t>%</a:t>
                    </a:r>
                  </a:p>
                </c:rich>
              </c:tx>
              <c:showLegendKey val="0"/>
              <c:showVal val="1"/>
              <c:showCatName val="0"/>
              <c:showSerName val="1"/>
              <c:showPercent val="0"/>
              <c:showBubbleSize val="0"/>
              <c:separator> </c:separator>
            </c:dLbl>
            <c:dLbl>
              <c:idx val="1"/>
              <c:layout/>
              <c:tx>
                <c:rich>
                  <a:bodyPr/>
                  <a:lstStyle/>
                  <a:p>
                    <a:r>
                      <a:rPr lang="en-US"/>
                      <a:t>Secondary </a:t>
                    </a:r>
                    <a:r>
                      <a:rPr lang="en-US" smtClean="0"/>
                      <a:t/>
                    </a:r>
                    <a:br>
                      <a:rPr lang="en-US" smtClean="0"/>
                    </a:br>
                    <a:r>
                      <a:rPr lang="en-US" smtClean="0"/>
                      <a:t>76.59</a:t>
                    </a:r>
                    <a:r>
                      <a:rPr lang="en-US" dirty="0"/>
                      <a:t>%</a:t>
                    </a:r>
                  </a:p>
                </c:rich>
              </c:tx>
              <c:showLegendKey val="0"/>
              <c:showVal val="1"/>
              <c:showCatName val="0"/>
              <c:showSerName val="1"/>
              <c:showPercent val="0"/>
              <c:showBubbleSize val="0"/>
              <c:separator> </c:separator>
            </c:dLbl>
            <c:numFmt formatCode="0.00%" sourceLinked="0"/>
            <c:spPr>
              <a:noFill/>
              <a:ln>
                <a:noFill/>
              </a:ln>
              <a:effectLst/>
            </c:spPr>
            <c:txPr>
              <a:bodyPr/>
              <a:lstStyle/>
              <a:p>
                <a:pPr>
                  <a:defRPr sz="1400">
                    <a:latin typeface="Arial" panose="020B0604020202020204" pitchFamily="34" charset="0"/>
                    <a:cs typeface="Arial" panose="020B0604020202020204" pitchFamily="34" charset="0"/>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layout/>
                <c15:showLeaderLines val="0"/>
              </c:ext>
            </c:extLst>
          </c:dLbls>
          <c:cat>
            <c:strRef>
              <c:f>'FY18'!$B$1:$C$1</c:f>
              <c:strCache>
                <c:ptCount val="2"/>
                <c:pt idx="0">
                  <c:v>Volume</c:v>
                </c:pt>
                <c:pt idx="1">
                  <c:v>Demand</c:v>
                </c:pt>
              </c:strCache>
            </c:strRef>
          </c:cat>
          <c:val>
            <c:numRef>
              <c:f>'FY18'!$B$3:$C$3</c:f>
              <c:numCache>
                <c:formatCode>0.00%</c:formatCode>
                <c:ptCount val="2"/>
                <c:pt idx="0">
                  <c:v>0.67878837708029294</c:v>
                </c:pt>
                <c:pt idx="1">
                  <c:v>0.76591784898104498</c:v>
                </c:pt>
              </c:numCache>
            </c:numRef>
          </c:val>
        </c:ser>
        <c:dLbls>
          <c:showLegendKey val="0"/>
          <c:showVal val="0"/>
          <c:showCatName val="0"/>
          <c:showSerName val="0"/>
          <c:showPercent val="0"/>
          <c:showBubbleSize val="0"/>
        </c:dLbls>
        <c:gapWidth val="95"/>
        <c:overlap val="100"/>
        <c:axId val="101289344"/>
        <c:axId val="103568512"/>
      </c:barChart>
      <c:catAx>
        <c:axId val="101289344"/>
        <c:scaling>
          <c:orientation val="minMax"/>
        </c:scaling>
        <c:delete val="0"/>
        <c:axPos val="b"/>
        <c:numFmt formatCode="General" sourceLinked="0"/>
        <c:majorTickMark val="none"/>
        <c:minorTickMark val="none"/>
        <c:tickLblPos val="nextTo"/>
        <c:txPr>
          <a:bodyPr/>
          <a:lstStyle/>
          <a:p>
            <a:pPr>
              <a:defRPr sz="1800">
                <a:latin typeface="Arial" panose="020B0604020202020204" pitchFamily="34" charset="0"/>
                <a:cs typeface="Arial" panose="020B0604020202020204" pitchFamily="34" charset="0"/>
              </a:defRPr>
            </a:pPr>
            <a:endParaRPr lang="en-US"/>
          </a:p>
        </c:txPr>
        <c:crossAx val="103568512"/>
        <c:crosses val="autoZero"/>
        <c:auto val="1"/>
        <c:lblAlgn val="ctr"/>
        <c:lblOffset val="100"/>
        <c:noMultiLvlLbl val="0"/>
      </c:catAx>
      <c:valAx>
        <c:axId val="103568512"/>
        <c:scaling>
          <c:orientation val="minMax"/>
        </c:scaling>
        <c:delete val="1"/>
        <c:axPos val="l"/>
        <c:numFmt formatCode="0%" sourceLinked="1"/>
        <c:majorTickMark val="none"/>
        <c:minorTickMark val="none"/>
        <c:tickLblPos val="nextTo"/>
        <c:crossAx val="101289344"/>
        <c:crosses val="autoZero"/>
        <c:crossBetween val="between"/>
      </c:valAx>
    </c:plotArea>
    <c:legend>
      <c:legendPos val="t"/>
      <c:layout>
        <c:manualLayout>
          <c:xMode val="edge"/>
          <c:yMode val="edge"/>
          <c:x val="5.4708369787109946E-2"/>
          <c:y val="1.4705882352941176E-2"/>
          <c:w val="0.28718819869738504"/>
          <c:h val="0.13865883241867494"/>
        </c:manualLayout>
      </c:layout>
      <c:overlay val="0"/>
      <c:txPr>
        <a:bodyPr/>
        <a:lstStyle/>
        <a:p>
          <a:pPr>
            <a:defRPr sz="160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drawing1.xml><?xml version="1.0" encoding="utf-8"?>
<c:userShapes xmlns:c="http://schemas.openxmlformats.org/drawingml/2006/chart">
  <cdr:relSizeAnchor xmlns:cdr="http://schemas.openxmlformats.org/drawingml/2006/chartDrawing">
    <cdr:from>
      <cdr:x>0.73109</cdr:x>
      <cdr:y>0.04412</cdr:y>
    </cdr:from>
    <cdr:to>
      <cdr:x>1</cdr:x>
      <cdr:y>0.93806</cdr:y>
    </cdr:to>
    <cdr:sp macro="" textlink="">
      <cdr:nvSpPr>
        <cdr:cNvPr id="2" name="AutoShape 16"/>
        <cdr:cNvSpPr>
          <a:spLocks xmlns:a="http://schemas.openxmlformats.org/drawingml/2006/main" noChangeArrowheads="1"/>
        </cdr:cNvSpPr>
      </cdr:nvSpPr>
      <cdr:spPr bwMode="auto">
        <a:xfrm xmlns:a="http://schemas.openxmlformats.org/drawingml/2006/main">
          <a:off x="6016578" y="228600"/>
          <a:ext cx="2213022" cy="4632040"/>
        </a:xfrm>
        <a:prstGeom xmlns:a="http://schemas.openxmlformats.org/drawingml/2006/main" prst="roundRect">
          <a:avLst>
            <a:gd name="adj" fmla="val 16667"/>
          </a:avLst>
        </a:prstGeom>
        <a:solidFill xmlns:a="http://schemas.openxmlformats.org/drawingml/2006/main">
          <a:schemeClr val="accent3">
            <a:lumMod val="60000"/>
            <a:lumOff val="40000"/>
          </a:schemeClr>
        </a:solidFill>
        <a:ln xmlns:a="http://schemas.openxmlformats.org/drawingml/2006/main">
          <a:noFill/>
        </a:ln>
        <a:extLst xmlns:a="http://schemas.openxmlformats.org/drawingml/2006/main"/>
      </cdr:spPr>
      <cdr:txBody>
        <a:bodyPr xmlns:a="http://schemas.openxmlformats.org/drawingml/2006/main" wrap="none" lIns="82058" tIns="41029" rIns="82058" bIns="41029" anchor="ctr"/>
        <a:lstStyle xmlns:a="http://schemas.openxmlformats.org/drawingml/2006/main">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xmlns:a="http://schemas.openxmlformats.org/drawingml/2006/main">
          <a:pPr eaLnBrk="1" hangingPunct="1">
            <a:spcBef>
              <a:spcPct val="0"/>
            </a:spcBef>
            <a:buFontTx/>
            <a:buNone/>
          </a:pPr>
          <a:endParaRPr lang="en-US" altLang="en-US" sz="1300" dirty="0">
            <a:latin typeface="Verdana" pitchFamily="34" charset="0"/>
          </a:endParaRPr>
        </a:p>
      </cdr:txBody>
    </cdr:sp>
  </cdr:relSizeAnchor>
  <cdr:relSizeAnchor xmlns:cdr="http://schemas.openxmlformats.org/drawingml/2006/chartDrawing">
    <cdr:from>
      <cdr:x>0.74769</cdr:x>
      <cdr:y>0.11869</cdr:y>
    </cdr:from>
    <cdr:to>
      <cdr:x>1</cdr:x>
      <cdr:y>1</cdr:y>
    </cdr:to>
    <cdr:sp macro="" textlink="">
      <cdr:nvSpPr>
        <cdr:cNvPr id="3" name="Rectangle 2"/>
        <cdr:cNvSpPr>
          <a:spLocks xmlns:a="http://schemas.openxmlformats.org/drawingml/2006/main" noGrp="1" noChangeArrowheads="1"/>
        </cdr:cNvSpPr>
      </cdr:nvSpPr>
      <cdr:spPr bwMode="auto">
        <a:xfrm xmlns:a="http://schemas.openxmlformats.org/drawingml/2006/main">
          <a:off x="6719888" y="860425"/>
          <a:ext cx="2076450" cy="443230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xmlns:a="http://schemas.openxmlformats.org/drawingml/2006/main">
          <a:pPr marL="0" indent="0">
            <a:spcAft>
              <a:spcPct val="30000"/>
            </a:spcAft>
            <a:buNone/>
          </a:pPr>
          <a:endParaRPr lang="en-US" altLang="en-US" sz="1200" dirty="0" smtClean="0">
            <a:solidFill>
              <a:srgbClr val="000000"/>
            </a:solidFill>
          </a:endParaRPr>
        </a:p>
      </cdr:txBody>
    </cdr:sp>
  </cdr:relSizeAnchor>
  <cdr:relSizeAnchor xmlns:cdr="http://schemas.openxmlformats.org/drawingml/2006/chartDrawing">
    <cdr:from>
      <cdr:x>0.75</cdr:x>
      <cdr:y>0.16176</cdr:y>
    </cdr:from>
    <cdr:to>
      <cdr:x>0.99259</cdr:x>
      <cdr:y>0.77941</cdr:y>
    </cdr:to>
    <cdr:sp macro="" textlink="">
      <cdr:nvSpPr>
        <cdr:cNvPr id="4" name="TextBox 3"/>
        <cdr:cNvSpPr txBox="1"/>
      </cdr:nvSpPr>
      <cdr:spPr>
        <a:xfrm xmlns:a="http://schemas.openxmlformats.org/drawingml/2006/main">
          <a:off x="6172222" y="838200"/>
          <a:ext cx="1996419" cy="32003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smtClean="0">
              <a:latin typeface="Arial" panose="020B0604020202020204" pitchFamily="34" charset="0"/>
              <a:cs typeface="Arial" panose="020B0604020202020204" pitchFamily="34" charset="0"/>
            </a:rPr>
            <a:t>Claims are considered to be billed as primary when providers indicate the individual has no health insurance and only </a:t>
          </a:r>
          <a:r>
            <a:rPr lang="en-US" sz="1200" dirty="0" smtClean="0">
              <a:solidFill>
                <a:schemeClr val="tx1"/>
              </a:solidFill>
              <a:latin typeface="Arial" panose="020B0604020202020204" pitchFamily="34" charset="0"/>
              <a:cs typeface="Arial" panose="020B0604020202020204" pitchFamily="34" charset="0"/>
            </a:rPr>
            <a:t>qualifies for </a:t>
          </a:r>
          <a:r>
            <a:rPr lang="en-US" sz="1200" dirty="0" smtClean="0">
              <a:latin typeface="Arial" panose="020B0604020202020204" pitchFamily="34" charset="0"/>
              <a:cs typeface="Arial" panose="020B0604020202020204" pitchFamily="34" charset="0"/>
            </a:rPr>
            <a:t>HSN.</a:t>
          </a:r>
        </a:p>
        <a:p xmlns:a="http://schemas.openxmlformats.org/drawingml/2006/main">
          <a:r>
            <a:rPr lang="en-US" sz="1200" dirty="0" smtClean="0">
              <a:latin typeface="Arial" panose="020B0604020202020204" pitchFamily="34" charset="0"/>
              <a:cs typeface="Arial" panose="020B0604020202020204" pitchFamily="34" charset="0"/>
            </a:rPr>
            <a:t/>
          </a:r>
          <a:br>
            <a:rPr lang="en-US" sz="1200" dirty="0" smtClean="0">
              <a:latin typeface="Arial" panose="020B0604020202020204" pitchFamily="34" charset="0"/>
              <a:cs typeface="Arial" panose="020B0604020202020204" pitchFamily="34" charset="0"/>
            </a:rPr>
          </a:br>
          <a:endParaRPr lang="en-US" sz="1200" dirty="0" smtClean="0">
            <a:latin typeface="Arial" panose="020B0604020202020204" pitchFamily="34" charset="0"/>
            <a:cs typeface="Arial" panose="020B0604020202020204" pitchFamily="34" charset="0"/>
          </a:endParaRPr>
        </a:p>
        <a:p xmlns:a="http://schemas.openxmlformats.org/drawingml/2006/main">
          <a:r>
            <a:rPr lang="en-US" sz="1200" dirty="0" smtClean="0">
              <a:latin typeface="Arial" panose="020B0604020202020204" pitchFamily="34" charset="0"/>
              <a:cs typeface="Arial" panose="020B0604020202020204" pitchFamily="34" charset="0"/>
            </a:rPr>
            <a:t>Claims are considered to be billed as secondary when providers bill the HSN after first submitting a claim to the patient’s primary insurance such as Medicare or employer sponsored insurance.</a:t>
          </a:r>
          <a:endParaRPr lang="en-US" sz="1200" dirty="0">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240" cy="464820"/>
          </a:xfrm>
          <a:prstGeom prst="rect">
            <a:avLst/>
          </a:prstGeom>
        </p:spPr>
        <p:txBody>
          <a:bodyPr vert="horz" lIns="93167" tIns="46584" rIns="93167" bIns="46584" rtlCol="0"/>
          <a:lstStyle>
            <a:lvl1pPr algn="l">
              <a:defRPr sz="1200"/>
            </a:lvl1pPr>
          </a:lstStyle>
          <a:p>
            <a:pPr>
              <a:defRPr/>
            </a:pPr>
            <a:endParaRPr lang="en-US" dirty="0"/>
          </a:p>
        </p:txBody>
      </p:sp>
      <p:sp>
        <p:nvSpPr>
          <p:cNvPr id="3" name="Date Placeholder 2"/>
          <p:cNvSpPr>
            <a:spLocks noGrp="1"/>
          </p:cNvSpPr>
          <p:nvPr>
            <p:ph type="dt" sz="quarter" idx="1"/>
          </p:nvPr>
        </p:nvSpPr>
        <p:spPr>
          <a:xfrm>
            <a:off x="3969759" y="0"/>
            <a:ext cx="3039440" cy="464820"/>
          </a:xfrm>
          <a:prstGeom prst="rect">
            <a:avLst/>
          </a:prstGeom>
        </p:spPr>
        <p:txBody>
          <a:bodyPr vert="horz" lIns="93167" tIns="46584" rIns="93167" bIns="46584" rtlCol="0"/>
          <a:lstStyle>
            <a:lvl1pPr algn="r">
              <a:defRPr sz="1200"/>
            </a:lvl1pPr>
          </a:lstStyle>
          <a:p>
            <a:pPr>
              <a:defRPr/>
            </a:pPr>
            <a:fld id="{8808B54D-06B2-4450-AE64-FA9D52076060}" type="datetimeFigureOut">
              <a:rPr lang="en-US"/>
              <a:pPr>
                <a:defRPr/>
              </a:pPr>
              <a:t>12/19/2018</a:t>
            </a:fld>
            <a:endParaRPr lang="en-US" dirty="0"/>
          </a:p>
        </p:txBody>
      </p:sp>
      <p:sp>
        <p:nvSpPr>
          <p:cNvPr id="4" name="Footer Placeholder 3"/>
          <p:cNvSpPr>
            <a:spLocks noGrp="1"/>
          </p:cNvSpPr>
          <p:nvPr>
            <p:ph type="ftr" sz="quarter" idx="2"/>
          </p:nvPr>
        </p:nvSpPr>
        <p:spPr>
          <a:xfrm>
            <a:off x="1" y="8829468"/>
            <a:ext cx="3038240" cy="464820"/>
          </a:xfrm>
          <a:prstGeom prst="rect">
            <a:avLst/>
          </a:prstGeom>
        </p:spPr>
        <p:txBody>
          <a:bodyPr vert="horz" lIns="93167" tIns="46584" rIns="93167" bIns="46584"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69759" y="8829468"/>
            <a:ext cx="3039440" cy="464820"/>
          </a:xfrm>
          <a:prstGeom prst="rect">
            <a:avLst/>
          </a:prstGeom>
        </p:spPr>
        <p:txBody>
          <a:bodyPr vert="horz" lIns="93167" tIns="46584" rIns="93167" bIns="46584" rtlCol="0" anchor="b"/>
          <a:lstStyle>
            <a:lvl1pPr algn="r">
              <a:defRPr sz="1200"/>
            </a:lvl1pPr>
          </a:lstStyle>
          <a:p>
            <a:pPr>
              <a:defRPr/>
            </a:pPr>
            <a:fld id="{30F910B3-42B5-4924-AEEC-21EC9DAAB958}" type="slidenum">
              <a:rPr lang="en-US"/>
              <a:pPr>
                <a:defRPr/>
              </a:pPr>
              <a:t>‹#›</a:t>
            </a:fld>
            <a:endParaRPr lang="en-US" dirty="0"/>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240" cy="464820"/>
          </a:xfrm>
          <a:prstGeom prst="rect">
            <a:avLst/>
          </a:prstGeom>
        </p:spPr>
        <p:txBody>
          <a:bodyPr vert="horz" lIns="93167" tIns="46584" rIns="93167" bIns="465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69759" y="0"/>
            <a:ext cx="3039440" cy="464820"/>
          </a:xfrm>
          <a:prstGeom prst="rect">
            <a:avLst/>
          </a:prstGeom>
        </p:spPr>
        <p:txBody>
          <a:bodyPr vert="horz" lIns="93167" tIns="46584" rIns="93167" bIns="46584"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12/19/2018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4" rIns="93167" bIns="46584" rtlCol="0" anchor="ctr"/>
          <a:lstStyle/>
          <a:p>
            <a:pPr lvl="0"/>
            <a:endParaRPr lang="en-US" noProof="0" dirty="0" smtClean="0"/>
          </a:p>
        </p:txBody>
      </p:sp>
      <p:sp>
        <p:nvSpPr>
          <p:cNvPr id="5" name="Notes Placeholder 4"/>
          <p:cNvSpPr>
            <a:spLocks noGrp="1"/>
          </p:cNvSpPr>
          <p:nvPr>
            <p:ph type="body" sz="quarter" idx="3"/>
          </p:nvPr>
        </p:nvSpPr>
        <p:spPr>
          <a:xfrm>
            <a:off x="702241" y="4415790"/>
            <a:ext cx="5605919" cy="4183380"/>
          </a:xfrm>
          <a:prstGeom prst="rect">
            <a:avLst/>
          </a:prstGeom>
        </p:spPr>
        <p:txBody>
          <a:bodyPr vert="horz" lIns="93167" tIns="46584" rIns="93167" bIns="46584"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8829468"/>
            <a:ext cx="3038240" cy="464820"/>
          </a:xfrm>
          <a:prstGeom prst="rect">
            <a:avLst/>
          </a:prstGeom>
        </p:spPr>
        <p:txBody>
          <a:bodyPr vert="horz" lIns="93167" tIns="46584" rIns="93167" bIns="46584"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69759" y="8829468"/>
            <a:ext cx="3039440" cy="464820"/>
          </a:xfrm>
          <a:prstGeom prst="rect">
            <a:avLst/>
          </a:prstGeom>
        </p:spPr>
        <p:txBody>
          <a:bodyPr vert="horz" lIns="93167" tIns="46584" rIns="93167" bIns="46584"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dirty="0"/>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file:///\\hsn-fs01\Groups\ALLDHCFP\HSN\Reports\Eligibility%20Report\FY18\data%20for%20report%20from%20Finance%20Projections.xl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xfrm>
            <a:off x="6703697" y="8366761"/>
            <a:ext cx="84384" cy="18560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0922" indent="-280266">
              <a:defRPr>
                <a:solidFill>
                  <a:schemeClr val="tx1"/>
                </a:solidFill>
                <a:latin typeface="Calibri" pitchFamily="34" charset="0"/>
              </a:defRPr>
            </a:lvl2pPr>
            <a:lvl3pPr marL="1124249" indent="-224532">
              <a:defRPr>
                <a:solidFill>
                  <a:schemeClr val="tx1"/>
                </a:solidFill>
                <a:latin typeface="Calibri" pitchFamily="34" charset="0"/>
              </a:defRPr>
            </a:lvl3pPr>
            <a:lvl4pPr marL="1574905" indent="-224532">
              <a:defRPr>
                <a:solidFill>
                  <a:schemeClr val="tx1"/>
                </a:solidFill>
                <a:latin typeface="Calibri" pitchFamily="34" charset="0"/>
              </a:defRPr>
            </a:lvl4pPr>
            <a:lvl5pPr marL="2023968" indent="-224532">
              <a:defRPr>
                <a:solidFill>
                  <a:schemeClr val="tx1"/>
                </a:solidFill>
                <a:latin typeface="Calibri" pitchFamily="34" charset="0"/>
              </a:defRPr>
            </a:lvl5pPr>
            <a:lvl6pPr marL="2482585" indent="-224532" fontAlgn="base">
              <a:spcBef>
                <a:spcPct val="0"/>
              </a:spcBef>
              <a:spcAft>
                <a:spcPct val="0"/>
              </a:spcAft>
              <a:defRPr>
                <a:solidFill>
                  <a:schemeClr val="tx1"/>
                </a:solidFill>
                <a:latin typeface="Calibri" pitchFamily="34" charset="0"/>
              </a:defRPr>
            </a:lvl6pPr>
            <a:lvl7pPr marL="2941203" indent="-224532" fontAlgn="base">
              <a:spcBef>
                <a:spcPct val="0"/>
              </a:spcBef>
              <a:spcAft>
                <a:spcPct val="0"/>
              </a:spcAft>
              <a:defRPr>
                <a:solidFill>
                  <a:schemeClr val="tx1"/>
                </a:solidFill>
                <a:latin typeface="Calibri" pitchFamily="34" charset="0"/>
              </a:defRPr>
            </a:lvl7pPr>
            <a:lvl8pPr marL="3399820" indent="-224532" fontAlgn="base">
              <a:spcBef>
                <a:spcPct val="0"/>
              </a:spcBef>
              <a:spcAft>
                <a:spcPct val="0"/>
              </a:spcAft>
              <a:defRPr>
                <a:solidFill>
                  <a:schemeClr val="tx1"/>
                </a:solidFill>
                <a:latin typeface="Calibri" pitchFamily="34" charset="0"/>
              </a:defRPr>
            </a:lvl8pPr>
            <a:lvl9pPr marL="3858437" indent="-224532"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9238950-2C2D-4159-BDE0-E295202174A9}" type="slidenum">
              <a:rPr lang="en-US" altLang="en-US" smtClean="0">
                <a:latin typeface="Arial" charset="0"/>
              </a:rPr>
              <a:pPr fontAlgn="base">
                <a:spcBef>
                  <a:spcPct val="0"/>
                </a:spcBef>
                <a:spcAft>
                  <a:spcPct val="0"/>
                </a:spcAft>
                <a:defRPr/>
              </a:pPr>
              <a:t>1</a:t>
            </a:fld>
            <a:endParaRPr lang="en-US" altLang="en-US" dirty="0" smtClean="0">
              <a:latin typeface="Arial" charset="0"/>
            </a:endParaRPr>
          </a:p>
        </p:txBody>
      </p:sp>
      <p:sp>
        <p:nvSpPr>
          <p:cNvPr id="28675" name="Rectangle 9"/>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10"/>
          <p:cNvSpPr>
            <a:spLocks noGrp="1" noChangeArrowheads="1"/>
          </p:cNvSpPr>
          <p:nvPr>
            <p:ph type="body" idx="1"/>
          </p:nvPr>
        </p:nvSpPr>
        <p:spPr bwMode="auto">
          <a:xfrm>
            <a:off x="590692" y="4688550"/>
            <a:ext cx="6210371" cy="2469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2700625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dirty="0" smtClean="0"/>
              <a:t>11/20 UPDATED –</a:t>
            </a:r>
            <a:r>
              <a:rPr lang="en-US" altLang="en-US" b="1" baseline="0" dirty="0" smtClean="0"/>
              <a:t> KRISHNA’S  11/19 DATA PULL</a:t>
            </a:r>
          </a:p>
          <a:p>
            <a:pPr eaLnBrk="1" hangingPunct="1">
              <a:spcBef>
                <a:spcPct val="0"/>
              </a:spcBef>
            </a:pPr>
            <a:r>
              <a:rPr lang="en-US" altLang="en-US" b="1" baseline="0" dirty="0" smtClean="0"/>
              <a:t>Data Source: G:\ALLDHCFP\HSN\Reports\Annual &amp; Quarterly Reports\HSN18\HSN18 Source Data\HSN18 Slide </a:t>
            </a:r>
            <a:r>
              <a:rPr lang="en-US" altLang="en-US" b="1" baseline="0" dirty="0" err="1" smtClean="0"/>
              <a:t>Calcs</a:t>
            </a:r>
            <a:r>
              <a:rPr lang="en-US" altLang="en-US" b="1" baseline="0" dirty="0" smtClean="0"/>
              <a:t> 11-19 Data.xls</a:t>
            </a: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dirty="0" smtClean="0"/>
              <a:t>DONE</a:t>
            </a:r>
          </a:p>
          <a:p>
            <a:pPr eaLnBrk="1" hangingPunct="1">
              <a:spcBef>
                <a:spcPct val="0"/>
              </a:spcBef>
            </a:pPr>
            <a:r>
              <a:rPr lang="en-US" altLang="en-US" b="1" dirty="0" smtClean="0"/>
              <a:t>Data Source:</a:t>
            </a:r>
            <a:r>
              <a:rPr lang="en-US" altLang="en-US" b="1" baseline="0" dirty="0" smtClean="0"/>
              <a:t> : G:\ALLDHCFP\HSN\Reports\Annual &amp; Quarterly Reports\HSN18\HSN18 Source Data\CHC Payments HFY18 request from Policy 9-25-18.xlsx</a:t>
            </a: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smtClean="0"/>
              <a:t>Data Source:</a:t>
            </a:r>
            <a:r>
              <a:rPr lang="en-US" altLang="en-US" b="1" baseline="0" dirty="0" smtClean="0"/>
              <a:t> G:\ALLDHCFP\HSN\Reports\Annual &amp; Quarterly Reports\HSN18\HSN18 Source Data\HSN18 Slide </a:t>
            </a:r>
            <a:r>
              <a:rPr lang="en-US" altLang="en-US" b="1" baseline="0" dirty="0" err="1" smtClean="0"/>
              <a:t>Calcs</a:t>
            </a:r>
            <a:r>
              <a:rPr lang="en-US" altLang="en-US" b="1" baseline="0" dirty="0" smtClean="0"/>
              <a:t> 11-19 Data.xls</a:t>
            </a:r>
            <a:endParaRPr lang="en-US" altLang="en-US" b="1" dirty="0" smtClean="0"/>
          </a:p>
          <a:p>
            <a:r>
              <a:rPr lang="en-US" altLang="en-US" b="1" dirty="0" smtClean="0"/>
              <a:t>UPDATED 11/20 WITH KRISHNA’S 11/19 DATA PULL</a:t>
            </a:r>
          </a:p>
          <a:p>
            <a:endParaRPr lang="en-US" altLang="en-US" b="1" dirty="0" smtClean="0"/>
          </a:p>
          <a:p>
            <a:r>
              <a:rPr lang="en-US" altLang="en-US" b="1" dirty="0" smtClean="0"/>
              <a:t>Need Krishna’s data to complete this.  SK NOTE:  Please</a:t>
            </a:r>
            <a:r>
              <a:rPr lang="en-US" altLang="en-US" b="1" baseline="0" dirty="0" smtClean="0"/>
              <a:t> check data.  Does not include dental. JL – Data checked 10/18/18. Krishna’s date. JL – had to manually enter some percentages (data was linked but not displaying two decimal places).</a:t>
            </a:r>
            <a:endParaRPr lang="en-US" altLang="en-US" b="1" dirty="0" smtClean="0"/>
          </a:p>
        </p:txBody>
      </p:sp>
    </p:spTree>
    <p:extLst>
      <p:ext uri="{BB962C8B-B14F-4D97-AF65-F5344CB8AC3E}">
        <p14:creationId xmlns:p14="http://schemas.microsoft.com/office/powerpoint/2010/main" val="5647161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altLang="en-US" b="1" dirty="0" smtClean="0"/>
              <a:t>Data Source:</a:t>
            </a:r>
            <a:r>
              <a:rPr lang="en-US" altLang="en-US" b="1" baseline="0" dirty="0" smtClean="0"/>
              <a:t> G:\ALLDHCFP\HSN\Reports\Annual &amp; Quarterly Reports\HSN18\HSN18 Source Data\HSN18 Slide </a:t>
            </a:r>
            <a:r>
              <a:rPr lang="en-US" altLang="en-US" b="1" baseline="0" dirty="0" err="1" smtClean="0"/>
              <a:t>Calcs</a:t>
            </a:r>
            <a:r>
              <a:rPr lang="en-US" altLang="en-US" b="1" baseline="0" dirty="0" smtClean="0"/>
              <a:t> 11-19 Data.xls</a:t>
            </a:r>
            <a:endParaRPr lang="en-US" altLang="en-US" b="1" dirty="0" smtClean="0"/>
          </a:p>
          <a:p>
            <a:pPr eaLnBrk="1" hangingPunct="1">
              <a:spcBef>
                <a:spcPct val="0"/>
              </a:spcBef>
            </a:pPr>
            <a:endParaRPr lang="en-US" altLang="en-US" b="1" dirty="0" smtClean="0"/>
          </a:p>
          <a:p>
            <a:pPr eaLnBrk="1" hangingPunct="1">
              <a:spcBef>
                <a:spcPct val="0"/>
              </a:spcBef>
            </a:pPr>
            <a:r>
              <a:rPr lang="en-US" altLang="en-US" b="1" dirty="0" smtClean="0"/>
              <a:t>UPDATED 11/20 TO</a:t>
            </a:r>
            <a:r>
              <a:rPr lang="en-US" altLang="en-US" b="1" baseline="0" dirty="0" smtClean="0"/>
              <a:t> KRISHNA’S 11/19 DATA PULL</a:t>
            </a:r>
            <a:endParaRPr lang="en-US" altLang="en-US" b="1" dirty="0" smtClean="0"/>
          </a:p>
          <a:p>
            <a:pPr eaLnBrk="1" hangingPunct="1">
              <a:spcBef>
                <a:spcPct val="0"/>
              </a:spcBef>
            </a:pPr>
            <a:endParaRPr lang="en-US" altLang="en-US" b="1" dirty="0" smtClean="0"/>
          </a:p>
          <a:p>
            <a:pPr eaLnBrk="1" hangingPunct="1">
              <a:spcBef>
                <a:spcPct val="0"/>
              </a:spcBef>
            </a:pPr>
            <a:r>
              <a:rPr lang="en-US" altLang="en-US" b="1" dirty="0" smtClean="0"/>
              <a:t>Need Krishna’s data to finish this.  SK NOTE:  I</a:t>
            </a:r>
            <a:r>
              <a:rPr lang="en-US" altLang="en-US" b="1" baseline="0" dirty="0" smtClean="0"/>
              <a:t> updated using the I and P data from Krishna.  No D data.  JL – Data checked 10/18/18. Krishna’s date</a:t>
            </a:r>
            <a:endParaRPr lang="en-US" altLang="en-US" b="1" dirty="0" smtClean="0"/>
          </a:p>
          <a:p>
            <a:pPr eaLnBrk="1" hangingPunct="1">
              <a:spcBef>
                <a:spcPct val="0"/>
              </a:spcBef>
            </a:pPr>
            <a:endParaRPr lang="en-US" altLang="en-US" b="1" dirty="0" smtClean="0"/>
          </a:p>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smtClean="0"/>
              <a:t>Data Source:</a:t>
            </a:r>
            <a:r>
              <a:rPr lang="en-US" altLang="en-US" b="1" baseline="0" dirty="0" smtClean="0"/>
              <a:t> G:\ALLDHCFP\HSN\Reports\Annual &amp; Quarterly Reports\HSN18\HSN18 Source Data\HSN18 Slide </a:t>
            </a:r>
            <a:r>
              <a:rPr lang="en-US" altLang="en-US" b="1" baseline="0" dirty="0" err="1" smtClean="0"/>
              <a:t>Calcs</a:t>
            </a:r>
            <a:r>
              <a:rPr lang="en-US" altLang="en-US" b="1" baseline="0" dirty="0" smtClean="0"/>
              <a:t> 11-19 Data.xls</a:t>
            </a:r>
            <a:endParaRPr lang="en-US" altLang="en-US" b="1"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b="1"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smtClean="0"/>
              <a:t>UPDATED</a:t>
            </a:r>
            <a:r>
              <a:rPr lang="en-US" altLang="en-US" b="1" baseline="0" dirty="0" smtClean="0"/>
              <a:t> 11/20 TO KRISHNA’S 11/19 DATA PULL</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b="1"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smtClean="0"/>
              <a:t>Need Krishna’s data to finish this. DONE Krishna’s date</a:t>
            </a:r>
          </a:p>
        </p:txBody>
      </p:sp>
    </p:spTree>
    <p:extLst>
      <p:ext uri="{BB962C8B-B14F-4D97-AF65-F5344CB8AC3E}">
        <p14:creationId xmlns:p14="http://schemas.microsoft.com/office/powerpoint/2010/main" val="37661547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969759" y="8829468"/>
            <a:ext cx="30394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15</a:t>
            </a:fld>
            <a:endParaRPr lang="en-US" altLang="en-US" dirty="0"/>
          </a:p>
        </p:txBody>
      </p:sp>
      <p:sp>
        <p:nvSpPr>
          <p:cNvPr id="17411" name="Rectangle 2"/>
          <p:cNvSpPr>
            <a:spLocks noGrp="1" noRot="1" noChangeAspect="1" noChangeArrowheads="1" noTextEdit="1"/>
          </p:cNvSpPr>
          <p:nvPr>
            <p:ph type="sldImg"/>
          </p:nvPr>
        </p:nvSpPr>
        <p:spPr bwMode="auto">
          <a:xfrm>
            <a:off x="1182688" y="696913"/>
            <a:ext cx="4649787"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b="1" dirty="0" smtClean="0"/>
              <a:t>Data Source:</a:t>
            </a:r>
            <a:r>
              <a:rPr lang="en-US" altLang="en-US" b="1" baseline="0" dirty="0" smtClean="0"/>
              <a:t> G:\ALLDHCFP\HSN\Reports\Annual &amp; Quarterly Reports\HSN18\HSN18 Source Data\HSN18 Slide </a:t>
            </a:r>
            <a:r>
              <a:rPr lang="en-US" altLang="en-US" b="1" baseline="0" dirty="0" err="1" smtClean="0"/>
              <a:t>Calcs</a:t>
            </a:r>
            <a:r>
              <a:rPr lang="en-US" altLang="en-US" b="1" baseline="0" smtClean="0"/>
              <a:t> 11-19 Data.xls</a:t>
            </a:r>
            <a:endParaRPr lang="en-US" altLang="en-US" b="1"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b="1" dirty="0" smtClean="0"/>
              <a:t>UPDATED 11/20 TO KRISHNA’S</a:t>
            </a:r>
            <a:r>
              <a:rPr lang="en-US" altLang="en-US" b="1" baseline="0" dirty="0" smtClean="0"/>
              <a:t> 11/19 DATA PULL</a:t>
            </a:r>
            <a:endParaRPr lang="en-US" altLang="en-US" b="1"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en-US" b="1"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b="1" dirty="0" smtClean="0"/>
              <a:t>Need Krishna’s data to finish this. </a:t>
            </a:r>
          </a:p>
        </p:txBody>
      </p:sp>
    </p:spTree>
    <p:extLst>
      <p:ext uri="{BB962C8B-B14F-4D97-AF65-F5344CB8AC3E}">
        <p14:creationId xmlns:p14="http://schemas.microsoft.com/office/powerpoint/2010/main" val="3465656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969759" y="8829468"/>
            <a:ext cx="30394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dirty="0"/>
          </a:p>
        </p:txBody>
      </p:sp>
      <p:sp>
        <p:nvSpPr>
          <p:cNvPr id="17411" name="Rectangle 2"/>
          <p:cNvSpPr>
            <a:spLocks noGrp="1" noRot="1" noChangeAspect="1" noChangeArrowheads="1" noTextEdit="1"/>
          </p:cNvSpPr>
          <p:nvPr>
            <p:ph type="sldImg"/>
          </p:nvPr>
        </p:nvSpPr>
        <p:spPr bwMode="auto">
          <a:xfrm>
            <a:off x="1182688" y="696913"/>
            <a:ext cx="4649787"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dirty="0" smtClean="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Removed Bullet: The administration of the HSN Dental program transitioned from the HSN to </a:t>
            </a:r>
            <a:r>
              <a:rPr lang="en-US" altLang="en-US" dirty="0" err="1" smtClean="0"/>
              <a:t>DentaQuest</a:t>
            </a:r>
            <a:r>
              <a:rPr lang="en-US" altLang="en-US" dirty="0" smtClean="0"/>
              <a:t> as of January 1, 2017.  </a:t>
            </a:r>
            <a:r>
              <a:rPr lang="en-US" altLang="en-US" dirty="0" err="1" smtClean="0"/>
              <a:t>DentaQuest</a:t>
            </a:r>
            <a:r>
              <a:rPr lang="en-US" altLang="en-US" dirty="0" smtClean="0"/>
              <a:t> now processes dental claims on behalf of the HSN and provides customer service for HSN dental providers. </a:t>
            </a:r>
          </a:p>
          <a:p>
            <a:endParaRPr lang="en-US" altLang="en-US" dirty="0" smtClean="0"/>
          </a:p>
        </p:txBody>
      </p:sp>
    </p:spTree>
    <p:extLst>
      <p:ext uri="{BB962C8B-B14F-4D97-AF65-F5344CB8AC3E}">
        <p14:creationId xmlns:p14="http://schemas.microsoft.com/office/powerpoint/2010/main" val="1459380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1" dirty="0" smtClean="0"/>
              <a:t>DONE 11/16/18 </a:t>
            </a:r>
            <a:r>
              <a:rPr lang="en-US" altLang="en-US" dirty="0" smtClean="0"/>
              <a:t>Source: Finance Projections</a:t>
            </a:r>
            <a:r>
              <a:rPr lang="en-US" altLang="en-US" baseline="0" dirty="0" smtClean="0"/>
              <a:t> (</a:t>
            </a:r>
            <a:r>
              <a:rPr lang="en-US" sz="1200" u="sng" kern="1200" dirty="0" smtClean="0">
                <a:solidFill>
                  <a:schemeClr val="tx1"/>
                </a:solidFill>
                <a:effectLst/>
                <a:latin typeface="+mn-lt"/>
                <a:ea typeface="+mn-ea"/>
                <a:cs typeface="+mn-cs"/>
                <a:hlinkClick r:id="rId3"/>
              </a:rPr>
              <a:t>G:\ALLDHCFP\HSN\Reports\Eligibility Report\FY18\data for report from Finance Projections.xls</a:t>
            </a:r>
            <a:r>
              <a:rPr lang="en-US" sz="1200" u="none"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2389657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Aft>
                <a:spcPct val="30000"/>
              </a:spcAft>
              <a:buNone/>
            </a:pPr>
            <a:r>
              <a:rPr lang="en-US" altLang="en-US" sz="1200" dirty="0" smtClean="0"/>
              <a:t>DONE Source: Finance (G:\ALLDHCFP\HSN\Reports\Annual &amp; Quarterly Reports\HSN18\HSN18 Source Data\HFY18 Demand Payment and Shortfall 9 14 18 (2).</a:t>
            </a:r>
            <a:r>
              <a:rPr lang="en-US" altLang="en-US" sz="1200" dirty="0" err="1" smtClean="0"/>
              <a:t>xls</a:t>
            </a:r>
            <a:r>
              <a:rPr lang="en-US" altLang="en-US" sz="1200" baseline="0" dirty="0" smtClean="0"/>
              <a:t>)</a:t>
            </a:r>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DONE Source: Finance (G:\ALLDHCFP\HSN\Reports\Annual &amp; Quarterly Reports\HSN18\HSN18 Source Data\CHC Payments HFY18 request from Policy 9-25-18.xlsx)</a:t>
            </a:r>
          </a:p>
        </p:txBody>
      </p:sp>
    </p:spTree>
    <p:extLst>
      <p:ext uri="{BB962C8B-B14F-4D97-AF65-F5344CB8AC3E}">
        <p14:creationId xmlns:p14="http://schemas.microsoft.com/office/powerpoint/2010/main" val="2389657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12/19/2018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dirty="0"/>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12/19/2018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dirty="0"/>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12/19/2018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dirty="0"/>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12/19/2018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dirty="0"/>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12/19/2018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dirty="0"/>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12/19/2018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dirty="0"/>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12/19/2018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dirty="0"/>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12/19/2018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dirty="0"/>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12/19/2018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dirty="0"/>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12/19/2018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dirty="0"/>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12/19/2018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dirty="0"/>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12/19/2018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2.png"/><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8.emf"/><Relationship Id="rId5" Type="http://schemas.openxmlformats.org/officeDocument/2006/relationships/oleObject" Target="../embeddings/Microsoft_Excel_97-2003_Worksheet4.xls"/><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3.jpeg"/><Relationship Id="rId5" Type="http://schemas.openxmlformats.org/officeDocument/2006/relationships/image" Target="../media/image9.emf"/><Relationship Id="rId4" Type="http://schemas.openxmlformats.org/officeDocument/2006/relationships/oleObject" Target="../embeddings/Microsoft_Excel_97-2003_Worksheet5.xls"/></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3.jpeg"/><Relationship Id="rId5" Type="http://schemas.openxmlformats.org/officeDocument/2006/relationships/image" Target="../media/image4.emf"/><Relationship Id="rId4" Type="http://schemas.openxmlformats.org/officeDocument/2006/relationships/oleObject" Target="../embeddings/Microsoft_Excel_97-2003_Worksheet1.xls"/></Relationships>
</file>

<file path=ppt/slides/_rels/slide8.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notesSlide" Target="../notesSlides/notesSlide8.xml"/><Relationship Id="rId7" Type="http://schemas.openxmlformats.org/officeDocument/2006/relationships/oleObject" Target="../embeddings/Microsoft_Excel_97-2003_Worksheet3.xls"/><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Microsoft_Excel_97-2003_Worksheet2.xls"/><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emf"/><Relationship Id="rId5" Type="http://schemas.openxmlformats.org/officeDocument/2006/relationships/package" Target="../embeddings/Microsoft_Excel_Worksheet1.xlsx"/><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7171" name="think-cell Slide" r:id="rId5" imgW="360" imgH="360" progId="">
                  <p:embed/>
                </p:oleObj>
              </mc:Choice>
              <mc:Fallback>
                <p:oleObj name="think-cell Slide" r:id="rId5" imgW="360" imgH="36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Date"/>
          <p:cNvSpPr txBox="1">
            <a:spLocks noChangeArrowheads="1"/>
          </p:cNvSpPr>
          <p:nvPr/>
        </p:nvSpPr>
        <p:spPr bwMode="auto">
          <a:xfrm>
            <a:off x="2044700" y="5305425"/>
            <a:ext cx="503555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smtClean="0">
                <a:solidFill>
                  <a:srgbClr val="0070C0"/>
                </a:solidFill>
                <a:latin typeface="Arial" charset="0"/>
              </a:rPr>
              <a:t>Fiscal Year 2018</a:t>
            </a:r>
          </a:p>
          <a:p>
            <a:pPr algn="ctr" eaLnBrk="1" hangingPunct="1">
              <a:spcBef>
                <a:spcPct val="0"/>
              </a:spcBef>
              <a:buFontTx/>
              <a:buNone/>
            </a:pPr>
            <a:endParaRPr lang="en-US" altLang="en-US" sz="2000" b="1" dirty="0" smtClean="0">
              <a:solidFill>
                <a:srgbClr val="0070C0"/>
              </a:solidFill>
              <a:latin typeface="Arial" charset="0"/>
            </a:endParaRPr>
          </a:p>
          <a:p>
            <a:pPr algn="ctr" eaLnBrk="1" hangingPunct="1">
              <a:spcBef>
                <a:spcPct val="0"/>
              </a:spcBef>
              <a:buFontTx/>
              <a:buNone/>
            </a:pPr>
            <a:r>
              <a:rPr lang="en-US" altLang="en-US" sz="2000" b="1" dirty="0" smtClean="0">
                <a:solidFill>
                  <a:srgbClr val="0070C0"/>
                </a:solidFill>
                <a:latin typeface="Arial" charset="0"/>
              </a:rPr>
              <a:t>December </a:t>
            </a:r>
            <a:r>
              <a:rPr lang="en-US" altLang="en-US" sz="2000" b="1" dirty="0" smtClean="0">
                <a:solidFill>
                  <a:srgbClr val="0070C0"/>
                </a:solidFill>
                <a:latin typeface="Arial" charset="0"/>
              </a:rPr>
              <a:t>1, </a:t>
            </a:r>
            <a:r>
              <a:rPr lang="en-US" altLang="en-US" sz="2000" b="1" dirty="0" smtClean="0">
                <a:solidFill>
                  <a:srgbClr val="0070C0"/>
                </a:solidFill>
                <a:latin typeface="Arial" charset="0"/>
              </a:rPr>
              <a:t>2018</a:t>
            </a:r>
            <a:endParaRPr lang="en-US" altLang="en-US" sz="2000" b="1" dirty="0">
              <a:solidFill>
                <a:srgbClr val="0070C0"/>
              </a:solidFill>
              <a:latin typeface="Arial" charset="0"/>
            </a:endParaRPr>
          </a:p>
        </p:txBody>
      </p:sp>
      <p:sp>
        <p:nvSpPr>
          <p:cNvPr id="17" name="TitleTopPlaceholder"/>
          <p:cNvSpPr>
            <a:spLocks noChangeArrowheads="1"/>
          </p:cNvSpPr>
          <p:nvPr/>
        </p:nvSpPr>
        <p:spPr bwMode="auto">
          <a:xfrm>
            <a:off x="2125663" y="3246438"/>
            <a:ext cx="2125662" cy="436562"/>
          </a:xfrm>
          <a:prstGeom prst="rect">
            <a:avLst/>
          </a:prstGeom>
          <a:solidFill>
            <a:schemeClr val="accent2">
              <a:lumMod val="75000"/>
              <a:alpha val="77000"/>
            </a:schemeClr>
          </a:solidFill>
          <a:ln w="9525">
            <a:noFill/>
            <a:miter lim="800000"/>
            <a:headEnd/>
            <a:tailEnd/>
          </a:ln>
          <a:effectLst/>
          <a:extLst/>
        </p:spPr>
        <p:txBody>
          <a:bodyPr wrap="none" lIns="93296" tIns="46648" rIns="93296" bIns="46648" anchor="ctr"/>
          <a:lstStyle/>
          <a:p>
            <a:pPr fontAlgn="auto">
              <a:spcBef>
                <a:spcPts val="0"/>
              </a:spcBef>
              <a:spcAft>
                <a:spcPts val="0"/>
              </a:spcAft>
              <a:defRPr/>
            </a:pPr>
            <a:endParaRPr lang="en-US" dirty="0">
              <a:latin typeface="+mn-lt"/>
              <a:cs typeface="+mn-cs"/>
            </a:endParaRPr>
          </a:p>
        </p:txBody>
      </p:sp>
      <p:sp>
        <p:nvSpPr>
          <p:cNvPr id="2053" name="TitleTopPlaceholder"/>
          <p:cNvSpPr>
            <a:spLocks noChangeArrowheads="1"/>
          </p:cNvSpPr>
          <p:nvPr/>
        </p:nvSpPr>
        <p:spPr bwMode="auto">
          <a:xfrm>
            <a:off x="0" y="32464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sp>
        <p:nvSpPr>
          <p:cNvPr id="2054" name="TitleTopPlaceholder"/>
          <p:cNvSpPr>
            <a:spLocks noChangeArrowheads="1"/>
          </p:cNvSpPr>
          <p:nvPr/>
        </p:nvSpPr>
        <p:spPr bwMode="auto">
          <a:xfrm>
            <a:off x="3886200" y="3246438"/>
            <a:ext cx="52578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pic>
        <p:nvPicPr>
          <p:cNvPr id="13316" name="Picture 4" descr="http://upload.wikimedia.org/wikipedia/commons/thumb/8/82/Seal_of_Massachusetts.svg/2000px-Seal_of_Massachusetts.svg.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4"/>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56" name="Title 1"/>
          <p:cNvSpPr txBox="1">
            <a:spLocks/>
          </p:cNvSpPr>
          <p:nvPr/>
        </p:nvSpPr>
        <p:spPr bwMode="auto">
          <a:xfrm>
            <a:off x="533400" y="457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19175" eaLnBrk="0" hangingPunct="0">
              <a:spcBef>
                <a:spcPct val="20000"/>
              </a:spcBef>
              <a:buFont typeface="Arial" charset="0"/>
              <a:buChar char="•"/>
              <a:defRPr sz="3200">
                <a:solidFill>
                  <a:schemeClr val="tx1"/>
                </a:solidFill>
                <a:latin typeface="Calibri" pitchFamily="34" charset="0"/>
              </a:defRPr>
            </a:lvl1pPr>
            <a:lvl2pPr marL="742950" indent="-285750" defTabSz="1019175" eaLnBrk="0" hangingPunct="0">
              <a:spcBef>
                <a:spcPct val="20000"/>
              </a:spcBef>
              <a:buFont typeface="Arial" charset="0"/>
              <a:buChar char="–"/>
              <a:defRPr sz="2800">
                <a:solidFill>
                  <a:schemeClr val="tx1"/>
                </a:solidFill>
                <a:latin typeface="Calibri" pitchFamily="34" charset="0"/>
              </a:defRPr>
            </a:lvl2pPr>
            <a:lvl3pPr marL="1143000" indent="-228600" defTabSz="1019175" eaLnBrk="0" hangingPunct="0">
              <a:spcBef>
                <a:spcPct val="20000"/>
              </a:spcBef>
              <a:buFont typeface="Arial" charset="0"/>
              <a:buChar char="•"/>
              <a:defRPr sz="2400">
                <a:solidFill>
                  <a:schemeClr val="tx1"/>
                </a:solidFill>
                <a:latin typeface="Calibri" pitchFamily="34" charset="0"/>
              </a:defRPr>
            </a:lvl3pPr>
            <a:lvl4pPr marL="1600200" indent="-228600" defTabSz="1019175" eaLnBrk="0" hangingPunct="0">
              <a:spcBef>
                <a:spcPct val="20000"/>
              </a:spcBef>
              <a:buFont typeface="Arial" charset="0"/>
              <a:buChar char="–"/>
              <a:defRPr sz="2000">
                <a:solidFill>
                  <a:schemeClr val="tx1"/>
                </a:solidFill>
                <a:latin typeface="Calibri" pitchFamily="34" charset="0"/>
              </a:defRPr>
            </a:lvl4pPr>
            <a:lvl5pPr marL="2057400" indent="-228600" defTabSz="1019175" eaLnBrk="0" hangingPunct="0">
              <a:spcBef>
                <a:spcPct val="20000"/>
              </a:spcBef>
              <a:buFont typeface="Arial" charset="0"/>
              <a:buChar char="»"/>
              <a:defRPr sz="2000">
                <a:solidFill>
                  <a:schemeClr val="tx1"/>
                </a:solidFill>
                <a:latin typeface="Calibri" pitchFamily="34" charset="0"/>
              </a:defRPr>
            </a:lvl5pPr>
            <a:lvl6pPr marL="25146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dirty="0">
                <a:solidFill>
                  <a:srgbClr val="0070C0"/>
                </a:solidFill>
                <a:latin typeface="Arial" charset="0"/>
              </a:rPr>
              <a:t>Health Safety Net</a:t>
            </a:r>
            <a:br>
              <a:rPr lang="en-US" altLang="en-US" sz="4400" dirty="0">
                <a:solidFill>
                  <a:srgbClr val="0070C0"/>
                </a:solidFill>
                <a:latin typeface="Arial" charset="0"/>
              </a:rPr>
            </a:br>
            <a:r>
              <a:rPr lang="en-US" altLang="en-US" sz="4400" dirty="0" smtClean="0">
                <a:solidFill>
                  <a:srgbClr val="0070C0"/>
                </a:solidFill>
                <a:latin typeface="Arial" charset="0"/>
              </a:rPr>
              <a:t>Annual </a:t>
            </a:r>
            <a:r>
              <a:rPr lang="en-US" altLang="en-US" sz="4400" dirty="0">
                <a:solidFill>
                  <a:srgbClr val="0070C0"/>
                </a:solidFill>
                <a:latin typeface="Arial" charset="0"/>
              </a:rPr>
              <a:t>Report</a:t>
            </a:r>
            <a:br>
              <a:rPr lang="en-US" altLang="en-US" sz="4400" dirty="0">
                <a:solidFill>
                  <a:srgbClr val="0070C0"/>
                </a:solidFill>
                <a:latin typeface="Arial" charset="0"/>
              </a:rPr>
            </a:br>
            <a:endParaRPr lang="en-US" altLang="en-US" sz="4400" dirty="0">
              <a:solidFill>
                <a:srgbClr val="0070C0"/>
              </a:solidFill>
              <a:latin typeface="Arial" charset="0"/>
            </a:endParaRPr>
          </a:p>
        </p:txBody>
      </p:sp>
    </p:spTree>
    <p:extLst>
      <p:ext uri="{BB962C8B-B14F-4D97-AF65-F5344CB8AC3E}">
        <p14:creationId xmlns:p14="http://schemas.microsoft.com/office/powerpoint/2010/main" val="618158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03212" y="513367"/>
            <a:ext cx="567531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latin typeface="Arial" panose="020B0604020202020204" pitchFamily="34" charset="0"/>
              </a:rPr>
              <a:t>Hospital </a:t>
            </a:r>
            <a:r>
              <a:rPr lang="en-US" altLang="en-US" sz="2400" b="1" dirty="0" smtClean="0">
                <a:solidFill>
                  <a:srgbClr val="000000"/>
                </a:solidFill>
                <a:latin typeface="Arial" panose="020B0604020202020204" pitchFamily="34" charset="0"/>
              </a:rPr>
              <a:t>Demand by Type of Service</a:t>
            </a:r>
            <a:endParaRPr lang="en-US" altLang="en-US" sz="24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661035" y="6142911"/>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a:t>
            </a:r>
            <a:r>
              <a:rPr lang="en-US" altLang="en-US" sz="800" dirty="0" smtClean="0">
                <a:latin typeface="Arial" panose="020B0604020202020204" pitchFamily="34" charset="0"/>
              </a:rPr>
              <a:t>: The </a:t>
            </a:r>
            <a:r>
              <a:rPr lang="en-US" altLang="en-US" sz="800" dirty="0">
                <a:latin typeface="Arial" panose="020B0604020202020204" pitchFamily="34" charset="0"/>
              </a:rPr>
              <a:t>Health Safety Net fiscal year runs from October 1 through September 30 of the following </a:t>
            </a:r>
            <a:r>
              <a:rPr lang="en-US" altLang="en-US" sz="800" dirty="0" smtClean="0">
                <a:latin typeface="Arial" panose="020B0604020202020204" pitchFamily="34" charset="0"/>
              </a:rPr>
              <a:t>year</a:t>
            </a:r>
            <a:r>
              <a:rPr lang="en-US" altLang="en-US" sz="800" b="1" dirty="0" smtClean="0">
                <a:latin typeface="Arial" panose="020B0604020202020204" pitchFamily="34" charset="0"/>
              </a:rPr>
              <a:t>. </a:t>
            </a:r>
            <a:r>
              <a:rPr lang="en-US" altLang="en-US" sz="800" dirty="0" smtClean="0">
                <a:latin typeface="Arial" panose="020B0604020202020204" pitchFamily="34" charset="0"/>
              </a:rPr>
              <a:t>Hospital </a:t>
            </a:r>
            <a:r>
              <a:rPr lang="en-US" altLang="en-US" sz="800" dirty="0">
                <a:solidFill>
                  <a:srgbClr val="080808"/>
                </a:solidFill>
                <a:latin typeface="Arial" panose="020B0604020202020204" pitchFamily="34" charset="0"/>
              </a:rPr>
              <a:t>I</a:t>
            </a:r>
            <a:r>
              <a:rPr lang="en-US" altLang="en-US" sz="800" dirty="0" smtClean="0">
                <a:solidFill>
                  <a:srgbClr val="080808"/>
                </a:solidFill>
                <a:latin typeface="Arial" panose="020B0604020202020204" pitchFamily="34" charset="0"/>
              </a:rPr>
              <a:t>npatient excludes pharmacy </a:t>
            </a:r>
            <a:r>
              <a:rPr lang="en-US" altLang="en-US" sz="800" dirty="0">
                <a:solidFill>
                  <a:srgbClr val="080808"/>
                </a:solidFill>
                <a:latin typeface="Arial" panose="020B0604020202020204" pitchFamily="34" charset="0"/>
              </a:rPr>
              <a:t>claims</a:t>
            </a:r>
            <a:r>
              <a:rPr lang="en-US" altLang="en-US" sz="800" dirty="0">
                <a:latin typeface="Arial" panose="020B0604020202020204" pitchFamily="34" charset="0"/>
              </a:rPr>
              <a:t>. Hospital inpatient payments are reported </a:t>
            </a:r>
            <a:r>
              <a:rPr lang="en-US" altLang="en-US" sz="800" dirty="0" smtClean="0">
                <a:latin typeface="Arial" panose="020B0604020202020204" pitchFamily="34" charset="0"/>
              </a:rPr>
              <a:t>in the month </a:t>
            </a:r>
            <a:r>
              <a:rPr lang="en-US" altLang="en-US" sz="800" dirty="0">
                <a:latin typeface="Arial" panose="020B0604020202020204" pitchFamily="34" charset="0"/>
              </a:rPr>
              <a:t>in which the service was provided</a:t>
            </a:r>
            <a:r>
              <a:rPr lang="en-US" altLang="en-US" sz="800" dirty="0" smtClean="0">
                <a:latin typeface="Arial" panose="020B0604020202020204" pitchFamily="34" charset="0"/>
              </a:rPr>
              <a:t>. Source: Health Safety Net Data Warehouse and Health Safety Net Payment Calculation as </a:t>
            </a:r>
            <a:r>
              <a:rPr lang="en-US" altLang="en-US" sz="800" dirty="0">
                <a:latin typeface="Arial" panose="020B0604020202020204" pitchFamily="34" charset="0"/>
              </a:rPr>
              <a:t>of </a:t>
            </a:r>
            <a:r>
              <a:rPr lang="en-US" altLang="en-US" sz="800" b="1" dirty="0" smtClean="0">
                <a:latin typeface="Arial" panose="020B0604020202020204" pitchFamily="34" charset="0"/>
              </a:rPr>
              <a:t>11/19/18</a:t>
            </a:r>
            <a:r>
              <a:rPr lang="en-US" altLang="en-US" sz="800" b="1" dirty="0" smtClean="0">
                <a:solidFill>
                  <a:srgbClr val="FF0000"/>
                </a:solidFill>
                <a:latin typeface="Arial" panose="020B0604020202020204" pitchFamily="34" charset="0"/>
              </a:rPr>
              <a:t>.</a:t>
            </a:r>
            <a:endParaRPr lang="en-US" altLang="en-US" sz="800" b="1" dirty="0">
              <a:solidFill>
                <a:srgbClr val="FF0000"/>
              </a:solidFill>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426008203"/>
              </p:ext>
            </p:extLst>
          </p:nvPr>
        </p:nvGraphicFramePr>
        <p:xfrm>
          <a:off x="359469" y="1059467"/>
          <a:ext cx="86106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a:xfrm>
            <a:off x="8763000" y="6613525"/>
            <a:ext cx="381000" cy="244475"/>
          </a:xfrm>
        </p:spPr>
        <p:txBody>
          <a:bodyPr/>
          <a:lstStyle/>
          <a:p>
            <a:pPr>
              <a:defRPr/>
            </a:pPr>
            <a:fld id="{E932BB6A-D600-4D54-8112-1310BC448E11}" type="slidenum">
              <a:rPr lang="en-US" smtClean="0"/>
              <a:pPr>
                <a:defRPr/>
              </a:pPr>
              <a:t>10</a:t>
            </a:fld>
            <a:endParaRPr lang="en-US" dirty="0"/>
          </a:p>
        </p:txBody>
      </p:sp>
    </p:spTree>
    <p:extLst>
      <p:ext uri="{BB962C8B-B14F-4D97-AF65-F5344CB8AC3E}">
        <p14:creationId xmlns:p14="http://schemas.microsoft.com/office/powerpoint/2010/main" val="2308122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49250"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solidFill>
                  <a:srgbClr val="000000"/>
                </a:solidFill>
                <a:latin typeface="Arial" panose="020B0604020202020204" pitchFamily="34" charset="0"/>
              </a:rPr>
              <a:t>HSN CHC Demand by Type of Service</a:t>
            </a:r>
            <a:endParaRPr lang="en-US" altLang="en-US" sz="24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676275" y="6248369"/>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a:t>
            </a:r>
            <a:r>
              <a:rPr lang="en-US" altLang="en-US" sz="800" dirty="0" smtClean="0">
                <a:latin typeface="Arial" panose="020B0604020202020204" pitchFamily="34" charset="0"/>
              </a:rPr>
              <a:t>: The </a:t>
            </a:r>
            <a:r>
              <a:rPr lang="en-US" altLang="en-US" sz="800" dirty="0">
                <a:latin typeface="Arial" panose="020B0604020202020204" pitchFamily="34" charset="0"/>
              </a:rPr>
              <a:t>Health Safety Net fiscal year runs from October 1 through September 30 of the following </a:t>
            </a:r>
            <a:r>
              <a:rPr lang="en-US" altLang="en-US" sz="800" dirty="0" smtClean="0">
                <a:latin typeface="Arial" panose="020B0604020202020204" pitchFamily="34" charset="0"/>
              </a:rPr>
              <a:t>year.</a:t>
            </a:r>
            <a:r>
              <a:rPr lang="en-US" altLang="en-US" sz="800" dirty="0">
                <a:solidFill>
                  <a:srgbClr val="080808"/>
                </a:solidFill>
                <a:latin typeface="Arial" panose="020B0604020202020204" pitchFamily="34" charset="0"/>
              </a:rPr>
              <a:t> </a:t>
            </a:r>
            <a:r>
              <a:rPr lang="en-US" altLang="en-US" sz="800" dirty="0" smtClean="0">
                <a:latin typeface="Arial" panose="020B0604020202020204" pitchFamily="34" charset="0"/>
              </a:rPr>
              <a:t>Source: Health Safety Net Payment Calculation as </a:t>
            </a:r>
            <a:r>
              <a:rPr lang="en-US" altLang="en-US" sz="800" dirty="0">
                <a:latin typeface="Arial" panose="020B0604020202020204" pitchFamily="34" charset="0"/>
              </a:rPr>
              <a:t>of </a:t>
            </a:r>
            <a:r>
              <a:rPr lang="en-US" altLang="en-US" sz="800" dirty="0" smtClean="0">
                <a:latin typeface="Arial" panose="020B0604020202020204" pitchFamily="34" charset="0"/>
              </a:rPr>
              <a:t>9/30/18.</a:t>
            </a:r>
            <a:br>
              <a:rPr lang="en-US" altLang="en-US" sz="800" dirty="0" smtClean="0">
                <a:latin typeface="Arial" panose="020B0604020202020204" pitchFamily="34" charset="0"/>
              </a:rPr>
            </a:br>
            <a:endParaRPr lang="en-US" altLang="en-US" sz="8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3785000586"/>
              </p:ext>
            </p:extLst>
          </p:nvPr>
        </p:nvGraphicFramePr>
        <p:xfrm>
          <a:off x="152400" y="914400"/>
          <a:ext cx="86106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a:xfrm>
            <a:off x="8686800" y="6590665"/>
            <a:ext cx="381000" cy="244475"/>
          </a:xfrm>
        </p:spPr>
        <p:txBody>
          <a:bodyPr/>
          <a:lstStyle/>
          <a:p>
            <a:pPr>
              <a:defRPr/>
            </a:pPr>
            <a:fld id="{E932BB6A-D600-4D54-8112-1310BC448E11}" type="slidenum">
              <a:rPr lang="en-US" smtClean="0"/>
              <a:pPr>
                <a:defRPr/>
              </a:pPr>
              <a:t>11</a:t>
            </a:fld>
            <a:endParaRPr lang="en-US" dirty="0"/>
          </a:p>
        </p:txBody>
      </p:sp>
    </p:spTree>
    <p:extLst>
      <p:ext uri="{BB962C8B-B14F-4D97-AF65-F5344CB8AC3E}">
        <p14:creationId xmlns:p14="http://schemas.microsoft.com/office/powerpoint/2010/main" val="3462621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AutoShape 16"/>
          <p:cNvSpPr>
            <a:spLocks noChangeArrowheads="1"/>
          </p:cNvSpPr>
          <p:nvPr/>
        </p:nvSpPr>
        <p:spPr bwMode="auto">
          <a:xfrm>
            <a:off x="6532563" y="1310789"/>
            <a:ext cx="2212975" cy="3794611"/>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12292" name="Rectangle 4"/>
          <p:cNvSpPr>
            <a:spLocks noGrp="1" noChangeArrowheads="1"/>
          </p:cNvSpPr>
          <p:nvPr>
            <p:ph type="body" sz="half" idx="4294967295"/>
          </p:nvPr>
        </p:nvSpPr>
        <p:spPr>
          <a:xfrm>
            <a:off x="6669088" y="809625"/>
            <a:ext cx="2076450" cy="4432300"/>
          </a:xfrm>
        </p:spPr>
        <p:txBody>
          <a:bodyPr/>
          <a:lstStyle/>
          <a:p>
            <a:pPr marL="0" indent="0">
              <a:spcAft>
                <a:spcPct val="30000"/>
              </a:spcAft>
              <a:buNone/>
            </a:pPr>
            <a:endParaRPr lang="en-US" altLang="en-US" sz="1200" dirty="0" smtClean="0">
              <a:solidFill>
                <a:srgbClr val="000000"/>
              </a:solidFill>
            </a:endParaRPr>
          </a:p>
          <a:p>
            <a:pPr marL="0" indent="0">
              <a:spcAft>
                <a:spcPct val="30000"/>
              </a:spcAft>
              <a:buNone/>
            </a:pPr>
            <a:endParaRPr lang="en-US" altLang="en-US" sz="1200" dirty="0" smtClean="0">
              <a:solidFill>
                <a:srgbClr val="000000"/>
              </a:solidFill>
            </a:endParaRPr>
          </a:p>
          <a:p>
            <a:pPr marL="0" indent="0">
              <a:spcAft>
                <a:spcPct val="30000"/>
              </a:spcAft>
              <a:buNone/>
            </a:pPr>
            <a:endParaRPr lang="en-US" altLang="en-US" sz="1200" dirty="0">
              <a:solidFill>
                <a:srgbClr val="000000"/>
              </a:solidFill>
            </a:endParaRPr>
          </a:p>
          <a:p>
            <a:pPr marL="0" indent="0">
              <a:spcAft>
                <a:spcPct val="30000"/>
              </a:spcAft>
              <a:buNone/>
            </a:pPr>
            <a:r>
              <a:rPr lang="en-US" altLang="en-US" sz="1200" dirty="0" smtClean="0">
                <a:solidFill>
                  <a:srgbClr val="000000"/>
                </a:solidFill>
              </a:rPr>
              <a:t>In Health Safety Net fiscal year 2018 (HSNFY18), the non-elderly adult </a:t>
            </a:r>
            <a:r>
              <a:rPr lang="en-US" altLang="en-US" sz="1200" dirty="0">
                <a:solidFill>
                  <a:srgbClr val="000000"/>
                </a:solidFill>
              </a:rPr>
              <a:t>population (ages </a:t>
            </a:r>
            <a:r>
              <a:rPr lang="en-US" altLang="en-US" sz="1200" dirty="0" smtClean="0">
                <a:solidFill>
                  <a:srgbClr val="000000"/>
                </a:solidFill>
              </a:rPr>
              <a:t>19 to </a:t>
            </a:r>
            <a:r>
              <a:rPr lang="en-US" altLang="en-US" sz="1200" dirty="0">
                <a:solidFill>
                  <a:srgbClr val="000000"/>
                </a:solidFill>
              </a:rPr>
              <a:t>64) </a:t>
            </a:r>
            <a:r>
              <a:rPr lang="en-US" altLang="en-US" sz="1200" dirty="0"/>
              <a:t>accounted </a:t>
            </a:r>
            <a:r>
              <a:rPr lang="en-US" altLang="en-US" sz="1200" dirty="0" smtClean="0"/>
              <a:t>for 73% of </a:t>
            </a:r>
            <a:r>
              <a:rPr lang="en-US" altLang="en-US" sz="1200" dirty="0"/>
              <a:t>hospital volume </a:t>
            </a:r>
            <a:r>
              <a:rPr lang="en-US" altLang="en-US" sz="1200" dirty="0" smtClean="0"/>
              <a:t>and 81% </a:t>
            </a:r>
            <a:r>
              <a:rPr lang="en-US" altLang="en-US" sz="1200" dirty="0"/>
              <a:t>of </a:t>
            </a:r>
            <a:r>
              <a:rPr lang="en-US" altLang="en-US" sz="1200" dirty="0" smtClean="0"/>
              <a:t>hospital demand.</a:t>
            </a:r>
          </a:p>
          <a:p>
            <a:pPr marL="0" indent="0">
              <a:spcAft>
                <a:spcPct val="30000"/>
              </a:spcAft>
              <a:buNone/>
            </a:pPr>
            <a:endParaRPr lang="en-US" altLang="en-US" sz="1200" dirty="0" smtClean="0">
              <a:solidFill>
                <a:srgbClr val="000000"/>
              </a:solidFill>
            </a:endParaRPr>
          </a:p>
          <a:p>
            <a:pPr marL="0" indent="0">
              <a:spcAft>
                <a:spcPct val="30000"/>
              </a:spcAft>
              <a:buNone/>
            </a:pPr>
            <a:r>
              <a:rPr lang="en-US" altLang="en-US" sz="1200" dirty="0" smtClean="0">
                <a:solidFill>
                  <a:srgbClr val="000000"/>
                </a:solidFill>
              </a:rPr>
              <a:t>Because the Health Safety Net (HSN) is a secondary payer for low-income Medicare patients, adults ages </a:t>
            </a:r>
            <a:r>
              <a:rPr lang="en-US" altLang="en-US" sz="1200" dirty="0" smtClean="0"/>
              <a:t>65 and older accounted for 24% of hospital volume and 17% of hospital demand.</a:t>
            </a:r>
          </a:p>
        </p:txBody>
      </p:sp>
      <p:sp>
        <p:nvSpPr>
          <p:cNvPr id="12293" name="Rectangle 17"/>
          <p:cNvSpPr>
            <a:spLocks noChangeArrowheads="1"/>
          </p:cNvSpPr>
          <p:nvPr/>
        </p:nvSpPr>
        <p:spPr bwMode="auto">
          <a:xfrm>
            <a:off x="457200" y="533400"/>
            <a:ext cx="64770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latin typeface="Arial" panose="020B0604020202020204" pitchFamily="34" charset="0"/>
              </a:rPr>
              <a:t>HSN Hospital </a:t>
            </a:r>
            <a:r>
              <a:rPr lang="en-US" altLang="en-US" sz="2400" b="1" dirty="0">
                <a:solidFill>
                  <a:srgbClr val="000000"/>
                </a:solidFill>
                <a:latin typeface="Arial" panose="020B0604020202020204" pitchFamily="34" charset="0"/>
              </a:rPr>
              <a:t>Utilization and </a:t>
            </a:r>
            <a:r>
              <a:rPr lang="en-US" altLang="en-US" sz="2400" b="1" dirty="0" smtClean="0">
                <a:solidFill>
                  <a:srgbClr val="000000"/>
                </a:solidFill>
                <a:latin typeface="Arial" panose="020B0604020202020204" pitchFamily="34" charset="0"/>
              </a:rPr>
              <a:t>Demand by </a:t>
            </a:r>
            <a:r>
              <a:rPr lang="en-US" altLang="en-US" sz="2400" b="1" dirty="0">
                <a:solidFill>
                  <a:srgbClr val="000000"/>
                </a:solidFill>
                <a:latin typeface="Arial" panose="020B0604020202020204" pitchFamily="34" charset="0"/>
              </a:rPr>
              <a:t>Age</a:t>
            </a:r>
            <a:endParaRPr lang="en-US" altLang="en-US" sz="2400" b="1" dirty="0">
              <a:solidFill>
                <a:srgbClr val="FF0000"/>
              </a:solidFill>
              <a:latin typeface="Arial" panose="020B0604020202020204" pitchFamily="34" charset="0"/>
            </a:endParaRPr>
          </a:p>
        </p:txBody>
      </p:sp>
      <p:sp>
        <p:nvSpPr>
          <p:cNvPr id="12294" name="Text Box 14"/>
          <p:cNvSpPr txBox="1">
            <a:spLocks noChangeArrowheads="1"/>
          </p:cNvSpPr>
          <p:nvPr/>
        </p:nvSpPr>
        <p:spPr bwMode="auto">
          <a:xfrm>
            <a:off x="644526" y="6046113"/>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solidFill>
                  <a:srgbClr val="000000"/>
                </a:solidFill>
                <a:latin typeface="Arial" panose="020B0604020202020204" pitchFamily="34" charset="0"/>
              </a:rPr>
              <a:t>Notes: </a:t>
            </a:r>
            <a:r>
              <a:rPr lang="en-US" altLang="en-US" sz="700" dirty="0">
                <a:solidFill>
                  <a:srgbClr val="080808"/>
                </a:solidFill>
                <a:latin typeface="Arial" panose="020B0604020202020204" pitchFamily="34" charset="0"/>
              </a:rPr>
              <a:t>The Health Safety Net fiscal year runs from October 1 through September 30 of the following year. </a:t>
            </a:r>
            <a:r>
              <a:rPr lang="en-US" altLang="en-US" sz="700" dirty="0">
                <a:solidFill>
                  <a:srgbClr val="000000"/>
                </a:solidFill>
                <a:latin typeface="Arial" panose="020B0604020202020204" pitchFamily="34" charset="0"/>
              </a:rPr>
              <a:t>Hospital volume is the sum of inpatient discharges and outpatient visits </a:t>
            </a:r>
            <a:r>
              <a:rPr lang="en-US" altLang="en-US" sz="700" dirty="0">
                <a:solidFill>
                  <a:srgbClr val="080808"/>
                </a:solidFill>
                <a:latin typeface="Arial" panose="020B0604020202020204" pitchFamily="34" charset="0"/>
              </a:rPr>
              <a:t>reported in the month in which the service was provided</a:t>
            </a:r>
            <a:r>
              <a:rPr lang="en-US" altLang="en-US" sz="700" dirty="0">
                <a:solidFill>
                  <a:srgbClr val="000000"/>
                </a:solidFill>
                <a:latin typeface="Arial" panose="020B0604020202020204" pitchFamily="34" charset="0"/>
              </a:rPr>
              <a:t>. Hospital volume excludes outpatient pharmacy claims. Hospital payments are reported in the month in which the service was provided. Hospital demand represents the amount that providers would have been </a:t>
            </a:r>
            <a:r>
              <a:rPr lang="en-US" altLang="en-US" sz="700" dirty="0">
                <a:latin typeface="Arial" panose="020B0604020202020204" pitchFamily="34" charset="0"/>
              </a:rPr>
              <a:t>paid in the absence of a funding shortfall and excludes outpatient pharmacy. Numbers are rounded to the nearest percent and may not sum to 100% due to rounding. </a:t>
            </a:r>
          </a:p>
          <a:p>
            <a:pPr eaLnBrk="1" hangingPunct="1">
              <a:spcBef>
                <a:spcPct val="0"/>
              </a:spcBef>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11/19/18.</a:t>
            </a:r>
            <a:endParaRPr lang="en-US" altLang="en-US" sz="700" dirty="0">
              <a:latin typeface="Arial" panose="020B0604020202020204" pitchFamily="34" charset="0"/>
            </a:endParaRPr>
          </a:p>
        </p:txBody>
      </p:sp>
      <p:pic>
        <p:nvPicPr>
          <p:cNvPr id="16" name="Picture 15"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 name="Group 11"/>
          <p:cNvGrpSpPr>
            <a:grpSpLocks/>
          </p:cNvGrpSpPr>
          <p:nvPr/>
        </p:nvGrpSpPr>
        <p:grpSpPr bwMode="auto">
          <a:xfrm>
            <a:off x="517525" y="6477000"/>
            <a:ext cx="3349625" cy="309563"/>
            <a:chOff x="4307" y="87"/>
            <a:chExt cx="1856" cy="299"/>
          </a:xfrm>
        </p:grpSpPr>
        <p:sp>
          <p:nvSpPr>
            <p:cNvPr id="18"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9"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1" name="Straight Connector 20"/>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Group 11"/>
          <p:cNvGrpSpPr>
            <a:grpSpLocks/>
          </p:cNvGrpSpPr>
          <p:nvPr/>
        </p:nvGrpSpPr>
        <p:grpSpPr bwMode="auto">
          <a:xfrm>
            <a:off x="6629400" y="0"/>
            <a:ext cx="2276122" cy="647304"/>
            <a:chOff x="4307" y="-76"/>
            <a:chExt cx="1856" cy="462"/>
          </a:xfrm>
        </p:grpSpPr>
        <p:sp>
          <p:nvSpPr>
            <p:cNvPr id="27"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8"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sp>
        <p:nvSpPr>
          <p:cNvPr id="2" name="Slide Number Placeholder 1"/>
          <p:cNvSpPr>
            <a:spLocks noGrp="1"/>
          </p:cNvSpPr>
          <p:nvPr>
            <p:ph type="sldNum" sz="quarter" idx="12"/>
          </p:nvPr>
        </p:nvSpPr>
        <p:spPr>
          <a:xfrm>
            <a:off x="8772525" y="6492875"/>
            <a:ext cx="371475" cy="365125"/>
          </a:xfrm>
        </p:spPr>
        <p:txBody>
          <a:bodyPr/>
          <a:lstStyle/>
          <a:p>
            <a:pPr>
              <a:defRPr/>
            </a:pPr>
            <a:fld id="{E932BB6A-D600-4D54-8112-1310BC448E11}" type="slidenum">
              <a:rPr lang="en-US" smtClean="0"/>
              <a:pPr>
                <a:defRPr/>
              </a:pPr>
              <a:t>12</a:t>
            </a:fld>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1542203312"/>
              </p:ext>
            </p:extLst>
          </p:nvPr>
        </p:nvGraphicFramePr>
        <p:xfrm>
          <a:off x="77788" y="1136650"/>
          <a:ext cx="6384925" cy="4875213"/>
        </p:xfrm>
        <a:graphic>
          <a:graphicData uri="http://schemas.openxmlformats.org/presentationml/2006/ole">
            <mc:AlternateContent xmlns:mc="http://schemas.openxmlformats.org/markup-compatibility/2006">
              <mc:Choice xmlns:v="urn:schemas-microsoft-com:vml" Requires="v">
                <p:oleObj spid="_x0000_s28869" name="Worksheet" r:id="rId5" imgW="7025617" imgH="5227416" progId="Excel.Sheet.8">
                  <p:embed/>
                </p:oleObj>
              </mc:Choice>
              <mc:Fallback>
                <p:oleObj name="Worksheet" r:id="rId5" imgW="7025617" imgH="5227416" progId="Excel.Sheet.8">
                  <p:embed/>
                  <p:pic>
                    <p:nvPicPr>
                      <p:cNvPr id="0" name="Object 41"/>
                      <p:cNvPicPr>
                        <a:picLocks noChangeAspect="1" noChangeArrowheads="1"/>
                      </p:cNvPicPr>
                      <p:nvPr/>
                    </p:nvPicPr>
                    <p:blipFill>
                      <a:blip r:embed="rId6"/>
                      <a:srcRect/>
                      <a:stretch>
                        <a:fillRect/>
                      </a:stretch>
                    </p:blipFill>
                    <p:spPr bwMode="auto">
                      <a:xfrm>
                        <a:off x="77788" y="1136650"/>
                        <a:ext cx="6384925" cy="487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 name="TextBox 19"/>
          <p:cNvSpPr txBox="1"/>
          <p:nvPr/>
        </p:nvSpPr>
        <p:spPr>
          <a:xfrm>
            <a:off x="2735584" y="4872222"/>
            <a:ext cx="1284327" cy="246221"/>
          </a:xfrm>
          <a:prstGeom prst="rect">
            <a:avLst/>
          </a:prstGeom>
          <a:noFill/>
        </p:spPr>
        <p:txBody>
          <a:bodyPr wrap="none" rtlCol="0" anchor="ctr" anchorCtr="1">
            <a:spAutoFit/>
          </a:bodyPr>
          <a:lstStyle/>
          <a:p>
            <a:pPr algn="ctr"/>
            <a:r>
              <a:rPr lang="en-US" sz="1000" b="1" dirty="0" smtClean="0">
                <a:latin typeface="Arial" panose="020B0604020202020204" pitchFamily="34" charset="0"/>
                <a:cs typeface="Arial" panose="020B0604020202020204" pitchFamily="34" charset="0"/>
              </a:rPr>
              <a:t>Ages 65 and older</a:t>
            </a:r>
            <a:endParaRPr lang="en-US" sz="1000" b="1" dirty="0">
              <a:latin typeface="Arial" panose="020B0604020202020204" pitchFamily="34" charset="0"/>
              <a:cs typeface="Arial" panose="020B0604020202020204" pitchFamily="34" charset="0"/>
            </a:endParaRPr>
          </a:p>
        </p:txBody>
      </p:sp>
      <p:sp>
        <p:nvSpPr>
          <p:cNvPr id="23" name="TextBox 22"/>
          <p:cNvSpPr txBox="1"/>
          <p:nvPr/>
        </p:nvSpPr>
        <p:spPr>
          <a:xfrm>
            <a:off x="2835430" y="3084983"/>
            <a:ext cx="928460" cy="246221"/>
          </a:xfrm>
          <a:prstGeom prst="rect">
            <a:avLst/>
          </a:prstGeom>
          <a:noFill/>
        </p:spPr>
        <p:txBody>
          <a:bodyPr wrap="none" rtlCol="0" anchor="ctr" anchorCtr="1">
            <a:spAutoFit/>
          </a:bodyPr>
          <a:lstStyle/>
          <a:p>
            <a:pPr algn="ctr"/>
            <a:r>
              <a:rPr lang="en-US" sz="1000" b="1" dirty="0" smtClean="0">
                <a:latin typeface="Arial" panose="020B0604020202020204" pitchFamily="34" charset="0"/>
                <a:cs typeface="Arial" panose="020B0604020202020204" pitchFamily="34" charset="0"/>
              </a:rPr>
              <a:t>Ages 27 - 64</a:t>
            </a:r>
            <a:endParaRPr lang="en-US" sz="1000" b="1" dirty="0">
              <a:latin typeface="Arial" panose="020B0604020202020204" pitchFamily="34" charset="0"/>
              <a:cs typeface="Arial" panose="020B0604020202020204" pitchFamily="34" charset="0"/>
            </a:endParaRPr>
          </a:p>
        </p:txBody>
      </p:sp>
      <p:sp>
        <p:nvSpPr>
          <p:cNvPr id="24" name="TextBox 23"/>
          <p:cNvSpPr txBox="1"/>
          <p:nvPr/>
        </p:nvSpPr>
        <p:spPr>
          <a:xfrm>
            <a:off x="2819401" y="1477089"/>
            <a:ext cx="1050230" cy="246221"/>
          </a:xfrm>
          <a:prstGeom prst="rect">
            <a:avLst/>
          </a:prstGeom>
          <a:noFill/>
        </p:spPr>
        <p:txBody>
          <a:bodyPr wrap="square" rtlCol="0" anchor="ctr" anchorCtr="1">
            <a:spAutoFit/>
          </a:bodyPr>
          <a:lstStyle/>
          <a:p>
            <a:pPr algn="ctr"/>
            <a:r>
              <a:rPr lang="en-US" sz="1000" b="1" dirty="0" smtClean="0">
                <a:latin typeface="Arial" panose="020B0604020202020204" pitchFamily="34" charset="0"/>
                <a:cs typeface="Arial" panose="020B0604020202020204" pitchFamily="34" charset="0"/>
              </a:rPr>
              <a:t>Ages 19 - 26</a:t>
            </a:r>
            <a:endParaRPr lang="en-US" sz="1000" b="1" dirty="0">
              <a:latin typeface="Arial" panose="020B0604020202020204" pitchFamily="34" charset="0"/>
              <a:cs typeface="Arial" panose="020B0604020202020204" pitchFamily="34" charset="0"/>
            </a:endParaRPr>
          </a:p>
        </p:txBody>
      </p:sp>
      <p:sp>
        <p:nvSpPr>
          <p:cNvPr id="25" name="TextBox 24"/>
          <p:cNvSpPr txBox="1"/>
          <p:nvPr/>
        </p:nvSpPr>
        <p:spPr>
          <a:xfrm>
            <a:off x="2637232" y="1214279"/>
            <a:ext cx="1414567" cy="246221"/>
          </a:xfrm>
          <a:prstGeom prst="rect">
            <a:avLst/>
          </a:prstGeom>
          <a:noFill/>
        </p:spPr>
        <p:txBody>
          <a:bodyPr wrap="square" rtlCol="0" anchor="ctr" anchorCtr="1">
            <a:spAutoFit/>
          </a:bodyPr>
          <a:lstStyle/>
          <a:p>
            <a:pPr algn="ctr"/>
            <a:r>
              <a:rPr lang="en-US" sz="1000" b="1" dirty="0" smtClean="0">
                <a:latin typeface="Arial" panose="020B0604020202020204" pitchFamily="34" charset="0"/>
                <a:cs typeface="Arial" panose="020B0604020202020204" pitchFamily="34" charset="0"/>
              </a:rPr>
              <a:t>Ages 0 - 18</a:t>
            </a:r>
            <a:endParaRPr lang="en-US" sz="1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01058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63538" y="530226"/>
            <a:ext cx="82581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solidFill>
                  <a:srgbClr val="000000"/>
                </a:solidFill>
                <a:latin typeface="Arial" panose="020B0604020202020204" pitchFamily="34" charset="0"/>
              </a:rPr>
              <a:t>HSN </a:t>
            </a:r>
            <a:r>
              <a:rPr lang="en-US" altLang="en-US" sz="2400" b="1" dirty="0" smtClean="0">
                <a:latin typeface="Arial" panose="020B0604020202020204" pitchFamily="34" charset="0"/>
              </a:rPr>
              <a:t>Hospital</a:t>
            </a:r>
            <a:r>
              <a:rPr lang="en-US" altLang="en-US" sz="2400" b="1" dirty="0" smtClean="0">
                <a:solidFill>
                  <a:srgbClr val="000000"/>
                </a:solidFill>
                <a:latin typeface="Arial" panose="020B0604020202020204" pitchFamily="34" charset="0"/>
              </a:rPr>
              <a:t> Utilization by Federal Poverty Level (FPL</a:t>
            </a:r>
            <a:r>
              <a:rPr lang="en-US" altLang="en-US" sz="2000" b="1" dirty="0" smtClean="0">
                <a:solidFill>
                  <a:srgbClr val="000000"/>
                </a:solidFill>
                <a:latin typeface="Arial" panose="020B0604020202020204" pitchFamily="34" charset="0"/>
              </a:rPr>
              <a:t>)</a:t>
            </a:r>
            <a:endParaRPr lang="en-US" altLang="en-US" sz="20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726758" y="6237516"/>
            <a:ext cx="77724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a:t>
            </a:r>
            <a:r>
              <a:rPr lang="en-US" altLang="en-US" sz="700" dirty="0" smtClean="0">
                <a:latin typeface="Arial" panose="020B0604020202020204" pitchFamily="34" charset="0"/>
              </a:rPr>
              <a:t>: The </a:t>
            </a:r>
            <a:r>
              <a:rPr lang="en-US" altLang="en-US" sz="700" dirty="0">
                <a:latin typeface="Arial" panose="020B0604020202020204" pitchFamily="34" charset="0"/>
              </a:rPr>
              <a:t>Health Safety Net fiscal year runs from October 1 through September 30 of the following </a:t>
            </a:r>
            <a:r>
              <a:rPr lang="en-US" altLang="en-US" sz="700" dirty="0" smtClean="0">
                <a:latin typeface="Arial" panose="020B0604020202020204" pitchFamily="34" charset="0"/>
              </a:rPr>
              <a:t>year. </a:t>
            </a:r>
            <a:r>
              <a:rPr lang="en-US" altLang="en-US" sz="700" dirty="0" smtClean="0">
                <a:latin typeface="Arial" panose="020B0604020202020204" pitchFamily="34" charset="0"/>
              </a:rPr>
              <a:t>&gt; </a:t>
            </a:r>
            <a:r>
              <a:rPr lang="en-US" altLang="en-US" sz="700" dirty="0" smtClean="0">
                <a:latin typeface="Arial" panose="020B0604020202020204" pitchFamily="34" charset="0"/>
              </a:rPr>
              <a:t>300% FPL includes individuals qualifying for Medical Hardship. </a:t>
            </a:r>
            <a:r>
              <a:rPr lang="en-US" altLang="en-US" sz="700" dirty="0" smtClean="0">
                <a:solidFill>
                  <a:srgbClr val="080808"/>
                </a:solidFill>
                <a:latin typeface="Arial" panose="020B0604020202020204" pitchFamily="34" charset="0"/>
              </a:rPr>
              <a:t>Source: Health Safety Net Data </a:t>
            </a:r>
            <a:r>
              <a:rPr lang="en-US" altLang="en-US" sz="700" dirty="0" smtClean="0">
                <a:latin typeface="Arial" panose="020B0604020202020204" pitchFamily="34" charset="0"/>
              </a:rPr>
              <a:t>Warehouse as of 11/19/18.</a:t>
            </a:r>
            <a:endParaRPr lang="en-US" altLang="en-US" sz="7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3234622617"/>
              </p:ext>
            </p:extLst>
          </p:nvPr>
        </p:nvGraphicFramePr>
        <p:xfrm>
          <a:off x="129281" y="1009650"/>
          <a:ext cx="8840788" cy="4953000"/>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a:xfrm>
            <a:off x="8686800" y="6553200"/>
            <a:ext cx="381000" cy="244475"/>
          </a:xfrm>
        </p:spPr>
        <p:txBody>
          <a:bodyPr/>
          <a:lstStyle/>
          <a:p>
            <a:pPr>
              <a:defRPr/>
            </a:pPr>
            <a:fld id="{E932BB6A-D600-4D54-8112-1310BC448E11}" type="slidenum">
              <a:rPr lang="en-US" smtClean="0"/>
              <a:pPr>
                <a:defRPr/>
              </a:pPr>
              <a:t>13</a:t>
            </a:fld>
            <a:endParaRPr lang="en-US" dirty="0"/>
          </a:p>
        </p:txBody>
      </p:sp>
    </p:spTree>
    <p:extLst>
      <p:ext uri="{BB962C8B-B14F-4D97-AF65-F5344CB8AC3E}">
        <p14:creationId xmlns:p14="http://schemas.microsoft.com/office/powerpoint/2010/main" val="39567269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8" name="Object 18"/>
          <p:cNvGraphicFramePr>
            <a:graphicFrameLocks noChangeAspect="1"/>
          </p:cNvGraphicFramePr>
          <p:nvPr>
            <p:extLst>
              <p:ext uri="{D42A27DB-BD31-4B8C-83A1-F6EECF244321}">
                <p14:modId xmlns:p14="http://schemas.microsoft.com/office/powerpoint/2010/main" val="4208558748"/>
              </p:ext>
            </p:extLst>
          </p:nvPr>
        </p:nvGraphicFramePr>
        <p:xfrm>
          <a:off x="0" y="647700"/>
          <a:ext cx="6519863" cy="5845175"/>
        </p:xfrm>
        <a:graphic>
          <a:graphicData uri="http://schemas.openxmlformats.org/presentationml/2006/ole">
            <mc:AlternateContent xmlns:mc="http://schemas.openxmlformats.org/markup-compatibility/2006">
              <mc:Choice xmlns:v="urn:schemas-microsoft-com:vml" Requires="v">
                <p:oleObj spid="_x0000_s27950" name="Worksheet" r:id="rId4" imgW="6690437" imgH="6179760" progId="Excel.Sheet.8">
                  <p:embed/>
                </p:oleObj>
              </mc:Choice>
              <mc:Fallback>
                <p:oleObj name="Worksheet" r:id="rId4" imgW="6690437" imgH="6179760" progId="Excel.Sheet.8">
                  <p:embed/>
                  <p:pic>
                    <p:nvPicPr>
                      <p:cNvPr id="0" name=""/>
                      <p:cNvPicPr>
                        <a:picLocks noChangeAspect="1" noChangeArrowheads="1"/>
                      </p:cNvPicPr>
                      <p:nvPr/>
                    </p:nvPicPr>
                    <p:blipFill>
                      <a:blip r:embed="rId5"/>
                      <a:srcRect/>
                      <a:stretch>
                        <a:fillRect/>
                      </a:stretch>
                    </p:blipFill>
                    <p:spPr bwMode="auto">
                      <a:xfrm>
                        <a:off x="0" y="647700"/>
                        <a:ext cx="6519863" cy="5845175"/>
                      </a:xfrm>
                      <a:prstGeom prst="rect">
                        <a:avLst/>
                      </a:prstGeom>
                      <a:noFill/>
                      <a:ln>
                        <a:noFill/>
                      </a:ln>
                      <a:extLst/>
                    </p:spPr>
                  </p:pic>
                </p:oleObj>
              </mc:Fallback>
            </mc:AlternateContent>
          </a:graphicData>
        </a:graphic>
      </p:graphicFrame>
      <p:sp>
        <p:nvSpPr>
          <p:cNvPr id="8197"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User Trends</a:t>
            </a:r>
            <a:endParaRPr lang="en-US" altLang="en-US" sz="2400" b="1" dirty="0">
              <a:solidFill>
                <a:srgbClr val="FF0000"/>
              </a:solidFill>
              <a:latin typeface="Arial" panose="020B0604020202020204" pitchFamily="34" charset="0"/>
            </a:endParaRPr>
          </a:p>
        </p:txBody>
      </p:sp>
      <p:sp>
        <p:nvSpPr>
          <p:cNvPr id="8195" name="AutoShape 16"/>
          <p:cNvSpPr>
            <a:spLocks noChangeArrowheads="1"/>
          </p:cNvSpPr>
          <p:nvPr/>
        </p:nvSpPr>
        <p:spPr bwMode="auto">
          <a:xfrm>
            <a:off x="6705600" y="1295400"/>
            <a:ext cx="2212975" cy="41910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8196" name="Rectangle 4"/>
          <p:cNvSpPr>
            <a:spLocks noGrp="1" noChangeArrowheads="1"/>
          </p:cNvSpPr>
          <p:nvPr>
            <p:ph type="body" sz="half" idx="4294967295"/>
          </p:nvPr>
        </p:nvSpPr>
        <p:spPr>
          <a:xfrm>
            <a:off x="6842125" y="992717"/>
            <a:ext cx="2076450" cy="4702175"/>
          </a:xfrm>
        </p:spPr>
        <p:txBody>
          <a:bodyPr/>
          <a:lstStyle/>
          <a:p>
            <a:pPr marL="0" indent="0">
              <a:spcAft>
                <a:spcPct val="30000"/>
              </a:spcAft>
              <a:buNone/>
            </a:pPr>
            <a:endParaRPr lang="en-US" altLang="en-US" sz="1000" dirty="0" smtClean="0">
              <a:solidFill>
                <a:srgbClr val="000000"/>
              </a:solidFill>
            </a:endParaRPr>
          </a:p>
          <a:p>
            <a:pPr marL="0" indent="0">
              <a:spcAft>
                <a:spcPct val="30000"/>
              </a:spcAft>
              <a:buNone/>
            </a:pPr>
            <a:endParaRPr lang="en-US" altLang="en-US" sz="1000" dirty="0" smtClean="0">
              <a:solidFill>
                <a:srgbClr val="000000"/>
              </a:solidFill>
            </a:endParaRPr>
          </a:p>
          <a:p>
            <a:pPr marL="0" indent="0">
              <a:spcAft>
                <a:spcPct val="30000"/>
              </a:spcAft>
              <a:buNone/>
            </a:pPr>
            <a:endParaRPr lang="en-US" altLang="en-US" sz="1000" dirty="0">
              <a:solidFill>
                <a:srgbClr val="000000"/>
              </a:solidFill>
            </a:endParaRPr>
          </a:p>
          <a:p>
            <a:pPr marL="0" indent="0">
              <a:spcAft>
                <a:spcPct val="30000"/>
              </a:spcAft>
              <a:buNone/>
            </a:pPr>
            <a:r>
              <a:rPr lang="en-US" altLang="en-US" sz="1050" dirty="0" smtClean="0">
                <a:solidFill>
                  <a:srgbClr val="000000"/>
                </a:solidFill>
              </a:rPr>
              <a:t>The Health Safety Net (HSN) estimates it will have</a:t>
            </a:r>
            <a:r>
              <a:rPr lang="en-US" altLang="en-US" sz="1050" dirty="0" smtClean="0"/>
              <a:t> made payments </a:t>
            </a:r>
            <a:r>
              <a:rPr lang="en-US" altLang="en-US" sz="1050" dirty="0" smtClean="0">
                <a:solidFill>
                  <a:srgbClr val="000000"/>
                </a:solidFill>
              </a:rPr>
              <a:t>for medical and dental services provided to </a:t>
            </a:r>
            <a:r>
              <a:rPr lang="en-US" altLang="en-US" sz="1050" dirty="0" smtClean="0"/>
              <a:t>256,000 </a:t>
            </a:r>
            <a:r>
              <a:rPr lang="en-US" altLang="en-US" sz="1050" dirty="0" smtClean="0">
                <a:solidFill>
                  <a:srgbClr val="000000"/>
                </a:solidFill>
              </a:rPr>
              <a:t>individuals in HSNFY18.</a:t>
            </a:r>
          </a:p>
          <a:p>
            <a:pPr marL="0" indent="0">
              <a:spcAft>
                <a:spcPct val="30000"/>
              </a:spcAft>
              <a:buNone/>
            </a:pPr>
            <a:endParaRPr lang="en-US" altLang="en-US" sz="1050" dirty="0" smtClean="0">
              <a:solidFill>
                <a:srgbClr val="000000"/>
              </a:solidFill>
            </a:endParaRPr>
          </a:p>
          <a:p>
            <a:pPr marL="0" indent="0">
              <a:spcAft>
                <a:spcPct val="30000"/>
              </a:spcAft>
              <a:buNone/>
            </a:pPr>
            <a:r>
              <a:rPr lang="en-US" altLang="en-US" sz="1050" dirty="0">
                <a:solidFill>
                  <a:srgbClr val="000000"/>
                </a:solidFill>
              </a:rPr>
              <a:t>The total number of </a:t>
            </a:r>
            <a:r>
              <a:rPr lang="en-US" altLang="en-US" sz="1050" dirty="0" smtClean="0">
                <a:solidFill>
                  <a:srgbClr val="000000"/>
                </a:solidFill>
              </a:rPr>
              <a:t>HSNFY18 </a:t>
            </a:r>
            <a:r>
              <a:rPr lang="en-US" altLang="en-US" sz="1050" dirty="0" smtClean="0"/>
              <a:t>patients</a:t>
            </a:r>
            <a:r>
              <a:rPr lang="en-US" altLang="en-US" sz="1050" dirty="0" smtClean="0">
                <a:solidFill>
                  <a:srgbClr val="000000"/>
                </a:solidFill>
              </a:rPr>
              <a:t> </a:t>
            </a:r>
            <a:r>
              <a:rPr lang="en-US" altLang="en-US" sz="1050" dirty="0">
                <a:solidFill>
                  <a:srgbClr val="000000"/>
                </a:solidFill>
              </a:rPr>
              <a:t>is estimated based on current claims data and historical claims </a:t>
            </a:r>
            <a:r>
              <a:rPr lang="en-US" altLang="en-US" sz="1050" dirty="0" smtClean="0">
                <a:solidFill>
                  <a:srgbClr val="000000"/>
                </a:solidFill>
              </a:rPr>
              <a:t>experience. </a:t>
            </a:r>
          </a:p>
          <a:p>
            <a:pPr marL="0" indent="0">
              <a:spcAft>
                <a:spcPct val="30000"/>
              </a:spcAft>
              <a:buNone/>
            </a:pPr>
            <a:endParaRPr lang="en-US" altLang="en-US" sz="1050" dirty="0" smtClean="0">
              <a:solidFill>
                <a:srgbClr val="000000"/>
              </a:solidFill>
            </a:endParaRPr>
          </a:p>
          <a:p>
            <a:pPr marL="0" indent="0">
              <a:spcAft>
                <a:spcPct val="30000"/>
              </a:spcAft>
              <a:buNone/>
            </a:pPr>
            <a:r>
              <a:rPr lang="en-US" altLang="en-US" sz="1050" dirty="0" smtClean="0">
                <a:solidFill>
                  <a:srgbClr val="000000"/>
                </a:solidFill>
              </a:rPr>
              <a:t>A portion of claims for HSNFY18 dates of service have not yet been submitted</a:t>
            </a:r>
            <a:r>
              <a:rPr lang="en-US" altLang="en-US" sz="1050" dirty="0">
                <a:solidFill>
                  <a:srgbClr val="000000"/>
                </a:solidFill>
              </a:rPr>
              <a:t>. These claims may represent </a:t>
            </a:r>
            <a:r>
              <a:rPr lang="en-US" altLang="en-US" sz="1050" dirty="0"/>
              <a:t>unique </a:t>
            </a:r>
            <a:r>
              <a:rPr lang="en-US" altLang="en-US" sz="1050" dirty="0" smtClean="0"/>
              <a:t>patients </a:t>
            </a:r>
            <a:r>
              <a:rPr lang="en-US" altLang="en-US" sz="1050" dirty="0">
                <a:solidFill>
                  <a:srgbClr val="000000"/>
                </a:solidFill>
              </a:rPr>
              <a:t>that are not </a:t>
            </a:r>
            <a:r>
              <a:rPr lang="en-US" altLang="en-US" sz="1050" dirty="0" smtClean="0">
                <a:solidFill>
                  <a:srgbClr val="000000"/>
                </a:solidFill>
              </a:rPr>
              <a:t>included in these figures.</a:t>
            </a:r>
            <a:endParaRPr lang="en-US" altLang="en-US" sz="1050" dirty="0">
              <a:solidFill>
                <a:srgbClr val="000000"/>
              </a:solidFill>
            </a:endParaRPr>
          </a:p>
        </p:txBody>
      </p:sp>
      <p:sp>
        <p:nvSpPr>
          <p:cNvPr id="8203" name="Text Box 14"/>
          <p:cNvSpPr txBox="1">
            <a:spLocks noChangeArrowheads="1"/>
          </p:cNvSpPr>
          <p:nvPr/>
        </p:nvSpPr>
        <p:spPr bwMode="auto">
          <a:xfrm>
            <a:off x="676275" y="6019800"/>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Users who receive a service in more than one setting  (hospital, community health center) or from more than one payment type (low income patient, emergency bad debt) are counted only once. </a:t>
            </a:r>
            <a:r>
              <a:rPr lang="en-US" altLang="en-US" sz="700" dirty="0" smtClean="0">
                <a:latin typeface="Arial" panose="020B0604020202020204" pitchFamily="34" charset="0"/>
              </a:rPr>
              <a:t>Due to claim lag there may be unique users not yet accounted for.  Users </a:t>
            </a:r>
            <a:r>
              <a:rPr lang="en-US" altLang="en-US" sz="700" dirty="0">
                <a:latin typeface="Arial" panose="020B0604020202020204" pitchFamily="34" charset="0"/>
              </a:rPr>
              <a:t>are reported on claims for which payments were made to hospital and community health center providers based on date of service. </a:t>
            </a:r>
            <a:r>
              <a:rPr lang="en-US" altLang="en-US" sz="700" dirty="0" smtClean="0">
                <a:latin typeface="Arial" panose="020B0604020202020204" pitchFamily="34" charset="0"/>
              </a:rPr>
              <a:t>Numbers </a:t>
            </a:r>
            <a:r>
              <a:rPr lang="en-US" altLang="en-US" sz="700" dirty="0">
                <a:latin typeface="Arial" panose="020B0604020202020204" pitchFamily="34" charset="0"/>
              </a:rPr>
              <a:t>are rounded to the nearest thousand</a:t>
            </a:r>
            <a:r>
              <a:rPr lang="en-US" altLang="en-US" sz="700" dirty="0" smtClean="0">
                <a:latin typeface="Arial" panose="020B0604020202020204" pitchFamily="34" charset="0"/>
              </a:rPr>
              <a:t>;</a:t>
            </a:r>
            <a:endParaRPr lang="en-US" altLang="en-US" sz="700" dirty="0" smtClean="0">
              <a:latin typeface="Arial" panose="020B0604020202020204" pitchFamily="34" charset="0"/>
            </a:endParaRPr>
          </a:p>
          <a:p>
            <a:pPr eaLnBrk="1" hangingPunct="1">
              <a:spcBef>
                <a:spcPct val="0"/>
              </a:spcBef>
              <a:buFontTx/>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11/19/18.</a:t>
            </a:r>
            <a:endParaRPr lang="en-US" altLang="en-US" sz="700" dirty="0">
              <a:latin typeface="Arial" panose="020B0604020202020204" pitchFamily="34" charset="0"/>
            </a:endParaRPr>
          </a:p>
        </p:txBody>
      </p:sp>
      <p:pic>
        <p:nvPicPr>
          <p:cNvPr id="15" name="Picture 14" descr="state seal_complete_"/>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 name="Group 11"/>
          <p:cNvGrpSpPr>
            <a:grpSpLocks/>
          </p:cNvGrpSpPr>
          <p:nvPr/>
        </p:nvGrpSpPr>
        <p:grpSpPr bwMode="auto">
          <a:xfrm>
            <a:off x="517525" y="6477000"/>
            <a:ext cx="3349625" cy="309563"/>
            <a:chOff x="4307" y="87"/>
            <a:chExt cx="1856" cy="299"/>
          </a:xfrm>
        </p:grpSpPr>
        <p:sp>
          <p:nvSpPr>
            <p:cNvPr id="1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0" name="Straight Connector 1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22" name="Group 11"/>
          <p:cNvGrpSpPr>
            <a:grpSpLocks/>
          </p:cNvGrpSpPr>
          <p:nvPr/>
        </p:nvGrpSpPr>
        <p:grpSpPr bwMode="auto">
          <a:xfrm>
            <a:off x="7421698" y="125741"/>
            <a:ext cx="1341301" cy="537649"/>
            <a:chOff x="4307" y="-26"/>
            <a:chExt cx="1856" cy="412"/>
          </a:xfrm>
        </p:grpSpPr>
        <p:sp>
          <p:nvSpPr>
            <p:cNvPr id="23"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24" name="Text Box 13"/>
            <p:cNvSpPr txBox="1">
              <a:spLocks noChangeArrowheads="1"/>
            </p:cNvSpPr>
            <p:nvPr/>
          </p:nvSpPr>
          <p:spPr bwMode="auto">
            <a:xfrm>
              <a:off x="4348" y="-26"/>
              <a:ext cx="1756" cy="375"/>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Utilization</a:t>
              </a:r>
              <a:endParaRPr lang="en-US" sz="1600" b="1" dirty="0">
                <a:solidFill>
                  <a:srgbClr val="4F81BD"/>
                </a:solidFill>
                <a:latin typeface="Arial" panose="020B0604020202020204" pitchFamily="34" charset="0"/>
                <a:cs typeface="Arial" panose="020B0604020202020204" pitchFamily="34" charset="0"/>
              </a:endParaRPr>
            </a:p>
          </p:txBody>
        </p:sp>
      </p:grpSp>
      <p:cxnSp>
        <p:nvCxnSpPr>
          <p:cNvPr id="21" name="Straight Connector 2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858000" y="6345238"/>
            <a:ext cx="2133600" cy="365125"/>
          </a:xfrm>
        </p:spPr>
        <p:txBody>
          <a:bodyPr/>
          <a:lstStyle/>
          <a:p>
            <a:pPr>
              <a:defRPr/>
            </a:pPr>
            <a:fld id="{E932BB6A-D600-4D54-8112-1310BC448E11}" type="slidenum">
              <a:rPr lang="en-US" smtClean="0"/>
              <a:pPr>
                <a:defRPr/>
              </a:pPr>
              <a:t>14</a:t>
            </a:fld>
            <a:endParaRPr lang="en-US" dirty="0"/>
          </a:p>
        </p:txBody>
      </p:sp>
    </p:spTree>
    <p:extLst>
      <p:ext uri="{BB962C8B-B14F-4D97-AF65-F5344CB8AC3E}">
        <p14:creationId xmlns:p14="http://schemas.microsoft.com/office/powerpoint/2010/main" val="4479707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p:nvPr>
        </p:nvSpPr>
        <p:spPr>
          <a:xfrm>
            <a:off x="424656" y="304800"/>
            <a:ext cx="8229600" cy="808038"/>
          </a:xfrm>
        </p:spPr>
        <p:txBody>
          <a:bodyPr/>
          <a:lstStyle/>
          <a:p>
            <a:pPr lvl="0" algn="l" eaLnBrk="1" hangingPunct="1"/>
            <a:r>
              <a:rPr lang="en-US" altLang="en-US" sz="2000" b="1" dirty="0" smtClean="0">
                <a:ea typeface="+mn-ea"/>
                <a:cs typeface="Arial" charset="0"/>
              </a:rPr>
              <a:t>Hospital</a:t>
            </a:r>
            <a:r>
              <a:rPr lang="en-US" altLang="en-US" sz="2000" b="1" dirty="0" smtClean="0">
                <a:solidFill>
                  <a:srgbClr val="000000"/>
                </a:solidFill>
                <a:ea typeface="+mn-ea"/>
                <a:cs typeface="Arial" charset="0"/>
              </a:rPr>
              <a:t> Utilization </a:t>
            </a:r>
            <a:r>
              <a:rPr lang="en-US" altLang="en-US" sz="2000" b="1" dirty="0">
                <a:solidFill>
                  <a:srgbClr val="000000"/>
                </a:solidFill>
                <a:ea typeface="+mn-ea"/>
                <a:cs typeface="Arial" charset="0"/>
              </a:rPr>
              <a:t>and </a:t>
            </a:r>
            <a:r>
              <a:rPr lang="en-US" altLang="en-US" sz="2000" b="1" dirty="0" smtClean="0">
                <a:solidFill>
                  <a:srgbClr val="000000"/>
                </a:solidFill>
                <a:ea typeface="+mn-ea"/>
                <a:cs typeface="Arial" charset="0"/>
              </a:rPr>
              <a:t>Demand</a:t>
            </a:r>
            <a:r>
              <a:rPr lang="en-US" altLang="en-US" sz="2000" b="1" dirty="0">
                <a:solidFill>
                  <a:srgbClr val="000000"/>
                </a:solidFill>
                <a:ea typeface="+mn-ea"/>
                <a:cs typeface="Arial" charset="0"/>
              </a:rPr>
              <a:t> </a:t>
            </a:r>
            <a:r>
              <a:rPr lang="en-US" altLang="en-US" sz="2000" b="1" dirty="0" smtClean="0">
                <a:solidFill>
                  <a:srgbClr val="000000"/>
                </a:solidFill>
                <a:ea typeface="+mn-ea"/>
                <a:cs typeface="Arial" charset="0"/>
              </a:rPr>
              <a:t>by </a:t>
            </a:r>
            <a:r>
              <a:rPr lang="en-US" altLang="en-US" sz="2000" b="1" dirty="0">
                <a:solidFill>
                  <a:srgbClr val="000000"/>
                </a:solidFill>
                <a:ea typeface="+mn-ea"/>
                <a:cs typeface="Arial" charset="0"/>
              </a:rPr>
              <a:t>Insurance </a:t>
            </a:r>
            <a:r>
              <a:rPr lang="en-US" altLang="en-US" sz="2000" b="1" dirty="0" smtClean="0">
                <a:solidFill>
                  <a:srgbClr val="000000"/>
                </a:solidFill>
                <a:ea typeface="+mn-ea"/>
                <a:cs typeface="Arial" charset="0"/>
              </a:rPr>
              <a:t>Status</a:t>
            </a:r>
            <a:endParaRPr lang="en-US" altLang="en-US" dirty="0" smtClean="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3005387"/>
              </p:ext>
            </p:extLst>
          </p:nvPr>
        </p:nvGraphicFramePr>
        <p:xfrm>
          <a:off x="381000" y="879425"/>
          <a:ext cx="8061959"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15</a:t>
            </a:fld>
            <a:endParaRPr lang="en-US" dirty="0"/>
          </a:p>
        </p:txBody>
      </p:sp>
      <p:pic>
        <p:nvPicPr>
          <p:cNvPr id="5" name="Picture 4"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 Box 14"/>
          <p:cNvSpPr txBox="1">
            <a:spLocks noChangeArrowheads="1"/>
          </p:cNvSpPr>
          <p:nvPr/>
        </p:nvSpPr>
        <p:spPr bwMode="auto">
          <a:xfrm>
            <a:off x="676275" y="6016347"/>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Hospital volume is the sum of inpatient discharges and outpatient visits reported in the month in which the service was provided. Hospital volume excludes pharmacy claims. Hospital payments are reported in the month in which the service was provided.  Hospital demand represents the amount that providers would have been paid in the absence of a funding shortfall and excludes outpatient pharmacy. Numbers are rounded to the nearest percent and may not sum to 100% due to rounding. </a:t>
            </a: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10/09/2018.</a:t>
            </a:r>
            <a:endParaRPr lang="en-US" altLang="en-US" sz="700" dirty="0">
              <a:latin typeface="Arial" panose="020B0604020202020204" pitchFamily="34" charset="0"/>
            </a:endParaRPr>
          </a:p>
        </p:txBody>
      </p:sp>
    </p:spTree>
    <p:extLst>
      <p:ext uri="{BB962C8B-B14F-4D97-AF65-F5344CB8AC3E}">
        <p14:creationId xmlns:p14="http://schemas.microsoft.com/office/powerpoint/2010/main" val="1749767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3400" y="533400"/>
            <a:ext cx="8067675" cy="750887"/>
          </a:xfrm>
        </p:spPr>
        <p:txBody>
          <a:bodyPr/>
          <a:lstStyle/>
          <a:p>
            <a:pPr eaLnBrk="1" hangingPunct="1"/>
            <a:r>
              <a:rPr lang="en-US" altLang="en-US" dirty="0" smtClean="0"/>
              <a:t>Table of Contents</a:t>
            </a: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8732520" y="6470015"/>
            <a:ext cx="381000" cy="365125"/>
          </a:xfrm>
        </p:spPr>
        <p:txBody>
          <a:bodyPr/>
          <a:lstStyle/>
          <a:p>
            <a:pPr>
              <a:defRPr/>
            </a:pPr>
            <a:fld id="{E932BB6A-D600-4D54-8112-1310BC448E11}" type="slidenum">
              <a:rPr lang="en-US" smtClean="0"/>
              <a:pPr>
                <a:defRPr/>
              </a:pPr>
              <a:t>2</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061505225"/>
              </p:ext>
            </p:extLst>
          </p:nvPr>
        </p:nvGraphicFramePr>
        <p:xfrm>
          <a:off x="1133475" y="1397000"/>
          <a:ext cx="6858000" cy="4450080"/>
        </p:xfrm>
        <a:graphic>
          <a:graphicData uri="http://schemas.openxmlformats.org/drawingml/2006/table">
            <a:tbl>
              <a:tblPr firstRow="1" bandRow="1">
                <a:tableStyleId>{2D5ABB26-0587-4C30-8999-92F81FD0307C}</a:tableStyleId>
              </a:tblPr>
              <a:tblGrid>
                <a:gridCol w="6105525"/>
                <a:gridCol w="752475"/>
              </a:tblGrid>
              <a:tr h="370840">
                <a:tc>
                  <a:txBody>
                    <a:bodyPr/>
                    <a:lstStyle/>
                    <a:p>
                      <a:r>
                        <a:rPr lang="en-US" altLang="en-US" sz="1800" dirty="0" smtClean="0">
                          <a:latin typeface="Arial" panose="020B0604020202020204" pitchFamily="34" charset="0"/>
                          <a:cs typeface="Arial" panose="020B0604020202020204" pitchFamily="34" charset="0"/>
                        </a:rPr>
                        <a:t>Introduction</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latin typeface="Arial" panose="020B0604020202020204" pitchFamily="34" charset="0"/>
                          <a:cs typeface="Arial" panose="020B0604020202020204" pitchFamily="34" charset="0"/>
                        </a:rPr>
                        <a:t>3</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Overview</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latin typeface="Arial" panose="020B0604020202020204" pitchFamily="34" charset="0"/>
                          <a:cs typeface="Arial" panose="020B0604020202020204" pitchFamily="34" charset="0"/>
                        </a:rPr>
                        <a:t>4</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Fiscal Year Updates 2018</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6</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Total Demand and Payment Trends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7</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Hospital Payments &amp; Volumes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8</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Community Health Centers (CHC) Disbursements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9</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strike="noStrike" dirty="0" smtClean="0">
                          <a:solidFill>
                            <a:schemeClr val="tx1"/>
                          </a:solidFill>
                          <a:latin typeface="Arial" panose="020B0604020202020204" pitchFamily="34" charset="0"/>
                          <a:cs typeface="Arial" panose="020B0604020202020204" pitchFamily="34" charset="0"/>
                        </a:rPr>
                        <a:t>Hospital </a:t>
                      </a:r>
                      <a:r>
                        <a:rPr lang="en-US" altLang="en-US" sz="1800" dirty="0" smtClean="0">
                          <a:latin typeface="Arial" panose="020B0604020202020204" pitchFamily="34" charset="0"/>
                          <a:cs typeface="Arial" panose="020B0604020202020204" pitchFamily="34" charset="0"/>
                        </a:rPr>
                        <a:t>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10</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CHC 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11</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Utilization &amp; Demand by Age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12</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Utilization by Income (Federal Poverty Level)</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13</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Total User Trends	</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14</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Utilization &amp; Demand by Insurance Status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15</a:t>
                      </a:r>
                      <a:endParaRPr lang="en-US" b="0" dirty="0">
                        <a:solidFill>
                          <a:schemeClr val="tx1"/>
                        </a:solidFill>
                        <a:latin typeface="Arial" panose="020B0604020202020204" pitchFamily="34" charset="0"/>
                        <a:cs typeface="Arial" panose="020B0604020202020204"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sz="3600" dirty="0" smtClean="0"/>
              <a:t>Introduction</a:t>
            </a:r>
          </a:p>
        </p:txBody>
      </p:sp>
      <p:sp>
        <p:nvSpPr>
          <p:cNvPr id="39940" name="Text Box 8"/>
          <p:cNvSpPr txBox="1">
            <a:spLocks noChangeArrowheads="1"/>
          </p:cNvSpPr>
          <p:nvPr/>
        </p:nvSpPr>
        <p:spPr bwMode="auto">
          <a:xfrm>
            <a:off x="495300" y="1402080"/>
            <a:ext cx="8326734" cy="4324261"/>
          </a:xfrm>
          <a:prstGeom prst="rect">
            <a:avLst/>
          </a:prstGeom>
          <a:noFill/>
          <a:ln w="9525" algn="ctr">
            <a:noFill/>
            <a:miter lim="800000"/>
            <a:headEnd/>
            <a:tailEnd/>
          </a:ln>
        </p:spPr>
        <p:txBody>
          <a:bodyPr wrap="square" lIns="0" tIns="0" rIns="0" bIns="0">
            <a:spAutoFit/>
          </a:bodyPr>
          <a:lstStyle/>
          <a:p>
            <a:pPr>
              <a:spcBef>
                <a:spcPts val="600"/>
              </a:spcBef>
              <a:defRPr/>
            </a:pPr>
            <a:r>
              <a:rPr lang="en-US" altLang="en-US" sz="1400" dirty="0">
                <a:latin typeface="Arial" panose="020B0604020202020204" pitchFamily="34" charset="0"/>
              </a:rPr>
              <a:t>The Executive Office of Health and Human Services (EOHHS) hereby submits this report to the Massachusetts Legislature in </a:t>
            </a:r>
            <a:r>
              <a:rPr lang="en-US" altLang="en-US" sz="1400" dirty="0">
                <a:latin typeface="Arial" panose="020B0604020202020204" pitchFamily="34" charset="0"/>
                <a:cs typeface="Arial" panose="020B0604020202020204" pitchFamily="34" charset="0"/>
              </a:rPr>
              <a:t>compliance with </a:t>
            </a:r>
            <a:r>
              <a:rPr lang="en-US" sz="1400" dirty="0">
                <a:latin typeface="Arial" panose="020B0604020202020204" pitchFamily="34" charset="0"/>
                <a:cs typeface="Arial" panose="020B0604020202020204" pitchFamily="34" charset="0"/>
              </a:rPr>
              <a:t>Chapter </a:t>
            </a:r>
            <a:r>
              <a:rPr lang="en-US" sz="1400" dirty="0" smtClean="0">
                <a:latin typeface="Arial" panose="020B0604020202020204" pitchFamily="34" charset="0"/>
                <a:cs typeface="Arial" panose="020B0604020202020204" pitchFamily="34" charset="0"/>
              </a:rPr>
              <a:t>154 </a:t>
            </a:r>
            <a:r>
              <a:rPr lang="en-US" sz="1400" dirty="0">
                <a:latin typeface="Arial" panose="020B0604020202020204" pitchFamily="34" charset="0"/>
                <a:cs typeface="Arial" panose="020B0604020202020204" pitchFamily="34" charset="0"/>
              </a:rPr>
              <a:t>of the Acts of </a:t>
            </a:r>
            <a:r>
              <a:rPr lang="en-US" sz="1400" dirty="0" smtClean="0">
                <a:latin typeface="Arial" panose="020B0604020202020204" pitchFamily="34" charset="0"/>
                <a:cs typeface="Arial" panose="020B0604020202020204" pitchFamily="34" charset="0"/>
              </a:rPr>
              <a:t>2018</a:t>
            </a:r>
            <a:r>
              <a:rPr lang="en-US" altLang="en-US" sz="1400" dirty="0" smtClean="0">
                <a:latin typeface="Arial" panose="020B0604020202020204" pitchFamily="34" charset="0"/>
                <a:cs typeface="Arial" panose="020B0604020202020204" pitchFamily="34" charset="0"/>
              </a:rPr>
              <a:t>, </a:t>
            </a:r>
            <a:r>
              <a:rPr lang="en-US" altLang="en-US" sz="1400" dirty="0">
                <a:latin typeface="Arial" panose="020B0604020202020204" pitchFamily="34" charset="0"/>
                <a:cs typeface="Arial" panose="020B0604020202020204" pitchFamily="34" charset="0"/>
              </a:rPr>
              <a:t>Line Item </a:t>
            </a:r>
            <a:r>
              <a:rPr lang="en-US" altLang="en-US" sz="1400" dirty="0" smtClean="0">
                <a:latin typeface="Arial" panose="020B0604020202020204" pitchFamily="34" charset="0"/>
                <a:cs typeface="Arial" panose="020B0604020202020204" pitchFamily="34" charset="0"/>
              </a:rPr>
              <a:t>4000-0300</a:t>
            </a:r>
            <a:r>
              <a:rPr lang="en-US" altLang="en-US" sz="1400" dirty="0">
                <a:latin typeface="Arial" panose="020B0604020202020204" pitchFamily="34" charset="0"/>
                <a:cs typeface="Arial" panose="020B0604020202020204" pitchFamily="34" charset="0"/>
              </a:rPr>
              <a:t>, which calls for EOHHS to report on the </a:t>
            </a:r>
            <a:r>
              <a:rPr lang="en-US" altLang="en-US" sz="1400" dirty="0">
                <a:latin typeface="Arial" panose="020B0604020202020204" pitchFamily="34" charset="0"/>
              </a:rPr>
              <a:t>utilization of the Health Safety Net Trust </a:t>
            </a:r>
            <a:r>
              <a:rPr lang="en-US" altLang="en-US" sz="1400" dirty="0">
                <a:latin typeface="Arial" panose="020B0604020202020204" pitchFamily="34" charset="0"/>
                <a:cs typeface="Arial" panose="020B0604020202020204" pitchFamily="34" charset="0"/>
              </a:rPr>
              <a:t>Fund, </a:t>
            </a:r>
            <a:r>
              <a:rPr lang="en-US" altLang="en-US" sz="1400" dirty="0" smtClean="0">
                <a:latin typeface="Arial" panose="020B0604020202020204" pitchFamily="34" charset="0"/>
                <a:cs typeface="Arial" panose="020B0604020202020204" pitchFamily="34" charset="0"/>
              </a:rPr>
              <a:t>including the following information for Fiscal Year 2018:</a:t>
            </a:r>
          </a:p>
          <a:p>
            <a:pPr marL="742950" lvl="1" indent="-285750">
              <a:spcBef>
                <a:spcPts val="1200"/>
              </a:spcBef>
              <a:spcAft>
                <a:spcPts val="1200"/>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The number of persons whose medical expenses were billed to the Health Safety Net Trust Fund.</a:t>
            </a:r>
          </a:p>
          <a:p>
            <a:pPr marL="742950" lvl="1" indent="-285750">
              <a:spcBef>
                <a:spcPts val="600"/>
              </a:spcBef>
              <a:spcAft>
                <a:spcPts val="1200"/>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The </a:t>
            </a:r>
            <a:r>
              <a:rPr lang="en-US" sz="1400" dirty="0">
                <a:latin typeface="Arial" panose="020B0604020202020204" pitchFamily="34" charset="0"/>
                <a:cs typeface="Arial" panose="020B0604020202020204" pitchFamily="34" charset="0"/>
              </a:rPr>
              <a:t>total dollar amount billed to the Health Safety Net Trust </a:t>
            </a:r>
            <a:r>
              <a:rPr lang="en-US" sz="1400" dirty="0" smtClean="0">
                <a:latin typeface="Arial" panose="020B0604020202020204" pitchFamily="34" charset="0"/>
                <a:cs typeface="Arial" panose="020B0604020202020204" pitchFamily="34" charset="0"/>
              </a:rPr>
              <a:t>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age, income </a:t>
            </a:r>
            <a:r>
              <a:rPr lang="en-US" sz="1400" dirty="0" smtClean="0">
                <a:latin typeface="Arial" panose="020B0604020202020204" pitchFamily="34" charset="0"/>
                <a:cs typeface="Arial" panose="020B0604020202020204" pitchFamily="34" charset="0"/>
              </a:rPr>
              <a:t>level, </a:t>
            </a:r>
            <a:r>
              <a:rPr lang="en-US" sz="1400" dirty="0">
                <a:latin typeface="Arial" panose="020B0604020202020204" pitchFamily="34" charset="0"/>
                <a:cs typeface="Arial" panose="020B0604020202020204" pitchFamily="34" charset="0"/>
              </a:rPr>
              <a:t>and insurance status of recipients using the Health Safety Net Trust </a:t>
            </a:r>
            <a:r>
              <a:rPr lang="en-US" sz="1400" dirty="0" smtClean="0">
                <a:latin typeface="Arial" panose="020B0604020202020204" pitchFamily="34" charset="0"/>
                <a:cs typeface="Arial" panose="020B0604020202020204" pitchFamily="34" charset="0"/>
              </a:rPr>
              <a:t>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types of services paid for out of the Health Safety Net Trust </a:t>
            </a:r>
            <a:r>
              <a:rPr lang="en-US" sz="1400" dirty="0" smtClean="0">
                <a:latin typeface="Arial" panose="020B0604020202020204" pitchFamily="34" charset="0"/>
                <a:cs typeface="Arial" panose="020B0604020202020204" pitchFamily="34" charset="0"/>
              </a:rPr>
              <a:t>Fund. </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amount disbursed from the Health Safety Net Trust Fund to each hospital and community health </a:t>
            </a:r>
            <a:r>
              <a:rPr lang="en-US" sz="1400" dirty="0" smtClean="0">
                <a:latin typeface="Arial" panose="020B0604020202020204" pitchFamily="34" charset="0"/>
                <a:cs typeface="Arial" panose="020B0604020202020204" pitchFamily="34" charset="0"/>
              </a:rPr>
              <a:t>center. </a:t>
            </a:r>
          </a:p>
          <a:p>
            <a:pPr>
              <a:spcBef>
                <a:spcPts val="600"/>
              </a:spcBef>
              <a:defRPr/>
            </a:pPr>
            <a:r>
              <a:rPr lang="en-US" altLang="en-US" sz="1400" dirty="0" smtClean="0">
                <a:latin typeface="Arial" panose="020B0604020202020204" pitchFamily="34" charset="0"/>
              </a:rPr>
              <a:t>This </a:t>
            </a:r>
            <a:r>
              <a:rPr lang="en-US" altLang="en-US" sz="1400" dirty="0">
                <a:latin typeface="Arial" panose="020B0604020202020204" pitchFamily="34" charset="0"/>
              </a:rPr>
              <a:t>report </a:t>
            </a:r>
            <a:r>
              <a:rPr lang="en-US" altLang="en-US" sz="1400" dirty="0" smtClean="0">
                <a:latin typeface="Arial" panose="020B0604020202020204" pitchFamily="34" charset="0"/>
              </a:rPr>
              <a:t>reflects Health Safety Net (HSN) utilization during HSN fiscal year 2018 </a:t>
            </a:r>
            <a:r>
              <a:rPr lang="en-US" altLang="en-US" sz="1400" dirty="0">
                <a:latin typeface="Arial" panose="020B0604020202020204" pitchFamily="34" charset="0"/>
              </a:rPr>
              <a:t>(</a:t>
            </a:r>
            <a:r>
              <a:rPr lang="en-US" altLang="en-US" sz="1400" dirty="0" smtClean="0">
                <a:latin typeface="Arial" panose="020B0604020202020204" pitchFamily="34" charset="0"/>
              </a:rPr>
              <a:t>HSNFY18), which ran from October 1, 2017 through September 30, 2018.</a:t>
            </a:r>
            <a:endParaRPr lang="en-US" altLang="en-US" sz="1400" dirty="0">
              <a:latin typeface="Arial" panose="020B0604020202020204" pitchFamily="34" charset="0"/>
            </a:endParaRPr>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8763000" y="6462395"/>
            <a:ext cx="337521" cy="365125"/>
          </a:xfrm>
        </p:spPr>
        <p:txBody>
          <a:bodyPr/>
          <a:lstStyle/>
          <a:p>
            <a:pPr>
              <a:defRPr/>
            </a:pPr>
            <a:fld id="{2664FD68-7789-4411-B794-D82C5F643237}"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381000"/>
            <a:ext cx="8229600" cy="685800"/>
          </a:xfrm>
        </p:spPr>
        <p:txBody>
          <a:bodyPr/>
          <a:lstStyle/>
          <a:p>
            <a:r>
              <a:rPr lang="en-US" altLang="en-US" sz="3600" dirty="0" smtClean="0"/>
              <a:t>HSN Overview</a:t>
            </a:r>
          </a:p>
        </p:txBody>
      </p:sp>
      <p:sp>
        <p:nvSpPr>
          <p:cNvPr id="39940" name="Text Box 8"/>
          <p:cNvSpPr txBox="1">
            <a:spLocks noChangeArrowheads="1"/>
          </p:cNvSpPr>
          <p:nvPr/>
        </p:nvSpPr>
        <p:spPr bwMode="auto">
          <a:xfrm>
            <a:off x="504825" y="1397339"/>
            <a:ext cx="8229600" cy="4598182"/>
          </a:xfrm>
          <a:prstGeom prst="rect">
            <a:avLst/>
          </a:prstGeom>
          <a:noFill/>
          <a:ln w="9525" algn="ctr">
            <a:noFill/>
            <a:miter lim="800000"/>
            <a:headEnd/>
            <a:tailEnd/>
          </a:ln>
        </p:spPr>
        <p:txBody>
          <a:bodyPr wrap="square" lIns="0" tIns="0" rIns="0" bIns="0" anchor="ctr">
            <a:spAutoFit/>
          </a:bodyPr>
          <a:lstStyle/>
          <a:p>
            <a:pPr defTabSz="914608" eaLnBrk="0" hangingPunct="0">
              <a:spcBef>
                <a:spcPct val="20000"/>
              </a:spcBef>
              <a:spcAft>
                <a:spcPct val="30000"/>
              </a:spcAft>
              <a:defRPr/>
            </a:pPr>
            <a:r>
              <a:rPr lang="en-US" sz="1400" dirty="0" smtClean="0">
                <a:latin typeface="Arial" panose="020B0604020202020204" pitchFamily="34" charset="0"/>
              </a:rPr>
              <a:t>The </a:t>
            </a:r>
            <a:r>
              <a:rPr lang="en-US" sz="1400" dirty="0">
                <a:latin typeface="Arial" panose="020B0604020202020204" pitchFamily="34" charset="0"/>
              </a:rPr>
              <a:t>Health Safety Net (HSN), created by Chapter 58 of the Acts of 2006, makes payments to hospitals and community health centers for health care services provided to low-income Massachusetts residents who are uninsured or underinsured. </a:t>
            </a:r>
            <a:endParaRPr lang="en-US" sz="1400" dirty="0" smtClean="0">
              <a:latin typeface="Arial" panose="020B0604020202020204" pitchFamily="34" charset="0"/>
            </a:endParaRPr>
          </a:p>
          <a:p>
            <a:pPr marL="742950" lvl="1" indent="-285750">
              <a:spcAft>
                <a:spcPct val="30000"/>
              </a:spcAft>
              <a:buFont typeface="Arial" panose="020B0604020202020204" pitchFamily="34" charset="0"/>
              <a:buChar char="•"/>
            </a:pPr>
            <a:endParaRPr lang="en-US" altLang="en-US" sz="8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Massachusetts </a:t>
            </a:r>
            <a:r>
              <a:rPr lang="en-US" altLang="en-US" sz="1400" dirty="0">
                <a:latin typeface="Arial" panose="020B0604020202020204" pitchFamily="34" charset="0"/>
              </a:rPr>
              <a:t>residents who are uninsured or underinsured and have </a:t>
            </a:r>
            <a:r>
              <a:rPr lang="en-US" altLang="en-US" sz="1400" dirty="0" smtClean="0">
                <a:latin typeface="Arial" panose="020B0604020202020204" pitchFamily="34" charset="0"/>
              </a:rPr>
              <a:t>household incomes </a:t>
            </a:r>
            <a:r>
              <a:rPr lang="en-US" altLang="en-US" sz="1400" dirty="0">
                <a:latin typeface="Arial" panose="020B0604020202020204" pitchFamily="34" charset="0"/>
              </a:rPr>
              <a:t>up to </a:t>
            </a:r>
            <a:r>
              <a:rPr lang="en-US" altLang="en-US" sz="1400" dirty="0" smtClean="0">
                <a:latin typeface="Arial" panose="020B0604020202020204" pitchFamily="34" charset="0"/>
              </a:rPr>
              <a:t>150</a:t>
            </a:r>
            <a:r>
              <a:rPr lang="en-US" altLang="en-US" sz="1400" dirty="0">
                <a:latin typeface="Arial" panose="020B0604020202020204" pitchFamily="34" charset="0"/>
              </a:rPr>
              <a:t>% of the Federal Poverty Level (FPL) </a:t>
            </a:r>
            <a:r>
              <a:rPr lang="en-US" altLang="en-US" sz="1400" dirty="0" smtClean="0">
                <a:latin typeface="Arial" panose="020B0604020202020204" pitchFamily="34" charset="0"/>
              </a:rPr>
              <a:t>may qualify </a:t>
            </a:r>
            <a:r>
              <a:rPr lang="en-US" altLang="en-US" sz="1400" dirty="0">
                <a:latin typeface="Arial" panose="020B0604020202020204" pitchFamily="34" charset="0"/>
              </a:rPr>
              <a:t>for </a:t>
            </a:r>
            <a:r>
              <a:rPr lang="en-US" altLang="en-US" sz="1400" dirty="0" smtClean="0">
                <a:latin typeface="Arial" panose="020B0604020202020204" pitchFamily="34" charset="0"/>
              </a:rPr>
              <a:t>HSN </a:t>
            </a:r>
            <a:r>
              <a:rPr lang="en-US" altLang="en-US" sz="1400" dirty="0">
                <a:latin typeface="Arial" panose="020B0604020202020204" pitchFamily="34" charset="0"/>
              </a:rPr>
              <a:t>primary or </a:t>
            </a:r>
            <a:r>
              <a:rPr lang="en-US" altLang="en-US" sz="1400" dirty="0" smtClean="0">
                <a:latin typeface="Arial" panose="020B0604020202020204" pitchFamily="34" charset="0"/>
              </a:rPr>
              <a:t>HSN secondary. </a:t>
            </a:r>
          </a:p>
          <a:p>
            <a:pPr marL="742950" lvl="1" indent="-285750">
              <a:spcAft>
                <a:spcPct val="30000"/>
              </a:spcAft>
              <a:buFont typeface="Arial" panose="020B0604020202020204" pitchFamily="34" charset="0"/>
              <a:buChar char="•"/>
            </a:pPr>
            <a:endParaRPr lang="en-US" altLang="en-US" sz="6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If </a:t>
            </a:r>
            <a:r>
              <a:rPr lang="en-US" altLang="en-US" sz="1400" dirty="0">
                <a:latin typeface="Arial" panose="020B0604020202020204" pitchFamily="34" charset="0"/>
              </a:rPr>
              <a:t>residents have </a:t>
            </a:r>
            <a:r>
              <a:rPr lang="en-US" altLang="en-US" sz="1400" dirty="0" smtClean="0">
                <a:latin typeface="Arial" panose="020B0604020202020204" pitchFamily="34" charset="0"/>
              </a:rPr>
              <a:t>incomes </a:t>
            </a:r>
            <a:r>
              <a:rPr lang="en-US" altLang="en-US" sz="1400" dirty="0">
                <a:latin typeface="Arial" panose="020B0604020202020204" pitchFamily="34" charset="0"/>
              </a:rPr>
              <a:t>above </a:t>
            </a:r>
            <a:r>
              <a:rPr lang="en-US" altLang="en-US" sz="1400" dirty="0" smtClean="0">
                <a:latin typeface="Arial" panose="020B0604020202020204" pitchFamily="34" charset="0"/>
              </a:rPr>
              <a:t>150</a:t>
            </a:r>
            <a:r>
              <a:rPr lang="en-US" altLang="en-US" sz="1400" dirty="0">
                <a:latin typeface="Arial" panose="020B0604020202020204" pitchFamily="34" charset="0"/>
              </a:rPr>
              <a:t>% and up to </a:t>
            </a:r>
            <a:r>
              <a:rPr lang="en-US" altLang="en-US" sz="1400" dirty="0" smtClean="0">
                <a:latin typeface="Arial" panose="020B0604020202020204" pitchFamily="34" charset="0"/>
              </a:rPr>
              <a:t>300</a:t>
            </a:r>
            <a:r>
              <a:rPr lang="en-US" altLang="en-US" sz="1400" dirty="0">
                <a:latin typeface="Arial" panose="020B0604020202020204" pitchFamily="34" charset="0"/>
              </a:rPr>
              <a:t>% of the </a:t>
            </a:r>
            <a:r>
              <a:rPr lang="en-US" altLang="en-US" sz="1400" dirty="0" smtClean="0">
                <a:latin typeface="Arial" panose="020B0604020202020204" pitchFamily="34" charset="0"/>
              </a:rPr>
              <a:t>FPL, </a:t>
            </a:r>
            <a:r>
              <a:rPr lang="en-US" altLang="en-US" sz="1400" dirty="0">
                <a:latin typeface="Arial" panose="020B0604020202020204" pitchFamily="34" charset="0"/>
              </a:rPr>
              <a:t>they </a:t>
            </a:r>
            <a:r>
              <a:rPr lang="en-US" altLang="en-US" sz="1400" dirty="0" smtClean="0">
                <a:latin typeface="Arial" panose="020B0604020202020204" pitchFamily="34" charset="0"/>
              </a:rPr>
              <a:t>may qualify </a:t>
            </a:r>
            <a:r>
              <a:rPr lang="en-US" altLang="en-US" sz="1400" dirty="0">
                <a:latin typeface="Arial" panose="020B0604020202020204" pitchFamily="34" charset="0"/>
              </a:rPr>
              <a:t>for </a:t>
            </a:r>
            <a:r>
              <a:rPr lang="en-US" altLang="en-US" sz="1400" dirty="0" smtClean="0">
                <a:latin typeface="Arial" panose="020B0604020202020204" pitchFamily="34" charset="0"/>
              </a:rPr>
              <a:t>primary partial </a:t>
            </a:r>
            <a:r>
              <a:rPr lang="en-US" altLang="en-US" sz="1400" dirty="0">
                <a:latin typeface="Arial" panose="020B0604020202020204" pitchFamily="34" charset="0"/>
              </a:rPr>
              <a:t>HSN or </a:t>
            </a:r>
            <a:r>
              <a:rPr lang="en-US" altLang="en-US" sz="1400" dirty="0" smtClean="0">
                <a:latin typeface="Arial" panose="020B0604020202020204" pitchFamily="34" charset="0"/>
              </a:rPr>
              <a:t>secondary partial HSN, </a:t>
            </a:r>
            <a:r>
              <a:rPr lang="en-US" altLang="en-US" sz="1400" dirty="0">
                <a:latin typeface="Arial" panose="020B0604020202020204" pitchFamily="34" charset="0"/>
              </a:rPr>
              <a:t>which includes a sliding scale </a:t>
            </a:r>
            <a:r>
              <a:rPr lang="en-US" altLang="en-US" sz="1400" dirty="0" smtClean="0">
                <a:latin typeface="Arial" panose="020B0604020202020204" pitchFamily="34" charset="0"/>
              </a:rPr>
              <a:t>deductible based on income. </a:t>
            </a:r>
          </a:p>
          <a:p>
            <a:pPr marL="742950" lvl="1" indent="-285750">
              <a:spcAft>
                <a:spcPct val="30000"/>
              </a:spcAft>
              <a:buFont typeface="Arial" panose="020B0604020202020204" pitchFamily="34" charset="0"/>
              <a:buChar char="•"/>
            </a:pPr>
            <a:endParaRPr lang="en-US" altLang="en-US" sz="6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Low income residents </a:t>
            </a:r>
            <a:r>
              <a:rPr lang="en-US" altLang="en-US" sz="1400" dirty="0">
                <a:latin typeface="Arial" panose="020B0604020202020204" pitchFamily="34" charset="0"/>
              </a:rPr>
              <a:t>who are </a:t>
            </a:r>
            <a:r>
              <a:rPr lang="en-US" altLang="en-US" sz="1400" dirty="0" smtClean="0">
                <a:latin typeface="Arial" panose="020B0604020202020204" pitchFamily="34" charset="0"/>
              </a:rPr>
              <a:t>enrolled in MassHealth, Medicare or other insurance </a:t>
            </a:r>
            <a:r>
              <a:rPr lang="en-US" altLang="en-US" sz="1400" dirty="0">
                <a:latin typeface="Arial" panose="020B0604020202020204" pitchFamily="34" charset="0"/>
              </a:rPr>
              <a:t>may </a:t>
            </a:r>
            <a:r>
              <a:rPr lang="en-US" altLang="en-US" sz="1400" dirty="0" smtClean="0">
                <a:latin typeface="Arial" panose="020B0604020202020204" pitchFamily="34" charset="0"/>
              </a:rPr>
              <a:t>qualify </a:t>
            </a:r>
            <a:r>
              <a:rPr lang="en-US" altLang="en-US" sz="1400" dirty="0">
                <a:latin typeface="Arial" panose="020B0604020202020204" pitchFamily="34" charset="0"/>
              </a:rPr>
              <a:t>for HSN secondary for certain services not covered by their primary </a:t>
            </a:r>
            <a:r>
              <a:rPr lang="en-US" altLang="en-US" sz="1400" dirty="0" smtClean="0">
                <a:latin typeface="Arial" panose="020B0604020202020204" pitchFamily="34" charset="0"/>
              </a:rPr>
              <a:t>insurance.</a:t>
            </a:r>
          </a:p>
          <a:p>
            <a:pPr marL="742950" lvl="1" indent="-285750">
              <a:spcAft>
                <a:spcPct val="30000"/>
              </a:spcAft>
              <a:buFont typeface="Arial" panose="020B0604020202020204" pitchFamily="34" charset="0"/>
              <a:buChar char="•"/>
            </a:pPr>
            <a:endParaRPr lang="en-US" altLang="en-US" sz="6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Individuals eligible for </a:t>
            </a:r>
            <a:r>
              <a:rPr lang="en-US" altLang="en-US" sz="1400" dirty="0" err="1" smtClean="0">
                <a:latin typeface="Arial" panose="020B0604020202020204" pitchFamily="34" charset="0"/>
              </a:rPr>
              <a:t>ConnectorCare</a:t>
            </a:r>
            <a:r>
              <a:rPr lang="en-US" altLang="en-US" sz="1400" dirty="0" smtClean="0">
                <a:latin typeface="Arial" panose="020B0604020202020204" pitchFamily="34" charset="0"/>
              </a:rPr>
              <a:t> (regardless of enrollment) are eligible for HSN for the first 100 days of eligibility, after such time they are eligible for HSN dental only.</a:t>
            </a:r>
          </a:p>
          <a:p>
            <a:pPr marL="742950" lvl="1" indent="-285750">
              <a:spcAft>
                <a:spcPct val="30000"/>
              </a:spcAft>
              <a:buFont typeface="Arial" panose="020B0604020202020204" pitchFamily="34" charset="0"/>
              <a:buChar char="•"/>
            </a:pPr>
            <a:endParaRPr lang="en-US" altLang="en-US" sz="6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If a Massachusetts resident has allowable medical expenses that exceed a certain percent of their countable income, they may qualify for Medical Hardship, in which case the HSN would pay for HSN qualified services. Individuals who qualify for Medical Hardship must pay a required contribution, based on their family’s countable income. </a:t>
            </a:r>
          </a:p>
          <a:p>
            <a:pPr marL="285750" indent="-285750">
              <a:spcAft>
                <a:spcPct val="30000"/>
              </a:spcAft>
              <a:buFont typeface="Arial" panose="020B0604020202020204" pitchFamily="34" charset="0"/>
              <a:buChar char="•"/>
            </a:pPr>
            <a:endParaRPr lang="en-US" sz="800" dirty="0" smtClean="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8763000" y="6470015"/>
            <a:ext cx="303351" cy="365125"/>
          </a:xfrm>
        </p:spPr>
        <p:txBody>
          <a:bodyPr/>
          <a:lstStyle/>
          <a:p>
            <a:pPr>
              <a:defRPr/>
            </a:pPr>
            <a:fld id="{2664FD68-7789-4411-B794-D82C5F643237}"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381000"/>
            <a:ext cx="8229600" cy="685800"/>
          </a:xfrm>
        </p:spPr>
        <p:txBody>
          <a:bodyPr/>
          <a:lstStyle/>
          <a:p>
            <a:r>
              <a:rPr lang="en-US" altLang="en-US" sz="3600" dirty="0" smtClean="0"/>
              <a:t>HSN Overview</a:t>
            </a:r>
          </a:p>
        </p:txBody>
      </p:sp>
      <p:sp>
        <p:nvSpPr>
          <p:cNvPr id="39940" name="Text Box 8"/>
          <p:cNvSpPr txBox="1">
            <a:spLocks noChangeArrowheads="1"/>
          </p:cNvSpPr>
          <p:nvPr/>
        </p:nvSpPr>
        <p:spPr bwMode="auto">
          <a:xfrm>
            <a:off x="647700" y="1219200"/>
            <a:ext cx="8229600" cy="3447098"/>
          </a:xfrm>
          <a:prstGeom prst="rect">
            <a:avLst/>
          </a:prstGeom>
          <a:noFill/>
          <a:ln w="9525" algn="ctr">
            <a:noFill/>
            <a:miter lim="800000"/>
            <a:headEnd/>
            <a:tailEnd/>
          </a:ln>
        </p:spPr>
        <p:txBody>
          <a:bodyPr wrap="square" lIns="0" tIns="0" rIns="0" bIns="0" anchor="ctr">
            <a:spAutoFit/>
          </a:bodyPr>
          <a:lstStyle/>
          <a:p>
            <a:pPr>
              <a:spcAft>
                <a:spcPct val="30000"/>
              </a:spcAft>
            </a:pPr>
            <a:r>
              <a:rPr lang="en-US" sz="1600" dirty="0">
                <a:latin typeface="Arial" panose="020B0604020202020204" pitchFamily="34" charset="0"/>
                <a:cs typeface="Arial" panose="020B0604020202020204" pitchFamily="34" charset="0"/>
              </a:rPr>
              <a:t>The HSN pays acute hospitals and community health centers based on services that are eligible for payment. HSN payment rates for most services are based on Medicare payment principles. </a:t>
            </a:r>
            <a:endParaRPr lang="en-US" sz="1600" dirty="0" smtClean="0">
              <a:latin typeface="Arial" panose="020B0604020202020204" pitchFamily="34" charset="0"/>
              <a:cs typeface="Arial" panose="020B0604020202020204" pitchFamily="34" charset="0"/>
            </a:endParaRPr>
          </a:p>
          <a:p>
            <a:pPr defTabSz="914608">
              <a:lnSpc>
                <a:spcPct val="150000"/>
              </a:lnSpc>
              <a:spcAft>
                <a:spcPct val="30000"/>
              </a:spcAft>
              <a:defRPr/>
            </a:pPr>
            <a:r>
              <a:rPr lang="en-US" altLang="en-US" sz="1600" dirty="0" smtClean="0">
                <a:latin typeface="Arial" panose="020B0604020202020204" pitchFamily="34" charset="0"/>
                <a:cs typeface="Arial" panose="020B0604020202020204" pitchFamily="34" charset="0"/>
              </a:rPr>
              <a:t>HSNFY18 </a:t>
            </a:r>
            <a:r>
              <a:rPr lang="en-US" altLang="en-US" sz="1600" dirty="0">
                <a:latin typeface="Arial" panose="020B0604020202020204" pitchFamily="34" charset="0"/>
                <a:cs typeface="Arial" panose="020B0604020202020204" pitchFamily="34" charset="0"/>
              </a:rPr>
              <a:t>funding included the following sources: </a:t>
            </a:r>
            <a:endParaRPr lang="en-US" altLang="en-US" sz="1600" dirty="0" smtClean="0">
              <a:latin typeface="Arial" panose="020B0604020202020204" pitchFamily="34" charset="0"/>
              <a:cs typeface="Arial" panose="020B0604020202020204" pitchFamily="34" charset="0"/>
            </a:endParaRPr>
          </a:p>
          <a:p>
            <a:pPr marL="742950" lvl="1" indent="-285750" defTabSz="914608">
              <a:lnSpc>
                <a:spcPct val="150000"/>
              </a:lnSpc>
              <a:spcAft>
                <a:spcPct val="30000"/>
              </a:spcAft>
              <a:buFont typeface="Arial" panose="020B0604020202020204" pitchFamily="34" charset="0"/>
              <a:buChar char="•"/>
              <a:defRPr/>
            </a:pPr>
            <a:r>
              <a:rPr lang="en-US" altLang="en-US" sz="1600" dirty="0" smtClean="0">
                <a:latin typeface="Arial" panose="020B0604020202020204" pitchFamily="34" charset="0"/>
                <a:cs typeface="Arial" panose="020B0604020202020204" pitchFamily="34" charset="0"/>
              </a:rPr>
              <a:t>An </a:t>
            </a:r>
            <a:r>
              <a:rPr lang="en-US" altLang="en-US" sz="1600" dirty="0">
                <a:latin typeface="Arial" panose="020B0604020202020204" pitchFamily="34" charset="0"/>
                <a:cs typeface="Arial" panose="020B0604020202020204" pitchFamily="34" charset="0"/>
              </a:rPr>
              <a:t>assessment on acute hospitals’ private sector </a:t>
            </a:r>
            <a:r>
              <a:rPr lang="en-US" altLang="en-US" sz="1600" dirty="0" smtClean="0">
                <a:latin typeface="Arial" panose="020B0604020202020204" pitchFamily="34" charset="0"/>
                <a:cs typeface="Arial" panose="020B0604020202020204" pitchFamily="34" charset="0"/>
              </a:rPr>
              <a:t>charges</a:t>
            </a:r>
          </a:p>
          <a:p>
            <a:pPr marL="742950" lvl="1" indent="-285750" defTabSz="914608">
              <a:spcAft>
                <a:spcPct val="30000"/>
              </a:spcAft>
              <a:buFont typeface="Arial" panose="020B0604020202020204" pitchFamily="34" charset="0"/>
              <a:buChar char="•"/>
              <a:defRPr/>
            </a:pPr>
            <a:r>
              <a:rPr lang="en-US" altLang="en-US" sz="1600" dirty="0" smtClean="0">
                <a:latin typeface="Arial" panose="020B0604020202020204" pitchFamily="34" charset="0"/>
                <a:cs typeface="Arial" panose="020B0604020202020204" pitchFamily="34" charset="0"/>
              </a:rPr>
              <a:t>A </a:t>
            </a:r>
            <a:r>
              <a:rPr lang="en-US" altLang="en-US" sz="1600" dirty="0">
                <a:latin typeface="Arial" panose="020B0604020202020204" pitchFamily="34" charset="0"/>
                <a:cs typeface="Arial" panose="020B0604020202020204" pitchFamily="34" charset="0"/>
              </a:rPr>
              <a:t>surcharge on payments made to hospitals and ambulatory surgical centers by HMOs, insurers, third party administrators, and individuals (assessment and surcharge are each </a:t>
            </a:r>
            <a:r>
              <a:rPr lang="en-US" sz="1600" dirty="0">
                <a:latin typeface="Arial" panose="020B0604020202020204" pitchFamily="34" charset="0"/>
                <a:cs typeface="Arial" panose="020B0604020202020204" pitchFamily="34" charset="0"/>
              </a:rPr>
              <a:t>equal to $160 million plus 50% of the estimated cost of administering the Health Safety </a:t>
            </a:r>
            <a:r>
              <a:rPr lang="en-US" sz="1600" dirty="0" smtClean="0">
                <a:latin typeface="Arial" panose="020B0604020202020204" pitchFamily="34" charset="0"/>
                <a:cs typeface="Arial" panose="020B0604020202020204" pitchFamily="34" charset="0"/>
              </a:rPr>
              <a:t>Net)</a:t>
            </a:r>
          </a:p>
          <a:p>
            <a:pPr marL="742950" lvl="1" indent="-285750" defTabSz="914608">
              <a:spcAft>
                <a:spcPct val="30000"/>
              </a:spcAft>
              <a:buFont typeface="Arial" panose="020B0604020202020204" pitchFamily="34" charset="0"/>
              <a:buChar char="•"/>
              <a:defRPr/>
            </a:pPr>
            <a:r>
              <a:rPr lang="en-US" altLang="en-US" sz="1600" dirty="0">
                <a:latin typeface="Arial" panose="020B0604020202020204" pitchFamily="34" charset="0"/>
                <a:cs typeface="Arial" panose="020B0604020202020204" pitchFamily="34" charset="0"/>
              </a:rPr>
              <a:t>O</a:t>
            </a:r>
            <a:r>
              <a:rPr lang="en-US" altLang="en-US" sz="1600" dirty="0" smtClean="0">
                <a:latin typeface="Arial" panose="020B0604020202020204" pitchFamily="34" charset="0"/>
                <a:cs typeface="Arial" panose="020B0604020202020204" pitchFamily="34" charset="0"/>
              </a:rPr>
              <a:t>ffset </a:t>
            </a:r>
            <a:r>
              <a:rPr lang="en-US" altLang="en-US" sz="1600" dirty="0">
                <a:latin typeface="Arial" panose="020B0604020202020204" pitchFamily="34" charset="0"/>
                <a:cs typeface="Arial" panose="020B0604020202020204" pitchFamily="34" charset="0"/>
              </a:rPr>
              <a:t>funding for uncompensated care from the Medical Assistance Trust Fund ($70 million). The assessment and surcharge for </a:t>
            </a:r>
            <a:r>
              <a:rPr lang="en-US" altLang="en-US" sz="1600" dirty="0" smtClean="0">
                <a:latin typeface="Arial" panose="020B0604020202020204" pitchFamily="34" charset="0"/>
                <a:cs typeface="Arial" panose="020B0604020202020204" pitchFamily="34" charset="0"/>
              </a:rPr>
              <a:t>HSNFY18 </a:t>
            </a:r>
            <a:r>
              <a:rPr lang="en-US" altLang="en-US" sz="1600" dirty="0">
                <a:latin typeface="Arial" panose="020B0604020202020204" pitchFamily="34" charset="0"/>
                <a:cs typeface="Arial" panose="020B0604020202020204" pitchFamily="34" charset="0"/>
              </a:rPr>
              <a:t>were $165.3M each. </a:t>
            </a:r>
            <a:endParaRPr lang="en-US" altLang="en-US" sz="16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smtClean="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8763000" y="6470015"/>
            <a:ext cx="303351" cy="365125"/>
          </a:xfrm>
        </p:spPr>
        <p:txBody>
          <a:bodyPr/>
          <a:lstStyle/>
          <a:p>
            <a:pPr>
              <a:defRPr/>
            </a:pPr>
            <a:fld id="{2664FD68-7789-4411-B794-D82C5F643237}" type="slidenum">
              <a:rPr lang="en-US" smtClean="0"/>
              <a:pPr>
                <a:defRPr/>
              </a:pPr>
              <a:t>5</a:t>
            </a:fld>
            <a:endParaRPr lang="en-US" dirty="0"/>
          </a:p>
        </p:txBody>
      </p:sp>
    </p:spTree>
    <p:extLst>
      <p:ext uri="{BB962C8B-B14F-4D97-AF65-F5344CB8AC3E}">
        <p14:creationId xmlns:p14="http://schemas.microsoft.com/office/powerpoint/2010/main" val="987056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457200"/>
            <a:ext cx="8229600" cy="990600"/>
          </a:xfrm>
        </p:spPr>
        <p:txBody>
          <a:bodyPr/>
          <a:lstStyle/>
          <a:p>
            <a:r>
              <a:rPr lang="en-US" altLang="en-US" sz="3600" dirty="0" smtClean="0"/>
              <a:t>HSN Fiscal Year 2018 </a:t>
            </a:r>
            <a:r>
              <a:rPr lang="en-US" altLang="en-US" sz="3600" dirty="0"/>
              <a:t>Updates</a:t>
            </a:r>
          </a:p>
        </p:txBody>
      </p:sp>
      <p:sp>
        <p:nvSpPr>
          <p:cNvPr id="39940" name="Text Box 8"/>
          <p:cNvSpPr txBox="1">
            <a:spLocks noChangeArrowheads="1"/>
          </p:cNvSpPr>
          <p:nvPr/>
        </p:nvSpPr>
        <p:spPr bwMode="auto">
          <a:xfrm>
            <a:off x="542925" y="1676400"/>
            <a:ext cx="8250238" cy="2595582"/>
          </a:xfrm>
          <a:prstGeom prst="rect">
            <a:avLst/>
          </a:prstGeom>
          <a:noFill/>
          <a:ln w="9525" algn="ctr">
            <a:noFill/>
            <a:miter lim="800000"/>
            <a:headEnd/>
            <a:tailEnd/>
          </a:ln>
        </p:spPr>
        <p:txBody>
          <a:bodyPr lIns="0" tIns="0" rIns="0" bIns="0">
            <a:spAutoFit/>
          </a:bodyPr>
          <a:lstStyle/>
          <a:p>
            <a:pPr marL="274023" lvl="1" indent="-171450" defTabSz="914608" eaLnBrk="0" hangingPunct="0">
              <a:spcBef>
                <a:spcPts val="336"/>
              </a:spcBef>
              <a:spcAft>
                <a:spcPts val="504"/>
              </a:spcAft>
              <a:buFont typeface="Arial" panose="020B0604020202020204" pitchFamily="34" charset="0"/>
              <a:buChar char="•"/>
              <a:defRPr/>
            </a:pPr>
            <a:r>
              <a:rPr lang="en-US" dirty="0" smtClean="0">
                <a:latin typeface="Arial" panose="020B0604020202020204" pitchFamily="34" charset="0"/>
                <a:cs typeface="Arial" panose="020B0604020202020204" pitchFamily="34" charset="0"/>
              </a:rPr>
              <a:t>The HSN shortfall decreased from $23M during HSNFY17 to $14M during HSNFY18.</a:t>
            </a:r>
          </a:p>
          <a:p>
            <a:pPr marL="274023" lvl="1" indent="-171450" defTabSz="914608" eaLnBrk="0" hangingPunct="0">
              <a:spcBef>
                <a:spcPts val="336"/>
              </a:spcBef>
              <a:spcAft>
                <a:spcPts val="504"/>
              </a:spcAft>
              <a:buFont typeface="Arial" panose="020B0604020202020204" pitchFamily="34" charset="0"/>
              <a:buChar char="•"/>
              <a:defRPr/>
            </a:pPr>
            <a:endParaRPr lang="en-US" sz="800" dirty="0">
              <a:latin typeface="Arial" panose="020B0604020202020204" pitchFamily="34" charset="0"/>
              <a:cs typeface="Arial" panose="020B0604020202020204" pitchFamily="34" charset="0"/>
            </a:endParaRPr>
          </a:p>
          <a:p>
            <a:pPr marL="274023" lvl="1" indent="-171450" defTabSz="914608" eaLnBrk="0" hangingPunct="0">
              <a:spcBef>
                <a:spcPts val="336"/>
              </a:spcBef>
              <a:spcAft>
                <a:spcPts val="504"/>
              </a:spcAft>
              <a:buFont typeface="Arial" panose="020B0604020202020204" pitchFamily="34" charset="0"/>
              <a:buChar char="•"/>
              <a:defRPr/>
            </a:pPr>
            <a:r>
              <a:rPr lang="en-US" dirty="0">
                <a:latin typeface="Arial" panose="020B0604020202020204" pitchFamily="34" charset="0"/>
                <a:cs typeface="Arial" panose="020B0604020202020204" pitchFamily="34" charset="0"/>
              </a:rPr>
              <a:t>T</a:t>
            </a:r>
            <a:r>
              <a:rPr lang="en-US" dirty="0" smtClean="0">
                <a:latin typeface="Arial" panose="020B0604020202020204" pitchFamily="34" charset="0"/>
                <a:cs typeface="Arial" panose="020B0604020202020204" pitchFamily="34" charset="0"/>
              </a:rPr>
              <a:t>he </a:t>
            </a:r>
            <a:r>
              <a:rPr lang="en-US" dirty="0">
                <a:latin typeface="Arial" panose="020B0604020202020204" pitchFamily="34" charset="0"/>
                <a:cs typeface="Arial" panose="020B0604020202020204" pitchFamily="34" charset="0"/>
              </a:rPr>
              <a:t>HSN </a:t>
            </a:r>
            <a:r>
              <a:rPr lang="en-US" dirty="0" smtClean="0">
                <a:latin typeface="Arial" panose="020B0604020202020204" pitchFamily="34" charset="0"/>
                <a:cs typeface="Arial" panose="020B0604020202020204" pitchFamily="34" charset="0"/>
              </a:rPr>
              <a:t>implemented additional billing enhancements to comply with </a:t>
            </a:r>
            <a:r>
              <a:rPr lang="en-US" dirty="0">
                <a:latin typeface="Arial" panose="020B0604020202020204" pitchFamily="34" charset="0"/>
                <a:cs typeface="Arial" panose="020B0604020202020204" pitchFamily="34" charset="0"/>
              </a:rPr>
              <a:t>HSN billing </a:t>
            </a:r>
            <a:r>
              <a:rPr lang="en-US" dirty="0" smtClean="0">
                <a:latin typeface="Arial" panose="020B0604020202020204" pitchFamily="34" charset="0"/>
                <a:cs typeface="Arial" panose="020B0604020202020204" pitchFamily="34" charset="0"/>
              </a:rPr>
              <a:t>rules</a:t>
            </a:r>
            <a:r>
              <a:rPr lang="en-US" dirty="0" smtClean="0">
                <a:solidFill>
                  <a:srgbClr val="FF0000"/>
                </a:solidFill>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and align with other MassHealth standard billing practices.</a:t>
            </a:r>
          </a:p>
          <a:p>
            <a:pPr marL="102573" lvl="1" defTabSz="914608" eaLnBrk="0" hangingPunct="0">
              <a:spcBef>
                <a:spcPts val="336"/>
              </a:spcBef>
              <a:spcAft>
                <a:spcPts val="504"/>
              </a:spcAft>
              <a:defRPr/>
            </a:pPr>
            <a:endParaRPr lang="en-US" sz="800" dirty="0">
              <a:latin typeface="Arial" panose="020B0604020202020204" pitchFamily="34" charset="0"/>
              <a:cs typeface="Arial" panose="020B0604020202020204" pitchFamily="34" charset="0"/>
            </a:endParaRPr>
          </a:p>
          <a:p>
            <a:pPr marL="274023" lvl="1" indent="-171450" defTabSz="914608" eaLnBrk="0" hangingPunct="0">
              <a:spcBef>
                <a:spcPts val="336"/>
              </a:spcBef>
              <a:spcAft>
                <a:spcPts val="504"/>
              </a:spcAft>
              <a:buFont typeface="Arial" panose="020B0604020202020204" pitchFamily="34" charset="0"/>
              <a:buChar char="•"/>
              <a:defRPr/>
            </a:pPr>
            <a:r>
              <a:rPr lang="en-US" dirty="0" smtClean="0">
                <a:latin typeface="Arial" panose="020B0604020202020204" pitchFamily="34" charset="0"/>
                <a:cs typeface="Arial" panose="020B0604020202020204" pitchFamily="34" charset="0"/>
              </a:rPr>
              <a:t>HSN </a:t>
            </a:r>
            <a:r>
              <a:rPr lang="en-US" dirty="0">
                <a:latin typeface="Arial" panose="020B0604020202020204" pitchFamily="34" charset="0"/>
                <a:cs typeface="Arial" panose="020B0604020202020204" pitchFamily="34" charset="0"/>
              </a:rPr>
              <a:t>received </a:t>
            </a:r>
            <a:r>
              <a:rPr lang="en-US" dirty="0" smtClean="0">
                <a:latin typeface="Arial" panose="020B0604020202020204" pitchFamily="34" charset="0"/>
                <a:cs typeface="Arial" panose="020B0604020202020204" pitchFamily="34" charset="0"/>
              </a:rPr>
              <a:t>and </a:t>
            </a:r>
            <a:r>
              <a:rPr lang="en-US" dirty="0">
                <a:latin typeface="Arial" panose="020B0604020202020204" pitchFamily="34" charset="0"/>
                <a:cs typeface="Arial" panose="020B0604020202020204" pitchFamily="34" charset="0"/>
              </a:rPr>
              <a:t>transferred </a:t>
            </a:r>
            <a:r>
              <a:rPr lang="en-US" dirty="0" smtClean="0">
                <a:latin typeface="Arial" panose="020B0604020202020204" pitchFamily="34" charset="0"/>
                <a:cs typeface="Arial" panose="020B0604020202020204" pitchFamily="34" charset="0"/>
              </a:rPr>
              <a:t>$257.5M to the Delivery </a:t>
            </a:r>
            <a:r>
              <a:rPr lang="en-US" dirty="0">
                <a:latin typeface="Arial" panose="020B0604020202020204" pitchFamily="34" charset="0"/>
                <a:cs typeface="Arial" panose="020B0604020202020204" pitchFamily="34" charset="0"/>
              </a:rPr>
              <a:t>System Reform Incentive </a:t>
            </a:r>
            <a:r>
              <a:rPr lang="en-US" dirty="0" smtClean="0">
                <a:latin typeface="Arial" panose="020B0604020202020204" pitchFamily="34" charset="0"/>
                <a:cs typeface="Arial" panose="020B0604020202020204" pitchFamily="34" charset="0"/>
              </a:rPr>
              <a:t>Program (DSRIP) fund as mandated by the Massachusetts Budget for FY18.</a:t>
            </a:r>
            <a:endParaRPr lang="en-US" dirty="0">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8763000" y="6477635"/>
            <a:ext cx="303351" cy="365125"/>
          </a:xfrm>
        </p:spPr>
        <p:txBody>
          <a:bodyPr/>
          <a:lstStyle/>
          <a:p>
            <a:pPr>
              <a:defRPr/>
            </a:pPr>
            <a:fld id="{2664FD68-7789-4411-B794-D82C5F643237}" type="slidenum">
              <a:rPr lang="en-US" smtClean="0"/>
              <a:pPr>
                <a:defRPr/>
              </a:pPr>
              <a:t>6</a:t>
            </a:fld>
            <a:endParaRPr lang="en-US" dirty="0"/>
          </a:p>
        </p:txBody>
      </p:sp>
    </p:spTree>
    <p:extLst>
      <p:ext uri="{BB962C8B-B14F-4D97-AF65-F5344CB8AC3E}">
        <p14:creationId xmlns:p14="http://schemas.microsoft.com/office/powerpoint/2010/main" val="167081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799" y="1600200"/>
            <a:ext cx="2212975" cy="37338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68888" y="1600200"/>
            <a:ext cx="2076450" cy="4261760"/>
          </a:xfrm>
        </p:spPr>
        <p:txBody>
          <a:bodyPr/>
          <a:lstStyle/>
          <a:p>
            <a:pPr marL="0" indent="0">
              <a:spcAft>
                <a:spcPct val="30000"/>
              </a:spcAft>
              <a:buNone/>
            </a:pPr>
            <a:endParaRPr lang="en-US" altLang="en-US" sz="1100" dirty="0" smtClean="0"/>
          </a:p>
          <a:p>
            <a:pPr marL="0" indent="0">
              <a:spcAft>
                <a:spcPct val="30000"/>
              </a:spcAft>
              <a:buNone/>
            </a:pPr>
            <a:r>
              <a:rPr lang="en-US" altLang="en-US" sz="1100" dirty="0" smtClean="0"/>
              <a:t>Demand represents the amount that providers would have been paid in the absence of a funding shortfall. </a:t>
            </a:r>
          </a:p>
          <a:p>
            <a:pPr marL="0" indent="0">
              <a:spcAft>
                <a:spcPct val="30000"/>
              </a:spcAft>
              <a:buNone/>
            </a:pPr>
            <a:endParaRPr lang="en-US" altLang="en-US" sz="1100" dirty="0" smtClean="0"/>
          </a:p>
          <a:p>
            <a:pPr marL="0" indent="0">
              <a:spcAft>
                <a:spcPct val="30000"/>
              </a:spcAft>
              <a:buNone/>
            </a:pPr>
            <a:r>
              <a:rPr lang="en-US" altLang="en-US" sz="1100" dirty="0" smtClean="0"/>
              <a:t>Health Safety Net fiscal year 2018 (HSNFY18) demand exceeded HSNFY18 funding.  Hospital providers experienced a $14 million shortfall during HSNFY18. </a:t>
            </a:r>
          </a:p>
          <a:p>
            <a:pPr marL="0" indent="0">
              <a:spcAft>
                <a:spcPct val="30000"/>
              </a:spcAft>
              <a:buNone/>
            </a:pPr>
            <a:endParaRPr lang="en-US" altLang="en-US" sz="1100" dirty="0" smtClean="0"/>
          </a:p>
          <a:p>
            <a:pPr marL="0" indent="0">
              <a:spcAft>
                <a:spcPct val="30000"/>
              </a:spcAft>
              <a:buNone/>
            </a:pPr>
            <a:r>
              <a:rPr lang="en-US" altLang="en-US" sz="1100" dirty="0" smtClean="0"/>
              <a:t>The </a:t>
            </a:r>
            <a:r>
              <a:rPr lang="en-US" altLang="en-US" sz="1100" dirty="0"/>
              <a:t>HSN shortfall decreased from </a:t>
            </a:r>
            <a:r>
              <a:rPr lang="en-US" altLang="en-US" sz="1100" dirty="0" smtClean="0"/>
              <a:t>$23M </a:t>
            </a:r>
            <a:r>
              <a:rPr lang="en-US" altLang="en-US" sz="1100" dirty="0"/>
              <a:t>during </a:t>
            </a:r>
            <a:r>
              <a:rPr lang="en-US" altLang="en-US" sz="1100" dirty="0" smtClean="0"/>
              <a:t>HSNFY17 </a:t>
            </a:r>
            <a:r>
              <a:rPr lang="en-US" altLang="en-US" sz="1100" dirty="0"/>
              <a:t>to </a:t>
            </a:r>
            <a:r>
              <a:rPr lang="en-US" altLang="en-US" sz="1100" dirty="0" smtClean="0"/>
              <a:t>$14M </a:t>
            </a:r>
            <a:r>
              <a:rPr lang="en-US" altLang="en-US" sz="1100" dirty="0"/>
              <a:t>during </a:t>
            </a:r>
            <a:r>
              <a:rPr lang="en-US" altLang="en-US" sz="1100" dirty="0" smtClean="0"/>
              <a:t>HSNFY18.</a:t>
            </a:r>
            <a:endParaRPr lang="en-US" altLang="en-US" sz="1100" dirty="0"/>
          </a:p>
          <a:p>
            <a:pPr marL="0" indent="0">
              <a:spcAft>
                <a:spcPct val="30000"/>
              </a:spcAft>
              <a:buNone/>
            </a:pPr>
            <a:endParaRPr lang="en-US" altLang="en-US" sz="1100" dirty="0" smtClean="0"/>
          </a:p>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76200" y="533400"/>
            <a:ext cx="66294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solidFill>
                  <a:srgbClr val="000000"/>
                </a:solidFill>
                <a:latin typeface="Arial" panose="020B0604020202020204" pitchFamily="34" charset="0"/>
              </a:rPr>
              <a:t>HSN Total Demand and Payment Trends</a:t>
            </a:r>
            <a:endParaRPr lang="en-US" altLang="en-US" sz="2400" b="1" dirty="0">
              <a:solidFill>
                <a:srgbClr val="FF0000"/>
              </a:solidFill>
              <a:latin typeface="Arial" panose="020B0604020202020204" pitchFamily="34" charset="0"/>
            </a:endParaRPr>
          </a:p>
        </p:txBody>
      </p:sp>
      <p:graphicFrame>
        <p:nvGraphicFramePr>
          <p:cNvPr id="7175" name="Object 18"/>
          <p:cNvGraphicFramePr>
            <a:graphicFrameLocks noChangeAspect="1"/>
          </p:cNvGraphicFramePr>
          <p:nvPr>
            <p:extLst>
              <p:ext uri="{D42A27DB-BD31-4B8C-83A1-F6EECF244321}">
                <p14:modId xmlns:p14="http://schemas.microsoft.com/office/powerpoint/2010/main" val="3400831156"/>
              </p:ext>
            </p:extLst>
          </p:nvPr>
        </p:nvGraphicFramePr>
        <p:xfrm>
          <a:off x="257175" y="812800"/>
          <a:ext cx="7242175" cy="4684713"/>
        </p:xfrm>
        <a:graphic>
          <a:graphicData uri="http://schemas.openxmlformats.org/presentationml/2006/ole">
            <mc:AlternateContent xmlns:mc="http://schemas.openxmlformats.org/markup-compatibility/2006">
              <mc:Choice xmlns:v="urn:schemas-microsoft-com:vml" Requires="v">
                <p:oleObj spid="_x0000_s18123" name="Worksheet" r:id="rId4" imgW="8709734" imgH="5463504" progId="Excel.Sheet.8">
                  <p:embed/>
                </p:oleObj>
              </mc:Choice>
              <mc:Fallback>
                <p:oleObj name="Worksheet" r:id="rId4" imgW="8709734" imgH="5463504" progId="Excel.Sheet.8">
                  <p:embed/>
                  <p:pic>
                    <p:nvPicPr>
                      <p:cNvPr id="0" name=""/>
                      <p:cNvPicPr>
                        <a:picLocks noChangeAspect="1" noChangeArrowheads="1"/>
                      </p:cNvPicPr>
                      <p:nvPr/>
                    </p:nvPicPr>
                    <p:blipFill>
                      <a:blip r:embed="rId5"/>
                      <a:srcRect/>
                      <a:stretch>
                        <a:fillRect/>
                      </a:stretch>
                    </p:blipFill>
                    <p:spPr bwMode="auto">
                      <a:xfrm>
                        <a:off x="257175" y="812800"/>
                        <a:ext cx="7242175" cy="4684713"/>
                      </a:xfrm>
                      <a:prstGeom prst="rect">
                        <a:avLst/>
                      </a:prstGeom>
                      <a:noFill/>
                      <a:ln>
                        <a:noFill/>
                      </a:ln>
                      <a:extLst/>
                    </p:spPr>
                  </p:pic>
                </p:oleObj>
              </mc:Fallback>
            </mc:AlternateContent>
          </a:graphicData>
        </a:graphic>
      </p:graphicFrame>
      <p:sp>
        <p:nvSpPr>
          <p:cNvPr id="7179" name="Text Box 14"/>
          <p:cNvSpPr txBox="1">
            <a:spLocks noChangeArrowheads="1"/>
          </p:cNvSpPr>
          <p:nvPr/>
        </p:nvSpPr>
        <p:spPr bwMode="auto">
          <a:xfrm>
            <a:off x="676275" y="6026851"/>
            <a:ext cx="80591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Hospital and community health center payments are reported in the month in which payment was made. The shortfall amount is based on spending assumptions in place during the fiscal year and may differ from year-end shortfall estimates reported elsewhere. Data reflect payment and projected demand levels as of the end of each fiscal year and exclude adjustments made after the end of the fiscal year. Numbers are rounded to the nearest million and may not sum due to rounding; percent changes are calculated prior to rounding. </a:t>
            </a:r>
            <a:r>
              <a:rPr lang="en-US" altLang="en-US" sz="700" dirty="0" smtClean="0">
                <a:latin typeface="Arial" panose="020B0604020202020204" pitchFamily="34" charset="0"/>
              </a:rPr>
              <a:t> Source</a:t>
            </a:r>
            <a:r>
              <a:rPr lang="en-US" altLang="en-US" sz="700" dirty="0">
                <a:latin typeface="Arial" panose="020B0604020202020204" pitchFamily="34" charset="0"/>
              </a:rPr>
              <a:t>: Health Safety Net </a:t>
            </a:r>
            <a:r>
              <a:rPr lang="en-US" altLang="en-US" sz="700" dirty="0" smtClean="0">
                <a:latin typeface="Arial" panose="020B0604020202020204" pitchFamily="34" charset="0"/>
              </a:rPr>
              <a:t>Payment Calculation as of </a:t>
            </a:r>
            <a:r>
              <a:rPr lang="en-US" altLang="en-US" sz="700" b="1" dirty="0" smtClean="0">
                <a:latin typeface="Arial" panose="020B0604020202020204" pitchFamily="34" charset="0"/>
              </a:rPr>
              <a:t>09/30/18.</a:t>
            </a:r>
            <a:endParaRPr lang="en-US" altLang="en-US" sz="700" b="1"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4" name="Slide Number Placeholder 3"/>
          <p:cNvSpPr>
            <a:spLocks noGrp="1"/>
          </p:cNvSpPr>
          <p:nvPr>
            <p:ph type="sldNum" sz="quarter" idx="12"/>
          </p:nvPr>
        </p:nvSpPr>
        <p:spPr>
          <a:xfrm>
            <a:off x="8808720" y="6462395"/>
            <a:ext cx="304800" cy="365125"/>
          </a:xfrm>
        </p:spPr>
        <p:txBody>
          <a:bodyPr/>
          <a:lstStyle/>
          <a:p>
            <a:pPr>
              <a:defRPr/>
            </a:pPr>
            <a:fld id="{E932BB6A-D600-4D54-8112-1310BC448E11}" type="slidenum">
              <a:rPr lang="en-US" smtClean="0"/>
              <a:pPr>
                <a:defRPr/>
              </a:pPr>
              <a:t>7</a:t>
            </a:fld>
            <a:endParaRPr lang="en-US" dirty="0"/>
          </a:p>
        </p:txBody>
      </p:sp>
      <p:sp>
        <p:nvSpPr>
          <p:cNvPr id="2" name="TextBox 1"/>
          <p:cNvSpPr txBox="1"/>
          <p:nvPr/>
        </p:nvSpPr>
        <p:spPr>
          <a:xfrm>
            <a:off x="838200" y="5308600"/>
            <a:ext cx="990600" cy="338554"/>
          </a:xfrm>
          <a:prstGeom prst="rect">
            <a:avLst/>
          </a:prstGeom>
          <a:noFill/>
        </p:spPr>
        <p:txBody>
          <a:bodyPr wrap="square" rtlCol="0">
            <a:spAutoFit/>
          </a:bodyPr>
          <a:lstStyle/>
          <a:p>
            <a:pPr algn="ctr"/>
            <a:r>
              <a:rPr lang="en-US" sz="800" b="1" dirty="0" smtClean="0">
                <a:latin typeface="Arial" panose="020B0604020202020204" pitchFamily="34" charset="0"/>
                <a:cs typeface="Arial" panose="020B0604020202020204" pitchFamily="34" charset="0"/>
              </a:rPr>
              <a:t>Payments $345M</a:t>
            </a:r>
            <a:endParaRPr lang="en-US" sz="800" b="1" dirty="0">
              <a:latin typeface="Arial" panose="020B0604020202020204" pitchFamily="34" charset="0"/>
              <a:cs typeface="Arial" panose="020B0604020202020204" pitchFamily="34" charset="0"/>
            </a:endParaRPr>
          </a:p>
        </p:txBody>
      </p:sp>
      <p:sp>
        <p:nvSpPr>
          <p:cNvPr id="37" name="TextBox 36"/>
          <p:cNvSpPr txBox="1"/>
          <p:nvPr/>
        </p:nvSpPr>
        <p:spPr>
          <a:xfrm>
            <a:off x="3014133" y="5308600"/>
            <a:ext cx="990600" cy="338554"/>
          </a:xfrm>
          <a:prstGeom prst="rect">
            <a:avLst/>
          </a:prstGeom>
          <a:noFill/>
        </p:spPr>
        <p:txBody>
          <a:bodyPr wrap="square" rtlCol="0">
            <a:spAutoFit/>
          </a:bodyPr>
          <a:lstStyle/>
          <a:p>
            <a:pPr algn="ctr"/>
            <a:r>
              <a:rPr lang="en-US" sz="800" b="1" dirty="0" smtClean="0">
                <a:latin typeface="Arial" panose="020B0604020202020204" pitchFamily="34" charset="0"/>
                <a:cs typeface="Arial" panose="020B0604020202020204" pitchFamily="34" charset="0"/>
              </a:rPr>
              <a:t>Payments $367M</a:t>
            </a:r>
            <a:endParaRPr lang="en-US" sz="800" b="1" dirty="0">
              <a:latin typeface="Arial" panose="020B0604020202020204" pitchFamily="34" charset="0"/>
              <a:cs typeface="Arial" panose="020B0604020202020204" pitchFamily="34" charset="0"/>
            </a:endParaRPr>
          </a:p>
        </p:txBody>
      </p:sp>
      <p:sp>
        <p:nvSpPr>
          <p:cNvPr id="38" name="TextBox 37"/>
          <p:cNvSpPr txBox="1"/>
          <p:nvPr/>
        </p:nvSpPr>
        <p:spPr>
          <a:xfrm>
            <a:off x="5181600" y="5334000"/>
            <a:ext cx="990600" cy="338554"/>
          </a:xfrm>
          <a:prstGeom prst="rect">
            <a:avLst/>
          </a:prstGeom>
          <a:noFill/>
        </p:spPr>
        <p:txBody>
          <a:bodyPr wrap="square" rtlCol="0">
            <a:spAutoFit/>
          </a:bodyPr>
          <a:lstStyle/>
          <a:p>
            <a:pPr algn="ctr"/>
            <a:r>
              <a:rPr lang="en-US" sz="800" b="1" dirty="0" smtClean="0">
                <a:latin typeface="Arial" panose="020B0604020202020204" pitchFamily="34" charset="0"/>
                <a:cs typeface="Arial" panose="020B0604020202020204" pitchFamily="34" charset="0"/>
              </a:rPr>
              <a:t>Payments $368M</a:t>
            </a:r>
            <a:endParaRPr lang="en-US"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9240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816340" y="6492875"/>
            <a:ext cx="304800" cy="365125"/>
          </a:xfrm>
        </p:spPr>
        <p:txBody>
          <a:bodyPr/>
          <a:lstStyle/>
          <a:p>
            <a:pPr>
              <a:defRPr/>
            </a:pPr>
            <a:fld id="{E932BB6A-D600-4D54-8112-1310BC448E11}" type="slidenum">
              <a:rPr lang="en-US" smtClean="0"/>
              <a:pPr>
                <a:defRPr/>
              </a:pPr>
              <a:t>8</a:t>
            </a:fld>
            <a:endParaRPr lang="en-US" dirty="0"/>
          </a:p>
        </p:txBody>
      </p:sp>
      <p:sp>
        <p:nvSpPr>
          <p:cNvPr id="7173" name="Rectangle 17"/>
          <p:cNvSpPr>
            <a:spLocks noChangeArrowheads="1"/>
          </p:cNvSpPr>
          <p:nvPr/>
        </p:nvSpPr>
        <p:spPr bwMode="auto">
          <a:xfrm>
            <a:off x="76200" y="533400"/>
            <a:ext cx="88392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smtClean="0">
                <a:solidFill>
                  <a:srgbClr val="000000"/>
                </a:solidFill>
                <a:latin typeface="Arial" panose="020B0604020202020204" pitchFamily="34" charset="0"/>
              </a:rPr>
              <a:t>Amounts Disbursed to Hospitals from the Health Safety Net Trust Fund (after Shortfall)</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09600" y="5735975"/>
            <a:ext cx="805912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smtClean="0">
                <a:latin typeface="Arial" panose="020B0604020202020204" pitchFamily="34" charset="0"/>
              </a:rPr>
              <a:t>This </a:t>
            </a:r>
            <a:r>
              <a:rPr lang="en-US" altLang="en-US" sz="700" dirty="0" smtClean="0">
                <a:latin typeface="Arial" panose="020B0604020202020204" pitchFamily="34" charset="0"/>
              </a:rPr>
              <a:t>list does not include disbursements to Cambridge </a:t>
            </a:r>
            <a:r>
              <a:rPr lang="en-US" altLang="en-US" sz="700" dirty="0">
                <a:latin typeface="Arial" panose="020B0604020202020204" pitchFamily="34" charset="0"/>
              </a:rPr>
              <a:t>Health Alliance </a:t>
            </a:r>
            <a:r>
              <a:rPr lang="en-US" altLang="en-US" sz="700" dirty="0" smtClean="0">
                <a:latin typeface="Arial" panose="020B0604020202020204" pitchFamily="34" charset="0"/>
              </a:rPr>
              <a:t>(CHA) due </a:t>
            </a:r>
            <a:r>
              <a:rPr lang="en-US" altLang="en-US" sz="700" dirty="0">
                <a:latin typeface="Arial" panose="020B0604020202020204" pitchFamily="34" charset="0"/>
              </a:rPr>
              <a:t>to offset funding </a:t>
            </a:r>
            <a:r>
              <a:rPr lang="en-US" altLang="en-US" sz="700" dirty="0" smtClean="0">
                <a:latin typeface="Arial" panose="020B0604020202020204" pitchFamily="34" charset="0"/>
              </a:rPr>
              <a:t>($35,062,292 in HSNFY18) to CHA for </a:t>
            </a:r>
            <a:r>
              <a:rPr lang="en-US" altLang="en-US" sz="700" dirty="0">
                <a:latin typeface="Arial" panose="020B0604020202020204" pitchFamily="34" charset="0"/>
              </a:rPr>
              <a:t>uncompensated care from </a:t>
            </a:r>
            <a:r>
              <a:rPr lang="en-US" altLang="en-US" sz="700" dirty="0" smtClean="0">
                <a:latin typeface="Arial" panose="020B0604020202020204" pitchFamily="34" charset="0"/>
              </a:rPr>
              <a:t>other sources.  This list does not include outside disbursements to Boston Medical Center (BMC) of $20,000,000 in HSNFY18. </a:t>
            </a:r>
            <a:br>
              <a:rPr lang="en-US" altLang="en-US" sz="700" dirty="0" smtClean="0">
                <a:latin typeface="Arial" panose="020B0604020202020204" pitchFamily="34" charset="0"/>
              </a:rPr>
            </a:br>
            <a:endParaRPr lang="en-US" altLang="en-US" sz="700" dirty="0" smtClean="0">
              <a:latin typeface="Arial" panose="020B0604020202020204" pitchFamily="34" charset="0"/>
            </a:endParaRPr>
          </a:p>
          <a:p>
            <a:pPr eaLnBrk="1" hangingPunct="1">
              <a:spcBef>
                <a:spcPct val="0"/>
              </a:spcBef>
              <a:buNone/>
            </a:pPr>
            <a:r>
              <a:rPr lang="en-US" altLang="en-US" sz="700" dirty="0" smtClean="0">
                <a:latin typeface="Arial" panose="020B0604020202020204" pitchFamily="34" charset="0"/>
              </a:rPr>
              <a:t>The </a:t>
            </a:r>
            <a:r>
              <a:rPr lang="en-US" altLang="en-US" sz="700" dirty="0">
                <a:latin typeface="Arial" panose="020B0604020202020204" pitchFamily="34" charset="0"/>
              </a:rPr>
              <a:t>Health Safety Net fiscal year runs from October 1 through September 30 of the following year. </a:t>
            </a:r>
            <a:r>
              <a:rPr lang="en-US" altLang="en-US" sz="700" dirty="0" smtClean="0">
                <a:latin typeface="Arial" panose="020B0604020202020204" pitchFamily="34" charset="0"/>
              </a:rPr>
              <a:t>Hospital payments </a:t>
            </a:r>
            <a:r>
              <a:rPr lang="en-US" altLang="en-US" sz="700" dirty="0">
                <a:latin typeface="Arial" panose="020B0604020202020204" pitchFamily="34" charset="0"/>
              </a:rPr>
              <a:t>are reported in the month in which payment was made. </a:t>
            </a:r>
            <a:r>
              <a:rPr lang="en-US" altLang="en-US" sz="700" dirty="0" smtClean="0">
                <a:latin typeface="Arial" panose="020B0604020202020204" pitchFamily="34" charset="0"/>
              </a:rPr>
              <a:t>The </a:t>
            </a:r>
            <a:r>
              <a:rPr lang="en-US" altLang="en-US" sz="700" dirty="0">
                <a:latin typeface="Arial" panose="020B0604020202020204" pitchFamily="34" charset="0"/>
              </a:rPr>
              <a:t>shortfall amount is based on spending assumptions in place during the fiscal year and may differ from year-end shortfall estimates reported elsewhere. </a:t>
            </a:r>
            <a:r>
              <a:rPr lang="en-US" altLang="en-US" sz="700" dirty="0" smtClean="0">
                <a:latin typeface="Arial" panose="020B0604020202020204" pitchFamily="34" charset="0"/>
              </a:rPr>
              <a:t>Data reflect as of the end of each fiscal year and exclude adjustments made after the end of the fiscal year.  Source</a:t>
            </a:r>
            <a:r>
              <a:rPr lang="en-US" altLang="en-US" sz="700" dirty="0">
                <a:latin typeface="Arial" panose="020B0604020202020204" pitchFamily="34" charset="0"/>
              </a:rPr>
              <a:t>: Health Safety Net Payment </a:t>
            </a:r>
            <a:r>
              <a:rPr lang="en-US" altLang="en-US" sz="700" dirty="0" smtClean="0">
                <a:latin typeface="Arial" panose="020B0604020202020204" pitchFamily="34" charset="0"/>
              </a:rPr>
              <a:t>Calculation</a:t>
            </a:r>
            <a:r>
              <a:rPr lang="en-US" altLang="en-US" sz="700" dirty="0">
                <a:latin typeface="Arial" panose="020B0604020202020204" pitchFamily="34" charset="0"/>
              </a:rPr>
              <a:t> </a:t>
            </a:r>
            <a:r>
              <a:rPr lang="en-US" altLang="en-US" sz="700" dirty="0" smtClean="0">
                <a:latin typeface="Arial" panose="020B0604020202020204" pitchFamily="34" charset="0"/>
              </a:rPr>
              <a:t>as </a:t>
            </a:r>
            <a:r>
              <a:rPr lang="en-US" altLang="en-US" sz="700" b="1" dirty="0" smtClean="0">
                <a:latin typeface="Arial" panose="020B0604020202020204" pitchFamily="34" charset="0"/>
              </a:rPr>
              <a:t>of 09/30/18.</a:t>
            </a:r>
            <a:r>
              <a:rPr lang="en-US" altLang="en-US" sz="700" b="1" dirty="0" smtClean="0"/>
              <a:t> </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graphicFrame>
        <p:nvGraphicFramePr>
          <p:cNvPr id="3" name="Object 2"/>
          <p:cNvGraphicFramePr>
            <a:graphicFrameLocks noChangeAspect="1"/>
          </p:cNvGraphicFramePr>
          <p:nvPr>
            <p:extLst>
              <p:ext uri="{D42A27DB-BD31-4B8C-83A1-F6EECF244321}">
                <p14:modId xmlns:p14="http://schemas.microsoft.com/office/powerpoint/2010/main" val="676470645"/>
              </p:ext>
            </p:extLst>
          </p:nvPr>
        </p:nvGraphicFramePr>
        <p:xfrm>
          <a:off x="381000" y="996950"/>
          <a:ext cx="3047999" cy="4572000"/>
        </p:xfrm>
        <a:graphic>
          <a:graphicData uri="http://schemas.openxmlformats.org/presentationml/2006/ole">
            <mc:AlternateContent xmlns:mc="http://schemas.openxmlformats.org/markup-compatibility/2006">
              <mc:Choice xmlns:v="urn:schemas-microsoft-com:vml" Requires="v">
                <p:oleObj spid="_x0000_s22482" name="Worksheet" r:id="rId5" imgW="5305234" imgH="7353490" progId="Excel.Sheet.8">
                  <p:embed/>
                </p:oleObj>
              </mc:Choice>
              <mc:Fallback>
                <p:oleObj name="Worksheet" r:id="rId5" imgW="5305234" imgH="7353490" progId="Excel.Sheet.8">
                  <p:embed/>
                  <p:pic>
                    <p:nvPicPr>
                      <p:cNvPr id="0" name=""/>
                      <p:cNvPicPr/>
                      <p:nvPr/>
                    </p:nvPicPr>
                    <p:blipFill>
                      <a:blip r:embed="rId6"/>
                      <a:stretch>
                        <a:fillRect/>
                      </a:stretch>
                    </p:blipFill>
                    <p:spPr>
                      <a:xfrm>
                        <a:off x="381000" y="996950"/>
                        <a:ext cx="3047999" cy="45720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740978793"/>
              </p:ext>
            </p:extLst>
          </p:nvPr>
        </p:nvGraphicFramePr>
        <p:xfrm>
          <a:off x="3581401" y="996950"/>
          <a:ext cx="3200399" cy="4565650"/>
        </p:xfrm>
        <a:graphic>
          <a:graphicData uri="http://schemas.openxmlformats.org/presentationml/2006/ole">
            <mc:AlternateContent xmlns:mc="http://schemas.openxmlformats.org/markup-compatibility/2006">
              <mc:Choice xmlns:v="urn:schemas-microsoft-com:vml" Requires="v">
                <p:oleObj spid="_x0000_s22483" name="Worksheet" r:id="rId7" imgW="5839016" imgH="6934295" progId="Excel.Sheet.8">
                  <p:embed/>
                </p:oleObj>
              </mc:Choice>
              <mc:Fallback>
                <p:oleObj name="Worksheet" r:id="rId7" imgW="5839016" imgH="6934295" progId="Excel.Sheet.8">
                  <p:embed/>
                  <p:pic>
                    <p:nvPicPr>
                      <p:cNvPr id="0" name=""/>
                      <p:cNvPicPr/>
                      <p:nvPr/>
                    </p:nvPicPr>
                    <p:blipFill>
                      <a:blip r:embed="rId8"/>
                      <a:stretch>
                        <a:fillRect/>
                      </a:stretch>
                    </p:blipFill>
                    <p:spPr>
                      <a:xfrm>
                        <a:off x="3581401" y="996950"/>
                        <a:ext cx="3200399" cy="4565650"/>
                      </a:xfrm>
                      <a:prstGeom prst="rect">
                        <a:avLst/>
                      </a:prstGeom>
                    </p:spPr>
                  </p:pic>
                </p:oleObj>
              </mc:Fallback>
            </mc:AlternateContent>
          </a:graphicData>
        </a:graphic>
      </p:graphicFrame>
      <p:sp>
        <p:nvSpPr>
          <p:cNvPr id="30" name="AutoShape 16"/>
          <p:cNvSpPr>
            <a:spLocks noChangeArrowheads="1"/>
          </p:cNvSpPr>
          <p:nvPr/>
        </p:nvSpPr>
        <p:spPr bwMode="auto">
          <a:xfrm>
            <a:off x="6915150" y="996950"/>
            <a:ext cx="2076450" cy="456021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31" name="Rectangle 4"/>
          <p:cNvSpPr txBox="1">
            <a:spLocks noChangeArrowheads="1"/>
          </p:cNvSpPr>
          <p:nvPr/>
        </p:nvSpPr>
        <p:spPr bwMode="auto">
          <a:xfrm>
            <a:off x="6915150" y="129540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This represents the amount disbursed from the Health Safety Net Trust Fund to each Hospital during HSN fiscal year 2018.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Data reflects amount disbursed based on claims that have been submitted as of the date of this report.  </a:t>
            </a:r>
          </a:p>
          <a:p>
            <a:pPr marL="0" indent="0">
              <a:spcAft>
                <a:spcPct val="30000"/>
              </a:spcAft>
              <a:buFont typeface="Arial" charset="0"/>
              <a:buNone/>
            </a:pPr>
            <a:endParaRPr lang="en-US" altLang="en-US" sz="1100" dirty="0" smtClean="0"/>
          </a:p>
          <a:p>
            <a:pPr marL="0" indent="0">
              <a:spcAft>
                <a:spcPct val="30000"/>
              </a:spcAft>
              <a:buNone/>
            </a:pPr>
            <a:r>
              <a:rPr lang="en-US" altLang="en-US" sz="1100" dirty="0" smtClean="0"/>
              <a:t>Remediated claims for dates of service in fiscal year 2018 will be paid in subsequent fiscal years.</a:t>
            </a:r>
          </a:p>
          <a:p>
            <a:pPr marL="0" indent="0">
              <a:spcAft>
                <a:spcPct val="30000"/>
              </a:spcAft>
              <a:buFont typeface="Arial" charset="0"/>
              <a:buNone/>
            </a:pPr>
            <a:endParaRPr lang="en-US" altLang="en-US" sz="1100" strike="sngStrike" dirty="0"/>
          </a:p>
        </p:txBody>
      </p:sp>
    </p:spTree>
    <p:extLst>
      <p:ext uri="{BB962C8B-B14F-4D97-AF65-F5344CB8AC3E}">
        <p14:creationId xmlns:p14="http://schemas.microsoft.com/office/powerpoint/2010/main" val="3495937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400800" y="1066800"/>
            <a:ext cx="2212975" cy="46482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idx="1"/>
          </p:nvPr>
        </p:nvSpPr>
        <p:spPr/>
        <p:txBody>
          <a:bodyPr/>
          <a:lstStyle/>
          <a:p>
            <a:pPr marL="0" indent="0">
              <a:spcAft>
                <a:spcPct val="30000"/>
              </a:spcAft>
              <a:buNone/>
            </a:pPr>
            <a:endParaRPr lang="en-US" altLang="en-US" sz="1100" dirty="0" smtClean="0"/>
          </a:p>
          <a:p>
            <a:pPr marL="0" indent="0">
              <a:spcAft>
                <a:spcPct val="30000"/>
              </a:spcAft>
              <a:buNone/>
            </a:pPr>
            <a:endParaRPr lang="en-US" altLang="en-US" sz="1100" strike="sngStrike" dirty="0"/>
          </a:p>
        </p:txBody>
      </p:sp>
      <p:sp>
        <p:nvSpPr>
          <p:cNvPr id="4" name="Slide Number Placeholder 3"/>
          <p:cNvSpPr>
            <a:spLocks noGrp="1"/>
          </p:cNvSpPr>
          <p:nvPr>
            <p:ph type="sldNum" sz="quarter" idx="12"/>
          </p:nvPr>
        </p:nvSpPr>
        <p:spPr>
          <a:xfrm>
            <a:off x="8610600" y="6485255"/>
            <a:ext cx="533400" cy="365125"/>
          </a:xfrm>
        </p:spPr>
        <p:txBody>
          <a:bodyPr/>
          <a:lstStyle/>
          <a:p>
            <a:pPr>
              <a:defRPr/>
            </a:pPr>
            <a:fld id="{E932BB6A-D600-4D54-8112-1310BC448E11}" type="slidenum">
              <a:rPr lang="en-US" smtClean="0"/>
              <a:pPr>
                <a:defRPr/>
              </a:pPr>
              <a:t>9</a:t>
            </a:fld>
            <a:endParaRPr lang="en-US" dirty="0"/>
          </a:p>
        </p:txBody>
      </p:sp>
      <p:sp>
        <p:nvSpPr>
          <p:cNvPr id="7173" name="Rectangle 17"/>
          <p:cNvSpPr>
            <a:spLocks noChangeArrowheads="1"/>
          </p:cNvSpPr>
          <p:nvPr/>
        </p:nvSpPr>
        <p:spPr bwMode="auto">
          <a:xfrm>
            <a:off x="457200" y="533400"/>
            <a:ext cx="7086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dirty="0">
                <a:solidFill>
                  <a:srgbClr val="000000"/>
                </a:solidFill>
                <a:latin typeface="Arial" panose="020B0604020202020204" pitchFamily="34" charset="0"/>
              </a:rPr>
              <a:t>HSN </a:t>
            </a:r>
            <a:r>
              <a:rPr lang="en-US" altLang="en-US" sz="2000" b="1" dirty="0" smtClean="0">
                <a:solidFill>
                  <a:srgbClr val="000000"/>
                </a:solidFill>
                <a:latin typeface="Arial" panose="020B0604020202020204" pitchFamily="34" charset="0"/>
              </a:rPr>
              <a:t>Amounts Disbursed to Community Health Centers</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20711" y="6225133"/>
            <a:ext cx="805912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Community health center payments are reported in the month in which payment was made.  Data reflect payment  as of the end of each fiscal year and exclude adjustments made after the end of the fiscal </a:t>
            </a:r>
            <a:r>
              <a:rPr lang="en-US" altLang="en-US" sz="700" dirty="0" smtClean="0">
                <a:latin typeface="Arial" panose="020B0604020202020204" pitchFamily="34" charset="0"/>
              </a:rPr>
              <a:t>year. Source</a:t>
            </a:r>
            <a:r>
              <a:rPr lang="en-US" altLang="en-US" sz="700" dirty="0">
                <a:latin typeface="Arial" panose="020B0604020202020204" pitchFamily="34" charset="0"/>
              </a:rPr>
              <a:t>: Health Safety Net </a:t>
            </a:r>
            <a:r>
              <a:rPr lang="en-US" altLang="en-US" sz="700" dirty="0" smtClean="0">
                <a:latin typeface="Arial" panose="020B0604020202020204" pitchFamily="34" charset="0"/>
              </a:rPr>
              <a:t>Payment Calculation as of </a:t>
            </a:r>
            <a:r>
              <a:rPr lang="en-US" altLang="en-US" sz="700" b="1" dirty="0" smtClean="0">
                <a:latin typeface="Arial" panose="020B0604020202020204" pitchFamily="34" charset="0"/>
              </a:rPr>
              <a:t>9/30/18.</a:t>
            </a:r>
            <a:endParaRPr lang="en-US" altLang="en-US" sz="700" b="1"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31" name="Rectangle 4"/>
          <p:cNvSpPr txBox="1">
            <a:spLocks noChangeArrowheads="1"/>
          </p:cNvSpPr>
          <p:nvPr/>
        </p:nvSpPr>
        <p:spPr bwMode="auto">
          <a:xfrm>
            <a:off x="6477000" y="130084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This represents the amount disbursed from the Health Safety Net Trust Fund to each Community Health </a:t>
            </a:r>
            <a:r>
              <a:rPr lang="en-US" altLang="en-US" sz="1100" dirty="0"/>
              <a:t>C</a:t>
            </a:r>
            <a:r>
              <a:rPr lang="en-US" altLang="en-US" sz="1100" dirty="0" smtClean="0"/>
              <a:t>enter during HSN fiscal year 2018.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Data reflects amount disbursed based on claims that have been submitted as of the date of this report.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Remediated claims for dates of service in fiscal year 2018 will be paid in subsequent fiscal years.</a:t>
            </a:r>
            <a:endParaRPr lang="en-US" altLang="en-US" sz="1100" strike="sngStrike" dirty="0"/>
          </a:p>
        </p:txBody>
      </p:sp>
      <p:graphicFrame>
        <p:nvGraphicFramePr>
          <p:cNvPr id="32" name="Object 31"/>
          <p:cNvGraphicFramePr>
            <a:graphicFrameLocks noChangeAspect="1"/>
          </p:cNvGraphicFramePr>
          <p:nvPr>
            <p:extLst>
              <p:ext uri="{D42A27DB-BD31-4B8C-83A1-F6EECF244321}">
                <p14:modId xmlns:p14="http://schemas.microsoft.com/office/powerpoint/2010/main" val="309651961"/>
              </p:ext>
            </p:extLst>
          </p:nvPr>
        </p:nvGraphicFramePr>
        <p:xfrm>
          <a:off x="1219200" y="965200"/>
          <a:ext cx="4686300" cy="5130800"/>
        </p:xfrm>
        <a:graphic>
          <a:graphicData uri="http://schemas.openxmlformats.org/presentationml/2006/ole">
            <mc:AlternateContent xmlns:mc="http://schemas.openxmlformats.org/markup-compatibility/2006">
              <mc:Choice xmlns:v="urn:schemas-microsoft-com:vml" Requires="v">
                <p:oleObj spid="_x0000_s20960" name="Worksheet" r:id="rId5" imgW="7143750" imgH="7705820" progId="Excel.Sheet.12">
                  <p:embed/>
                </p:oleObj>
              </mc:Choice>
              <mc:Fallback>
                <p:oleObj name="Worksheet" r:id="rId5" imgW="7143750" imgH="7705820" progId="Excel.Sheet.12">
                  <p:embed/>
                  <p:pic>
                    <p:nvPicPr>
                      <p:cNvPr id="0" name=""/>
                      <p:cNvPicPr/>
                      <p:nvPr/>
                    </p:nvPicPr>
                    <p:blipFill>
                      <a:blip r:embed="rId6"/>
                      <a:stretch>
                        <a:fillRect/>
                      </a:stretch>
                    </p:blipFill>
                    <p:spPr>
                      <a:xfrm>
                        <a:off x="1219200" y="965200"/>
                        <a:ext cx="4686300" cy="5130800"/>
                      </a:xfrm>
                      <a:prstGeom prst="rect">
                        <a:avLst/>
                      </a:prstGeom>
                    </p:spPr>
                  </p:pic>
                </p:oleObj>
              </mc:Fallback>
            </mc:AlternateContent>
          </a:graphicData>
        </a:graphic>
      </p:graphicFrame>
    </p:spTree>
    <p:extLst>
      <p:ext uri="{BB962C8B-B14F-4D97-AF65-F5344CB8AC3E}">
        <p14:creationId xmlns:p14="http://schemas.microsoft.com/office/powerpoint/2010/main" val="182484034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lumMod val="60000"/>
            <a:lumOff val="40000"/>
          </a:schemeClr>
        </a:solidFill>
        <a:ln>
          <a:noFill/>
        </a:ln>
        <a:extLst/>
      </a:spPr>
      <a:bodyPr wrap="none" lIns="82058" tIns="41029" rIns="82058" bIns="41029" anchor="ctr"/>
      <a:lstStyle>
        <a:defPPr eaLnBrk="1" hangingPunct="1">
          <a:spcBef>
            <a:spcPct val="0"/>
          </a:spcBef>
          <a:buFontTx/>
          <a:buNone/>
          <a:defRPr sz="1300" dirty="0">
            <a:latin typeface="Verdana" pitchFamily="34" charset="0"/>
          </a:defRPr>
        </a:defPPr>
      </a:lst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28740</TotalTime>
  <Words>2217</Words>
  <Application>Microsoft Office PowerPoint</Application>
  <PresentationFormat>On-screen Show (4:3)</PresentationFormat>
  <Paragraphs>211</Paragraphs>
  <Slides>15</Slides>
  <Notes>15</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18" baseType="lpstr">
      <vt:lpstr>Office Theme</vt:lpstr>
      <vt:lpstr>think-cell Slide</vt:lpstr>
      <vt:lpstr>Worksheet</vt:lpstr>
      <vt:lpstr>PowerPoint Presentation</vt:lpstr>
      <vt:lpstr>Table of Contents</vt:lpstr>
      <vt:lpstr>Introduction</vt:lpstr>
      <vt:lpstr>HSN Overview</vt:lpstr>
      <vt:lpstr>HSN Overview</vt:lpstr>
      <vt:lpstr>HSN Fiscal Year 2018 Updates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Hospital Utilization and Demand by Insurance Status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mvitello</dc:creator>
  <cp:lastModifiedBy>sysadmin</cp:lastModifiedBy>
  <cp:revision>1071</cp:revision>
  <cp:lastPrinted>2018-11-23T15:38:23Z</cp:lastPrinted>
  <dcterms:created xsi:type="dcterms:W3CDTF">2013-11-25T21:20:22Z</dcterms:created>
  <dcterms:modified xsi:type="dcterms:W3CDTF">2018-12-19T15:59:12Z</dcterms:modified>
</cp:coreProperties>
</file>