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notesSlides/notesSlide12.xml" ContentType="application/vnd.openxmlformats-officedocument.presentationml.notesSlide+xml"/>
  <Override PartName="/ppt/charts/chart2.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3.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4.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90" r:id="rId2"/>
    <p:sldId id="281" r:id="rId3"/>
    <p:sldId id="282" r:id="rId4"/>
    <p:sldId id="284" r:id="rId5"/>
    <p:sldId id="332" r:id="rId6"/>
    <p:sldId id="333" r:id="rId7"/>
    <p:sldId id="295" r:id="rId8"/>
    <p:sldId id="294" r:id="rId9"/>
    <p:sldId id="316" r:id="rId10"/>
    <p:sldId id="315" r:id="rId11"/>
    <p:sldId id="328" r:id="rId12"/>
    <p:sldId id="303" r:id="rId13"/>
    <p:sldId id="321" r:id="rId14"/>
    <p:sldId id="306" r:id="rId15"/>
    <p:sldId id="325" r:id="rId16"/>
    <p:sldId id="331" r:id="rId1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200">
          <p15:clr>
            <a:srgbClr val="A4A3A4"/>
          </p15:clr>
        </p15:guide>
        <p15:guide id="2" pos="2920">
          <p15:clr>
            <a:srgbClr val="A4A3A4"/>
          </p15:clr>
        </p15:guide>
        <p15:guide id="3" orient="horz" pos="2928">
          <p15:clr>
            <a:srgbClr val="A4A3A4"/>
          </p15:clr>
        </p15:guide>
        <p15:guide id="4"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7" name="DLHarris" initials="s" lastIdx="0" clrIdx="7"/>
  <p:cmAuthor id="1" name="sysadmin" initials="MS" lastIdx="10" clrIdx="1"/>
  <p:cmAuthor id="8" name="JLannon" initials="JL" lastIdx="5" clrIdx="8"/>
  <p:cmAuthor id="2" name="CKE" initials="CKE" lastIdx="1" clrIdx="2"/>
  <p:cmAuthor id="3" name="sysadmin" initials="KTB" lastIdx="2" clrIdx="3"/>
  <p:cmAuthor id="4" name=" Russell Leino" initials="RPL" lastIdx="10" clrIdx="4"/>
  <p:cmAuthor id="5" name="sysadmin" initials="s" lastIdx="9" clrIdx="5"/>
  <p:cmAuthor id="6" name=" Trish Grant" initials="TG"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73" autoAdjust="0"/>
    <p:restoredTop sz="95200" autoAdjust="0"/>
  </p:normalViewPr>
  <p:slideViewPr>
    <p:cSldViewPr>
      <p:cViewPr>
        <p:scale>
          <a:sx n="110" d="100"/>
          <a:sy n="110" d="100"/>
        </p:scale>
        <p:origin x="-965" y="-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3" d="100"/>
          <a:sy n="63" d="100"/>
        </p:scale>
        <p:origin x="-3192" y="-58"/>
      </p:cViewPr>
      <p:guideLst>
        <p:guide orient="horz" pos="2200"/>
        <p:guide orient="horz" pos="2928"/>
        <p:guide pos="2920"/>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4742023646126803"/>
          <c:y val="0.109375"/>
          <c:w val="0.4801223241590214"/>
          <c:h val="0.81770833333333337"/>
        </c:manualLayout>
      </c:layout>
      <c:pieChart>
        <c:varyColors val="1"/>
        <c:ser>
          <c:idx val="0"/>
          <c:order val="0"/>
          <c:tx>
            <c:v>HSN18</c:v>
          </c:tx>
          <c:spPr>
            <a:ln w="3175">
              <a:solidFill>
                <a:srgbClr val="FFFF00"/>
              </a:solidFill>
            </a:ln>
          </c:spPr>
          <c:dPt>
            <c:idx val="1"/>
            <c:bubble3D val="0"/>
            <c:spPr>
              <a:solidFill>
                <a:schemeClr val="accent2">
                  <a:lumMod val="40000"/>
                  <a:lumOff val="60000"/>
                </a:schemeClr>
              </a:solidFill>
              <a:ln w="3175">
                <a:solidFill>
                  <a:srgbClr val="FFFF00"/>
                </a:solidFill>
              </a:ln>
            </c:spPr>
          </c:dPt>
          <c:dLbls>
            <c:dLbl>
              <c:idx val="0"/>
              <c:layout>
                <c:manualLayout>
                  <c:x val="-0.11341880937449191"/>
                  <c:y val="0.18515091863517061"/>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1"/>
              <c:layout>
                <c:manualLayout>
                  <c:x val="-0.16026386082270688"/>
                  <c:y val="-0.23309301181102351"/>
                </c:manualLayout>
              </c:layout>
              <c:tx>
                <c:rich>
                  <a:bodyPr/>
                  <a:lstStyle/>
                  <a:p>
                    <a:r>
                      <a:rPr lang="en-US" dirty="0" smtClean="0"/>
                      <a:t>Outpatient</a:t>
                    </a:r>
                    <a:r>
                      <a:rPr lang="en-US" baseline="0" dirty="0" smtClean="0"/>
                      <a:t> 39.01</a:t>
                    </a:r>
                    <a:r>
                      <a:rPr lang="en-US" dirty="0" smtClean="0"/>
                      <a:t>%</a:t>
                    </a:r>
                    <a:endParaRPr lang="en-US" dirty="0"/>
                  </a:p>
                </c:rich>
              </c:tx>
              <c:showLegendKey val="0"/>
              <c:showVal val="0"/>
              <c:showCatName val="0"/>
              <c:showSerName val="0"/>
              <c:showPercent val="1"/>
              <c:showBubbleSize val="0"/>
              <c:separator> </c:separator>
              <c:extLst>
                <c:ext xmlns:c15="http://schemas.microsoft.com/office/drawing/2012/chart" uri="{CE6537A1-D6FC-4f65-9D91-7224C49458BB}">
                  <c15:layout/>
                </c:ext>
              </c:extLst>
            </c:dLbl>
            <c:dLbl>
              <c:idx val="2"/>
              <c:layout>
                <c:manualLayout>
                  <c:x val="-5.7626646226743784E-4"/>
                  <c:y val="3.8300524934383205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3"/>
              <c:layout>
                <c:manualLayout>
                  <c:x val="8.8495575221238937E-3"/>
                  <c:y val="1.0027066929133858E-2"/>
                </c:manualLayout>
              </c:layout>
              <c:showLegendKey val="0"/>
              <c:showVal val="0"/>
              <c:showCatName val="1"/>
              <c:showSerName val="0"/>
              <c:showPercent val="1"/>
              <c:showBubbleSize val="0"/>
              <c:separator> </c:separator>
            </c:dLbl>
            <c:dLbl>
              <c:idx val="4"/>
              <c:layout>
                <c:manualLayout>
                  <c:x val="-1.0442942419808077E-3"/>
                  <c:y val="-3.8865649606299214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5"/>
              <c:layout>
                <c:manualLayout>
                  <c:x val="0.1417459875037744"/>
                  <c:y val="0.193359375"/>
                </c:manualLayout>
              </c:layout>
              <c:numFmt formatCode="0.00%" sourceLinked="0"/>
              <c:spPr/>
              <c:txPr>
                <a:bodyPr/>
                <a:lstStyle/>
                <a:p>
                  <a:pPr>
                    <a:defRPr sz="1200" b="1">
                      <a:latin typeface="Arial" panose="020B0604020202020204" pitchFamily="34" charset="0"/>
                      <a:cs typeface="Arial" panose="020B0604020202020204" pitchFamily="34" charset="0"/>
                    </a:defRPr>
                  </a:pPr>
                  <a:endParaRPr lang="en-US"/>
                </a:p>
              </c:txPr>
              <c:showLegendKey val="0"/>
              <c:showVal val="0"/>
              <c:showCatName val="1"/>
              <c:showSerName val="0"/>
              <c:showPercent val="1"/>
              <c:showBubbleSize val="0"/>
              <c:separator> </c:separator>
            </c:dLbl>
            <c:numFmt formatCode="0.00%" sourceLinked="0"/>
            <c:spPr>
              <a:noFill/>
              <a:ln>
                <a:noFill/>
              </a:ln>
              <a:effectLst/>
            </c:spPr>
            <c:txPr>
              <a:bodyPr/>
              <a:lstStyle/>
              <a:p>
                <a:pPr>
                  <a:defRPr sz="1200" b="1">
                    <a:latin typeface="Arial" panose="020B0604020202020204" pitchFamily="34" charset="0"/>
                    <a:cs typeface="Arial" panose="020B0604020202020204" pitchFamily="34" charset="0"/>
                  </a:defRPr>
                </a:pPr>
                <a:endParaRPr lang="en-US"/>
              </a:p>
            </c:txPr>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'HSN19'!$A$2:$A$7</c:f>
              <c:strCache>
                <c:ptCount val="6"/>
                <c:pt idx="0">
                  <c:v>Inpatient</c:v>
                </c:pt>
                <c:pt idx="1">
                  <c:v>Outpatient</c:v>
                </c:pt>
                <c:pt idx="2">
                  <c:v>Bad Debt</c:v>
                </c:pt>
                <c:pt idx="3">
                  <c:v>Professional Services</c:v>
                </c:pt>
                <c:pt idx="4">
                  <c:v>Dental</c:v>
                </c:pt>
                <c:pt idx="5">
                  <c:v>Pharmacy (outpatient)</c:v>
                </c:pt>
              </c:strCache>
            </c:strRef>
          </c:cat>
          <c:val>
            <c:numRef>
              <c:f>'HSN19'!$B$2:$B$7</c:f>
              <c:numCache>
                <c:formatCode>0.00%</c:formatCode>
                <c:ptCount val="6"/>
                <c:pt idx="0">
                  <c:v>0.23998264966011854</c:v>
                </c:pt>
                <c:pt idx="1">
                  <c:v>0.39854016859587038</c:v>
                </c:pt>
                <c:pt idx="2">
                  <c:v>9.4000437835544473E-2</c:v>
                </c:pt>
                <c:pt idx="3">
                  <c:v>5.1017366300784586E-2</c:v>
                </c:pt>
                <c:pt idx="4">
                  <c:v>2.0702638073674295E-2</c:v>
                </c:pt>
                <c:pt idx="5">
                  <c:v>0.1957567395340076</c:v>
                </c:pt>
              </c:numCache>
            </c:numRef>
          </c:val>
        </c:ser>
        <c:ser>
          <c:idx val="1"/>
          <c:order val="1"/>
          <c:cat>
            <c:strRef>
              <c:f>'HSN19'!$A$2:$A$7</c:f>
              <c:strCache>
                <c:ptCount val="6"/>
                <c:pt idx="0">
                  <c:v>Inpatient</c:v>
                </c:pt>
                <c:pt idx="1">
                  <c:v>Outpatient</c:v>
                </c:pt>
                <c:pt idx="2">
                  <c:v>Bad Debt</c:v>
                </c:pt>
                <c:pt idx="3">
                  <c:v>Professional Services</c:v>
                </c:pt>
                <c:pt idx="4">
                  <c:v>Dental</c:v>
                </c:pt>
                <c:pt idx="5">
                  <c:v>Pharmacy (outpatient)</c:v>
                </c:pt>
              </c:strCache>
            </c:strRef>
          </c:cat>
          <c:val>
            <c:numRef>
              <c:f>'HSN19'!$B$2:$B$8</c:f>
              <c:numCache>
                <c:formatCode>0.00%</c:formatCode>
                <c:ptCount val="6"/>
                <c:pt idx="0">
                  <c:v>0.23998264966011854</c:v>
                </c:pt>
                <c:pt idx="1">
                  <c:v>0.39854016859587038</c:v>
                </c:pt>
                <c:pt idx="2">
                  <c:v>9.4000437835544473E-2</c:v>
                </c:pt>
                <c:pt idx="3">
                  <c:v>5.1017366300784586E-2</c:v>
                </c:pt>
                <c:pt idx="4">
                  <c:v>2.0702638073674295E-2</c:v>
                </c:pt>
                <c:pt idx="5">
                  <c:v>0.1957567395340076</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spPr>
    <a:ln w="12700"/>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4742023646126803"/>
          <c:y val="0.109375"/>
          <c:w val="0.4801223241590214"/>
          <c:h val="0.81770833333333337"/>
        </c:manualLayout>
      </c:layout>
      <c:pieChart>
        <c:varyColors val="1"/>
        <c:ser>
          <c:idx val="0"/>
          <c:order val="0"/>
          <c:tx>
            <c:strRef>
              <c:f>Sheet1!$B$1</c:f>
              <c:strCache>
                <c:ptCount val="1"/>
                <c:pt idx="0">
                  <c:v>Column1</c:v>
                </c:pt>
              </c:strCache>
            </c:strRef>
          </c:tx>
          <c:spPr>
            <a:ln w="12700"/>
          </c:spPr>
          <c:dPt>
            <c:idx val="1"/>
            <c:bubble3D val="0"/>
            <c:spPr>
              <a:solidFill>
                <a:schemeClr val="accent5">
                  <a:lumMod val="60000"/>
                  <a:lumOff val="40000"/>
                </a:schemeClr>
              </a:solidFill>
              <a:ln w="12700"/>
            </c:spPr>
          </c:dPt>
          <c:dLbls>
            <c:dLbl>
              <c:idx val="0"/>
              <c:layout>
                <c:manualLayout>
                  <c:x val="-0.20156446705223788"/>
                  <c:y val="7.7161048228346463E-2"/>
                </c:manualLayout>
              </c:layout>
              <c:numFmt formatCode="0.00%" sourceLinked="0"/>
              <c:spPr>
                <a:solidFill>
                  <a:schemeClr val="accent1"/>
                </a:solidFill>
              </c:spPr>
              <c:txPr>
                <a:bodyPr/>
                <a:lstStyle/>
                <a:p>
                  <a:pPr>
                    <a:defRPr>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9.5002090446658763E-2"/>
                  <c:y val="-0.19625656167979003"/>
                </c:manualLayout>
              </c:layout>
              <c:tx>
                <c:rich>
                  <a:bodyPr/>
                  <a:lstStyle/>
                  <a:p>
                    <a:r>
                      <a:rPr lang="en-US" dirty="0"/>
                      <a:t>Dental </a:t>
                    </a:r>
                    <a:r>
                      <a:rPr lang="en-US" dirty="0" smtClean="0"/>
                      <a:t/>
                    </a:r>
                    <a:br>
                      <a:rPr lang="en-US" dirty="0" smtClean="0"/>
                    </a:br>
                    <a:r>
                      <a:rPr lang="en-US" dirty="0" smtClean="0"/>
                      <a:t>26.14%</a:t>
                    </a:r>
                    <a:endParaRPr lang="en-US" dirty="0"/>
                  </a:p>
                </c:rich>
              </c:tx>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dLblPos val="ctr"/>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13986481778273291"/>
                  <c:y val="0.16888123359580051"/>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4"/>
              <c:layout>
                <c:manualLayout>
                  <c:x val="5.9427710843373491E-2"/>
                  <c:y val="-7.0115464929784002E-2"/>
                </c:manualLayout>
              </c:layout>
              <c:showLegendKey val="0"/>
              <c:showVal val="1"/>
              <c:showCatName val="1"/>
              <c:showSerName val="0"/>
              <c:showPercent val="0"/>
              <c:showBubbleSize val="0"/>
              <c:separator> </c:separator>
              <c:extLst>
                <c:ext xmlns:c15="http://schemas.microsoft.com/office/drawing/2012/chart" uri="{CE6537A1-D6FC-4f65-9D91-7224C49458BB}"/>
              </c:extLst>
            </c:dLbl>
            <c:numFmt formatCode="0.00%" sourceLinked="0"/>
            <c:spPr>
              <a:noFill/>
              <a:ln>
                <a:noFill/>
              </a:ln>
              <a:effectLst/>
            </c:spPr>
            <c:txPr>
              <a:bodyPr/>
              <a:lstStyle/>
              <a:p>
                <a:pPr>
                  <a:defRPr>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Sheet1!$A$2:$A$4</c:f>
              <c:strCache>
                <c:ptCount val="3"/>
                <c:pt idx="0">
                  <c:v>Professional Services</c:v>
                </c:pt>
                <c:pt idx="1">
                  <c:v>Dental</c:v>
                </c:pt>
                <c:pt idx="2">
                  <c:v>Pharmacy</c:v>
                </c:pt>
              </c:strCache>
            </c:strRef>
          </c:cat>
          <c:val>
            <c:numRef>
              <c:f>Sheet1!$B$2:$B$4</c:f>
              <c:numCache>
                <c:formatCode>0.00%</c:formatCode>
                <c:ptCount val="3"/>
                <c:pt idx="0">
                  <c:v>0.49247767181676416</c:v>
                </c:pt>
                <c:pt idx="1">
                  <c:v>0.24305470266173754</c:v>
                </c:pt>
                <c:pt idx="2">
                  <c:v>0.26446762552149827</c:v>
                </c:pt>
              </c:numCache>
            </c:numRef>
          </c:val>
        </c:ser>
        <c:ser>
          <c:idx val="1"/>
          <c:order val="1"/>
          <c:tx>
            <c:strRef>
              <c:f>Sheet1!$C$1</c:f>
              <c:strCache>
                <c:ptCount val="1"/>
                <c:pt idx="0">
                  <c:v>Column2</c:v>
                </c:pt>
              </c:strCache>
            </c:strRef>
          </c:tx>
          <c:cat>
            <c:strRef>
              <c:f>Sheet1!$A$2:$A$4</c:f>
              <c:strCache>
                <c:ptCount val="3"/>
                <c:pt idx="0">
                  <c:v>Professional Services</c:v>
                </c:pt>
                <c:pt idx="1">
                  <c:v>Dental</c:v>
                </c:pt>
                <c:pt idx="2">
                  <c:v>Pharmacy</c:v>
                </c:pt>
              </c:strCache>
            </c:strRef>
          </c:cat>
          <c:val>
            <c:numRef>
              <c:f>Sheet1!$C$2:$C$4</c:f>
              <c:numCache>
                <c:formatCode>General</c:formatCode>
                <c:ptCount val="3"/>
              </c:numCache>
            </c:numRef>
          </c:val>
        </c:ser>
        <c:dLbls>
          <c:showLegendKey val="0"/>
          <c:showVal val="0"/>
          <c:showCatName val="0"/>
          <c:showSerName val="0"/>
          <c:showPercent val="0"/>
          <c:showBubbleSize val="0"/>
          <c:showLeaderLines val="1"/>
        </c:dLbls>
        <c:firstSliceAng val="0"/>
      </c:pieChart>
      <c:spPr>
        <a:ln w="12700"/>
      </c:spPr>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5015655122755672"/>
          <c:y val="0.13113431473239756"/>
          <c:w val="0.4801223241590214"/>
          <c:h val="0.81770833333333337"/>
        </c:manualLayout>
      </c:layout>
      <c:pieChart>
        <c:varyColors val="1"/>
        <c:ser>
          <c:idx val="0"/>
          <c:order val="0"/>
          <c:tx>
            <c:strRef>
              <c:f>Sheet1!$B$1</c:f>
              <c:strCache>
                <c:ptCount val="1"/>
                <c:pt idx="0">
                  <c:v>Column1</c:v>
                </c:pt>
              </c:strCache>
            </c:strRef>
          </c:tx>
          <c:dPt>
            <c:idx val="1"/>
            <c:bubble3D val="0"/>
            <c:spPr>
              <a:solidFill>
                <a:schemeClr val="accent5">
                  <a:lumMod val="60000"/>
                  <a:lumOff val="40000"/>
                </a:schemeClr>
              </a:solidFill>
            </c:spPr>
          </c:dPt>
          <c:dLbls>
            <c:dLbl>
              <c:idx val="0"/>
              <c:layout>
                <c:manualLayout>
                  <c:x val="-0.16283592316447171"/>
                  <c:y val="1.1209251017535851E-2"/>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txPr>
              <a:bodyPr/>
              <a:lstStyle/>
              <a:p>
                <a:pPr>
                  <a:defRPr sz="1400" b="1">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Sheet1!$A$2:$A$5</c:f>
              <c:strCache>
                <c:ptCount val="4"/>
                <c:pt idx="0">
                  <c:v>0% FPL</c:v>
                </c:pt>
                <c:pt idx="1">
                  <c:v>&gt; 0 - 150% FPL</c:v>
                </c:pt>
                <c:pt idx="2">
                  <c:v>&gt; 150 - 300% FPL</c:v>
                </c:pt>
                <c:pt idx="3">
                  <c:v>&gt;300% FPL</c:v>
                </c:pt>
              </c:strCache>
            </c:strRef>
          </c:cat>
          <c:val>
            <c:numRef>
              <c:f>Sheet1!$B$2:$B$5</c:f>
              <c:numCache>
                <c:formatCode>0.00%</c:formatCode>
                <c:ptCount val="4"/>
                <c:pt idx="0">
                  <c:v>0.49836569997195168</c:v>
                </c:pt>
                <c:pt idx="1">
                  <c:v>0.284972215510993</c:v>
                </c:pt>
                <c:pt idx="2">
                  <c:v>0.20497343741755603</c:v>
                </c:pt>
                <c:pt idx="3">
                  <c:v>1.1688647099499296E-2</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9.2592592592592587E-3"/>
          <c:y val="0.15039389377798362"/>
          <c:w val="0.62191358024691357"/>
          <c:h val="0.75408514276624528"/>
        </c:manualLayout>
      </c:layout>
      <c:barChart>
        <c:barDir val="col"/>
        <c:grouping val="percentStacked"/>
        <c:varyColors val="0"/>
        <c:ser>
          <c:idx val="0"/>
          <c:order val="0"/>
          <c:tx>
            <c:strRef>
              <c:f>'FY19'!$A$2</c:f>
              <c:strCache>
                <c:ptCount val="1"/>
                <c:pt idx="0">
                  <c:v>Primary</c:v>
                </c:pt>
              </c:strCache>
            </c:strRef>
          </c:tx>
          <c:invertIfNegative val="0"/>
          <c:dLbls>
            <c:dLbl>
              <c:idx val="0"/>
              <c:layout>
                <c:manualLayout>
                  <c:x val="-3.0865412656751238E-3"/>
                  <c:y val="8.6897869383974063E-3"/>
                </c:manualLayout>
              </c:layout>
              <c:tx>
                <c:rich>
                  <a:bodyPr/>
                  <a:lstStyle/>
                  <a:p>
                    <a:r>
                      <a:rPr lang="en-US" dirty="0" smtClean="0"/>
                      <a:t>Primary </a:t>
                    </a:r>
                    <a:br>
                      <a:rPr lang="en-US" dirty="0" smtClean="0"/>
                    </a:br>
                    <a:r>
                      <a:rPr lang="en-US" dirty="0" smtClean="0"/>
                      <a:t>73.36%</a:t>
                    </a:r>
                    <a:endParaRPr lang="en-US" dirty="0"/>
                  </a:p>
                </c:rich>
              </c:tx>
              <c:showLegendKey val="0"/>
              <c:showVal val="1"/>
              <c:showCatName val="0"/>
              <c:showSerName val="1"/>
              <c:showPercent val="0"/>
              <c:showBubbleSize val="0"/>
              <c:separator> </c:separator>
            </c:dLbl>
            <c:dLbl>
              <c:idx val="1"/>
              <c:layout>
                <c:manualLayout>
                  <c:x val="1.5430883639545056E-3"/>
                  <c:y val="1.4631580978848232E-2"/>
                </c:manualLayout>
              </c:layout>
              <c:tx>
                <c:rich>
                  <a:bodyPr/>
                  <a:lstStyle/>
                  <a:p>
                    <a:r>
                      <a:rPr lang="en-US" dirty="0" smtClean="0"/>
                      <a:t>Primary </a:t>
                    </a:r>
                    <a:br>
                      <a:rPr lang="en-US" dirty="0" smtClean="0"/>
                    </a:br>
                    <a:r>
                      <a:rPr lang="en-US" dirty="0" smtClean="0"/>
                      <a:t>88.18%</a:t>
                    </a:r>
                    <a:endParaRPr lang="en-US" dirty="0"/>
                  </a:p>
                </c:rich>
              </c:tx>
              <c:showLegendKey val="0"/>
              <c:showVal val="1"/>
              <c:showCatName val="0"/>
              <c:showSerName val="1"/>
              <c:showPercent val="0"/>
              <c:showBubbleSize val="0"/>
              <c:separator> </c:separator>
            </c:dLbl>
            <c:numFmt formatCode="0.00%" sourceLinked="0"/>
            <c:spPr>
              <a:noFill/>
              <a:ln>
                <a:noFill/>
              </a:ln>
              <a:effectLst/>
            </c:spPr>
            <c:txPr>
              <a:bodyPr/>
              <a:lstStyle/>
              <a:p>
                <a:pPr>
                  <a:defRPr sz="1400">
                    <a:latin typeface="Arial" panose="020B0604020202020204" pitchFamily="34" charset="0"/>
                    <a:cs typeface="Arial" panose="020B0604020202020204" pitchFamily="34" charset="0"/>
                  </a:defRPr>
                </a:pPr>
                <a:endParaRPr lang="en-US"/>
              </a:p>
            </c:txPr>
            <c:showLegendKey val="0"/>
            <c:showVal val="1"/>
            <c:showCatName val="1"/>
            <c:showSerName val="1"/>
            <c:showPercent val="0"/>
            <c:showBubbleSize val="0"/>
            <c:separator> </c:separator>
            <c:showLeaderLines val="0"/>
            <c:extLst>
              <c:ext xmlns:c15="http://schemas.microsoft.com/office/drawing/2012/chart" uri="{CE6537A1-D6FC-4f65-9D91-7224C49458BB}">
                <c15:showLeaderLines val="0"/>
              </c:ext>
            </c:extLst>
          </c:dLbls>
          <c:cat>
            <c:strRef>
              <c:f>'FY19'!$B$1:$C$1</c:f>
              <c:strCache>
                <c:ptCount val="2"/>
                <c:pt idx="0">
                  <c:v>Volume</c:v>
                </c:pt>
                <c:pt idx="1">
                  <c:v>Demand</c:v>
                </c:pt>
              </c:strCache>
            </c:strRef>
          </c:cat>
          <c:val>
            <c:numRef>
              <c:f>'FY19'!$B$2:$C$2</c:f>
              <c:numCache>
                <c:formatCode>0.00%</c:formatCode>
                <c:ptCount val="2"/>
                <c:pt idx="0">
                  <c:v>0.7336068408312113</c:v>
                </c:pt>
                <c:pt idx="1">
                  <c:v>0.88180867156948406</c:v>
                </c:pt>
              </c:numCache>
            </c:numRef>
          </c:val>
        </c:ser>
        <c:ser>
          <c:idx val="1"/>
          <c:order val="1"/>
          <c:tx>
            <c:strRef>
              <c:f>'FY19'!$A$3</c:f>
              <c:strCache>
                <c:ptCount val="1"/>
                <c:pt idx="0">
                  <c:v>Secondary</c:v>
                </c:pt>
              </c:strCache>
            </c:strRef>
          </c:tx>
          <c:spPr>
            <a:solidFill>
              <a:schemeClr val="accent3">
                <a:lumMod val="60000"/>
                <a:lumOff val="40000"/>
              </a:schemeClr>
            </a:solidFill>
          </c:spPr>
          <c:invertIfNegative val="0"/>
          <c:dLbls>
            <c:dLbl>
              <c:idx val="0"/>
              <c:layout/>
              <c:tx>
                <c:rich>
                  <a:bodyPr/>
                  <a:lstStyle/>
                  <a:p>
                    <a:r>
                      <a:rPr lang="en-US" dirty="0"/>
                      <a:t>Secondary </a:t>
                    </a:r>
                    <a:r>
                      <a:rPr lang="en-US" dirty="0" smtClean="0"/>
                      <a:t/>
                    </a:r>
                    <a:br>
                      <a:rPr lang="en-US" dirty="0" smtClean="0"/>
                    </a:br>
                    <a:r>
                      <a:rPr lang="en-US" dirty="0" smtClean="0"/>
                      <a:t>26.64%</a:t>
                    </a:r>
                    <a:endParaRPr lang="en-US" dirty="0"/>
                  </a:p>
                </c:rich>
              </c:tx>
              <c:showLegendKey val="0"/>
              <c:showVal val="1"/>
              <c:showCatName val="0"/>
              <c:showSerName val="1"/>
              <c:showPercent val="0"/>
              <c:showBubbleSize val="0"/>
              <c:separator> </c:separator>
            </c:dLbl>
            <c:dLbl>
              <c:idx val="1"/>
              <c:layout/>
              <c:tx>
                <c:rich>
                  <a:bodyPr/>
                  <a:lstStyle/>
                  <a:p>
                    <a:r>
                      <a:rPr lang="en-US" dirty="0"/>
                      <a:t>Secondary </a:t>
                    </a:r>
                    <a:r>
                      <a:rPr lang="en-US" dirty="0" smtClean="0"/>
                      <a:t/>
                    </a:r>
                    <a:br>
                      <a:rPr lang="en-US" dirty="0" smtClean="0"/>
                    </a:br>
                    <a:r>
                      <a:rPr lang="en-US" dirty="0" smtClean="0"/>
                      <a:t>11.82%</a:t>
                    </a:r>
                    <a:endParaRPr lang="en-US" dirty="0"/>
                  </a:p>
                </c:rich>
              </c:tx>
              <c:showLegendKey val="0"/>
              <c:showVal val="1"/>
              <c:showCatName val="0"/>
              <c:showSerName val="1"/>
              <c:showPercent val="0"/>
              <c:showBubbleSize val="0"/>
              <c:separator> </c:separator>
            </c:dLbl>
            <c:numFmt formatCode="0.00%" sourceLinked="0"/>
            <c:spPr>
              <a:noFill/>
              <a:ln>
                <a:noFill/>
              </a:ln>
              <a:effectLst/>
            </c:spPr>
            <c:txPr>
              <a:bodyPr/>
              <a:lstStyle/>
              <a:p>
                <a:pPr>
                  <a:defRPr sz="1400">
                    <a:latin typeface="Arial" panose="020B0604020202020204" pitchFamily="34" charset="0"/>
                    <a:cs typeface="Arial" panose="020B0604020202020204" pitchFamily="34" charset="0"/>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layout/>
                <c15:showLeaderLines val="0"/>
              </c:ext>
            </c:extLst>
          </c:dLbls>
          <c:cat>
            <c:strRef>
              <c:f>'FY19'!$B$1:$C$1</c:f>
              <c:strCache>
                <c:ptCount val="2"/>
                <c:pt idx="0">
                  <c:v>Volume</c:v>
                </c:pt>
                <c:pt idx="1">
                  <c:v>Demand</c:v>
                </c:pt>
              </c:strCache>
            </c:strRef>
          </c:cat>
          <c:val>
            <c:numRef>
              <c:f>'FY19'!$B$3:$C$3</c:f>
              <c:numCache>
                <c:formatCode>0.00%</c:formatCode>
                <c:ptCount val="2"/>
                <c:pt idx="0">
                  <c:v>0.2663931591687887</c:v>
                </c:pt>
                <c:pt idx="1">
                  <c:v>0.11819132843051594</c:v>
                </c:pt>
              </c:numCache>
            </c:numRef>
          </c:val>
        </c:ser>
        <c:dLbls>
          <c:showLegendKey val="0"/>
          <c:showVal val="0"/>
          <c:showCatName val="0"/>
          <c:showSerName val="0"/>
          <c:showPercent val="0"/>
          <c:showBubbleSize val="0"/>
        </c:dLbls>
        <c:gapWidth val="95"/>
        <c:overlap val="100"/>
        <c:axId val="107806720"/>
        <c:axId val="107808256"/>
      </c:barChart>
      <c:catAx>
        <c:axId val="107806720"/>
        <c:scaling>
          <c:orientation val="minMax"/>
        </c:scaling>
        <c:delete val="0"/>
        <c:axPos val="b"/>
        <c:numFmt formatCode="General" sourceLinked="0"/>
        <c:majorTickMark val="none"/>
        <c:minorTickMark val="none"/>
        <c:tickLblPos val="nextTo"/>
        <c:txPr>
          <a:bodyPr/>
          <a:lstStyle/>
          <a:p>
            <a:pPr>
              <a:defRPr sz="1800">
                <a:latin typeface="Arial" panose="020B0604020202020204" pitchFamily="34" charset="0"/>
                <a:cs typeface="Arial" panose="020B0604020202020204" pitchFamily="34" charset="0"/>
              </a:defRPr>
            </a:pPr>
            <a:endParaRPr lang="en-US"/>
          </a:p>
        </c:txPr>
        <c:crossAx val="107808256"/>
        <c:crosses val="autoZero"/>
        <c:auto val="1"/>
        <c:lblAlgn val="ctr"/>
        <c:lblOffset val="100"/>
        <c:noMultiLvlLbl val="0"/>
      </c:catAx>
      <c:valAx>
        <c:axId val="107808256"/>
        <c:scaling>
          <c:orientation val="minMax"/>
        </c:scaling>
        <c:delete val="1"/>
        <c:axPos val="l"/>
        <c:numFmt formatCode="0%" sourceLinked="1"/>
        <c:majorTickMark val="none"/>
        <c:minorTickMark val="none"/>
        <c:tickLblPos val="nextTo"/>
        <c:crossAx val="107806720"/>
        <c:crosses val="autoZero"/>
        <c:crossBetween val="between"/>
      </c:valAx>
    </c:plotArea>
    <c:legend>
      <c:legendPos val="t"/>
      <c:layout>
        <c:manualLayout>
          <c:xMode val="edge"/>
          <c:yMode val="edge"/>
          <c:x val="5.4708369787109946E-2"/>
          <c:y val="1.4705882352941176E-2"/>
          <c:w val="0.28718819869738504"/>
          <c:h val="0.13865883241867494"/>
        </c:manualLayout>
      </c:layout>
      <c:overlay val="0"/>
      <c:txPr>
        <a:bodyPr/>
        <a:lstStyle/>
        <a:p>
          <a:pPr>
            <a:defRPr sz="160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drawing1.xml><?xml version="1.0" encoding="utf-8"?>
<c:userShapes xmlns:c="http://schemas.openxmlformats.org/drawingml/2006/chart">
  <cdr:relSizeAnchor xmlns:cdr="http://schemas.openxmlformats.org/drawingml/2006/chartDrawing">
    <cdr:from>
      <cdr:x>0.73109</cdr:x>
      <cdr:y>0.04412</cdr:y>
    </cdr:from>
    <cdr:to>
      <cdr:x>1</cdr:x>
      <cdr:y>0.93806</cdr:y>
    </cdr:to>
    <cdr:sp macro="" textlink="">
      <cdr:nvSpPr>
        <cdr:cNvPr id="2" name="AutoShape 16"/>
        <cdr:cNvSpPr>
          <a:spLocks xmlns:a="http://schemas.openxmlformats.org/drawingml/2006/main" noChangeArrowheads="1"/>
        </cdr:cNvSpPr>
      </cdr:nvSpPr>
      <cdr:spPr bwMode="auto">
        <a:xfrm xmlns:a="http://schemas.openxmlformats.org/drawingml/2006/main">
          <a:off x="6016578" y="228600"/>
          <a:ext cx="2213022" cy="4632040"/>
        </a:xfrm>
        <a:prstGeom xmlns:a="http://schemas.openxmlformats.org/drawingml/2006/main" prst="roundRect">
          <a:avLst>
            <a:gd name="adj" fmla="val 16667"/>
          </a:avLst>
        </a:prstGeom>
        <a:solidFill xmlns:a="http://schemas.openxmlformats.org/drawingml/2006/main">
          <a:schemeClr val="accent3">
            <a:lumMod val="60000"/>
            <a:lumOff val="40000"/>
          </a:schemeClr>
        </a:solidFill>
        <a:ln xmlns:a="http://schemas.openxmlformats.org/drawingml/2006/main">
          <a:noFill/>
        </a:ln>
        <a:extLst xmlns:a="http://schemas.openxmlformats.org/drawingml/2006/main"/>
      </cdr:spPr>
      <cdr:txBody>
        <a:bodyPr xmlns:a="http://schemas.openxmlformats.org/drawingml/2006/main" wrap="none" lIns="82058" tIns="41029" rIns="82058" bIns="41029" anchor="ctr"/>
        <a:lstStyle xmlns:a="http://schemas.openxmlformats.org/drawingml/2006/main">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xmlns:a="http://schemas.openxmlformats.org/drawingml/2006/main">
          <a:pPr eaLnBrk="1" hangingPunct="1">
            <a:spcBef>
              <a:spcPct val="0"/>
            </a:spcBef>
            <a:buFontTx/>
            <a:buNone/>
          </a:pPr>
          <a:endParaRPr lang="en-US" altLang="en-US" sz="1300" dirty="0">
            <a:latin typeface="Verdana" pitchFamily="34" charset="0"/>
          </a:endParaRPr>
        </a:p>
      </cdr:txBody>
    </cdr:sp>
  </cdr:relSizeAnchor>
  <cdr:relSizeAnchor xmlns:cdr="http://schemas.openxmlformats.org/drawingml/2006/chartDrawing">
    <cdr:from>
      <cdr:x>0.74769</cdr:x>
      <cdr:y>0.11869</cdr:y>
    </cdr:from>
    <cdr:to>
      <cdr:x>1</cdr:x>
      <cdr:y>1</cdr:y>
    </cdr:to>
    <cdr:sp macro="" textlink="">
      <cdr:nvSpPr>
        <cdr:cNvPr id="3" name="Rectangle 2"/>
        <cdr:cNvSpPr>
          <a:spLocks xmlns:a="http://schemas.openxmlformats.org/drawingml/2006/main" noGrp="1" noChangeArrowheads="1"/>
        </cdr:cNvSpPr>
      </cdr:nvSpPr>
      <cdr:spPr bwMode="auto">
        <a:xfrm xmlns:a="http://schemas.openxmlformats.org/drawingml/2006/main">
          <a:off x="6719888" y="860425"/>
          <a:ext cx="2076450" cy="443230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xmlns:a="http://schemas.openxmlformats.org/drawingml/2006/main">
          <a:pPr marL="0" indent="0">
            <a:spcAft>
              <a:spcPct val="30000"/>
            </a:spcAft>
            <a:buNone/>
          </a:pPr>
          <a:endParaRPr lang="en-US" altLang="en-US" sz="1200" dirty="0" smtClean="0">
            <a:solidFill>
              <a:srgbClr val="000000"/>
            </a:solidFill>
          </a:endParaRPr>
        </a:p>
      </cdr:txBody>
    </cdr:sp>
  </cdr:relSizeAnchor>
  <cdr:relSizeAnchor xmlns:cdr="http://schemas.openxmlformats.org/drawingml/2006/chartDrawing">
    <cdr:from>
      <cdr:x>0.75</cdr:x>
      <cdr:y>0.16176</cdr:y>
    </cdr:from>
    <cdr:to>
      <cdr:x>0.99259</cdr:x>
      <cdr:y>0.77941</cdr:y>
    </cdr:to>
    <cdr:sp macro="" textlink="">
      <cdr:nvSpPr>
        <cdr:cNvPr id="4" name="TextBox 3"/>
        <cdr:cNvSpPr txBox="1"/>
      </cdr:nvSpPr>
      <cdr:spPr>
        <a:xfrm xmlns:a="http://schemas.openxmlformats.org/drawingml/2006/main">
          <a:off x="6172222" y="838200"/>
          <a:ext cx="1996419" cy="32003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smtClean="0">
              <a:latin typeface="Arial" panose="020B0604020202020204" pitchFamily="34" charset="0"/>
              <a:cs typeface="Arial" panose="020B0604020202020204" pitchFamily="34" charset="0"/>
            </a:rPr>
            <a:t>Claims are considered to be billed as primary when providers indicate the individual has no health insurance and only </a:t>
          </a:r>
          <a:r>
            <a:rPr lang="en-US" sz="1200" dirty="0" smtClean="0">
              <a:solidFill>
                <a:schemeClr val="tx1"/>
              </a:solidFill>
              <a:latin typeface="Arial" panose="020B0604020202020204" pitchFamily="34" charset="0"/>
              <a:cs typeface="Arial" panose="020B0604020202020204" pitchFamily="34" charset="0"/>
            </a:rPr>
            <a:t>qualifies for </a:t>
          </a:r>
          <a:r>
            <a:rPr lang="en-US" sz="1200" dirty="0" smtClean="0">
              <a:latin typeface="Arial" panose="020B0604020202020204" pitchFamily="34" charset="0"/>
              <a:cs typeface="Arial" panose="020B0604020202020204" pitchFamily="34" charset="0"/>
            </a:rPr>
            <a:t>HSN.</a:t>
          </a:r>
        </a:p>
        <a:p xmlns:a="http://schemas.openxmlformats.org/drawingml/2006/main">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endParaRPr lang="en-US" sz="1200" dirty="0" smtClean="0">
            <a:latin typeface="Arial" panose="020B0604020202020204" pitchFamily="34" charset="0"/>
            <a:cs typeface="Arial" panose="020B0604020202020204" pitchFamily="34" charset="0"/>
          </a:endParaRPr>
        </a:p>
        <a:p xmlns:a="http://schemas.openxmlformats.org/drawingml/2006/main">
          <a:r>
            <a:rPr lang="en-US" sz="1200" dirty="0" smtClean="0">
              <a:latin typeface="Arial" panose="020B0604020202020204" pitchFamily="34" charset="0"/>
              <a:cs typeface="Arial" panose="020B0604020202020204" pitchFamily="34" charset="0"/>
            </a:rPr>
            <a:t>Claims are considered to be billed as secondary when providers bill the HSN after first submitting a claim to the patient’s primary insurance such as Medicare or employer sponsored insurance.</a:t>
          </a:r>
          <a:endParaRPr lang="en-US" sz="1200" dirty="0">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3167" tIns="46584" rIns="93167" bIns="46584" rtlCol="0"/>
          <a:lstStyle>
            <a:lvl1pPr algn="l">
              <a:defRPr sz="1200"/>
            </a:lvl1pPr>
          </a:lstStyle>
          <a:p>
            <a:pPr>
              <a:defRPr/>
            </a:pPr>
            <a:endParaRPr lang="en-US" dirty="0"/>
          </a:p>
        </p:txBody>
      </p:sp>
      <p:sp>
        <p:nvSpPr>
          <p:cNvPr id="3" name="Date Placeholder 2"/>
          <p:cNvSpPr>
            <a:spLocks noGrp="1"/>
          </p:cNvSpPr>
          <p:nvPr>
            <p:ph type="dt" sz="quarter" idx="1"/>
          </p:nvPr>
        </p:nvSpPr>
        <p:spPr>
          <a:xfrm>
            <a:off x="3969759" y="0"/>
            <a:ext cx="3039440" cy="4648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2/25/2021</a:t>
            </a:fld>
            <a:endParaRPr lang="en-US" dirty="0"/>
          </a:p>
        </p:txBody>
      </p:sp>
      <p:sp>
        <p:nvSpPr>
          <p:cNvPr id="4" name="Footer Placeholder 3"/>
          <p:cNvSpPr>
            <a:spLocks noGrp="1"/>
          </p:cNvSpPr>
          <p:nvPr>
            <p:ph type="ftr" sz="quarter" idx="2"/>
          </p:nvPr>
        </p:nvSpPr>
        <p:spPr>
          <a:xfrm>
            <a:off x="1" y="8829468"/>
            <a:ext cx="3038240" cy="464820"/>
          </a:xfrm>
          <a:prstGeom prst="rect">
            <a:avLst/>
          </a:prstGeom>
        </p:spPr>
        <p:txBody>
          <a:bodyPr vert="horz" lIns="93167" tIns="46584" rIns="93167" bIns="46584"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69759" y="8829468"/>
            <a:ext cx="3039440" cy="4648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69759" y="0"/>
            <a:ext cx="3039440" cy="4648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2/25/2021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4" rIns="93167" bIns="46584" rtlCol="0" anchor="ctr"/>
          <a:lstStyle/>
          <a:p>
            <a:pPr lvl="0"/>
            <a:endParaRPr lang="en-US" noProof="0" dirty="0" smtClean="0"/>
          </a:p>
        </p:txBody>
      </p:sp>
      <p:sp>
        <p:nvSpPr>
          <p:cNvPr id="5" name="Notes Placeholder 4"/>
          <p:cNvSpPr>
            <a:spLocks noGrp="1"/>
          </p:cNvSpPr>
          <p:nvPr>
            <p:ph type="body" sz="quarter" idx="3"/>
          </p:nvPr>
        </p:nvSpPr>
        <p:spPr>
          <a:xfrm>
            <a:off x="702241" y="4415790"/>
            <a:ext cx="5605919" cy="4183380"/>
          </a:xfrm>
          <a:prstGeom prst="rect">
            <a:avLst/>
          </a:prstGeom>
        </p:spPr>
        <p:txBody>
          <a:bodyPr vert="horz" lIns="93167" tIns="46584" rIns="93167" bIns="46584"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829468"/>
            <a:ext cx="3038240" cy="4648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69759" y="8829468"/>
            <a:ext cx="3039440" cy="4648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703697" y="8366761"/>
            <a:ext cx="84384" cy="18560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0922" indent="-280266">
              <a:defRPr>
                <a:solidFill>
                  <a:schemeClr val="tx1"/>
                </a:solidFill>
                <a:latin typeface="Calibri" pitchFamily="34" charset="0"/>
              </a:defRPr>
            </a:lvl2pPr>
            <a:lvl3pPr marL="1124249" indent="-224532">
              <a:defRPr>
                <a:solidFill>
                  <a:schemeClr val="tx1"/>
                </a:solidFill>
                <a:latin typeface="Calibri" pitchFamily="34" charset="0"/>
              </a:defRPr>
            </a:lvl3pPr>
            <a:lvl4pPr marL="1574905" indent="-224532">
              <a:defRPr>
                <a:solidFill>
                  <a:schemeClr val="tx1"/>
                </a:solidFill>
                <a:latin typeface="Calibri" pitchFamily="34" charset="0"/>
              </a:defRPr>
            </a:lvl4pPr>
            <a:lvl5pPr marL="2023968" indent="-224532">
              <a:defRPr>
                <a:solidFill>
                  <a:schemeClr val="tx1"/>
                </a:solidFill>
                <a:latin typeface="Calibri" pitchFamily="34" charset="0"/>
              </a:defRPr>
            </a:lvl5pPr>
            <a:lvl6pPr marL="2482585" indent="-224532" fontAlgn="base">
              <a:spcBef>
                <a:spcPct val="0"/>
              </a:spcBef>
              <a:spcAft>
                <a:spcPct val="0"/>
              </a:spcAft>
              <a:defRPr>
                <a:solidFill>
                  <a:schemeClr val="tx1"/>
                </a:solidFill>
                <a:latin typeface="Calibri" pitchFamily="34" charset="0"/>
              </a:defRPr>
            </a:lvl6pPr>
            <a:lvl7pPr marL="2941203" indent="-224532" fontAlgn="base">
              <a:spcBef>
                <a:spcPct val="0"/>
              </a:spcBef>
              <a:spcAft>
                <a:spcPct val="0"/>
              </a:spcAft>
              <a:defRPr>
                <a:solidFill>
                  <a:schemeClr val="tx1"/>
                </a:solidFill>
                <a:latin typeface="Calibri" pitchFamily="34" charset="0"/>
              </a:defRPr>
            </a:lvl7pPr>
            <a:lvl8pPr marL="3399820" indent="-224532" fontAlgn="base">
              <a:spcBef>
                <a:spcPct val="0"/>
              </a:spcBef>
              <a:spcAft>
                <a:spcPct val="0"/>
              </a:spcAft>
              <a:defRPr>
                <a:solidFill>
                  <a:schemeClr val="tx1"/>
                </a:solidFill>
                <a:latin typeface="Calibri" pitchFamily="34" charset="0"/>
              </a:defRPr>
            </a:lvl8pPr>
            <a:lvl9pPr marL="3858437" indent="-22453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dirty="0" smtClean="0">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590692" y="4688550"/>
            <a:ext cx="6210371" cy="2469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270062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smtClean="0"/>
          </a:p>
        </p:txBody>
      </p:sp>
    </p:spTree>
    <p:extLst>
      <p:ext uri="{BB962C8B-B14F-4D97-AF65-F5344CB8AC3E}">
        <p14:creationId xmlns:p14="http://schemas.microsoft.com/office/powerpoint/2010/main" val="5647161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b="1" dirty="0" smtClean="0"/>
          </a:p>
        </p:txBody>
      </p:sp>
    </p:spTree>
    <p:extLst>
      <p:ext uri="{BB962C8B-B14F-4D97-AF65-F5344CB8AC3E}">
        <p14:creationId xmlns:p14="http://schemas.microsoft.com/office/powerpoint/2010/main" val="37661547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969759" y="8829468"/>
            <a:ext cx="30394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16</a:t>
            </a:fld>
            <a:endParaRPr lang="en-US" altLang="en-US" dirty="0"/>
          </a:p>
        </p:txBody>
      </p:sp>
      <p:sp>
        <p:nvSpPr>
          <p:cNvPr id="17411" name="Rectangle 2"/>
          <p:cNvSpPr>
            <a:spLocks noGrp="1" noRot="1" noChangeAspect="1" noChangeArrowheads="1" noTextEdit="1"/>
          </p:cNvSpPr>
          <p:nvPr>
            <p:ph type="sldImg"/>
          </p:nvPr>
        </p:nvSpPr>
        <p:spPr bwMode="auto">
          <a:xfrm>
            <a:off x="1182688" y="696913"/>
            <a:ext cx="4649787"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b="1" dirty="0" smtClean="0"/>
          </a:p>
        </p:txBody>
      </p:sp>
    </p:spTree>
    <p:extLst>
      <p:ext uri="{BB962C8B-B14F-4D97-AF65-F5344CB8AC3E}">
        <p14:creationId xmlns:p14="http://schemas.microsoft.com/office/powerpoint/2010/main" val="3465656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969759" y="8829468"/>
            <a:ext cx="30394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1182688" y="696913"/>
            <a:ext cx="4649787"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dirty="0" smtClean="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1459380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2389657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Aft>
                <a:spcPct val="30000"/>
              </a:spcAft>
              <a:buNone/>
            </a:pPr>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2/25/2021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2/25/2021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2/25/2021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2/25/2021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2/25/2021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2/25/2021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2/25/2021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2/25/2021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2/25/2021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2/25/2021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2/25/2021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2/25/2021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2.pn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package" Target="../embeddings/Microsoft_Excel_Worksheet1.xlsx"/><Relationship Id="rId5" Type="http://schemas.openxmlformats.org/officeDocument/2006/relationships/oleObject" Target="../embeddings/oleObject5.bin"/><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8.e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Microsoft_Excel_97-2003_Worksheet4.xls"/><Relationship Id="rId5" Type="http://schemas.openxmlformats.org/officeDocument/2006/relationships/oleObject" Target="../embeddings/oleObject6.bin"/><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9.emf"/><Relationship Id="rId5" Type="http://schemas.openxmlformats.org/officeDocument/2006/relationships/oleObject" Target="../embeddings/Microsoft_Excel_97-2003_Worksheet5.xls"/><Relationship Id="rId4" Type="http://schemas.openxmlformats.org/officeDocument/2006/relationships/oleObject" Target="../embeddings/oleObject7.bin"/></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Microsoft_Excel_97-2003_Worksheet1.xls"/><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9.xml"/><Relationship Id="rId7"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Microsoft_Excel_97-2003_Worksheet2.xls"/><Relationship Id="rId5" Type="http://schemas.openxmlformats.org/officeDocument/2006/relationships/oleObject" Target="../embeddings/oleObject3.bin"/><Relationship Id="rId10" Type="http://schemas.openxmlformats.org/officeDocument/2006/relationships/image" Target="../media/image6.emf"/><Relationship Id="rId4" Type="http://schemas.openxmlformats.org/officeDocument/2006/relationships/image" Target="../media/image3.jpeg"/><Relationship Id="rId9" Type="http://schemas.openxmlformats.org/officeDocument/2006/relationships/oleObject" Target="../embeddings/Microsoft_Excel_97-2003_Worksheet3.xls"/></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199" name="think-cell Slide" r:id="rId5" imgW="360" imgH="360" progId="">
                  <p:embed/>
                </p:oleObj>
              </mc:Choice>
              <mc:Fallback>
                <p:oleObj name="think-cell Slide" r:id="rId5" imgW="360" imgH="36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44700" y="5305425"/>
            <a:ext cx="503555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70C0"/>
                </a:solidFill>
                <a:latin typeface="Arial" charset="0"/>
              </a:rPr>
              <a:t>Fiscal Year 2019</a:t>
            </a:r>
          </a:p>
          <a:p>
            <a:pPr algn="ctr" eaLnBrk="1" hangingPunct="1">
              <a:spcBef>
                <a:spcPct val="0"/>
              </a:spcBef>
              <a:buFontTx/>
              <a:buNone/>
            </a:pPr>
            <a:endParaRPr lang="en-US" altLang="en-US" sz="2000" b="1" dirty="0" smtClean="0">
              <a:solidFill>
                <a:srgbClr val="0070C0"/>
              </a:solidFill>
              <a:latin typeface="Arial" charset="0"/>
            </a:endParaRPr>
          </a:p>
          <a:p>
            <a:pPr algn="ctr" eaLnBrk="1" hangingPunct="1">
              <a:spcBef>
                <a:spcPct val="0"/>
              </a:spcBef>
              <a:buFontTx/>
              <a:buNone/>
            </a:pPr>
            <a:r>
              <a:rPr lang="en-US" altLang="en-US" sz="2000" b="1" dirty="0" smtClean="0">
                <a:solidFill>
                  <a:srgbClr val="0070C0"/>
                </a:solidFill>
                <a:latin typeface="Arial" charset="0"/>
              </a:rPr>
              <a:t>December 1, 2019</a:t>
            </a:r>
            <a:endParaRPr lang="en-US" altLang="en-US" sz="2000" b="1" dirty="0">
              <a:solidFill>
                <a:srgbClr val="0070C0"/>
              </a:solidFill>
              <a:latin typeface="Arial" charset="0"/>
            </a:endParaRP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a:extLst/>
        </p:spPr>
        <p:txBody>
          <a:bodyPr wrap="none" lIns="93296" tIns="46648" rIns="93296" bIns="46648" anchor="ctr"/>
          <a:lstStyle/>
          <a:p>
            <a:pPr fontAlgn="auto">
              <a:spcBef>
                <a:spcPts val="0"/>
              </a:spcBef>
              <a:spcAft>
                <a:spcPts val="0"/>
              </a:spcAft>
              <a:defRPr/>
            </a:pPr>
            <a:endParaRPr lang="en-US" dirty="0">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pic>
        <p:nvPicPr>
          <p:cNvPr id="13316" name="Picture 4" descr="http://upload.wikimedia.org/wikipedia/commons/thumb/8/82/Seal_of_Massachusetts.svg/2000px-Seal_of_Massachusetts.svg.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6858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dirty="0">
                <a:solidFill>
                  <a:srgbClr val="0070C0"/>
                </a:solidFill>
                <a:latin typeface="Arial" charset="0"/>
              </a:rPr>
              <a:t>Health Safety Net</a:t>
            </a:r>
            <a:br>
              <a:rPr lang="en-US" altLang="en-US" sz="4400" dirty="0">
                <a:solidFill>
                  <a:srgbClr val="0070C0"/>
                </a:solidFill>
                <a:latin typeface="Arial" charset="0"/>
              </a:rPr>
            </a:br>
            <a:r>
              <a:rPr lang="en-US" altLang="en-US" sz="4400" dirty="0" smtClean="0">
                <a:solidFill>
                  <a:srgbClr val="0070C0"/>
                </a:solidFill>
                <a:latin typeface="Arial" charset="0"/>
              </a:rPr>
              <a:t>Annual </a:t>
            </a:r>
            <a:r>
              <a:rPr lang="en-US" altLang="en-US" sz="4400" dirty="0">
                <a:solidFill>
                  <a:srgbClr val="0070C0"/>
                </a:solidFill>
                <a:latin typeface="Arial" charset="0"/>
              </a:rPr>
              <a:t>Report</a:t>
            </a:r>
            <a:br>
              <a:rPr lang="en-US" altLang="en-US" sz="4400" dirty="0">
                <a:solidFill>
                  <a:srgbClr val="0070C0"/>
                </a:solidFill>
                <a:latin typeface="Arial" charset="0"/>
              </a:rPr>
            </a:br>
            <a:endParaRPr lang="en-US" altLang="en-US" sz="4400" dirty="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400800" y="1066800"/>
            <a:ext cx="2212975" cy="46482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idx="1"/>
          </p:nvPr>
        </p:nvSpPr>
        <p:spPr/>
        <p:txBody>
          <a:bodyPr/>
          <a:lstStyle/>
          <a:p>
            <a:pPr marL="0" indent="0">
              <a:spcAft>
                <a:spcPct val="30000"/>
              </a:spcAft>
              <a:buNone/>
            </a:pPr>
            <a:endParaRPr lang="en-US" altLang="en-US" sz="1100" dirty="0" smtClean="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457200" y="533400"/>
            <a:ext cx="7086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a:t>
            </a:r>
            <a:r>
              <a:rPr lang="en-US" altLang="en-US" sz="2000" b="1" dirty="0" smtClean="0">
                <a:solidFill>
                  <a:srgbClr val="000000"/>
                </a:solidFill>
                <a:latin typeface="Arial" panose="020B0604020202020204" pitchFamily="34" charset="0"/>
              </a:rPr>
              <a:t>Amounts Disbursed to Community Health Centers</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42514" y="6225133"/>
            <a:ext cx="805912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Community health center payments are reported in the month in which payment was made.  Data </a:t>
            </a:r>
            <a:r>
              <a:rPr lang="en-US" altLang="en-US" sz="700" dirty="0" smtClean="0">
                <a:latin typeface="Arial" panose="020B0604020202020204" pitchFamily="34" charset="0"/>
              </a:rPr>
              <a:t>reflects </a:t>
            </a:r>
            <a:r>
              <a:rPr lang="en-US" altLang="en-US" sz="700" dirty="0">
                <a:latin typeface="Arial" panose="020B0604020202020204" pitchFamily="34" charset="0"/>
              </a:rPr>
              <a:t>payment  as of the end of each fiscal year and exclude adjustments made after the end of the fiscal </a:t>
            </a:r>
            <a:r>
              <a:rPr lang="en-US" altLang="en-US" sz="700" dirty="0" smtClean="0">
                <a:latin typeface="Arial" panose="020B0604020202020204" pitchFamily="34" charset="0"/>
              </a:rPr>
              <a:t>year. Source</a:t>
            </a:r>
            <a:r>
              <a:rPr lang="en-US" altLang="en-US" sz="700" dirty="0">
                <a:latin typeface="Arial" panose="020B0604020202020204" pitchFamily="34" charset="0"/>
              </a:rPr>
              <a:t>: Health Safety Net </a:t>
            </a:r>
            <a:r>
              <a:rPr lang="en-US" altLang="en-US" sz="700" dirty="0" smtClean="0">
                <a:latin typeface="Arial" panose="020B0604020202020204" pitchFamily="34" charset="0"/>
              </a:rPr>
              <a:t>Payment Calculation as of </a:t>
            </a:r>
            <a:r>
              <a:rPr lang="en-US" altLang="en-US" sz="700" b="1" dirty="0" smtClean="0">
                <a:latin typeface="Arial" panose="020B0604020202020204" pitchFamily="34" charset="0"/>
              </a:rPr>
              <a:t>9/30/19.</a:t>
            </a:r>
            <a:endParaRPr lang="en-US" altLang="en-US" sz="700" b="1"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31" name="Rectangle 4"/>
          <p:cNvSpPr txBox="1">
            <a:spLocks noChangeArrowheads="1"/>
          </p:cNvSpPr>
          <p:nvPr/>
        </p:nvSpPr>
        <p:spPr bwMode="auto">
          <a:xfrm>
            <a:off x="6477000" y="130084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dirty="0" smtClean="0"/>
          </a:p>
          <a:p>
            <a:pPr marL="0" indent="0">
              <a:spcAft>
                <a:spcPct val="30000"/>
              </a:spcAft>
              <a:buNone/>
            </a:pPr>
            <a:r>
              <a:rPr lang="en-US" altLang="en-US" sz="1100" dirty="0"/>
              <a:t>Total Disbursements for FY19: </a:t>
            </a:r>
          </a:p>
          <a:p>
            <a:pPr marL="0" indent="0">
              <a:spcAft>
                <a:spcPct val="30000"/>
              </a:spcAft>
              <a:buNone/>
            </a:pPr>
            <a:r>
              <a:rPr lang="en-US" altLang="en-US" sz="1100" b="1" dirty="0"/>
              <a:t> </a:t>
            </a:r>
            <a:r>
              <a:rPr lang="en-US" altLang="en-US" sz="1100" b="1" dirty="0" smtClean="0"/>
              <a:t>$80,811,984</a:t>
            </a:r>
            <a:endParaRPr lang="en-US" altLang="en-US" sz="1100" b="1" dirty="0"/>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This represents the amount disbursed from the Health Safety Net Trust Fund to each Community Health </a:t>
            </a:r>
            <a:r>
              <a:rPr lang="en-US" altLang="en-US" sz="1100" dirty="0"/>
              <a:t>C</a:t>
            </a:r>
            <a:r>
              <a:rPr lang="en-US" altLang="en-US" sz="1100" dirty="0" smtClean="0"/>
              <a:t>enter during HSN fiscal year 2019.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Data reflects amount disbursed based on claims that have been submitted as of the date of this report.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Remediated claims for dates of service in fiscal year 2019 will be paid in subsequent fiscal years.</a:t>
            </a:r>
            <a:endParaRPr lang="en-US" altLang="en-US" sz="1100" strike="sngStrike" dirty="0"/>
          </a:p>
        </p:txBody>
      </p:sp>
      <p:graphicFrame>
        <p:nvGraphicFramePr>
          <p:cNvPr id="32" name="Object 31"/>
          <p:cNvGraphicFramePr>
            <a:graphicFrameLocks noChangeAspect="1"/>
          </p:cNvGraphicFramePr>
          <p:nvPr>
            <p:extLst>
              <p:ext uri="{D42A27DB-BD31-4B8C-83A1-F6EECF244321}">
                <p14:modId xmlns:p14="http://schemas.microsoft.com/office/powerpoint/2010/main" val="3502612294"/>
              </p:ext>
            </p:extLst>
          </p:nvPr>
        </p:nvGraphicFramePr>
        <p:xfrm>
          <a:off x="1290638" y="965200"/>
          <a:ext cx="4686300" cy="4870450"/>
        </p:xfrm>
        <a:graphic>
          <a:graphicData uri="http://schemas.openxmlformats.org/presentationml/2006/ole">
            <mc:AlternateContent xmlns:mc="http://schemas.openxmlformats.org/markup-compatibility/2006">
              <mc:Choice xmlns:v="urn:schemas-microsoft-com:vml" Requires="v">
                <p:oleObj spid="_x0000_s20993" name="Worksheet" r:id="rId6" imgW="7143750" imgH="7315343" progId="Excel.Sheet.12">
                  <p:embed/>
                </p:oleObj>
              </mc:Choice>
              <mc:Fallback>
                <p:oleObj name="Worksheet" r:id="rId6" imgW="7143750" imgH="7315343" progId="Excel.Sheet.12">
                  <p:embed/>
                  <p:pic>
                    <p:nvPicPr>
                      <p:cNvPr id="0" name=""/>
                      <p:cNvPicPr/>
                      <p:nvPr/>
                    </p:nvPicPr>
                    <p:blipFill>
                      <a:blip r:embed="rId7"/>
                      <a:stretch>
                        <a:fillRect/>
                      </a:stretch>
                    </p:blipFill>
                    <p:spPr>
                      <a:xfrm>
                        <a:off x="1290638" y="965200"/>
                        <a:ext cx="4686300" cy="4870450"/>
                      </a:xfrm>
                      <a:prstGeom prst="rect">
                        <a:avLst/>
                      </a:prstGeom>
                    </p:spPr>
                  </p:pic>
                </p:oleObj>
              </mc:Fallback>
            </mc:AlternateContent>
          </a:graphicData>
        </a:graphic>
      </p:graphicFrame>
      <p:sp>
        <p:nvSpPr>
          <p:cNvPr id="30"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10</a:t>
            </a:fld>
            <a:endParaRPr lang="en-US" dirty="0"/>
          </a:p>
        </p:txBody>
      </p:sp>
    </p:spTree>
    <p:extLst>
      <p:ext uri="{BB962C8B-B14F-4D97-AF65-F5344CB8AC3E}">
        <p14:creationId xmlns:p14="http://schemas.microsoft.com/office/powerpoint/2010/main" val="1824840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03212" y="513367"/>
            <a:ext cx="567531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latin typeface="Arial" panose="020B0604020202020204" pitchFamily="34" charset="0"/>
              </a:rPr>
              <a:t>Hospital </a:t>
            </a:r>
            <a:r>
              <a:rPr lang="en-US" altLang="en-US" sz="2400" b="1" dirty="0" smtClean="0">
                <a:solidFill>
                  <a:srgbClr val="000000"/>
                </a:solidFill>
                <a:latin typeface="Arial" panose="020B0604020202020204" pitchFamily="34" charset="0"/>
              </a:rPr>
              <a:t>Demand by Type of Service</a:t>
            </a:r>
            <a:endParaRPr lang="en-US" altLang="en-US" sz="24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661035" y="6142911"/>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a:t>
            </a:r>
            <a:r>
              <a:rPr lang="en-US" altLang="en-US" sz="800" dirty="0" smtClean="0">
                <a:latin typeface="Arial" panose="020B0604020202020204" pitchFamily="34" charset="0"/>
              </a:rPr>
              <a:t>: The </a:t>
            </a:r>
            <a:r>
              <a:rPr lang="en-US" altLang="en-US" sz="800" dirty="0">
                <a:latin typeface="Arial" panose="020B0604020202020204" pitchFamily="34" charset="0"/>
              </a:rPr>
              <a:t>Health Safety Net fiscal year runs from October 1 through September 30 of the following </a:t>
            </a:r>
            <a:r>
              <a:rPr lang="en-US" altLang="en-US" sz="800" dirty="0" smtClean="0">
                <a:latin typeface="Arial" panose="020B0604020202020204" pitchFamily="34" charset="0"/>
              </a:rPr>
              <a:t>year</a:t>
            </a:r>
            <a:r>
              <a:rPr lang="en-US" altLang="en-US" sz="800" b="1" dirty="0" smtClean="0">
                <a:latin typeface="Arial" panose="020B0604020202020204" pitchFamily="34" charset="0"/>
              </a:rPr>
              <a:t>. </a:t>
            </a:r>
            <a:r>
              <a:rPr lang="en-US" altLang="en-US" sz="800" dirty="0" smtClean="0">
                <a:latin typeface="Arial" panose="020B0604020202020204" pitchFamily="34" charset="0"/>
              </a:rPr>
              <a:t>Hospital </a:t>
            </a:r>
            <a:r>
              <a:rPr lang="en-US" altLang="en-US" sz="800" dirty="0">
                <a:solidFill>
                  <a:srgbClr val="080808"/>
                </a:solidFill>
                <a:latin typeface="Arial" panose="020B0604020202020204" pitchFamily="34" charset="0"/>
              </a:rPr>
              <a:t>I</a:t>
            </a:r>
            <a:r>
              <a:rPr lang="en-US" altLang="en-US" sz="800" dirty="0" smtClean="0">
                <a:solidFill>
                  <a:srgbClr val="080808"/>
                </a:solidFill>
                <a:latin typeface="Arial" panose="020B0604020202020204" pitchFamily="34" charset="0"/>
              </a:rPr>
              <a:t>npatient excludes pharmacy </a:t>
            </a:r>
            <a:r>
              <a:rPr lang="en-US" altLang="en-US" sz="800" dirty="0">
                <a:solidFill>
                  <a:srgbClr val="080808"/>
                </a:solidFill>
                <a:latin typeface="Arial" panose="020B0604020202020204" pitchFamily="34" charset="0"/>
              </a:rPr>
              <a:t>claims</a:t>
            </a:r>
            <a:r>
              <a:rPr lang="en-US" altLang="en-US" sz="800" dirty="0">
                <a:latin typeface="Arial" panose="020B0604020202020204" pitchFamily="34" charset="0"/>
              </a:rPr>
              <a:t>. Hospital inpatient payments are reported </a:t>
            </a:r>
            <a:r>
              <a:rPr lang="en-US" altLang="en-US" sz="800" dirty="0" smtClean="0">
                <a:latin typeface="Arial" panose="020B0604020202020204" pitchFamily="34" charset="0"/>
              </a:rPr>
              <a:t>in the month </a:t>
            </a:r>
            <a:r>
              <a:rPr lang="en-US" altLang="en-US" sz="800" dirty="0">
                <a:latin typeface="Arial" panose="020B0604020202020204" pitchFamily="34" charset="0"/>
              </a:rPr>
              <a:t>in which the service was provided</a:t>
            </a:r>
            <a:r>
              <a:rPr lang="en-US" altLang="en-US" sz="800" dirty="0" smtClean="0">
                <a:latin typeface="Arial" panose="020B0604020202020204" pitchFamily="34" charset="0"/>
              </a:rPr>
              <a:t>. Source: Health Safety Net Data Warehouse and Health Safety Net Payment Calculation as </a:t>
            </a:r>
            <a:r>
              <a:rPr lang="en-US" altLang="en-US" sz="800" dirty="0">
                <a:latin typeface="Arial" panose="020B0604020202020204" pitchFamily="34" charset="0"/>
              </a:rPr>
              <a:t>of </a:t>
            </a:r>
            <a:r>
              <a:rPr lang="en-US" altLang="en-US" sz="800" b="1" dirty="0" smtClean="0">
                <a:latin typeface="Arial" panose="020B0604020202020204" pitchFamily="34" charset="0"/>
              </a:rPr>
              <a:t>11/6/19</a:t>
            </a:r>
            <a:r>
              <a:rPr lang="en-US" altLang="en-US" sz="800" b="1" dirty="0" smtClean="0">
                <a:solidFill>
                  <a:srgbClr val="FF0000"/>
                </a:solidFill>
                <a:latin typeface="Arial" panose="020B0604020202020204" pitchFamily="34" charset="0"/>
              </a:rPr>
              <a:t>.</a:t>
            </a:r>
            <a:endParaRPr lang="en-US" altLang="en-US" sz="800" b="1" dirty="0">
              <a:solidFill>
                <a:srgbClr val="FF0000"/>
              </a:solidFill>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1063263164"/>
              </p:ext>
            </p:extLst>
          </p:nvPr>
        </p:nvGraphicFramePr>
        <p:xfrm>
          <a:off x="359469" y="1059467"/>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11</a:t>
            </a:fld>
            <a:endParaRPr lang="en-US" dirty="0"/>
          </a:p>
        </p:txBody>
      </p:sp>
    </p:spTree>
    <p:extLst>
      <p:ext uri="{BB962C8B-B14F-4D97-AF65-F5344CB8AC3E}">
        <p14:creationId xmlns:p14="http://schemas.microsoft.com/office/powerpoint/2010/main" val="2308122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49250"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solidFill>
                  <a:srgbClr val="000000"/>
                </a:solidFill>
                <a:latin typeface="Arial" panose="020B0604020202020204" pitchFamily="34" charset="0"/>
              </a:rPr>
              <a:t>HSN CHC Demand by Type of Service</a:t>
            </a:r>
            <a:endParaRPr lang="en-US" altLang="en-US" sz="24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676275" y="6248369"/>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a:t>
            </a:r>
            <a:r>
              <a:rPr lang="en-US" altLang="en-US" sz="800" dirty="0" smtClean="0">
                <a:latin typeface="Arial" panose="020B0604020202020204" pitchFamily="34" charset="0"/>
              </a:rPr>
              <a:t>: The </a:t>
            </a:r>
            <a:r>
              <a:rPr lang="en-US" altLang="en-US" sz="800" dirty="0">
                <a:latin typeface="Arial" panose="020B0604020202020204" pitchFamily="34" charset="0"/>
              </a:rPr>
              <a:t>Health Safety Net fiscal year runs from October 1 through September 30 of the following </a:t>
            </a:r>
            <a:r>
              <a:rPr lang="en-US" altLang="en-US" sz="800" dirty="0" smtClean="0">
                <a:latin typeface="Arial" panose="020B0604020202020204" pitchFamily="34" charset="0"/>
              </a:rPr>
              <a:t>year.</a:t>
            </a:r>
            <a:r>
              <a:rPr lang="en-US" altLang="en-US" sz="800" dirty="0">
                <a:solidFill>
                  <a:srgbClr val="080808"/>
                </a:solidFill>
                <a:latin typeface="Arial" panose="020B0604020202020204" pitchFamily="34" charset="0"/>
              </a:rPr>
              <a:t> </a:t>
            </a:r>
            <a:r>
              <a:rPr lang="en-US" altLang="en-US" sz="800" dirty="0" smtClean="0">
                <a:latin typeface="Arial" panose="020B0604020202020204" pitchFamily="34" charset="0"/>
              </a:rPr>
              <a:t>Source: Health Safety Net Payment Calculation as </a:t>
            </a:r>
            <a:r>
              <a:rPr lang="en-US" altLang="en-US" sz="800" dirty="0">
                <a:latin typeface="Arial" panose="020B0604020202020204" pitchFamily="34" charset="0"/>
              </a:rPr>
              <a:t>of </a:t>
            </a:r>
            <a:r>
              <a:rPr lang="en-US" altLang="en-US" sz="800" dirty="0" smtClean="0">
                <a:latin typeface="Arial" panose="020B0604020202020204" pitchFamily="34" charset="0"/>
              </a:rPr>
              <a:t>9/30/19.</a:t>
            </a:r>
            <a:br>
              <a:rPr lang="en-US" altLang="en-US" sz="800" dirty="0" smtClean="0">
                <a:latin typeface="Arial" panose="020B0604020202020204" pitchFamily="34" charset="0"/>
              </a:rPr>
            </a:br>
            <a:endParaRPr lang="en-US" altLang="en-US" sz="8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2034485653"/>
              </p:ext>
            </p:extLst>
          </p:nvPr>
        </p:nvGraphicFramePr>
        <p:xfrm>
          <a:off x="152400" y="914400"/>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12</a:t>
            </a:fld>
            <a:endParaRPr lang="en-US" dirty="0"/>
          </a:p>
        </p:txBody>
      </p:sp>
    </p:spTree>
    <p:extLst>
      <p:ext uri="{BB962C8B-B14F-4D97-AF65-F5344CB8AC3E}">
        <p14:creationId xmlns:p14="http://schemas.microsoft.com/office/powerpoint/2010/main" val="3462621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AutoShape 16"/>
          <p:cNvSpPr>
            <a:spLocks noChangeArrowheads="1"/>
          </p:cNvSpPr>
          <p:nvPr/>
        </p:nvSpPr>
        <p:spPr bwMode="auto">
          <a:xfrm>
            <a:off x="6532563" y="1310789"/>
            <a:ext cx="2212975" cy="3794611"/>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12292" name="Rectangle 4"/>
          <p:cNvSpPr>
            <a:spLocks noGrp="1" noChangeArrowheads="1"/>
          </p:cNvSpPr>
          <p:nvPr>
            <p:ph type="body" sz="half" idx="4294967295"/>
          </p:nvPr>
        </p:nvSpPr>
        <p:spPr>
          <a:xfrm>
            <a:off x="6669088" y="809625"/>
            <a:ext cx="2076450" cy="4432300"/>
          </a:xfrm>
        </p:spPr>
        <p:txBody>
          <a:bodyPr/>
          <a:lstStyle/>
          <a:p>
            <a:pPr marL="0" indent="0">
              <a:spcAft>
                <a:spcPct val="30000"/>
              </a:spcAft>
              <a:buNone/>
            </a:pPr>
            <a:endParaRPr lang="en-US" altLang="en-US" sz="1200" dirty="0" smtClean="0">
              <a:solidFill>
                <a:srgbClr val="000000"/>
              </a:solidFill>
            </a:endParaRPr>
          </a:p>
          <a:p>
            <a:pPr marL="0" indent="0">
              <a:spcAft>
                <a:spcPct val="30000"/>
              </a:spcAft>
              <a:buNone/>
            </a:pPr>
            <a:endParaRPr lang="en-US" altLang="en-US" sz="1200" dirty="0" smtClean="0">
              <a:solidFill>
                <a:srgbClr val="000000"/>
              </a:solidFill>
            </a:endParaRPr>
          </a:p>
          <a:p>
            <a:pPr marL="0" indent="0">
              <a:spcAft>
                <a:spcPct val="30000"/>
              </a:spcAft>
              <a:buNone/>
            </a:pPr>
            <a:endParaRPr lang="en-US" altLang="en-US" sz="1200" dirty="0">
              <a:solidFill>
                <a:srgbClr val="000000"/>
              </a:solidFill>
            </a:endParaRPr>
          </a:p>
          <a:p>
            <a:pPr marL="0" indent="0">
              <a:spcAft>
                <a:spcPct val="30000"/>
              </a:spcAft>
              <a:buNone/>
            </a:pPr>
            <a:r>
              <a:rPr lang="en-US" altLang="en-US" sz="1200" dirty="0" smtClean="0">
                <a:solidFill>
                  <a:srgbClr val="000000"/>
                </a:solidFill>
              </a:rPr>
              <a:t>In Health Safety Net fiscal year 2019 (HSNFY19), the non-elderly adult </a:t>
            </a:r>
            <a:r>
              <a:rPr lang="en-US" altLang="en-US" sz="1200" dirty="0">
                <a:solidFill>
                  <a:srgbClr val="000000"/>
                </a:solidFill>
              </a:rPr>
              <a:t>population (ages </a:t>
            </a:r>
            <a:r>
              <a:rPr lang="en-US" altLang="en-US" sz="1200" dirty="0" smtClean="0">
                <a:solidFill>
                  <a:srgbClr val="000000"/>
                </a:solidFill>
              </a:rPr>
              <a:t>19 to </a:t>
            </a:r>
            <a:r>
              <a:rPr lang="en-US" altLang="en-US" sz="1200" dirty="0">
                <a:solidFill>
                  <a:srgbClr val="000000"/>
                </a:solidFill>
              </a:rPr>
              <a:t>64) </a:t>
            </a:r>
            <a:r>
              <a:rPr lang="en-US" altLang="en-US" sz="1200" dirty="0"/>
              <a:t>accounted </a:t>
            </a:r>
            <a:r>
              <a:rPr lang="en-US" altLang="en-US" sz="1200" dirty="0" smtClean="0"/>
              <a:t>for 72% of </a:t>
            </a:r>
            <a:r>
              <a:rPr lang="en-US" altLang="en-US" sz="1200" dirty="0"/>
              <a:t>hospital volume </a:t>
            </a:r>
            <a:r>
              <a:rPr lang="en-US" altLang="en-US" sz="1200" dirty="0" smtClean="0"/>
              <a:t>and 79% </a:t>
            </a:r>
            <a:r>
              <a:rPr lang="en-US" altLang="en-US" sz="1200" dirty="0"/>
              <a:t>of </a:t>
            </a:r>
            <a:r>
              <a:rPr lang="en-US" altLang="en-US" sz="1200" dirty="0" smtClean="0"/>
              <a:t>hospital demand.</a:t>
            </a:r>
          </a:p>
          <a:p>
            <a:pPr marL="0" indent="0">
              <a:spcAft>
                <a:spcPct val="30000"/>
              </a:spcAft>
              <a:buNone/>
            </a:pPr>
            <a:endParaRPr lang="en-US" altLang="en-US" sz="1200" dirty="0" smtClean="0">
              <a:solidFill>
                <a:srgbClr val="000000"/>
              </a:solidFill>
            </a:endParaRPr>
          </a:p>
          <a:p>
            <a:pPr marL="0" indent="0">
              <a:spcAft>
                <a:spcPct val="30000"/>
              </a:spcAft>
              <a:buNone/>
            </a:pPr>
            <a:r>
              <a:rPr lang="en-US" altLang="en-US" sz="1200" dirty="0" smtClean="0">
                <a:solidFill>
                  <a:srgbClr val="000000"/>
                </a:solidFill>
              </a:rPr>
              <a:t>Because the Health Safety Net (HSN) is a secondary payer for low-income Medicare patients, adults ages </a:t>
            </a:r>
            <a:r>
              <a:rPr lang="en-US" altLang="en-US" sz="1200" dirty="0" smtClean="0"/>
              <a:t>65 and older accounted for 26% of hospital volume and 19% of hospital demand.</a:t>
            </a:r>
          </a:p>
        </p:txBody>
      </p:sp>
      <p:sp>
        <p:nvSpPr>
          <p:cNvPr id="12293" name="Rectangle 17"/>
          <p:cNvSpPr>
            <a:spLocks noChangeArrowheads="1"/>
          </p:cNvSpPr>
          <p:nvPr/>
        </p:nvSpPr>
        <p:spPr bwMode="auto">
          <a:xfrm>
            <a:off x="457200" y="533400"/>
            <a:ext cx="64770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latin typeface="Arial" panose="020B0604020202020204" pitchFamily="34" charset="0"/>
              </a:rPr>
              <a:t>HSN Hospital </a:t>
            </a:r>
            <a:r>
              <a:rPr lang="en-US" altLang="en-US" sz="2400" b="1" dirty="0">
                <a:solidFill>
                  <a:srgbClr val="000000"/>
                </a:solidFill>
                <a:latin typeface="Arial" panose="020B0604020202020204" pitchFamily="34" charset="0"/>
              </a:rPr>
              <a:t>Utilization and </a:t>
            </a:r>
            <a:r>
              <a:rPr lang="en-US" altLang="en-US" sz="2400" b="1" dirty="0" smtClean="0">
                <a:solidFill>
                  <a:srgbClr val="000000"/>
                </a:solidFill>
                <a:latin typeface="Arial" panose="020B0604020202020204" pitchFamily="34" charset="0"/>
              </a:rPr>
              <a:t>Demand by </a:t>
            </a:r>
            <a:r>
              <a:rPr lang="en-US" altLang="en-US" sz="2400" b="1" dirty="0">
                <a:solidFill>
                  <a:srgbClr val="000000"/>
                </a:solidFill>
                <a:latin typeface="Arial" panose="020B0604020202020204" pitchFamily="34" charset="0"/>
              </a:rPr>
              <a:t>Age</a:t>
            </a:r>
            <a:endParaRPr lang="en-US" altLang="en-US" sz="2400" b="1" dirty="0">
              <a:solidFill>
                <a:srgbClr val="FF0000"/>
              </a:solidFill>
              <a:latin typeface="Arial" panose="020B0604020202020204" pitchFamily="34" charset="0"/>
            </a:endParaRPr>
          </a:p>
        </p:txBody>
      </p:sp>
      <p:sp>
        <p:nvSpPr>
          <p:cNvPr id="12294" name="Text Box 14"/>
          <p:cNvSpPr txBox="1">
            <a:spLocks noChangeArrowheads="1"/>
          </p:cNvSpPr>
          <p:nvPr/>
        </p:nvSpPr>
        <p:spPr bwMode="auto">
          <a:xfrm>
            <a:off x="644526" y="6046113"/>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solidFill>
                  <a:srgbClr val="000000"/>
                </a:solidFill>
                <a:latin typeface="Arial" panose="020B0604020202020204" pitchFamily="34" charset="0"/>
              </a:rPr>
              <a:t>Notes: </a:t>
            </a:r>
            <a:r>
              <a:rPr lang="en-US" altLang="en-US" sz="700" dirty="0">
                <a:solidFill>
                  <a:srgbClr val="080808"/>
                </a:solidFill>
                <a:latin typeface="Arial" panose="020B0604020202020204" pitchFamily="34" charset="0"/>
              </a:rPr>
              <a:t>The Health Safety Net fiscal year runs from October 1 through September 30 of the following year. </a:t>
            </a:r>
            <a:r>
              <a:rPr lang="en-US" altLang="en-US" sz="700" dirty="0">
                <a:solidFill>
                  <a:srgbClr val="000000"/>
                </a:solidFill>
                <a:latin typeface="Arial" panose="020B0604020202020204" pitchFamily="34" charset="0"/>
              </a:rPr>
              <a:t>Hospital 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a:solidFill>
                  <a:srgbClr val="000000"/>
                </a:solidFill>
                <a:latin typeface="Arial" panose="020B0604020202020204" pitchFamily="34" charset="0"/>
              </a:rPr>
              <a:t>. Hospital volume excludes outpatient pharmacy claims. Hospital payments are reported in the month in which the service was provided. Hospital demand represents the amount that providers would have been </a:t>
            </a:r>
            <a:r>
              <a:rPr lang="en-US" altLang="en-US" sz="700" dirty="0">
                <a:latin typeface="Arial" panose="020B0604020202020204" pitchFamily="34" charset="0"/>
              </a:rPr>
              <a:t>paid in the absence of a funding shortfall and excludes outpatient pharmacy. Numbers are rounded to the nearest percent and may not sum to 100% due to rounding. </a:t>
            </a:r>
          </a:p>
          <a:p>
            <a:pPr eaLnBrk="1" hangingPunct="1">
              <a:spcBef>
                <a:spcPct val="0"/>
              </a:spcBef>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11/6/19.</a:t>
            </a:r>
            <a:endParaRPr lang="en-US" altLang="en-US" sz="700" dirty="0">
              <a:latin typeface="Arial" panose="020B0604020202020204" pitchFamily="34" charset="0"/>
            </a:endParaRPr>
          </a:p>
        </p:txBody>
      </p:sp>
      <p:pic>
        <p:nvPicPr>
          <p:cNvPr id="16" name="Picture 15"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 name="Group 11"/>
          <p:cNvGrpSpPr>
            <a:grpSpLocks/>
          </p:cNvGrpSpPr>
          <p:nvPr/>
        </p:nvGrpSpPr>
        <p:grpSpPr bwMode="auto">
          <a:xfrm>
            <a:off x="517525" y="6477000"/>
            <a:ext cx="3349625" cy="309563"/>
            <a:chOff x="4307" y="87"/>
            <a:chExt cx="1856" cy="299"/>
          </a:xfrm>
        </p:grpSpPr>
        <p:sp>
          <p:nvSpPr>
            <p:cNvPr id="1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1" name="Straight Connector 20"/>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Group 11"/>
          <p:cNvGrpSpPr>
            <a:grpSpLocks/>
          </p:cNvGrpSpPr>
          <p:nvPr/>
        </p:nvGrpSpPr>
        <p:grpSpPr bwMode="auto">
          <a:xfrm>
            <a:off x="6629400" y="0"/>
            <a:ext cx="2276122" cy="647304"/>
            <a:chOff x="4307" y="-76"/>
            <a:chExt cx="1856" cy="462"/>
          </a:xfrm>
        </p:grpSpPr>
        <p:sp>
          <p:nvSpPr>
            <p:cNvPr id="27"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8"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graphicFrame>
        <p:nvGraphicFramePr>
          <p:cNvPr id="3" name="Object 2"/>
          <p:cNvGraphicFramePr>
            <a:graphicFrameLocks noChangeAspect="1"/>
          </p:cNvGraphicFramePr>
          <p:nvPr>
            <p:extLst>
              <p:ext uri="{D42A27DB-BD31-4B8C-83A1-F6EECF244321}">
                <p14:modId xmlns:p14="http://schemas.microsoft.com/office/powerpoint/2010/main" val="2155734436"/>
              </p:ext>
            </p:extLst>
          </p:nvPr>
        </p:nvGraphicFramePr>
        <p:xfrm>
          <a:off x="77788" y="1139825"/>
          <a:ext cx="6638925" cy="4827588"/>
        </p:xfrm>
        <a:graphic>
          <a:graphicData uri="http://schemas.openxmlformats.org/presentationml/2006/ole">
            <mc:AlternateContent xmlns:mc="http://schemas.openxmlformats.org/markup-compatibility/2006">
              <mc:Choice xmlns:v="urn:schemas-microsoft-com:vml" Requires="v">
                <p:oleObj spid="_x0000_s28898" name="Worksheet" r:id="rId6" imgW="7305484" imgH="5181648" progId="Excel.Sheet.8">
                  <p:embed/>
                </p:oleObj>
              </mc:Choice>
              <mc:Fallback>
                <p:oleObj name="Worksheet" r:id="rId6" imgW="7305484" imgH="5181648" progId="Excel.Sheet.8">
                  <p:embed/>
                  <p:pic>
                    <p:nvPicPr>
                      <p:cNvPr id="0" name="Object 41"/>
                      <p:cNvPicPr>
                        <a:picLocks noChangeAspect="1" noChangeArrowheads="1"/>
                      </p:cNvPicPr>
                      <p:nvPr/>
                    </p:nvPicPr>
                    <p:blipFill>
                      <a:blip r:embed="rId7"/>
                      <a:srcRect/>
                      <a:stretch>
                        <a:fillRect/>
                      </a:stretch>
                    </p:blipFill>
                    <p:spPr bwMode="auto">
                      <a:xfrm>
                        <a:off x="77788" y="1139825"/>
                        <a:ext cx="6638925" cy="482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TextBox 19"/>
          <p:cNvSpPr txBox="1"/>
          <p:nvPr/>
        </p:nvSpPr>
        <p:spPr>
          <a:xfrm>
            <a:off x="2950985" y="4872222"/>
            <a:ext cx="1284327" cy="246221"/>
          </a:xfrm>
          <a:prstGeom prst="rect">
            <a:avLst/>
          </a:prstGeom>
          <a:noFill/>
        </p:spPr>
        <p:txBody>
          <a:bodyPr wrap="none" rtlCol="0" anchor="ctr" anchorCtr="1">
            <a:spAutoFit/>
          </a:bodyPr>
          <a:lstStyle/>
          <a:p>
            <a:pPr algn="ctr"/>
            <a:r>
              <a:rPr lang="en-US" sz="1000" b="1" dirty="0" smtClean="0">
                <a:latin typeface="Arial" panose="020B0604020202020204" pitchFamily="34" charset="0"/>
                <a:cs typeface="Arial" panose="020B0604020202020204" pitchFamily="34" charset="0"/>
              </a:rPr>
              <a:t>Ages 65 and older</a:t>
            </a:r>
            <a:endParaRPr lang="en-US" sz="1000" b="1" dirty="0">
              <a:latin typeface="Arial" panose="020B0604020202020204" pitchFamily="34" charset="0"/>
              <a:cs typeface="Arial" panose="020B0604020202020204" pitchFamily="34" charset="0"/>
            </a:endParaRPr>
          </a:p>
        </p:txBody>
      </p:sp>
      <p:sp>
        <p:nvSpPr>
          <p:cNvPr id="23" name="TextBox 22"/>
          <p:cNvSpPr txBox="1"/>
          <p:nvPr/>
        </p:nvSpPr>
        <p:spPr>
          <a:xfrm>
            <a:off x="3050831" y="3084983"/>
            <a:ext cx="928460" cy="246221"/>
          </a:xfrm>
          <a:prstGeom prst="rect">
            <a:avLst/>
          </a:prstGeom>
          <a:noFill/>
        </p:spPr>
        <p:txBody>
          <a:bodyPr wrap="none" rtlCol="0" anchor="ctr" anchorCtr="1">
            <a:spAutoFit/>
          </a:bodyPr>
          <a:lstStyle/>
          <a:p>
            <a:pPr algn="ctr"/>
            <a:r>
              <a:rPr lang="en-US" sz="1000" b="1" dirty="0" smtClean="0">
                <a:latin typeface="Arial" panose="020B0604020202020204" pitchFamily="34" charset="0"/>
                <a:cs typeface="Arial" panose="020B0604020202020204" pitchFamily="34" charset="0"/>
              </a:rPr>
              <a:t>Ages 27 - 64</a:t>
            </a:r>
            <a:endParaRPr lang="en-US" sz="1000" b="1" dirty="0">
              <a:latin typeface="Arial" panose="020B0604020202020204" pitchFamily="34" charset="0"/>
              <a:cs typeface="Arial" panose="020B0604020202020204" pitchFamily="34" charset="0"/>
            </a:endParaRPr>
          </a:p>
        </p:txBody>
      </p:sp>
      <p:sp>
        <p:nvSpPr>
          <p:cNvPr id="24" name="TextBox 23"/>
          <p:cNvSpPr txBox="1"/>
          <p:nvPr/>
        </p:nvSpPr>
        <p:spPr>
          <a:xfrm>
            <a:off x="3034802" y="1477089"/>
            <a:ext cx="1050230" cy="246221"/>
          </a:xfrm>
          <a:prstGeom prst="rect">
            <a:avLst/>
          </a:prstGeom>
          <a:noFill/>
        </p:spPr>
        <p:txBody>
          <a:bodyPr wrap="square" rtlCol="0" anchor="ctr" anchorCtr="1">
            <a:spAutoFit/>
          </a:bodyPr>
          <a:lstStyle/>
          <a:p>
            <a:pPr algn="ctr"/>
            <a:r>
              <a:rPr lang="en-US" sz="1000" b="1" dirty="0" smtClean="0">
                <a:latin typeface="Arial" panose="020B0604020202020204" pitchFamily="34" charset="0"/>
                <a:cs typeface="Arial" panose="020B0604020202020204" pitchFamily="34" charset="0"/>
              </a:rPr>
              <a:t>Ages 19 - 26</a:t>
            </a:r>
            <a:endParaRPr lang="en-US" sz="1000" b="1" dirty="0">
              <a:latin typeface="Arial" panose="020B0604020202020204" pitchFamily="34" charset="0"/>
              <a:cs typeface="Arial" panose="020B0604020202020204" pitchFamily="34" charset="0"/>
            </a:endParaRPr>
          </a:p>
        </p:txBody>
      </p:sp>
      <p:sp>
        <p:nvSpPr>
          <p:cNvPr id="25" name="TextBox 24"/>
          <p:cNvSpPr txBox="1"/>
          <p:nvPr/>
        </p:nvSpPr>
        <p:spPr>
          <a:xfrm>
            <a:off x="2852633" y="1214279"/>
            <a:ext cx="1414567" cy="246221"/>
          </a:xfrm>
          <a:prstGeom prst="rect">
            <a:avLst/>
          </a:prstGeom>
          <a:noFill/>
        </p:spPr>
        <p:txBody>
          <a:bodyPr wrap="square" rtlCol="0" anchor="ctr" anchorCtr="1">
            <a:spAutoFit/>
          </a:bodyPr>
          <a:lstStyle/>
          <a:p>
            <a:pPr algn="ctr"/>
            <a:r>
              <a:rPr lang="en-US" sz="1000" b="1" dirty="0" smtClean="0">
                <a:latin typeface="Arial" panose="020B0604020202020204" pitchFamily="34" charset="0"/>
                <a:cs typeface="Arial" panose="020B0604020202020204" pitchFamily="34" charset="0"/>
              </a:rPr>
              <a:t>Ages 0 - 18</a:t>
            </a:r>
            <a:endParaRPr lang="en-US" sz="1000" b="1" dirty="0">
              <a:latin typeface="Arial" panose="020B0604020202020204" pitchFamily="34" charset="0"/>
              <a:cs typeface="Arial" panose="020B0604020202020204" pitchFamily="34" charset="0"/>
            </a:endParaRPr>
          </a:p>
        </p:txBody>
      </p:sp>
      <p:sp>
        <p:nvSpPr>
          <p:cNvPr id="30"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13</a:t>
            </a:fld>
            <a:endParaRPr lang="en-US" dirty="0"/>
          </a:p>
        </p:txBody>
      </p:sp>
    </p:spTree>
    <p:extLst>
      <p:ext uri="{BB962C8B-B14F-4D97-AF65-F5344CB8AC3E}">
        <p14:creationId xmlns:p14="http://schemas.microsoft.com/office/powerpoint/2010/main" val="2820105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63538" y="530226"/>
            <a:ext cx="82581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solidFill>
                  <a:srgbClr val="000000"/>
                </a:solidFill>
                <a:latin typeface="Arial" panose="020B0604020202020204" pitchFamily="34" charset="0"/>
              </a:rPr>
              <a:t>HSN </a:t>
            </a:r>
            <a:r>
              <a:rPr lang="en-US" altLang="en-US" sz="2400" b="1" dirty="0" smtClean="0">
                <a:latin typeface="Arial" panose="020B0604020202020204" pitchFamily="34" charset="0"/>
              </a:rPr>
              <a:t>Hospital</a:t>
            </a:r>
            <a:r>
              <a:rPr lang="en-US" altLang="en-US" sz="2400" b="1" dirty="0" smtClean="0">
                <a:solidFill>
                  <a:srgbClr val="000000"/>
                </a:solidFill>
                <a:latin typeface="Arial" panose="020B0604020202020204" pitchFamily="34" charset="0"/>
              </a:rPr>
              <a:t> Utilization by Federal Poverty Level (FPL</a:t>
            </a:r>
            <a:r>
              <a:rPr lang="en-US" altLang="en-US" sz="2000" b="1" dirty="0" smtClean="0">
                <a:solidFill>
                  <a:srgbClr val="000000"/>
                </a:solidFill>
                <a:latin typeface="Arial" panose="020B0604020202020204" pitchFamily="34" charset="0"/>
              </a:rPr>
              <a:t>)</a:t>
            </a:r>
            <a:endParaRPr lang="en-US" altLang="en-US" sz="20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726758" y="6237516"/>
            <a:ext cx="77724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a:t>
            </a:r>
            <a:r>
              <a:rPr lang="en-US" altLang="en-US" sz="700" dirty="0" smtClean="0">
                <a:latin typeface="Arial" panose="020B0604020202020204" pitchFamily="34" charset="0"/>
              </a:rPr>
              <a:t>: The </a:t>
            </a:r>
            <a:r>
              <a:rPr lang="en-US" altLang="en-US" sz="700" dirty="0">
                <a:latin typeface="Arial" panose="020B0604020202020204" pitchFamily="34" charset="0"/>
              </a:rPr>
              <a:t>Health Safety Net fiscal year runs from October 1 through September 30 of the following </a:t>
            </a:r>
            <a:r>
              <a:rPr lang="en-US" altLang="en-US" sz="700" dirty="0" smtClean="0">
                <a:latin typeface="Arial" panose="020B0604020202020204" pitchFamily="34" charset="0"/>
              </a:rPr>
              <a:t>year. &gt; 300% FPL includes individuals qualifying for Medical Hardship. </a:t>
            </a:r>
            <a:r>
              <a:rPr lang="en-US" altLang="en-US" sz="700" dirty="0" smtClean="0">
                <a:solidFill>
                  <a:srgbClr val="080808"/>
                </a:solidFill>
                <a:latin typeface="Arial" panose="020B0604020202020204" pitchFamily="34" charset="0"/>
              </a:rPr>
              <a:t>Source: Health Safety Net Data </a:t>
            </a:r>
            <a:r>
              <a:rPr lang="en-US" altLang="en-US" sz="700" dirty="0" smtClean="0">
                <a:latin typeface="Arial" panose="020B0604020202020204" pitchFamily="34" charset="0"/>
              </a:rPr>
              <a:t>Warehouse as of 11/6/19.</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3017439502"/>
              </p:ext>
            </p:extLst>
          </p:nvPr>
        </p:nvGraphicFramePr>
        <p:xfrm>
          <a:off x="129281" y="1009650"/>
          <a:ext cx="8840788" cy="4953000"/>
        </p:xfrm>
        <a:graphic>
          <a:graphicData uri="http://schemas.openxmlformats.org/drawingml/2006/chart">
            <c:chart xmlns:c="http://schemas.openxmlformats.org/drawingml/2006/chart" xmlns:r="http://schemas.openxmlformats.org/officeDocument/2006/relationships" r:id="rId4"/>
          </a:graphicData>
        </a:graphic>
      </p:graphicFrame>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14</a:t>
            </a:fld>
            <a:endParaRPr lang="en-US" dirty="0"/>
          </a:p>
        </p:txBody>
      </p:sp>
    </p:spTree>
    <p:extLst>
      <p:ext uri="{BB962C8B-B14F-4D97-AF65-F5344CB8AC3E}">
        <p14:creationId xmlns:p14="http://schemas.microsoft.com/office/powerpoint/2010/main" val="39567269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8" name="Object 18"/>
          <p:cNvGraphicFramePr>
            <a:graphicFrameLocks noChangeAspect="1"/>
          </p:cNvGraphicFramePr>
          <p:nvPr>
            <p:extLst>
              <p:ext uri="{D42A27DB-BD31-4B8C-83A1-F6EECF244321}">
                <p14:modId xmlns:p14="http://schemas.microsoft.com/office/powerpoint/2010/main" val="3457668874"/>
              </p:ext>
            </p:extLst>
          </p:nvPr>
        </p:nvGraphicFramePr>
        <p:xfrm>
          <a:off x="0" y="647700"/>
          <a:ext cx="6518275" cy="5846763"/>
        </p:xfrm>
        <a:graphic>
          <a:graphicData uri="http://schemas.openxmlformats.org/presentationml/2006/ole">
            <mc:AlternateContent xmlns:mc="http://schemas.openxmlformats.org/markup-compatibility/2006">
              <mc:Choice xmlns:v="urn:schemas-microsoft-com:vml" Requires="v">
                <p:oleObj spid="_x0000_s27981" name="Worksheet" r:id="rId5" imgW="6686550" imgH="6181630" progId="Excel.Sheet.8">
                  <p:embed/>
                </p:oleObj>
              </mc:Choice>
              <mc:Fallback>
                <p:oleObj name="Worksheet" r:id="rId5" imgW="6686550" imgH="6181630" progId="Excel.Sheet.8">
                  <p:embed/>
                  <p:pic>
                    <p:nvPicPr>
                      <p:cNvPr id="0" name=""/>
                      <p:cNvPicPr>
                        <a:picLocks noChangeAspect="1" noChangeArrowheads="1"/>
                      </p:cNvPicPr>
                      <p:nvPr/>
                    </p:nvPicPr>
                    <p:blipFill>
                      <a:blip r:embed="rId6"/>
                      <a:srcRect/>
                      <a:stretch>
                        <a:fillRect/>
                      </a:stretch>
                    </p:blipFill>
                    <p:spPr bwMode="auto">
                      <a:xfrm>
                        <a:off x="0" y="647700"/>
                        <a:ext cx="6518275" cy="5846763"/>
                      </a:xfrm>
                      <a:prstGeom prst="rect">
                        <a:avLst/>
                      </a:prstGeom>
                      <a:noFill/>
                      <a:ln>
                        <a:noFill/>
                      </a:ln>
                      <a:extLst/>
                    </p:spPr>
                  </p:pic>
                </p:oleObj>
              </mc:Fallback>
            </mc:AlternateContent>
          </a:graphicData>
        </a:graphic>
      </p:graphicFrame>
      <p:sp>
        <p:nvSpPr>
          <p:cNvPr id="8197"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User Trends</a:t>
            </a:r>
            <a:endParaRPr lang="en-US" altLang="en-US" sz="2400" b="1" dirty="0">
              <a:solidFill>
                <a:srgbClr val="FF0000"/>
              </a:solidFill>
              <a:latin typeface="Arial" panose="020B0604020202020204" pitchFamily="34" charset="0"/>
            </a:endParaRPr>
          </a:p>
        </p:txBody>
      </p:sp>
      <p:sp>
        <p:nvSpPr>
          <p:cNvPr id="8195" name="AutoShape 16"/>
          <p:cNvSpPr>
            <a:spLocks noChangeArrowheads="1"/>
          </p:cNvSpPr>
          <p:nvPr/>
        </p:nvSpPr>
        <p:spPr bwMode="auto">
          <a:xfrm>
            <a:off x="6705600" y="1295400"/>
            <a:ext cx="2212975" cy="41910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8196" name="Rectangle 4"/>
          <p:cNvSpPr>
            <a:spLocks noGrp="1" noChangeArrowheads="1"/>
          </p:cNvSpPr>
          <p:nvPr>
            <p:ph type="body" sz="half" idx="4294967295"/>
          </p:nvPr>
        </p:nvSpPr>
        <p:spPr>
          <a:xfrm>
            <a:off x="6842125" y="992717"/>
            <a:ext cx="2076450" cy="4702175"/>
          </a:xfrm>
        </p:spPr>
        <p:txBody>
          <a:bodyPr/>
          <a:lstStyle/>
          <a:p>
            <a:pPr marL="0" indent="0">
              <a:spcAft>
                <a:spcPct val="30000"/>
              </a:spcAft>
              <a:buNone/>
            </a:pPr>
            <a:endParaRPr lang="en-US" altLang="en-US" sz="1000" dirty="0" smtClean="0">
              <a:solidFill>
                <a:srgbClr val="000000"/>
              </a:solidFill>
            </a:endParaRPr>
          </a:p>
          <a:p>
            <a:pPr marL="0" indent="0">
              <a:spcAft>
                <a:spcPct val="30000"/>
              </a:spcAft>
              <a:buNone/>
            </a:pPr>
            <a:endParaRPr lang="en-US" altLang="en-US" sz="1000" dirty="0" smtClean="0">
              <a:solidFill>
                <a:srgbClr val="000000"/>
              </a:solidFill>
            </a:endParaRPr>
          </a:p>
          <a:p>
            <a:pPr marL="0" indent="0">
              <a:spcAft>
                <a:spcPct val="30000"/>
              </a:spcAft>
              <a:buNone/>
            </a:pPr>
            <a:endParaRPr lang="en-US" altLang="en-US" sz="1000" dirty="0">
              <a:solidFill>
                <a:srgbClr val="000000"/>
              </a:solidFill>
            </a:endParaRPr>
          </a:p>
          <a:p>
            <a:pPr marL="0" indent="0">
              <a:spcAft>
                <a:spcPct val="30000"/>
              </a:spcAft>
              <a:buNone/>
            </a:pPr>
            <a:r>
              <a:rPr lang="en-US" altLang="en-US" sz="1050" dirty="0" smtClean="0">
                <a:solidFill>
                  <a:srgbClr val="000000"/>
                </a:solidFill>
              </a:rPr>
              <a:t>The Health Safety Net (HSN) estimates it will have</a:t>
            </a:r>
            <a:r>
              <a:rPr lang="en-US" altLang="en-US" sz="1050" dirty="0" smtClean="0"/>
              <a:t> made payments </a:t>
            </a:r>
            <a:r>
              <a:rPr lang="en-US" altLang="en-US" sz="1050" dirty="0" smtClean="0">
                <a:solidFill>
                  <a:srgbClr val="000000"/>
                </a:solidFill>
              </a:rPr>
              <a:t>for medical and dental services provided to </a:t>
            </a:r>
            <a:r>
              <a:rPr lang="en-US" altLang="en-US" sz="1050" dirty="0" smtClean="0"/>
              <a:t>223K </a:t>
            </a:r>
            <a:r>
              <a:rPr lang="en-US" altLang="en-US" sz="1050" dirty="0" smtClean="0">
                <a:solidFill>
                  <a:srgbClr val="000000"/>
                </a:solidFill>
              </a:rPr>
              <a:t>individuals in HSNFY19.</a:t>
            </a:r>
          </a:p>
          <a:p>
            <a:pPr marL="0" indent="0">
              <a:spcAft>
                <a:spcPct val="30000"/>
              </a:spcAft>
              <a:buNone/>
            </a:pPr>
            <a:endParaRPr lang="en-US" altLang="en-US" sz="1050" dirty="0" smtClean="0">
              <a:solidFill>
                <a:srgbClr val="000000"/>
              </a:solidFill>
            </a:endParaRPr>
          </a:p>
          <a:p>
            <a:pPr marL="0" indent="0">
              <a:spcAft>
                <a:spcPct val="30000"/>
              </a:spcAft>
              <a:buNone/>
            </a:pPr>
            <a:r>
              <a:rPr lang="en-US" altLang="en-US" sz="1050" dirty="0">
                <a:solidFill>
                  <a:srgbClr val="000000"/>
                </a:solidFill>
              </a:rPr>
              <a:t>The total number of </a:t>
            </a:r>
            <a:r>
              <a:rPr lang="en-US" altLang="en-US" sz="1050" dirty="0" smtClean="0">
                <a:solidFill>
                  <a:srgbClr val="000000"/>
                </a:solidFill>
              </a:rPr>
              <a:t>HSNFY19 </a:t>
            </a:r>
            <a:r>
              <a:rPr lang="en-US" altLang="en-US" sz="1050" dirty="0" smtClean="0"/>
              <a:t>patients</a:t>
            </a:r>
            <a:r>
              <a:rPr lang="en-US" altLang="en-US" sz="1050" dirty="0" smtClean="0">
                <a:solidFill>
                  <a:srgbClr val="000000"/>
                </a:solidFill>
              </a:rPr>
              <a:t> </a:t>
            </a:r>
            <a:r>
              <a:rPr lang="en-US" altLang="en-US" sz="1050" dirty="0">
                <a:solidFill>
                  <a:srgbClr val="000000"/>
                </a:solidFill>
              </a:rPr>
              <a:t>is estimated based on current claims data and historical claims </a:t>
            </a:r>
            <a:r>
              <a:rPr lang="en-US" altLang="en-US" sz="1050" dirty="0" smtClean="0">
                <a:solidFill>
                  <a:srgbClr val="000000"/>
                </a:solidFill>
              </a:rPr>
              <a:t>experience. </a:t>
            </a:r>
          </a:p>
          <a:p>
            <a:pPr marL="0" indent="0">
              <a:spcAft>
                <a:spcPct val="30000"/>
              </a:spcAft>
              <a:buNone/>
            </a:pPr>
            <a:endParaRPr lang="en-US" altLang="en-US" sz="1050" dirty="0" smtClean="0">
              <a:solidFill>
                <a:srgbClr val="000000"/>
              </a:solidFill>
            </a:endParaRPr>
          </a:p>
          <a:p>
            <a:pPr marL="0" indent="0">
              <a:spcAft>
                <a:spcPct val="30000"/>
              </a:spcAft>
              <a:buNone/>
            </a:pPr>
            <a:r>
              <a:rPr lang="en-US" altLang="en-US" sz="1050" dirty="0" smtClean="0">
                <a:solidFill>
                  <a:srgbClr val="000000"/>
                </a:solidFill>
              </a:rPr>
              <a:t>A portion of claims for HSNFY19 dates of service have not yet been submitted</a:t>
            </a:r>
            <a:r>
              <a:rPr lang="en-US" altLang="en-US" sz="1050" dirty="0">
                <a:solidFill>
                  <a:srgbClr val="000000"/>
                </a:solidFill>
              </a:rPr>
              <a:t>. These claims may represent </a:t>
            </a:r>
            <a:r>
              <a:rPr lang="en-US" altLang="en-US" sz="1050" dirty="0"/>
              <a:t>unique </a:t>
            </a:r>
            <a:r>
              <a:rPr lang="en-US" altLang="en-US" sz="1050" dirty="0" smtClean="0"/>
              <a:t>patients </a:t>
            </a:r>
            <a:r>
              <a:rPr lang="en-US" altLang="en-US" sz="1050" dirty="0">
                <a:solidFill>
                  <a:srgbClr val="000000"/>
                </a:solidFill>
              </a:rPr>
              <a:t>that are not </a:t>
            </a:r>
            <a:r>
              <a:rPr lang="en-US" altLang="en-US" sz="1050" dirty="0" smtClean="0">
                <a:solidFill>
                  <a:srgbClr val="000000"/>
                </a:solidFill>
              </a:rPr>
              <a:t>included in these figures.</a:t>
            </a:r>
            <a:endParaRPr lang="en-US" altLang="en-US" sz="1050" dirty="0">
              <a:solidFill>
                <a:srgbClr val="000000"/>
              </a:solidFill>
            </a:endParaRPr>
          </a:p>
        </p:txBody>
      </p:sp>
      <p:sp>
        <p:nvSpPr>
          <p:cNvPr id="8203" name="Text Box 14"/>
          <p:cNvSpPr txBox="1">
            <a:spLocks noChangeArrowheads="1"/>
          </p:cNvSpPr>
          <p:nvPr/>
        </p:nvSpPr>
        <p:spPr bwMode="auto">
          <a:xfrm>
            <a:off x="676275" y="6019800"/>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Users who receive a service in more than one setting  (hospital, community health center) or from more than one payment type (low income patient, emergency bad debt) are counted only once. </a:t>
            </a:r>
            <a:r>
              <a:rPr lang="en-US" altLang="en-US" sz="700" dirty="0" smtClean="0">
                <a:latin typeface="Arial" panose="020B0604020202020204" pitchFamily="34" charset="0"/>
              </a:rPr>
              <a:t>Due to claim lag there may be unique users not yet accounted for.  Users </a:t>
            </a:r>
            <a:r>
              <a:rPr lang="en-US" altLang="en-US" sz="700" dirty="0">
                <a:latin typeface="Arial" panose="020B0604020202020204" pitchFamily="34" charset="0"/>
              </a:rPr>
              <a:t>are reported on claims for which payments were made to hospital and community health center providers based on date of service. </a:t>
            </a:r>
            <a:r>
              <a:rPr lang="en-US" altLang="en-US" sz="700" dirty="0" smtClean="0">
                <a:latin typeface="Arial" panose="020B0604020202020204" pitchFamily="34" charset="0"/>
              </a:rPr>
              <a:t>Numbers </a:t>
            </a:r>
            <a:r>
              <a:rPr lang="en-US" altLang="en-US" sz="700" dirty="0">
                <a:latin typeface="Arial" panose="020B0604020202020204" pitchFamily="34" charset="0"/>
              </a:rPr>
              <a:t>are rounded to the nearest thousand</a:t>
            </a:r>
            <a:r>
              <a:rPr lang="en-US" altLang="en-US" sz="700" dirty="0" smtClean="0">
                <a:latin typeface="Arial" panose="020B0604020202020204" pitchFamily="34" charset="0"/>
              </a:rPr>
              <a:t>;</a:t>
            </a: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11/6/19.</a:t>
            </a:r>
            <a:endParaRPr lang="en-US" altLang="en-US" sz="700" dirty="0">
              <a:latin typeface="Arial" panose="020B0604020202020204" pitchFamily="34" charset="0"/>
            </a:endParaRPr>
          </a:p>
        </p:txBody>
      </p:sp>
      <p:pic>
        <p:nvPicPr>
          <p:cNvPr id="15" name="Picture 14"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 name="Group 11"/>
          <p:cNvGrpSpPr>
            <a:grpSpLocks/>
          </p:cNvGrpSpPr>
          <p:nvPr/>
        </p:nvGrpSpPr>
        <p:grpSpPr bwMode="auto">
          <a:xfrm>
            <a:off x="517525" y="6477000"/>
            <a:ext cx="3349625" cy="309563"/>
            <a:chOff x="4307" y="87"/>
            <a:chExt cx="1856" cy="299"/>
          </a:xfrm>
        </p:grpSpPr>
        <p:sp>
          <p:nvSpPr>
            <p:cNvPr id="1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0" name="Straight Connector 1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22" name="Group 11"/>
          <p:cNvGrpSpPr>
            <a:grpSpLocks/>
          </p:cNvGrpSpPr>
          <p:nvPr/>
        </p:nvGrpSpPr>
        <p:grpSpPr bwMode="auto">
          <a:xfrm>
            <a:off x="7421698" y="125741"/>
            <a:ext cx="1341301" cy="537649"/>
            <a:chOff x="4307" y="-26"/>
            <a:chExt cx="1856" cy="412"/>
          </a:xfrm>
        </p:grpSpPr>
        <p:sp>
          <p:nvSpPr>
            <p:cNvPr id="23"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24" name="Text Box 13"/>
            <p:cNvSpPr txBox="1">
              <a:spLocks noChangeArrowheads="1"/>
            </p:cNvSpPr>
            <p:nvPr/>
          </p:nvSpPr>
          <p:spPr bwMode="auto">
            <a:xfrm>
              <a:off x="4348" y="-26"/>
              <a:ext cx="1756" cy="375"/>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Utilization</a:t>
              </a:r>
              <a:endParaRPr lang="en-US" sz="1600" b="1" dirty="0">
                <a:solidFill>
                  <a:srgbClr val="4F81BD"/>
                </a:solidFill>
                <a:latin typeface="Arial" panose="020B0604020202020204" pitchFamily="34" charset="0"/>
                <a:cs typeface="Arial" panose="020B0604020202020204" pitchFamily="34" charset="0"/>
              </a:endParaRPr>
            </a:p>
          </p:txBody>
        </p:sp>
      </p:grpSp>
      <p:cxnSp>
        <p:nvCxnSpPr>
          <p:cNvPr id="21" name="Straight Connector 2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Slide Number Placeholder 2"/>
          <p:cNvSpPr txBox="1">
            <a:spLocks/>
          </p:cNvSpPr>
          <p:nvPr/>
        </p:nvSpPr>
        <p:spPr>
          <a:xfrm>
            <a:off x="8686800" y="6613525"/>
            <a:ext cx="457200" cy="24447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chemeClr val="tx1">
                    <a:tint val="75000"/>
                  </a:schemeClr>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E932BB6A-D600-4D54-8112-1310BC448E11}" type="slidenum">
              <a:rPr lang="en-US" smtClean="0"/>
              <a:pPr>
                <a:defRPr/>
              </a:pPr>
              <a:t>15</a:t>
            </a:fld>
            <a:endParaRPr lang="en-US" dirty="0"/>
          </a:p>
        </p:txBody>
      </p:sp>
    </p:spTree>
    <p:extLst>
      <p:ext uri="{BB962C8B-B14F-4D97-AF65-F5344CB8AC3E}">
        <p14:creationId xmlns:p14="http://schemas.microsoft.com/office/powerpoint/2010/main" val="4479707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p:nvPr>
        </p:nvSpPr>
        <p:spPr>
          <a:xfrm>
            <a:off x="424656" y="304800"/>
            <a:ext cx="8229600" cy="808038"/>
          </a:xfrm>
        </p:spPr>
        <p:txBody>
          <a:bodyPr/>
          <a:lstStyle/>
          <a:p>
            <a:pPr lvl="0" algn="l" eaLnBrk="1" hangingPunct="1"/>
            <a:r>
              <a:rPr lang="en-US" altLang="en-US" sz="2000" b="1" dirty="0" smtClean="0">
                <a:ea typeface="+mn-ea"/>
                <a:cs typeface="Arial" charset="0"/>
              </a:rPr>
              <a:t>Hospital</a:t>
            </a:r>
            <a:r>
              <a:rPr lang="en-US" altLang="en-US" sz="2000" b="1" dirty="0" smtClean="0">
                <a:solidFill>
                  <a:srgbClr val="000000"/>
                </a:solidFill>
                <a:ea typeface="+mn-ea"/>
                <a:cs typeface="Arial" charset="0"/>
              </a:rPr>
              <a:t> Utilization </a:t>
            </a:r>
            <a:r>
              <a:rPr lang="en-US" altLang="en-US" sz="2000" b="1" dirty="0">
                <a:solidFill>
                  <a:srgbClr val="000000"/>
                </a:solidFill>
                <a:ea typeface="+mn-ea"/>
                <a:cs typeface="Arial" charset="0"/>
              </a:rPr>
              <a:t>and </a:t>
            </a:r>
            <a:r>
              <a:rPr lang="en-US" altLang="en-US" sz="2000" b="1" dirty="0" smtClean="0">
                <a:solidFill>
                  <a:srgbClr val="000000"/>
                </a:solidFill>
                <a:ea typeface="+mn-ea"/>
                <a:cs typeface="Arial" charset="0"/>
              </a:rPr>
              <a:t>Demand</a:t>
            </a:r>
            <a:r>
              <a:rPr lang="en-US" altLang="en-US" sz="2000" b="1" dirty="0">
                <a:solidFill>
                  <a:srgbClr val="000000"/>
                </a:solidFill>
                <a:ea typeface="+mn-ea"/>
                <a:cs typeface="Arial" charset="0"/>
              </a:rPr>
              <a:t> </a:t>
            </a:r>
            <a:r>
              <a:rPr lang="en-US" altLang="en-US" sz="2000" b="1" dirty="0" smtClean="0">
                <a:solidFill>
                  <a:srgbClr val="000000"/>
                </a:solidFill>
                <a:ea typeface="+mn-ea"/>
                <a:cs typeface="Arial" charset="0"/>
              </a:rPr>
              <a:t>by </a:t>
            </a:r>
            <a:r>
              <a:rPr lang="en-US" altLang="en-US" sz="2000" b="1" dirty="0">
                <a:solidFill>
                  <a:srgbClr val="000000"/>
                </a:solidFill>
                <a:ea typeface="+mn-ea"/>
                <a:cs typeface="Arial" charset="0"/>
              </a:rPr>
              <a:t>Insurance </a:t>
            </a:r>
            <a:r>
              <a:rPr lang="en-US" altLang="en-US" sz="2000" b="1" dirty="0" smtClean="0">
                <a:solidFill>
                  <a:srgbClr val="000000"/>
                </a:solidFill>
                <a:ea typeface="+mn-ea"/>
                <a:cs typeface="Arial" charset="0"/>
              </a:rPr>
              <a:t>Status</a:t>
            </a:r>
            <a:endParaRPr lang="en-US" altLang="en-US" dirty="0" smtClean="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26935764"/>
              </p:ext>
            </p:extLst>
          </p:nvPr>
        </p:nvGraphicFramePr>
        <p:xfrm>
          <a:off x="381000" y="879425"/>
          <a:ext cx="8061959"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16</a:t>
            </a:fld>
            <a:endParaRPr lang="en-US" dirty="0"/>
          </a:p>
        </p:txBody>
      </p:sp>
      <p:pic>
        <p:nvPicPr>
          <p:cNvPr id="5" name="Picture 4"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 Box 14"/>
          <p:cNvSpPr txBox="1">
            <a:spLocks noChangeArrowheads="1"/>
          </p:cNvSpPr>
          <p:nvPr/>
        </p:nvSpPr>
        <p:spPr bwMode="auto">
          <a:xfrm>
            <a:off x="676275" y="6016347"/>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Hospital volume is the sum of inpatient discharges and outpatient visits reported in the month in which the service was provided. Hospital volume excludes pharmacy claims. Hospital payments are reported in the month in which the service was provided.  Hospital demand represents the amount that providers would have been paid in the absence of a funding shortfall and excludes outpatient pharmacy. Numbers are rounded to the nearest percent and may not sum to 100% due to rounding. </a:t>
            </a: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11/6/2019.</a:t>
            </a:r>
            <a:endParaRPr lang="en-US" altLang="en-US" sz="700" dirty="0">
              <a:latin typeface="Arial" panose="020B0604020202020204" pitchFamily="34" charset="0"/>
            </a:endParaRPr>
          </a:p>
        </p:txBody>
      </p:sp>
    </p:spTree>
    <p:extLst>
      <p:ext uri="{BB962C8B-B14F-4D97-AF65-F5344CB8AC3E}">
        <p14:creationId xmlns:p14="http://schemas.microsoft.com/office/powerpoint/2010/main" val="1749767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3400" y="533400"/>
            <a:ext cx="8067675" cy="750887"/>
          </a:xfrm>
        </p:spPr>
        <p:txBody>
          <a:bodyPr/>
          <a:lstStyle/>
          <a:p>
            <a:pPr eaLnBrk="1" hangingPunct="1"/>
            <a:r>
              <a:rPr lang="en-US" altLang="en-US" dirty="0" smtClean="0"/>
              <a:t>Table of Contents</a:t>
            </a: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3205459060"/>
              </p:ext>
            </p:extLst>
          </p:nvPr>
        </p:nvGraphicFramePr>
        <p:xfrm>
          <a:off x="1133475" y="1397000"/>
          <a:ext cx="6858000" cy="4450080"/>
        </p:xfrm>
        <a:graphic>
          <a:graphicData uri="http://schemas.openxmlformats.org/drawingml/2006/table">
            <a:tbl>
              <a:tblPr firstRow="1" bandRow="1">
                <a:tableStyleId>{2D5ABB26-0587-4C30-8999-92F81FD0307C}</a:tableStyleId>
              </a:tblPr>
              <a:tblGrid>
                <a:gridCol w="6105525"/>
                <a:gridCol w="752475"/>
              </a:tblGrid>
              <a:tr h="370840">
                <a:tc>
                  <a:txBody>
                    <a:bodyPr/>
                    <a:lstStyle/>
                    <a:p>
                      <a:r>
                        <a:rPr lang="en-US" altLang="en-US" sz="1800" dirty="0" smtClean="0">
                          <a:latin typeface="Arial" panose="020B0604020202020204" pitchFamily="34" charset="0"/>
                          <a:cs typeface="Arial" panose="020B0604020202020204" pitchFamily="34" charset="0"/>
                        </a:rPr>
                        <a:t>Introduction</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latin typeface="Arial" panose="020B0604020202020204" pitchFamily="34" charset="0"/>
                          <a:cs typeface="Arial" panose="020B0604020202020204" pitchFamily="34" charset="0"/>
                        </a:rPr>
                        <a:t>3</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Overview</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latin typeface="Arial" panose="020B0604020202020204" pitchFamily="34" charset="0"/>
                          <a:cs typeface="Arial" panose="020B0604020202020204" pitchFamily="34" charset="0"/>
                        </a:rPr>
                        <a:t>4</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Fiscal Year Updates 2019</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6</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Total Demand and Payment Trends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7</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Hospital Payments &amp; Volumes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8</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Community Health Centers (CHC) Disbursements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9</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strike="noStrike" dirty="0" smtClean="0">
                          <a:solidFill>
                            <a:schemeClr val="tx1"/>
                          </a:solidFill>
                          <a:latin typeface="Arial" panose="020B0604020202020204" pitchFamily="34" charset="0"/>
                          <a:cs typeface="Arial" panose="020B0604020202020204" pitchFamily="34" charset="0"/>
                        </a:rPr>
                        <a:t>Hospital </a:t>
                      </a:r>
                      <a:r>
                        <a:rPr lang="en-US" altLang="en-US" sz="1800" dirty="0" smtClean="0">
                          <a:latin typeface="Arial" panose="020B0604020202020204" pitchFamily="34" charset="0"/>
                          <a:cs typeface="Arial" panose="020B0604020202020204" pitchFamily="34" charset="0"/>
                        </a:rPr>
                        <a:t>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10</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CHC 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11</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&amp; Demand by Age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12</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by Income (Federal Poverty Level)</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13</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Total User Trends	</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14</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&amp; Demand by Insurance Status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15</a:t>
                      </a:r>
                      <a:endParaRPr lang="en-US" b="0" dirty="0">
                        <a:solidFill>
                          <a:schemeClr val="tx1"/>
                        </a:solidFill>
                        <a:latin typeface="Arial" panose="020B0604020202020204" pitchFamily="34" charset="0"/>
                        <a:cs typeface="Arial" panose="020B0604020202020204" pitchFamily="34" charset="0"/>
                      </a:endParaRPr>
                    </a:p>
                  </a:txBody>
                  <a:tcPr/>
                </a:tc>
              </a:tr>
            </a:tbl>
          </a:graphicData>
        </a:graphic>
      </p:graphicFrame>
      <p:sp>
        <p:nvSpPr>
          <p:cNvPr id="1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sz="3600" dirty="0" smtClean="0"/>
              <a:t>Introduction</a:t>
            </a:r>
          </a:p>
        </p:txBody>
      </p:sp>
      <p:sp>
        <p:nvSpPr>
          <p:cNvPr id="39940" name="Text Box 8"/>
          <p:cNvSpPr txBox="1">
            <a:spLocks noChangeArrowheads="1"/>
          </p:cNvSpPr>
          <p:nvPr/>
        </p:nvSpPr>
        <p:spPr bwMode="auto">
          <a:xfrm>
            <a:off x="398930" y="1420010"/>
            <a:ext cx="8326734" cy="4324261"/>
          </a:xfrm>
          <a:prstGeom prst="rect">
            <a:avLst/>
          </a:prstGeom>
          <a:noFill/>
          <a:ln w="9525" algn="ctr">
            <a:noFill/>
            <a:miter lim="800000"/>
            <a:headEnd/>
            <a:tailEnd/>
          </a:ln>
        </p:spPr>
        <p:txBody>
          <a:bodyPr wrap="square" lIns="0" tIns="0" rIns="0" bIns="0">
            <a:spAutoFit/>
          </a:bodyPr>
          <a:lstStyle/>
          <a:p>
            <a:pPr>
              <a:spcBef>
                <a:spcPts val="600"/>
              </a:spcBef>
              <a:defRPr/>
            </a:pPr>
            <a:r>
              <a:rPr lang="en-US" altLang="en-US" sz="1400" dirty="0">
                <a:latin typeface="Arial" panose="020B0604020202020204" pitchFamily="34" charset="0"/>
              </a:rPr>
              <a:t>The Executive Office of Health and Human Services (EOHHS) hereby submits this report to the Massachusetts Legislature in </a:t>
            </a:r>
            <a:r>
              <a:rPr lang="en-US" altLang="en-US" sz="1400" dirty="0">
                <a:latin typeface="Arial" panose="020B0604020202020204" pitchFamily="34" charset="0"/>
                <a:cs typeface="Arial" panose="020B0604020202020204" pitchFamily="34" charset="0"/>
              </a:rPr>
              <a:t>compliance with </a:t>
            </a:r>
            <a:r>
              <a:rPr lang="en-US" sz="1400" dirty="0">
                <a:latin typeface="Arial" panose="020B0604020202020204" pitchFamily="34" charset="0"/>
                <a:cs typeface="Arial" panose="020B0604020202020204" pitchFamily="34" charset="0"/>
              </a:rPr>
              <a:t>Chapter </a:t>
            </a:r>
            <a:r>
              <a:rPr lang="en-US" sz="1400" dirty="0" smtClean="0">
                <a:latin typeface="Arial" panose="020B0604020202020204" pitchFamily="34" charset="0"/>
                <a:cs typeface="Arial" panose="020B0604020202020204" pitchFamily="34" charset="0"/>
              </a:rPr>
              <a:t>41 </a:t>
            </a:r>
            <a:r>
              <a:rPr lang="en-US" sz="1400" dirty="0">
                <a:latin typeface="Arial" panose="020B0604020202020204" pitchFamily="34" charset="0"/>
                <a:cs typeface="Arial" panose="020B0604020202020204" pitchFamily="34" charset="0"/>
              </a:rPr>
              <a:t>of the Acts of </a:t>
            </a:r>
            <a:r>
              <a:rPr lang="en-US" sz="1400" dirty="0" smtClean="0">
                <a:latin typeface="Arial" panose="020B0604020202020204" pitchFamily="34" charset="0"/>
                <a:cs typeface="Arial" panose="020B0604020202020204" pitchFamily="34" charset="0"/>
              </a:rPr>
              <a:t>2019</a:t>
            </a:r>
            <a:r>
              <a:rPr lang="en-US" altLang="en-US" sz="1400" dirty="0" smtClean="0">
                <a:latin typeface="Arial" panose="020B0604020202020204" pitchFamily="34" charset="0"/>
                <a:cs typeface="Arial" panose="020B0604020202020204" pitchFamily="34" charset="0"/>
              </a:rPr>
              <a:t>, </a:t>
            </a:r>
            <a:r>
              <a:rPr lang="en-US" altLang="en-US" sz="1400" dirty="0">
                <a:latin typeface="Arial" panose="020B0604020202020204" pitchFamily="34" charset="0"/>
                <a:cs typeface="Arial" panose="020B0604020202020204" pitchFamily="34" charset="0"/>
              </a:rPr>
              <a:t>Line Item </a:t>
            </a:r>
            <a:r>
              <a:rPr lang="en-US" altLang="en-US" sz="1400" dirty="0" smtClean="0">
                <a:latin typeface="Arial" panose="020B0604020202020204" pitchFamily="34" charset="0"/>
                <a:cs typeface="Arial" panose="020B0604020202020204" pitchFamily="34" charset="0"/>
              </a:rPr>
              <a:t>4000-0300</a:t>
            </a:r>
            <a:r>
              <a:rPr lang="en-US" altLang="en-US" sz="1400" dirty="0">
                <a:latin typeface="Arial" panose="020B0604020202020204" pitchFamily="34" charset="0"/>
                <a:cs typeface="Arial" panose="020B0604020202020204" pitchFamily="34" charset="0"/>
              </a:rPr>
              <a:t>, which calls for EOHHS to report on the </a:t>
            </a:r>
            <a:r>
              <a:rPr lang="en-US" altLang="en-US" sz="1400" dirty="0">
                <a:latin typeface="Arial" panose="020B0604020202020204" pitchFamily="34" charset="0"/>
              </a:rPr>
              <a:t>utilization of the Health Safety Net Trust </a:t>
            </a:r>
            <a:r>
              <a:rPr lang="en-US" altLang="en-US" sz="1400" dirty="0">
                <a:latin typeface="Arial" panose="020B0604020202020204" pitchFamily="34" charset="0"/>
                <a:cs typeface="Arial" panose="020B0604020202020204" pitchFamily="34" charset="0"/>
              </a:rPr>
              <a:t>Fund, </a:t>
            </a:r>
            <a:r>
              <a:rPr lang="en-US" altLang="en-US" sz="1400" dirty="0" smtClean="0">
                <a:latin typeface="Arial" panose="020B0604020202020204" pitchFamily="34" charset="0"/>
                <a:cs typeface="Arial" panose="020B0604020202020204" pitchFamily="34" charset="0"/>
              </a:rPr>
              <a:t>including the following information for Fiscal Year 2019:</a:t>
            </a:r>
          </a:p>
          <a:p>
            <a:pPr marL="742950" lvl="1" indent="-285750">
              <a:spcBef>
                <a:spcPts val="1200"/>
              </a:spcBef>
              <a:spcAft>
                <a:spcPts val="1200"/>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The number of persons whose medical expenses were billed to the Health Safety Net Trust Fund.</a:t>
            </a:r>
          </a:p>
          <a:p>
            <a:pPr marL="742950" lvl="1" indent="-285750">
              <a:spcBef>
                <a:spcPts val="600"/>
              </a:spcBef>
              <a:spcAft>
                <a:spcPts val="1200"/>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The </a:t>
            </a:r>
            <a:r>
              <a:rPr lang="en-US" sz="1400" dirty="0">
                <a:latin typeface="Arial" panose="020B0604020202020204" pitchFamily="34" charset="0"/>
                <a:cs typeface="Arial" panose="020B0604020202020204" pitchFamily="34" charset="0"/>
              </a:rPr>
              <a:t>total dollar amount billed to the Health Safety Net Trust </a:t>
            </a:r>
            <a:r>
              <a:rPr lang="en-US" sz="1400" dirty="0" smtClean="0">
                <a:latin typeface="Arial" panose="020B0604020202020204" pitchFamily="34" charset="0"/>
                <a:cs typeface="Arial" panose="020B0604020202020204" pitchFamily="34" charset="0"/>
              </a:rPr>
              <a:t>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age, income </a:t>
            </a:r>
            <a:r>
              <a:rPr lang="en-US" sz="1400" dirty="0" smtClean="0">
                <a:latin typeface="Arial" panose="020B0604020202020204" pitchFamily="34" charset="0"/>
                <a:cs typeface="Arial" panose="020B0604020202020204" pitchFamily="34" charset="0"/>
              </a:rPr>
              <a:t>level, </a:t>
            </a:r>
            <a:r>
              <a:rPr lang="en-US" sz="1400" dirty="0">
                <a:latin typeface="Arial" panose="020B0604020202020204" pitchFamily="34" charset="0"/>
                <a:cs typeface="Arial" panose="020B0604020202020204" pitchFamily="34" charset="0"/>
              </a:rPr>
              <a:t>and insurance status of recipients using the Health Safety Net Trust </a:t>
            </a:r>
            <a:r>
              <a:rPr lang="en-US" sz="1400" dirty="0" smtClean="0">
                <a:latin typeface="Arial" panose="020B0604020202020204" pitchFamily="34" charset="0"/>
                <a:cs typeface="Arial" panose="020B0604020202020204" pitchFamily="34" charset="0"/>
              </a:rPr>
              <a:t>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types of services paid for out of the Health Safety Net Trust </a:t>
            </a:r>
            <a:r>
              <a:rPr lang="en-US" sz="1400" dirty="0" smtClean="0">
                <a:latin typeface="Arial" panose="020B0604020202020204" pitchFamily="34" charset="0"/>
                <a:cs typeface="Arial" panose="020B0604020202020204" pitchFamily="34" charset="0"/>
              </a:rPr>
              <a:t>Fund. </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amount disbursed from the Health Safety Net Trust Fund to each hospital and community health </a:t>
            </a:r>
            <a:r>
              <a:rPr lang="en-US" sz="1400" dirty="0" smtClean="0">
                <a:latin typeface="Arial" panose="020B0604020202020204" pitchFamily="34" charset="0"/>
                <a:cs typeface="Arial" panose="020B0604020202020204" pitchFamily="34" charset="0"/>
              </a:rPr>
              <a:t>center. </a:t>
            </a:r>
          </a:p>
          <a:p>
            <a:pPr>
              <a:spcBef>
                <a:spcPts val="600"/>
              </a:spcBef>
              <a:defRPr/>
            </a:pPr>
            <a:r>
              <a:rPr lang="en-US" altLang="en-US" sz="1400" dirty="0" smtClean="0">
                <a:latin typeface="Arial" panose="020B0604020202020204" pitchFamily="34" charset="0"/>
              </a:rPr>
              <a:t>This </a:t>
            </a:r>
            <a:r>
              <a:rPr lang="en-US" altLang="en-US" sz="1400" dirty="0">
                <a:latin typeface="Arial" panose="020B0604020202020204" pitchFamily="34" charset="0"/>
              </a:rPr>
              <a:t>report </a:t>
            </a:r>
            <a:r>
              <a:rPr lang="en-US" altLang="en-US" sz="1400" dirty="0" smtClean="0">
                <a:latin typeface="Arial" panose="020B0604020202020204" pitchFamily="34" charset="0"/>
              </a:rPr>
              <a:t>reflects Health Safety Net (HSN) utilization during HSN fiscal year 2019 </a:t>
            </a:r>
            <a:r>
              <a:rPr lang="en-US" altLang="en-US" sz="1400" dirty="0">
                <a:latin typeface="Arial" panose="020B0604020202020204" pitchFamily="34" charset="0"/>
              </a:rPr>
              <a:t>(</a:t>
            </a:r>
            <a:r>
              <a:rPr lang="en-US" altLang="en-US" sz="1400" dirty="0" smtClean="0">
                <a:latin typeface="Arial" panose="020B0604020202020204" pitchFamily="34" charset="0"/>
              </a:rPr>
              <a:t>HSNFY19), which ran from October 1, 2018 through September 30, 2019.</a:t>
            </a:r>
            <a:endParaRPr lang="en-US" altLang="en-US" sz="1400" dirty="0">
              <a:latin typeface="Arial" panose="020B0604020202020204" pitchFamily="34" charset="0"/>
            </a:endParaRPr>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smtClean="0"/>
              <a:t>HSN Overview</a:t>
            </a:r>
          </a:p>
        </p:txBody>
      </p:sp>
      <p:sp>
        <p:nvSpPr>
          <p:cNvPr id="39940" name="Text Box 8"/>
          <p:cNvSpPr txBox="1">
            <a:spLocks noChangeArrowheads="1"/>
          </p:cNvSpPr>
          <p:nvPr/>
        </p:nvSpPr>
        <p:spPr bwMode="auto">
          <a:xfrm>
            <a:off x="451035" y="1380565"/>
            <a:ext cx="8229600" cy="4958280"/>
          </a:xfrm>
          <a:prstGeom prst="rect">
            <a:avLst/>
          </a:prstGeom>
          <a:noFill/>
          <a:ln w="9525" algn="ctr">
            <a:noFill/>
            <a:miter lim="800000"/>
            <a:headEnd/>
            <a:tailEnd/>
          </a:ln>
        </p:spPr>
        <p:txBody>
          <a:bodyPr wrap="square" lIns="0" tIns="0" rIns="0" bIns="0" anchor="ctr">
            <a:spAutoFit/>
          </a:bodyPr>
          <a:lstStyle/>
          <a:p>
            <a:pPr defTabSz="914608" eaLnBrk="0" hangingPunct="0">
              <a:spcBef>
                <a:spcPct val="20000"/>
              </a:spcBef>
              <a:spcAft>
                <a:spcPct val="30000"/>
              </a:spcAft>
              <a:defRPr/>
            </a:pPr>
            <a:r>
              <a:rPr lang="en-US" sz="1400" dirty="0" smtClean="0">
                <a:latin typeface="Arial" panose="020B0604020202020204" pitchFamily="34" charset="0"/>
              </a:rPr>
              <a:t>The </a:t>
            </a:r>
            <a:r>
              <a:rPr lang="en-US" sz="1400" dirty="0">
                <a:latin typeface="Arial" panose="020B0604020202020204" pitchFamily="34" charset="0"/>
              </a:rPr>
              <a:t>Health Safety Net (HSN), created by Chapter 58 of the Acts of 2006, makes payments to hospitals and community health centers for health care services provided to low-income Massachusetts residents who are uninsured or underinsured. </a:t>
            </a:r>
            <a:endParaRPr lang="en-US" sz="1400" dirty="0" smtClean="0">
              <a:latin typeface="Arial" panose="020B0604020202020204" pitchFamily="34" charset="0"/>
            </a:endParaRPr>
          </a:p>
          <a:p>
            <a:pPr marL="742950" lvl="1" indent="-285750">
              <a:spcAft>
                <a:spcPct val="30000"/>
              </a:spcAft>
              <a:buFont typeface="Arial" panose="020B0604020202020204" pitchFamily="34" charset="0"/>
              <a:buChar char="•"/>
            </a:pPr>
            <a:endParaRPr lang="en-US" altLang="en-US" sz="8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Massachusetts </a:t>
            </a:r>
            <a:r>
              <a:rPr lang="en-US" altLang="en-US" sz="1400" dirty="0">
                <a:latin typeface="Arial" panose="020B0604020202020204" pitchFamily="34" charset="0"/>
              </a:rPr>
              <a:t>residents who are uninsured or underinsured and have </a:t>
            </a:r>
            <a:r>
              <a:rPr lang="en-US" altLang="en-US" sz="1400" dirty="0" smtClean="0">
                <a:latin typeface="Arial" panose="020B0604020202020204" pitchFamily="34" charset="0"/>
              </a:rPr>
              <a:t>household incomes </a:t>
            </a:r>
            <a:r>
              <a:rPr lang="en-US" altLang="en-US" sz="1400" dirty="0">
                <a:latin typeface="Arial" panose="020B0604020202020204" pitchFamily="34" charset="0"/>
              </a:rPr>
              <a:t>up to </a:t>
            </a:r>
            <a:r>
              <a:rPr lang="en-US" altLang="en-US" sz="1400" dirty="0" smtClean="0">
                <a:latin typeface="Arial" panose="020B0604020202020204" pitchFamily="34" charset="0"/>
              </a:rPr>
              <a:t>150</a:t>
            </a:r>
            <a:r>
              <a:rPr lang="en-US" altLang="en-US" sz="1400" dirty="0">
                <a:latin typeface="Arial" panose="020B0604020202020204" pitchFamily="34" charset="0"/>
              </a:rPr>
              <a:t>% of the Federal Poverty Level (FPL) </a:t>
            </a:r>
            <a:r>
              <a:rPr lang="en-US" altLang="en-US" sz="1400" dirty="0" smtClean="0">
                <a:latin typeface="Arial" panose="020B0604020202020204" pitchFamily="34" charset="0"/>
              </a:rPr>
              <a:t>may qualify </a:t>
            </a:r>
            <a:r>
              <a:rPr lang="en-US" altLang="en-US" sz="1400" dirty="0">
                <a:latin typeface="Arial" panose="020B0604020202020204" pitchFamily="34" charset="0"/>
              </a:rPr>
              <a:t>for </a:t>
            </a:r>
            <a:r>
              <a:rPr lang="en-US" altLang="en-US" sz="1400" dirty="0" smtClean="0">
                <a:latin typeface="Arial" panose="020B0604020202020204" pitchFamily="34" charset="0"/>
              </a:rPr>
              <a:t>HSN </a:t>
            </a:r>
            <a:r>
              <a:rPr lang="en-US" altLang="en-US" sz="1400" dirty="0">
                <a:latin typeface="Arial" panose="020B0604020202020204" pitchFamily="34" charset="0"/>
              </a:rPr>
              <a:t>primary or </a:t>
            </a:r>
            <a:r>
              <a:rPr lang="en-US" altLang="en-US" sz="1400" dirty="0" smtClean="0">
                <a:latin typeface="Arial" panose="020B0604020202020204" pitchFamily="34" charset="0"/>
              </a:rPr>
              <a:t>HSN secondary. </a:t>
            </a:r>
          </a:p>
          <a:p>
            <a:pPr marL="742950" lvl="1" indent="-285750">
              <a:spcAft>
                <a:spcPct val="30000"/>
              </a:spcAft>
              <a:buFont typeface="Arial" panose="020B0604020202020204" pitchFamily="34" charset="0"/>
              <a:buChar char="•"/>
            </a:pPr>
            <a:endParaRPr lang="en-US" altLang="en-US" sz="14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If </a:t>
            </a:r>
            <a:r>
              <a:rPr lang="en-US" altLang="en-US" sz="1400" dirty="0">
                <a:latin typeface="Arial" panose="020B0604020202020204" pitchFamily="34" charset="0"/>
              </a:rPr>
              <a:t>residents have </a:t>
            </a:r>
            <a:r>
              <a:rPr lang="en-US" altLang="en-US" sz="1400" dirty="0" smtClean="0">
                <a:latin typeface="Arial" panose="020B0604020202020204" pitchFamily="34" charset="0"/>
              </a:rPr>
              <a:t>incomes </a:t>
            </a:r>
            <a:r>
              <a:rPr lang="en-US" altLang="en-US" sz="1400" dirty="0">
                <a:latin typeface="Arial" panose="020B0604020202020204" pitchFamily="34" charset="0"/>
              </a:rPr>
              <a:t>above </a:t>
            </a:r>
            <a:r>
              <a:rPr lang="en-US" altLang="en-US" sz="1400" dirty="0" smtClean="0">
                <a:latin typeface="Arial" panose="020B0604020202020204" pitchFamily="34" charset="0"/>
              </a:rPr>
              <a:t>150</a:t>
            </a:r>
            <a:r>
              <a:rPr lang="en-US" altLang="en-US" sz="1400" dirty="0">
                <a:latin typeface="Arial" panose="020B0604020202020204" pitchFamily="34" charset="0"/>
              </a:rPr>
              <a:t>% and up to </a:t>
            </a:r>
            <a:r>
              <a:rPr lang="en-US" altLang="en-US" sz="1400" dirty="0" smtClean="0">
                <a:latin typeface="Arial" panose="020B0604020202020204" pitchFamily="34" charset="0"/>
              </a:rPr>
              <a:t>300</a:t>
            </a:r>
            <a:r>
              <a:rPr lang="en-US" altLang="en-US" sz="1400" dirty="0">
                <a:latin typeface="Arial" panose="020B0604020202020204" pitchFamily="34" charset="0"/>
              </a:rPr>
              <a:t>% of the </a:t>
            </a:r>
            <a:r>
              <a:rPr lang="en-US" altLang="en-US" sz="1400" dirty="0" smtClean="0">
                <a:latin typeface="Arial" panose="020B0604020202020204" pitchFamily="34" charset="0"/>
              </a:rPr>
              <a:t>FPL, </a:t>
            </a:r>
            <a:r>
              <a:rPr lang="en-US" altLang="en-US" sz="1400" dirty="0">
                <a:latin typeface="Arial" panose="020B0604020202020204" pitchFamily="34" charset="0"/>
              </a:rPr>
              <a:t>they </a:t>
            </a:r>
            <a:r>
              <a:rPr lang="en-US" altLang="en-US" sz="1400" dirty="0" smtClean="0">
                <a:latin typeface="Arial" panose="020B0604020202020204" pitchFamily="34" charset="0"/>
              </a:rPr>
              <a:t>may qualify </a:t>
            </a:r>
            <a:r>
              <a:rPr lang="en-US" altLang="en-US" sz="1400" dirty="0">
                <a:latin typeface="Arial" panose="020B0604020202020204" pitchFamily="34" charset="0"/>
              </a:rPr>
              <a:t>for </a:t>
            </a:r>
            <a:r>
              <a:rPr lang="en-US" altLang="en-US" sz="1400" dirty="0" smtClean="0">
                <a:latin typeface="Arial" panose="020B0604020202020204" pitchFamily="34" charset="0"/>
              </a:rPr>
              <a:t>primary partial </a:t>
            </a:r>
            <a:r>
              <a:rPr lang="en-US" altLang="en-US" sz="1400" dirty="0">
                <a:latin typeface="Arial" panose="020B0604020202020204" pitchFamily="34" charset="0"/>
              </a:rPr>
              <a:t>HSN or </a:t>
            </a:r>
            <a:r>
              <a:rPr lang="en-US" altLang="en-US" sz="1400" dirty="0" smtClean="0">
                <a:latin typeface="Arial" panose="020B0604020202020204" pitchFamily="34" charset="0"/>
              </a:rPr>
              <a:t>secondary partial HSN, </a:t>
            </a:r>
            <a:r>
              <a:rPr lang="en-US" altLang="en-US" sz="1400" dirty="0">
                <a:latin typeface="Arial" panose="020B0604020202020204" pitchFamily="34" charset="0"/>
              </a:rPr>
              <a:t>which includes a sliding scale </a:t>
            </a:r>
            <a:r>
              <a:rPr lang="en-US" altLang="en-US" sz="1400" dirty="0" smtClean="0">
                <a:latin typeface="Arial" panose="020B0604020202020204" pitchFamily="34" charset="0"/>
              </a:rPr>
              <a:t>deductible based on income. </a:t>
            </a:r>
          </a:p>
          <a:p>
            <a:pPr marL="742950" lvl="1" indent="-285750">
              <a:spcAft>
                <a:spcPct val="30000"/>
              </a:spcAft>
              <a:buFont typeface="Arial" panose="020B0604020202020204" pitchFamily="34" charset="0"/>
              <a:buChar char="•"/>
            </a:pPr>
            <a:endParaRPr lang="en-US" altLang="en-US" sz="14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Low income residents </a:t>
            </a:r>
            <a:r>
              <a:rPr lang="en-US" altLang="en-US" sz="1400" dirty="0">
                <a:latin typeface="Arial" panose="020B0604020202020204" pitchFamily="34" charset="0"/>
              </a:rPr>
              <a:t>who are </a:t>
            </a:r>
            <a:r>
              <a:rPr lang="en-US" altLang="en-US" sz="1400" dirty="0" smtClean="0">
                <a:latin typeface="Arial" panose="020B0604020202020204" pitchFamily="34" charset="0"/>
              </a:rPr>
              <a:t>enrolled in MassHealth, Medicare or other insurance </a:t>
            </a:r>
            <a:r>
              <a:rPr lang="en-US" altLang="en-US" sz="1400" dirty="0">
                <a:latin typeface="Arial" panose="020B0604020202020204" pitchFamily="34" charset="0"/>
              </a:rPr>
              <a:t>may </a:t>
            </a:r>
            <a:r>
              <a:rPr lang="en-US" altLang="en-US" sz="1400" dirty="0" smtClean="0">
                <a:latin typeface="Arial" panose="020B0604020202020204" pitchFamily="34" charset="0"/>
              </a:rPr>
              <a:t>qualify </a:t>
            </a:r>
            <a:r>
              <a:rPr lang="en-US" altLang="en-US" sz="1400" dirty="0">
                <a:latin typeface="Arial" panose="020B0604020202020204" pitchFamily="34" charset="0"/>
              </a:rPr>
              <a:t>for HSN secondary for certain services not covered by their primary </a:t>
            </a:r>
            <a:r>
              <a:rPr lang="en-US" altLang="en-US" sz="1400" dirty="0" smtClean="0">
                <a:latin typeface="Arial" panose="020B0604020202020204" pitchFamily="34" charset="0"/>
              </a:rPr>
              <a:t>insurance.</a:t>
            </a: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Individuals eligible for ConnectorCare (regardless of enrollment) are eligible for HSN for the first 100 days of eligibility, after such time they are eligible for HSN dental only.</a:t>
            </a:r>
          </a:p>
          <a:p>
            <a:pPr marL="742950" lvl="1" indent="-285750">
              <a:spcAft>
                <a:spcPct val="30000"/>
              </a:spcAft>
              <a:buFont typeface="Arial" panose="020B0604020202020204" pitchFamily="34" charset="0"/>
              <a:buChar char="•"/>
            </a:pPr>
            <a:endParaRPr lang="en-US" altLang="en-US" sz="14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If a Massachusetts resident has allowable medical expenses that exceed a certain percent of their countable income, they may qualify for Medical Hardship, in which case the HSN would pay for HSN qualified services. Individuals who qualify for Medical Hardship must pay a required contribution, based on their family’s countable income. </a:t>
            </a:r>
          </a:p>
          <a:p>
            <a:pPr marL="285750" indent="-285750">
              <a:spcAft>
                <a:spcPct val="30000"/>
              </a:spcAft>
              <a:buFont typeface="Arial" panose="020B0604020202020204" pitchFamily="34" charset="0"/>
              <a:buChar char="•"/>
            </a:pPr>
            <a:endParaRPr lang="en-US" sz="800" dirty="0" smtClean="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smtClean="0"/>
              <a:t>HSN Overview</a:t>
            </a:r>
          </a:p>
        </p:txBody>
      </p:sp>
      <p:sp>
        <p:nvSpPr>
          <p:cNvPr id="39940" name="Text Box 8"/>
          <p:cNvSpPr txBox="1">
            <a:spLocks noChangeArrowheads="1"/>
          </p:cNvSpPr>
          <p:nvPr/>
        </p:nvSpPr>
        <p:spPr bwMode="auto">
          <a:xfrm>
            <a:off x="457200" y="1265346"/>
            <a:ext cx="8229600" cy="4665893"/>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pays acute hospitals and community health centers based on services that are eligible for payment. HSN payment rates for most services are based on Medicare payment principles. </a:t>
            </a:r>
            <a:endParaRPr lang="en-US" sz="1400" dirty="0" smtClean="0">
              <a:latin typeface="Arial" panose="020B0604020202020204" pitchFamily="34" charset="0"/>
              <a:cs typeface="Arial" panose="020B0604020202020204" pitchFamily="34" charset="0"/>
            </a:endParaRPr>
          </a:p>
          <a:p>
            <a:pPr>
              <a:spcAft>
                <a:spcPct val="30000"/>
              </a:spcAft>
            </a:pPr>
            <a:endParaRPr lang="en-US" sz="1400" dirty="0" smtClean="0">
              <a:latin typeface="Arial" panose="020B0604020202020204" pitchFamily="34" charset="0"/>
              <a:cs typeface="Arial" panose="020B0604020202020204" pitchFamily="34" charset="0"/>
            </a:endParaRPr>
          </a:p>
          <a:p>
            <a:pPr defTabSz="914608">
              <a:spcAft>
                <a:spcPct val="30000"/>
              </a:spcAft>
              <a:defRPr/>
            </a:pPr>
            <a:r>
              <a:rPr lang="en-US" altLang="en-US" sz="1400" dirty="0" smtClean="0">
                <a:latin typeface="Arial" panose="020B0604020202020204" pitchFamily="34" charset="0"/>
                <a:cs typeface="Arial" panose="020B0604020202020204" pitchFamily="34" charset="0"/>
              </a:rPr>
              <a:t>HSNFY19 </a:t>
            </a:r>
            <a:r>
              <a:rPr lang="en-US" altLang="en-US" sz="1400" dirty="0">
                <a:latin typeface="Arial" panose="020B0604020202020204" pitchFamily="34" charset="0"/>
                <a:cs typeface="Arial" panose="020B0604020202020204" pitchFamily="34" charset="0"/>
              </a:rPr>
              <a:t>funding included the following sources: </a:t>
            </a:r>
            <a:endParaRPr lang="en-US" altLang="en-US" sz="1400" dirty="0" smtClean="0">
              <a:latin typeface="Arial" panose="020B0604020202020204" pitchFamily="34" charset="0"/>
              <a:cs typeface="Arial" panose="020B0604020202020204" pitchFamily="34" charset="0"/>
            </a:endParaRPr>
          </a:p>
          <a:p>
            <a:pPr defTabSz="914608">
              <a:spcAft>
                <a:spcPct val="30000"/>
              </a:spcAft>
              <a:defRPr/>
            </a:pPr>
            <a:endParaRPr lang="en-US" altLang="en-US" sz="1400" dirty="0" smtClean="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An </a:t>
            </a:r>
            <a:r>
              <a:rPr lang="en-US" altLang="en-US" sz="1400" dirty="0">
                <a:latin typeface="Arial" panose="020B0604020202020204" pitchFamily="34" charset="0"/>
                <a:cs typeface="Arial" panose="020B0604020202020204" pitchFamily="34" charset="0"/>
              </a:rPr>
              <a:t>assessment on acute hospitals’ private sector </a:t>
            </a:r>
            <a:r>
              <a:rPr lang="en-US" altLang="en-US" sz="1400" dirty="0" smtClean="0">
                <a:latin typeface="Arial" panose="020B0604020202020204" pitchFamily="34" charset="0"/>
                <a:cs typeface="Arial" panose="020B0604020202020204" pitchFamily="34" charset="0"/>
              </a:rPr>
              <a:t>charges: $165,308,674</a:t>
            </a:r>
            <a:r>
              <a:rPr lang="en-US" altLang="en-US" sz="1400" baseline="30000" dirty="0" smtClean="0">
                <a:latin typeface="Arial" panose="020B0604020202020204" pitchFamily="34" charset="0"/>
                <a:cs typeface="Arial" panose="020B0604020202020204" pitchFamily="34" charset="0"/>
              </a:rPr>
              <a:t>1</a:t>
            </a:r>
          </a:p>
          <a:p>
            <a:pPr marL="742950" lvl="1" indent="-285750" defTabSz="914608">
              <a:spcAft>
                <a:spcPct val="30000"/>
              </a:spcAft>
              <a:buFont typeface="Arial" panose="020B0604020202020204" pitchFamily="34" charset="0"/>
              <a:buChar char="•"/>
              <a:defRPr/>
            </a:pPr>
            <a:endParaRPr lang="en-US" altLang="en-US" sz="1400" dirty="0" smtClean="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A </a:t>
            </a:r>
            <a:r>
              <a:rPr lang="en-US" altLang="en-US" sz="1400" dirty="0">
                <a:latin typeface="Arial" panose="020B0604020202020204" pitchFamily="34" charset="0"/>
                <a:cs typeface="Arial" panose="020B0604020202020204" pitchFamily="34" charset="0"/>
              </a:rPr>
              <a:t>surcharge on payments made to hospitals and ambulatory surgical centers by HMOs, insurers, third party administrators, and individuals (assessment and surcharge are each </a:t>
            </a:r>
            <a:r>
              <a:rPr lang="en-US" sz="1400" dirty="0">
                <a:latin typeface="Arial" panose="020B0604020202020204" pitchFamily="34" charset="0"/>
                <a:cs typeface="Arial" panose="020B0604020202020204" pitchFamily="34" charset="0"/>
              </a:rPr>
              <a:t>equal to $160 million plus 50% of the estimated cost of administering the Health Safety </a:t>
            </a:r>
            <a:r>
              <a:rPr lang="en-US" sz="1400" dirty="0" smtClean="0">
                <a:latin typeface="Arial" panose="020B0604020202020204" pitchFamily="34" charset="0"/>
                <a:cs typeface="Arial" panose="020B0604020202020204" pitchFamily="34" charset="0"/>
              </a:rPr>
              <a:t>Net): </a:t>
            </a:r>
            <a:r>
              <a:rPr lang="en-US" altLang="en-US" sz="1400" dirty="0">
                <a:latin typeface="Arial" panose="020B0604020202020204" pitchFamily="34" charset="0"/>
                <a:cs typeface="Arial" panose="020B0604020202020204" pitchFamily="34" charset="0"/>
              </a:rPr>
              <a:t>$</a:t>
            </a:r>
            <a:r>
              <a:rPr lang="en-US" altLang="en-US" sz="1400" dirty="0" smtClean="0">
                <a:latin typeface="Arial" panose="020B0604020202020204" pitchFamily="34" charset="0"/>
                <a:cs typeface="Arial" panose="020B0604020202020204" pitchFamily="34" charset="0"/>
              </a:rPr>
              <a:t>165,308,674</a:t>
            </a:r>
            <a:r>
              <a:rPr lang="en-US" altLang="en-US" sz="1400" baseline="30000" dirty="0">
                <a:latin typeface="Arial" panose="020B0604020202020204" pitchFamily="34" charset="0"/>
                <a:cs typeface="Arial" panose="020B0604020202020204" pitchFamily="34" charset="0"/>
              </a:rPr>
              <a:t>1</a:t>
            </a:r>
          </a:p>
          <a:p>
            <a:pPr lvl="1" defTabSz="914608">
              <a:spcAft>
                <a:spcPct val="30000"/>
              </a:spcAft>
              <a:defRPr/>
            </a:pPr>
            <a:endParaRPr lang="en-US" altLang="en-US" sz="1400" dirty="0" smtClean="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Offset </a:t>
            </a:r>
            <a:r>
              <a:rPr lang="en-US" altLang="en-US" sz="1400" dirty="0">
                <a:latin typeface="Arial" panose="020B0604020202020204" pitchFamily="34" charset="0"/>
                <a:cs typeface="Arial" panose="020B0604020202020204" pitchFamily="34" charset="0"/>
              </a:rPr>
              <a:t>funding for uncompensated care from the Medical Assistance Trust </a:t>
            </a:r>
            <a:r>
              <a:rPr lang="en-US" altLang="en-US" sz="1400" dirty="0" smtClean="0">
                <a:latin typeface="Arial" panose="020B0604020202020204" pitchFamily="34" charset="0"/>
                <a:cs typeface="Arial" panose="020B0604020202020204" pitchFamily="34" charset="0"/>
              </a:rPr>
              <a:t>Fund: $55,826,474</a:t>
            </a:r>
            <a:r>
              <a:rPr lang="en-US" altLang="en-US" sz="1400" baseline="30000" dirty="0" smtClean="0">
                <a:latin typeface="Arial" panose="020B0604020202020204" pitchFamily="34" charset="0"/>
                <a:cs typeface="Arial" panose="020B0604020202020204" pitchFamily="34" charset="0"/>
              </a:rPr>
              <a:t>2</a:t>
            </a:r>
            <a:endParaRPr lang="en-US" altLang="en-US" sz="1400" baseline="30000" dirty="0">
              <a:latin typeface="Arial" panose="020B0604020202020204" pitchFamily="34" charset="0"/>
              <a:cs typeface="Arial" panose="020B0604020202020204" pitchFamily="34" charset="0"/>
            </a:endParaRPr>
          </a:p>
          <a:p>
            <a:pPr lvl="1" defTabSz="914608">
              <a:spcAft>
                <a:spcPct val="30000"/>
              </a:spcAft>
              <a:defRPr/>
            </a:pPr>
            <a:endParaRPr lang="en-US" altLang="en-US" sz="1400" dirty="0" smtClean="0">
              <a:latin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smtClean="0">
                <a:latin typeface="Arial" panose="020B0604020202020204" pitchFamily="34" charset="0"/>
              </a:rPr>
              <a:t>A $16 million </a:t>
            </a:r>
            <a:r>
              <a:rPr lang="en-US" altLang="en-US" sz="1400" dirty="0">
                <a:latin typeface="Arial" panose="020B0604020202020204" pitchFamily="34" charset="0"/>
              </a:rPr>
              <a:t>appropriation from the Commonwealth’s General </a:t>
            </a:r>
            <a:r>
              <a:rPr lang="en-US" altLang="en-US" sz="1400" dirty="0" smtClean="0">
                <a:latin typeface="Arial" panose="020B0604020202020204" pitchFamily="34" charset="0"/>
              </a:rPr>
              <a:t>Fund.</a:t>
            </a:r>
            <a:r>
              <a:rPr lang="en-US" altLang="en-US" sz="1400" baseline="30000" dirty="0" smtClean="0">
                <a:latin typeface="Arial" panose="020B0604020202020204" pitchFamily="34" charset="0"/>
                <a:cs typeface="Arial" panose="020B0604020202020204" pitchFamily="34" charset="0"/>
              </a:rPr>
              <a:t>3</a:t>
            </a:r>
            <a:endParaRPr lang="en-US" altLang="en-US" sz="1400" baseline="300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endParaRPr lang="en-US" altLang="en-US" sz="1400" dirty="0" smtClean="0">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smtClean="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5</a:t>
            </a:fld>
            <a:endParaRPr lang="en-US" dirty="0"/>
          </a:p>
        </p:txBody>
      </p:sp>
      <p:sp>
        <p:nvSpPr>
          <p:cNvPr id="2" name="TextBox 1"/>
          <p:cNvSpPr txBox="1"/>
          <p:nvPr/>
        </p:nvSpPr>
        <p:spPr>
          <a:xfrm>
            <a:off x="351504" y="5544338"/>
            <a:ext cx="8458200" cy="1077218"/>
          </a:xfrm>
          <a:prstGeom prst="rect">
            <a:avLst/>
          </a:prstGeom>
          <a:noFill/>
        </p:spPr>
        <p:txBody>
          <a:bodyPr wrap="square" rtlCol="0">
            <a:spAutoFit/>
          </a:bodyPr>
          <a:lstStyle/>
          <a:p>
            <a:pPr marL="228600" indent="-228600">
              <a:buAutoNum type="arabicPeriod"/>
            </a:pPr>
            <a:r>
              <a:rPr lang="en-US" sz="800" dirty="0" smtClean="0"/>
              <a:t>$10,617,348 ($5,308,674 per funding source) is used for HSN administrative funding.</a:t>
            </a:r>
          </a:p>
          <a:p>
            <a:pPr marL="228600" indent="-228600">
              <a:buFontTx/>
              <a:buAutoNum type="arabicPeriod"/>
            </a:pPr>
            <a:r>
              <a:rPr lang="en-US" sz="800" dirty="0" smtClean="0"/>
              <a:t>In FY19, </a:t>
            </a:r>
            <a:r>
              <a:rPr lang="en-US" altLang="en-US" sz="800" dirty="0" smtClean="0">
                <a:latin typeface="Arial" panose="020B0604020202020204" pitchFamily="34" charset="0"/>
              </a:rPr>
              <a:t>disbursements were made to </a:t>
            </a:r>
            <a:r>
              <a:rPr lang="en-US" altLang="en-US" sz="800" dirty="0">
                <a:latin typeface="Arial" panose="020B0604020202020204" pitchFamily="34" charset="0"/>
              </a:rPr>
              <a:t>Cambridge Health Alliance </a:t>
            </a:r>
            <a:r>
              <a:rPr lang="en-US" altLang="en-US" sz="800" dirty="0" smtClean="0">
                <a:latin typeface="Arial" panose="020B0604020202020204" pitchFamily="34" charset="0"/>
              </a:rPr>
              <a:t>(</a:t>
            </a:r>
            <a:r>
              <a:rPr lang="en-US" altLang="en-US" sz="800" dirty="0">
                <a:latin typeface="Arial" panose="020B0604020202020204" pitchFamily="34" charset="0"/>
              </a:rPr>
              <a:t>$35,826,474</a:t>
            </a:r>
            <a:r>
              <a:rPr lang="en-US" altLang="en-US" sz="800" dirty="0" smtClean="0">
                <a:latin typeface="Arial" panose="020B0604020202020204" pitchFamily="34" charset="0"/>
              </a:rPr>
              <a:t>) and </a:t>
            </a:r>
            <a:r>
              <a:rPr lang="en-US" altLang="en-US" sz="800" dirty="0">
                <a:latin typeface="Arial" panose="020B0604020202020204" pitchFamily="34" charset="0"/>
              </a:rPr>
              <a:t>Boston Medical Center </a:t>
            </a:r>
            <a:r>
              <a:rPr lang="en-US" altLang="en-US" sz="800" dirty="0" smtClean="0">
                <a:latin typeface="Arial" panose="020B0604020202020204" pitchFamily="34" charset="0"/>
              </a:rPr>
              <a:t>($20,000,000) due </a:t>
            </a:r>
            <a:r>
              <a:rPr lang="en-US" altLang="en-US" sz="800" dirty="0">
                <a:latin typeface="Arial" panose="020B0604020202020204" pitchFamily="34" charset="0"/>
              </a:rPr>
              <a:t>to offset funding </a:t>
            </a:r>
            <a:r>
              <a:rPr lang="en-US" altLang="en-US" sz="800" dirty="0" smtClean="0">
                <a:latin typeface="Arial" panose="020B0604020202020204" pitchFamily="34" charset="0"/>
              </a:rPr>
              <a:t>for </a:t>
            </a:r>
            <a:r>
              <a:rPr lang="en-US" altLang="en-US" sz="800" dirty="0">
                <a:latin typeface="Arial" panose="020B0604020202020204" pitchFamily="34" charset="0"/>
              </a:rPr>
              <a:t>uncompensated care from other sources</a:t>
            </a:r>
            <a:r>
              <a:rPr lang="en-US" altLang="en-US" sz="800" dirty="0" smtClean="0">
                <a:latin typeface="Arial" panose="020B0604020202020204" pitchFamily="34" charset="0"/>
              </a:rPr>
              <a:t>.</a:t>
            </a:r>
          </a:p>
          <a:p>
            <a:pPr marL="228600" indent="-228600">
              <a:buFontTx/>
              <a:buAutoNum type="arabicPeriod"/>
            </a:pPr>
            <a:r>
              <a:rPr lang="en-US" altLang="en-US" sz="800" dirty="0" smtClean="0">
                <a:latin typeface="Arial" panose="020B0604020202020204" pitchFamily="34" charset="0"/>
              </a:rPr>
              <a:t>$15M in funding for the Health Safety Net.  $1M in additional funding for demonstration projects.  </a:t>
            </a:r>
          </a:p>
          <a:p>
            <a:r>
              <a:rPr lang="en-US" altLang="en-US" sz="800" dirty="0">
                <a:latin typeface="Arial" panose="020B0604020202020204" pitchFamily="34" charset="0"/>
              </a:rPr>
              <a:t/>
            </a:r>
            <a:br>
              <a:rPr lang="en-US" altLang="en-US" sz="800" dirty="0">
                <a:latin typeface="Arial" panose="020B0604020202020204" pitchFamily="34" charset="0"/>
              </a:rPr>
            </a:br>
            <a:r>
              <a:rPr lang="en-US" altLang="en-US" sz="800" dirty="0">
                <a:latin typeface="Arial" panose="020B0604020202020204" pitchFamily="34" charset="0"/>
              </a:rPr>
              <a:t/>
            </a:r>
            <a:br>
              <a:rPr lang="en-US" altLang="en-US" sz="800" dirty="0">
                <a:latin typeface="Arial" panose="020B0604020202020204" pitchFamily="34" charset="0"/>
              </a:rPr>
            </a:br>
            <a:endParaRPr lang="en-US" altLang="en-US" sz="800" dirty="0">
              <a:latin typeface="Arial" panose="020B0604020202020204" pitchFamily="34" charset="0"/>
            </a:endParaRPr>
          </a:p>
          <a:p>
            <a:pPr marL="228600" indent="-228600">
              <a:buAutoNum type="arabicPeriod"/>
            </a:pPr>
            <a:endParaRPr lang="en-US" sz="800" dirty="0"/>
          </a:p>
        </p:txBody>
      </p:sp>
    </p:spTree>
    <p:extLst>
      <p:ext uri="{BB962C8B-B14F-4D97-AF65-F5344CB8AC3E}">
        <p14:creationId xmlns:p14="http://schemas.microsoft.com/office/powerpoint/2010/main" val="987056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smtClean="0"/>
              <a:t>HSN Overview</a:t>
            </a:r>
          </a:p>
        </p:txBody>
      </p:sp>
      <p:sp>
        <p:nvSpPr>
          <p:cNvPr id="39940" name="Text Box 8"/>
          <p:cNvSpPr txBox="1">
            <a:spLocks noChangeArrowheads="1"/>
          </p:cNvSpPr>
          <p:nvPr/>
        </p:nvSpPr>
        <p:spPr bwMode="auto">
          <a:xfrm>
            <a:off x="457200" y="1638925"/>
            <a:ext cx="8229600" cy="723275"/>
          </a:xfrm>
          <a:prstGeom prst="rect">
            <a:avLst/>
          </a:prstGeom>
          <a:noFill/>
          <a:ln w="9525" algn="ctr">
            <a:noFill/>
            <a:miter lim="800000"/>
            <a:headEnd/>
            <a:tailEnd/>
          </a:ln>
        </p:spPr>
        <p:txBody>
          <a:bodyPr wrap="square" lIns="0" tIns="0" rIns="0" bIns="0" anchor="ctr">
            <a:spAutoFit/>
          </a:bodyPr>
          <a:lstStyle/>
          <a:p>
            <a:pPr marL="742950" lvl="1" indent="-285750" defTabSz="914608">
              <a:spcAft>
                <a:spcPct val="30000"/>
              </a:spcAft>
              <a:buFont typeface="Arial" panose="020B0604020202020204" pitchFamily="34" charset="0"/>
              <a:buChar char="•"/>
              <a:defRPr/>
            </a:pPr>
            <a:endParaRPr lang="en-US" altLang="en-US" sz="1400" dirty="0" smtClean="0">
              <a:solidFill>
                <a:prstClr val="black"/>
              </a:solidFill>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smtClean="0">
              <a:solidFill>
                <a:prstClr val="black"/>
              </a:solidFill>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prstClr val="black"/>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prstClr val="black"/>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solidFill>
                  <a:prstClr val="black">
                    <a:tint val="75000"/>
                  </a:prstClr>
                </a:solidFill>
              </a:rPr>
              <a:pPr>
                <a:defRPr/>
              </a:pPr>
              <a:t>6</a:t>
            </a:fld>
            <a:endParaRPr lang="en-US" dirty="0">
              <a:solidFill>
                <a:prstClr val="black">
                  <a:tint val="75000"/>
                </a:prstClr>
              </a:solidFill>
            </a:endParaRPr>
          </a:p>
        </p:txBody>
      </p:sp>
      <p:sp>
        <p:nvSpPr>
          <p:cNvPr id="19" name="Text Box 8"/>
          <p:cNvSpPr txBox="1">
            <a:spLocks noChangeArrowheads="1"/>
          </p:cNvSpPr>
          <p:nvPr/>
        </p:nvSpPr>
        <p:spPr bwMode="auto">
          <a:xfrm>
            <a:off x="457200" y="1283543"/>
            <a:ext cx="8229600" cy="4395049"/>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a:t>
            </a:r>
            <a:r>
              <a:rPr lang="en-US" sz="1400" dirty="0" smtClean="0">
                <a:latin typeface="Arial" panose="020B0604020202020204" pitchFamily="34" charset="0"/>
                <a:cs typeface="Arial" panose="020B0604020202020204" pitchFamily="34" charset="0"/>
              </a:rPr>
              <a:t>also allocates funds every fiscal </a:t>
            </a:r>
            <a:r>
              <a:rPr lang="en-US" sz="1400" dirty="0">
                <a:latin typeface="Arial" panose="020B0604020202020204" pitchFamily="34" charset="0"/>
                <a:cs typeface="Arial" panose="020B0604020202020204" pitchFamily="34" charset="0"/>
              </a:rPr>
              <a:t>year for demonstration projects designed to address alternative approaches to improve health care and reduce costs for the uninsured and underinsured on a cost-neutral </a:t>
            </a:r>
            <a:r>
              <a:rPr lang="en-US" sz="1400" dirty="0" smtClean="0">
                <a:latin typeface="Arial" panose="020B0604020202020204" pitchFamily="34" charset="0"/>
                <a:cs typeface="Arial" panose="020B0604020202020204" pitchFamily="34" charset="0"/>
              </a:rPr>
              <a:t>basis.</a:t>
            </a:r>
            <a:r>
              <a:rPr lang="en-US" sz="1400" baseline="30000" dirty="0" smtClean="0">
                <a:latin typeface="Arial" panose="020B0604020202020204" pitchFamily="34" charset="0"/>
                <a:cs typeface="Arial" panose="020B0604020202020204" pitchFamily="34" charset="0"/>
              </a:rPr>
              <a:t>1</a:t>
            </a:r>
            <a:r>
              <a:rPr lang="en-US" sz="1400" dirty="0" smtClean="0">
                <a:latin typeface="Arial" panose="020B0604020202020204" pitchFamily="34" charset="0"/>
                <a:cs typeface="Arial" panose="020B0604020202020204" pitchFamily="34" charset="0"/>
              </a:rPr>
              <a:t> The following demonstration projects were funded in FY19:</a:t>
            </a:r>
          </a:p>
          <a:p>
            <a:pPr marL="285750" indent="-285750">
              <a:spcAft>
                <a:spcPct val="30000"/>
              </a:spcAft>
              <a:buFont typeface="Arial" panose="020B0604020202020204" pitchFamily="34" charset="0"/>
              <a:buChar char="•"/>
            </a:pPr>
            <a:endParaRPr lang="en-US" sz="1400" dirty="0" smtClean="0"/>
          </a:p>
          <a:p>
            <a:pPr marL="285750" indent="-285750">
              <a:spcAft>
                <a:spcPct val="30000"/>
              </a:spcAft>
              <a:buFont typeface="Arial" panose="020B0604020202020204" pitchFamily="34" charset="0"/>
              <a:buChar char="•"/>
            </a:pPr>
            <a:r>
              <a:rPr lang="en-US" sz="1400" dirty="0">
                <a:latin typeface="Arial" panose="020B0604020202020204" pitchFamily="34" charset="0"/>
                <a:cs typeface="Arial" panose="020B0604020202020204" pitchFamily="34" charset="0"/>
              </a:rPr>
              <a:t>F</a:t>
            </a:r>
            <a:r>
              <a:rPr lang="en-US" sz="1400" dirty="0" smtClean="0">
                <a:latin typeface="Arial" panose="020B0604020202020204" pitchFamily="34" charset="0"/>
                <a:cs typeface="Arial" panose="020B0604020202020204" pitchFamily="34" charset="0"/>
              </a:rPr>
              <a:t>ishing Partnership</a:t>
            </a:r>
          </a:p>
          <a:p>
            <a:pPr marL="742950" lvl="1" indent="-285750">
              <a:spcAft>
                <a:spcPct val="30000"/>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The Fishing Partnership was awarded demonstration funding to connect commercial fishermen with a </a:t>
            </a:r>
            <a:r>
              <a:rPr lang="en-US" sz="1400" dirty="0">
                <a:latin typeface="Arial" panose="020B0604020202020204" pitchFamily="34" charset="0"/>
                <a:cs typeface="Arial" panose="020B0604020202020204" pitchFamily="34" charset="0"/>
              </a:rPr>
              <a:t>broad range of professional counseling services, provide assistance with health insurance applications, and offer safety and survival trainings and other special health-oriented events for fishing </a:t>
            </a:r>
            <a:r>
              <a:rPr lang="en-US" sz="1400" dirty="0" smtClean="0">
                <a:latin typeface="Arial" panose="020B0604020202020204" pitchFamily="34" charset="0"/>
                <a:cs typeface="Arial" panose="020B0604020202020204" pitchFamily="34" charset="0"/>
              </a:rPr>
              <a:t>families: $2,000,000</a:t>
            </a:r>
            <a:endParaRPr lang="en-US" altLang="en-US" sz="1400" dirty="0" smtClean="0">
              <a:latin typeface="Arial" panose="020B0604020202020204" pitchFamily="34" charset="0"/>
              <a:cs typeface="Arial" panose="020B0604020202020204" pitchFamily="34" charset="0"/>
            </a:endParaRPr>
          </a:p>
          <a:p>
            <a:pPr marL="285750" indent="-285750" defTabSz="914608">
              <a:spcAft>
                <a:spcPct val="30000"/>
              </a:spcAft>
              <a:buFont typeface="Arial" panose="020B0604020202020204" pitchFamily="34" charset="0"/>
              <a:buChar char="•"/>
              <a:defRPr/>
            </a:pPr>
            <a:endParaRPr lang="en-US" sz="1400" dirty="0" smtClean="0">
              <a:latin typeface="Arial" panose="020B0604020202020204" pitchFamily="34" charset="0"/>
              <a:cs typeface="Arial" panose="020B0604020202020204" pitchFamily="34" charset="0"/>
            </a:endParaRPr>
          </a:p>
          <a:p>
            <a:pPr marL="285750" indent="-285750" defTabSz="914608">
              <a:spcAft>
                <a:spcPct val="30000"/>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Long-Acting </a:t>
            </a:r>
            <a:r>
              <a:rPr lang="en-US" sz="1400" dirty="0">
                <a:latin typeface="Arial" panose="020B0604020202020204" pitchFamily="34" charset="0"/>
                <a:cs typeface="Arial" panose="020B0604020202020204" pitchFamily="34" charset="0"/>
              </a:rPr>
              <a:t>Reversible </a:t>
            </a:r>
            <a:r>
              <a:rPr lang="en-US" sz="1400" dirty="0" smtClean="0">
                <a:latin typeface="Arial" panose="020B0604020202020204" pitchFamily="34" charset="0"/>
                <a:cs typeface="Arial" panose="020B0604020202020204" pitchFamily="34" charset="0"/>
              </a:rPr>
              <a:t>Contraception </a:t>
            </a:r>
          </a:p>
          <a:p>
            <a:pPr marL="742950" lvl="1" indent="-285750" defTabSz="914608">
              <a:spcAft>
                <a:spcPct val="30000"/>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Two </a:t>
            </a:r>
            <a:r>
              <a:rPr lang="en-US" sz="1400" dirty="0">
                <a:latin typeface="Arial" panose="020B0604020202020204" pitchFamily="34" charset="0"/>
                <a:cs typeface="Arial" panose="020B0604020202020204" pitchFamily="34" charset="0"/>
              </a:rPr>
              <a:t>community </a:t>
            </a:r>
            <a:r>
              <a:rPr lang="en-US" sz="1400" dirty="0" smtClean="0">
                <a:latin typeface="Arial" panose="020B0604020202020204" pitchFamily="34" charset="0"/>
                <a:cs typeface="Arial" panose="020B0604020202020204" pitchFamily="34" charset="0"/>
              </a:rPr>
              <a:t>organizations (Boston Medical Center and Upstream USA) were awarded demonstration funding to </a:t>
            </a:r>
            <a:r>
              <a:rPr lang="en-US" sz="1400" dirty="0">
                <a:latin typeface="Arial" panose="020B0604020202020204" pitchFamily="34" charset="0"/>
                <a:cs typeface="Arial" panose="020B0604020202020204" pitchFamily="34" charset="0"/>
              </a:rPr>
              <a:t>provide assistance to health care providers, both in the community and hospital settings, </a:t>
            </a:r>
            <a:r>
              <a:rPr lang="en-US" sz="1400" dirty="0" smtClean="0">
                <a:latin typeface="Arial" panose="020B0604020202020204" pitchFamily="34" charset="0"/>
                <a:cs typeface="Arial" panose="020B0604020202020204" pitchFamily="34" charset="0"/>
              </a:rPr>
              <a:t>with the aim of decreasing </a:t>
            </a:r>
            <a:r>
              <a:rPr lang="en-US" sz="1400" dirty="0">
                <a:latin typeface="Arial" panose="020B0604020202020204" pitchFamily="34" charset="0"/>
                <a:cs typeface="Arial" panose="020B0604020202020204" pitchFamily="34" charset="0"/>
              </a:rPr>
              <a:t>the number of unintended pregnancies and improve maternal and infant health outcomes across the </a:t>
            </a:r>
            <a:r>
              <a:rPr lang="en-US" sz="1400" dirty="0" smtClean="0">
                <a:latin typeface="Arial" panose="020B0604020202020204" pitchFamily="34" charset="0"/>
                <a:cs typeface="Arial" panose="020B0604020202020204" pitchFamily="34" charset="0"/>
              </a:rPr>
              <a:t>Commonwealth: $2,412,030</a:t>
            </a:r>
            <a:r>
              <a:rPr lang="en-US" sz="1400" dirty="0">
                <a:latin typeface="Arial" panose="020B0604020202020204" pitchFamily="34" charset="0"/>
                <a:cs typeface="Arial" panose="020B0604020202020204" pitchFamily="34" charset="0"/>
              </a:rPr>
              <a:t> </a:t>
            </a:r>
            <a:endParaRPr lang="en-US" sz="1400" dirty="0" smtClean="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285750" indent="-285750" defTabSz="914608">
              <a:spcAft>
                <a:spcPct val="30000"/>
              </a:spcAft>
              <a:buFont typeface="Arial" panose="020B0604020202020204" pitchFamily="34" charset="0"/>
              <a:buChar char="•"/>
              <a:defRPr/>
            </a:pPr>
            <a:r>
              <a:rPr lang="en-US" altLang="en-US" sz="1400" dirty="0">
                <a:latin typeface="Arial" panose="020B0604020202020204" pitchFamily="34" charset="0"/>
              </a:rPr>
              <a:t>Note: Each fiscal year, the HSN makes a $1M payment to the Office of the Inspector General for auditing purposes.</a:t>
            </a:r>
            <a:endParaRPr lang="en-US" sz="1400" dirty="0" smtClean="0">
              <a:latin typeface="Arial" panose="020B0604020202020204" pitchFamily="34" charset="0"/>
              <a:cs typeface="Arial" panose="020B0604020202020204" pitchFamily="34" charset="0"/>
            </a:endParaRPr>
          </a:p>
        </p:txBody>
      </p:sp>
      <p:sp>
        <p:nvSpPr>
          <p:cNvPr id="20" name="TextBox 19"/>
          <p:cNvSpPr txBox="1"/>
          <p:nvPr/>
        </p:nvSpPr>
        <p:spPr>
          <a:xfrm>
            <a:off x="351504" y="5943600"/>
            <a:ext cx="8458200" cy="707886"/>
          </a:xfrm>
          <a:prstGeom prst="rect">
            <a:avLst/>
          </a:prstGeom>
          <a:noFill/>
        </p:spPr>
        <p:txBody>
          <a:bodyPr wrap="square" rtlCol="0">
            <a:spAutoFit/>
          </a:bodyPr>
          <a:lstStyle/>
          <a:p>
            <a:pPr marL="228600" indent="-228600">
              <a:buAutoNum type="arabicPeriod"/>
            </a:pPr>
            <a:r>
              <a:rPr lang="en-US" altLang="en-US" sz="800" dirty="0" smtClean="0">
                <a:latin typeface="Arial" panose="020B0604020202020204" pitchFamily="34" charset="0"/>
              </a:rPr>
              <a:t>$50,000 of demonstration funding is used to pay for the HSN drug utilization review contract.</a:t>
            </a:r>
          </a:p>
          <a:p>
            <a:endParaRPr lang="en-US" altLang="en-US" sz="800" dirty="0" smtClean="0">
              <a:latin typeface="Arial" panose="020B0604020202020204" pitchFamily="34" charset="0"/>
            </a:endParaRPr>
          </a:p>
          <a:p>
            <a:r>
              <a:rPr lang="en-US" altLang="en-US" sz="800" dirty="0">
                <a:latin typeface="Arial" panose="020B0604020202020204" pitchFamily="34" charset="0"/>
              </a:rPr>
              <a:t/>
            </a:r>
            <a:br>
              <a:rPr lang="en-US" altLang="en-US" sz="800" dirty="0">
                <a:latin typeface="Arial" panose="020B0604020202020204" pitchFamily="34" charset="0"/>
              </a:rPr>
            </a:br>
            <a:endParaRPr lang="en-US" altLang="en-US" sz="800" dirty="0">
              <a:latin typeface="Arial" panose="020B0604020202020204" pitchFamily="34" charset="0"/>
            </a:endParaRPr>
          </a:p>
          <a:p>
            <a:pPr marL="228600" indent="-228600">
              <a:buAutoNum type="arabicPeriod"/>
            </a:pPr>
            <a:endParaRPr lang="en-US" sz="800" dirty="0"/>
          </a:p>
        </p:txBody>
      </p:sp>
    </p:spTree>
    <p:extLst>
      <p:ext uri="{BB962C8B-B14F-4D97-AF65-F5344CB8AC3E}">
        <p14:creationId xmlns:p14="http://schemas.microsoft.com/office/powerpoint/2010/main" val="3339036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457200"/>
            <a:ext cx="8229600" cy="990600"/>
          </a:xfrm>
        </p:spPr>
        <p:txBody>
          <a:bodyPr/>
          <a:lstStyle/>
          <a:p>
            <a:r>
              <a:rPr lang="en-US" altLang="en-US" sz="3600" dirty="0" smtClean="0"/>
              <a:t>HSN Fiscal Year 2019 </a:t>
            </a:r>
            <a:r>
              <a:rPr lang="en-US" altLang="en-US" sz="3600" dirty="0"/>
              <a:t>Updates</a:t>
            </a:r>
          </a:p>
        </p:txBody>
      </p:sp>
      <p:sp>
        <p:nvSpPr>
          <p:cNvPr id="39940" name="Text Box 8"/>
          <p:cNvSpPr txBox="1">
            <a:spLocks noChangeArrowheads="1"/>
          </p:cNvSpPr>
          <p:nvPr/>
        </p:nvSpPr>
        <p:spPr bwMode="auto">
          <a:xfrm>
            <a:off x="436562" y="1676400"/>
            <a:ext cx="8250238" cy="3129062"/>
          </a:xfrm>
          <a:prstGeom prst="rect">
            <a:avLst/>
          </a:prstGeom>
          <a:noFill/>
          <a:ln w="9525" algn="ctr">
            <a:noFill/>
            <a:miter lim="800000"/>
            <a:headEnd/>
            <a:tailEnd/>
          </a:ln>
        </p:spPr>
        <p:txBody>
          <a:bodyPr lIns="0" tIns="0" rIns="0" bIns="0">
            <a:spAutoFit/>
          </a:bodyPr>
          <a:lstStyle/>
          <a:p>
            <a:pPr marL="274023" lvl="1" indent="-171450" defTabSz="914608" eaLnBrk="0" hangingPunct="0">
              <a:spcBef>
                <a:spcPts val="336"/>
              </a:spcBef>
              <a:spcAft>
                <a:spcPts val="504"/>
              </a:spcAft>
              <a:buFont typeface="Arial" panose="020B0604020202020204" pitchFamily="34" charset="0"/>
              <a:buChar char="•"/>
              <a:defRPr/>
            </a:pPr>
            <a:r>
              <a:rPr lang="en-US" dirty="0" smtClean="0">
                <a:latin typeface="Arial" panose="020B0604020202020204" pitchFamily="34" charset="0"/>
                <a:cs typeface="Arial" panose="020B0604020202020204" pitchFamily="34" charset="0"/>
              </a:rPr>
              <a:t>The HSN shortfall increased from $14M during HSNFY18 to </a:t>
            </a:r>
            <a:r>
              <a:rPr lang="en-US" dirty="0">
                <a:latin typeface="Arial" panose="020B0604020202020204" pitchFamily="34" charset="0"/>
                <a:cs typeface="Arial" panose="020B0604020202020204" pitchFamily="34" charset="0"/>
              </a:rPr>
              <a:t>$61M during </a:t>
            </a:r>
            <a:r>
              <a:rPr lang="en-US" dirty="0" smtClean="0">
                <a:latin typeface="Arial" panose="020B0604020202020204" pitchFamily="34" charset="0"/>
                <a:cs typeface="Arial" panose="020B0604020202020204" pitchFamily="34" charset="0"/>
              </a:rPr>
              <a:t>HSNFY19.</a:t>
            </a:r>
          </a:p>
          <a:p>
            <a:pPr marL="274023" lvl="1" indent="-171450" defTabSz="914608" eaLnBrk="0" hangingPunct="0">
              <a:spcBef>
                <a:spcPts val="336"/>
              </a:spcBef>
              <a:spcAft>
                <a:spcPts val="504"/>
              </a:spcAft>
              <a:buFont typeface="Arial" panose="020B0604020202020204" pitchFamily="34" charset="0"/>
              <a:buChar char="•"/>
              <a:defRPr/>
            </a:pPr>
            <a:endParaRPr lang="en-US" dirty="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r>
              <a:rPr lang="en-US" dirty="0">
                <a:latin typeface="Arial" panose="020B0604020202020204" pitchFamily="34" charset="0"/>
                <a:cs typeface="Arial" panose="020B0604020202020204" pitchFamily="34" charset="0"/>
              </a:rPr>
              <a:t>HSN received and transferred $257.5M to the Delivery System Reform Incentive Program (DSRIP) fund as mandated by the Massachusetts Budget for FY19</a:t>
            </a:r>
            <a:r>
              <a:rPr lang="en-US" dirty="0" smtClean="0">
                <a:latin typeface="Arial" panose="020B0604020202020204" pitchFamily="34" charset="0"/>
                <a:cs typeface="Arial" panose="020B0604020202020204" pitchFamily="34" charset="0"/>
              </a:rPr>
              <a:t>.</a:t>
            </a:r>
          </a:p>
          <a:p>
            <a:pPr marL="102573" lvl="1" defTabSz="914608" eaLnBrk="0" hangingPunct="0">
              <a:spcBef>
                <a:spcPts val="336"/>
              </a:spcBef>
              <a:spcAft>
                <a:spcPts val="504"/>
              </a:spcAft>
              <a:defRPr/>
            </a:pPr>
            <a:endParaRPr lang="en-US" dirty="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HSN </a:t>
            </a:r>
            <a:r>
              <a:rPr lang="en-US" dirty="0" smtClean="0">
                <a:latin typeface="Arial" panose="020B0604020202020204" pitchFamily="34" charset="0"/>
                <a:cs typeface="Arial" panose="020B0604020202020204" pitchFamily="34" charset="0"/>
              </a:rPr>
              <a:t>implemented additional billing enhancements to comply with </a:t>
            </a:r>
            <a:r>
              <a:rPr lang="en-US" dirty="0">
                <a:latin typeface="Arial" panose="020B0604020202020204" pitchFamily="34" charset="0"/>
                <a:cs typeface="Arial" panose="020B0604020202020204" pitchFamily="34" charset="0"/>
              </a:rPr>
              <a:t>HSN billing </a:t>
            </a:r>
            <a:r>
              <a:rPr lang="en-US" dirty="0" smtClean="0">
                <a:latin typeface="Arial" panose="020B0604020202020204" pitchFamily="34" charset="0"/>
                <a:cs typeface="Arial" panose="020B0604020202020204" pitchFamily="34" charset="0"/>
              </a:rPr>
              <a:t>rules</a:t>
            </a:r>
            <a:r>
              <a:rPr lang="en-US" dirty="0" smtClean="0">
                <a:solidFill>
                  <a:srgbClr val="FF0000"/>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and align with other MassHealth standard billing practices.</a:t>
            </a:r>
          </a:p>
          <a:p>
            <a:pPr marL="102573" lvl="1" defTabSz="914608" eaLnBrk="0" hangingPunct="0">
              <a:spcBef>
                <a:spcPts val="336"/>
              </a:spcBef>
              <a:spcAft>
                <a:spcPts val="504"/>
              </a:spcAft>
              <a:defRPr/>
            </a:pPr>
            <a:endParaRPr lang="en-US" sz="800" dirty="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9"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7</a:t>
            </a:fld>
            <a:endParaRPr lang="en-US" dirty="0"/>
          </a:p>
        </p:txBody>
      </p:sp>
    </p:spTree>
    <p:extLst>
      <p:ext uri="{BB962C8B-B14F-4D97-AF65-F5344CB8AC3E}">
        <p14:creationId xmlns:p14="http://schemas.microsoft.com/office/powerpoint/2010/main" val="1670815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799" y="996951"/>
            <a:ext cx="1996759" cy="4650204"/>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10374" y="914400"/>
            <a:ext cx="1968184" cy="4360279"/>
          </a:xfrm>
        </p:spPr>
        <p:txBody>
          <a:bodyPr/>
          <a:lstStyle/>
          <a:p>
            <a:pPr marL="0" indent="0">
              <a:spcAft>
                <a:spcPct val="30000"/>
              </a:spcAft>
              <a:buNone/>
            </a:pPr>
            <a:endParaRPr lang="en-US" altLang="en-US" sz="1100" dirty="0" smtClean="0"/>
          </a:p>
          <a:p>
            <a:pPr marL="0" indent="0">
              <a:spcAft>
                <a:spcPct val="30000"/>
              </a:spcAft>
              <a:buNone/>
            </a:pPr>
            <a:r>
              <a:rPr lang="en-US" altLang="en-US" sz="1100" dirty="0" smtClean="0"/>
              <a:t>Demand represents the amount that providers would have been paid in the absence of a funding shortfall. </a:t>
            </a:r>
          </a:p>
          <a:p>
            <a:pPr marL="0" indent="0">
              <a:spcAft>
                <a:spcPct val="30000"/>
              </a:spcAft>
              <a:buNone/>
            </a:pPr>
            <a:r>
              <a:rPr lang="en-US" altLang="en-US" sz="1100" dirty="0" smtClean="0"/>
              <a:t>Health Safety Net fiscal year 2019 (HSNFY19) demand exceeded HSNFY18 funding.  </a:t>
            </a:r>
          </a:p>
          <a:p>
            <a:pPr marL="0" indent="0">
              <a:spcAft>
                <a:spcPct val="30000"/>
              </a:spcAft>
              <a:buNone/>
            </a:pPr>
            <a:r>
              <a:rPr lang="en-US" altLang="en-US" sz="1100" dirty="0" smtClean="0"/>
              <a:t>The </a:t>
            </a:r>
            <a:r>
              <a:rPr lang="en-US" altLang="en-US" sz="1100" dirty="0"/>
              <a:t>HSN shortfall </a:t>
            </a:r>
            <a:r>
              <a:rPr lang="en-US" altLang="en-US" sz="1100" dirty="0" smtClean="0"/>
              <a:t>increased </a:t>
            </a:r>
            <a:r>
              <a:rPr lang="en-US" altLang="en-US" sz="1100" dirty="0"/>
              <a:t>from </a:t>
            </a:r>
            <a:r>
              <a:rPr lang="en-US" altLang="en-US" sz="1100" dirty="0" smtClean="0"/>
              <a:t>$14M </a:t>
            </a:r>
            <a:r>
              <a:rPr lang="en-US" altLang="en-US" sz="1100" dirty="0"/>
              <a:t>during </a:t>
            </a:r>
            <a:r>
              <a:rPr lang="en-US" altLang="en-US" sz="1100" dirty="0" smtClean="0"/>
              <a:t>HSNFY18 </a:t>
            </a:r>
            <a:r>
              <a:rPr lang="en-US" altLang="en-US" sz="1100" dirty="0"/>
              <a:t>to </a:t>
            </a:r>
            <a:r>
              <a:rPr lang="en-US" altLang="en-US" sz="1100" dirty="0" smtClean="0"/>
              <a:t>$61M </a:t>
            </a:r>
            <a:r>
              <a:rPr lang="en-US" altLang="en-US" sz="1100" dirty="0"/>
              <a:t>during </a:t>
            </a:r>
            <a:r>
              <a:rPr lang="en-US" altLang="en-US" sz="1100" dirty="0" smtClean="0"/>
              <a:t>HSNFY19.  </a:t>
            </a:r>
          </a:p>
          <a:p>
            <a:pPr marL="0" indent="0">
              <a:spcAft>
                <a:spcPct val="30000"/>
              </a:spcAft>
              <a:buNone/>
            </a:pPr>
            <a:r>
              <a:rPr lang="en-US" altLang="en-US" sz="1100" dirty="0" smtClean="0"/>
              <a:t>This was the result of </a:t>
            </a:r>
            <a:r>
              <a:rPr lang="en-US" sz="1100" dirty="0" smtClean="0"/>
              <a:t>a </a:t>
            </a:r>
            <a:r>
              <a:rPr lang="en-US" sz="1100" dirty="0"/>
              <a:t>combination of factors, including increases in </a:t>
            </a:r>
            <a:r>
              <a:rPr lang="en-US" sz="1100" dirty="0" smtClean="0"/>
              <a:t>institutional payments, pharmacy </a:t>
            </a:r>
            <a:r>
              <a:rPr lang="en-US" sz="1100" dirty="0"/>
              <a:t>spending and community health center utilization</a:t>
            </a:r>
            <a:endParaRPr lang="en-US" altLang="en-US" sz="1100" dirty="0"/>
          </a:p>
          <a:p>
            <a:pPr marL="0" indent="0">
              <a:spcAft>
                <a:spcPct val="30000"/>
              </a:spcAft>
              <a:buNone/>
            </a:pPr>
            <a:r>
              <a:rPr lang="en-US" altLang="en-US" sz="1100" dirty="0" smtClean="0"/>
              <a:t>Note: In FY19, the HSN received </a:t>
            </a:r>
            <a:r>
              <a:rPr lang="en-US" altLang="en-US" sz="1100" dirty="0"/>
              <a:t>A $15 million appropriation from the Commonwealth’s General Fund</a:t>
            </a:r>
            <a:endParaRPr lang="en-US" altLang="en-US" sz="1100" dirty="0" smtClean="0"/>
          </a:p>
          <a:p>
            <a:pPr marL="0" indent="0">
              <a:spcAft>
                <a:spcPct val="30000"/>
              </a:spcAft>
              <a:buNone/>
            </a:pPr>
            <a:endParaRPr lang="en-US" altLang="en-US" sz="1100" dirty="0" smtClean="0"/>
          </a:p>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475130" y="457200"/>
            <a:ext cx="8164513"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Demand and Payment Trends</a:t>
            </a:r>
            <a:endParaRPr lang="en-US" altLang="en-US" sz="2400" b="1" dirty="0">
              <a:solidFill>
                <a:srgbClr val="FF0000"/>
              </a:solidFill>
              <a:latin typeface="Arial" panose="020B0604020202020204" pitchFamily="34" charset="0"/>
            </a:endParaRPr>
          </a:p>
        </p:txBody>
      </p:sp>
      <p:graphicFrame>
        <p:nvGraphicFramePr>
          <p:cNvPr id="7175" name="Object 18"/>
          <p:cNvGraphicFramePr>
            <a:graphicFrameLocks noChangeAspect="1"/>
          </p:cNvGraphicFramePr>
          <p:nvPr>
            <p:extLst>
              <p:ext uri="{D42A27DB-BD31-4B8C-83A1-F6EECF244321}">
                <p14:modId xmlns:p14="http://schemas.microsoft.com/office/powerpoint/2010/main" val="652934594"/>
              </p:ext>
            </p:extLst>
          </p:nvPr>
        </p:nvGraphicFramePr>
        <p:xfrm>
          <a:off x="257175" y="812800"/>
          <a:ext cx="7297738" cy="4689475"/>
        </p:xfrm>
        <a:graphic>
          <a:graphicData uri="http://schemas.openxmlformats.org/presentationml/2006/ole">
            <mc:AlternateContent xmlns:mc="http://schemas.openxmlformats.org/markup-compatibility/2006">
              <mc:Choice xmlns:v="urn:schemas-microsoft-com:vml" Requires="v">
                <p:oleObj spid="_x0000_s18157" name="Worksheet" r:id="rId5" imgW="8772525" imgH="5476970" progId="Excel.Sheet.8">
                  <p:embed/>
                </p:oleObj>
              </mc:Choice>
              <mc:Fallback>
                <p:oleObj name="Worksheet" r:id="rId5" imgW="8772525" imgH="5476970" progId="Excel.Sheet.8">
                  <p:embed/>
                  <p:pic>
                    <p:nvPicPr>
                      <p:cNvPr id="0" name=""/>
                      <p:cNvPicPr>
                        <a:picLocks noChangeAspect="1" noChangeArrowheads="1"/>
                      </p:cNvPicPr>
                      <p:nvPr/>
                    </p:nvPicPr>
                    <p:blipFill>
                      <a:blip r:embed="rId6"/>
                      <a:srcRect/>
                      <a:stretch>
                        <a:fillRect/>
                      </a:stretch>
                    </p:blipFill>
                    <p:spPr bwMode="auto">
                      <a:xfrm>
                        <a:off x="257175" y="812800"/>
                        <a:ext cx="7297738" cy="4689475"/>
                      </a:xfrm>
                      <a:prstGeom prst="rect">
                        <a:avLst/>
                      </a:prstGeom>
                      <a:noFill/>
                      <a:ln>
                        <a:noFill/>
                      </a:ln>
                      <a:extLst/>
                    </p:spPr>
                  </p:pic>
                </p:oleObj>
              </mc:Fallback>
            </mc:AlternateContent>
          </a:graphicData>
        </a:graphic>
      </p:graphicFrame>
      <p:sp>
        <p:nvSpPr>
          <p:cNvPr id="7179" name="Text Box 14"/>
          <p:cNvSpPr txBox="1">
            <a:spLocks noChangeArrowheads="1"/>
          </p:cNvSpPr>
          <p:nvPr/>
        </p:nvSpPr>
        <p:spPr bwMode="auto">
          <a:xfrm>
            <a:off x="676275" y="6026851"/>
            <a:ext cx="80591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Hospital and community health center payments are reported in the month in which payment was made. The shortfall amount is based on spending assumptions in place during the fiscal year and may differ from year-end shortfall estimates reported elsewhere. Data reflect payment and projected demand levels as of the end of each fiscal year and exclude adjustments made after the end of the fiscal year. Numbers are rounded to the nearest million and may not sum due to rounding; percent changes are calculated prior to rounding. </a:t>
            </a:r>
            <a:r>
              <a:rPr lang="en-US" altLang="en-US" sz="700" dirty="0" smtClean="0">
                <a:latin typeface="Arial" panose="020B0604020202020204" pitchFamily="34" charset="0"/>
              </a:rPr>
              <a:t> Source</a:t>
            </a:r>
            <a:r>
              <a:rPr lang="en-US" altLang="en-US" sz="700" dirty="0">
                <a:latin typeface="Arial" panose="020B0604020202020204" pitchFamily="34" charset="0"/>
              </a:rPr>
              <a:t>: Health Safety Net </a:t>
            </a:r>
            <a:r>
              <a:rPr lang="en-US" altLang="en-US" sz="700" dirty="0" smtClean="0">
                <a:latin typeface="Arial" panose="020B0604020202020204" pitchFamily="34" charset="0"/>
              </a:rPr>
              <a:t>Payment Calculation as of </a:t>
            </a:r>
            <a:r>
              <a:rPr lang="en-US" altLang="en-US" sz="700" b="1" dirty="0" smtClean="0">
                <a:latin typeface="Arial" panose="020B0604020202020204" pitchFamily="34" charset="0"/>
              </a:rPr>
              <a:t>09/30/19.</a:t>
            </a:r>
            <a:endParaRPr lang="en-US" altLang="en-US" sz="700" b="1"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2" name="TextBox 1"/>
          <p:cNvSpPr txBox="1"/>
          <p:nvPr/>
        </p:nvSpPr>
        <p:spPr>
          <a:xfrm>
            <a:off x="838200" y="53086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$366M</a:t>
            </a:r>
            <a:endParaRPr lang="en-US" sz="800" b="1" dirty="0">
              <a:latin typeface="Arial" panose="020B0604020202020204" pitchFamily="34" charset="0"/>
              <a:cs typeface="Arial" panose="020B0604020202020204" pitchFamily="34" charset="0"/>
            </a:endParaRPr>
          </a:p>
        </p:txBody>
      </p:sp>
      <p:sp>
        <p:nvSpPr>
          <p:cNvPr id="37" name="TextBox 36"/>
          <p:cNvSpPr txBox="1"/>
          <p:nvPr/>
        </p:nvSpPr>
        <p:spPr>
          <a:xfrm>
            <a:off x="3014133" y="53086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$368M</a:t>
            </a:r>
            <a:endParaRPr lang="en-US" sz="800" b="1" dirty="0">
              <a:latin typeface="Arial" panose="020B0604020202020204" pitchFamily="34" charset="0"/>
              <a:cs typeface="Arial" panose="020B0604020202020204" pitchFamily="34" charset="0"/>
            </a:endParaRPr>
          </a:p>
        </p:txBody>
      </p:sp>
      <p:sp>
        <p:nvSpPr>
          <p:cNvPr id="38" name="TextBox 37"/>
          <p:cNvSpPr txBox="1"/>
          <p:nvPr/>
        </p:nvSpPr>
        <p:spPr>
          <a:xfrm>
            <a:off x="5181600" y="53340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$387M</a:t>
            </a:r>
            <a:endParaRPr lang="en-US" sz="800" b="1" dirty="0">
              <a:latin typeface="Arial" panose="020B0604020202020204" pitchFamily="34" charset="0"/>
              <a:cs typeface="Arial" panose="020B0604020202020204" pitchFamily="34" charset="0"/>
            </a:endParaRPr>
          </a:p>
        </p:txBody>
      </p:sp>
      <p:sp>
        <p:nvSpPr>
          <p:cNvPr id="31"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8</a:t>
            </a:fld>
            <a:endParaRPr lang="en-US" dirty="0"/>
          </a:p>
        </p:txBody>
      </p:sp>
    </p:spTree>
    <p:extLst>
      <p:ext uri="{BB962C8B-B14F-4D97-AF65-F5344CB8AC3E}">
        <p14:creationId xmlns:p14="http://schemas.microsoft.com/office/powerpoint/2010/main" val="469240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228600" y="520700"/>
            <a:ext cx="88392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smtClean="0">
                <a:solidFill>
                  <a:srgbClr val="000000"/>
                </a:solidFill>
                <a:latin typeface="Arial" panose="020B0604020202020204" pitchFamily="34" charset="0"/>
              </a:rPr>
              <a:t>Amounts Disbursed to Hospitals from the Health Safety Net Trust Fund (after Shortfall)</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33400" y="5791200"/>
            <a:ext cx="8059121" cy="323165"/>
          </a:xfrm>
          <a:prstGeom prst="rect">
            <a:avLst/>
          </a:prstGeom>
          <a:solidFill>
            <a:schemeClr val="bg1"/>
          </a:solidFill>
          <a:ln>
            <a:noFill/>
          </a:ln>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smtClean="0">
                <a:latin typeface="Arial" panose="020B0604020202020204" pitchFamily="34" charset="0"/>
              </a:rPr>
              <a:t>The </a:t>
            </a:r>
            <a:r>
              <a:rPr lang="en-US" altLang="en-US" sz="700" dirty="0">
                <a:latin typeface="Arial" panose="020B0604020202020204" pitchFamily="34" charset="0"/>
              </a:rPr>
              <a:t>Health Safety Net fiscal year runs from October 1 through September 30 of the following year. </a:t>
            </a:r>
            <a:r>
              <a:rPr lang="en-US" altLang="en-US" sz="700" dirty="0" smtClean="0">
                <a:latin typeface="Arial" panose="020B0604020202020204" pitchFamily="34" charset="0"/>
              </a:rPr>
              <a:t>Hospital payments </a:t>
            </a:r>
            <a:r>
              <a:rPr lang="en-US" altLang="en-US" sz="700" dirty="0">
                <a:latin typeface="Arial" panose="020B0604020202020204" pitchFamily="34" charset="0"/>
              </a:rPr>
              <a:t>are reported in the month in which payment was made. </a:t>
            </a:r>
            <a:r>
              <a:rPr lang="en-US" altLang="en-US" sz="700" dirty="0" smtClean="0">
                <a:latin typeface="Arial" panose="020B0604020202020204" pitchFamily="34" charset="0"/>
              </a:rPr>
              <a:t>The </a:t>
            </a:r>
            <a:r>
              <a:rPr lang="en-US" altLang="en-US" sz="700" dirty="0">
                <a:latin typeface="Arial" panose="020B0604020202020204" pitchFamily="34" charset="0"/>
              </a:rPr>
              <a:t>shortfall amount is based on spending assumptions in place during the fiscal year and may differ from year-end shortfall estimates reported elsewhere. </a:t>
            </a:r>
            <a:r>
              <a:rPr lang="en-US" altLang="en-US" sz="700" dirty="0" smtClean="0">
                <a:latin typeface="Arial" panose="020B0604020202020204" pitchFamily="34" charset="0"/>
              </a:rPr>
              <a:t>Data reflect as of the end of each fiscal year and exclude adjustments made after the end of the fiscal year.  Source</a:t>
            </a:r>
            <a:r>
              <a:rPr lang="en-US" altLang="en-US" sz="700" dirty="0">
                <a:latin typeface="Arial" panose="020B0604020202020204" pitchFamily="34" charset="0"/>
              </a:rPr>
              <a:t>: Health Safety Net Payment </a:t>
            </a:r>
            <a:r>
              <a:rPr lang="en-US" altLang="en-US" sz="700" dirty="0" smtClean="0">
                <a:latin typeface="Arial" panose="020B0604020202020204" pitchFamily="34" charset="0"/>
              </a:rPr>
              <a:t>Calculation</a:t>
            </a:r>
            <a:r>
              <a:rPr lang="en-US" altLang="en-US" sz="700" dirty="0">
                <a:latin typeface="Arial" panose="020B0604020202020204" pitchFamily="34" charset="0"/>
              </a:rPr>
              <a:t> </a:t>
            </a:r>
            <a:r>
              <a:rPr lang="en-US" altLang="en-US" sz="700" dirty="0" smtClean="0">
                <a:latin typeface="Arial" panose="020B0604020202020204" pitchFamily="34" charset="0"/>
              </a:rPr>
              <a:t>as </a:t>
            </a:r>
            <a:r>
              <a:rPr lang="en-US" altLang="en-US" sz="700" b="1" dirty="0" smtClean="0">
                <a:latin typeface="Arial" panose="020B0604020202020204" pitchFamily="34" charset="0"/>
              </a:rPr>
              <a:t>of 09/30/19.</a:t>
            </a:r>
            <a:r>
              <a:rPr lang="en-US" altLang="en-US" sz="700" b="1" dirty="0" smtClean="0"/>
              <a:t> </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graphicFrame>
        <p:nvGraphicFramePr>
          <p:cNvPr id="3" name="Object 2"/>
          <p:cNvGraphicFramePr>
            <a:graphicFrameLocks noChangeAspect="1"/>
          </p:cNvGraphicFramePr>
          <p:nvPr>
            <p:extLst>
              <p:ext uri="{D42A27DB-BD31-4B8C-83A1-F6EECF244321}">
                <p14:modId xmlns:p14="http://schemas.microsoft.com/office/powerpoint/2010/main" val="4199108778"/>
              </p:ext>
            </p:extLst>
          </p:nvPr>
        </p:nvGraphicFramePr>
        <p:xfrm>
          <a:off x="457200" y="765175"/>
          <a:ext cx="3048000" cy="4746625"/>
        </p:xfrm>
        <a:graphic>
          <a:graphicData uri="http://schemas.openxmlformats.org/presentationml/2006/ole">
            <mc:AlternateContent xmlns:mc="http://schemas.openxmlformats.org/markup-compatibility/2006">
              <mc:Choice xmlns:v="urn:schemas-microsoft-com:vml" Requires="v">
                <p:oleObj spid="_x0000_s29724" name="Worksheet" r:id="rId6" imgW="5305234" imgH="6715268" progId="Excel.Sheet.8">
                  <p:embed/>
                </p:oleObj>
              </mc:Choice>
              <mc:Fallback>
                <p:oleObj name="Worksheet" r:id="rId6" imgW="5305234" imgH="6715268" progId="Excel.Sheet.8">
                  <p:embed/>
                  <p:pic>
                    <p:nvPicPr>
                      <p:cNvPr id="0" name=""/>
                      <p:cNvPicPr/>
                      <p:nvPr/>
                    </p:nvPicPr>
                    <p:blipFill>
                      <a:blip r:embed="rId7"/>
                      <a:stretch>
                        <a:fillRect/>
                      </a:stretch>
                    </p:blipFill>
                    <p:spPr>
                      <a:xfrm>
                        <a:off x="457200" y="765175"/>
                        <a:ext cx="3048000" cy="4746625"/>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834667616"/>
              </p:ext>
            </p:extLst>
          </p:nvPr>
        </p:nvGraphicFramePr>
        <p:xfrm>
          <a:off x="3581400" y="752168"/>
          <a:ext cx="3200400" cy="4804992"/>
        </p:xfrm>
        <a:graphic>
          <a:graphicData uri="http://schemas.openxmlformats.org/presentationml/2006/ole">
            <mc:AlternateContent xmlns:mc="http://schemas.openxmlformats.org/markup-compatibility/2006">
              <mc:Choice xmlns:v="urn:schemas-microsoft-com:vml" Requires="v">
                <p:oleObj spid="_x0000_s29725" name="Worksheet" r:id="rId9" imgW="5839016" imgH="6276784" progId="Excel.Sheet.8">
                  <p:embed/>
                </p:oleObj>
              </mc:Choice>
              <mc:Fallback>
                <p:oleObj name="Worksheet" r:id="rId9" imgW="5839016" imgH="6276784" progId="Excel.Sheet.8">
                  <p:embed/>
                  <p:pic>
                    <p:nvPicPr>
                      <p:cNvPr id="0" name=""/>
                      <p:cNvPicPr/>
                      <p:nvPr/>
                    </p:nvPicPr>
                    <p:blipFill>
                      <a:blip r:embed="rId10"/>
                      <a:stretch>
                        <a:fillRect/>
                      </a:stretch>
                    </p:blipFill>
                    <p:spPr>
                      <a:xfrm>
                        <a:off x="3581400" y="752168"/>
                        <a:ext cx="3200400" cy="4804992"/>
                      </a:xfrm>
                      <a:prstGeom prst="rect">
                        <a:avLst/>
                      </a:prstGeom>
                    </p:spPr>
                  </p:pic>
                </p:oleObj>
              </mc:Fallback>
            </mc:AlternateContent>
          </a:graphicData>
        </a:graphic>
      </p:graphicFrame>
      <p:sp>
        <p:nvSpPr>
          <p:cNvPr id="30" name="AutoShape 16"/>
          <p:cNvSpPr>
            <a:spLocks noChangeArrowheads="1"/>
          </p:cNvSpPr>
          <p:nvPr/>
        </p:nvSpPr>
        <p:spPr bwMode="auto">
          <a:xfrm>
            <a:off x="6915150" y="996950"/>
            <a:ext cx="2076450" cy="456021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31" name="Rectangle 4"/>
          <p:cNvSpPr txBox="1">
            <a:spLocks noChangeArrowheads="1"/>
          </p:cNvSpPr>
          <p:nvPr/>
        </p:nvSpPr>
        <p:spPr bwMode="auto">
          <a:xfrm>
            <a:off x="6915150" y="129540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r>
              <a:rPr lang="en-US" altLang="en-US" sz="1100" dirty="0" smtClean="0"/>
              <a:t>Total Disbursements for FY19: </a:t>
            </a:r>
          </a:p>
          <a:p>
            <a:pPr marL="0" indent="0">
              <a:spcAft>
                <a:spcPct val="30000"/>
              </a:spcAft>
              <a:buNone/>
            </a:pPr>
            <a:r>
              <a:rPr lang="en-US" altLang="en-US" sz="1100" b="1" dirty="0"/>
              <a:t> </a:t>
            </a:r>
            <a:r>
              <a:rPr lang="en-US" altLang="en-US" sz="1100" b="1" dirty="0" smtClean="0"/>
              <a:t>$305,552,460</a:t>
            </a:r>
            <a:endParaRPr lang="en-US" altLang="en-US" sz="1100" b="1" dirty="0"/>
          </a:p>
          <a:p>
            <a:pPr marL="0" indent="0">
              <a:spcAft>
                <a:spcPct val="30000"/>
              </a:spcAft>
              <a:buFont typeface="Arial" charset="0"/>
              <a:buNone/>
            </a:pPr>
            <a:r>
              <a:rPr lang="en-US" altLang="en-US" sz="1100" dirty="0" smtClean="0"/>
              <a:t>This represents the amount disbursed from the Health Safety Net Trust Fund to each Hospital during HSN fiscal year 2019.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Data reflects amount disbursed based on claims that have been submitted as of the date of this report.  </a:t>
            </a:r>
          </a:p>
          <a:p>
            <a:pPr marL="0" indent="0">
              <a:spcAft>
                <a:spcPct val="30000"/>
              </a:spcAft>
              <a:buFont typeface="Arial" charset="0"/>
              <a:buNone/>
            </a:pPr>
            <a:endParaRPr lang="en-US" altLang="en-US" sz="1100" dirty="0" smtClean="0"/>
          </a:p>
          <a:p>
            <a:pPr marL="0" indent="0">
              <a:spcAft>
                <a:spcPct val="30000"/>
              </a:spcAft>
              <a:buNone/>
            </a:pPr>
            <a:r>
              <a:rPr lang="en-US" altLang="en-US" sz="1100" dirty="0" smtClean="0"/>
              <a:t>Remediated claims for dates of service in fiscal year 2019 will be paid in subsequent fiscal years.</a:t>
            </a:r>
          </a:p>
          <a:p>
            <a:pPr marL="0" indent="0">
              <a:spcAft>
                <a:spcPct val="30000"/>
              </a:spcAft>
              <a:buFont typeface="Arial" charset="0"/>
              <a:buNone/>
            </a:pPr>
            <a:endParaRPr lang="en-US" altLang="en-US" sz="1100" strike="sngStrike" dirty="0"/>
          </a:p>
        </p:txBody>
      </p:sp>
      <p:sp>
        <p:nvSpPr>
          <p:cNvPr id="3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9</a:t>
            </a:fld>
            <a:endParaRPr lang="en-US" dirty="0"/>
          </a:p>
        </p:txBody>
      </p:sp>
    </p:spTree>
    <p:extLst>
      <p:ext uri="{BB962C8B-B14F-4D97-AF65-F5344CB8AC3E}">
        <p14:creationId xmlns:p14="http://schemas.microsoft.com/office/powerpoint/2010/main" val="349593744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lumMod val="60000"/>
            <a:lumOff val="40000"/>
          </a:schemeClr>
        </a:solidFill>
        <a:ln>
          <a:noFill/>
        </a:ln>
        <a:extLst/>
      </a:spPr>
      <a:bodyPr wrap="none" lIns="82058" tIns="41029" rIns="82058" bIns="41029" anchor="ctr"/>
      <a:lstStyle>
        <a:defPPr eaLnBrk="1" hangingPunct="1">
          <a:spcBef>
            <a:spcPct val="0"/>
          </a:spcBef>
          <a:buFontTx/>
          <a:buNone/>
          <a:defRPr sz="1300" dirty="0">
            <a:latin typeface="Verdana" pitchFamily="34" charset="0"/>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29657</TotalTime>
  <Words>2210</Words>
  <Application>Microsoft Office PowerPoint</Application>
  <PresentationFormat>On-screen Show (4:3)</PresentationFormat>
  <Paragraphs>215</Paragraphs>
  <Slides>16</Slides>
  <Notes>16</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19" baseType="lpstr">
      <vt:lpstr>Office Theme</vt:lpstr>
      <vt:lpstr>think-cell Slide</vt:lpstr>
      <vt:lpstr>Worksheet</vt:lpstr>
      <vt:lpstr>PowerPoint Presentation</vt:lpstr>
      <vt:lpstr>Table of Contents</vt:lpstr>
      <vt:lpstr>Introduction</vt:lpstr>
      <vt:lpstr>HSN Overview</vt:lpstr>
      <vt:lpstr>HSN Overview</vt:lpstr>
      <vt:lpstr>HSN Overview</vt:lpstr>
      <vt:lpstr>HSN Fiscal Year 2019 Updates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Hospital Utilization and Demand by Insurance Status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mvitello</dc:creator>
  <cp:lastModifiedBy>Administrator</cp:lastModifiedBy>
  <cp:revision>1108</cp:revision>
  <cp:lastPrinted>2019-11-26T19:55:25Z</cp:lastPrinted>
  <dcterms:created xsi:type="dcterms:W3CDTF">2013-11-25T21:20:22Z</dcterms:created>
  <dcterms:modified xsi:type="dcterms:W3CDTF">2021-02-25T19:34:11Z</dcterms:modified>
</cp:coreProperties>
</file>