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 ContentType="application/vnd.ms-exce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80" r:id="rId2"/>
    <p:sldId id="281" r:id="rId3"/>
    <p:sldId id="282" r:id="rId4"/>
    <p:sldId id="284" r:id="rId5"/>
    <p:sldId id="286" r:id="rId6"/>
    <p:sldId id="287" r:id="rId7"/>
    <p:sldId id="268" r:id="rId8"/>
    <p:sldId id="257" r:id="rId9"/>
    <p:sldId id="258" r:id="rId10"/>
    <p:sldId id="259" r:id="rId11"/>
    <p:sldId id="276" r:id="rId12"/>
    <p:sldId id="285" r:id="rId13"/>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200">
          <p15:clr>
            <a:srgbClr val="A4A3A4"/>
          </p15:clr>
        </p15:guide>
        <p15:guide id="2" pos="292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vitello" initials="MAV" lastIdx="7" clrIdx="0"/>
  <p:cmAuthor id="1" name="sysadmin" initials="MS" lastIdx="10" clrIdx="1"/>
  <p:cmAuthor id="2" name="CKE" initials="CKE"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683" autoAdjust="0"/>
  </p:normalViewPr>
  <p:slideViewPr>
    <p:cSldViewPr>
      <p:cViewPr varScale="1">
        <p:scale>
          <a:sx n="108" d="100"/>
          <a:sy n="108" d="100"/>
        </p:scale>
        <p:origin x="-1704" y="-90"/>
      </p:cViewPr>
      <p:guideLst>
        <p:guide orient="horz" pos="2160"/>
        <p:guide pos="2880"/>
      </p:guideLst>
    </p:cSldViewPr>
  </p:slideViewPr>
  <p:notesTextViewPr>
    <p:cViewPr>
      <p:scale>
        <a:sx n="1" d="1"/>
        <a:sy n="1" d="1"/>
      </p:scale>
      <p:origin x="0" y="0"/>
    </p:cViewPr>
  </p:notesTextViewPr>
  <p:notesViewPr>
    <p:cSldViewPr>
      <p:cViewPr varScale="1">
        <p:scale>
          <a:sx n="63" d="100"/>
          <a:sy n="63" d="100"/>
        </p:scale>
        <p:origin x="-3192" y="-58"/>
      </p:cViewPr>
      <p:guideLst>
        <p:guide orient="horz" pos="2208"/>
        <p:guide pos="2928"/>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notesMaster" Target="notesMasters/notesMaster1.xml"/>
  <Relationship Id="rId15" Type="http://schemas.openxmlformats.org/officeDocument/2006/relationships/handoutMaster" Target="handoutMasters/handoutMaster1.xml"/>
  <Relationship Id="rId16" Type="http://schemas.openxmlformats.org/officeDocument/2006/relationships/commentAuthors" Target="commentAuthors.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heme" Target="theme/theme1.xml"/>
  <Relationship Id="rId2" Type="http://schemas.openxmlformats.org/officeDocument/2006/relationships/slide" Target="slides/slide1.xml"/>
  <Relationship Id="rId20"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rawings/_rels/vmlDrawing1.vml.rels><?xml version="1.0" encoding="UTF-8"?>

<Relationships xmlns="http://schemas.openxmlformats.org/package/2006/relationships">
  <Relationship Id="rId1" Type="http://schemas.openxmlformats.org/officeDocument/2006/relationships/image" Target="../media/image4.emf"/>
</Relationships>

</file>

<file path=ppt/drawings/_rels/vmlDrawing2.vml.rels><?xml version="1.0" encoding="UTF-8"?>

<Relationships xmlns="http://schemas.openxmlformats.org/package/2006/relationships">
  <Relationship Id="rId1" Type="http://schemas.openxmlformats.org/officeDocument/2006/relationships/image" Target="../media/image5.emf"/>
</Relationships>

</file>

<file path=ppt/drawings/_rels/vmlDrawing3.vml.rels><?xml version="1.0" encoding="UTF-8"?>

<Relationships xmlns="http://schemas.openxmlformats.org/package/2006/relationships">
  <Relationship Id="rId1" Type="http://schemas.openxmlformats.org/officeDocument/2006/relationships/image" Target="../media/image6.emf"/>
</Relationships>

</file>

<file path=ppt/drawings/_rels/vmlDrawing4.vml.rels><?xml version="1.0" encoding="UTF-8"?>

<Relationships xmlns="http://schemas.openxmlformats.org/package/2006/relationships">
  <Relationship Id="rId1" Type="http://schemas.openxmlformats.org/officeDocument/2006/relationships/image" Target="../media/image7.emf"/>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971" cy="350520"/>
          </a:xfrm>
          <a:prstGeom prst="rect">
            <a:avLst/>
          </a:prstGeom>
        </p:spPr>
        <p:txBody>
          <a:bodyPr vert="horz" lIns="93167" tIns="46584" rIns="93167" bIns="46584" rtlCol="0"/>
          <a:lstStyle>
            <a:lvl1pPr algn="l">
              <a:defRPr sz="1200"/>
            </a:lvl1pPr>
          </a:lstStyle>
          <a:p>
            <a:pPr>
              <a:defRPr/>
            </a:pPr>
            <a:endParaRPr lang="en-US"/>
          </a:p>
        </p:txBody>
      </p:sp>
      <p:sp>
        <p:nvSpPr>
          <p:cNvPr id="3" name="Date Placeholder 2"/>
          <p:cNvSpPr>
            <a:spLocks noGrp="1"/>
          </p:cNvSpPr>
          <p:nvPr>
            <p:ph type="dt" sz="quarter" idx="1"/>
          </p:nvPr>
        </p:nvSpPr>
        <p:spPr>
          <a:xfrm>
            <a:off x="5264246" y="0"/>
            <a:ext cx="4030562" cy="350520"/>
          </a:xfrm>
          <a:prstGeom prst="rect">
            <a:avLst/>
          </a:prstGeom>
        </p:spPr>
        <p:txBody>
          <a:bodyPr vert="horz" lIns="93167" tIns="46584" rIns="93167" bIns="46584" rtlCol="0"/>
          <a:lstStyle>
            <a:lvl1pPr algn="r">
              <a:defRPr sz="1200"/>
            </a:lvl1pPr>
          </a:lstStyle>
          <a:p>
            <a:pPr>
              <a:defRPr/>
            </a:pPr>
            <a:fld id="{8808B54D-06B2-4450-AE64-FA9D52076060}" type="datetimeFigureOut">
              <a:rPr lang="en-US"/>
              <a:pPr>
                <a:defRPr/>
              </a:pPr>
              <a:t>2/17/2016</a:t>
            </a:fld>
            <a:endParaRPr lang="en-US"/>
          </a:p>
        </p:txBody>
      </p:sp>
      <p:sp>
        <p:nvSpPr>
          <p:cNvPr id="4" name="Footer Placeholder 3"/>
          <p:cNvSpPr>
            <a:spLocks noGrp="1"/>
          </p:cNvSpPr>
          <p:nvPr>
            <p:ph type="ftr" sz="quarter" idx="2"/>
          </p:nvPr>
        </p:nvSpPr>
        <p:spPr>
          <a:xfrm>
            <a:off x="1" y="6658287"/>
            <a:ext cx="4028971" cy="350520"/>
          </a:xfrm>
          <a:prstGeom prst="rect">
            <a:avLst/>
          </a:prstGeom>
        </p:spPr>
        <p:txBody>
          <a:bodyPr vert="horz" lIns="93167" tIns="46584" rIns="93167" bIns="46584"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5264246" y="6658287"/>
            <a:ext cx="4030562" cy="350520"/>
          </a:xfrm>
          <a:prstGeom prst="rect">
            <a:avLst/>
          </a:prstGeom>
        </p:spPr>
        <p:txBody>
          <a:bodyPr vert="horz" lIns="93167" tIns="46584" rIns="93167" bIns="46584" rtlCol="0" anchor="b"/>
          <a:lstStyle>
            <a:lvl1pPr algn="r">
              <a:defRPr sz="1200"/>
            </a:lvl1pPr>
          </a:lstStyle>
          <a:p>
            <a:pPr>
              <a:defRPr/>
            </a:pPr>
            <a:fld id="{30F910B3-42B5-4924-AEEC-21EC9DAAB958}" type="slidenum">
              <a:rPr lang="en-US"/>
              <a:pPr>
                <a:defRPr/>
              </a:pPr>
              <a:t>‹#›</a:t>
            </a:fld>
            <a:endParaRPr lang="en-US"/>
          </a:p>
        </p:txBody>
      </p:sp>
    </p:spTree>
    <p:extLst>
      <p:ext uri="{BB962C8B-B14F-4D97-AF65-F5344CB8AC3E}">
        <p14:creationId xmlns:p14="http://schemas.microsoft.com/office/powerpoint/2010/main" val="823993593"/>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971" cy="350520"/>
          </a:xfrm>
          <a:prstGeom prst="rect">
            <a:avLst/>
          </a:prstGeom>
        </p:spPr>
        <p:txBody>
          <a:bodyPr vert="horz" lIns="93167" tIns="46584" rIns="93167" bIns="46584"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5264246" y="0"/>
            <a:ext cx="4030562" cy="350520"/>
          </a:xfrm>
          <a:prstGeom prst="rect">
            <a:avLst/>
          </a:prstGeom>
        </p:spPr>
        <p:txBody>
          <a:bodyPr vert="horz" lIns="93167" tIns="46584" rIns="93167" bIns="46584" rtlCol="0"/>
          <a:lstStyle>
            <a:lvl1pPr algn="r" fontAlgn="auto">
              <a:spcBef>
                <a:spcPts val="0"/>
              </a:spcBef>
              <a:spcAft>
                <a:spcPts val="0"/>
              </a:spcAft>
              <a:defRPr sz="1200">
                <a:latin typeface="+mn-lt"/>
                <a:cs typeface="+mn-cs"/>
              </a:defRPr>
            </a:lvl1pPr>
          </a:lstStyle>
          <a:p>
            <a:pPr>
              <a:defRPr/>
            </a:pPr>
            <a:fld id="{112EBBA2-80A8-43B8-BE68-8BB9E01D0EC1}" type="datetimeFigureOut">
              <a:rPr lang="en-US"/>
              <a:pPr>
                <a:defRPr/>
              </a:pPr>
              <a:t>2/17/2016</a:t>
            </a:fld>
            <a:endParaRPr lang="en-US"/>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67" tIns="46584" rIns="93167" bIns="46584" rtlCol="0" anchor="ctr"/>
          <a:lstStyle/>
          <a:p>
            <a:pPr lvl="0"/>
            <a:endParaRPr lang="en-US" noProof="0" smtClean="0"/>
          </a:p>
        </p:txBody>
      </p:sp>
      <p:sp>
        <p:nvSpPr>
          <p:cNvPr id="5" name="Notes Placeholder 4"/>
          <p:cNvSpPr>
            <a:spLocks noGrp="1"/>
          </p:cNvSpPr>
          <p:nvPr>
            <p:ph type="body" sz="quarter" idx="3"/>
          </p:nvPr>
        </p:nvSpPr>
        <p:spPr>
          <a:xfrm>
            <a:off x="931233" y="3329940"/>
            <a:ext cx="7433936" cy="3154680"/>
          </a:xfrm>
          <a:prstGeom prst="rect">
            <a:avLst/>
          </a:prstGeom>
        </p:spPr>
        <p:txBody>
          <a:bodyPr vert="horz" lIns="93167" tIns="46584" rIns="93167" bIns="46584"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6658287"/>
            <a:ext cx="4028971" cy="350520"/>
          </a:xfrm>
          <a:prstGeom prst="rect">
            <a:avLst/>
          </a:prstGeom>
        </p:spPr>
        <p:txBody>
          <a:bodyPr vert="horz" lIns="93167" tIns="46584" rIns="93167" bIns="46584"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5264246" y="6658287"/>
            <a:ext cx="4030562" cy="350520"/>
          </a:xfrm>
          <a:prstGeom prst="rect">
            <a:avLst/>
          </a:prstGeom>
        </p:spPr>
        <p:txBody>
          <a:bodyPr vert="horz" lIns="93167" tIns="46584" rIns="93167" bIns="46584" rtlCol="0" anchor="b"/>
          <a:lstStyle>
            <a:lvl1pPr algn="r" fontAlgn="auto">
              <a:spcBef>
                <a:spcPts val="0"/>
              </a:spcBef>
              <a:spcAft>
                <a:spcPts val="0"/>
              </a:spcAft>
              <a:defRPr sz="1200">
                <a:latin typeface="+mn-lt"/>
                <a:cs typeface="+mn-cs"/>
              </a:defRPr>
            </a:lvl1pPr>
          </a:lstStyle>
          <a:p>
            <a:pPr>
              <a:defRPr/>
            </a:pPr>
            <a:fld id="{204B2AB8-B69D-454D-98FC-624097190D3B}" type="slidenum">
              <a:rPr lang="en-US"/>
              <a:pPr>
                <a:defRPr/>
              </a:pPr>
              <a:t>‹#›</a:t>
            </a:fld>
            <a:endParaRPr lang="en-US"/>
          </a:p>
        </p:txBody>
      </p:sp>
    </p:spTree>
    <p:extLst>
      <p:ext uri="{BB962C8B-B14F-4D97-AF65-F5344CB8AC3E}">
        <p14:creationId xmlns:p14="http://schemas.microsoft.com/office/powerpoint/2010/main" val="38755483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bwMode="auto">
          <a:xfrm>
            <a:off x="2895600" y="527050"/>
            <a:ext cx="3505200" cy="2628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Rectangle 3"/>
          <p:cNvSpPr>
            <a:spLocks noGrp="1" noChangeArrowheads="1"/>
          </p:cNvSpPr>
          <p:nvPr>
            <p:ph type="body" idx="1"/>
          </p:nvPr>
        </p:nvSpPr>
        <p:spPr bwMode="auto">
          <a:xfrm>
            <a:off x="928049" y="3329941"/>
            <a:ext cx="7440304" cy="31530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ea typeface="MS PGothic" pitchFamily="34" charset="-128"/>
            </a:endParaRPr>
          </a:p>
        </p:txBody>
      </p:sp>
    </p:spTree>
    <p:extLst>
      <p:ext uri="{BB962C8B-B14F-4D97-AF65-F5344CB8AC3E}">
        <p14:creationId xmlns:p14="http://schemas.microsoft.com/office/powerpoint/2010/main" val="18299754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81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6982" indent="-291147">
              <a:defRPr>
                <a:solidFill>
                  <a:schemeClr val="tx1"/>
                </a:solidFill>
                <a:latin typeface="Calibri" pitchFamily="34" charset="0"/>
              </a:defRPr>
            </a:lvl2pPr>
            <a:lvl3pPr marL="1164589" indent="-232918">
              <a:defRPr>
                <a:solidFill>
                  <a:schemeClr val="tx1"/>
                </a:solidFill>
                <a:latin typeface="Calibri" pitchFamily="34" charset="0"/>
              </a:defRPr>
            </a:lvl3pPr>
            <a:lvl4pPr marL="1630425" indent="-232918">
              <a:defRPr>
                <a:solidFill>
                  <a:schemeClr val="tx1"/>
                </a:solidFill>
                <a:latin typeface="Calibri" pitchFamily="34" charset="0"/>
              </a:defRPr>
            </a:lvl4pPr>
            <a:lvl5pPr marL="2096260" indent="-232918">
              <a:defRPr>
                <a:solidFill>
                  <a:schemeClr val="tx1"/>
                </a:solidFill>
                <a:latin typeface="Calibri" pitchFamily="34" charset="0"/>
              </a:defRPr>
            </a:lvl5pPr>
            <a:lvl6pPr marL="2562095" indent="-232918" fontAlgn="base">
              <a:spcBef>
                <a:spcPct val="0"/>
              </a:spcBef>
              <a:spcAft>
                <a:spcPct val="0"/>
              </a:spcAft>
              <a:defRPr>
                <a:solidFill>
                  <a:schemeClr val="tx1"/>
                </a:solidFill>
                <a:latin typeface="Calibri" pitchFamily="34" charset="0"/>
              </a:defRPr>
            </a:lvl6pPr>
            <a:lvl7pPr marL="3027932" indent="-232918" fontAlgn="base">
              <a:spcBef>
                <a:spcPct val="0"/>
              </a:spcBef>
              <a:spcAft>
                <a:spcPct val="0"/>
              </a:spcAft>
              <a:defRPr>
                <a:solidFill>
                  <a:schemeClr val="tx1"/>
                </a:solidFill>
                <a:latin typeface="Calibri" pitchFamily="34" charset="0"/>
              </a:defRPr>
            </a:lvl7pPr>
            <a:lvl8pPr marL="3493767" indent="-232918" fontAlgn="base">
              <a:spcBef>
                <a:spcPct val="0"/>
              </a:spcBef>
              <a:spcAft>
                <a:spcPct val="0"/>
              </a:spcAft>
              <a:defRPr>
                <a:solidFill>
                  <a:schemeClr val="tx1"/>
                </a:solidFill>
                <a:latin typeface="Calibri" pitchFamily="34" charset="0"/>
              </a:defRPr>
            </a:lvl8pPr>
            <a:lvl9pPr marL="3959603" indent="-232918"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C5DF346-6C5E-44D3-A4C4-9E9535CCEE50}" type="slidenum">
              <a:rPr lang="en-US" altLang="en-US" smtClean="0"/>
              <a:pPr fontAlgn="base">
                <a:spcBef>
                  <a:spcPct val="0"/>
                </a:spcBef>
                <a:spcAft>
                  <a:spcPct val="0"/>
                </a:spcAft>
                <a:defRPr/>
              </a:pPr>
              <a:t>10</a:t>
            </a:fld>
            <a:endParaRPr lang="en-US" altLang="en-US" smtClean="0"/>
          </a:p>
        </p:txBody>
      </p:sp>
    </p:spTree>
    <p:extLst>
      <p:ext uri="{BB962C8B-B14F-4D97-AF65-F5344CB8AC3E}">
        <p14:creationId xmlns:p14="http://schemas.microsoft.com/office/powerpoint/2010/main" val="11940991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404FD51F-DCCB-4F64-8E57-46CFBAF04D4C}" type="slidenum">
              <a:rPr lang="en-US" smtClean="0"/>
              <a:pPr>
                <a:defRPr/>
              </a:pPr>
              <a:t>11</a:t>
            </a:fld>
            <a:endParaRPr lang="en-US"/>
          </a:p>
        </p:txBody>
      </p:sp>
    </p:spTree>
    <p:extLst>
      <p:ext uri="{BB962C8B-B14F-4D97-AF65-F5344CB8AC3E}">
        <p14:creationId xmlns:p14="http://schemas.microsoft.com/office/powerpoint/2010/main" val="5647161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0DC0ECA8-262E-4E06-86DF-3942CFCEB80B}" type="slidenum">
              <a:rPr lang="en-US" smtClean="0"/>
              <a:pPr>
                <a:defRPr/>
              </a:pPr>
              <a:t>12</a:t>
            </a:fld>
            <a:endParaRPr lang="en-US"/>
          </a:p>
        </p:txBody>
      </p:sp>
    </p:spTree>
    <p:extLst>
      <p:ext uri="{BB962C8B-B14F-4D97-AF65-F5344CB8AC3E}">
        <p14:creationId xmlns:p14="http://schemas.microsoft.com/office/powerpoint/2010/main" val="1997728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5264246" y="6658287"/>
            <a:ext cx="4030562" cy="35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47" tIns="46424" rIns="92847" bIns="46424"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2</a:t>
            </a:fld>
            <a:endParaRPr lang="en-US" altLang="en-US"/>
          </a:p>
        </p:txBody>
      </p:sp>
      <p:sp>
        <p:nvSpPr>
          <p:cNvPr id="17411" name="Rectangle 2"/>
          <p:cNvSpPr>
            <a:spLocks noGrp="1" noRot="1" noChangeAspect="1" noChangeArrowheads="1" noTextEdit="1"/>
          </p:cNvSpPr>
          <p:nvPr>
            <p:ph type="sldImg"/>
          </p:nvPr>
        </p:nvSpPr>
        <p:spPr bwMode="auto">
          <a:xfrm>
            <a:off x="2898775" y="525463"/>
            <a:ext cx="3505200" cy="26304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847" tIns="46424" rIns="92847" bIns="46424" numCol="1" anchor="t" anchorCtr="0" compatLnSpc="1">
            <a:prstTxWarp prst="textNoShape">
              <a:avLst/>
            </a:prstTxWarp>
          </a:bodyPr>
          <a:lstStyle/>
          <a:p>
            <a:pPr eaLnBrk="1" hangingPunct="1"/>
            <a:endParaRPr lang="en-US" altLang="en-US" smtClean="0"/>
          </a:p>
        </p:txBody>
      </p:sp>
    </p:spTree>
    <p:extLst>
      <p:ext uri="{BB962C8B-B14F-4D97-AF65-F5344CB8AC3E}">
        <p14:creationId xmlns:p14="http://schemas.microsoft.com/office/powerpoint/2010/main" val="346565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B570C09A-0375-4DA5-9E1B-261F948416EA}" type="slidenum">
              <a:rPr lang="en-US" smtClean="0"/>
              <a:pPr>
                <a:defRPr/>
              </a:pPr>
              <a:t>3</a:t>
            </a:fld>
            <a:endParaRPr lang="en-US"/>
          </a:p>
        </p:txBody>
      </p:sp>
    </p:spTree>
    <p:extLst>
      <p:ext uri="{BB962C8B-B14F-4D97-AF65-F5344CB8AC3E}">
        <p14:creationId xmlns:p14="http://schemas.microsoft.com/office/powerpoint/2010/main" val="2871104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0DC0ECA8-262E-4E06-86DF-3942CFCEB80B}" type="slidenum">
              <a:rPr lang="en-US" smtClean="0"/>
              <a:pPr>
                <a:defRPr/>
              </a:pPr>
              <a:t>4</a:t>
            </a:fld>
            <a:endParaRPr lang="en-US"/>
          </a:p>
        </p:txBody>
      </p:sp>
    </p:spTree>
    <p:extLst>
      <p:ext uri="{BB962C8B-B14F-4D97-AF65-F5344CB8AC3E}">
        <p14:creationId xmlns:p14="http://schemas.microsoft.com/office/powerpoint/2010/main" val="297815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0DC0ECA8-262E-4E06-86DF-3942CFCEB80B}" type="slidenum">
              <a:rPr lang="en-US" smtClean="0"/>
              <a:pPr>
                <a:defRPr/>
              </a:pPr>
              <a:t>5</a:t>
            </a:fld>
            <a:endParaRPr lang="en-US"/>
          </a:p>
        </p:txBody>
      </p:sp>
    </p:spTree>
    <p:extLst>
      <p:ext uri="{BB962C8B-B14F-4D97-AF65-F5344CB8AC3E}">
        <p14:creationId xmlns:p14="http://schemas.microsoft.com/office/powerpoint/2010/main" val="1459380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BC12F91B-4A22-43FF-9DEC-123EEB6926D3}" type="slidenum">
              <a:rPr lang="en-US" smtClean="0"/>
              <a:pPr>
                <a:defRPr/>
              </a:pPr>
              <a:t>6</a:t>
            </a:fld>
            <a:endParaRPr lang="en-US"/>
          </a:p>
        </p:txBody>
      </p:sp>
    </p:spTree>
    <p:extLst>
      <p:ext uri="{BB962C8B-B14F-4D97-AF65-F5344CB8AC3E}">
        <p14:creationId xmlns:p14="http://schemas.microsoft.com/office/powerpoint/2010/main" val="2389657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FC35C892-1F2D-4666-9C9D-2E55F5D292A9}" type="slidenum">
              <a:rPr lang="en-US" smtClean="0"/>
              <a:pPr>
                <a:defRPr/>
              </a:pPr>
              <a:t>7</a:t>
            </a:fld>
            <a:endParaRPr lang="en-US"/>
          </a:p>
        </p:txBody>
      </p:sp>
    </p:spTree>
    <p:extLst>
      <p:ext uri="{BB962C8B-B14F-4D97-AF65-F5344CB8AC3E}">
        <p14:creationId xmlns:p14="http://schemas.microsoft.com/office/powerpoint/2010/main" val="7435454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1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6982" indent="-291147">
              <a:defRPr>
                <a:solidFill>
                  <a:schemeClr val="tx1"/>
                </a:solidFill>
                <a:latin typeface="Calibri" pitchFamily="34" charset="0"/>
              </a:defRPr>
            </a:lvl2pPr>
            <a:lvl3pPr marL="1164589" indent="-232918">
              <a:defRPr>
                <a:solidFill>
                  <a:schemeClr val="tx1"/>
                </a:solidFill>
                <a:latin typeface="Calibri" pitchFamily="34" charset="0"/>
              </a:defRPr>
            </a:lvl3pPr>
            <a:lvl4pPr marL="1630425" indent="-232918">
              <a:defRPr>
                <a:solidFill>
                  <a:schemeClr val="tx1"/>
                </a:solidFill>
                <a:latin typeface="Calibri" pitchFamily="34" charset="0"/>
              </a:defRPr>
            </a:lvl4pPr>
            <a:lvl5pPr marL="2096260" indent="-232918">
              <a:defRPr>
                <a:solidFill>
                  <a:schemeClr val="tx1"/>
                </a:solidFill>
                <a:latin typeface="Calibri" pitchFamily="34" charset="0"/>
              </a:defRPr>
            </a:lvl5pPr>
            <a:lvl6pPr marL="2562095" indent="-232918" fontAlgn="base">
              <a:spcBef>
                <a:spcPct val="0"/>
              </a:spcBef>
              <a:spcAft>
                <a:spcPct val="0"/>
              </a:spcAft>
              <a:defRPr>
                <a:solidFill>
                  <a:schemeClr val="tx1"/>
                </a:solidFill>
                <a:latin typeface="Calibri" pitchFamily="34" charset="0"/>
              </a:defRPr>
            </a:lvl6pPr>
            <a:lvl7pPr marL="3027932" indent="-232918" fontAlgn="base">
              <a:spcBef>
                <a:spcPct val="0"/>
              </a:spcBef>
              <a:spcAft>
                <a:spcPct val="0"/>
              </a:spcAft>
              <a:defRPr>
                <a:solidFill>
                  <a:schemeClr val="tx1"/>
                </a:solidFill>
                <a:latin typeface="Calibri" pitchFamily="34" charset="0"/>
              </a:defRPr>
            </a:lvl7pPr>
            <a:lvl8pPr marL="3493767" indent="-232918" fontAlgn="base">
              <a:spcBef>
                <a:spcPct val="0"/>
              </a:spcBef>
              <a:spcAft>
                <a:spcPct val="0"/>
              </a:spcAft>
              <a:defRPr>
                <a:solidFill>
                  <a:schemeClr val="tx1"/>
                </a:solidFill>
                <a:latin typeface="Calibri" pitchFamily="34" charset="0"/>
              </a:defRPr>
            </a:lvl8pPr>
            <a:lvl9pPr marL="3959603" indent="-232918"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150FAF6-A45F-4C11-B5EE-0EF66BD20420}" type="slidenum">
              <a:rPr lang="en-US" altLang="en-US" smtClean="0"/>
              <a:pPr fontAlgn="base">
                <a:spcBef>
                  <a:spcPct val="0"/>
                </a:spcBef>
                <a:spcAft>
                  <a:spcPct val="0"/>
                </a:spcAft>
                <a:defRPr/>
              </a:pPr>
              <a:t>8</a:t>
            </a:fld>
            <a:endParaRPr lang="en-US" altLang="en-US" smtClean="0"/>
          </a:p>
        </p:txBody>
      </p:sp>
    </p:spTree>
    <p:extLst>
      <p:ext uri="{BB962C8B-B14F-4D97-AF65-F5344CB8AC3E}">
        <p14:creationId xmlns:p14="http://schemas.microsoft.com/office/powerpoint/2010/main" val="6662185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1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6982" indent="-291147">
              <a:defRPr>
                <a:solidFill>
                  <a:schemeClr val="tx1"/>
                </a:solidFill>
                <a:latin typeface="Calibri" pitchFamily="34" charset="0"/>
              </a:defRPr>
            </a:lvl2pPr>
            <a:lvl3pPr marL="1164589" indent="-232918">
              <a:defRPr>
                <a:solidFill>
                  <a:schemeClr val="tx1"/>
                </a:solidFill>
                <a:latin typeface="Calibri" pitchFamily="34" charset="0"/>
              </a:defRPr>
            </a:lvl3pPr>
            <a:lvl4pPr marL="1630425" indent="-232918">
              <a:defRPr>
                <a:solidFill>
                  <a:schemeClr val="tx1"/>
                </a:solidFill>
                <a:latin typeface="Calibri" pitchFamily="34" charset="0"/>
              </a:defRPr>
            </a:lvl4pPr>
            <a:lvl5pPr marL="2096260" indent="-232918">
              <a:defRPr>
                <a:solidFill>
                  <a:schemeClr val="tx1"/>
                </a:solidFill>
                <a:latin typeface="Calibri" pitchFamily="34" charset="0"/>
              </a:defRPr>
            </a:lvl5pPr>
            <a:lvl6pPr marL="2562095" indent="-232918" fontAlgn="base">
              <a:spcBef>
                <a:spcPct val="0"/>
              </a:spcBef>
              <a:spcAft>
                <a:spcPct val="0"/>
              </a:spcAft>
              <a:defRPr>
                <a:solidFill>
                  <a:schemeClr val="tx1"/>
                </a:solidFill>
                <a:latin typeface="Calibri" pitchFamily="34" charset="0"/>
              </a:defRPr>
            </a:lvl6pPr>
            <a:lvl7pPr marL="3027932" indent="-232918" fontAlgn="base">
              <a:spcBef>
                <a:spcPct val="0"/>
              </a:spcBef>
              <a:spcAft>
                <a:spcPct val="0"/>
              </a:spcAft>
              <a:defRPr>
                <a:solidFill>
                  <a:schemeClr val="tx1"/>
                </a:solidFill>
                <a:latin typeface="Calibri" pitchFamily="34" charset="0"/>
              </a:defRPr>
            </a:lvl7pPr>
            <a:lvl8pPr marL="3493767" indent="-232918" fontAlgn="base">
              <a:spcBef>
                <a:spcPct val="0"/>
              </a:spcBef>
              <a:spcAft>
                <a:spcPct val="0"/>
              </a:spcAft>
              <a:defRPr>
                <a:solidFill>
                  <a:schemeClr val="tx1"/>
                </a:solidFill>
                <a:latin typeface="Calibri" pitchFamily="34" charset="0"/>
              </a:defRPr>
            </a:lvl8pPr>
            <a:lvl9pPr marL="3959603" indent="-232918"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48E5265-CC89-448D-9B35-C05ED6166F0A}" type="slidenum">
              <a:rPr lang="en-US" altLang="en-US" smtClean="0"/>
              <a:pPr fontAlgn="base">
                <a:spcBef>
                  <a:spcPct val="0"/>
                </a:spcBef>
                <a:spcAft>
                  <a:spcPct val="0"/>
                </a:spcAft>
                <a:defRPr/>
              </a:pPr>
              <a:t>9</a:t>
            </a:fld>
            <a:endParaRPr lang="en-US" altLang="en-US" smtClean="0"/>
          </a:p>
        </p:txBody>
      </p:sp>
    </p:spTree>
    <p:extLst>
      <p:ext uri="{BB962C8B-B14F-4D97-AF65-F5344CB8AC3E}">
        <p14:creationId xmlns:p14="http://schemas.microsoft.com/office/powerpoint/2010/main" val="3991488093"/>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0AB58AF-8DA2-49F2-94EB-E2F87BC61159}" type="datetimeFigureOut">
              <a:rPr lang="en-US"/>
              <a:pPr>
                <a:defRPr/>
              </a:pPr>
              <a:t>2/17/2016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903F27A-914A-4204-BFC5-43FF95AACD45}" type="slidenum">
              <a:rPr lang="en-US"/>
              <a:pPr>
                <a:defRPr/>
              </a:pPr>
              <a:t>‹#›</a:t>
            </a:fld>
            <a:endParaRPr lang="en-US"/>
          </a:p>
        </p:txBody>
      </p:sp>
    </p:spTree>
    <p:extLst>
      <p:ext uri="{BB962C8B-B14F-4D97-AF65-F5344CB8AC3E}">
        <p14:creationId xmlns:p14="http://schemas.microsoft.com/office/powerpoint/2010/main" val="3607013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05683AC-B07D-4ECE-9FC2-807096033889}" type="datetimeFigureOut">
              <a:rPr lang="en-US"/>
              <a:pPr>
                <a:defRPr/>
              </a:pPr>
              <a:t>2/17/2016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E84D509-5A7D-4CA7-A02F-19C92CE77188}" type="slidenum">
              <a:rPr lang="en-US"/>
              <a:pPr>
                <a:defRPr/>
              </a:pPr>
              <a:t>‹#›</a:t>
            </a:fld>
            <a:endParaRPr lang="en-US"/>
          </a:p>
        </p:txBody>
      </p:sp>
    </p:spTree>
    <p:extLst>
      <p:ext uri="{BB962C8B-B14F-4D97-AF65-F5344CB8AC3E}">
        <p14:creationId xmlns:p14="http://schemas.microsoft.com/office/powerpoint/2010/main" val="91091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C0F7325-F8F0-4799-B1AE-CD0F430A9EAD}" type="datetimeFigureOut">
              <a:rPr lang="en-US"/>
              <a:pPr>
                <a:defRPr/>
              </a:pPr>
              <a:t>2/17/2016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62B025C-FB65-4908-A90E-AF278B1F577B}" type="slidenum">
              <a:rPr lang="en-US"/>
              <a:pPr>
                <a:defRPr/>
              </a:pPr>
              <a:t>‹#›</a:t>
            </a:fld>
            <a:endParaRPr lang="en-US"/>
          </a:p>
        </p:txBody>
      </p:sp>
    </p:spTree>
    <p:extLst>
      <p:ext uri="{BB962C8B-B14F-4D97-AF65-F5344CB8AC3E}">
        <p14:creationId xmlns:p14="http://schemas.microsoft.com/office/powerpoint/2010/main" val="389748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8852686-CEC1-4AEB-9E07-98CBC7D182B1}" type="datetimeFigureOut">
              <a:rPr lang="en-US"/>
              <a:pPr>
                <a:defRPr/>
              </a:pPr>
              <a:t>2/17/2016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664FD68-7789-4411-B794-D82C5F643237}" type="slidenum">
              <a:rPr lang="en-US"/>
              <a:pPr>
                <a:defRPr/>
              </a:pPr>
              <a:t>‹#›</a:t>
            </a:fld>
            <a:endParaRPr lang="en-US"/>
          </a:p>
        </p:txBody>
      </p:sp>
    </p:spTree>
    <p:extLst>
      <p:ext uri="{BB962C8B-B14F-4D97-AF65-F5344CB8AC3E}">
        <p14:creationId xmlns:p14="http://schemas.microsoft.com/office/powerpoint/2010/main" val="64144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CBB1434-20D8-42D7-A84F-42141A6C9E3F}" type="datetimeFigureOut">
              <a:rPr lang="en-US"/>
              <a:pPr>
                <a:defRPr/>
              </a:pPr>
              <a:t>2/17/2016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F7CABD2-7A9F-4199-B27A-6D3CF5DCF6BC}" type="slidenum">
              <a:rPr lang="en-US"/>
              <a:pPr>
                <a:defRPr/>
              </a:pPr>
              <a:t>‹#›</a:t>
            </a:fld>
            <a:endParaRPr lang="en-US"/>
          </a:p>
        </p:txBody>
      </p:sp>
    </p:spTree>
    <p:extLst>
      <p:ext uri="{BB962C8B-B14F-4D97-AF65-F5344CB8AC3E}">
        <p14:creationId xmlns:p14="http://schemas.microsoft.com/office/powerpoint/2010/main" val="15473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FF742E9-DCB2-4BEB-A768-1F00422569B7}" type="datetimeFigureOut">
              <a:rPr lang="en-US"/>
              <a:pPr>
                <a:defRPr/>
              </a:pPr>
              <a:t>2/17/2016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9A0947-32BE-437B-B38B-6F372C59DD12}" type="slidenum">
              <a:rPr lang="en-US"/>
              <a:pPr>
                <a:defRPr/>
              </a:pPr>
              <a:t>‹#›</a:t>
            </a:fld>
            <a:endParaRPr lang="en-US"/>
          </a:p>
        </p:txBody>
      </p:sp>
    </p:spTree>
    <p:extLst>
      <p:ext uri="{BB962C8B-B14F-4D97-AF65-F5344CB8AC3E}">
        <p14:creationId xmlns:p14="http://schemas.microsoft.com/office/powerpoint/2010/main" val="2588515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05BC879-649D-4962-B231-71D2F418F97E}" type="datetimeFigureOut">
              <a:rPr lang="en-US"/>
              <a:pPr>
                <a:defRPr/>
              </a:pPr>
              <a:t>2/17/2016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9EE3089-DE16-443E-9A2F-071BF8F74C42}" type="slidenum">
              <a:rPr lang="en-US"/>
              <a:pPr>
                <a:defRPr/>
              </a:pPr>
              <a:t>‹#›</a:t>
            </a:fld>
            <a:endParaRPr lang="en-US"/>
          </a:p>
        </p:txBody>
      </p:sp>
    </p:spTree>
    <p:extLst>
      <p:ext uri="{BB962C8B-B14F-4D97-AF65-F5344CB8AC3E}">
        <p14:creationId xmlns:p14="http://schemas.microsoft.com/office/powerpoint/2010/main" val="280014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5C3B826-C498-47F6-A5F9-BC4C85FF9D86}" type="datetimeFigureOut">
              <a:rPr lang="en-US"/>
              <a:pPr>
                <a:defRPr/>
              </a:pPr>
              <a:t>2/17/2016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D915975-A8C2-4CF7-83AA-CF8F9A62D762}" type="slidenum">
              <a:rPr lang="en-US"/>
              <a:pPr>
                <a:defRPr/>
              </a:pPr>
              <a:t>‹#›</a:t>
            </a:fld>
            <a:endParaRPr lang="en-US"/>
          </a:p>
        </p:txBody>
      </p:sp>
    </p:spTree>
    <p:extLst>
      <p:ext uri="{BB962C8B-B14F-4D97-AF65-F5344CB8AC3E}">
        <p14:creationId xmlns:p14="http://schemas.microsoft.com/office/powerpoint/2010/main" val="140473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190F777-7BCB-4619-807A-EAA6EB3E09DB}" type="datetimeFigureOut">
              <a:rPr lang="en-US"/>
              <a:pPr>
                <a:defRPr/>
              </a:pPr>
              <a:t>2/17/2016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932BB6A-D600-4D54-8112-1310BC448E11}" type="slidenum">
              <a:rPr lang="en-US"/>
              <a:pPr>
                <a:defRPr/>
              </a:pPr>
              <a:t>‹#›</a:t>
            </a:fld>
            <a:endParaRPr lang="en-US"/>
          </a:p>
        </p:txBody>
      </p:sp>
    </p:spTree>
    <p:extLst>
      <p:ext uri="{BB962C8B-B14F-4D97-AF65-F5344CB8AC3E}">
        <p14:creationId xmlns:p14="http://schemas.microsoft.com/office/powerpoint/2010/main" val="380727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0DF1918-DCDB-4B13-9D08-3BF60B191779}" type="datetimeFigureOut">
              <a:rPr lang="en-US"/>
              <a:pPr>
                <a:defRPr/>
              </a:pPr>
              <a:t>2/17/2016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5EF73A5-6900-4E88-808A-0E9134225703}" type="slidenum">
              <a:rPr lang="en-US"/>
              <a:pPr>
                <a:defRPr/>
              </a:pPr>
              <a:t>‹#›</a:t>
            </a:fld>
            <a:endParaRPr lang="en-US"/>
          </a:p>
        </p:txBody>
      </p:sp>
    </p:spTree>
    <p:extLst>
      <p:ext uri="{BB962C8B-B14F-4D97-AF65-F5344CB8AC3E}">
        <p14:creationId xmlns:p14="http://schemas.microsoft.com/office/powerpoint/2010/main" val="1130119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4E0F4C7-61AA-48DF-A78B-DFD29BB013AE}" type="datetimeFigureOut">
              <a:rPr lang="en-US"/>
              <a:pPr>
                <a:defRPr/>
              </a:pPr>
              <a:t>2/17/2016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A2D99E5-9007-41FC-BC35-6EFF6EBD80FC}" type="slidenum">
              <a:rPr lang="en-US"/>
              <a:pPr>
                <a:defRPr/>
              </a:pPr>
              <a:t>‹#›</a:t>
            </a:fld>
            <a:endParaRPr lang="en-US"/>
          </a:p>
        </p:txBody>
      </p:sp>
    </p:spTree>
    <p:extLst>
      <p:ext uri="{BB962C8B-B14F-4D97-AF65-F5344CB8AC3E}">
        <p14:creationId xmlns:p14="http://schemas.microsoft.com/office/powerpoint/2010/main" val="777702965"/>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DC1C35B-0556-48C3-85CF-2420BB3F45B7}" type="datetimeFigureOut">
              <a:rPr lang="en-US"/>
              <a:pPr>
                <a:defRPr/>
              </a:pPr>
              <a:t>2/17/2016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B90C2EAB-61EF-4730-8B68-B703A0CB481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1.jpeg"/>
  <Relationship Id="rId4" Type="http://schemas.openxmlformats.org/officeDocument/2006/relationships/image" Target="../media/image2.png"/>
</Relationships>

</file>

<file path=ppt/slides/_rels/slide10.xml.rels><?xml version="1.0" encoding="UTF-8"?>

<Relationships xmlns="http://schemas.openxmlformats.org/package/2006/relationships">
  <Relationship Id="rId1" Type="http://schemas.openxmlformats.org/officeDocument/2006/relationships/vmlDrawing" Target="../drawings/vmlDrawing3.vml"/>
  <Relationship Id="rId2" Type="http://schemas.openxmlformats.org/officeDocument/2006/relationships/slideLayout" Target="../slideLayouts/slideLayout7.xml"/>
  <Relationship Id="rId3" Type="http://schemas.openxmlformats.org/officeDocument/2006/relationships/notesSlide" Target="../notesSlides/notesSlide10.xml"/>
  <Relationship Id="rId4" Type="http://schemas.openxmlformats.org/officeDocument/2006/relationships/oleObject" Target="../embeddings/oleObject3.bin"/>
  <Relationship Id="rId5" Type="http://schemas.openxmlformats.org/officeDocument/2006/relationships/oleObject" Target="../embeddings/Microsoft_Excel_97-2003_Worksheet3.xls"/>
  <Relationship Id="rId6" Type="http://schemas.openxmlformats.org/officeDocument/2006/relationships/image" Target="../media/image6.emf"/>
  <Relationship Id="rId7" Type="http://schemas.openxmlformats.org/officeDocument/2006/relationships/image" Target="../media/image3.jpeg"/>
</Relationships>

</file>

<file path=ppt/slides/_rels/slide11.xml.rels><?xml version="1.0" encoding="UTF-8"?>

<Relationships xmlns="http://schemas.openxmlformats.org/package/2006/relationships">
  <Relationship Id="rId1" Type="http://schemas.openxmlformats.org/officeDocument/2006/relationships/vmlDrawing" Target="../drawings/vmlDrawing4.vml"/>
  <Relationship Id="rId2" Type="http://schemas.openxmlformats.org/officeDocument/2006/relationships/slideLayout" Target="../slideLayouts/slideLayout7.xml"/>
  <Relationship Id="rId3" Type="http://schemas.openxmlformats.org/officeDocument/2006/relationships/notesSlide" Target="../notesSlides/notesSlide11.xml"/>
  <Relationship Id="rId4" Type="http://schemas.openxmlformats.org/officeDocument/2006/relationships/oleObject" Target="../embeddings/oleObject4.bin"/>
  <Relationship Id="rId5" Type="http://schemas.openxmlformats.org/officeDocument/2006/relationships/oleObject" Target="../embeddings/Microsoft_Excel_97-2003_Worksheet4.xls"/>
  <Relationship Id="rId6" Type="http://schemas.openxmlformats.org/officeDocument/2006/relationships/image" Target="../media/image7.emf"/>
  <Relationship Id="rId7" Type="http://schemas.openxmlformats.org/officeDocument/2006/relationships/image" Target="../media/image3.jpeg"/>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 Id="rId3" Type="http://schemas.openxmlformats.org/officeDocument/2006/relationships/image" Target="../media/image3.jpeg"/>
</Relationships>

</file>

<file path=ppt/slides/_rels/slide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xml"/>
  <Relationship Id="rId3" Type="http://schemas.openxmlformats.org/officeDocument/2006/relationships/image" Target="../media/image3.jpeg"/>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 Id="rId3" Type="http://schemas.openxmlformats.org/officeDocument/2006/relationships/image" Target="../media/image3.jpe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 Id="rId3" Type="http://schemas.openxmlformats.org/officeDocument/2006/relationships/image" Target="../media/image3.jpe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 Id="rId3" Type="http://schemas.openxmlformats.org/officeDocument/2006/relationships/image" Target="../media/image3.jpeg"/>
</Relationships>

</file>

<file path=ppt/slides/_rels/slide6.xml.rels><?xml version="1.0" encoding="UTF-8"?>

<Relationships xmlns="http://schemas.openxmlformats.org/package/2006/relationships">
  <Relationship Id="rId1" Type="http://schemas.openxmlformats.org/officeDocument/2006/relationships/vmlDrawing" Target="../drawings/vmlDrawing1.vml"/>
  <Relationship Id="rId2" Type="http://schemas.openxmlformats.org/officeDocument/2006/relationships/slideLayout" Target="../slideLayouts/slideLayout7.xml"/>
  <Relationship Id="rId3" Type="http://schemas.openxmlformats.org/officeDocument/2006/relationships/notesSlide" Target="../notesSlides/notesSlide6.xml"/>
  <Relationship Id="rId4" Type="http://schemas.openxmlformats.org/officeDocument/2006/relationships/oleObject" Target="../embeddings/oleObject1.bin"/>
  <Relationship Id="rId5" Type="http://schemas.openxmlformats.org/officeDocument/2006/relationships/oleObject" Target="../embeddings/Microsoft_Excel_97-2003_Worksheet1.xls"/>
  <Relationship Id="rId6" Type="http://schemas.openxmlformats.org/officeDocument/2006/relationships/image" Target="../media/image4.emf"/>
  <Relationship Id="rId7" Type="http://schemas.openxmlformats.org/officeDocument/2006/relationships/image" Target="../media/image3.jpeg"/>
</Relationships>

</file>

<file path=ppt/slides/_rels/slide7.xml.rels><?xml version="1.0" encoding="UTF-8"?>

<Relationships xmlns="http://schemas.openxmlformats.org/package/2006/relationships">
  <Relationship Id="rId1" Type="http://schemas.openxmlformats.org/officeDocument/2006/relationships/vmlDrawing" Target="../drawings/vmlDrawing2.vml"/>
  <Relationship Id="rId2" Type="http://schemas.openxmlformats.org/officeDocument/2006/relationships/slideLayout" Target="../slideLayouts/slideLayout7.xml"/>
  <Relationship Id="rId3" Type="http://schemas.openxmlformats.org/officeDocument/2006/relationships/notesSlide" Target="../notesSlides/notesSlide7.xml"/>
  <Relationship Id="rId4" Type="http://schemas.openxmlformats.org/officeDocument/2006/relationships/oleObject" Target="../embeddings/oleObject2.bin"/>
  <Relationship Id="rId5" Type="http://schemas.openxmlformats.org/officeDocument/2006/relationships/oleObject" Target="../embeddings/Microsoft_Excel_97-2003_Worksheet2.xls"/>
  <Relationship Id="rId6" Type="http://schemas.openxmlformats.org/officeDocument/2006/relationships/image" Target="../media/image5.emf"/>
  <Relationship Id="rId7" Type="http://schemas.openxmlformats.org/officeDocument/2006/relationships/image" Target="../media/image3.jpeg"/>
</Relationships>

</file>

<file path=ppt/slides/_rels/slide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8.xml"/>
  <Relationship Id="rId3" Type="http://schemas.openxmlformats.org/officeDocument/2006/relationships/image" Target="../media/image3.jpeg"/>
</Relationships>

</file>

<file path=ppt/slides/_rels/slide9.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9.xml"/>
  <Relationship Id="rId3" Type="http://schemas.openxmlformats.org/officeDocument/2006/relationships/image" Target="../media/image3.jpe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5"/>
          <p:cNvSpPr txBox="1">
            <a:spLocks noChangeArrowheads="1"/>
          </p:cNvSpPr>
          <p:nvPr/>
        </p:nvSpPr>
        <p:spPr bwMode="auto">
          <a:xfrm>
            <a:off x="38100" y="6172200"/>
            <a:ext cx="2947988"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spAutoFit/>
          </a:bodyPr>
          <a:lstStyle>
            <a:lvl1pPr defTabSz="1017588" eaLnBrk="0" hangingPunct="0">
              <a:spcBef>
                <a:spcPct val="20000"/>
              </a:spcBef>
              <a:buFont typeface="Arial" charset="0"/>
              <a:buChar char="•"/>
              <a:defRPr sz="3200">
                <a:solidFill>
                  <a:schemeClr val="tx1"/>
                </a:solidFill>
                <a:latin typeface="Calibri" pitchFamily="34" charset="0"/>
              </a:defRPr>
            </a:lvl1pPr>
            <a:lvl2pPr marL="742950" indent="-285750" defTabSz="1017588" eaLnBrk="0" hangingPunct="0">
              <a:spcBef>
                <a:spcPct val="20000"/>
              </a:spcBef>
              <a:buFont typeface="Arial" charset="0"/>
              <a:buChar char="–"/>
              <a:defRPr sz="2800">
                <a:solidFill>
                  <a:schemeClr val="tx1"/>
                </a:solidFill>
                <a:latin typeface="Calibri" pitchFamily="34" charset="0"/>
              </a:defRPr>
            </a:lvl2pPr>
            <a:lvl3pPr marL="1143000" indent="-228600" defTabSz="1017588" eaLnBrk="0" hangingPunct="0">
              <a:spcBef>
                <a:spcPct val="20000"/>
              </a:spcBef>
              <a:buFont typeface="Arial" charset="0"/>
              <a:buChar char="•"/>
              <a:defRPr sz="2400">
                <a:solidFill>
                  <a:schemeClr val="tx1"/>
                </a:solidFill>
                <a:latin typeface="Calibri" pitchFamily="34" charset="0"/>
              </a:defRPr>
            </a:lvl3pPr>
            <a:lvl4pPr marL="1600200" indent="-228600" defTabSz="1017588" eaLnBrk="0" hangingPunct="0">
              <a:spcBef>
                <a:spcPct val="20000"/>
              </a:spcBef>
              <a:buFont typeface="Arial" charset="0"/>
              <a:buChar char="–"/>
              <a:defRPr sz="2000">
                <a:solidFill>
                  <a:schemeClr val="tx1"/>
                </a:solidFill>
                <a:latin typeface="Calibri" pitchFamily="34" charset="0"/>
              </a:defRPr>
            </a:lvl4pPr>
            <a:lvl5pPr marL="2057400" indent="-228600" defTabSz="1017588" eaLnBrk="0" hangingPunct="0">
              <a:spcBef>
                <a:spcPct val="20000"/>
              </a:spcBef>
              <a:buFont typeface="Arial" charset="0"/>
              <a:buChar char="»"/>
              <a:defRPr sz="2000">
                <a:solidFill>
                  <a:schemeClr val="tx1"/>
                </a:solidFill>
                <a:latin typeface="Calibri" pitchFamily="34" charset="0"/>
              </a:defRPr>
            </a:lvl5pPr>
            <a:lvl6pPr marL="25146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30000"/>
              </a:spcBef>
              <a:spcAft>
                <a:spcPct val="33000"/>
              </a:spcAft>
              <a:buFontTx/>
              <a:buNone/>
            </a:pPr>
            <a:r>
              <a:rPr lang="en-US" altLang="en-US" sz="1000" dirty="0" err="1">
                <a:solidFill>
                  <a:srgbClr val="808080"/>
                </a:solidFill>
                <a:latin typeface="Arial" charset="0"/>
                <a:ea typeface="MS PGothic" pitchFamily="34" charset="-128"/>
              </a:rPr>
              <a:t>Deval</a:t>
            </a:r>
            <a:r>
              <a:rPr lang="en-US" altLang="en-US" sz="1000" dirty="0">
                <a:solidFill>
                  <a:srgbClr val="808080"/>
                </a:solidFill>
                <a:latin typeface="Arial" charset="0"/>
                <a:ea typeface="MS PGothic" pitchFamily="34" charset="-128"/>
              </a:rPr>
              <a:t> Patrick, Governor</a:t>
            </a:r>
            <a:br>
              <a:rPr lang="en-US" altLang="en-US" sz="1000" dirty="0">
                <a:solidFill>
                  <a:srgbClr val="808080"/>
                </a:solidFill>
                <a:latin typeface="Arial" charset="0"/>
                <a:ea typeface="MS PGothic" pitchFamily="34" charset="-128"/>
              </a:rPr>
            </a:br>
            <a:r>
              <a:rPr lang="en-US" altLang="en-US" sz="1000" dirty="0">
                <a:solidFill>
                  <a:srgbClr val="808080"/>
                </a:solidFill>
                <a:latin typeface="Arial" charset="0"/>
                <a:ea typeface="MS PGothic" pitchFamily="34" charset="-128"/>
              </a:rPr>
              <a:t>Commonwealth of Massachusetts</a:t>
            </a:r>
          </a:p>
        </p:txBody>
      </p:sp>
      <p:sp>
        <p:nvSpPr>
          <p:cNvPr id="2052" name="Text Box 6"/>
          <p:cNvSpPr txBox="1">
            <a:spLocks noChangeArrowheads="1"/>
          </p:cNvSpPr>
          <p:nvPr/>
        </p:nvSpPr>
        <p:spPr bwMode="auto">
          <a:xfrm>
            <a:off x="3429000" y="5989639"/>
            <a:ext cx="2947988"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spAutoFit/>
          </a:bodyPr>
          <a:lstStyle>
            <a:lvl1pPr defTabSz="1017588" eaLnBrk="0" hangingPunct="0">
              <a:spcBef>
                <a:spcPct val="20000"/>
              </a:spcBef>
              <a:buFont typeface="Arial" charset="0"/>
              <a:buChar char="•"/>
              <a:defRPr sz="3200">
                <a:solidFill>
                  <a:schemeClr val="tx1"/>
                </a:solidFill>
                <a:latin typeface="Calibri" pitchFamily="34" charset="0"/>
              </a:defRPr>
            </a:lvl1pPr>
            <a:lvl2pPr marL="742950" indent="-285750" defTabSz="1017588" eaLnBrk="0" hangingPunct="0">
              <a:spcBef>
                <a:spcPct val="20000"/>
              </a:spcBef>
              <a:buFont typeface="Arial" charset="0"/>
              <a:buChar char="–"/>
              <a:defRPr sz="2800">
                <a:solidFill>
                  <a:schemeClr val="tx1"/>
                </a:solidFill>
                <a:latin typeface="Calibri" pitchFamily="34" charset="0"/>
              </a:defRPr>
            </a:lvl2pPr>
            <a:lvl3pPr marL="1143000" indent="-228600" defTabSz="1017588" eaLnBrk="0" hangingPunct="0">
              <a:spcBef>
                <a:spcPct val="20000"/>
              </a:spcBef>
              <a:buFont typeface="Arial" charset="0"/>
              <a:buChar char="•"/>
              <a:defRPr sz="2400">
                <a:solidFill>
                  <a:schemeClr val="tx1"/>
                </a:solidFill>
                <a:latin typeface="Calibri" pitchFamily="34" charset="0"/>
              </a:defRPr>
            </a:lvl3pPr>
            <a:lvl4pPr marL="1600200" indent="-228600" defTabSz="1017588" eaLnBrk="0" hangingPunct="0">
              <a:spcBef>
                <a:spcPct val="20000"/>
              </a:spcBef>
              <a:buFont typeface="Arial" charset="0"/>
              <a:buChar char="–"/>
              <a:defRPr sz="2000">
                <a:solidFill>
                  <a:schemeClr val="tx1"/>
                </a:solidFill>
                <a:latin typeface="Calibri" pitchFamily="34" charset="0"/>
              </a:defRPr>
            </a:lvl4pPr>
            <a:lvl5pPr marL="2057400" indent="-228600" defTabSz="1017588" eaLnBrk="0" hangingPunct="0">
              <a:spcBef>
                <a:spcPct val="20000"/>
              </a:spcBef>
              <a:buFont typeface="Arial" charset="0"/>
              <a:buChar char="»"/>
              <a:defRPr sz="2000">
                <a:solidFill>
                  <a:schemeClr val="tx1"/>
                </a:solidFill>
                <a:latin typeface="Calibri" pitchFamily="34" charset="0"/>
              </a:defRPr>
            </a:lvl5pPr>
            <a:lvl6pPr marL="25146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7588"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30000"/>
              </a:spcBef>
              <a:spcAft>
                <a:spcPct val="33000"/>
              </a:spcAft>
              <a:buFontTx/>
              <a:buNone/>
            </a:pPr>
            <a:r>
              <a:rPr lang="en-US" altLang="en-US" sz="1000" dirty="0">
                <a:solidFill>
                  <a:srgbClr val="808080"/>
                </a:solidFill>
                <a:latin typeface="Arial" charset="0"/>
                <a:ea typeface="MS PGothic" pitchFamily="34" charset="-128"/>
              </a:rPr>
              <a:t>John </a:t>
            </a:r>
            <a:r>
              <a:rPr lang="en-US" altLang="en-US" sz="1000" dirty="0" err="1">
                <a:solidFill>
                  <a:srgbClr val="808080"/>
                </a:solidFill>
                <a:latin typeface="Arial" charset="0"/>
                <a:ea typeface="MS PGothic" pitchFamily="34" charset="-128"/>
              </a:rPr>
              <a:t>Polanowicz</a:t>
            </a:r>
            <a:r>
              <a:rPr lang="en-US" altLang="en-US" sz="1000" dirty="0">
                <a:solidFill>
                  <a:srgbClr val="808080"/>
                </a:solidFill>
                <a:latin typeface="Arial" charset="0"/>
                <a:ea typeface="MS PGothic" pitchFamily="34" charset="-128"/>
              </a:rPr>
              <a:t>, Secretary</a:t>
            </a:r>
            <a:br>
              <a:rPr lang="en-US" altLang="en-US" sz="1000" dirty="0">
                <a:solidFill>
                  <a:srgbClr val="808080"/>
                </a:solidFill>
                <a:latin typeface="Arial" charset="0"/>
                <a:ea typeface="MS PGothic" pitchFamily="34" charset="-128"/>
              </a:rPr>
            </a:br>
            <a:r>
              <a:rPr lang="en-US" altLang="en-US" sz="1000" dirty="0">
                <a:solidFill>
                  <a:srgbClr val="808080"/>
                </a:solidFill>
                <a:latin typeface="Arial" charset="0"/>
                <a:ea typeface="MS PGothic" pitchFamily="34" charset="-128"/>
              </a:rPr>
              <a:t>Executive Office of Health and Human Services</a:t>
            </a:r>
          </a:p>
          <a:p>
            <a:pPr algn="r" eaLnBrk="1" hangingPunct="1">
              <a:spcBef>
                <a:spcPct val="30000"/>
              </a:spcBef>
              <a:spcAft>
                <a:spcPct val="33000"/>
              </a:spcAft>
              <a:buFontTx/>
              <a:buNone/>
            </a:pPr>
            <a:r>
              <a:rPr lang="en-US" altLang="en-US" sz="1000" dirty="0">
                <a:solidFill>
                  <a:srgbClr val="808080"/>
                </a:solidFill>
                <a:latin typeface="Arial" charset="0"/>
                <a:ea typeface="MS PGothic" pitchFamily="34" charset="-128"/>
              </a:rPr>
              <a:t>Kristin Thorn, Director</a:t>
            </a:r>
            <a:br>
              <a:rPr lang="en-US" altLang="en-US" sz="1000" dirty="0">
                <a:solidFill>
                  <a:srgbClr val="808080"/>
                </a:solidFill>
                <a:latin typeface="Arial" charset="0"/>
                <a:ea typeface="MS PGothic" pitchFamily="34" charset="-128"/>
              </a:rPr>
            </a:br>
            <a:r>
              <a:rPr lang="en-US" altLang="en-US" sz="1000" dirty="0">
                <a:solidFill>
                  <a:srgbClr val="808080"/>
                </a:solidFill>
                <a:latin typeface="Arial" charset="0"/>
                <a:ea typeface="MS PGothic" pitchFamily="34" charset="-128"/>
              </a:rPr>
              <a:t>Office of Medicaid</a:t>
            </a:r>
          </a:p>
        </p:txBody>
      </p:sp>
      <p:sp>
        <p:nvSpPr>
          <p:cNvPr id="8" name="Rectangle 12"/>
          <p:cNvSpPr>
            <a:spLocks noChangeArrowheads="1"/>
          </p:cNvSpPr>
          <p:nvPr/>
        </p:nvSpPr>
        <p:spPr bwMode="white">
          <a:xfrm>
            <a:off x="517525" y="6513237"/>
            <a:ext cx="3349625" cy="27332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pic>
        <p:nvPicPr>
          <p:cNvPr id="14" name="Picture 7" descr="flower5 sma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40500" y="4154488"/>
            <a:ext cx="2603500" cy="270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8"/>
          <p:cNvPicPr>
            <a:picLocks noChangeAspect="1" noChangeArrowheads="1"/>
          </p:cNvPicPr>
          <p:nvPr/>
        </p:nvPicPr>
        <p:blipFill>
          <a:blip r:embed="rId4">
            <a:extLst>
              <a:ext uri="{28A0092B-C50C-407E-A947-70E740481C1C}">
                <a14:useLocalDpi xmlns:a14="http://schemas.microsoft.com/office/drawing/2010/main" val="0"/>
              </a:ext>
            </a:extLst>
          </a:blip>
          <a:srcRect t="11472" b="2867"/>
          <a:stretch>
            <a:fillRect/>
          </a:stretch>
        </p:blipFill>
        <p:spPr bwMode="auto">
          <a:xfrm>
            <a:off x="6690519" y="457200"/>
            <a:ext cx="2303462"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Box 3"/>
          <p:cNvSpPr txBox="1">
            <a:spLocks noChangeArrowheads="1"/>
          </p:cNvSpPr>
          <p:nvPr/>
        </p:nvSpPr>
        <p:spPr bwMode="auto">
          <a:xfrm>
            <a:off x="530972" y="2362200"/>
            <a:ext cx="8153400" cy="1415762"/>
          </a:xfrm>
          <a:prstGeom prst="rect">
            <a:avLst/>
          </a:prstGeom>
          <a:noFill/>
          <a:ln w="9525">
            <a:noFill/>
            <a:miter lim="800000"/>
            <a:headEnd/>
            <a:tailEnd/>
          </a:ln>
        </p:spPr>
        <p:txBody>
          <a:bodyPr wrap="square" lIns="91429" tIns="45715" rIns="91429" bIns="45715">
            <a:spAutoFit/>
          </a:bodyPr>
          <a:lstStyle/>
          <a:p>
            <a:pPr>
              <a:spcBef>
                <a:spcPts val="1200"/>
              </a:spcBef>
              <a:defRPr/>
            </a:pPr>
            <a:r>
              <a:rPr lang="en-US" sz="4000" b="1" dirty="0">
                <a:solidFill>
                  <a:srgbClr val="333399"/>
                </a:solidFill>
                <a:latin typeface="Arial" panose="020B0604020202020204" pitchFamily="34" charset="0"/>
                <a:cs typeface="Arial" panose="020B0604020202020204" pitchFamily="34" charset="0"/>
              </a:rPr>
              <a:t>Health Safety </a:t>
            </a:r>
            <a:r>
              <a:rPr lang="en-US" sz="4000" b="1" dirty="0" smtClean="0">
                <a:solidFill>
                  <a:srgbClr val="333399"/>
                </a:solidFill>
                <a:latin typeface="Arial" panose="020B0604020202020204" pitchFamily="34" charset="0"/>
                <a:cs typeface="Arial" panose="020B0604020202020204" pitchFamily="34" charset="0"/>
              </a:rPr>
              <a:t>Net Annual Report</a:t>
            </a:r>
            <a:endParaRPr lang="en-US" sz="4000" b="1" dirty="0">
              <a:solidFill>
                <a:srgbClr val="333399"/>
              </a:solidFill>
              <a:latin typeface="Arial" panose="020B0604020202020204" pitchFamily="34" charset="0"/>
              <a:cs typeface="Arial" panose="020B0604020202020204" pitchFamily="34" charset="0"/>
            </a:endParaRPr>
          </a:p>
          <a:p>
            <a:pPr>
              <a:spcBef>
                <a:spcPts val="1200"/>
              </a:spcBef>
              <a:defRPr/>
            </a:pPr>
            <a:endParaRPr lang="en-US" sz="3600" dirty="0">
              <a:solidFill>
                <a:srgbClr val="333399"/>
              </a:solidFill>
              <a:latin typeface="+mn-lt"/>
              <a:ea typeface="+mn-ea"/>
            </a:endParaRPr>
          </a:p>
        </p:txBody>
      </p:sp>
      <p:sp>
        <p:nvSpPr>
          <p:cNvPr id="20" name="Text Box 3"/>
          <p:cNvSpPr txBox="1">
            <a:spLocks noChangeArrowheads="1"/>
          </p:cNvSpPr>
          <p:nvPr/>
        </p:nvSpPr>
        <p:spPr bwMode="auto">
          <a:xfrm>
            <a:off x="557866" y="3828137"/>
            <a:ext cx="8153400" cy="1277263"/>
          </a:xfrm>
          <a:prstGeom prst="rect">
            <a:avLst/>
          </a:prstGeom>
          <a:noFill/>
          <a:ln w="9525">
            <a:noFill/>
            <a:miter lim="800000"/>
            <a:headEnd/>
            <a:tailEnd/>
          </a:ln>
        </p:spPr>
        <p:txBody>
          <a:bodyPr wrap="square" lIns="91429" tIns="45715" rIns="91429" bIns="45715">
            <a:spAutoFit/>
          </a:bodyPr>
          <a:lstStyle/>
          <a:p>
            <a:pPr>
              <a:spcBef>
                <a:spcPts val="1200"/>
              </a:spcBef>
              <a:defRPr/>
            </a:pPr>
            <a:r>
              <a:rPr lang="en-US" sz="3100" b="1" smtClean="0">
                <a:solidFill>
                  <a:srgbClr val="333399"/>
                </a:solidFill>
                <a:latin typeface="Arial" panose="020B0604020202020204" pitchFamily="34" charset="0"/>
                <a:cs typeface="Arial" panose="020B0604020202020204" pitchFamily="34" charset="0"/>
              </a:rPr>
              <a:t>February </a:t>
            </a:r>
            <a:r>
              <a:rPr lang="en-US" sz="3100" b="1" dirty="0" smtClean="0">
                <a:solidFill>
                  <a:srgbClr val="333399"/>
                </a:solidFill>
                <a:latin typeface="Arial" panose="020B0604020202020204" pitchFamily="34" charset="0"/>
                <a:cs typeface="Arial" panose="020B0604020202020204" pitchFamily="34" charset="0"/>
              </a:rPr>
              <a:t>2014</a:t>
            </a:r>
            <a:endParaRPr lang="en-US" sz="3100" b="1" dirty="0">
              <a:solidFill>
                <a:srgbClr val="333399"/>
              </a:solidFill>
              <a:latin typeface="Arial" panose="020B0604020202020204" pitchFamily="34" charset="0"/>
              <a:cs typeface="Arial" panose="020B0604020202020204" pitchFamily="34" charset="0"/>
            </a:endParaRPr>
          </a:p>
          <a:p>
            <a:pPr>
              <a:spcBef>
                <a:spcPts val="1200"/>
              </a:spcBef>
              <a:defRPr/>
            </a:pPr>
            <a:endParaRPr lang="en-US" sz="3600" dirty="0">
              <a:solidFill>
                <a:srgbClr val="333399"/>
              </a:solidFill>
              <a:latin typeface="+mn-lt"/>
              <a:ea typeface="+mn-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AutoShape 16"/>
          <p:cNvSpPr>
            <a:spLocks noChangeArrowheads="1"/>
          </p:cNvSpPr>
          <p:nvPr/>
        </p:nvSpPr>
        <p:spPr bwMode="auto">
          <a:xfrm>
            <a:off x="6513513" y="609600"/>
            <a:ext cx="2212975" cy="4900613"/>
          </a:xfrm>
          <a:prstGeom prst="roundRect">
            <a:avLst>
              <a:gd name="adj" fmla="val 16667"/>
            </a:avLst>
          </a:prstGeom>
          <a:solidFill>
            <a:srgbClr val="FFC885"/>
          </a:solidFill>
          <a:ln>
            <a:noFill/>
          </a:ln>
          <a:extLst>
            <a:ext uri="{91240B29-F687-4F45-9708-019B960494DF}">
              <a14:hiddenLine xmlns:a14="http://schemas.microsoft.com/office/drawing/2010/main" w="9525">
                <a:solidFill>
                  <a:srgbClr val="000000"/>
                </a:solidFill>
                <a:round/>
                <a:headEnd/>
                <a:tailEnd/>
              </a14:hiddenLine>
            </a:ext>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11268" name="Rectangle 4"/>
          <p:cNvSpPr>
            <a:spLocks noGrp="1" noChangeArrowheads="1"/>
          </p:cNvSpPr>
          <p:nvPr>
            <p:ph type="body" sz="half" idx="4294967295"/>
          </p:nvPr>
        </p:nvSpPr>
        <p:spPr>
          <a:xfrm>
            <a:off x="6592888" y="908050"/>
            <a:ext cx="2076450" cy="4432300"/>
          </a:xfrm>
        </p:spPr>
        <p:txBody>
          <a:bodyPr/>
          <a:lstStyle/>
          <a:p>
            <a:pPr marL="0" indent="0" eaLnBrk="1" hangingPunct="1">
              <a:spcAft>
                <a:spcPct val="30000"/>
              </a:spcAft>
              <a:buNone/>
            </a:pPr>
            <a:r>
              <a:rPr lang="en-US" altLang="en-US" sz="1100" dirty="0" smtClean="0">
                <a:solidFill>
                  <a:srgbClr val="000000"/>
                </a:solidFill>
              </a:rPr>
              <a:t>In Health Safety Net fiscal year 2013 (HSN13), men used fewer services than women, but had higher payments for their care. </a:t>
            </a:r>
          </a:p>
          <a:p>
            <a:pPr marL="0" indent="0" eaLnBrk="1" hangingPunct="1">
              <a:spcAft>
                <a:spcPct val="30000"/>
              </a:spcAft>
              <a:buNone/>
            </a:pPr>
            <a:r>
              <a:rPr lang="en-US" altLang="en-US" sz="1100" dirty="0">
                <a:solidFill>
                  <a:srgbClr val="000000"/>
                </a:solidFill>
              </a:rPr>
              <a:t>During this period, men accounted for 43% of volume and </a:t>
            </a:r>
            <a:r>
              <a:rPr lang="en-US" altLang="en-US" sz="1100" dirty="0" smtClean="0">
                <a:solidFill>
                  <a:srgbClr val="000000"/>
                </a:solidFill>
              </a:rPr>
              <a:t>53% </a:t>
            </a:r>
            <a:r>
              <a:rPr lang="en-US" altLang="en-US" sz="1100" dirty="0">
                <a:solidFill>
                  <a:srgbClr val="000000"/>
                </a:solidFill>
              </a:rPr>
              <a:t>of payments.</a:t>
            </a:r>
          </a:p>
        </p:txBody>
      </p:sp>
      <p:sp>
        <p:nvSpPr>
          <p:cNvPr id="11269" name="Rectangle 17"/>
          <p:cNvSpPr>
            <a:spLocks noChangeArrowheads="1"/>
          </p:cNvSpPr>
          <p:nvPr/>
        </p:nvSpPr>
        <p:spPr bwMode="auto">
          <a:xfrm>
            <a:off x="620713" y="5969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dirty="0">
                <a:solidFill>
                  <a:srgbClr val="000000"/>
                </a:solidFill>
              </a:rPr>
              <a:t>Hospital Utilization and Payments</a:t>
            </a:r>
          </a:p>
          <a:p>
            <a:pPr eaLnBrk="1" hangingPunct="1">
              <a:spcBef>
                <a:spcPct val="0"/>
              </a:spcBef>
              <a:buFontTx/>
              <a:buNone/>
            </a:pPr>
            <a:r>
              <a:rPr lang="en-US" altLang="en-US" sz="2000" dirty="0">
                <a:solidFill>
                  <a:srgbClr val="000000"/>
                </a:solidFill>
              </a:rPr>
              <a:t>by Gender</a:t>
            </a:r>
            <a:endParaRPr lang="en-US" altLang="en-US" sz="2000" dirty="0">
              <a:solidFill>
                <a:srgbClr val="FF0000"/>
              </a:solidFill>
            </a:endParaRPr>
          </a:p>
        </p:txBody>
      </p:sp>
      <p:sp>
        <p:nvSpPr>
          <p:cNvPr id="11270" name="Text Box 14"/>
          <p:cNvSpPr txBox="1">
            <a:spLocks noChangeArrowheads="1"/>
          </p:cNvSpPr>
          <p:nvPr/>
        </p:nvSpPr>
        <p:spPr bwMode="auto">
          <a:xfrm>
            <a:off x="620713" y="5861050"/>
            <a:ext cx="8101012"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500" dirty="0">
                <a:solidFill>
                  <a:srgbClr val="000000"/>
                </a:solidFill>
              </a:rPr>
              <a:t>Notes: The Health Safety Net fiscal year runs from October 1 through September 30 of the following year. Hospital volume is the sum of inpatient discharges and outpatient visits </a:t>
            </a:r>
            <a:r>
              <a:rPr lang="en-US" altLang="en-US" sz="500" dirty="0">
                <a:solidFill>
                  <a:srgbClr val="080808"/>
                </a:solidFill>
              </a:rPr>
              <a:t>reported in the month in which the service was provided</a:t>
            </a:r>
            <a:r>
              <a:rPr lang="en-US" altLang="en-US" sz="500" dirty="0" smtClean="0">
                <a:solidFill>
                  <a:srgbClr val="000000"/>
                </a:solidFill>
              </a:rPr>
              <a:t>. </a:t>
            </a:r>
            <a:r>
              <a:rPr lang="en-US" altLang="en-US" sz="500" dirty="0">
                <a:solidFill>
                  <a:srgbClr val="000000"/>
                </a:solidFill>
              </a:rPr>
              <a:t>Hospital volume excludes pharmacy claims. Hospital payments are reported in the month in which </a:t>
            </a:r>
            <a:r>
              <a:rPr lang="en-US" altLang="en-US" sz="500" dirty="0" smtClean="0">
                <a:solidFill>
                  <a:srgbClr val="000000"/>
                </a:solidFill>
              </a:rPr>
              <a:t>the service was provided.</a:t>
            </a:r>
            <a:r>
              <a:rPr lang="en-US" altLang="en-US" sz="500" dirty="0">
                <a:solidFill>
                  <a:srgbClr val="000000"/>
                </a:solidFill>
              </a:rPr>
              <a:t> Hospital payments exclude pharmacy payments. Numbers are rounded to the nearest percent and may not sum to 100% due to rounding. Numbers less than 1% are not displayed.</a:t>
            </a:r>
          </a:p>
          <a:p>
            <a:pPr eaLnBrk="1" hangingPunct="1">
              <a:spcBef>
                <a:spcPct val="0"/>
              </a:spcBef>
              <a:buFontTx/>
              <a:buNone/>
            </a:pPr>
            <a:r>
              <a:rPr lang="en-US" altLang="en-US" sz="500" dirty="0">
                <a:solidFill>
                  <a:srgbClr val="000000"/>
                </a:solidFill>
              </a:rPr>
              <a:t>Source: Health Safety Net Data Warehouse as of 12/5/2013.</a:t>
            </a:r>
          </a:p>
        </p:txBody>
      </p:sp>
      <p:graphicFrame>
        <p:nvGraphicFramePr>
          <p:cNvPr id="11272" name="Object 41"/>
          <p:cNvGraphicFramePr>
            <a:graphicFrameLocks noChangeAspect="1"/>
          </p:cNvGraphicFramePr>
          <p:nvPr>
            <p:extLst>
              <p:ext uri="{D42A27DB-BD31-4B8C-83A1-F6EECF244321}">
                <p14:modId xmlns:p14="http://schemas.microsoft.com/office/powerpoint/2010/main" val="3532876672"/>
              </p:ext>
            </p:extLst>
          </p:nvPr>
        </p:nvGraphicFramePr>
        <p:xfrm>
          <a:off x="92075" y="1239838"/>
          <a:ext cx="5973763" cy="4251325"/>
        </p:xfrm>
        <a:graphic>
          <a:graphicData uri="http://schemas.openxmlformats.org/presentationml/2006/ole">
            <mc:AlternateContent xmlns:mc="http://schemas.openxmlformats.org/markup-compatibility/2006">
              <mc:Choice xmlns:v="urn:schemas-microsoft-com:vml" Requires="v">
                <p:oleObj spid="_x0000_s11362" name="Worksheet" r:id="rId5" imgW="6568336" imgH="4823496" progId="Excel.Sheet.8">
                  <p:embed/>
                </p:oleObj>
              </mc:Choice>
              <mc:Fallback>
                <p:oleObj name="Worksheet" r:id="rId5" imgW="6568336" imgH="4823496" progId="Excel.Sheet.8">
                  <p:embed/>
                  <p:pic>
                    <p:nvPicPr>
                      <p:cNvPr id="0" name="Object 41"/>
                      <p:cNvPicPr>
                        <a:picLocks noChangeAspect="1" noChangeArrowheads="1"/>
                      </p:cNvPicPr>
                      <p:nvPr/>
                    </p:nvPicPr>
                    <p:blipFill>
                      <a:blip r:embed="rId6"/>
                      <a:srcRect/>
                      <a:stretch>
                        <a:fillRect/>
                      </a:stretch>
                    </p:blipFill>
                    <p:spPr bwMode="auto">
                      <a:xfrm>
                        <a:off x="92075" y="1239838"/>
                        <a:ext cx="5973763" cy="425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73" name="Text Box 48"/>
          <p:cNvSpPr txBox="1">
            <a:spLocks noChangeArrowheads="1"/>
          </p:cNvSpPr>
          <p:nvPr/>
        </p:nvSpPr>
        <p:spPr bwMode="auto">
          <a:xfrm>
            <a:off x="2852477" y="2392363"/>
            <a:ext cx="770244"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dirty="0">
                <a:solidFill>
                  <a:srgbClr val="080808"/>
                </a:solidFill>
              </a:rPr>
              <a:t>Female</a:t>
            </a:r>
          </a:p>
        </p:txBody>
      </p:sp>
      <p:sp>
        <p:nvSpPr>
          <p:cNvPr id="11274" name="Text Box 42"/>
          <p:cNvSpPr txBox="1">
            <a:spLocks noChangeArrowheads="1"/>
          </p:cNvSpPr>
          <p:nvPr/>
        </p:nvSpPr>
        <p:spPr bwMode="auto">
          <a:xfrm>
            <a:off x="2819400" y="4038600"/>
            <a:ext cx="808038"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dirty="0">
                <a:solidFill>
                  <a:srgbClr val="080808"/>
                </a:solidFill>
              </a:rPr>
              <a:t>Male</a:t>
            </a:r>
          </a:p>
        </p:txBody>
      </p:sp>
      <p:pic>
        <p:nvPicPr>
          <p:cNvPr id="13" name="Picture 12"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 name="Group 11"/>
          <p:cNvGrpSpPr>
            <a:grpSpLocks/>
          </p:cNvGrpSpPr>
          <p:nvPr/>
        </p:nvGrpSpPr>
        <p:grpSpPr bwMode="auto">
          <a:xfrm>
            <a:off x="517525" y="6477000"/>
            <a:ext cx="3349625" cy="309563"/>
            <a:chOff x="4307" y="87"/>
            <a:chExt cx="1856" cy="299"/>
          </a:xfrm>
        </p:grpSpPr>
        <p:sp>
          <p:nvSpPr>
            <p:cNvPr id="15"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6"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sp>
        <p:nvSpPr>
          <p:cNvPr id="17" name="Slide Number Placeholder 3"/>
          <p:cNvSpPr>
            <a:spLocks noGrp="1"/>
          </p:cNvSpPr>
          <p:nvPr>
            <p:ph type="sldNum" sz="quarter" idx="10"/>
          </p:nvPr>
        </p:nvSpPr>
        <p:spPr>
          <a:xfrm>
            <a:off x="8305800" y="6332855"/>
            <a:ext cx="458788" cy="249928"/>
          </a:xfrm>
        </p:spPr>
        <p:txBody>
          <a:bodyPr/>
          <a:lstStyle/>
          <a:p>
            <a:pPr algn="r">
              <a:defRPr/>
            </a:pPr>
            <a:r>
              <a:rPr lang="en-US" sz="1100" dirty="0">
                <a:solidFill>
                  <a:schemeClr val="tx1"/>
                </a:solidFill>
                <a:latin typeface="Times New Roman" panose="02020603050405020304" pitchFamily="18" charset="0"/>
                <a:cs typeface="Times New Roman" panose="02020603050405020304" pitchFamily="18" charset="0"/>
              </a:rPr>
              <a:t>9</a:t>
            </a:r>
          </a:p>
        </p:txBody>
      </p:sp>
      <p:cxnSp>
        <p:nvCxnSpPr>
          <p:cNvPr id="18" name="Straight Connector 17"/>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0" name="Group 11"/>
          <p:cNvGrpSpPr>
            <a:grpSpLocks/>
          </p:cNvGrpSpPr>
          <p:nvPr/>
        </p:nvGrpSpPr>
        <p:grpSpPr bwMode="auto">
          <a:xfrm>
            <a:off x="6629400" y="0"/>
            <a:ext cx="2276122" cy="647304"/>
            <a:chOff x="4307" y="-76"/>
            <a:chExt cx="1856" cy="462"/>
          </a:xfrm>
        </p:grpSpPr>
        <p:sp>
          <p:nvSpPr>
            <p:cNvPr id="21"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22" name="Text Box 13"/>
            <p:cNvSpPr txBox="1">
              <a:spLocks noChangeArrowheads="1"/>
            </p:cNvSpPr>
            <p:nvPr/>
          </p:nvSpPr>
          <p:spPr bwMode="auto">
            <a:xfrm>
              <a:off x="4307" y="-76"/>
              <a:ext cx="1799"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User Demographics</a:t>
              </a: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AutoShape 16"/>
          <p:cNvSpPr>
            <a:spLocks noChangeArrowheads="1"/>
          </p:cNvSpPr>
          <p:nvPr/>
        </p:nvSpPr>
        <p:spPr bwMode="auto">
          <a:xfrm>
            <a:off x="6513513" y="609600"/>
            <a:ext cx="2212975" cy="4900613"/>
          </a:xfrm>
          <a:prstGeom prst="roundRect">
            <a:avLst>
              <a:gd name="adj" fmla="val 16667"/>
            </a:avLst>
          </a:prstGeom>
          <a:solidFill>
            <a:srgbClr val="FFC885"/>
          </a:solidFill>
          <a:ln>
            <a:noFill/>
          </a:ln>
          <a:extLst>
            <a:ext uri="{91240B29-F687-4F45-9708-019B960494DF}">
              <a14:hiddenLine xmlns:a14="http://schemas.microsoft.com/office/drawing/2010/main" w="9525">
                <a:solidFill>
                  <a:srgbClr val="000000"/>
                </a:solidFill>
                <a:round/>
                <a:headEnd/>
                <a:tailEnd/>
              </a14:hiddenLine>
            </a:ext>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12292" name="Rectangle 4"/>
          <p:cNvSpPr>
            <a:spLocks noGrp="1" noChangeArrowheads="1"/>
          </p:cNvSpPr>
          <p:nvPr>
            <p:ph type="body" sz="half" idx="4294967295"/>
          </p:nvPr>
        </p:nvSpPr>
        <p:spPr>
          <a:xfrm>
            <a:off x="6592888" y="908050"/>
            <a:ext cx="2076450" cy="4432300"/>
          </a:xfrm>
        </p:spPr>
        <p:txBody>
          <a:bodyPr/>
          <a:lstStyle/>
          <a:p>
            <a:pPr marL="0" indent="0">
              <a:spcAft>
                <a:spcPct val="30000"/>
              </a:spcAft>
              <a:buNone/>
            </a:pPr>
            <a:r>
              <a:rPr lang="en-US" altLang="en-US" sz="1100" dirty="0" smtClean="0">
                <a:solidFill>
                  <a:srgbClr val="000000"/>
                </a:solidFill>
              </a:rPr>
              <a:t>In Health Safety Net fiscal year 2013 (HSN13), the non-elderly adult </a:t>
            </a:r>
            <a:r>
              <a:rPr lang="en-US" altLang="en-US" sz="1100" dirty="0">
                <a:solidFill>
                  <a:srgbClr val="000000"/>
                </a:solidFill>
              </a:rPr>
              <a:t>population (ages 19 to 64) accounted for </a:t>
            </a:r>
            <a:r>
              <a:rPr lang="en-US" altLang="en-US" sz="1100" dirty="0" smtClean="0">
                <a:solidFill>
                  <a:srgbClr val="000000"/>
                </a:solidFill>
              </a:rPr>
              <a:t>85% </a:t>
            </a:r>
            <a:r>
              <a:rPr lang="en-US" altLang="en-US" sz="1100" dirty="0">
                <a:solidFill>
                  <a:srgbClr val="000000"/>
                </a:solidFill>
              </a:rPr>
              <a:t>of hospital volume and </a:t>
            </a:r>
            <a:r>
              <a:rPr lang="en-US" altLang="en-US" sz="1100" dirty="0" smtClean="0">
                <a:solidFill>
                  <a:srgbClr val="000000"/>
                </a:solidFill>
              </a:rPr>
              <a:t>91% </a:t>
            </a:r>
            <a:r>
              <a:rPr lang="en-US" altLang="en-US" sz="1100" dirty="0">
                <a:solidFill>
                  <a:srgbClr val="000000"/>
                </a:solidFill>
              </a:rPr>
              <a:t>of </a:t>
            </a:r>
            <a:r>
              <a:rPr lang="en-US" altLang="en-US" sz="1100" dirty="0" smtClean="0">
                <a:solidFill>
                  <a:srgbClr val="000000"/>
                </a:solidFill>
              </a:rPr>
              <a:t>hospital payments.</a:t>
            </a:r>
          </a:p>
          <a:p>
            <a:pPr marL="0" indent="0">
              <a:spcAft>
                <a:spcPct val="30000"/>
              </a:spcAft>
              <a:buNone/>
            </a:pPr>
            <a:r>
              <a:rPr lang="en-US" altLang="en-US" sz="1100" dirty="0" smtClean="0">
                <a:solidFill>
                  <a:srgbClr val="000000"/>
                </a:solidFill>
              </a:rPr>
              <a:t>Because the Health Safety Net (HSN) is a secondary payer for low-income Medicare patients, adults ages 65 and older accounted for 14% of hospital volume but </a:t>
            </a:r>
            <a:r>
              <a:rPr lang="en-US" altLang="en-US" sz="1100" dirty="0">
                <a:solidFill>
                  <a:srgbClr val="000000"/>
                </a:solidFill>
              </a:rPr>
              <a:t>only </a:t>
            </a:r>
            <a:r>
              <a:rPr lang="en-US" altLang="en-US" sz="1100" dirty="0" smtClean="0">
                <a:solidFill>
                  <a:srgbClr val="000000"/>
                </a:solidFill>
              </a:rPr>
              <a:t>8% of hospital payments.</a:t>
            </a:r>
          </a:p>
        </p:txBody>
      </p:sp>
      <p:sp>
        <p:nvSpPr>
          <p:cNvPr id="12293" name="Rectangle 17"/>
          <p:cNvSpPr>
            <a:spLocks noChangeArrowheads="1"/>
          </p:cNvSpPr>
          <p:nvPr/>
        </p:nvSpPr>
        <p:spPr bwMode="auto">
          <a:xfrm>
            <a:off x="620713" y="5207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dirty="0">
                <a:solidFill>
                  <a:srgbClr val="000000"/>
                </a:solidFill>
              </a:rPr>
              <a:t>Hospital Utilization and Payments</a:t>
            </a:r>
          </a:p>
          <a:p>
            <a:pPr eaLnBrk="1" hangingPunct="1">
              <a:spcBef>
                <a:spcPct val="0"/>
              </a:spcBef>
              <a:buFontTx/>
              <a:buNone/>
            </a:pPr>
            <a:r>
              <a:rPr lang="en-US" altLang="en-US" sz="2000" dirty="0">
                <a:solidFill>
                  <a:srgbClr val="000000"/>
                </a:solidFill>
              </a:rPr>
              <a:t>by Age</a:t>
            </a:r>
            <a:endParaRPr lang="en-US" altLang="en-US" sz="2000" dirty="0">
              <a:solidFill>
                <a:srgbClr val="FF0000"/>
              </a:solidFill>
            </a:endParaRPr>
          </a:p>
        </p:txBody>
      </p:sp>
      <p:sp>
        <p:nvSpPr>
          <p:cNvPr id="12294" name="Text Box 14"/>
          <p:cNvSpPr txBox="1">
            <a:spLocks noChangeArrowheads="1"/>
          </p:cNvSpPr>
          <p:nvPr/>
        </p:nvSpPr>
        <p:spPr bwMode="auto">
          <a:xfrm>
            <a:off x="620713" y="5860406"/>
            <a:ext cx="810101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500" dirty="0">
                <a:solidFill>
                  <a:srgbClr val="000000"/>
                </a:solidFill>
              </a:rPr>
              <a:t>Notes: The Health Safety Net fiscal year runs from October 1 through September 30 of the following year. </a:t>
            </a:r>
            <a:r>
              <a:rPr lang="en-US" altLang="en-US" sz="500" dirty="0" smtClean="0">
                <a:solidFill>
                  <a:srgbClr val="000000"/>
                </a:solidFill>
              </a:rPr>
              <a:t>Hospital </a:t>
            </a:r>
            <a:r>
              <a:rPr lang="en-US" altLang="en-US" sz="500" dirty="0">
                <a:solidFill>
                  <a:srgbClr val="000000"/>
                </a:solidFill>
              </a:rPr>
              <a:t>volume is the sum of inpatient discharges and outpatient visits </a:t>
            </a:r>
            <a:r>
              <a:rPr lang="en-US" altLang="en-US" sz="500" dirty="0">
                <a:solidFill>
                  <a:srgbClr val="080808"/>
                </a:solidFill>
              </a:rPr>
              <a:t>reported in the month in which the service was provided</a:t>
            </a:r>
            <a:r>
              <a:rPr lang="en-US" altLang="en-US" sz="500" dirty="0" smtClean="0">
                <a:solidFill>
                  <a:srgbClr val="000000"/>
                </a:solidFill>
              </a:rPr>
              <a:t>. </a:t>
            </a:r>
            <a:r>
              <a:rPr lang="en-US" altLang="en-US" sz="500" dirty="0">
                <a:solidFill>
                  <a:srgbClr val="000000"/>
                </a:solidFill>
              </a:rPr>
              <a:t>Hospital volume excludes pharmacy claims. Hospital payments are reported in the month in </a:t>
            </a:r>
            <a:r>
              <a:rPr lang="en-US" altLang="en-US" sz="500" dirty="0" smtClean="0">
                <a:solidFill>
                  <a:srgbClr val="000000"/>
                </a:solidFill>
              </a:rPr>
              <a:t>which </a:t>
            </a:r>
            <a:r>
              <a:rPr lang="en-US" altLang="en-US" sz="500" dirty="0">
                <a:solidFill>
                  <a:srgbClr val="000000"/>
                </a:solidFill>
              </a:rPr>
              <a:t>the service was provided. Hospital payments exclude pharmacy payments. Numbers are rounded to the nearest percent and may not sum to 100% due to rounding. Numbers less than 1% are not displayed. </a:t>
            </a:r>
          </a:p>
          <a:p>
            <a:pPr eaLnBrk="1" hangingPunct="1">
              <a:spcBef>
                <a:spcPct val="0"/>
              </a:spcBef>
              <a:buFontTx/>
              <a:buNone/>
            </a:pPr>
            <a:r>
              <a:rPr lang="en-US" altLang="en-US" sz="500" dirty="0">
                <a:solidFill>
                  <a:srgbClr val="000000"/>
                </a:solidFill>
              </a:rPr>
              <a:t>Source: Health Safety Net Data Warehouse as of 12/5/2013.</a:t>
            </a:r>
          </a:p>
        </p:txBody>
      </p:sp>
      <p:graphicFrame>
        <p:nvGraphicFramePr>
          <p:cNvPr id="12295" name="Object 41"/>
          <p:cNvGraphicFramePr>
            <a:graphicFrameLocks noChangeAspect="1"/>
          </p:cNvGraphicFramePr>
          <p:nvPr>
            <p:extLst>
              <p:ext uri="{D42A27DB-BD31-4B8C-83A1-F6EECF244321}">
                <p14:modId xmlns:p14="http://schemas.microsoft.com/office/powerpoint/2010/main" val="3732680953"/>
              </p:ext>
            </p:extLst>
          </p:nvPr>
        </p:nvGraphicFramePr>
        <p:xfrm>
          <a:off x="71438" y="1250950"/>
          <a:ext cx="6092825" cy="4259263"/>
        </p:xfrm>
        <a:graphic>
          <a:graphicData uri="http://schemas.openxmlformats.org/presentationml/2006/ole">
            <mc:AlternateContent xmlns:mc="http://schemas.openxmlformats.org/markup-compatibility/2006">
              <mc:Choice xmlns:v="urn:schemas-microsoft-com:vml" Requires="v">
                <p:oleObj spid="_x0000_s12388" name="Worksheet" r:id="rId5" imgW="6705564" imgH="4823496" progId="Excel.Sheet.8">
                  <p:embed/>
                </p:oleObj>
              </mc:Choice>
              <mc:Fallback>
                <p:oleObj name="Worksheet" r:id="rId5" imgW="6705564" imgH="4823496" progId="Excel.Sheet.8">
                  <p:embed/>
                  <p:pic>
                    <p:nvPicPr>
                      <p:cNvPr id="0" name="Object 41"/>
                      <p:cNvPicPr>
                        <a:picLocks noChangeAspect="1" noChangeArrowheads="1"/>
                      </p:cNvPicPr>
                      <p:nvPr/>
                    </p:nvPicPr>
                    <p:blipFill>
                      <a:blip r:embed="rId6"/>
                      <a:srcRect/>
                      <a:stretch>
                        <a:fillRect/>
                      </a:stretch>
                    </p:blipFill>
                    <p:spPr bwMode="auto">
                      <a:xfrm>
                        <a:off x="71438" y="1250950"/>
                        <a:ext cx="6092825" cy="425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296" name="Text Box 80"/>
          <p:cNvSpPr txBox="1">
            <a:spLocks noChangeArrowheads="1"/>
          </p:cNvSpPr>
          <p:nvPr/>
        </p:nvSpPr>
        <p:spPr bwMode="auto">
          <a:xfrm>
            <a:off x="2753922" y="1697038"/>
            <a:ext cx="1167596" cy="244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50" dirty="0">
                <a:solidFill>
                  <a:srgbClr val="080808"/>
                </a:solidFill>
              </a:rPr>
              <a:t>Ages 65 and Older</a:t>
            </a:r>
          </a:p>
        </p:txBody>
      </p:sp>
      <p:sp>
        <p:nvSpPr>
          <p:cNvPr id="12297" name="Text Box 79"/>
          <p:cNvSpPr txBox="1">
            <a:spLocks noChangeArrowheads="1"/>
          </p:cNvSpPr>
          <p:nvPr/>
        </p:nvSpPr>
        <p:spPr bwMode="auto">
          <a:xfrm>
            <a:off x="2873835" y="2401904"/>
            <a:ext cx="776463" cy="244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50" dirty="0">
                <a:solidFill>
                  <a:srgbClr val="080808"/>
                </a:solidFill>
              </a:rPr>
              <a:t>Ages 45-64</a:t>
            </a:r>
          </a:p>
        </p:txBody>
      </p:sp>
      <p:sp>
        <p:nvSpPr>
          <p:cNvPr id="12298" name="Text Box 78"/>
          <p:cNvSpPr txBox="1">
            <a:spLocks noChangeArrowheads="1"/>
          </p:cNvSpPr>
          <p:nvPr/>
        </p:nvSpPr>
        <p:spPr bwMode="auto">
          <a:xfrm>
            <a:off x="2920261" y="3581400"/>
            <a:ext cx="776463" cy="244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50" dirty="0">
                <a:solidFill>
                  <a:srgbClr val="080808"/>
                </a:solidFill>
              </a:rPr>
              <a:t>Ages 27-44</a:t>
            </a:r>
          </a:p>
        </p:txBody>
      </p:sp>
      <p:sp>
        <p:nvSpPr>
          <p:cNvPr id="12299" name="Text Box 77"/>
          <p:cNvSpPr txBox="1">
            <a:spLocks noChangeArrowheads="1"/>
          </p:cNvSpPr>
          <p:nvPr/>
        </p:nvSpPr>
        <p:spPr bwMode="auto">
          <a:xfrm>
            <a:off x="2873834" y="4560921"/>
            <a:ext cx="776463" cy="244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50" dirty="0">
                <a:solidFill>
                  <a:srgbClr val="080808"/>
                </a:solidFill>
              </a:rPr>
              <a:t>Ages 19-26</a:t>
            </a:r>
          </a:p>
        </p:txBody>
      </p:sp>
      <p:sp>
        <p:nvSpPr>
          <p:cNvPr id="12300" name="Text Box 76"/>
          <p:cNvSpPr txBox="1">
            <a:spLocks noChangeArrowheads="1"/>
          </p:cNvSpPr>
          <p:nvPr/>
        </p:nvSpPr>
        <p:spPr bwMode="auto">
          <a:xfrm>
            <a:off x="2793677" y="4787266"/>
            <a:ext cx="942801" cy="244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50" dirty="0">
                <a:solidFill>
                  <a:srgbClr val="080808"/>
                </a:solidFill>
              </a:rPr>
              <a:t>Ages 0-18</a:t>
            </a:r>
          </a:p>
        </p:txBody>
      </p:sp>
      <p:pic>
        <p:nvPicPr>
          <p:cNvPr id="16" name="Picture 15"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 name="Group 11"/>
          <p:cNvGrpSpPr>
            <a:grpSpLocks/>
          </p:cNvGrpSpPr>
          <p:nvPr/>
        </p:nvGrpSpPr>
        <p:grpSpPr bwMode="auto">
          <a:xfrm>
            <a:off x="517525" y="6477000"/>
            <a:ext cx="3349625" cy="309563"/>
            <a:chOff x="4307" y="87"/>
            <a:chExt cx="1856" cy="299"/>
          </a:xfrm>
        </p:grpSpPr>
        <p:sp>
          <p:nvSpPr>
            <p:cNvPr id="18"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9"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smtClean="0">
                  <a:solidFill>
                    <a:srgbClr val="376092"/>
                  </a:solidFill>
                </a:rPr>
                <a:t>Executive Office of Health and Human Services</a:t>
              </a:r>
            </a:p>
          </p:txBody>
        </p:sp>
      </p:grpSp>
      <p:sp>
        <p:nvSpPr>
          <p:cNvPr id="20" name="Slide Number Placeholder 3"/>
          <p:cNvSpPr>
            <a:spLocks noGrp="1"/>
          </p:cNvSpPr>
          <p:nvPr>
            <p:ph type="sldNum" sz="quarter" idx="10"/>
          </p:nvPr>
        </p:nvSpPr>
        <p:spPr>
          <a:xfrm>
            <a:off x="8305800" y="6332855"/>
            <a:ext cx="458788" cy="249928"/>
          </a:xfrm>
        </p:spPr>
        <p:txBody>
          <a:bodyPr/>
          <a:lstStyle/>
          <a:p>
            <a:pPr algn="r">
              <a:defRPr/>
            </a:pPr>
            <a:r>
              <a:rPr lang="en-US" sz="1100" dirty="0" smtClean="0">
                <a:solidFill>
                  <a:schemeClr val="tx1"/>
                </a:solidFill>
                <a:latin typeface="Times New Roman" panose="02020603050405020304" pitchFamily="18" charset="0"/>
                <a:cs typeface="Times New Roman" panose="02020603050405020304" pitchFamily="18" charset="0"/>
              </a:rPr>
              <a:t>10</a:t>
            </a:r>
            <a:endParaRPr lang="en-US" sz="1100" dirty="0">
              <a:solidFill>
                <a:schemeClr val="tx1"/>
              </a:solidFill>
              <a:latin typeface="Times New Roman" panose="02020603050405020304" pitchFamily="18" charset="0"/>
              <a:cs typeface="Times New Roman" panose="02020603050405020304" pitchFamily="18" charset="0"/>
            </a:endParaRPr>
          </a:p>
        </p:txBody>
      </p:sp>
      <p:cxnSp>
        <p:nvCxnSpPr>
          <p:cNvPr id="21" name="Straight Connector 20"/>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6" name="Group 11"/>
          <p:cNvGrpSpPr>
            <a:grpSpLocks/>
          </p:cNvGrpSpPr>
          <p:nvPr/>
        </p:nvGrpSpPr>
        <p:grpSpPr bwMode="auto">
          <a:xfrm>
            <a:off x="6629400" y="0"/>
            <a:ext cx="2276122" cy="647304"/>
            <a:chOff x="4307" y="-76"/>
            <a:chExt cx="1856" cy="462"/>
          </a:xfrm>
        </p:grpSpPr>
        <p:sp>
          <p:nvSpPr>
            <p:cNvPr id="27"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28" name="Text Box 13"/>
            <p:cNvSpPr txBox="1">
              <a:spLocks noChangeArrowheads="1"/>
            </p:cNvSpPr>
            <p:nvPr/>
          </p:nvSpPr>
          <p:spPr bwMode="auto">
            <a:xfrm>
              <a:off x="4307" y="-76"/>
              <a:ext cx="1799"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User Demographics</a:t>
              </a: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428706"/>
            <a:ext cx="8229600" cy="1143000"/>
          </a:xfrm>
        </p:spPr>
        <p:txBody>
          <a:bodyPr/>
          <a:lstStyle/>
          <a:p>
            <a:r>
              <a:rPr lang="en-US" altLang="en-US" sz="2800" dirty="0" smtClean="0"/>
              <a:t>Hospital Responsiveness to Enrolling Patients in MassHealth</a:t>
            </a:r>
          </a:p>
        </p:txBody>
      </p:sp>
      <p:sp>
        <p:nvSpPr>
          <p:cNvPr id="39940" name="Text Box 8"/>
          <p:cNvSpPr txBox="1">
            <a:spLocks noChangeArrowheads="1"/>
          </p:cNvSpPr>
          <p:nvPr/>
        </p:nvSpPr>
        <p:spPr bwMode="auto">
          <a:xfrm>
            <a:off x="619125" y="1532678"/>
            <a:ext cx="8250238" cy="3845668"/>
          </a:xfrm>
          <a:prstGeom prst="rect">
            <a:avLst/>
          </a:prstGeom>
          <a:noFill/>
          <a:ln w="9525" algn="ctr">
            <a:noFill/>
            <a:miter lim="800000"/>
            <a:headEnd/>
            <a:tailEnd/>
          </a:ln>
        </p:spPr>
        <p:txBody>
          <a:bodyPr lIns="0" tIns="0" rIns="0" bIns="0">
            <a:spAutoFit/>
          </a:bodyPr>
          <a:lstStyle/>
          <a:p>
            <a:pPr>
              <a:spcBef>
                <a:spcPct val="20000"/>
              </a:spcBef>
              <a:spcAft>
                <a:spcPts val="650"/>
              </a:spcAft>
            </a:pPr>
            <a:r>
              <a:rPr lang="en-US" altLang="en-US" sz="1400" dirty="0" smtClean="0"/>
              <a:t>Chapter 38 of the Acts of 2013</a:t>
            </a:r>
            <a:r>
              <a:rPr lang="en-US" altLang="en-US" sz="1400" dirty="0"/>
              <a:t> </a:t>
            </a:r>
            <a:r>
              <a:rPr lang="en-US" altLang="en-US" sz="1400" dirty="0" smtClean="0"/>
              <a:t>requests an </a:t>
            </a:r>
            <a:r>
              <a:rPr lang="en-US" altLang="en-US" sz="1400" dirty="0"/>
              <a:t>analysis on hospitals’ responsiveness to enrolling eligible individuals into the MassHealth program upon the date of service rather than charging those individuals to the Health Safety Net Trust </a:t>
            </a:r>
            <a:r>
              <a:rPr lang="en-US" altLang="en-US" sz="1400" dirty="0" smtClean="0"/>
              <a:t>Fund.</a:t>
            </a:r>
            <a:endParaRPr lang="en-US" altLang="en-US" sz="1400" dirty="0"/>
          </a:p>
          <a:p>
            <a:pPr>
              <a:spcBef>
                <a:spcPct val="20000"/>
              </a:spcBef>
              <a:spcAft>
                <a:spcPts val="650"/>
              </a:spcAft>
            </a:pPr>
            <a:r>
              <a:rPr lang="en-US" altLang="en-US" sz="1400" dirty="0" smtClean="0"/>
              <a:t>The eligibility determination process for most publicly funded health programs in Massachusetts relies on a single integrated eligibility system. The process begins when an individual fills out a form called a Medical Benefit Request (MBR). The MBR is a consolidated application used to determine patient eligibility for MassHealth, Commonwealth Care, and the HSN. Patients may either complete a paper MBR or an electronic MBR through the Virtual Gateway with the assistance of a provider or outreach worker.</a:t>
            </a:r>
          </a:p>
          <a:p>
            <a:pPr>
              <a:spcBef>
                <a:spcPct val="20000"/>
              </a:spcBef>
              <a:spcAft>
                <a:spcPts val="650"/>
              </a:spcAft>
            </a:pPr>
            <a:r>
              <a:rPr lang="en-US" altLang="en-US" sz="1400" dirty="0" smtClean="0"/>
              <a:t>MassHealth </a:t>
            </a:r>
            <a:r>
              <a:rPr lang="en-US" altLang="en-US" sz="1400" dirty="0"/>
              <a:t>processes the MBR and confirms patient eligibility using the MA-21 eligibility determination system. The system first assesses whether the applicant is eligible for MassHealth. If the applicant is not eligible for MassHealth, eligibility for Commonwealth Care is evaluated, followed by HSN eligibility</a:t>
            </a:r>
            <a:r>
              <a:rPr lang="en-US" altLang="en-US" sz="1400" dirty="0" smtClean="0"/>
              <a:t>. Therefore, an applicant cannot be determined eligible for the HSN without first having their eligibility for MassHealth and Commonwealth Care considered. </a:t>
            </a:r>
            <a:endParaRPr lang="en-US" altLang="en-US" sz="1400" dirty="0"/>
          </a:p>
          <a:p>
            <a:pPr>
              <a:spcBef>
                <a:spcPct val="20000"/>
              </a:spcBef>
              <a:spcAft>
                <a:spcPts val="650"/>
              </a:spcAft>
            </a:pPr>
            <a:r>
              <a:rPr lang="en-US" altLang="en-US" sz="1400" dirty="0" smtClean="0"/>
              <a:t>All </a:t>
            </a:r>
            <a:r>
              <a:rPr lang="en-US" altLang="en-US" sz="1400" dirty="0"/>
              <a:t>Massachusetts hospitals that </a:t>
            </a:r>
            <a:r>
              <a:rPr lang="en-US" altLang="en-US" sz="1400" dirty="0" smtClean="0"/>
              <a:t>are HSN providers are registered to use the Virtual Gateway to assist members in applying for subsidized insurance. Hospital application data indicates that hospitals are taking active steps to enroll patients in MassHealth.</a:t>
            </a:r>
            <a:endParaRPr lang="en-US" altLang="en-US" sz="1400" dirty="0"/>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smtClean="0">
                  <a:solidFill>
                    <a:srgbClr val="376092"/>
                  </a:solidFill>
                </a:rPr>
                <a:t>Executive Office of Health and Human Services</a:t>
              </a:r>
            </a:p>
          </p:txBody>
        </p:sp>
      </p:grpSp>
      <p:sp>
        <p:nvSpPr>
          <p:cNvPr id="12" name="Slide Number Placeholder 3"/>
          <p:cNvSpPr>
            <a:spLocks noGrp="1"/>
          </p:cNvSpPr>
          <p:nvPr>
            <p:ph type="sldNum" sz="quarter" idx="10"/>
          </p:nvPr>
        </p:nvSpPr>
        <p:spPr>
          <a:xfrm>
            <a:off x="8305800" y="6332855"/>
            <a:ext cx="458788" cy="249928"/>
          </a:xfrm>
        </p:spPr>
        <p:txBody>
          <a:bodyPr/>
          <a:lstStyle/>
          <a:p>
            <a:pPr algn="r">
              <a:defRPr/>
            </a:pPr>
            <a:r>
              <a:rPr lang="en-US" sz="1100" dirty="0" smtClean="0">
                <a:solidFill>
                  <a:schemeClr val="tx1"/>
                </a:solidFill>
                <a:latin typeface="Times New Roman" panose="02020603050405020304" pitchFamily="18" charset="0"/>
                <a:cs typeface="Times New Roman" panose="02020603050405020304" pitchFamily="18" charset="0"/>
              </a:rPr>
              <a:t>11</a:t>
            </a:r>
            <a:endParaRPr lang="en-US" sz="1100" dirty="0">
              <a:solidFill>
                <a:schemeClr val="tx1"/>
              </a:solidFill>
              <a:latin typeface="Times New Roman" panose="02020603050405020304" pitchFamily="18" charset="0"/>
              <a:cs typeface="Times New Roman" panose="02020603050405020304" pitchFamily="18" charset="0"/>
            </a:endParaRPr>
          </a:p>
        </p:txBody>
      </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9" name="Group 11"/>
          <p:cNvGrpSpPr>
            <a:grpSpLocks/>
          </p:cNvGrpSpPr>
          <p:nvPr/>
        </p:nvGrpSpPr>
        <p:grpSpPr bwMode="auto">
          <a:xfrm>
            <a:off x="6637351" y="241868"/>
            <a:ext cx="2276122" cy="368486"/>
            <a:chOff x="4307" y="123"/>
            <a:chExt cx="1856" cy="263"/>
          </a:xfrm>
        </p:grpSpPr>
        <p:sp>
          <p:nvSpPr>
            <p:cNvPr id="20"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21" name="Text Box 13"/>
            <p:cNvSpPr txBox="1">
              <a:spLocks noChangeArrowheads="1"/>
            </p:cNvSpPr>
            <p:nvPr/>
          </p:nvSpPr>
          <p:spPr bwMode="auto">
            <a:xfrm>
              <a:off x="4307" y="136"/>
              <a:ext cx="1799"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Hospital Enrollment</a:t>
              </a:r>
            </a:p>
          </p:txBody>
        </p:sp>
      </p:grpSp>
    </p:spTree>
    <p:extLst>
      <p:ext uri="{BB962C8B-B14F-4D97-AF65-F5344CB8AC3E}">
        <p14:creationId xmlns:p14="http://schemas.microsoft.com/office/powerpoint/2010/main" val="29508665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idx="4294967295"/>
          </p:nvPr>
        </p:nvSpPr>
        <p:spPr>
          <a:xfrm>
            <a:off x="619125" y="411163"/>
            <a:ext cx="8067675" cy="750887"/>
          </a:xfrm>
        </p:spPr>
        <p:txBody>
          <a:bodyPr/>
          <a:lstStyle/>
          <a:p>
            <a:pPr eaLnBrk="1" hangingPunct="1"/>
            <a:r>
              <a:rPr lang="en-US" altLang="en-US" smtClean="0"/>
              <a:t>Table of Contents</a:t>
            </a:r>
          </a:p>
        </p:txBody>
      </p:sp>
      <p:sp>
        <p:nvSpPr>
          <p:cNvPr id="3076" name="Text Box 6"/>
          <p:cNvSpPr txBox="1">
            <a:spLocks noChangeArrowheads="1"/>
          </p:cNvSpPr>
          <p:nvPr/>
        </p:nvSpPr>
        <p:spPr bwMode="auto">
          <a:xfrm>
            <a:off x="619125" y="1600200"/>
            <a:ext cx="8250238"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30000"/>
              </a:spcBef>
              <a:spcAft>
                <a:spcPct val="50000"/>
              </a:spcAft>
              <a:buFontTx/>
              <a:buNone/>
            </a:pPr>
            <a:r>
              <a:rPr lang="en-US" altLang="en-US" sz="1800" dirty="0">
                <a:solidFill>
                  <a:srgbClr val="595959"/>
                </a:solidFill>
              </a:rPr>
              <a:t>Introduction		</a:t>
            </a:r>
            <a:r>
              <a:rPr lang="en-US" altLang="en-US" sz="1800" dirty="0" smtClean="0">
                <a:solidFill>
                  <a:srgbClr val="595959"/>
                </a:solidFill>
              </a:rPr>
              <a:t>2</a:t>
            </a:r>
            <a:endParaRPr lang="en-US" altLang="en-US" sz="1800" dirty="0">
              <a:solidFill>
                <a:srgbClr val="595959"/>
              </a:solidFill>
            </a:endParaRPr>
          </a:p>
          <a:p>
            <a:pPr>
              <a:spcBef>
                <a:spcPct val="30000"/>
              </a:spcBef>
              <a:spcAft>
                <a:spcPct val="50000"/>
              </a:spcAft>
              <a:buFontTx/>
              <a:buNone/>
            </a:pPr>
            <a:r>
              <a:rPr lang="en-US" altLang="en-US" sz="1800" dirty="0">
                <a:solidFill>
                  <a:srgbClr val="595959"/>
                </a:solidFill>
              </a:rPr>
              <a:t>Payments 		5</a:t>
            </a:r>
          </a:p>
          <a:p>
            <a:pPr>
              <a:spcBef>
                <a:spcPct val="30000"/>
              </a:spcBef>
              <a:spcAft>
                <a:spcPct val="50000"/>
              </a:spcAft>
              <a:buFontTx/>
              <a:buNone/>
            </a:pPr>
            <a:r>
              <a:rPr lang="en-US" altLang="en-US" sz="1800" dirty="0" smtClean="0">
                <a:solidFill>
                  <a:srgbClr val="595959"/>
                </a:solidFill>
              </a:rPr>
              <a:t>Users	</a:t>
            </a:r>
            <a:r>
              <a:rPr lang="en-US" altLang="en-US" sz="1800" dirty="0">
                <a:solidFill>
                  <a:srgbClr val="595959"/>
                </a:solidFill>
              </a:rPr>
              <a:t>		</a:t>
            </a:r>
            <a:r>
              <a:rPr lang="en-US" altLang="en-US" sz="1800" dirty="0" smtClean="0">
                <a:solidFill>
                  <a:srgbClr val="595959"/>
                </a:solidFill>
              </a:rPr>
              <a:t>6</a:t>
            </a:r>
          </a:p>
          <a:p>
            <a:pPr>
              <a:spcBef>
                <a:spcPct val="30000"/>
              </a:spcBef>
              <a:spcAft>
                <a:spcPct val="50000"/>
              </a:spcAft>
              <a:buFontTx/>
              <a:buNone/>
            </a:pPr>
            <a:r>
              <a:rPr lang="en-US" altLang="en-US" sz="1800" dirty="0" smtClean="0">
                <a:solidFill>
                  <a:srgbClr val="595959"/>
                </a:solidFill>
              </a:rPr>
              <a:t>Types of Services		7</a:t>
            </a:r>
            <a:endParaRPr lang="en-US" altLang="en-US" sz="1800" dirty="0">
              <a:solidFill>
                <a:srgbClr val="595959"/>
              </a:solidFill>
            </a:endParaRPr>
          </a:p>
          <a:p>
            <a:pPr>
              <a:spcBef>
                <a:spcPct val="30000"/>
              </a:spcBef>
              <a:spcAft>
                <a:spcPct val="50000"/>
              </a:spcAft>
              <a:buFontTx/>
              <a:buNone/>
            </a:pPr>
            <a:r>
              <a:rPr lang="en-US" altLang="en-US" sz="1800" dirty="0" smtClean="0">
                <a:solidFill>
                  <a:srgbClr val="595959"/>
                </a:solidFill>
              </a:rPr>
              <a:t>Demographics</a:t>
            </a:r>
            <a:r>
              <a:rPr lang="en-US" altLang="en-US" sz="1800" dirty="0">
                <a:solidFill>
                  <a:srgbClr val="595959"/>
                </a:solidFill>
              </a:rPr>
              <a:t>	</a:t>
            </a:r>
            <a:r>
              <a:rPr lang="en-US" altLang="en-US" sz="1800" dirty="0" smtClean="0">
                <a:solidFill>
                  <a:srgbClr val="595959"/>
                </a:solidFill>
              </a:rPr>
              <a:t>	9</a:t>
            </a:r>
          </a:p>
          <a:p>
            <a:pPr>
              <a:spcBef>
                <a:spcPct val="30000"/>
              </a:spcBef>
              <a:spcAft>
                <a:spcPct val="50000"/>
              </a:spcAft>
              <a:buFontTx/>
              <a:buNone/>
            </a:pPr>
            <a:r>
              <a:rPr lang="en-US" altLang="en-US" sz="1800" dirty="0" smtClean="0">
                <a:solidFill>
                  <a:srgbClr val="595959"/>
                </a:solidFill>
              </a:rPr>
              <a:t>Hospital Enrollment	13</a:t>
            </a:r>
            <a:endParaRPr lang="en-US" altLang="en-US" sz="1800" dirty="0">
              <a:solidFill>
                <a:srgbClr val="595959"/>
              </a:solidFill>
            </a:endParaRPr>
          </a:p>
        </p:txBody>
      </p:sp>
      <p:pic>
        <p:nvPicPr>
          <p:cNvPr id="5" name="Picture 4"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smtClean="0">
                  <a:solidFill>
                    <a:srgbClr val="376092"/>
                  </a:solidFill>
                </a:rPr>
                <a:t>Executive Office of Health and Human Services</a:t>
              </a:r>
            </a:p>
          </p:txBody>
        </p:sp>
      </p:grpSp>
      <p:sp>
        <p:nvSpPr>
          <p:cNvPr id="9" name="Slide Number Placeholder 3"/>
          <p:cNvSpPr>
            <a:spLocks noGrp="1"/>
          </p:cNvSpPr>
          <p:nvPr>
            <p:ph type="sldNum" sz="quarter" idx="10"/>
          </p:nvPr>
        </p:nvSpPr>
        <p:spPr>
          <a:xfrm>
            <a:off x="8305800" y="6332855"/>
            <a:ext cx="458788" cy="249928"/>
          </a:xfrm>
        </p:spPr>
        <p:txBody>
          <a:bodyPr/>
          <a:lstStyle/>
          <a:p>
            <a:pPr algn="r">
              <a:defRPr/>
            </a:pPr>
            <a:r>
              <a:rPr lang="en-US" sz="1100" dirty="0" smtClean="0">
                <a:solidFill>
                  <a:schemeClr val="tx1"/>
                </a:solidFill>
                <a:latin typeface="Times New Roman" panose="02020603050405020304" pitchFamily="18" charset="0"/>
                <a:cs typeface="Times New Roman" panose="02020603050405020304" pitchFamily="18" charset="0"/>
              </a:rPr>
              <a:t>1</a:t>
            </a:r>
            <a:endParaRPr lang="en-US" sz="1100" dirty="0">
              <a:solidFill>
                <a:schemeClr val="tx1"/>
              </a:solidFill>
              <a:latin typeface="Times New Roman" panose="02020603050405020304" pitchFamily="18" charset="0"/>
              <a:cs typeface="Times New Roman" panose="02020603050405020304" pitchFamily="18" charset="0"/>
            </a:endParaRPr>
          </a:p>
        </p:txBody>
      </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dirty="0" smtClean="0"/>
              <a:t>Introduction</a:t>
            </a:r>
          </a:p>
        </p:txBody>
      </p:sp>
      <p:sp>
        <p:nvSpPr>
          <p:cNvPr id="39940" name="Text Box 8"/>
          <p:cNvSpPr txBox="1">
            <a:spLocks noChangeArrowheads="1"/>
          </p:cNvSpPr>
          <p:nvPr/>
        </p:nvSpPr>
        <p:spPr bwMode="auto">
          <a:xfrm>
            <a:off x="619125" y="1371600"/>
            <a:ext cx="8250238" cy="4555093"/>
          </a:xfrm>
          <a:prstGeom prst="rect">
            <a:avLst/>
          </a:prstGeom>
          <a:noFill/>
          <a:ln w="9525" algn="ctr">
            <a:noFill/>
            <a:miter lim="800000"/>
            <a:headEnd/>
            <a:tailEnd/>
          </a:ln>
        </p:spPr>
        <p:txBody>
          <a:bodyPr lIns="0" tIns="0" rIns="0" bIns="0">
            <a:spAutoFit/>
          </a:bodyPr>
          <a:lstStyle/>
          <a:p>
            <a:pPr>
              <a:spcBef>
                <a:spcPct val="50000"/>
              </a:spcBef>
              <a:defRPr/>
            </a:pPr>
            <a:r>
              <a:rPr lang="en-US" altLang="en-US" sz="1600" dirty="0"/>
              <a:t>The Executive Office of Health and Human Services (EOHHS) hereby submits this report to the Massachusetts Legislature in compliance with Chapter </a:t>
            </a:r>
            <a:r>
              <a:rPr lang="en-US" altLang="en-US" sz="1600" dirty="0" smtClean="0"/>
              <a:t>38 of </a:t>
            </a:r>
            <a:r>
              <a:rPr lang="en-US" altLang="en-US" sz="1600" dirty="0"/>
              <a:t>the Acts of 2013, Line Item 4000-0300, which calls for EOHHS to report on the utilization of the Health Safety Net Trust Fund, including:</a:t>
            </a:r>
          </a:p>
          <a:p>
            <a:pPr marL="741363" lvl="1" indent="-285750">
              <a:spcBef>
                <a:spcPct val="50000"/>
              </a:spcBef>
              <a:buFont typeface="Arial" panose="020B0604020202020204" pitchFamily="34" charset="0"/>
              <a:buChar char="•"/>
              <a:defRPr/>
            </a:pPr>
            <a:r>
              <a:rPr lang="en-US" altLang="en-US" sz="1600" dirty="0" smtClean="0"/>
              <a:t>The </a:t>
            </a:r>
            <a:r>
              <a:rPr lang="en-US" altLang="en-US" sz="1600" dirty="0"/>
              <a:t>number of persons whose medical expenses were billed to the Health Safety Net Trust Fund in fiscal year </a:t>
            </a:r>
            <a:r>
              <a:rPr lang="en-US" altLang="en-US" sz="1600" dirty="0" smtClean="0"/>
              <a:t>2013,</a:t>
            </a:r>
            <a:endParaRPr lang="en-US" altLang="en-US" sz="1600" dirty="0"/>
          </a:p>
          <a:p>
            <a:pPr marL="741363" lvl="1" indent="-285750">
              <a:spcBef>
                <a:spcPct val="50000"/>
              </a:spcBef>
              <a:buFont typeface="Arial" panose="020B0604020202020204" pitchFamily="34" charset="0"/>
              <a:buChar char="•"/>
              <a:defRPr/>
            </a:pPr>
            <a:r>
              <a:rPr lang="en-US" altLang="en-US" sz="1600" dirty="0"/>
              <a:t>T</a:t>
            </a:r>
            <a:r>
              <a:rPr lang="en-US" altLang="en-US" sz="1600" dirty="0" smtClean="0"/>
              <a:t>he </a:t>
            </a:r>
            <a:r>
              <a:rPr lang="en-US" altLang="en-US" sz="1600" dirty="0"/>
              <a:t>total dollar amount billed to the Health Safety Net Trust Fund in fiscal year </a:t>
            </a:r>
            <a:r>
              <a:rPr lang="en-US" altLang="en-US" sz="1600" dirty="0" smtClean="0"/>
              <a:t>2013,</a:t>
            </a:r>
            <a:endParaRPr lang="en-US" altLang="en-US" sz="1600" dirty="0"/>
          </a:p>
          <a:p>
            <a:pPr marL="741363" lvl="1" indent="-285750">
              <a:spcBef>
                <a:spcPct val="50000"/>
              </a:spcBef>
              <a:buFont typeface="Arial" panose="020B0604020202020204" pitchFamily="34" charset="0"/>
              <a:buChar char="•"/>
              <a:defRPr/>
            </a:pPr>
            <a:r>
              <a:rPr lang="en-US" altLang="en-US" sz="1600" dirty="0" smtClean="0"/>
              <a:t>The </a:t>
            </a:r>
            <a:r>
              <a:rPr lang="en-US" altLang="en-US" sz="1600" dirty="0"/>
              <a:t>demographics of the population using the Health Safety Net Trust </a:t>
            </a:r>
            <a:r>
              <a:rPr lang="en-US" altLang="en-US" sz="1600" dirty="0" smtClean="0"/>
              <a:t>Fund,</a:t>
            </a:r>
            <a:endParaRPr lang="en-US" altLang="en-US" sz="1600" dirty="0"/>
          </a:p>
          <a:p>
            <a:pPr marL="741363" lvl="1" indent="-285750">
              <a:spcBef>
                <a:spcPct val="50000"/>
              </a:spcBef>
              <a:buFont typeface="Arial" panose="020B0604020202020204" pitchFamily="34" charset="0"/>
              <a:buChar char="•"/>
              <a:defRPr/>
            </a:pPr>
            <a:r>
              <a:rPr lang="en-US" altLang="en-US" sz="1600" dirty="0"/>
              <a:t>T</a:t>
            </a:r>
            <a:r>
              <a:rPr lang="en-US" altLang="en-US" sz="1600" dirty="0" smtClean="0"/>
              <a:t>he </a:t>
            </a:r>
            <a:r>
              <a:rPr lang="en-US" altLang="en-US" sz="1600" dirty="0"/>
              <a:t>types of services paid for out of the Health Safety Net Trust Fund in fiscal year </a:t>
            </a:r>
            <a:r>
              <a:rPr lang="en-US" altLang="en-US" sz="1600" dirty="0" smtClean="0"/>
              <a:t>2013, and</a:t>
            </a:r>
            <a:endParaRPr lang="en-US" altLang="en-US" sz="1600" dirty="0"/>
          </a:p>
          <a:p>
            <a:pPr marL="741363" lvl="1" indent="-285750">
              <a:spcBef>
                <a:spcPct val="50000"/>
              </a:spcBef>
              <a:buFont typeface="Arial" panose="020B0604020202020204" pitchFamily="34" charset="0"/>
              <a:buChar char="•"/>
              <a:defRPr/>
            </a:pPr>
            <a:r>
              <a:rPr lang="en-US" altLang="en-US" sz="1600" dirty="0"/>
              <a:t>A</a:t>
            </a:r>
            <a:r>
              <a:rPr lang="en-US" altLang="en-US" sz="1600" dirty="0" smtClean="0"/>
              <a:t>n </a:t>
            </a:r>
            <a:r>
              <a:rPr lang="en-US" altLang="en-US" sz="1600" dirty="0"/>
              <a:t>analysis on hospitals’ responsiveness to enrolling eligible individuals into the MassHealth program upon the date of service rather than charging those individuals to the Health Safety Net Trust </a:t>
            </a:r>
            <a:r>
              <a:rPr lang="en-US" altLang="en-US" sz="1600" dirty="0" smtClean="0"/>
              <a:t>Fund.</a:t>
            </a:r>
          </a:p>
          <a:p>
            <a:pPr indent="-1587">
              <a:spcBef>
                <a:spcPct val="50000"/>
              </a:spcBef>
              <a:defRPr/>
            </a:pPr>
            <a:r>
              <a:rPr lang="en-US" altLang="en-US" sz="1600" dirty="0"/>
              <a:t>This report </a:t>
            </a:r>
            <a:r>
              <a:rPr lang="en-US" altLang="en-US" sz="1600" dirty="0" smtClean="0"/>
              <a:t>reflects Health Safety Net (HSN) utilization during HSN fiscal year </a:t>
            </a:r>
            <a:r>
              <a:rPr lang="en-US" altLang="en-US" sz="1600" dirty="0"/>
              <a:t>2013 (HSN13</a:t>
            </a:r>
            <a:r>
              <a:rPr lang="en-US" altLang="en-US" sz="1600" dirty="0" smtClean="0"/>
              <a:t>), which ran from October 2012 through September 2013.</a:t>
            </a:r>
            <a:endParaRPr lang="en-US" altLang="en-US" sz="1600" dirty="0"/>
          </a:p>
          <a:p>
            <a:pPr indent="-1587">
              <a:spcBef>
                <a:spcPct val="50000"/>
              </a:spcBef>
              <a:defRPr/>
            </a:pPr>
            <a:endParaRPr lang="en-US" altLang="en-US" sz="1600" dirty="0"/>
          </a:p>
        </p:txBody>
      </p:sp>
      <p:sp>
        <p:nvSpPr>
          <p:cNvPr id="4102" name="Rectangle 12"/>
          <p:cNvSpPr>
            <a:spLocks noChangeArrowheads="1"/>
          </p:cNvSpPr>
          <p:nvPr/>
        </p:nvSpPr>
        <p:spPr bwMode="white">
          <a:xfrm>
            <a:off x="7535863" y="147451"/>
            <a:ext cx="1358900" cy="368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smtClean="0">
                  <a:solidFill>
                    <a:srgbClr val="376092"/>
                  </a:solidFill>
                </a:rPr>
                <a:t>Executive Office of Health and Human Services</a:t>
              </a:r>
            </a:p>
          </p:txBody>
        </p:sp>
      </p:grpSp>
      <p:sp>
        <p:nvSpPr>
          <p:cNvPr id="12" name="Slide Number Placeholder 3"/>
          <p:cNvSpPr>
            <a:spLocks noGrp="1"/>
          </p:cNvSpPr>
          <p:nvPr>
            <p:ph type="sldNum" sz="quarter" idx="10"/>
          </p:nvPr>
        </p:nvSpPr>
        <p:spPr>
          <a:xfrm>
            <a:off x="8305800" y="6332855"/>
            <a:ext cx="458788" cy="249928"/>
          </a:xfrm>
        </p:spPr>
        <p:txBody>
          <a:bodyPr/>
          <a:lstStyle/>
          <a:p>
            <a:pPr algn="r">
              <a:defRPr/>
            </a:pPr>
            <a:r>
              <a:rPr lang="en-US" sz="1100" dirty="0">
                <a:solidFill>
                  <a:schemeClr val="tx1"/>
                </a:solidFill>
                <a:latin typeface="Times New Roman" panose="02020603050405020304" pitchFamily="18" charset="0"/>
                <a:cs typeface="Times New Roman" panose="02020603050405020304" pitchFamily="18" charset="0"/>
              </a:rPr>
              <a:t>2</a:t>
            </a:r>
          </a:p>
        </p:txBody>
      </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51010"/>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r>
              <a:rPr lang="en-US" altLang="en-US" dirty="0" smtClean="0"/>
              <a:t>HSN Overview</a:t>
            </a:r>
          </a:p>
        </p:txBody>
      </p:sp>
      <p:sp>
        <p:nvSpPr>
          <p:cNvPr id="39940" name="Text Box 8"/>
          <p:cNvSpPr txBox="1">
            <a:spLocks noChangeArrowheads="1"/>
          </p:cNvSpPr>
          <p:nvPr/>
        </p:nvSpPr>
        <p:spPr bwMode="auto">
          <a:xfrm>
            <a:off x="619125" y="1218587"/>
            <a:ext cx="8250238" cy="5106013"/>
          </a:xfrm>
          <a:prstGeom prst="rect">
            <a:avLst/>
          </a:prstGeom>
          <a:noFill/>
          <a:ln w="9525" algn="ctr">
            <a:noFill/>
            <a:miter lim="800000"/>
            <a:headEnd/>
            <a:tailEnd/>
          </a:ln>
        </p:spPr>
        <p:txBody>
          <a:bodyPr lIns="0" tIns="0" rIns="0" bIns="0">
            <a:spAutoFit/>
          </a:bodyPr>
          <a:lstStyle/>
          <a:p>
            <a:pPr marL="285750" indent="-285750" defTabSz="914608" eaLnBrk="0" hangingPunct="0">
              <a:spcBef>
                <a:spcPct val="20000"/>
              </a:spcBef>
              <a:spcAft>
                <a:spcPct val="30000"/>
              </a:spcAft>
              <a:buFont typeface="Arial" panose="020B0604020202020204" pitchFamily="34" charset="0"/>
              <a:buChar char="•"/>
              <a:defRPr/>
            </a:pPr>
            <a:r>
              <a:rPr lang="en-US" sz="1400" dirty="0" smtClean="0"/>
              <a:t>The </a:t>
            </a:r>
            <a:r>
              <a:rPr lang="en-US" sz="1400" dirty="0"/>
              <a:t>Health Safety Net (HSN), created by Chapter 58 of the Acts of 2006, makes payments to hospitals and community health centers for health care services provided to low-income Massachusetts residents who are uninsured or underinsured. </a:t>
            </a:r>
          </a:p>
          <a:p>
            <a:pPr marL="285750" indent="-285750" defTabSz="914608" eaLnBrk="0" hangingPunct="0">
              <a:spcBef>
                <a:spcPct val="20000"/>
              </a:spcBef>
              <a:spcAft>
                <a:spcPct val="30000"/>
              </a:spcAft>
              <a:buFont typeface="Arial" panose="020B0604020202020204" pitchFamily="34" charset="0"/>
              <a:buChar char="•"/>
              <a:defRPr/>
            </a:pPr>
            <a:r>
              <a:rPr lang="en-US" sz="1400" dirty="0" smtClean="0"/>
              <a:t>The Division of Health Care Finance and Policy was responsible for administering the HSN until November 2012, when Chapter 224 of the Acts of 2012 transferred this authority to the Office of Medicaid within EOHHS.</a:t>
            </a:r>
          </a:p>
          <a:p>
            <a:pPr marL="285750" indent="-285750">
              <a:spcAft>
                <a:spcPct val="30000"/>
              </a:spcAft>
              <a:buFont typeface="Arial" panose="020B0604020202020204" pitchFamily="34" charset="0"/>
              <a:buChar char="•"/>
            </a:pPr>
            <a:r>
              <a:rPr lang="en-US" altLang="en-US" sz="1400" dirty="0"/>
              <a:t>Massachusetts residents who are uninsured or underinsured and have income up to 200% of the Federal Poverty Level (FPL) are eligible for full HSN primary or </a:t>
            </a:r>
            <a:r>
              <a:rPr lang="en-US" altLang="en-US" sz="1400" dirty="0" smtClean="0"/>
              <a:t>full HSN </a:t>
            </a:r>
            <a:r>
              <a:rPr lang="en-US" altLang="en-US" sz="1400" dirty="0"/>
              <a:t>secondary coverage. If residents have income between 201% and 400% of the FPL, they are eligible for partial HSN or partial HSN secondary coverage, which includes a sliding scale deductible. </a:t>
            </a:r>
            <a:r>
              <a:rPr lang="en-US" altLang="en-US" sz="1400" dirty="0" smtClean="0"/>
              <a:t>Low income residents </a:t>
            </a:r>
            <a:r>
              <a:rPr lang="en-US" altLang="en-US" sz="1400" dirty="0"/>
              <a:t>who are </a:t>
            </a:r>
            <a:r>
              <a:rPr lang="en-US" altLang="en-US" sz="1400" dirty="0" smtClean="0"/>
              <a:t>enrolled MassHealth, Commonwealth Care, or other insurance </a:t>
            </a:r>
            <a:r>
              <a:rPr lang="en-US" altLang="en-US" sz="1400" dirty="0"/>
              <a:t>may be eligible for HSN secondary for certain services not covered by their primary insurance. </a:t>
            </a:r>
            <a:endParaRPr lang="en-US" altLang="en-US" sz="1400" dirty="0" smtClean="0"/>
          </a:p>
          <a:p>
            <a:pPr marL="285750" indent="-285750">
              <a:spcAft>
                <a:spcPct val="30000"/>
              </a:spcAft>
              <a:buFont typeface="Arial" panose="020B0604020202020204" pitchFamily="34" charset="0"/>
              <a:buChar char="•"/>
            </a:pPr>
            <a:r>
              <a:rPr lang="en-US" altLang="en-US" sz="1400" dirty="0" smtClean="0"/>
              <a:t>Implementation of the Affordable Care Act is expected to affect HSN utilization beginning in HSN14, as many HSN members may become eligible for other programs. The impact of the Affordable Care Act will be reflected in future reports.</a:t>
            </a:r>
          </a:p>
          <a:p>
            <a:pPr marL="285750" indent="-285750">
              <a:spcAft>
                <a:spcPct val="30000"/>
              </a:spcAft>
              <a:buFont typeface="Arial" panose="020B0604020202020204" pitchFamily="34" charset="0"/>
              <a:buChar char="•"/>
            </a:pPr>
            <a:r>
              <a:rPr lang="en-US" sz="1400" dirty="0" smtClean="0"/>
              <a:t>The </a:t>
            </a:r>
            <a:r>
              <a:rPr lang="en-US" sz="1400" dirty="0"/>
              <a:t>HSN pays hospitals based on claims, which are adjudicated to verify that the patient is eligible and the services are covered. HSN payment </a:t>
            </a:r>
            <a:r>
              <a:rPr lang="en-US" sz="1400" dirty="0" smtClean="0"/>
              <a:t>rates for most services </a:t>
            </a:r>
            <a:r>
              <a:rPr lang="en-US" sz="1400" dirty="0"/>
              <a:t>are based on Medicare payment </a:t>
            </a:r>
            <a:r>
              <a:rPr lang="en-US" sz="1400" dirty="0" smtClean="0"/>
              <a:t>principles.</a:t>
            </a:r>
          </a:p>
          <a:p>
            <a:pPr marL="285750" indent="-285750" defTabSz="914608" eaLnBrk="0" hangingPunct="0">
              <a:spcAft>
                <a:spcPct val="30000"/>
              </a:spcAft>
              <a:buFont typeface="Arial" panose="020B0604020202020204" pitchFamily="34" charset="0"/>
              <a:buChar char="•"/>
              <a:defRPr/>
            </a:pPr>
            <a:r>
              <a:rPr lang="en-US" altLang="en-US" sz="1400" dirty="0"/>
              <a:t>HSN13 funding included the following sources: </a:t>
            </a:r>
            <a:r>
              <a:rPr lang="en-US" altLang="en-US" sz="1400" dirty="0" smtClean="0"/>
              <a:t>An </a:t>
            </a:r>
            <a:r>
              <a:rPr lang="en-US" altLang="en-US" sz="1400" dirty="0"/>
              <a:t>assessment on acute hospitals’ private sector </a:t>
            </a:r>
            <a:r>
              <a:rPr lang="en-US" altLang="en-US" sz="1400" dirty="0" smtClean="0"/>
              <a:t>charges ($160 million); </a:t>
            </a:r>
            <a:r>
              <a:rPr lang="en-US" altLang="en-US" sz="1400" dirty="0"/>
              <a:t>a surcharge on payments made to hospitals and ambulatory surgical centers by HMOs, insurers, third party administrators, and </a:t>
            </a:r>
            <a:r>
              <a:rPr lang="en-US" altLang="en-US" sz="1400" dirty="0" smtClean="0"/>
              <a:t>individuals ($160 million); </a:t>
            </a:r>
            <a:r>
              <a:rPr lang="en-US" altLang="en-US" sz="1400" dirty="0"/>
              <a:t>an annual appropriation from the Commonwealth’s General </a:t>
            </a:r>
            <a:r>
              <a:rPr lang="en-US" altLang="en-US" sz="1400" dirty="0" smtClean="0"/>
              <a:t>Fund ($30 million); </a:t>
            </a:r>
            <a:r>
              <a:rPr lang="en-US" altLang="en-US" sz="1400" dirty="0"/>
              <a:t>and offset funding for uncompensated care from the Medical Assistance Trust </a:t>
            </a:r>
            <a:r>
              <a:rPr lang="en-US" altLang="en-US" sz="1400" dirty="0" smtClean="0"/>
              <a:t>Fund ($70 million).</a:t>
            </a:r>
            <a:endParaRPr lang="en-US" sz="1200" dirty="0"/>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smtClean="0">
                  <a:solidFill>
                    <a:srgbClr val="376092"/>
                  </a:solidFill>
                </a:rPr>
                <a:t>Executive Office of Health and Human Services</a:t>
              </a:r>
            </a:p>
          </p:txBody>
        </p:sp>
      </p:grpSp>
      <p:sp>
        <p:nvSpPr>
          <p:cNvPr id="12" name="Slide Number Placeholder 3"/>
          <p:cNvSpPr>
            <a:spLocks noGrp="1"/>
          </p:cNvSpPr>
          <p:nvPr>
            <p:ph type="sldNum" sz="quarter" idx="10"/>
          </p:nvPr>
        </p:nvSpPr>
        <p:spPr>
          <a:xfrm>
            <a:off x="8305800" y="6332855"/>
            <a:ext cx="458788" cy="249928"/>
          </a:xfrm>
        </p:spPr>
        <p:txBody>
          <a:bodyPr/>
          <a:lstStyle/>
          <a:p>
            <a:pPr algn="r">
              <a:defRPr/>
            </a:pPr>
            <a:r>
              <a:rPr lang="en-US" sz="1100" dirty="0" smtClean="0">
                <a:solidFill>
                  <a:schemeClr val="tx1"/>
                </a:solidFill>
                <a:latin typeface="Times New Roman" panose="02020603050405020304" pitchFamily="18" charset="0"/>
                <a:cs typeface="Times New Roman" panose="02020603050405020304" pitchFamily="18" charset="0"/>
              </a:rPr>
              <a:t>3</a:t>
            </a:r>
            <a:endParaRPr lang="en-US" sz="1100" dirty="0">
              <a:solidFill>
                <a:schemeClr val="tx1"/>
              </a:solidFill>
              <a:latin typeface="Times New Roman" panose="02020603050405020304" pitchFamily="18" charset="0"/>
              <a:cs typeface="Times New Roman" panose="02020603050405020304" pitchFamily="18" charset="0"/>
            </a:endParaRPr>
          </a:p>
        </p:txBody>
      </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r>
              <a:rPr lang="en-US" altLang="en-US" dirty="0" smtClean="0"/>
              <a:t>HSN13 Data Notes</a:t>
            </a:r>
          </a:p>
        </p:txBody>
      </p:sp>
      <p:sp>
        <p:nvSpPr>
          <p:cNvPr id="39940" name="Text Box 8"/>
          <p:cNvSpPr txBox="1">
            <a:spLocks noChangeArrowheads="1"/>
          </p:cNvSpPr>
          <p:nvPr/>
        </p:nvSpPr>
        <p:spPr bwMode="auto">
          <a:xfrm>
            <a:off x="619125" y="1371600"/>
            <a:ext cx="8250238" cy="4530471"/>
          </a:xfrm>
          <a:prstGeom prst="rect">
            <a:avLst/>
          </a:prstGeom>
          <a:noFill/>
          <a:ln w="9525" algn="ctr">
            <a:noFill/>
            <a:miter lim="800000"/>
            <a:headEnd/>
            <a:tailEnd/>
          </a:ln>
        </p:spPr>
        <p:txBody>
          <a:bodyPr lIns="0" tIns="0" rIns="0" bIns="0">
            <a:spAutoFit/>
          </a:bodyPr>
          <a:lstStyle/>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t>As </a:t>
            </a:r>
            <a:r>
              <a:rPr lang="en-US" sz="1600" dirty="0"/>
              <a:t>required by </a:t>
            </a:r>
            <a:r>
              <a:rPr lang="en-US" sz="1600" dirty="0" smtClean="0"/>
              <a:t>Chapter </a:t>
            </a:r>
            <a:r>
              <a:rPr lang="en-US" sz="1600" dirty="0"/>
              <a:t>68 of the Acts of 2011, </a:t>
            </a:r>
            <a:r>
              <a:rPr lang="en-US" sz="1600" dirty="0" smtClean="0"/>
              <a:t>HSN medical </a:t>
            </a:r>
            <a:r>
              <a:rPr lang="en-US" sz="1600" dirty="0"/>
              <a:t>claims processing transitioned from the </a:t>
            </a:r>
            <a:r>
              <a:rPr lang="en-US" sz="1600" dirty="0" smtClean="0"/>
              <a:t>Health Safety Net Office’s </a:t>
            </a:r>
            <a:r>
              <a:rPr lang="en-US" sz="1600" dirty="0"/>
              <a:t>claims adjudication system to MassHealth’s Medicaid Management Information System (MMIS) in July of 2012.</a:t>
            </a:r>
          </a:p>
          <a:p>
            <a:pPr marL="274023" lvl="1" indent="-171450" defTabSz="914608" eaLnBrk="0" hangingPunct="0">
              <a:spcBef>
                <a:spcPct val="20000"/>
              </a:spcBef>
              <a:spcAft>
                <a:spcPct val="30000"/>
              </a:spcAft>
              <a:buFont typeface="Arial" panose="020B0604020202020204" pitchFamily="34" charset="0"/>
              <a:buChar char="•"/>
              <a:defRPr/>
            </a:pPr>
            <a:r>
              <a:rPr lang="en-US" sz="1600" dirty="0"/>
              <a:t>In order to prepare for the transition, the Health Safety Net Office stopped accepting medical claims as of May 1, 2012. </a:t>
            </a:r>
            <a:r>
              <a:rPr lang="en-US" sz="1600" dirty="0" smtClean="0"/>
              <a:t>The first payments based on claims submitted to MMIS were made in January 2013. During this transition period, </a:t>
            </a:r>
            <a:r>
              <a:rPr lang="en-US" sz="1600" dirty="0"/>
              <a:t>providers received interim payments based on their </a:t>
            </a:r>
            <a:r>
              <a:rPr lang="en-US" sz="1600" dirty="0" smtClean="0"/>
              <a:t>historical claim volume.</a:t>
            </a:r>
            <a:endParaRPr lang="en-US" sz="1600" dirty="0"/>
          </a:p>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t>After the transition, interim payments were recovered and providers were paid for claims from the transition period, many of which would have been paid during HSN12 under normal circumstances. </a:t>
            </a:r>
          </a:p>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t>HSN </a:t>
            </a:r>
            <a:r>
              <a:rPr lang="en-US" sz="1600" dirty="0"/>
              <a:t>reports </a:t>
            </a:r>
            <a:r>
              <a:rPr lang="en-US" sz="1600" dirty="0" smtClean="0"/>
              <a:t>historically have reported data based on the month in which claims were paid. However, applying </a:t>
            </a:r>
            <a:r>
              <a:rPr lang="en-US" sz="1600" dirty="0"/>
              <a:t>this methodology </a:t>
            </a:r>
            <a:r>
              <a:rPr lang="en-US" sz="1600" dirty="0" smtClean="0"/>
              <a:t>to HSN13 claims </a:t>
            </a:r>
            <a:r>
              <a:rPr lang="en-US" sz="1600" dirty="0"/>
              <a:t>data would </a:t>
            </a:r>
            <a:r>
              <a:rPr lang="en-US" sz="1600" dirty="0" smtClean="0"/>
              <a:t>overstate HSN13 claim volume. Therefore, unless otherwise specified, data in this report is reported by date of service. </a:t>
            </a:r>
          </a:p>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t>Data from prior periods may differ from data previously reported due to this change in methodology, and data for the periods included in this report is subject to change as additional claims are processed.</a:t>
            </a:r>
            <a:endParaRPr lang="en-US" sz="1600" dirty="0"/>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smtClean="0">
                  <a:solidFill>
                    <a:srgbClr val="376092"/>
                  </a:solidFill>
                </a:rPr>
                <a:t>Executive Office of Health and Human Services</a:t>
              </a:r>
            </a:p>
          </p:txBody>
        </p:sp>
      </p:grpSp>
      <p:sp>
        <p:nvSpPr>
          <p:cNvPr id="12" name="Slide Number Placeholder 3"/>
          <p:cNvSpPr>
            <a:spLocks noGrp="1"/>
          </p:cNvSpPr>
          <p:nvPr>
            <p:ph type="sldNum" sz="quarter" idx="10"/>
          </p:nvPr>
        </p:nvSpPr>
        <p:spPr>
          <a:xfrm>
            <a:off x="8305800" y="6332855"/>
            <a:ext cx="458788" cy="249928"/>
          </a:xfrm>
        </p:spPr>
        <p:txBody>
          <a:bodyPr/>
          <a:lstStyle/>
          <a:p>
            <a:pPr algn="r">
              <a:defRPr/>
            </a:pPr>
            <a:r>
              <a:rPr lang="en-US" sz="1100" dirty="0" smtClean="0">
                <a:solidFill>
                  <a:schemeClr val="tx1"/>
                </a:solidFill>
                <a:latin typeface="Times New Roman" panose="02020603050405020304" pitchFamily="18" charset="0"/>
                <a:cs typeface="Times New Roman" panose="02020603050405020304" pitchFamily="18" charset="0"/>
              </a:rPr>
              <a:t>4</a:t>
            </a:r>
            <a:endParaRPr lang="en-US" sz="1100" dirty="0">
              <a:solidFill>
                <a:schemeClr val="tx1"/>
              </a:solidFill>
              <a:latin typeface="Times New Roman" panose="02020603050405020304" pitchFamily="18" charset="0"/>
              <a:cs typeface="Times New Roman" panose="02020603050405020304" pitchFamily="18" charset="0"/>
            </a:endParaRPr>
          </a:p>
        </p:txBody>
      </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6" name="Group 11"/>
          <p:cNvGrpSpPr>
            <a:grpSpLocks/>
          </p:cNvGrpSpPr>
          <p:nvPr/>
        </p:nvGrpSpPr>
        <p:grpSpPr bwMode="auto">
          <a:xfrm>
            <a:off x="7543800" y="278152"/>
            <a:ext cx="1493838" cy="493712"/>
            <a:chOff x="4307" y="131"/>
            <a:chExt cx="1856" cy="311"/>
          </a:xfrm>
        </p:grpSpPr>
        <p:sp>
          <p:nvSpPr>
            <p:cNvPr id="17" name="Rectangle 12"/>
            <p:cNvSpPr>
              <a:spLocks noChangeArrowheads="1"/>
            </p:cNvSpPr>
            <p:nvPr/>
          </p:nvSpPr>
          <p:spPr bwMode="white">
            <a:xfrm>
              <a:off x="4307" y="179"/>
              <a:ext cx="1856" cy="263"/>
            </a:xfrm>
            <a:prstGeom prst="rect">
              <a:avLst/>
            </a:prstGeom>
            <a:solidFill>
              <a:schemeClr val="bg1"/>
            </a:solidFill>
            <a:ln w="9525">
              <a:noFill/>
              <a:miter lim="800000"/>
              <a:headEnd/>
              <a:tailEnd/>
            </a:ln>
          </p:spPr>
          <p:txBody>
            <a:bodyPr wrap="none" anchor="ctr"/>
            <a:lstStyle/>
            <a:p>
              <a:endParaRPr lang="en-US" sz="1400" b="1">
                <a:solidFill>
                  <a:schemeClr val="tx1"/>
                </a:solidFill>
                <a:latin typeface="Arial" panose="020B0604020202020204" pitchFamily="34" charset="0"/>
                <a:cs typeface="Arial" panose="020B0604020202020204" pitchFamily="34" charset="0"/>
              </a:endParaRPr>
            </a:p>
          </p:txBody>
        </p:sp>
        <p:sp>
          <p:nvSpPr>
            <p:cNvPr id="18"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Tree>
    <p:extLst>
      <p:ext uri="{BB962C8B-B14F-4D97-AF65-F5344CB8AC3E}">
        <p14:creationId xmlns:p14="http://schemas.microsoft.com/office/powerpoint/2010/main" val="1376249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513513" y="609600"/>
            <a:ext cx="2212975" cy="4900613"/>
          </a:xfrm>
          <a:prstGeom prst="roundRect">
            <a:avLst>
              <a:gd name="adj" fmla="val 16667"/>
            </a:avLst>
          </a:prstGeom>
          <a:solidFill>
            <a:srgbClr val="FFC885"/>
          </a:solidFill>
          <a:ln>
            <a:noFill/>
          </a:ln>
          <a:extLst>
            <a:ext uri="{91240B29-F687-4F45-9708-019B960494DF}">
              <a14:hiddenLine xmlns:a14="http://schemas.microsoft.com/office/drawing/2010/main" w="9525">
                <a:solidFill>
                  <a:srgbClr val="000000"/>
                </a:solidFill>
                <a:round/>
                <a:headEnd/>
                <a:tailEnd/>
              </a14:hiddenLine>
            </a:ext>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7172" name="Rectangle 4"/>
          <p:cNvSpPr>
            <a:spLocks noGrp="1" noChangeArrowheads="1"/>
          </p:cNvSpPr>
          <p:nvPr>
            <p:ph type="body" sz="half" idx="4294967295"/>
          </p:nvPr>
        </p:nvSpPr>
        <p:spPr>
          <a:xfrm>
            <a:off x="6592888" y="825500"/>
            <a:ext cx="2076450" cy="4432300"/>
          </a:xfrm>
        </p:spPr>
        <p:txBody>
          <a:bodyPr/>
          <a:lstStyle/>
          <a:p>
            <a:pPr marL="0" indent="0">
              <a:spcAft>
                <a:spcPct val="30000"/>
              </a:spcAft>
              <a:buNone/>
            </a:pPr>
            <a:r>
              <a:rPr lang="en-US" altLang="en-US" sz="1100" dirty="0" smtClean="0"/>
              <a:t>Demand represents the amount that providers would have been paid in the absence of a funding shortfall. Because in Health Safety Net fiscal year 2013 (HSN13) demand exceeded HSN13 funding, hospital providers experienced a $78 million shortfall during HSN13.</a:t>
            </a:r>
          </a:p>
          <a:p>
            <a:pPr marL="0" indent="0">
              <a:spcAft>
                <a:spcPct val="30000"/>
              </a:spcAft>
              <a:buNone/>
            </a:pPr>
            <a:r>
              <a:rPr lang="en-US" altLang="en-US" sz="1100" dirty="0" smtClean="0"/>
              <a:t>Total Health Safety Net (HSN) demand decreased in HSN13 compared to the prior fiscal year.  However, it is important to note that this was driven by claims processing adjustments, rather than by a decrease in actual demand for services.</a:t>
            </a:r>
          </a:p>
          <a:p>
            <a:pPr marL="0" indent="0">
              <a:spcAft>
                <a:spcPct val="30000"/>
              </a:spcAft>
              <a:buNone/>
            </a:pPr>
            <a:r>
              <a:rPr lang="en-US" altLang="en-US" sz="1100" dirty="0" smtClean="0"/>
              <a:t>Due to a financial adjustment made during HSN12, October and November 2011 CHC payments were made using HSN11 funding. These payments account for $10.2 million of the $65 million HSN12 CHC payment reported to the left.</a:t>
            </a:r>
          </a:p>
        </p:txBody>
      </p:sp>
      <p:sp>
        <p:nvSpPr>
          <p:cNvPr id="7173" name="Rectangle 17"/>
          <p:cNvSpPr>
            <a:spLocks noChangeArrowheads="1"/>
          </p:cNvSpPr>
          <p:nvPr/>
        </p:nvSpPr>
        <p:spPr bwMode="auto">
          <a:xfrm>
            <a:off x="620713" y="5334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a:solidFill>
                  <a:srgbClr val="000000"/>
                </a:solidFill>
              </a:rPr>
              <a:t>HSN Total Demand and Payment Trends</a:t>
            </a:r>
            <a:endParaRPr lang="en-US" altLang="en-US" sz="2000">
              <a:solidFill>
                <a:srgbClr val="FF0000"/>
              </a:solidFill>
            </a:endParaRPr>
          </a:p>
        </p:txBody>
      </p:sp>
      <p:graphicFrame>
        <p:nvGraphicFramePr>
          <p:cNvPr id="7175" name="Object 18"/>
          <p:cNvGraphicFramePr>
            <a:graphicFrameLocks noChangeAspect="1"/>
          </p:cNvGraphicFramePr>
          <p:nvPr>
            <p:extLst>
              <p:ext uri="{D42A27DB-BD31-4B8C-83A1-F6EECF244321}">
                <p14:modId xmlns:p14="http://schemas.microsoft.com/office/powerpoint/2010/main" val="1437069501"/>
              </p:ext>
            </p:extLst>
          </p:nvPr>
        </p:nvGraphicFramePr>
        <p:xfrm>
          <a:off x="433388" y="915987"/>
          <a:ext cx="5795962" cy="5103813"/>
        </p:xfrm>
        <a:graphic>
          <a:graphicData uri="http://schemas.openxmlformats.org/presentationml/2006/ole">
            <mc:AlternateContent xmlns:mc="http://schemas.openxmlformats.org/markup-compatibility/2006">
              <mc:Choice xmlns:v="urn:schemas-microsoft-com:vml" Requires="v">
                <p:oleObj spid="_x0000_s15406" name="Worksheet" r:id="rId5" imgW="6381621" imgH="5781780" progId="Excel.Sheet.8">
                  <p:embed/>
                </p:oleObj>
              </mc:Choice>
              <mc:Fallback>
                <p:oleObj name="Worksheet" r:id="rId5" imgW="6381621" imgH="5781780" progId="Excel.Sheet.8">
                  <p:embed/>
                  <p:pic>
                    <p:nvPicPr>
                      <p:cNvPr id="0" name=""/>
                      <p:cNvPicPr>
                        <a:picLocks noChangeAspect="1" noChangeArrowheads="1"/>
                      </p:cNvPicPr>
                      <p:nvPr/>
                    </p:nvPicPr>
                    <p:blipFill>
                      <a:blip r:embed="rId6"/>
                      <a:srcRect/>
                      <a:stretch>
                        <a:fillRect/>
                      </a:stretch>
                    </p:blipFill>
                    <p:spPr bwMode="auto">
                      <a:xfrm>
                        <a:off x="433388" y="915987"/>
                        <a:ext cx="5795962" cy="510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176" name="Line 17"/>
          <p:cNvSpPr>
            <a:spLocks noChangeShapeType="1"/>
          </p:cNvSpPr>
          <p:nvPr/>
        </p:nvSpPr>
        <p:spPr bwMode="auto">
          <a:xfrm flipV="1">
            <a:off x="2019301" y="1596231"/>
            <a:ext cx="1090612" cy="38496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a:p>
        </p:txBody>
      </p:sp>
      <p:sp>
        <p:nvSpPr>
          <p:cNvPr id="7177" name="Line 18"/>
          <p:cNvSpPr>
            <a:spLocks noChangeShapeType="1"/>
          </p:cNvSpPr>
          <p:nvPr/>
        </p:nvSpPr>
        <p:spPr bwMode="auto">
          <a:xfrm>
            <a:off x="3794125" y="1597820"/>
            <a:ext cx="1058863" cy="53578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a:p>
        </p:txBody>
      </p:sp>
      <p:sp>
        <p:nvSpPr>
          <p:cNvPr id="7178" name="Line 19"/>
          <p:cNvSpPr>
            <a:spLocks noChangeShapeType="1"/>
          </p:cNvSpPr>
          <p:nvPr/>
        </p:nvSpPr>
        <p:spPr bwMode="auto">
          <a:xfrm>
            <a:off x="3794125" y="2449511"/>
            <a:ext cx="1058863" cy="14128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a:p>
        </p:txBody>
      </p:sp>
      <p:sp>
        <p:nvSpPr>
          <p:cNvPr id="7179" name="Text Box 14"/>
          <p:cNvSpPr txBox="1">
            <a:spLocks noChangeArrowheads="1"/>
          </p:cNvSpPr>
          <p:nvPr/>
        </p:nvSpPr>
        <p:spPr bwMode="auto">
          <a:xfrm>
            <a:off x="620713" y="5783263"/>
            <a:ext cx="81010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500" dirty="0"/>
              <a:t>Notes: The Health Safety Net fiscal year runs from October 1 through September 30 of the following year. Hospital and community health center payments are reported in the month in which payment was made. HSN12 hospital payments include an HSN12 payment adjustment transacted in October 2012. Due to the transition of HSN claims processing to MMIS, providers received interim payments based on historical claims data from July through </a:t>
            </a:r>
            <a:r>
              <a:rPr lang="en-US" altLang="en-US" sz="500" dirty="0" smtClean="0"/>
              <a:t>December </a:t>
            </a:r>
            <a:r>
              <a:rPr lang="en-US" altLang="en-US" sz="500" dirty="0"/>
              <a:t>2012. The shortfall amount is based on spending assumptions in place during the fiscal year and may differ from year-end shortfall estimates reported elsewhere. Numbers are rounded to the nearest million and may not sum due to rounding; percent changes are calculated prior to rounding. </a:t>
            </a:r>
          </a:p>
          <a:p>
            <a:pPr eaLnBrk="1" hangingPunct="1">
              <a:spcBef>
                <a:spcPct val="0"/>
              </a:spcBef>
              <a:buFontTx/>
              <a:buNone/>
            </a:pPr>
            <a:r>
              <a:rPr lang="en-US" altLang="en-US" sz="500" dirty="0"/>
              <a:t>Source: Health Safety Net </a:t>
            </a:r>
            <a:r>
              <a:rPr lang="en-US" altLang="en-US" sz="500" dirty="0" smtClean="0"/>
              <a:t>Payment Calculation as </a:t>
            </a:r>
            <a:r>
              <a:rPr lang="en-US" altLang="en-US" sz="500" dirty="0"/>
              <a:t>of 12/5/2013.</a:t>
            </a:r>
          </a:p>
        </p:txBody>
      </p:sp>
      <p:sp>
        <p:nvSpPr>
          <p:cNvPr id="7180" name="Line 19"/>
          <p:cNvSpPr>
            <a:spLocks noChangeShapeType="1"/>
          </p:cNvSpPr>
          <p:nvPr/>
        </p:nvSpPr>
        <p:spPr bwMode="auto">
          <a:xfrm flipV="1">
            <a:off x="2027238" y="2439987"/>
            <a:ext cx="1082675" cy="7461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82058" tIns="41029" rIns="82058" bIns="41029">
            <a:spAutoFit/>
          </a:bodyPr>
          <a:lstStyle/>
          <a:p>
            <a:endParaRPr lang="en-US"/>
          </a:p>
        </p:txBody>
      </p:sp>
      <p:sp>
        <p:nvSpPr>
          <p:cNvPr id="7182" name="Text Box 4"/>
          <p:cNvSpPr txBox="1">
            <a:spLocks noChangeArrowheads="1"/>
          </p:cNvSpPr>
          <p:nvPr/>
        </p:nvSpPr>
        <p:spPr bwMode="auto">
          <a:xfrm>
            <a:off x="2049463" y="2625725"/>
            <a:ext cx="9525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900" dirty="0">
                <a:solidFill>
                  <a:srgbClr val="080808"/>
                </a:solidFill>
              </a:rPr>
              <a:t>Payments</a:t>
            </a:r>
          </a:p>
          <a:p>
            <a:pPr algn="ctr" eaLnBrk="1" hangingPunct="1">
              <a:spcBef>
                <a:spcPct val="0"/>
              </a:spcBef>
              <a:buFontTx/>
              <a:buNone/>
            </a:pPr>
            <a:r>
              <a:rPr lang="en-US" altLang="en-US" sz="900" dirty="0" smtClean="0">
                <a:solidFill>
                  <a:srgbClr val="080808"/>
                </a:solidFill>
              </a:rPr>
              <a:t>$412M</a:t>
            </a:r>
            <a:endParaRPr lang="en-US" altLang="en-US" sz="900" dirty="0">
              <a:solidFill>
                <a:srgbClr val="080808"/>
              </a:solidFill>
            </a:endParaRPr>
          </a:p>
          <a:p>
            <a:pPr algn="ctr" eaLnBrk="1" hangingPunct="1">
              <a:spcBef>
                <a:spcPct val="0"/>
              </a:spcBef>
              <a:buFontTx/>
              <a:buNone/>
            </a:pPr>
            <a:r>
              <a:rPr lang="en-US" altLang="en-US" sz="900" dirty="0" smtClean="0">
                <a:solidFill>
                  <a:srgbClr val="080808"/>
                </a:solidFill>
              </a:rPr>
              <a:t>+3%</a:t>
            </a:r>
            <a:endParaRPr lang="en-US" altLang="en-US" sz="900" dirty="0">
              <a:solidFill>
                <a:srgbClr val="080808"/>
              </a:solidFill>
            </a:endParaRPr>
          </a:p>
        </p:txBody>
      </p:sp>
      <p:sp>
        <p:nvSpPr>
          <p:cNvPr id="7183" name="Text Box 4"/>
          <p:cNvSpPr txBox="1">
            <a:spLocks noChangeArrowheads="1"/>
          </p:cNvSpPr>
          <p:nvPr/>
        </p:nvSpPr>
        <p:spPr bwMode="auto">
          <a:xfrm>
            <a:off x="2058988" y="1392238"/>
            <a:ext cx="9525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900" dirty="0">
                <a:solidFill>
                  <a:srgbClr val="080808"/>
                </a:solidFill>
              </a:rPr>
              <a:t>Demand</a:t>
            </a:r>
          </a:p>
          <a:p>
            <a:pPr algn="ctr" eaLnBrk="1" hangingPunct="1">
              <a:spcBef>
                <a:spcPct val="0"/>
              </a:spcBef>
              <a:buFontTx/>
              <a:buNone/>
            </a:pPr>
            <a:r>
              <a:rPr lang="en-US" altLang="en-US" sz="900" dirty="0" smtClean="0">
                <a:solidFill>
                  <a:srgbClr val="080808"/>
                </a:solidFill>
              </a:rPr>
              <a:t>+11%</a:t>
            </a:r>
            <a:endParaRPr lang="en-US" altLang="en-US" sz="900" dirty="0">
              <a:solidFill>
                <a:srgbClr val="080808"/>
              </a:solidFill>
            </a:endParaRPr>
          </a:p>
        </p:txBody>
      </p:sp>
      <p:sp>
        <p:nvSpPr>
          <p:cNvPr id="7184" name="Text Box 4"/>
          <p:cNvSpPr txBox="1">
            <a:spLocks noChangeArrowheads="1"/>
          </p:cNvSpPr>
          <p:nvPr/>
        </p:nvSpPr>
        <p:spPr bwMode="auto">
          <a:xfrm>
            <a:off x="3848100" y="2549525"/>
            <a:ext cx="9525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900" dirty="0">
                <a:solidFill>
                  <a:srgbClr val="080808"/>
                </a:solidFill>
              </a:rPr>
              <a:t>Payments</a:t>
            </a:r>
          </a:p>
          <a:p>
            <a:pPr algn="ctr" eaLnBrk="1" hangingPunct="1">
              <a:spcBef>
                <a:spcPct val="0"/>
              </a:spcBef>
              <a:buFontTx/>
              <a:buNone/>
            </a:pPr>
            <a:r>
              <a:rPr lang="en-US" altLang="en-US" sz="900" dirty="0">
                <a:solidFill>
                  <a:srgbClr val="080808"/>
                </a:solidFill>
              </a:rPr>
              <a:t>$</a:t>
            </a:r>
            <a:r>
              <a:rPr lang="en-US" altLang="en-US" sz="900" dirty="0" smtClean="0">
                <a:solidFill>
                  <a:srgbClr val="080808"/>
                </a:solidFill>
              </a:rPr>
              <a:t>424M</a:t>
            </a:r>
            <a:endParaRPr lang="en-US" altLang="en-US" sz="900" dirty="0">
              <a:solidFill>
                <a:srgbClr val="080808"/>
              </a:solidFill>
            </a:endParaRPr>
          </a:p>
          <a:p>
            <a:pPr algn="ctr" eaLnBrk="1" hangingPunct="1">
              <a:spcBef>
                <a:spcPct val="0"/>
              </a:spcBef>
              <a:buFontTx/>
              <a:buNone/>
            </a:pPr>
            <a:r>
              <a:rPr lang="en-US" altLang="en-US" sz="900" dirty="0" smtClean="0">
                <a:solidFill>
                  <a:srgbClr val="080808"/>
                </a:solidFill>
              </a:rPr>
              <a:t>-5%</a:t>
            </a:r>
            <a:endParaRPr lang="en-US" altLang="en-US" sz="900" dirty="0">
              <a:solidFill>
                <a:srgbClr val="080808"/>
              </a:solidFill>
            </a:endParaRPr>
          </a:p>
        </p:txBody>
      </p:sp>
      <p:sp>
        <p:nvSpPr>
          <p:cNvPr id="7185" name="Text Box 4"/>
          <p:cNvSpPr txBox="1">
            <a:spLocks noChangeArrowheads="1"/>
          </p:cNvSpPr>
          <p:nvPr/>
        </p:nvSpPr>
        <p:spPr bwMode="auto">
          <a:xfrm>
            <a:off x="3810000" y="1392237"/>
            <a:ext cx="9525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900" dirty="0">
                <a:solidFill>
                  <a:srgbClr val="080808"/>
                </a:solidFill>
              </a:rPr>
              <a:t>Demand</a:t>
            </a:r>
          </a:p>
          <a:p>
            <a:pPr algn="ctr" eaLnBrk="1" hangingPunct="1">
              <a:spcBef>
                <a:spcPct val="0"/>
              </a:spcBef>
              <a:buFontTx/>
              <a:buNone/>
            </a:pPr>
            <a:r>
              <a:rPr lang="en-US" altLang="en-US" sz="900" dirty="0" smtClean="0">
                <a:solidFill>
                  <a:srgbClr val="080808"/>
                </a:solidFill>
              </a:rPr>
              <a:t>-13%</a:t>
            </a:r>
            <a:endParaRPr lang="en-US" altLang="en-US" sz="900" dirty="0">
              <a:solidFill>
                <a:srgbClr val="080808"/>
              </a:solidFill>
            </a:endParaRPr>
          </a:p>
        </p:txBody>
      </p:sp>
      <p:sp>
        <p:nvSpPr>
          <p:cNvPr id="7186" name="Text Box 4"/>
          <p:cNvSpPr txBox="1">
            <a:spLocks noChangeArrowheads="1"/>
          </p:cNvSpPr>
          <p:nvPr/>
        </p:nvSpPr>
        <p:spPr bwMode="auto">
          <a:xfrm>
            <a:off x="5572125" y="2279650"/>
            <a:ext cx="75565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900" dirty="0">
                <a:solidFill>
                  <a:srgbClr val="080808"/>
                </a:solidFill>
              </a:rPr>
              <a:t>Payments</a:t>
            </a:r>
          </a:p>
          <a:p>
            <a:pPr algn="ctr" eaLnBrk="1" hangingPunct="1">
              <a:spcBef>
                <a:spcPct val="0"/>
              </a:spcBef>
              <a:buFontTx/>
              <a:buNone/>
            </a:pPr>
            <a:r>
              <a:rPr lang="en-US" altLang="en-US" sz="900" dirty="0">
                <a:solidFill>
                  <a:srgbClr val="080808"/>
                </a:solidFill>
              </a:rPr>
              <a:t>$</a:t>
            </a:r>
            <a:r>
              <a:rPr lang="en-US" altLang="en-US" sz="900" dirty="0" smtClean="0">
                <a:solidFill>
                  <a:srgbClr val="080808"/>
                </a:solidFill>
              </a:rPr>
              <a:t>404M</a:t>
            </a:r>
            <a:endParaRPr lang="en-US" altLang="en-US" sz="900" dirty="0">
              <a:solidFill>
                <a:srgbClr val="080808"/>
              </a:solidFill>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r>
              <a:rPr lang="en-US" sz="1100" dirty="0" smtClean="0">
                <a:solidFill>
                  <a:schemeClr val="tx1"/>
                </a:solidFill>
                <a:latin typeface="Times New Roman" panose="02020603050405020304" pitchFamily="18" charset="0"/>
                <a:cs typeface="Times New Roman" panose="02020603050405020304" pitchFamily="18" charset="0"/>
              </a:rPr>
              <a:t>5</a:t>
            </a: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1930321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17"/>
          <p:cNvSpPr>
            <a:spLocks noChangeArrowheads="1"/>
          </p:cNvSpPr>
          <p:nvPr/>
        </p:nvSpPr>
        <p:spPr bwMode="auto">
          <a:xfrm>
            <a:off x="620713" y="5207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dirty="0">
                <a:solidFill>
                  <a:srgbClr val="000000"/>
                </a:solidFill>
              </a:rPr>
              <a:t>HSN Total User Trends</a:t>
            </a:r>
            <a:endParaRPr lang="en-US" altLang="en-US" sz="2000" dirty="0">
              <a:solidFill>
                <a:srgbClr val="FF0000"/>
              </a:solidFill>
            </a:endParaRPr>
          </a:p>
        </p:txBody>
      </p:sp>
      <p:sp>
        <p:nvSpPr>
          <p:cNvPr id="8195" name="AutoShape 16"/>
          <p:cNvSpPr>
            <a:spLocks noChangeArrowheads="1"/>
          </p:cNvSpPr>
          <p:nvPr/>
        </p:nvSpPr>
        <p:spPr bwMode="auto">
          <a:xfrm>
            <a:off x="6513513" y="684906"/>
            <a:ext cx="2212975" cy="4900613"/>
          </a:xfrm>
          <a:prstGeom prst="roundRect">
            <a:avLst>
              <a:gd name="adj" fmla="val 16667"/>
            </a:avLst>
          </a:prstGeom>
          <a:solidFill>
            <a:srgbClr val="FFC885"/>
          </a:solidFill>
          <a:ln>
            <a:noFill/>
          </a:ln>
          <a:extLst>
            <a:ext uri="{91240B29-F687-4F45-9708-019B960494DF}">
              <a14:hiddenLine xmlns:a14="http://schemas.microsoft.com/office/drawing/2010/main" w="9525">
                <a:solidFill>
                  <a:srgbClr val="000000"/>
                </a:solidFill>
                <a:round/>
                <a:headEnd/>
                <a:tailEnd/>
              </a14:hiddenLine>
            </a:ext>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8196" name="Rectangle 4"/>
          <p:cNvSpPr>
            <a:spLocks noGrp="1" noChangeArrowheads="1"/>
          </p:cNvSpPr>
          <p:nvPr>
            <p:ph type="body" sz="half" idx="4294967295"/>
          </p:nvPr>
        </p:nvSpPr>
        <p:spPr>
          <a:xfrm>
            <a:off x="6592888" y="908050"/>
            <a:ext cx="2076450" cy="4432300"/>
          </a:xfrm>
        </p:spPr>
        <p:txBody>
          <a:bodyPr/>
          <a:lstStyle/>
          <a:p>
            <a:pPr marL="0" indent="0">
              <a:spcAft>
                <a:spcPct val="30000"/>
              </a:spcAft>
              <a:buNone/>
            </a:pPr>
            <a:r>
              <a:rPr lang="en-US" altLang="en-US" sz="1100" dirty="0" smtClean="0">
                <a:solidFill>
                  <a:srgbClr val="000000"/>
                </a:solidFill>
              </a:rPr>
              <a:t>The Health Safety Net (HSN) Office estimates that medical services provided to 336,000 individuals in HSN13 will be billed to the HSN.</a:t>
            </a:r>
          </a:p>
          <a:p>
            <a:pPr marL="0" indent="0">
              <a:spcAft>
                <a:spcPct val="30000"/>
              </a:spcAft>
              <a:buNone/>
            </a:pPr>
            <a:r>
              <a:rPr lang="en-US" altLang="en-US" sz="1100" dirty="0" smtClean="0">
                <a:solidFill>
                  <a:srgbClr val="000000"/>
                </a:solidFill>
              </a:rPr>
              <a:t>A portion of claims for HSN13 dates of service have not yet been submitted</a:t>
            </a:r>
            <a:r>
              <a:rPr lang="en-US" altLang="en-US" sz="1100" dirty="0">
                <a:solidFill>
                  <a:srgbClr val="000000"/>
                </a:solidFill>
              </a:rPr>
              <a:t>. These claims may represent unique users that are not yet accounted for in </a:t>
            </a:r>
            <a:r>
              <a:rPr lang="en-US" altLang="en-US" sz="1100" dirty="0" smtClean="0">
                <a:solidFill>
                  <a:srgbClr val="000000"/>
                </a:solidFill>
              </a:rPr>
              <a:t>the existing claims data. </a:t>
            </a:r>
            <a:r>
              <a:rPr lang="en-US" altLang="en-US" sz="1100" dirty="0">
                <a:solidFill>
                  <a:srgbClr val="000000"/>
                </a:solidFill>
              </a:rPr>
              <a:t>Therefore</a:t>
            </a:r>
            <a:r>
              <a:rPr lang="en-US" altLang="en-US" sz="1100" dirty="0" smtClean="0">
                <a:solidFill>
                  <a:srgbClr val="000000"/>
                </a:solidFill>
              </a:rPr>
              <a:t>, the total number of HSN13 users is estimated based on current claims data and historical claims experience. </a:t>
            </a:r>
          </a:p>
        </p:txBody>
      </p:sp>
      <p:graphicFrame>
        <p:nvGraphicFramePr>
          <p:cNvPr id="8198" name="Object 18"/>
          <p:cNvGraphicFramePr>
            <a:graphicFrameLocks noChangeAspect="1"/>
          </p:cNvGraphicFramePr>
          <p:nvPr>
            <p:extLst>
              <p:ext uri="{D42A27DB-BD31-4B8C-83A1-F6EECF244321}">
                <p14:modId xmlns:p14="http://schemas.microsoft.com/office/powerpoint/2010/main" val="451346497"/>
              </p:ext>
            </p:extLst>
          </p:nvPr>
        </p:nvGraphicFramePr>
        <p:xfrm>
          <a:off x="373062" y="984251"/>
          <a:ext cx="5685787" cy="4965700"/>
        </p:xfrm>
        <a:graphic>
          <a:graphicData uri="http://schemas.openxmlformats.org/presentationml/2006/ole">
            <mc:AlternateContent xmlns:mc="http://schemas.openxmlformats.org/markup-compatibility/2006">
              <mc:Choice xmlns:v="urn:schemas-microsoft-com:vml" Requires="v">
                <p:oleObj spid="_x0000_s8292" name="Worksheet" r:id="rId5" imgW="5836816" imgH="5250096" progId="Excel.Sheet.8">
                  <p:embed/>
                </p:oleObj>
              </mc:Choice>
              <mc:Fallback>
                <p:oleObj name="Worksheet" r:id="rId5" imgW="5836816" imgH="5250096" progId="Excel.Sheet.8">
                  <p:embed/>
                  <p:pic>
                    <p:nvPicPr>
                      <p:cNvPr id="0" name="Object 18"/>
                      <p:cNvPicPr>
                        <a:picLocks noChangeAspect="1" noChangeArrowheads="1"/>
                      </p:cNvPicPr>
                      <p:nvPr/>
                    </p:nvPicPr>
                    <p:blipFill>
                      <a:blip r:embed="rId6"/>
                      <a:srcRect/>
                      <a:stretch>
                        <a:fillRect/>
                      </a:stretch>
                    </p:blipFill>
                    <p:spPr bwMode="auto">
                      <a:xfrm>
                        <a:off x="373062" y="984251"/>
                        <a:ext cx="5685787" cy="4965700"/>
                      </a:xfrm>
                      <a:prstGeom prst="rect">
                        <a:avLst/>
                      </a:prstGeom>
                      <a:noFill/>
                      <a:ln>
                        <a:noFill/>
                      </a:ln>
                      <a:extLst/>
                    </p:spPr>
                  </p:pic>
                </p:oleObj>
              </mc:Fallback>
            </mc:AlternateContent>
          </a:graphicData>
        </a:graphic>
      </p:graphicFrame>
      <p:sp>
        <p:nvSpPr>
          <p:cNvPr id="8199" name="Text Box 3"/>
          <p:cNvSpPr txBox="1">
            <a:spLocks noChangeArrowheads="1"/>
          </p:cNvSpPr>
          <p:nvPr/>
        </p:nvSpPr>
        <p:spPr bwMode="auto">
          <a:xfrm>
            <a:off x="2222022" y="1693005"/>
            <a:ext cx="6572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en-US" sz="900" dirty="0" smtClean="0">
                <a:solidFill>
                  <a:srgbClr val="080808"/>
                </a:solidFill>
              </a:rPr>
              <a:t>+1%</a:t>
            </a:r>
            <a:endParaRPr lang="en-US" altLang="en-US" sz="900" dirty="0">
              <a:solidFill>
                <a:srgbClr val="080808"/>
              </a:solidFill>
            </a:endParaRPr>
          </a:p>
        </p:txBody>
      </p:sp>
      <p:sp>
        <p:nvSpPr>
          <p:cNvPr id="8201" name="Line 11"/>
          <p:cNvSpPr>
            <a:spLocks noChangeShapeType="1"/>
          </p:cNvSpPr>
          <p:nvPr/>
        </p:nvSpPr>
        <p:spPr bwMode="auto">
          <a:xfrm flipV="1">
            <a:off x="2049779" y="1952625"/>
            <a:ext cx="1001712" cy="825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82058" tIns="41029" rIns="82058" bIns="41029">
            <a:spAutoFit/>
          </a:bodyPr>
          <a:lstStyle/>
          <a:p>
            <a:endParaRPr lang="en-US"/>
          </a:p>
        </p:txBody>
      </p:sp>
      <p:sp>
        <p:nvSpPr>
          <p:cNvPr id="8202" name="Line 12"/>
          <p:cNvSpPr>
            <a:spLocks noChangeShapeType="1"/>
          </p:cNvSpPr>
          <p:nvPr/>
        </p:nvSpPr>
        <p:spPr bwMode="auto">
          <a:xfrm flipV="1">
            <a:off x="3809840" y="1923865"/>
            <a:ext cx="986631" cy="76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a:p>
        </p:txBody>
      </p:sp>
      <p:sp>
        <p:nvSpPr>
          <p:cNvPr id="8203" name="Text Box 14"/>
          <p:cNvSpPr txBox="1">
            <a:spLocks noChangeArrowheads="1"/>
          </p:cNvSpPr>
          <p:nvPr/>
        </p:nvSpPr>
        <p:spPr bwMode="auto">
          <a:xfrm>
            <a:off x="620713" y="5783263"/>
            <a:ext cx="81010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500" dirty="0"/>
              <a:t>Notes: The Health Safety Net fiscal year runs from October 1 through September 30 of the following year. Users who receive a service in more than one setting (hospital, community health center or emergency room bad debt) are counted only once. Users are reported on claims for which payments were made to hospital and community health center providers based on date of service. </a:t>
            </a:r>
            <a:r>
              <a:rPr lang="en-US" altLang="en-US" sz="500" dirty="0" smtClean="0"/>
              <a:t>Total </a:t>
            </a:r>
            <a:r>
              <a:rPr lang="en-US" altLang="en-US" sz="500" dirty="0"/>
              <a:t>users in </a:t>
            </a:r>
            <a:r>
              <a:rPr lang="en-US" altLang="en-US" sz="500" dirty="0" smtClean="0"/>
              <a:t>HSN11 and HSN12 reflect </a:t>
            </a:r>
            <a:r>
              <a:rPr lang="en-US" altLang="en-US" sz="500" dirty="0"/>
              <a:t>updated claims activity and may differ from data previously reported. Total users in HSN13 are based on current claims submitted and may change based on updated data. Numbers are rounded to the nearest thousand; percent changes are calculated prior to rounding. </a:t>
            </a:r>
          </a:p>
          <a:p>
            <a:pPr eaLnBrk="1" hangingPunct="1">
              <a:spcBef>
                <a:spcPct val="0"/>
              </a:spcBef>
              <a:buFontTx/>
              <a:buNone/>
            </a:pPr>
            <a:r>
              <a:rPr lang="en-US" altLang="en-US" sz="500" dirty="0"/>
              <a:t>Source: Health Safety Net Data Warehouse as of 12/5/2013.</a:t>
            </a:r>
          </a:p>
        </p:txBody>
      </p:sp>
      <p:pic>
        <p:nvPicPr>
          <p:cNvPr id="15" name="Picture 14"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 name="Group 11"/>
          <p:cNvGrpSpPr>
            <a:grpSpLocks/>
          </p:cNvGrpSpPr>
          <p:nvPr/>
        </p:nvGrpSpPr>
        <p:grpSpPr bwMode="auto">
          <a:xfrm>
            <a:off x="517525" y="6477000"/>
            <a:ext cx="3349625" cy="309563"/>
            <a:chOff x="4307" y="87"/>
            <a:chExt cx="1856" cy="299"/>
          </a:xfrm>
        </p:grpSpPr>
        <p:sp>
          <p:nvSpPr>
            <p:cNvPr id="1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sp>
        <p:nvSpPr>
          <p:cNvPr id="19" name="Slide Number Placeholder 3"/>
          <p:cNvSpPr>
            <a:spLocks noGrp="1"/>
          </p:cNvSpPr>
          <p:nvPr>
            <p:ph type="sldNum" sz="quarter" idx="10"/>
          </p:nvPr>
        </p:nvSpPr>
        <p:spPr>
          <a:xfrm>
            <a:off x="8305800" y="6332855"/>
            <a:ext cx="458788" cy="249928"/>
          </a:xfrm>
        </p:spPr>
        <p:txBody>
          <a:bodyPr/>
          <a:lstStyle/>
          <a:p>
            <a:pPr algn="r">
              <a:defRPr/>
            </a:pPr>
            <a:r>
              <a:rPr lang="en-US" sz="1100" dirty="0" smtClean="0">
                <a:solidFill>
                  <a:schemeClr val="tx1"/>
                </a:solidFill>
                <a:latin typeface="Times New Roman" panose="02020603050405020304" pitchFamily="18" charset="0"/>
                <a:cs typeface="Times New Roman" panose="02020603050405020304" pitchFamily="18" charset="0"/>
              </a:rPr>
              <a:t>6</a:t>
            </a:r>
            <a:endParaRPr lang="en-US" sz="1100" dirty="0">
              <a:solidFill>
                <a:schemeClr val="tx1"/>
              </a:solidFill>
              <a:latin typeface="Times New Roman" panose="02020603050405020304" pitchFamily="18" charset="0"/>
              <a:cs typeface="Times New Roman" panose="02020603050405020304" pitchFamily="18" charset="0"/>
            </a:endParaRPr>
          </a:p>
        </p:txBody>
      </p:sp>
      <p:cxnSp>
        <p:nvCxnSpPr>
          <p:cNvPr id="20" name="Straight Connector 1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22" name="Group 11"/>
          <p:cNvGrpSpPr>
            <a:grpSpLocks/>
          </p:cNvGrpSpPr>
          <p:nvPr/>
        </p:nvGrpSpPr>
        <p:grpSpPr bwMode="auto">
          <a:xfrm>
            <a:off x="7421698" y="125741"/>
            <a:ext cx="1341301" cy="537649"/>
            <a:chOff x="4307" y="-26"/>
            <a:chExt cx="1856" cy="412"/>
          </a:xfrm>
        </p:grpSpPr>
        <p:sp>
          <p:nvSpPr>
            <p:cNvPr id="23"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b="1">
                <a:solidFill>
                  <a:schemeClr val="tx1"/>
                </a:solidFill>
                <a:latin typeface="Arial" panose="020B0604020202020204" pitchFamily="34" charset="0"/>
                <a:cs typeface="Arial" panose="020B0604020202020204" pitchFamily="34" charset="0"/>
              </a:endParaRPr>
            </a:p>
          </p:txBody>
        </p:sp>
        <p:sp>
          <p:nvSpPr>
            <p:cNvPr id="24" name="Text Box 13"/>
            <p:cNvSpPr txBox="1">
              <a:spLocks noChangeArrowheads="1"/>
            </p:cNvSpPr>
            <p:nvPr/>
          </p:nvSpPr>
          <p:spPr bwMode="auto">
            <a:xfrm>
              <a:off x="4348" y="-26"/>
              <a:ext cx="1756" cy="375"/>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Utilization</a:t>
              </a:r>
              <a:endParaRPr lang="en-US" sz="1600" b="1" dirty="0">
                <a:solidFill>
                  <a:srgbClr val="4F81BD"/>
                </a:solidFill>
                <a:latin typeface="Arial" panose="020B0604020202020204" pitchFamily="34" charset="0"/>
                <a:cs typeface="Arial" panose="020B0604020202020204" pitchFamily="34" charset="0"/>
              </a:endParaRPr>
            </a:p>
          </p:txBody>
        </p:sp>
      </p:grpSp>
      <p:cxnSp>
        <p:nvCxnSpPr>
          <p:cNvPr id="21" name="Straight Connector 2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4671219" y="5430647"/>
            <a:ext cx="901209" cy="276999"/>
          </a:xfrm>
          <a:prstGeom prst="rect">
            <a:avLst/>
          </a:prstGeom>
          <a:noFill/>
        </p:spPr>
        <p:txBody>
          <a:bodyPr wrap="none" rtlCol="0">
            <a:spAutoFit/>
          </a:bodyPr>
          <a:lstStyle/>
          <a:p>
            <a:r>
              <a:rPr lang="en-US" sz="1200" dirty="0" smtClean="0"/>
              <a:t>(Estimated)</a:t>
            </a:r>
            <a:endParaRPr lang="en-US" sz="1200" dirty="0"/>
          </a:p>
        </p:txBody>
      </p:sp>
      <p:sp>
        <p:nvSpPr>
          <p:cNvPr id="25" name="Text Box 3"/>
          <p:cNvSpPr txBox="1">
            <a:spLocks noChangeArrowheads="1"/>
          </p:cNvSpPr>
          <p:nvPr/>
        </p:nvSpPr>
        <p:spPr bwMode="auto">
          <a:xfrm>
            <a:off x="3943191" y="1665144"/>
            <a:ext cx="6572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en-US" sz="900" dirty="0" smtClean="0">
                <a:solidFill>
                  <a:srgbClr val="080808"/>
                </a:solidFill>
              </a:rPr>
              <a:t>+1%</a:t>
            </a:r>
            <a:endParaRPr lang="en-US" altLang="en-US" sz="900" dirty="0">
              <a:solidFill>
                <a:srgbClr val="080808"/>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581025" y="520700"/>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dirty="0">
                <a:solidFill>
                  <a:srgbClr val="000000"/>
                </a:solidFill>
              </a:rPr>
              <a:t>Top Ten Inpatient Major Diagnostic Categories</a:t>
            </a:r>
          </a:p>
        </p:txBody>
      </p:sp>
      <p:sp>
        <p:nvSpPr>
          <p:cNvPr id="9220" name="AutoShape 2"/>
          <p:cNvSpPr>
            <a:spLocks noChangeArrowheads="1"/>
          </p:cNvSpPr>
          <p:nvPr/>
        </p:nvSpPr>
        <p:spPr bwMode="auto">
          <a:xfrm>
            <a:off x="6513513" y="609600"/>
            <a:ext cx="2212975" cy="4900613"/>
          </a:xfrm>
          <a:prstGeom prst="roundRect">
            <a:avLst>
              <a:gd name="adj" fmla="val 16667"/>
            </a:avLst>
          </a:prstGeom>
          <a:solidFill>
            <a:srgbClr val="FFC885"/>
          </a:solidFill>
          <a:ln>
            <a:noFill/>
          </a:ln>
          <a:extLst>
            <a:ext uri="{91240B29-F687-4F45-9708-019B960494DF}">
              <a14:hiddenLine xmlns:a14="http://schemas.microsoft.com/office/drawing/2010/main" w="9525">
                <a:solidFill>
                  <a:srgbClr val="000000"/>
                </a:solidFill>
                <a:round/>
                <a:headEnd/>
                <a:tailEnd/>
              </a14:hiddenLine>
            </a:ext>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graphicFrame>
        <p:nvGraphicFramePr>
          <p:cNvPr id="606445" name="Group 237"/>
          <p:cNvGraphicFramePr>
            <a:graphicFrameLocks noGrp="1"/>
          </p:cNvGraphicFramePr>
          <p:nvPr>
            <p:ph sz="half" idx="4294967295"/>
            <p:extLst>
              <p:ext uri="{D42A27DB-BD31-4B8C-83A1-F6EECF244321}">
                <p14:modId xmlns:p14="http://schemas.microsoft.com/office/powerpoint/2010/main" val="2613392560"/>
              </p:ext>
            </p:extLst>
          </p:nvPr>
        </p:nvGraphicFramePr>
        <p:xfrm>
          <a:off x="609600" y="1171330"/>
          <a:ext cx="5567363" cy="4338883"/>
        </p:xfrm>
        <a:graphic>
          <a:graphicData uri="http://schemas.openxmlformats.org/drawingml/2006/table">
            <a:tbl>
              <a:tblPr/>
              <a:tblGrid>
                <a:gridCol w="3446050"/>
                <a:gridCol w="1060657"/>
                <a:gridCol w="1060656"/>
              </a:tblGrid>
              <a:tr h="616234">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charset="0"/>
                        </a:rPr>
                        <a:t>Inpatient Major Diagnostic Categories (MDC)</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charset="0"/>
                        </a:rPr>
                        <a:t>for HSN13</a:t>
                      </a:r>
                    </a:p>
                  </a:txBody>
                  <a:tcPr marL="83121" marR="0" marT="40336" marB="40336"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bg1"/>
                          </a:solidFill>
                          <a:effectLst/>
                          <a:latin typeface="Arial" charset="0"/>
                        </a:rPr>
                        <a:t>Percent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bg1"/>
                          </a:solidFill>
                          <a:effectLst/>
                          <a:latin typeface="Arial" charset="0"/>
                        </a:rPr>
                        <a:t>Inpatient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bg1"/>
                          </a:solidFill>
                          <a:effectLst/>
                          <a:latin typeface="Arial" charset="0"/>
                        </a:rPr>
                        <a:t>Discharges</a:t>
                      </a:r>
                    </a:p>
                  </a:txBody>
                  <a:tcPr marL="83121" marR="0" marT="40336" marB="40336"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bg1"/>
                          </a:solidFill>
                          <a:effectLst/>
                          <a:latin typeface="Arial" charset="0"/>
                        </a:rPr>
                        <a:t>Percent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bg1"/>
                          </a:solidFill>
                          <a:effectLst/>
                          <a:latin typeface="Arial" charset="0"/>
                        </a:rPr>
                        <a:t>Inpatient </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bg1"/>
                          </a:solidFill>
                          <a:effectLst/>
                          <a:latin typeface="Arial" charset="0"/>
                        </a:rPr>
                        <a:t>Payments</a:t>
                      </a:r>
                    </a:p>
                  </a:txBody>
                  <a:tcPr marL="83121" marR="0" marT="40336" marB="40336" anchor="ctr" horzOverflow="overflow">
                    <a:lnL>
                      <a:noFill/>
                    </a:lnL>
                    <a:lnR>
                      <a:noFill/>
                    </a:lnR>
                    <a:lnT>
                      <a:noFill/>
                    </a:lnT>
                    <a:lnB>
                      <a:noFill/>
                    </a:lnB>
                    <a:lnTlToBr>
                      <a:noFill/>
                    </a:lnTlToBr>
                    <a:lnBlToTr>
                      <a:noFill/>
                    </a:lnBlToTr>
                    <a:solidFill>
                      <a:schemeClr val="accent1"/>
                    </a:solidFill>
                  </a:tcPr>
                </a:tc>
              </a:tr>
              <a:tr h="263300">
                <a:tc>
                  <a:txBody>
                    <a:bodyPr/>
                    <a:lstStyle/>
                    <a:p>
                      <a:pPr algn="l" rtl="0" fontAlgn="ctr"/>
                      <a:r>
                        <a:rPr lang="en-US" sz="1100" b="0" i="0" u="none" strike="noStrike" dirty="0" smtClean="0">
                          <a:solidFill>
                            <a:srgbClr val="080808"/>
                          </a:solidFill>
                          <a:effectLst/>
                          <a:latin typeface="Arial"/>
                        </a:rPr>
                        <a:t>Diseases of the Circulatory System</a:t>
                      </a: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13%</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a:effectLst/>
                          <a:latin typeface="Arial"/>
                        </a:rPr>
                        <a:t>17%</a:t>
                      </a:r>
                    </a:p>
                  </a:txBody>
                  <a:tcPr marL="7620" marR="7620" marT="7620" marB="0" anchor="ctr">
                    <a:lnL>
                      <a:noFill/>
                    </a:lnL>
                    <a:lnR>
                      <a:noFill/>
                    </a:lnR>
                    <a:lnT>
                      <a:noFill/>
                    </a:lnT>
                    <a:lnB>
                      <a:noFill/>
                    </a:lnB>
                    <a:lnTlToBr>
                      <a:noFill/>
                    </a:lnTlToBr>
                    <a:lnBlToTr>
                      <a:noFill/>
                    </a:lnBlToTr>
                    <a:noFill/>
                  </a:tcPr>
                </a:tc>
              </a:tr>
              <a:tr h="263300">
                <a:tc>
                  <a:txBody>
                    <a:bodyPr/>
                    <a:lstStyle/>
                    <a:p>
                      <a:pPr algn="l" rtl="0" fontAlgn="ctr"/>
                      <a:r>
                        <a:rPr lang="en-US" sz="1100" b="0" i="0" u="none" strike="noStrike" dirty="0" smtClean="0">
                          <a:solidFill>
                            <a:srgbClr val="080808"/>
                          </a:solidFill>
                          <a:effectLst/>
                          <a:latin typeface="Arial"/>
                        </a:rPr>
                        <a:t>Diseases of the Digestive System</a:t>
                      </a:r>
                      <a:endParaRPr lang="en-US" sz="1100" b="0" i="0" u="none" strike="noStrike" dirty="0">
                        <a:solidFill>
                          <a:srgbClr val="080808"/>
                        </a:solidFill>
                        <a:effectLst/>
                        <a:latin typeface="Arial"/>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11%</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a:effectLst/>
                          <a:latin typeface="Arial"/>
                        </a:rPr>
                        <a:t>11%</a:t>
                      </a:r>
                    </a:p>
                  </a:txBody>
                  <a:tcPr marL="7620" marR="7620" marT="7620" marB="0" anchor="ctr">
                    <a:lnL>
                      <a:noFill/>
                    </a:lnL>
                    <a:lnR>
                      <a:noFill/>
                    </a:lnR>
                    <a:lnT>
                      <a:noFill/>
                    </a:lnT>
                    <a:lnB>
                      <a:noFill/>
                    </a:lnB>
                    <a:lnTlToBr>
                      <a:noFill/>
                    </a:lnTlToBr>
                    <a:lnBlToTr>
                      <a:noFill/>
                    </a:lnBlToTr>
                    <a:noFill/>
                  </a:tcPr>
                </a:tc>
              </a:tr>
              <a:tr h="342005">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rgbClr val="080808"/>
                          </a:solidFill>
                          <a:effectLst/>
                          <a:latin typeface="Arial"/>
                        </a:rPr>
                        <a:t>Diseases of the Nervous System</a:t>
                      </a:r>
                    </a:p>
                    <a:p>
                      <a:pPr algn="l" rtl="0" fontAlgn="ctr"/>
                      <a:endParaRPr lang="en-US" sz="1100" b="0" i="0" u="none" strike="noStrike" dirty="0">
                        <a:solidFill>
                          <a:srgbClr val="080808"/>
                        </a:solidFill>
                        <a:effectLst/>
                        <a:latin typeface="Arial"/>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6%</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10%</a:t>
                      </a:r>
                    </a:p>
                  </a:txBody>
                  <a:tcPr marL="7620" marR="7620" marT="7620" marB="0" anchor="ctr">
                    <a:lnL>
                      <a:noFill/>
                    </a:lnL>
                    <a:lnR>
                      <a:noFill/>
                    </a:lnR>
                    <a:lnT>
                      <a:noFill/>
                    </a:lnT>
                    <a:lnB>
                      <a:noFill/>
                    </a:lnB>
                    <a:lnTlToBr>
                      <a:noFill/>
                    </a:lnTlToBr>
                    <a:lnBlToTr>
                      <a:noFill/>
                    </a:lnBlToTr>
                    <a:noFill/>
                  </a:tcPr>
                </a:tc>
              </a:tr>
              <a:tr h="66148">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rgbClr val="080808"/>
                          </a:solidFill>
                          <a:effectLst/>
                          <a:latin typeface="Arial"/>
                        </a:rPr>
                        <a:t>Diseases</a:t>
                      </a:r>
                      <a:r>
                        <a:rPr lang="en-US" sz="1100" b="0" i="0" u="none" strike="noStrike" baseline="0" dirty="0" smtClean="0">
                          <a:solidFill>
                            <a:srgbClr val="080808"/>
                          </a:solidFill>
                          <a:effectLst/>
                          <a:latin typeface="Arial"/>
                        </a:rPr>
                        <a:t> of the Respiratory System</a:t>
                      </a:r>
                      <a:endParaRPr lang="en-US" sz="1100" b="0" i="0" u="none" strike="noStrike" dirty="0" smtClean="0">
                        <a:solidFill>
                          <a:srgbClr val="080808"/>
                        </a:solidFill>
                        <a:effectLst/>
                        <a:latin typeface="Arial"/>
                      </a:endParaRPr>
                    </a:p>
                    <a:p>
                      <a:pPr marL="0" marR="0" indent="0" algn="l" defTabSz="914400" rtl="0" eaLnBrk="1" fontAlgn="ctr" latinLnBrk="0" hangingPunct="1">
                        <a:lnSpc>
                          <a:spcPct val="100000"/>
                        </a:lnSpc>
                        <a:spcBef>
                          <a:spcPts val="0"/>
                        </a:spcBef>
                        <a:spcAft>
                          <a:spcPts val="0"/>
                        </a:spcAft>
                        <a:buClrTx/>
                        <a:buSzTx/>
                        <a:buFontTx/>
                        <a:buNone/>
                        <a:tabLst/>
                        <a:defRPr/>
                      </a:pPr>
                      <a:endParaRPr lang="en-US" sz="1100" dirty="0" smtClean="0">
                        <a:solidFill>
                          <a:srgbClr val="080808"/>
                        </a:solidFill>
                        <a:latin typeface="Arial"/>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10%</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8%</a:t>
                      </a:r>
                    </a:p>
                  </a:txBody>
                  <a:tcPr marL="7620" marR="7620" marT="7620" marB="0" anchor="ctr">
                    <a:lnL>
                      <a:noFill/>
                    </a:lnL>
                    <a:lnR>
                      <a:noFill/>
                    </a:lnR>
                    <a:lnT>
                      <a:noFill/>
                    </a:lnT>
                    <a:lnB>
                      <a:noFill/>
                    </a:lnB>
                    <a:lnTlToBr>
                      <a:noFill/>
                    </a:lnTlToBr>
                    <a:lnBlToTr>
                      <a:noFill/>
                    </a:lnBlToTr>
                    <a:noFill/>
                  </a:tcPr>
                </a:tc>
              </a:tr>
              <a:tr h="26330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dirty="0" smtClean="0">
                          <a:solidFill>
                            <a:srgbClr val="080808"/>
                          </a:solidFill>
                          <a:latin typeface="Arial"/>
                        </a:rPr>
                        <a:t>Diseases of the Musculoskeletal System and Connective Tissue</a:t>
                      </a: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7%</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8%</a:t>
                      </a:r>
                    </a:p>
                  </a:txBody>
                  <a:tcPr marL="7620" marR="7620" marT="7620" marB="0" anchor="ctr">
                    <a:lnL>
                      <a:noFill/>
                    </a:lnL>
                    <a:lnR>
                      <a:noFill/>
                    </a:lnR>
                    <a:lnT>
                      <a:noFill/>
                    </a:lnT>
                    <a:lnB>
                      <a:noFill/>
                    </a:lnB>
                    <a:lnTlToBr>
                      <a:noFill/>
                    </a:lnTlToBr>
                    <a:lnBlToTr>
                      <a:noFill/>
                    </a:lnBlToTr>
                    <a:noFill/>
                  </a:tcPr>
                </a:tc>
              </a:tr>
              <a:tr h="26330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rgbClr val="080808"/>
                          </a:solidFill>
                          <a:effectLst/>
                          <a:latin typeface="Arial"/>
                        </a:rPr>
                        <a:t>Mental Illness</a:t>
                      </a: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12%</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7%</a:t>
                      </a:r>
                    </a:p>
                  </a:txBody>
                  <a:tcPr marL="7620" marR="7620" marT="7620" marB="0" anchor="ctr">
                    <a:lnL>
                      <a:noFill/>
                    </a:lnL>
                    <a:lnR>
                      <a:noFill/>
                    </a:lnR>
                    <a:lnT>
                      <a:noFill/>
                    </a:lnT>
                    <a:lnB>
                      <a:noFill/>
                    </a:lnB>
                    <a:lnTlToBr>
                      <a:noFill/>
                    </a:lnTlToBr>
                    <a:lnBlToTr>
                      <a:noFill/>
                    </a:lnBlToTr>
                    <a:noFill/>
                  </a:tcPr>
                </a:tc>
              </a:tr>
              <a:tr h="264702">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dirty="0" smtClean="0">
                          <a:solidFill>
                            <a:srgbClr val="080808"/>
                          </a:solidFill>
                          <a:latin typeface="Arial"/>
                        </a:rPr>
                        <a:t>Diseases of the Hepatobiliary System and Pancreas</a:t>
                      </a: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6%</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6%</a:t>
                      </a:r>
                    </a:p>
                  </a:txBody>
                  <a:tcPr marL="7620" marR="7620" marT="7620" marB="0" anchor="ctr">
                    <a:lnL>
                      <a:noFill/>
                    </a:lnL>
                    <a:lnR>
                      <a:noFill/>
                    </a:lnR>
                    <a:lnT>
                      <a:noFill/>
                    </a:lnT>
                    <a:lnB>
                      <a:noFill/>
                    </a:lnB>
                    <a:lnTlToBr>
                      <a:noFill/>
                    </a:lnTlToBr>
                    <a:lnBlToTr>
                      <a:noFill/>
                    </a:lnBlToTr>
                    <a:noFill/>
                  </a:tcPr>
                </a:tc>
              </a:tr>
              <a:tr h="439768">
                <a:tc>
                  <a:txBody>
                    <a:bodyPr/>
                    <a:lstStyle/>
                    <a:p>
                      <a:pPr algn="l" rtl="0" fontAlgn="ctr"/>
                      <a:r>
                        <a:rPr lang="en-US" sz="1100" b="0" i="0" u="none" strike="noStrike" dirty="0" smtClean="0">
                          <a:solidFill>
                            <a:srgbClr val="080808"/>
                          </a:solidFill>
                          <a:effectLst/>
                          <a:latin typeface="Arial"/>
                        </a:rPr>
                        <a:t>Infectious and Parasitic</a:t>
                      </a:r>
                      <a:r>
                        <a:rPr lang="en-US" sz="1100" b="0" i="0" u="none" strike="noStrike" baseline="0" dirty="0" smtClean="0">
                          <a:solidFill>
                            <a:srgbClr val="080808"/>
                          </a:solidFill>
                          <a:effectLst/>
                          <a:latin typeface="Arial"/>
                        </a:rPr>
                        <a:t> Diseases</a:t>
                      </a:r>
                      <a:endParaRPr lang="en-US" sz="1100" b="0" i="0" u="none" strike="noStrike" dirty="0">
                        <a:solidFill>
                          <a:srgbClr val="080808"/>
                        </a:solidFill>
                        <a:effectLst/>
                        <a:latin typeface="Arial"/>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4%</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6%</a:t>
                      </a:r>
                    </a:p>
                  </a:txBody>
                  <a:tcPr marL="7620" marR="7620" marT="7620" marB="0" anchor="ctr">
                    <a:lnL>
                      <a:noFill/>
                    </a:lnL>
                    <a:lnR>
                      <a:noFill/>
                    </a:lnR>
                    <a:lnT>
                      <a:noFill/>
                    </a:lnT>
                    <a:lnB>
                      <a:noFill/>
                    </a:lnB>
                    <a:lnTlToBr>
                      <a:noFill/>
                    </a:lnTlToBr>
                    <a:lnBlToTr>
                      <a:noFill/>
                    </a:lnBlToTr>
                    <a:noFill/>
                  </a:tcPr>
                </a:tc>
              </a:tr>
              <a:tr h="439768">
                <a:tc>
                  <a:txBody>
                    <a:bodyPr/>
                    <a:lstStyle/>
                    <a:p>
                      <a:pPr algn="l" rtl="0" fontAlgn="ctr"/>
                      <a:r>
                        <a:rPr lang="en-US" sz="1100" b="0" i="0" u="none" strike="noStrike" dirty="0" smtClean="0">
                          <a:solidFill>
                            <a:srgbClr val="080808"/>
                          </a:solidFill>
                          <a:effectLst/>
                          <a:latin typeface="Arial"/>
                        </a:rPr>
                        <a:t>Endocrine,</a:t>
                      </a:r>
                      <a:r>
                        <a:rPr lang="en-US" sz="1100" b="0" i="0" u="none" strike="noStrike" baseline="0" dirty="0" smtClean="0">
                          <a:solidFill>
                            <a:srgbClr val="080808"/>
                          </a:solidFill>
                          <a:effectLst/>
                          <a:latin typeface="Arial"/>
                        </a:rPr>
                        <a:t> Nutritional, and Metabolic Diseases</a:t>
                      </a:r>
                      <a:endParaRPr lang="en-US" sz="1100" b="0" i="0" u="none" strike="noStrike" dirty="0">
                        <a:solidFill>
                          <a:srgbClr val="080808"/>
                        </a:solidFill>
                        <a:effectLst/>
                        <a:latin typeface="Arial"/>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4%</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4%</a:t>
                      </a:r>
                    </a:p>
                  </a:txBody>
                  <a:tcPr marL="7620" marR="7620" marT="7620" marB="0" anchor="ctr">
                    <a:lnL>
                      <a:noFill/>
                    </a:lnL>
                    <a:lnR>
                      <a:noFill/>
                    </a:lnR>
                    <a:lnT>
                      <a:noFill/>
                    </a:lnT>
                    <a:lnB>
                      <a:noFill/>
                    </a:lnB>
                    <a:lnTlToBr>
                      <a:noFill/>
                    </a:lnTlToBr>
                    <a:lnBlToTr>
                      <a:noFill/>
                    </a:lnBlToTr>
                    <a:noFill/>
                  </a:tcPr>
                </a:tc>
              </a:tr>
              <a:tr h="322730">
                <a:tc>
                  <a:txBody>
                    <a:bodyPr/>
                    <a:lstStyle/>
                    <a:p>
                      <a:pPr algn="l" rtl="0" fontAlgn="ctr"/>
                      <a:r>
                        <a:rPr lang="en-US" sz="1100" b="0" i="0" u="none" strike="noStrike" dirty="0" smtClean="0">
                          <a:solidFill>
                            <a:srgbClr val="080808"/>
                          </a:solidFill>
                          <a:effectLst/>
                          <a:latin typeface="Arial"/>
                        </a:rPr>
                        <a:t>Diseases of the Kidney and Urinary Tract</a:t>
                      </a:r>
                      <a:endParaRPr lang="en-US" sz="1100" b="0" i="0" u="none" strike="noStrike" dirty="0">
                        <a:solidFill>
                          <a:srgbClr val="080808"/>
                        </a:solidFill>
                        <a:effectLst/>
                        <a:latin typeface="Arial"/>
                      </a:endParaRPr>
                    </a:p>
                  </a:txBody>
                  <a:tcPr marL="6926" marR="6926" marT="6724"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200" b="0" i="0" u="none" strike="noStrike" dirty="0">
                          <a:effectLst/>
                          <a:latin typeface="Arial"/>
                        </a:rPr>
                        <a:t>4%</a:t>
                      </a: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200" b="0" i="0" u="none" strike="noStrike" dirty="0">
                          <a:effectLst/>
                          <a:latin typeface="Arial"/>
                        </a:rPr>
                        <a:t>3%</a:t>
                      </a: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439768">
                <a:tc>
                  <a:txBody>
                    <a:bodyPr/>
                    <a:lstStyle/>
                    <a:p>
                      <a:pPr algn="l" rtl="0" fontAlgn="ctr"/>
                      <a:r>
                        <a:rPr lang="en-US" sz="1100" b="1" i="0" u="none" strike="noStrike" dirty="0">
                          <a:solidFill>
                            <a:srgbClr val="080808"/>
                          </a:solidFill>
                          <a:effectLst/>
                          <a:latin typeface="Arial"/>
                        </a:rPr>
                        <a:t>Total for Top Ten</a:t>
                      </a:r>
                    </a:p>
                  </a:txBody>
                  <a:tcPr marL="6926" marR="6926" marT="6724"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algn="ctr" rtl="0" fontAlgn="ctr"/>
                      <a:r>
                        <a:rPr lang="en-US" sz="1100" b="1" i="0" u="none" strike="noStrike" dirty="0" smtClean="0">
                          <a:solidFill>
                            <a:srgbClr val="080808"/>
                          </a:solidFill>
                          <a:effectLst/>
                          <a:latin typeface="Arial"/>
                        </a:rPr>
                        <a:t>77%</a:t>
                      </a:r>
                      <a:endParaRPr lang="en-US" sz="1100" b="1" i="0" u="none" strike="noStrike" dirty="0">
                        <a:solidFill>
                          <a:srgbClr val="080808"/>
                        </a:solidFill>
                        <a:effectLst/>
                        <a:latin typeface="Arial"/>
                      </a:endParaRPr>
                    </a:p>
                  </a:txBody>
                  <a:tcPr marL="6926" marR="6926" marT="6724"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algn="ctr" rtl="0" fontAlgn="ctr"/>
                      <a:r>
                        <a:rPr lang="en-US" sz="1100" b="1" i="0" u="none" strike="noStrike" dirty="0">
                          <a:solidFill>
                            <a:srgbClr val="080808"/>
                          </a:solidFill>
                          <a:effectLst/>
                          <a:latin typeface="Arial"/>
                        </a:rPr>
                        <a:t>80%</a:t>
                      </a:r>
                    </a:p>
                  </a:txBody>
                  <a:tcPr marL="6926" marR="6926" marT="6724"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
        <p:nvSpPr>
          <p:cNvPr id="45099" name="Rectangle 86"/>
          <p:cNvSpPr>
            <a:spLocks noChangeArrowheads="1"/>
          </p:cNvSpPr>
          <p:nvPr/>
        </p:nvSpPr>
        <p:spPr bwMode="auto">
          <a:xfrm>
            <a:off x="6584950" y="912813"/>
            <a:ext cx="2082800" cy="4241800"/>
          </a:xfrm>
          <a:prstGeom prst="rect">
            <a:avLst/>
          </a:prstGeom>
          <a:noFill/>
          <a:ln w="9525">
            <a:noFill/>
            <a:miter lim="800000"/>
            <a:headEnd/>
            <a:tailEnd/>
          </a:ln>
        </p:spPr>
        <p:txBody>
          <a:bodyPr lIns="91429" tIns="45714" rIns="91429" bIns="45714"/>
          <a:lstStyle/>
          <a:p>
            <a:pPr defTabSz="914608" eaLnBrk="0" fontAlgn="auto" hangingPunct="0">
              <a:spcBef>
                <a:spcPct val="20000"/>
              </a:spcBef>
              <a:spcAft>
                <a:spcPct val="30000"/>
              </a:spcAft>
              <a:defRPr/>
            </a:pPr>
            <a:r>
              <a:rPr lang="en-US" sz="1100" kern="0" dirty="0">
                <a:solidFill>
                  <a:srgbClr val="000000"/>
                </a:solidFill>
                <a:latin typeface="+mn-lt"/>
                <a:cs typeface="+mn-cs"/>
              </a:rPr>
              <a:t>In Health Safety Net fiscal year 2013 (HSN13), </a:t>
            </a:r>
            <a:r>
              <a:rPr lang="en-US" sz="1100" dirty="0">
                <a:solidFill>
                  <a:srgbClr val="000000"/>
                </a:solidFill>
                <a:latin typeface="+mn-lt"/>
                <a:cs typeface="+mn-cs"/>
              </a:rPr>
              <a:t>the top ten diagnostic categories accounted for </a:t>
            </a:r>
            <a:r>
              <a:rPr lang="en-US" altLang="en-US" sz="1100" dirty="0" smtClean="0"/>
              <a:t>77</a:t>
            </a:r>
            <a:r>
              <a:rPr lang="en-US" sz="1100" dirty="0" smtClean="0">
                <a:latin typeface="+mn-lt"/>
                <a:cs typeface="+mn-cs"/>
              </a:rPr>
              <a:t>% </a:t>
            </a:r>
            <a:r>
              <a:rPr lang="en-US" sz="1100" dirty="0">
                <a:latin typeface="+mn-lt"/>
                <a:cs typeface="+mn-cs"/>
              </a:rPr>
              <a:t>of inpatient discharges and </a:t>
            </a:r>
            <a:r>
              <a:rPr lang="en-US" altLang="en-US" sz="1100" dirty="0" smtClean="0"/>
              <a:t>80</a:t>
            </a:r>
            <a:r>
              <a:rPr lang="en-US" sz="1100" dirty="0" smtClean="0">
                <a:latin typeface="+mn-lt"/>
                <a:cs typeface="+mn-cs"/>
              </a:rPr>
              <a:t>% </a:t>
            </a:r>
            <a:r>
              <a:rPr lang="en-US" sz="1100" dirty="0">
                <a:latin typeface="+mn-lt"/>
                <a:cs typeface="+mn-cs"/>
              </a:rPr>
              <a:t>of inpatient </a:t>
            </a:r>
            <a:r>
              <a:rPr lang="en-US" sz="1100" dirty="0">
                <a:solidFill>
                  <a:srgbClr val="000000"/>
                </a:solidFill>
                <a:latin typeface="+mn-lt"/>
                <a:cs typeface="+mn-cs"/>
              </a:rPr>
              <a:t>payments.</a:t>
            </a:r>
          </a:p>
          <a:p>
            <a:pPr defTabSz="914608" eaLnBrk="0" fontAlgn="auto" hangingPunct="0">
              <a:spcBef>
                <a:spcPct val="20000"/>
              </a:spcBef>
              <a:spcAft>
                <a:spcPct val="30000"/>
              </a:spcAft>
              <a:defRPr/>
            </a:pPr>
            <a:r>
              <a:rPr lang="en-US" sz="1100" dirty="0">
                <a:solidFill>
                  <a:srgbClr val="000000"/>
                </a:solidFill>
                <a:latin typeface="+mn-lt"/>
                <a:cs typeface="+mn-cs"/>
              </a:rPr>
              <a:t>Circulatory, digestive, and </a:t>
            </a:r>
            <a:r>
              <a:rPr lang="en-US" sz="1100" dirty="0" smtClean="0">
                <a:solidFill>
                  <a:srgbClr val="000000"/>
                </a:solidFill>
                <a:latin typeface="+mn-lt"/>
                <a:cs typeface="+mn-cs"/>
              </a:rPr>
              <a:t>nervous system </a:t>
            </a:r>
            <a:r>
              <a:rPr lang="en-US" sz="1100" dirty="0">
                <a:solidFill>
                  <a:srgbClr val="000000"/>
                </a:solidFill>
                <a:latin typeface="+mn-lt"/>
                <a:cs typeface="+mn-cs"/>
              </a:rPr>
              <a:t>diseases and disorders were the top three diagnostic categories among inpatient claims.</a:t>
            </a:r>
          </a:p>
          <a:p>
            <a:pPr defTabSz="914608" eaLnBrk="0" fontAlgn="auto" hangingPunct="0">
              <a:spcBef>
                <a:spcPct val="20000"/>
              </a:spcBef>
              <a:spcAft>
                <a:spcPct val="30000"/>
              </a:spcAft>
              <a:defRPr/>
            </a:pPr>
            <a:r>
              <a:rPr lang="en-US" sz="1100" dirty="0">
                <a:solidFill>
                  <a:srgbClr val="000000"/>
                </a:solidFill>
                <a:latin typeface="+mn-lt"/>
                <a:cs typeface="+mn-cs"/>
              </a:rPr>
              <a:t>These </a:t>
            </a:r>
            <a:r>
              <a:rPr lang="en-US" sz="1100" dirty="0">
                <a:latin typeface="+mn-lt"/>
                <a:cs typeface="+mn-cs"/>
              </a:rPr>
              <a:t>three diagnostic categories comprised </a:t>
            </a:r>
            <a:r>
              <a:rPr lang="en-US" altLang="en-US" sz="1100" dirty="0" smtClean="0"/>
              <a:t>30</a:t>
            </a:r>
            <a:r>
              <a:rPr lang="en-US" sz="1100" dirty="0" smtClean="0">
                <a:solidFill>
                  <a:srgbClr val="000000"/>
                </a:solidFill>
                <a:latin typeface="+mn-lt"/>
                <a:cs typeface="+mn-cs"/>
              </a:rPr>
              <a:t>% of </a:t>
            </a:r>
            <a:r>
              <a:rPr lang="en-US" sz="1100" dirty="0">
                <a:solidFill>
                  <a:srgbClr val="000000"/>
                </a:solidFill>
                <a:latin typeface="+mn-lt"/>
                <a:cs typeface="+mn-cs"/>
              </a:rPr>
              <a:t>inpatient discharges </a:t>
            </a:r>
            <a:r>
              <a:rPr lang="en-US" sz="1100" dirty="0" smtClean="0">
                <a:solidFill>
                  <a:srgbClr val="000000"/>
                </a:solidFill>
                <a:latin typeface="+mn-lt"/>
                <a:cs typeface="+mn-cs"/>
              </a:rPr>
              <a:t>and 38% </a:t>
            </a:r>
            <a:r>
              <a:rPr lang="en-US" sz="1100" dirty="0">
                <a:solidFill>
                  <a:srgbClr val="000000"/>
                </a:solidFill>
                <a:latin typeface="+mn-lt"/>
                <a:cs typeface="+mn-cs"/>
              </a:rPr>
              <a:t>of inpatient payments.</a:t>
            </a:r>
          </a:p>
        </p:txBody>
      </p:sp>
      <p:sp>
        <p:nvSpPr>
          <p:cNvPr id="9260" name="Text Box 14"/>
          <p:cNvSpPr txBox="1">
            <a:spLocks noChangeArrowheads="1"/>
          </p:cNvSpPr>
          <p:nvPr/>
        </p:nvSpPr>
        <p:spPr bwMode="auto">
          <a:xfrm>
            <a:off x="609600" y="5871518"/>
            <a:ext cx="8107363"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500" dirty="0">
                <a:solidFill>
                  <a:srgbClr val="080808"/>
                </a:solidFill>
              </a:rPr>
              <a:t>Notes: The Health Safety Net fiscal year runs from October 1 through September 30 of the following year. Inpatient claims are grouped into major diagnostic categories (</a:t>
            </a:r>
            <a:r>
              <a:rPr lang="en-US" altLang="en-US" sz="500" dirty="0" smtClean="0">
                <a:solidFill>
                  <a:srgbClr val="080808"/>
                </a:solidFill>
              </a:rPr>
              <a:t>MDCs) </a:t>
            </a:r>
            <a:r>
              <a:rPr lang="en-US" altLang="en-US" sz="500" dirty="0">
                <a:solidFill>
                  <a:srgbClr val="080808"/>
                </a:solidFill>
              </a:rPr>
              <a:t>using </a:t>
            </a:r>
            <a:r>
              <a:rPr lang="en-US" altLang="en-US" sz="500" dirty="0" smtClean="0">
                <a:solidFill>
                  <a:srgbClr val="080808"/>
                </a:solidFill>
              </a:rPr>
              <a:t>version 30 </a:t>
            </a:r>
            <a:r>
              <a:rPr lang="en-US" altLang="en-US" sz="500" dirty="0">
                <a:solidFill>
                  <a:srgbClr val="080808"/>
                </a:solidFill>
              </a:rPr>
              <a:t>of the MS-DRG grouper, depending on the date of service on the claim. Hospital inpatient volume is inpatient discharges </a:t>
            </a:r>
            <a:r>
              <a:rPr lang="en-US" altLang="en-US" sz="500" dirty="0" smtClean="0">
                <a:solidFill>
                  <a:srgbClr val="080808"/>
                </a:solidFill>
              </a:rPr>
              <a:t>reported in the month in which the service was provided. </a:t>
            </a:r>
            <a:r>
              <a:rPr lang="en-US" altLang="en-US" sz="500" dirty="0">
                <a:solidFill>
                  <a:srgbClr val="080808"/>
                </a:solidFill>
              </a:rPr>
              <a:t>Hospital inpatient volume excludes pharmacy claims. Hospital inpatient payments are reported </a:t>
            </a:r>
            <a:r>
              <a:rPr lang="en-US" altLang="en-US" sz="500" dirty="0" smtClean="0">
                <a:solidFill>
                  <a:srgbClr val="080808"/>
                </a:solidFill>
              </a:rPr>
              <a:t>in the month </a:t>
            </a:r>
            <a:r>
              <a:rPr lang="en-US" altLang="en-US" sz="500" dirty="0">
                <a:solidFill>
                  <a:srgbClr val="080808"/>
                </a:solidFill>
              </a:rPr>
              <a:t>in which the service was provided. Hospital inpatient payments exclude pharmacy payments. Numbers are rounded to the nearest percent.</a:t>
            </a:r>
          </a:p>
          <a:p>
            <a:pPr eaLnBrk="1" hangingPunct="1">
              <a:spcBef>
                <a:spcPct val="0"/>
              </a:spcBef>
              <a:buFontTx/>
              <a:buNone/>
            </a:pPr>
            <a:r>
              <a:rPr lang="en-US" altLang="en-US" sz="500" dirty="0">
                <a:solidFill>
                  <a:srgbClr val="080808"/>
                </a:solidFill>
              </a:rPr>
              <a:t>Source: Health Safety Net Data Warehouse as of 12/5/2013.</a:t>
            </a: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smtClean="0">
                  <a:solidFill>
                    <a:srgbClr val="376092"/>
                  </a:solidFill>
                </a:rPr>
                <a:t>Executive Office of Health and Human Services</a:t>
              </a:r>
            </a:p>
          </p:txBody>
        </p:sp>
      </p:grpSp>
      <p:sp>
        <p:nvSpPr>
          <p:cNvPr id="15" name="Slide Number Placeholder 3"/>
          <p:cNvSpPr>
            <a:spLocks noGrp="1"/>
          </p:cNvSpPr>
          <p:nvPr>
            <p:ph type="sldNum" sz="quarter" idx="10"/>
          </p:nvPr>
        </p:nvSpPr>
        <p:spPr>
          <a:xfrm>
            <a:off x="8305800" y="6332855"/>
            <a:ext cx="458788" cy="249928"/>
          </a:xfrm>
        </p:spPr>
        <p:txBody>
          <a:bodyPr/>
          <a:lstStyle/>
          <a:p>
            <a:pPr algn="r">
              <a:defRPr/>
            </a:pPr>
            <a:r>
              <a:rPr lang="en-US" sz="1100" dirty="0" smtClean="0">
                <a:solidFill>
                  <a:schemeClr val="tx1"/>
                </a:solidFill>
                <a:latin typeface="Times New Roman" panose="02020603050405020304" pitchFamily="18" charset="0"/>
                <a:cs typeface="Times New Roman" panose="02020603050405020304" pitchFamily="18" charset="0"/>
              </a:rPr>
              <a:t>7</a:t>
            </a:r>
            <a:endParaRPr lang="en-US" sz="1100" dirty="0">
              <a:solidFill>
                <a:schemeClr val="tx1"/>
              </a:solidFill>
              <a:latin typeface="Times New Roman" panose="02020603050405020304" pitchFamily="18" charset="0"/>
              <a:cs typeface="Times New Roman" panose="02020603050405020304" pitchFamily="18" charset="0"/>
            </a:endParaRPr>
          </a:p>
        </p:txBody>
      </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89"/>
          <p:cNvSpPr>
            <a:spLocks noChangeArrowheads="1"/>
          </p:cNvSpPr>
          <p:nvPr/>
        </p:nvSpPr>
        <p:spPr bwMode="auto">
          <a:xfrm>
            <a:off x="609600" y="506413"/>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dirty="0">
                <a:solidFill>
                  <a:srgbClr val="000000"/>
                </a:solidFill>
              </a:rPr>
              <a:t>Top Ten Outpatient Clinical Classification Diagnosis Categories</a:t>
            </a:r>
          </a:p>
        </p:txBody>
      </p:sp>
      <p:sp>
        <p:nvSpPr>
          <p:cNvPr id="10244" name="AutoShape 2"/>
          <p:cNvSpPr>
            <a:spLocks noChangeArrowheads="1"/>
          </p:cNvSpPr>
          <p:nvPr/>
        </p:nvSpPr>
        <p:spPr bwMode="auto">
          <a:xfrm>
            <a:off x="6513513" y="609600"/>
            <a:ext cx="2212975" cy="4900613"/>
          </a:xfrm>
          <a:prstGeom prst="roundRect">
            <a:avLst>
              <a:gd name="adj" fmla="val 16667"/>
            </a:avLst>
          </a:prstGeom>
          <a:solidFill>
            <a:srgbClr val="FFC885"/>
          </a:solidFill>
          <a:ln>
            <a:noFill/>
          </a:ln>
          <a:extLst>
            <a:ext uri="{91240B29-F687-4F45-9708-019B960494DF}">
              <a14:hiddenLine xmlns:a14="http://schemas.microsoft.com/office/drawing/2010/main" w="9525">
                <a:solidFill>
                  <a:srgbClr val="000000"/>
                </a:solidFill>
                <a:round/>
                <a:headEnd/>
                <a:tailEnd/>
              </a14:hiddenLine>
            </a:ext>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graphicFrame>
        <p:nvGraphicFramePr>
          <p:cNvPr id="607283" name="Group 51"/>
          <p:cNvGraphicFramePr>
            <a:graphicFrameLocks noGrp="1"/>
          </p:cNvGraphicFramePr>
          <p:nvPr>
            <p:ph sz="half" idx="4294967295"/>
            <p:extLst>
              <p:ext uri="{D42A27DB-BD31-4B8C-83A1-F6EECF244321}">
                <p14:modId xmlns:p14="http://schemas.microsoft.com/office/powerpoint/2010/main" val="1986453437"/>
              </p:ext>
            </p:extLst>
          </p:nvPr>
        </p:nvGraphicFramePr>
        <p:xfrm>
          <a:off x="598488" y="1192213"/>
          <a:ext cx="5578475" cy="4219574"/>
        </p:xfrm>
        <a:graphic>
          <a:graphicData uri="http://schemas.openxmlformats.org/drawingml/2006/table">
            <a:tbl>
              <a:tblPr/>
              <a:tblGrid>
                <a:gridCol w="3456638"/>
                <a:gridCol w="1060919"/>
                <a:gridCol w="1060918"/>
              </a:tblGrid>
              <a:tr h="691711">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charset="0"/>
                        </a:rPr>
                        <a:t>Outpatient CCS Diagnosis Categories</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charset="0"/>
                        </a:rPr>
                        <a:t>for HSN13</a:t>
                      </a:r>
                    </a:p>
                  </a:txBody>
                  <a:tcPr marL="83142" marR="0" marT="40347" marB="40347"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bg1"/>
                          </a:solidFill>
                          <a:effectLst/>
                          <a:latin typeface="Arial" charset="0"/>
                        </a:rPr>
                        <a:t>Percent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bg1"/>
                          </a:solidFill>
                          <a:effectLst/>
                          <a:latin typeface="Arial" charset="0"/>
                        </a:rPr>
                        <a:t>Outpatient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bg1"/>
                          </a:solidFill>
                          <a:effectLst/>
                          <a:latin typeface="Arial" charset="0"/>
                        </a:rPr>
                        <a:t>Claims</a:t>
                      </a:r>
                    </a:p>
                  </a:txBody>
                  <a:tcPr marL="83142" marR="0" marT="40347" marB="40347"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bg1"/>
                          </a:solidFill>
                          <a:effectLst/>
                          <a:latin typeface="Arial" charset="0"/>
                        </a:rPr>
                        <a:t>Percent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bg1"/>
                          </a:solidFill>
                          <a:effectLst/>
                          <a:latin typeface="Arial" charset="0"/>
                        </a:rPr>
                        <a:t>Outpatient </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bg1"/>
                          </a:solidFill>
                          <a:effectLst/>
                          <a:latin typeface="Arial" charset="0"/>
                        </a:rPr>
                        <a:t>Payments</a:t>
                      </a:r>
                    </a:p>
                  </a:txBody>
                  <a:tcPr marL="83142" marR="0" marT="40347" marB="40347" anchor="ctr" horzOverflow="overflow">
                    <a:lnL>
                      <a:noFill/>
                    </a:lnL>
                    <a:lnR>
                      <a:noFill/>
                    </a:lnR>
                    <a:lnT>
                      <a:noFill/>
                    </a:lnT>
                    <a:lnB>
                      <a:noFill/>
                    </a:lnB>
                    <a:lnTlToBr>
                      <a:noFill/>
                    </a:lnTlToBr>
                    <a:lnBlToTr>
                      <a:noFill/>
                    </a:lnBlToTr>
                    <a:solidFill>
                      <a:schemeClr val="accent1"/>
                    </a:solidFill>
                  </a:tcPr>
                </a:tc>
              </a:tr>
              <a:tr h="458053">
                <a:tc>
                  <a:txBody>
                    <a:bodyPr/>
                    <a:lstStyle/>
                    <a:p>
                      <a:pPr algn="l" fontAlgn="b"/>
                      <a:r>
                        <a:rPr lang="en-US" sz="1100" b="0" i="0" u="none" strike="noStrike" dirty="0">
                          <a:effectLst/>
                          <a:latin typeface="Arial"/>
                        </a:rPr>
                        <a:t>Symptoms; signs; and ill-defined conditions and factors influencing health status</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14%</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16%</a:t>
                      </a:r>
                    </a:p>
                  </a:txBody>
                  <a:tcPr marL="7620" marR="7620" marT="7620" marB="0" anchor="ctr">
                    <a:lnL>
                      <a:noFill/>
                    </a:lnL>
                    <a:lnR>
                      <a:noFill/>
                    </a:lnR>
                    <a:lnT>
                      <a:noFill/>
                    </a:lnT>
                    <a:lnB>
                      <a:noFill/>
                    </a:lnB>
                    <a:lnTlToBr>
                      <a:noFill/>
                    </a:lnTlToBr>
                    <a:lnBlToTr>
                      <a:noFill/>
                    </a:lnBlToTr>
                    <a:noFill/>
                  </a:tcPr>
                </a:tc>
              </a:tr>
              <a:tr h="372617">
                <a:tc>
                  <a:txBody>
                    <a:bodyPr/>
                    <a:lstStyle/>
                    <a:p>
                      <a:pPr algn="l" fontAlgn="b"/>
                      <a:r>
                        <a:rPr lang="en-US" sz="1100" b="0" i="0" u="none" strike="noStrike" dirty="0">
                          <a:effectLst/>
                          <a:latin typeface="Arial"/>
                        </a:rPr>
                        <a:t>Diseases of the musculoskeletal system and connective tissue</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10%</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10%</a:t>
                      </a:r>
                    </a:p>
                  </a:txBody>
                  <a:tcPr marL="7620" marR="7620" marT="7620" marB="0" anchor="ctr">
                    <a:lnL>
                      <a:noFill/>
                    </a:lnL>
                    <a:lnR>
                      <a:noFill/>
                    </a:lnR>
                    <a:lnT>
                      <a:noFill/>
                    </a:lnT>
                    <a:lnB>
                      <a:noFill/>
                    </a:lnB>
                    <a:lnTlToBr>
                      <a:noFill/>
                    </a:lnTlToBr>
                    <a:lnBlToTr>
                      <a:noFill/>
                    </a:lnBlToTr>
                    <a:noFill/>
                  </a:tcPr>
                </a:tc>
              </a:tr>
              <a:tr h="277920">
                <a:tc>
                  <a:txBody>
                    <a:bodyPr/>
                    <a:lstStyle/>
                    <a:p>
                      <a:pPr algn="l" fontAlgn="b"/>
                      <a:r>
                        <a:rPr lang="en-US" sz="1100" b="0" i="0" u="none" strike="noStrike" dirty="0">
                          <a:effectLst/>
                          <a:latin typeface="Arial"/>
                        </a:rPr>
                        <a:t>Diseases of the genitourinary system</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8%</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8%</a:t>
                      </a:r>
                    </a:p>
                  </a:txBody>
                  <a:tcPr marL="7620" marR="7620" marT="7620" marB="0" anchor="ctr">
                    <a:lnL>
                      <a:noFill/>
                    </a:lnL>
                    <a:lnR>
                      <a:noFill/>
                    </a:lnR>
                    <a:lnT>
                      <a:noFill/>
                    </a:lnT>
                    <a:lnB>
                      <a:noFill/>
                    </a:lnB>
                    <a:lnTlToBr>
                      <a:noFill/>
                    </a:lnTlToBr>
                    <a:lnBlToTr>
                      <a:noFill/>
                    </a:lnBlToTr>
                    <a:noFill/>
                  </a:tcPr>
                </a:tc>
              </a:tr>
              <a:tr h="277920">
                <a:tc>
                  <a:txBody>
                    <a:bodyPr/>
                    <a:lstStyle/>
                    <a:p>
                      <a:pPr algn="l" fontAlgn="b"/>
                      <a:r>
                        <a:rPr lang="en-US" sz="1100" b="0" i="0" u="none" strike="noStrike" dirty="0">
                          <a:effectLst/>
                          <a:latin typeface="Arial"/>
                        </a:rPr>
                        <a:t>Diseases of the nervous system and sense organs</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7%</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8%</a:t>
                      </a:r>
                    </a:p>
                  </a:txBody>
                  <a:tcPr marL="7620" marR="7620" marT="7620" marB="0" anchor="ctr">
                    <a:lnL>
                      <a:noFill/>
                    </a:lnL>
                    <a:lnR>
                      <a:noFill/>
                    </a:lnR>
                    <a:lnT>
                      <a:noFill/>
                    </a:lnT>
                    <a:lnB>
                      <a:noFill/>
                    </a:lnB>
                    <a:lnTlToBr>
                      <a:noFill/>
                    </a:lnTlToBr>
                    <a:lnBlToTr>
                      <a:noFill/>
                    </a:lnBlToTr>
                    <a:noFill/>
                  </a:tcPr>
                </a:tc>
              </a:tr>
              <a:tr h="277920">
                <a:tc>
                  <a:txBody>
                    <a:bodyPr/>
                    <a:lstStyle/>
                    <a:p>
                      <a:pPr algn="l" fontAlgn="b"/>
                      <a:r>
                        <a:rPr lang="en-US" sz="1100" b="0" i="0" u="none" strike="noStrike" dirty="0">
                          <a:effectLst/>
                          <a:latin typeface="Arial"/>
                        </a:rPr>
                        <a:t>Diseases of the circulatory system</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a:effectLst/>
                          <a:latin typeface="Arial"/>
                        </a:rPr>
                        <a:t>8%</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7%</a:t>
                      </a:r>
                    </a:p>
                  </a:txBody>
                  <a:tcPr marL="7620" marR="7620" marT="7620" marB="0" anchor="ctr">
                    <a:lnL>
                      <a:noFill/>
                    </a:lnL>
                    <a:lnR>
                      <a:noFill/>
                    </a:lnR>
                    <a:lnT>
                      <a:noFill/>
                    </a:lnT>
                    <a:lnB>
                      <a:noFill/>
                    </a:lnB>
                    <a:lnTlToBr>
                      <a:noFill/>
                    </a:lnTlToBr>
                    <a:lnBlToTr>
                      <a:noFill/>
                    </a:lnBlToTr>
                    <a:noFill/>
                  </a:tcPr>
                </a:tc>
              </a:tr>
              <a:tr h="276206">
                <a:tc>
                  <a:txBody>
                    <a:bodyPr/>
                    <a:lstStyle/>
                    <a:p>
                      <a:pPr algn="l" fontAlgn="b"/>
                      <a:r>
                        <a:rPr lang="en-US" sz="1100" b="0" i="0" u="none" strike="noStrike" dirty="0">
                          <a:effectLst/>
                          <a:latin typeface="Arial"/>
                        </a:rPr>
                        <a:t>Injury and poisoning</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a:effectLst/>
                          <a:latin typeface="Arial"/>
                        </a:rPr>
                        <a:t>6%</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7%</a:t>
                      </a:r>
                    </a:p>
                  </a:txBody>
                  <a:tcPr marL="7620" marR="7620" marT="7620" marB="0" anchor="ctr">
                    <a:lnL>
                      <a:noFill/>
                    </a:lnL>
                    <a:lnR>
                      <a:noFill/>
                    </a:lnR>
                    <a:lnT>
                      <a:noFill/>
                    </a:lnT>
                    <a:lnB>
                      <a:noFill/>
                    </a:lnB>
                    <a:lnTlToBr>
                      <a:noFill/>
                    </a:lnTlToBr>
                    <a:lnBlToTr>
                      <a:noFill/>
                    </a:lnBlToTr>
                    <a:noFill/>
                  </a:tcPr>
                </a:tc>
              </a:tr>
              <a:tr h="372617">
                <a:tc>
                  <a:txBody>
                    <a:bodyPr/>
                    <a:lstStyle/>
                    <a:p>
                      <a:pPr algn="l" fontAlgn="b"/>
                      <a:r>
                        <a:rPr lang="en-US" sz="1100" b="0" i="0" u="none" strike="noStrike">
                          <a:effectLst/>
                          <a:latin typeface="Arial"/>
                        </a:rPr>
                        <a:t>Endocrine; nutritional; and metabolic diseases and immunity disorders</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7%</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7%</a:t>
                      </a:r>
                    </a:p>
                  </a:txBody>
                  <a:tcPr marL="7620" marR="7620" marT="7620" marB="0" anchor="ctr">
                    <a:lnL>
                      <a:noFill/>
                    </a:lnL>
                    <a:lnR>
                      <a:noFill/>
                    </a:lnR>
                    <a:lnT>
                      <a:noFill/>
                    </a:lnT>
                    <a:lnB>
                      <a:noFill/>
                    </a:lnB>
                    <a:lnTlToBr>
                      <a:noFill/>
                    </a:lnTlToBr>
                    <a:lnBlToTr>
                      <a:noFill/>
                    </a:lnBlToTr>
                    <a:noFill/>
                  </a:tcPr>
                </a:tc>
              </a:tr>
              <a:tr h="312230">
                <a:tc>
                  <a:txBody>
                    <a:bodyPr/>
                    <a:lstStyle/>
                    <a:p>
                      <a:pPr algn="l" fontAlgn="b"/>
                      <a:r>
                        <a:rPr lang="en-US" sz="1100" b="0" i="0" u="none" strike="noStrike">
                          <a:effectLst/>
                          <a:latin typeface="Arial"/>
                        </a:rPr>
                        <a:t>Diseases of the respiratory system</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6%</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6%</a:t>
                      </a:r>
                    </a:p>
                  </a:txBody>
                  <a:tcPr marL="7620" marR="7620" marT="7620" marB="0" anchor="ctr">
                    <a:lnL>
                      <a:noFill/>
                    </a:lnL>
                    <a:lnR>
                      <a:noFill/>
                    </a:lnR>
                    <a:lnT>
                      <a:noFill/>
                    </a:lnT>
                    <a:lnB>
                      <a:noFill/>
                    </a:lnB>
                    <a:lnTlToBr>
                      <a:noFill/>
                    </a:lnTlToBr>
                    <a:lnBlToTr>
                      <a:noFill/>
                    </a:lnBlToTr>
                    <a:noFill/>
                  </a:tcPr>
                </a:tc>
              </a:tr>
              <a:tr h="312230">
                <a:tc>
                  <a:txBody>
                    <a:bodyPr/>
                    <a:lstStyle/>
                    <a:p>
                      <a:pPr algn="l" fontAlgn="b"/>
                      <a:r>
                        <a:rPr lang="en-US" sz="1100" b="0" i="0" u="none" strike="noStrike">
                          <a:effectLst/>
                          <a:latin typeface="Arial"/>
                        </a:rPr>
                        <a:t>Neoplasms</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a:effectLst/>
                          <a:latin typeface="Arial"/>
                        </a:rPr>
                        <a:t>5%</a:t>
                      </a:r>
                    </a:p>
                  </a:txBody>
                  <a:tcPr marL="7620" marR="7620" marT="7620" marB="0" anchor="ctr">
                    <a:lnL>
                      <a:noFill/>
                    </a:lnL>
                    <a:lnR>
                      <a:noFill/>
                    </a:lnR>
                    <a:lnT>
                      <a:noFill/>
                    </a:lnT>
                    <a:lnB>
                      <a:noFill/>
                    </a:lnB>
                    <a:lnTlToBr>
                      <a:noFill/>
                    </a:lnTlToBr>
                    <a:lnBlToTr>
                      <a:noFill/>
                    </a:lnBlToTr>
                    <a:noFill/>
                  </a:tcPr>
                </a:tc>
                <a:tc>
                  <a:txBody>
                    <a:bodyPr/>
                    <a:lstStyle/>
                    <a:p>
                      <a:pPr algn="ctr" fontAlgn="b"/>
                      <a:r>
                        <a:rPr lang="en-US" sz="1200" b="0" i="0" u="none" strike="noStrike" dirty="0">
                          <a:effectLst/>
                          <a:latin typeface="Arial"/>
                        </a:rPr>
                        <a:t>6%</a:t>
                      </a:r>
                    </a:p>
                  </a:txBody>
                  <a:tcPr marL="7620" marR="7620" marT="7620" marB="0" anchor="ctr">
                    <a:lnL>
                      <a:noFill/>
                    </a:lnL>
                    <a:lnR>
                      <a:noFill/>
                    </a:lnR>
                    <a:lnT>
                      <a:noFill/>
                    </a:lnT>
                    <a:lnB>
                      <a:noFill/>
                    </a:lnB>
                    <a:lnTlToBr>
                      <a:noFill/>
                    </a:lnTlToBr>
                    <a:lnBlToTr>
                      <a:noFill/>
                    </a:lnBlToTr>
                    <a:noFill/>
                  </a:tcPr>
                </a:tc>
              </a:tr>
              <a:tr h="277920">
                <a:tc>
                  <a:txBody>
                    <a:bodyPr/>
                    <a:lstStyle/>
                    <a:p>
                      <a:pPr algn="l" fontAlgn="b"/>
                      <a:r>
                        <a:rPr lang="en-US" sz="1100" b="0" i="0" u="none" strike="noStrike" dirty="0">
                          <a:effectLst/>
                          <a:latin typeface="Arial"/>
                        </a:rPr>
                        <a:t>Mental Illness</a:t>
                      </a: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200" b="0" i="0" u="none" strike="noStrike" dirty="0">
                          <a:effectLst/>
                          <a:latin typeface="Arial"/>
                        </a:rPr>
                        <a:t>6%</a:t>
                      </a: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200" b="0" i="0" u="none" strike="noStrike" dirty="0">
                          <a:effectLst/>
                          <a:latin typeface="Arial"/>
                        </a:rPr>
                        <a:t>6%</a:t>
                      </a: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312230">
                <a:tc>
                  <a:txBody>
                    <a:bodyPr/>
                    <a:lstStyle/>
                    <a:p>
                      <a:pPr algn="l" rtl="0" fontAlgn="ctr"/>
                      <a:r>
                        <a:rPr lang="en-US" sz="1400" b="1" i="0" u="none" strike="noStrike">
                          <a:solidFill>
                            <a:srgbClr val="080808"/>
                          </a:solidFill>
                          <a:effectLst/>
                          <a:latin typeface="Arial"/>
                        </a:rPr>
                        <a:t>Total for Top Ten</a:t>
                      </a:r>
                    </a:p>
                  </a:txBody>
                  <a:tcPr marL="8660" marR="8660" marT="8405"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algn="ctr" rtl="0" fontAlgn="ctr"/>
                      <a:r>
                        <a:rPr lang="en-US" sz="1200" b="1" i="0" u="none" strike="noStrike" dirty="0" smtClean="0">
                          <a:solidFill>
                            <a:srgbClr val="080808"/>
                          </a:solidFill>
                          <a:effectLst/>
                          <a:latin typeface="Arial"/>
                        </a:rPr>
                        <a:t>77%</a:t>
                      </a:r>
                      <a:endParaRPr lang="en-US" sz="1200" b="1" i="0" u="none" strike="noStrike" dirty="0">
                        <a:solidFill>
                          <a:srgbClr val="080808"/>
                        </a:solidFill>
                        <a:effectLst/>
                        <a:latin typeface="Arial"/>
                      </a:endParaRPr>
                    </a:p>
                  </a:txBody>
                  <a:tcPr marL="6928" marR="6928" marT="6725"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algn="ctr" rtl="0" fontAlgn="ctr"/>
                      <a:r>
                        <a:rPr lang="en-US" sz="1200" b="1" i="0" u="none" strike="noStrike" dirty="0" smtClean="0">
                          <a:solidFill>
                            <a:srgbClr val="080808"/>
                          </a:solidFill>
                          <a:effectLst/>
                          <a:latin typeface="Arial"/>
                        </a:rPr>
                        <a:t>81%</a:t>
                      </a:r>
                      <a:endParaRPr lang="en-US" sz="1200" b="1" i="0" u="none" strike="noStrike" dirty="0">
                        <a:solidFill>
                          <a:srgbClr val="080808"/>
                        </a:solidFill>
                        <a:effectLst/>
                        <a:latin typeface="Arial"/>
                      </a:endParaRPr>
                    </a:p>
                  </a:txBody>
                  <a:tcPr marL="6928" marR="6928" marT="6725"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
        <p:nvSpPr>
          <p:cNvPr id="46123" name="Rectangle 86"/>
          <p:cNvSpPr>
            <a:spLocks noChangeArrowheads="1"/>
          </p:cNvSpPr>
          <p:nvPr/>
        </p:nvSpPr>
        <p:spPr bwMode="auto">
          <a:xfrm>
            <a:off x="6584950" y="912813"/>
            <a:ext cx="2082800" cy="4241800"/>
          </a:xfrm>
          <a:prstGeom prst="rect">
            <a:avLst/>
          </a:prstGeom>
          <a:noFill/>
          <a:ln w="9525">
            <a:noFill/>
            <a:miter lim="800000"/>
            <a:headEnd/>
            <a:tailEnd/>
          </a:ln>
        </p:spPr>
        <p:txBody>
          <a:bodyPr lIns="91429" tIns="45714" rIns="91429" bIns="45714"/>
          <a:lstStyle/>
          <a:p>
            <a:pPr defTabSz="914608" eaLnBrk="0" fontAlgn="auto" hangingPunct="0">
              <a:spcBef>
                <a:spcPct val="20000"/>
              </a:spcBef>
              <a:spcAft>
                <a:spcPct val="30000"/>
              </a:spcAft>
              <a:defRPr/>
            </a:pPr>
            <a:r>
              <a:rPr lang="en-US" sz="1100" kern="0" dirty="0">
                <a:solidFill>
                  <a:srgbClr val="000000"/>
                </a:solidFill>
                <a:latin typeface="+mn-lt"/>
                <a:cs typeface="+mn-cs"/>
              </a:rPr>
              <a:t>In Health Safety Net fiscal year 2013 (HSN13), </a:t>
            </a:r>
            <a:r>
              <a:rPr lang="en-US" sz="1100" dirty="0">
                <a:solidFill>
                  <a:srgbClr val="000000"/>
                </a:solidFill>
                <a:latin typeface="+mn-lt"/>
                <a:cs typeface="+mn-cs"/>
              </a:rPr>
              <a:t>the top ten clinical classification (CCS) diagnosis categories accounted for </a:t>
            </a:r>
            <a:r>
              <a:rPr lang="en-US" altLang="en-US" sz="1100" dirty="0" smtClean="0">
                <a:solidFill>
                  <a:srgbClr val="000000"/>
                </a:solidFill>
                <a:latin typeface="+mn-lt"/>
                <a:cs typeface="+mn-cs"/>
              </a:rPr>
              <a:t>77</a:t>
            </a:r>
            <a:r>
              <a:rPr lang="en-US" sz="1100" dirty="0" smtClean="0">
                <a:solidFill>
                  <a:srgbClr val="000000"/>
                </a:solidFill>
                <a:latin typeface="+mn-lt"/>
                <a:cs typeface="+mn-cs"/>
              </a:rPr>
              <a:t>% </a:t>
            </a:r>
            <a:r>
              <a:rPr lang="en-US" sz="1100" dirty="0">
                <a:solidFill>
                  <a:srgbClr val="000000"/>
                </a:solidFill>
                <a:latin typeface="+mn-lt"/>
                <a:cs typeface="+mn-cs"/>
              </a:rPr>
              <a:t>of outpatient claims and </a:t>
            </a:r>
            <a:r>
              <a:rPr lang="en-US" altLang="en-US" sz="1100" dirty="0" smtClean="0">
                <a:solidFill>
                  <a:srgbClr val="000000"/>
                </a:solidFill>
                <a:latin typeface="+mn-lt"/>
                <a:cs typeface="+mn-cs"/>
              </a:rPr>
              <a:t>81</a:t>
            </a:r>
            <a:r>
              <a:rPr lang="en-US" sz="1100" dirty="0" smtClean="0">
                <a:solidFill>
                  <a:srgbClr val="000000"/>
                </a:solidFill>
                <a:latin typeface="+mn-lt"/>
                <a:cs typeface="+mn-cs"/>
              </a:rPr>
              <a:t>% </a:t>
            </a:r>
            <a:r>
              <a:rPr lang="en-US" sz="1100" dirty="0">
                <a:solidFill>
                  <a:srgbClr val="000000"/>
                </a:solidFill>
                <a:latin typeface="+mn-lt"/>
                <a:cs typeface="+mn-cs"/>
              </a:rPr>
              <a:t>of outpatient payments.</a:t>
            </a:r>
          </a:p>
          <a:p>
            <a:pPr defTabSz="914608" eaLnBrk="0" fontAlgn="auto" hangingPunct="0">
              <a:spcBef>
                <a:spcPct val="20000"/>
              </a:spcBef>
              <a:spcAft>
                <a:spcPct val="30000"/>
              </a:spcAft>
              <a:defRPr/>
            </a:pPr>
            <a:r>
              <a:rPr lang="en-US" sz="1100" dirty="0">
                <a:solidFill>
                  <a:srgbClr val="000000"/>
                </a:solidFill>
                <a:latin typeface="+mn-lt"/>
                <a:cs typeface="+mn-cs"/>
              </a:rPr>
              <a:t>Symptoms, signs, and ill-defined conditions and factors influencing health status; musculoskeletal system and connective tissue diseases; and diseases of the </a:t>
            </a:r>
            <a:r>
              <a:rPr lang="en-US" sz="1100" dirty="0" smtClean="0">
                <a:solidFill>
                  <a:srgbClr val="000000"/>
                </a:solidFill>
                <a:latin typeface="+mn-lt"/>
                <a:cs typeface="+mn-cs"/>
              </a:rPr>
              <a:t>genitourinary system </a:t>
            </a:r>
            <a:r>
              <a:rPr lang="en-US" sz="1100" dirty="0">
                <a:solidFill>
                  <a:srgbClr val="000000"/>
                </a:solidFill>
                <a:latin typeface="+mn-lt"/>
                <a:cs typeface="+mn-cs"/>
              </a:rPr>
              <a:t>were the top three CCS diagnosis categories among outpatient claims.</a:t>
            </a:r>
          </a:p>
          <a:p>
            <a:pPr defTabSz="914608" eaLnBrk="0" fontAlgn="auto" hangingPunct="0">
              <a:spcBef>
                <a:spcPct val="20000"/>
              </a:spcBef>
              <a:spcAft>
                <a:spcPct val="30000"/>
              </a:spcAft>
              <a:defRPr/>
            </a:pPr>
            <a:r>
              <a:rPr lang="en-US" sz="1100" dirty="0">
                <a:solidFill>
                  <a:srgbClr val="000000"/>
                </a:solidFill>
                <a:latin typeface="+mn-lt"/>
                <a:cs typeface="+mn-cs"/>
              </a:rPr>
              <a:t>These three CCS diagnosis categories comprised </a:t>
            </a:r>
            <a:r>
              <a:rPr lang="en-US" sz="1100" dirty="0" smtClean="0">
                <a:solidFill>
                  <a:srgbClr val="000000"/>
                </a:solidFill>
                <a:latin typeface="+mn-lt"/>
                <a:cs typeface="+mn-cs"/>
              </a:rPr>
              <a:t>32% </a:t>
            </a:r>
            <a:r>
              <a:rPr lang="en-US" sz="1100" dirty="0">
                <a:solidFill>
                  <a:srgbClr val="000000"/>
                </a:solidFill>
                <a:latin typeface="+mn-lt"/>
                <a:cs typeface="+mn-cs"/>
              </a:rPr>
              <a:t>of outpatient claims and </a:t>
            </a:r>
            <a:r>
              <a:rPr lang="en-US" altLang="en-US" sz="1100" dirty="0" smtClean="0">
                <a:solidFill>
                  <a:srgbClr val="000000"/>
                </a:solidFill>
                <a:latin typeface="+mn-lt"/>
                <a:cs typeface="+mn-cs"/>
              </a:rPr>
              <a:t>34</a:t>
            </a:r>
            <a:r>
              <a:rPr lang="en-US" sz="1100" dirty="0" smtClean="0">
                <a:solidFill>
                  <a:srgbClr val="000000"/>
                </a:solidFill>
                <a:latin typeface="+mn-lt"/>
                <a:cs typeface="+mn-cs"/>
              </a:rPr>
              <a:t>% </a:t>
            </a:r>
            <a:r>
              <a:rPr lang="en-US" sz="1100" dirty="0">
                <a:solidFill>
                  <a:srgbClr val="000000"/>
                </a:solidFill>
                <a:latin typeface="+mn-lt"/>
                <a:cs typeface="+mn-cs"/>
              </a:rPr>
              <a:t>of outpatient payments.</a:t>
            </a:r>
          </a:p>
        </p:txBody>
      </p:sp>
      <p:sp>
        <p:nvSpPr>
          <p:cNvPr id="10284" name="Text Box 14"/>
          <p:cNvSpPr txBox="1">
            <a:spLocks noChangeArrowheads="1"/>
          </p:cNvSpPr>
          <p:nvPr/>
        </p:nvSpPr>
        <p:spPr bwMode="auto">
          <a:xfrm>
            <a:off x="609600" y="5870575"/>
            <a:ext cx="8107363"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500" dirty="0">
                <a:solidFill>
                  <a:srgbClr val="080808"/>
                </a:solidFill>
              </a:rPr>
              <a:t>Notes: The Health Safety Net fiscal year runs from October 1 through September 30 of the following year. Outpatient 837I claims are grouped using the Clinical Classification Software (CCS) from the Agency for Healthcare Research and Quality (AHRQ). Hospital outpatient claims are claims reported in the month in which the service was provided. Hospital outpatient claims </a:t>
            </a:r>
            <a:r>
              <a:rPr lang="en-US" altLang="en-US" sz="500" dirty="0" smtClean="0">
                <a:solidFill>
                  <a:srgbClr val="080808"/>
                </a:solidFill>
              </a:rPr>
              <a:t>exclude pharmacy </a:t>
            </a:r>
            <a:r>
              <a:rPr lang="en-US" altLang="en-US" sz="500" dirty="0">
                <a:solidFill>
                  <a:srgbClr val="080808"/>
                </a:solidFill>
              </a:rPr>
              <a:t>claims. Hospital outpatient payments are reported in the month in which </a:t>
            </a:r>
            <a:r>
              <a:rPr lang="en-US" altLang="en-US" sz="500" dirty="0" smtClean="0">
                <a:solidFill>
                  <a:srgbClr val="080808"/>
                </a:solidFill>
              </a:rPr>
              <a:t>the service was provided.</a:t>
            </a:r>
            <a:r>
              <a:rPr lang="en-US" altLang="en-US" sz="500" dirty="0">
                <a:solidFill>
                  <a:srgbClr val="080808"/>
                </a:solidFill>
              </a:rPr>
              <a:t> Hospital outpatient payments exclude pharmacy payments. Numbers are rounded to the nearest percent.</a:t>
            </a:r>
          </a:p>
          <a:p>
            <a:pPr eaLnBrk="1" hangingPunct="1">
              <a:spcBef>
                <a:spcPct val="0"/>
              </a:spcBef>
              <a:buFontTx/>
              <a:buNone/>
            </a:pPr>
            <a:r>
              <a:rPr lang="en-US" altLang="en-US" sz="500" dirty="0">
                <a:solidFill>
                  <a:srgbClr val="080808"/>
                </a:solidFill>
              </a:rPr>
              <a:t>Source: Health Safety Net Data Warehouse as of 12/5/2013.</a:t>
            </a:r>
          </a:p>
        </p:txBody>
      </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smtClean="0">
                  <a:solidFill>
                    <a:srgbClr val="376092"/>
                  </a:solidFill>
                </a:rPr>
                <a:t>Executive Office of Health and Human Services</a:t>
              </a:r>
            </a:p>
          </p:txBody>
        </p:sp>
      </p:grpSp>
      <p:sp>
        <p:nvSpPr>
          <p:cNvPr id="15" name="Slide Number Placeholder 3"/>
          <p:cNvSpPr>
            <a:spLocks noGrp="1"/>
          </p:cNvSpPr>
          <p:nvPr>
            <p:ph type="sldNum" sz="quarter" idx="10"/>
          </p:nvPr>
        </p:nvSpPr>
        <p:spPr>
          <a:xfrm>
            <a:off x="8305800" y="6332855"/>
            <a:ext cx="458788" cy="249928"/>
          </a:xfrm>
        </p:spPr>
        <p:txBody>
          <a:bodyPr/>
          <a:lstStyle/>
          <a:p>
            <a:pPr algn="r">
              <a:defRPr/>
            </a:pPr>
            <a:r>
              <a:rPr lang="en-US" sz="1100" dirty="0">
                <a:solidFill>
                  <a:schemeClr val="tx1"/>
                </a:solidFill>
                <a:latin typeface="Times New Roman" panose="02020603050405020304" pitchFamily="18" charset="0"/>
                <a:cs typeface="Times New Roman" panose="02020603050405020304" pitchFamily="18" charset="0"/>
              </a:rPr>
              <a:t>8</a:t>
            </a:r>
          </a:p>
        </p:txBody>
      </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4" name="Group 11"/>
          <p:cNvGrpSpPr>
            <a:grpSpLocks/>
          </p:cNvGrpSpPr>
          <p:nvPr/>
        </p:nvGrpSpPr>
        <p:grpSpPr bwMode="auto">
          <a:xfrm>
            <a:off x="6705600" y="147451"/>
            <a:ext cx="2264468" cy="462360"/>
            <a:chOff x="4113" y="123"/>
            <a:chExt cx="2050" cy="330"/>
          </a:xfrm>
        </p:grpSpPr>
        <p:sp>
          <p:nvSpPr>
            <p:cNvPr id="25"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a:latin typeface="Verdana" pitchFamily="34" charset="0"/>
              </a:endParaRPr>
            </a:p>
          </p:txBody>
        </p:sp>
        <p:sp>
          <p:nvSpPr>
            <p:cNvPr id="26"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2922</TotalTime>
  <Words>2457</Words>
  <Application>Microsoft Office PowerPoint</Application>
  <PresentationFormat>On-screen Show (4:3)</PresentationFormat>
  <Paragraphs>221</Paragraphs>
  <Slides>12</Slides>
  <Notes>12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Office Theme</vt:lpstr>
      <vt:lpstr>Worksheet</vt:lpstr>
      <vt:lpstr>PowerPoint Presentation</vt:lpstr>
      <vt:lpstr>Table of Contents</vt:lpstr>
      <vt:lpstr>Introduction</vt:lpstr>
      <vt:lpstr>HSN Overview</vt:lpstr>
      <vt:lpstr>HSN13 Data Notes</vt:lpstr>
      <vt:lpstr>PowerPoint Presentation</vt:lpstr>
      <vt:lpstr>PowerPoint Presentation</vt:lpstr>
      <vt:lpstr>PowerPoint Presentation</vt:lpstr>
      <vt:lpstr>PowerPoint Presentation</vt:lpstr>
      <vt:lpstr>PowerPoint Presentation</vt:lpstr>
      <vt:lpstr>PowerPoint Presentation</vt:lpstr>
      <vt:lpstr>Hospital Responsiveness to Enrolling Patients in MassHealth</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2013-11-25T21:20:22Z</dcterms:created>
  <dc:creator>mvitello</dc:creator>
  <lastModifiedBy>Administrator</lastModifiedBy>
  <lastPrinted>2014-02-26T16:29:17Z</lastPrinted>
  <dcterms:modified xsi:type="dcterms:W3CDTF">2016-02-17T18:37:15Z</dcterms:modified>
  <revision>91</revision>
  <dc:title>PowerPoint Presentation</dc:title>
</coreProperties>
</file>