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281" r:id="rId3"/>
    <p:sldId id="282" r:id="rId4"/>
    <p:sldId id="284" r:id="rId5"/>
    <p:sldId id="332" r:id="rId6"/>
    <p:sldId id="333" r:id="rId7"/>
    <p:sldId id="295" r:id="rId8"/>
    <p:sldId id="294" r:id="rId9"/>
    <p:sldId id="316" r:id="rId10"/>
    <p:sldId id="315" r:id="rId11"/>
    <p:sldId id="328" r:id="rId12"/>
    <p:sldId id="303" r:id="rId13"/>
    <p:sldId id="306" r:id="rId14"/>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0">
          <p15:clr>
            <a:srgbClr val="A4A3A4"/>
          </p15:clr>
        </p15:guide>
        <p15:guide id="2" pos="2920">
          <p15:clr>
            <a:srgbClr val="A4A3A4"/>
          </p15:clr>
        </p15:guide>
        <p15:guide id="3" orient="horz" pos="2928">
          <p15:clr>
            <a:srgbClr val="A4A3A4"/>
          </p15:clr>
        </p15:guide>
        <p15:guide id="4" pos="2208">
          <p15:clr>
            <a:srgbClr val="A4A3A4"/>
          </p15:clr>
        </p15:guide>
        <p15:guide id="5" pos="2866">
          <p15:clr>
            <a:srgbClr val="A4A3A4"/>
          </p15:clr>
        </p15:guide>
        <p15:guide id="6" pos="216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 id="5" name="sysadmin" initials="s" lastIdx="23" clrIdx="5"/>
  <p:cmAuthor id="6" name=" Trish Grant" initials="TG" lastIdx="2" clrIdx="6"/>
  <p:cmAuthor id="7" name="DLHarris" initials="s" lastIdx="0" clrIdx="7"/>
  <p:cmAuthor id="8" name="JLannon" initials="JL" lastIdx="5" clrIdx="8"/>
  <p:cmAuthor id="9" name=" " initials="" lastIdx="17" clrIdx="9"/>
  <p:cmAuthor id="10" name="Susan Keays" initials="SK" lastIdx="4" clrIdx="10"/>
  <p:cmAuthor id="11" name="kco1000@outlook.com" initials="k" lastIdx="28" clrIdx="11">
    <p:extLst>
      <p:ext uri="{19B8F6BF-5375-455C-9EA6-DF929625EA0E}">
        <p15:presenceInfo xmlns:p15="http://schemas.microsoft.com/office/powerpoint/2012/main" userId="d9bd57f5a8d294ac" providerId="Windows Live"/>
      </p:ext>
    </p:extLst>
  </p:cmAuthor>
  <p:cmAuthor id="12" name="O'Brian, Khloe (EHS)" initials="OK(" lastIdx="15" clrIdx="12">
    <p:extLst>
      <p:ext uri="{19B8F6BF-5375-455C-9EA6-DF929625EA0E}">
        <p15:presenceInfo xmlns:p15="http://schemas.microsoft.com/office/powerpoint/2012/main" userId="S::Khloe.OBrian@mass.gov::db2024ea-4c6e-41a4-bea5-1ed70c51c7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046469-833E-4D1D-A127-86E180E22315}" v="24" dt="2023-01-18T15:49:37.0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88" autoAdjust="0"/>
    <p:restoredTop sz="93067" autoAdjust="0"/>
  </p:normalViewPr>
  <p:slideViewPr>
    <p:cSldViewPr>
      <p:cViewPr varScale="1">
        <p:scale>
          <a:sx n="60" d="100"/>
          <a:sy n="60" d="100"/>
        </p:scale>
        <p:origin x="1800" y="2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00"/>
        <p:guide pos="2920"/>
        <p:guide orient="horz" pos="2928"/>
        <p:guide pos="2208"/>
        <p:guide pos="2866"/>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OBrian\AppData\Local\Packages\microsoft.windowscommunicationsapps_8wekyb3d8bbwe\LocalState\Files\S0\4\Attachments\HFY%2021%20Annual%20Report%20Financials%209%2017%2021%5b3760%5d.xls"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CJNieves\Documents\Copy%20of%20HFY%2022%20Annual%20Report%20Financials%209%2017%2022vCN.xls"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964588452043173E-2"/>
          <c:y val="8.4302170581096486E-2"/>
          <c:w val="0.95423158783792084"/>
          <c:h val="0.84244980664330382"/>
        </c:manualLayout>
      </c:layout>
      <c:barChart>
        <c:barDir val="col"/>
        <c:grouping val="stacked"/>
        <c:varyColors val="0"/>
        <c:ser>
          <c:idx val="0"/>
          <c:order val="0"/>
          <c:tx>
            <c:strRef>
              <c:f>Sheet2!$A$2</c:f>
              <c:strCache>
                <c:ptCount val="1"/>
                <c:pt idx="0">
                  <c:v>Hospital Payments</c:v>
                </c:pt>
              </c:strCache>
            </c:strRef>
          </c:tx>
          <c:spPr>
            <a:solidFill>
              <a:schemeClr val="accent1"/>
            </a:solidFill>
            <a:ln>
              <a:noFill/>
            </a:ln>
            <a:effectLst/>
          </c:spPr>
          <c:invertIfNegative val="0"/>
          <c:dLbls>
            <c:dLbl>
              <c:idx val="0"/>
              <c:tx>
                <c:rich>
                  <a:bodyPr/>
                  <a:lstStyle/>
                  <a:p>
                    <a:r>
                      <a:rPr lang="en-US"/>
                      <a:t>$298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710-4722-AA42-CBC4050FEEFD}"/>
                </c:ext>
              </c:extLst>
            </c:dLbl>
            <c:dLbl>
              <c:idx val="1"/>
              <c:tx>
                <c:rich>
                  <a:bodyPr/>
                  <a:lstStyle/>
                  <a:p>
                    <a:r>
                      <a:rPr lang="en-US"/>
                      <a:t>$306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710-4722-AA42-CBC4050FEEFD}"/>
                </c:ext>
              </c:extLst>
            </c:dLbl>
            <c:dLbl>
              <c:idx val="2"/>
              <c:tx>
                <c:rich>
                  <a:bodyPr/>
                  <a:lstStyle/>
                  <a:p>
                    <a:r>
                      <a:rPr lang="en-US" dirty="0"/>
                      <a:t>$323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710-4722-AA42-CBC4050FEEFD}"/>
                </c:ext>
              </c:extLst>
            </c:dLbl>
            <c:dLbl>
              <c:idx val="3"/>
              <c:tx>
                <c:rich>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dirty="0"/>
                      <a:t>$305</a:t>
                    </a:r>
                    <a:r>
                      <a:rPr lang="en-US" baseline="0" dirty="0"/>
                      <a:t> </a:t>
                    </a:r>
                    <a:r>
                      <a:rPr lang="en-US" dirty="0"/>
                      <a:t>M</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7.4925052996512323E-2"/>
                      <c:h val="4.7963799973442883E-2"/>
                    </c:manualLayout>
                  </c15:layout>
                  <c15:showDataLabelsRange val="0"/>
                </c:ext>
                <c:ext xmlns:c16="http://schemas.microsoft.com/office/drawing/2014/chart" uri="{C3380CC4-5D6E-409C-BE32-E72D297353CC}">
                  <c16:uniqueId val="{00000003-9710-4722-AA42-CBC4050FEEF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HSN19</c:v>
                </c:pt>
                <c:pt idx="1">
                  <c:v>HSN20</c:v>
                </c:pt>
                <c:pt idx="2">
                  <c:v>HSN21</c:v>
                </c:pt>
                <c:pt idx="3">
                  <c:v>HSN22</c:v>
                </c:pt>
              </c:strCache>
            </c:strRef>
          </c:cat>
          <c:val>
            <c:numRef>
              <c:f>Sheet2!$B$2:$E$2</c:f>
              <c:numCache>
                <c:formatCode>_("$"* #,##0_);_("$"* \(#,##0\);_("$"* "-"??_);_(@_)</c:formatCode>
                <c:ptCount val="4"/>
                <c:pt idx="0">
                  <c:v>305552460</c:v>
                </c:pt>
                <c:pt idx="1">
                  <c:v>290754986</c:v>
                </c:pt>
                <c:pt idx="2">
                  <c:v>322664367</c:v>
                </c:pt>
                <c:pt idx="3">
                  <c:v>304882498</c:v>
                </c:pt>
              </c:numCache>
            </c:numRef>
          </c:val>
          <c:extLst>
            <c:ext xmlns:c16="http://schemas.microsoft.com/office/drawing/2014/chart" uri="{C3380CC4-5D6E-409C-BE32-E72D297353CC}">
              <c16:uniqueId val="{00000004-9710-4722-AA42-CBC4050FEEFD}"/>
            </c:ext>
          </c:extLst>
        </c:ser>
        <c:ser>
          <c:idx val="1"/>
          <c:order val="1"/>
          <c:tx>
            <c:strRef>
              <c:f>Sheet2!$A$3</c:f>
              <c:strCache>
                <c:ptCount val="1"/>
                <c:pt idx="0">
                  <c:v>CHC Payments</c:v>
                </c:pt>
              </c:strCache>
            </c:strRef>
          </c:tx>
          <c:spPr>
            <a:solidFill>
              <a:schemeClr val="accent5">
                <a:lumMod val="60000"/>
                <a:lumOff val="40000"/>
              </a:schemeClr>
            </a:solidFill>
            <a:ln>
              <a:noFill/>
            </a:ln>
            <a:effectLst/>
          </c:spPr>
          <c:invertIfNegative val="0"/>
          <c:dLbls>
            <c:dLbl>
              <c:idx val="0"/>
              <c:tx>
                <c:rich>
                  <a:bodyPr/>
                  <a:lstStyle/>
                  <a:p>
                    <a:r>
                      <a:rPr lang="en-US" dirty="0"/>
                      <a:t>$81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9710-4722-AA42-CBC4050FEEFD}"/>
                </c:ext>
              </c:extLst>
            </c:dLbl>
            <c:dLbl>
              <c:idx val="1"/>
              <c:tx>
                <c:rich>
                  <a:bodyPr/>
                  <a:lstStyle/>
                  <a:p>
                    <a:r>
                      <a:rPr lang="en-US" dirty="0"/>
                      <a:t>$69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9710-4722-AA42-CBC4050FEEFD}"/>
                </c:ext>
              </c:extLst>
            </c:dLbl>
            <c:dLbl>
              <c:idx val="2"/>
              <c:tx>
                <c:rich>
                  <a:bodyPr/>
                  <a:lstStyle/>
                  <a:p>
                    <a:r>
                      <a:rPr lang="en-US" dirty="0"/>
                      <a:t>$91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9710-4722-AA42-CBC4050FEEFD}"/>
                </c:ext>
              </c:extLst>
            </c:dLbl>
            <c:dLbl>
              <c:idx val="3"/>
              <c:layout>
                <c:manualLayout>
                  <c:x val="-2.0803823710035976E-3"/>
                  <c:y val="7.8436135795390792E-3"/>
                </c:manualLayout>
              </c:layout>
              <c:tx>
                <c:rich>
                  <a:bodyPr/>
                  <a:lstStyle/>
                  <a:p>
                    <a:r>
                      <a:rPr lang="en-US" dirty="0"/>
                      <a:t>$78</a:t>
                    </a:r>
                    <a:r>
                      <a:rPr lang="en-US" baseline="0" dirty="0"/>
                      <a:t> </a:t>
                    </a:r>
                    <a:r>
                      <a:rPr lang="en-US" dirty="0"/>
                      <a:t>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710-4722-AA42-CBC4050FEEF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HSN19</c:v>
                </c:pt>
                <c:pt idx="1">
                  <c:v>HSN20</c:v>
                </c:pt>
                <c:pt idx="2">
                  <c:v>HSN21</c:v>
                </c:pt>
                <c:pt idx="3">
                  <c:v>HSN22</c:v>
                </c:pt>
              </c:strCache>
            </c:strRef>
          </c:cat>
          <c:val>
            <c:numRef>
              <c:f>Sheet2!$B$3:$E$3</c:f>
              <c:numCache>
                <c:formatCode>_("$"* #,##0_);_("$"* \(#,##0\);_("$"* "-"??_);_(@_)</c:formatCode>
                <c:ptCount val="4"/>
                <c:pt idx="0">
                  <c:v>80811984</c:v>
                </c:pt>
                <c:pt idx="1">
                  <c:v>69189154</c:v>
                </c:pt>
                <c:pt idx="2">
                  <c:v>91160066</c:v>
                </c:pt>
                <c:pt idx="3">
                  <c:v>78404025</c:v>
                </c:pt>
              </c:numCache>
            </c:numRef>
          </c:val>
          <c:extLst>
            <c:ext xmlns:c16="http://schemas.microsoft.com/office/drawing/2014/chart" uri="{C3380CC4-5D6E-409C-BE32-E72D297353CC}">
              <c16:uniqueId val="{00000009-9710-4722-AA42-CBC4050FEEFD}"/>
            </c:ext>
          </c:extLst>
        </c:ser>
        <c:ser>
          <c:idx val="2"/>
          <c:order val="2"/>
          <c:tx>
            <c:strRef>
              <c:f>Sheet2!$A$4</c:f>
              <c:strCache>
                <c:ptCount val="1"/>
                <c:pt idx="0">
                  <c:v>Shortfall</c:v>
                </c:pt>
              </c:strCache>
            </c:strRef>
          </c:tx>
          <c:spPr>
            <a:pattFill prst="pct75">
              <a:fgClr>
                <a:schemeClr val="tx1">
                  <a:lumMod val="75000"/>
                  <a:lumOff val="25000"/>
                </a:schemeClr>
              </a:fgClr>
              <a:bgClr>
                <a:schemeClr val="bg1"/>
              </a:bgClr>
            </a:pattFill>
            <a:ln>
              <a:noFill/>
            </a:ln>
            <a:effectLst/>
          </c:spPr>
          <c:invertIfNegative val="0"/>
          <c:dLbls>
            <c:dLbl>
              <c:idx val="0"/>
              <c:tx>
                <c:rich>
                  <a:bodyPr/>
                  <a:lstStyle/>
                  <a:p>
                    <a:r>
                      <a:rPr lang="en-US" dirty="0"/>
                      <a:t>$61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9710-4722-AA42-CBC4050FEEFD}"/>
                </c:ext>
              </c:extLst>
            </c:dLbl>
            <c:dLbl>
              <c:idx val="1"/>
              <c:tx>
                <c:rich>
                  <a:bodyPr/>
                  <a:lstStyle/>
                  <a:p>
                    <a:r>
                      <a:rPr lang="en-US" dirty="0"/>
                      <a:t>$20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9710-4722-AA42-CBC4050FEEFD}"/>
                </c:ext>
              </c:extLst>
            </c:dLbl>
            <c:dLbl>
              <c:idx val="2"/>
              <c:tx>
                <c:rich>
                  <a:bodyPr/>
                  <a:lstStyle/>
                  <a:p>
                    <a:r>
                      <a:rPr lang="en-US" dirty="0"/>
                      <a:t>$65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9710-4722-AA42-CBC4050FEEFD}"/>
                </c:ext>
              </c:extLst>
            </c:dLbl>
            <c:dLbl>
              <c:idx val="3"/>
              <c:tx>
                <c:rich>
                  <a:bodyPr/>
                  <a:lstStyle/>
                  <a:p>
                    <a:r>
                      <a:rPr lang="en-US" dirty="0"/>
                      <a:t>$68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9710-4722-AA42-CBC4050FEEFD}"/>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HSN19</c:v>
                </c:pt>
                <c:pt idx="1">
                  <c:v>HSN20</c:v>
                </c:pt>
                <c:pt idx="2">
                  <c:v>HSN21</c:v>
                </c:pt>
                <c:pt idx="3">
                  <c:v>HSN22</c:v>
                </c:pt>
              </c:strCache>
            </c:strRef>
          </c:cat>
          <c:val>
            <c:numRef>
              <c:f>Sheet2!$B$4:$E$4</c:f>
              <c:numCache>
                <c:formatCode>_("$"* #,##0_);_("$"* \(#,##0\);_("$"* "-"??_);_(@_)</c:formatCode>
                <c:ptCount val="4"/>
                <c:pt idx="0">
                  <c:v>61461148.721391775</c:v>
                </c:pt>
                <c:pt idx="1">
                  <c:v>20036281</c:v>
                </c:pt>
                <c:pt idx="2">
                  <c:v>64967528</c:v>
                </c:pt>
                <c:pt idx="3">
                  <c:v>68029958</c:v>
                </c:pt>
              </c:numCache>
            </c:numRef>
          </c:val>
          <c:extLst>
            <c:ext xmlns:c16="http://schemas.microsoft.com/office/drawing/2014/chart" uri="{C3380CC4-5D6E-409C-BE32-E72D297353CC}">
              <c16:uniqueId val="{0000000E-9710-4722-AA42-CBC4050FEEFD}"/>
            </c:ext>
          </c:extLst>
        </c:ser>
        <c:dLbls>
          <c:dLblPos val="ctr"/>
          <c:showLegendKey val="0"/>
          <c:showVal val="1"/>
          <c:showCatName val="0"/>
          <c:showSerName val="0"/>
          <c:showPercent val="0"/>
          <c:showBubbleSize val="0"/>
        </c:dLbls>
        <c:gapWidth val="150"/>
        <c:overlap val="100"/>
        <c:axId val="772247920"/>
        <c:axId val="772246280"/>
      </c:barChart>
      <c:catAx>
        <c:axId val="77224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72246280"/>
        <c:crosses val="autoZero"/>
        <c:auto val="1"/>
        <c:lblAlgn val="ctr"/>
        <c:lblOffset val="100"/>
        <c:noMultiLvlLbl val="0"/>
      </c:catAx>
      <c:valAx>
        <c:axId val="772246280"/>
        <c:scaling>
          <c:orientation val="minMax"/>
        </c:scaling>
        <c:delete val="1"/>
        <c:axPos val="l"/>
        <c:numFmt formatCode="_(&quot;$&quot;* #,##0_);_(&quot;$&quot;* \(#,##0\);_(&quot;$&quot;* &quot;-&quot;??_);_(@_)" sourceLinked="1"/>
        <c:majorTickMark val="none"/>
        <c:minorTickMark val="none"/>
        <c:tickLblPos val="nextTo"/>
        <c:crossAx val="772247920"/>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61249825923482"/>
          <c:y val="7.9525368403474669E-2"/>
          <c:w val="0.41891157500759696"/>
          <c:h val="0.82894483951566411"/>
        </c:manualLayout>
      </c:layout>
      <c:pieChart>
        <c:varyColors val="1"/>
        <c:ser>
          <c:idx val="0"/>
          <c:order val="0"/>
          <c:tx>
            <c:strRef>
              <c:f>Sheet1!$B$1</c:f>
              <c:strCache>
                <c:ptCount val="1"/>
                <c:pt idx="0">
                  <c:v>Hospital Demand by Type of Service FY21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C7F-4A58-82CD-22A2A7D45A7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C7F-4A58-82CD-22A2A7D45A7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C7F-4A58-82CD-22A2A7D45A7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C7F-4A58-82CD-22A2A7D45A7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C7F-4A58-82CD-22A2A7D45A7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C7F-4A58-82CD-22A2A7D45A71}"/>
              </c:ext>
            </c:extLst>
          </c:dPt>
          <c:dLbls>
            <c:dLbl>
              <c:idx val="0"/>
              <c:layout>
                <c:manualLayout>
                  <c:x val="-2.2447817769412577E-2"/>
                  <c:y val="0"/>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C7F-4A58-82CD-22A2A7D45A71}"/>
                </c:ext>
              </c:extLst>
            </c:dLbl>
            <c:dLbl>
              <c:idx val="1"/>
              <c:layout>
                <c:manualLayout>
                  <c:x val="-5.2651027685301013E-3"/>
                  <c:y val="-7.808086274796842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C7F-4A58-82CD-22A2A7D45A71}"/>
                </c:ext>
              </c:extLst>
            </c:dLbl>
            <c:dLbl>
              <c:idx val="2"/>
              <c:layout>
                <c:manualLayout>
                  <c:x val="-0.13979986876640421"/>
                  <c:y val="-0.178984189476315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C7F-4A58-82CD-22A2A7D45A71}"/>
                </c:ext>
              </c:extLst>
            </c:dLbl>
            <c:dLbl>
              <c:idx val="3"/>
              <c:layout>
                <c:manualLayout>
                  <c:x val="0.14150041772240421"/>
                  <c:y val="-2.1628806157278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C7F-4A58-82CD-22A2A7D45A7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Bad Debt</c:v>
                </c:pt>
                <c:pt idx="1">
                  <c:v>Professional</c:v>
                </c:pt>
                <c:pt idx="2">
                  <c:v>Outpatient</c:v>
                </c:pt>
                <c:pt idx="3">
                  <c:v>Inpatient </c:v>
                </c:pt>
                <c:pt idx="4">
                  <c:v>Dental</c:v>
                </c:pt>
                <c:pt idx="5">
                  <c:v>Pharmacy</c:v>
                </c:pt>
              </c:strCache>
            </c:strRef>
          </c:cat>
          <c:val>
            <c:numRef>
              <c:f>Sheet1!$B$2:$B$7</c:f>
              <c:numCache>
                <c:formatCode>"$"#,##0.00</c:formatCode>
                <c:ptCount val="6"/>
                <c:pt idx="0">
                  <c:v>21594920.806482997</c:v>
                </c:pt>
                <c:pt idx="1">
                  <c:v>17095576.104179539</c:v>
                </c:pt>
                <c:pt idx="2">
                  <c:v>174082846.1154519</c:v>
                </c:pt>
                <c:pt idx="3">
                  <c:v>74072799.402700096</c:v>
                </c:pt>
                <c:pt idx="4">
                  <c:v>13698327.760000002</c:v>
                </c:pt>
                <c:pt idx="5">
                  <c:v>71494077.250000015</c:v>
                </c:pt>
              </c:numCache>
            </c:numRef>
          </c:val>
          <c:extLst>
            <c:ext xmlns:c16="http://schemas.microsoft.com/office/drawing/2014/chart" uri="{C3380CC4-5D6E-409C-BE32-E72D297353CC}">
              <c16:uniqueId val="{0000000C-1C7F-4A58-82CD-22A2A7D45A71}"/>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4517855504670027"/>
          <c:y val="0.34186528821402146"/>
          <c:w val="0.22413290296677826"/>
          <c:h val="0.3797506561679789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761-4BA0-A94B-1B9DF6A31C9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761-4BA0-A94B-1B9DF6A31C9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761-4BA0-A94B-1B9DF6A31C91}"/>
              </c:ext>
            </c:extLst>
          </c:dPt>
          <c:dLbls>
            <c:dLbl>
              <c:idx val="0"/>
              <c:layout>
                <c:manualLayout>
                  <c:x val="-0.16935313915800052"/>
                  <c:y val="1.38368230551297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761-4BA0-A94B-1B9DF6A31C91}"/>
                </c:ext>
              </c:extLst>
            </c:dLbl>
            <c:dLbl>
              <c:idx val="1"/>
              <c:layout>
                <c:manualLayout>
                  <c:x val="0.16315024727640265"/>
                  <c:y val="-0.2065704240093256"/>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1651142421426569"/>
                      <c:h val="0.1539350665935123"/>
                    </c:manualLayout>
                  </c15:layout>
                </c:ext>
                <c:ext xmlns:c16="http://schemas.microsoft.com/office/drawing/2014/chart" uri="{C3380CC4-5D6E-409C-BE32-E72D297353CC}">
                  <c16:uniqueId val="{00000003-E761-4BA0-A94B-1B9DF6A31C91}"/>
                </c:ext>
              </c:extLst>
            </c:dLbl>
            <c:dLbl>
              <c:idx val="2"/>
              <c:layout>
                <c:manualLayout>
                  <c:x val="0.10807293357105066"/>
                  <c:y val="0.1702842571594271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761-4BA0-A94B-1B9DF6A31C91}"/>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'Page 12 CHC Demand'!$A$3:$A$5</c:f>
              <c:strCache>
                <c:ptCount val="3"/>
                <c:pt idx="0">
                  <c:v>Professional Services</c:v>
                </c:pt>
                <c:pt idx="1">
                  <c:v>Pharmacy</c:v>
                </c:pt>
                <c:pt idx="2">
                  <c:v>Dental </c:v>
                </c:pt>
              </c:strCache>
            </c:strRef>
          </c:cat>
          <c:val>
            <c:numRef>
              <c:f>'Page 12 CHC Demand'!$B$3:$B$5</c:f>
              <c:numCache>
                <c:formatCode>0.00%</c:formatCode>
                <c:ptCount val="3"/>
                <c:pt idx="0">
                  <c:v>0.46047013902414352</c:v>
                </c:pt>
                <c:pt idx="1">
                  <c:v>0.36480961012348107</c:v>
                </c:pt>
                <c:pt idx="2">
                  <c:v>0.17472025085237539</c:v>
                </c:pt>
              </c:numCache>
            </c:numRef>
          </c:val>
          <c:extLst>
            <c:ext xmlns:c16="http://schemas.microsoft.com/office/drawing/2014/chart" uri="{C3380CC4-5D6E-409C-BE32-E72D297353CC}">
              <c16:uniqueId val="{00000006-E761-4BA0-A94B-1B9DF6A31C91}"/>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81058239261594278"/>
          <c:y val="0.28761519393409157"/>
          <c:w val="0.18688458409102024"/>
          <c:h val="0.4068292505103528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HSN Hospital Utilization by Federal Poverty Level (FPL)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692-4B5A-B9D6-63375E777279}"/>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E692-4B5A-B9D6-63375E777279}"/>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E692-4B5A-B9D6-63375E777279}"/>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E692-4B5A-B9D6-63375E777279}"/>
              </c:ext>
            </c:extLst>
          </c:dPt>
          <c:dLbls>
            <c:dLbl>
              <c:idx val="0"/>
              <c:layout>
                <c:manualLayout>
                  <c:x val="-0.1247942859601567"/>
                  <c:y val="-0.2468930060213062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692-4B5A-B9D6-63375E777279}"/>
                </c:ext>
              </c:extLst>
            </c:dLbl>
            <c:dLbl>
              <c:idx val="1"/>
              <c:layout>
                <c:manualLayout>
                  <c:x val="7.3260083825110872E-3"/>
                  <c:y val="-3.1279563698621691E-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7551912568306"/>
                      <c:h val="0.10749019607843137"/>
                    </c:manualLayout>
                  </c15:layout>
                </c:ext>
                <c:ext xmlns:c16="http://schemas.microsoft.com/office/drawing/2014/chart" uri="{C3380CC4-5D6E-409C-BE32-E72D297353CC}">
                  <c16:uniqueId val="{00000003-E692-4B5A-B9D6-63375E777279}"/>
                </c:ext>
              </c:extLst>
            </c:dLbl>
            <c:dLbl>
              <c:idx val="2"/>
              <c:layout>
                <c:manualLayout>
                  <c:x val="4.1768292105148295E-3"/>
                  <c:y val="3.660169421754053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692-4B5A-B9D6-63375E777279}"/>
                </c:ext>
              </c:extLst>
            </c:dLbl>
            <c:dLbl>
              <c:idx val="3"/>
              <c:layout>
                <c:manualLayout>
                  <c:x val="1.4966051374725699E-2"/>
                  <c:y val="9.8039215686274508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692-4B5A-B9D6-63375E77727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0% FPL</c:v>
                </c:pt>
                <c:pt idx="1">
                  <c:v>&gt; 0% - 150% FPL</c:v>
                </c:pt>
                <c:pt idx="2">
                  <c:v>&gt;150% - 300% FPL</c:v>
                </c:pt>
                <c:pt idx="3">
                  <c:v>&gt; 300% FPL</c:v>
                </c:pt>
              </c:strCache>
            </c:strRef>
          </c:cat>
          <c:val>
            <c:numRef>
              <c:f>Sheet1!$B$2:$B$5</c:f>
              <c:numCache>
                <c:formatCode>"$"#,##0.00</c:formatCode>
                <c:ptCount val="4"/>
                <c:pt idx="0">
                  <c:v>232739092</c:v>
                </c:pt>
                <c:pt idx="1">
                  <c:v>46804422.519999996</c:v>
                </c:pt>
                <c:pt idx="2">
                  <c:v>39022859.649999999</c:v>
                </c:pt>
                <c:pt idx="3">
                  <c:v>8157313.2199999997</c:v>
                </c:pt>
              </c:numCache>
            </c:numRef>
          </c:val>
          <c:extLst>
            <c:ext xmlns:c16="http://schemas.microsoft.com/office/drawing/2014/chart" uri="{C3380CC4-5D6E-409C-BE32-E72D297353CC}">
              <c16:uniqueId val="{00000008-E692-4B5A-B9D6-63375E77727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885690865166767"/>
          <c:y val="0.33095185556468598"/>
          <c:w val="0.24958826936315712"/>
          <c:h val="0.39346190977991496"/>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0.10127</cdr:x>
      <cdr:y>0.11096</cdr:y>
    </cdr:from>
    <cdr:to>
      <cdr:x>0.18865</cdr:x>
      <cdr:y>0.17264</cdr:y>
    </cdr:to>
    <cdr:sp macro="" textlink="">
      <cdr:nvSpPr>
        <cdr:cNvPr id="2" name="TextBox 1">
          <a:extLst xmlns:a="http://schemas.openxmlformats.org/drawingml/2006/main">
            <a:ext uri="{FF2B5EF4-FFF2-40B4-BE49-F238E27FC236}">
              <a16:creationId xmlns:a16="http://schemas.microsoft.com/office/drawing/2014/main" id="{8151E63C-1CDD-405E-9152-A7B54F86F96B}"/>
            </a:ext>
          </a:extLst>
        </cdr:cNvPr>
        <cdr:cNvSpPr txBox="1"/>
      </cdr:nvSpPr>
      <cdr:spPr>
        <a:xfrm xmlns:a="http://schemas.openxmlformats.org/drawingml/2006/main">
          <a:off x="618248" y="539004"/>
          <a:ext cx="533400" cy="29960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dirty="0">
              <a:latin typeface="Arial" panose="020B0604020202020204" pitchFamily="34" charset="0"/>
              <a:cs typeface="Arial" panose="020B0604020202020204" pitchFamily="34" charset="0"/>
            </a:rPr>
            <a:t>$448M</a:t>
          </a:r>
        </a:p>
      </cdr:txBody>
    </cdr:sp>
  </cdr:relSizeAnchor>
  <cdr:relSizeAnchor xmlns:cdr="http://schemas.openxmlformats.org/drawingml/2006/chartDrawing">
    <cdr:from>
      <cdr:x>0.33844</cdr:x>
      <cdr:y>0.21564</cdr:y>
    </cdr:from>
    <cdr:to>
      <cdr:x>0.44464</cdr:x>
      <cdr:y>0.26532</cdr:y>
    </cdr:to>
    <cdr:sp macro="" textlink="">
      <cdr:nvSpPr>
        <cdr:cNvPr id="3" name="TextBox 1">
          <a:extLst xmlns:a="http://schemas.openxmlformats.org/drawingml/2006/main">
            <a:ext uri="{FF2B5EF4-FFF2-40B4-BE49-F238E27FC236}">
              <a16:creationId xmlns:a16="http://schemas.microsoft.com/office/drawing/2014/main" id="{68F99901-B6FD-4874-93F3-155AD1861E32}"/>
            </a:ext>
          </a:extLst>
        </cdr:cNvPr>
        <cdr:cNvSpPr txBox="1"/>
      </cdr:nvSpPr>
      <cdr:spPr>
        <a:xfrm xmlns:a="http://schemas.openxmlformats.org/drawingml/2006/main">
          <a:off x="2066047" y="1047458"/>
          <a:ext cx="648323" cy="2413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$380M</a:t>
          </a:r>
        </a:p>
      </cdr:txBody>
    </cdr:sp>
  </cdr:relSizeAnchor>
  <cdr:relSizeAnchor xmlns:cdr="http://schemas.openxmlformats.org/drawingml/2006/chartDrawing">
    <cdr:from>
      <cdr:x>0.57248</cdr:x>
      <cdr:y>0.1538</cdr:y>
    </cdr:from>
    <cdr:to>
      <cdr:x>0.67868</cdr:x>
      <cdr:y>0.21549</cdr:y>
    </cdr:to>
    <cdr:sp macro="" textlink="">
      <cdr:nvSpPr>
        <cdr:cNvPr id="4" name="TextBox 1">
          <a:extLst xmlns:a="http://schemas.openxmlformats.org/drawingml/2006/main">
            <a:ext uri="{FF2B5EF4-FFF2-40B4-BE49-F238E27FC236}">
              <a16:creationId xmlns:a16="http://schemas.microsoft.com/office/drawing/2014/main" id="{DA8B8FB1-B3E5-414B-B02B-89C53DE7A6A8}"/>
            </a:ext>
          </a:extLst>
        </cdr:cNvPr>
        <cdr:cNvSpPr txBox="1"/>
      </cdr:nvSpPr>
      <cdr:spPr>
        <a:xfrm xmlns:a="http://schemas.openxmlformats.org/drawingml/2006/main">
          <a:off x="3494797" y="680997"/>
          <a:ext cx="648314" cy="27315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$ 479 M</a:t>
          </a:r>
        </a:p>
      </cdr:txBody>
    </cdr:sp>
  </cdr:relSizeAnchor>
  <cdr:relSizeAnchor xmlns:cdr="http://schemas.openxmlformats.org/drawingml/2006/chartDrawing">
    <cdr:from>
      <cdr:x>0.81277</cdr:x>
      <cdr:y>0.19086</cdr:y>
    </cdr:from>
    <cdr:to>
      <cdr:x>0.91262</cdr:x>
      <cdr:y>0.23133</cdr:y>
    </cdr:to>
    <cdr:sp macro="" textlink="">
      <cdr:nvSpPr>
        <cdr:cNvPr id="5" name="TextBox 1">
          <a:extLst xmlns:a="http://schemas.openxmlformats.org/drawingml/2006/main">
            <a:ext uri="{FF2B5EF4-FFF2-40B4-BE49-F238E27FC236}">
              <a16:creationId xmlns:a16="http://schemas.microsoft.com/office/drawing/2014/main" id="{5400FE94-ED4C-4D70-8FD8-9CF18F39952E}"/>
            </a:ext>
          </a:extLst>
        </cdr:cNvPr>
        <cdr:cNvSpPr txBox="1"/>
      </cdr:nvSpPr>
      <cdr:spPr>
        <a:xfrm xmlns:a="http://schemas.openxmlformats.org/drawingml/2006/main">
          <a:off x="4961674" y="927100"/>
          <a:ext cx="609549" cy="1965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$451 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896944" y="0"/>
            <a:ext cx="298369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4/3/2023</a:t>
            </a:fld>
            <a:endParaRPr lang="en-US" dirty="0"/>
          </a:p>
        </p:txBody>
      </p:sp>
      <p:sp>
        <p:nvSpPr>
          <p:cNvPr id="4" name="Footer Placeholder 3"/>
          <p:cNvSpPr>
            <a:spLocks noGrp="1"/>
          </p:cNvSpPr>
          <p:nvPr>
            <p:ph type="ftr" sz="quarter" idx="2"/>
          </p:nvPr>
        </p:nvSpPr>
        <p:spPr>
          <a:xfrm>
            <a:off x="1" y="8829468"/>
            <a:ext cx="2982512"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896944" y="8829468"/>
            <a:ext cx="298369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96944" y="0"/>
            <a:ext cx="298369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4/3/2023</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67" tIns="46584" rIns="93167" bIns="46584" rtlCol="0" anchor="ctr"/>
          <a:lstStyle/>
          <a:p>
            <a:pPr lvl="0"/>
            <a:endParaRPr lang="en-US" noProof="0" dirty="0"/>
          </a:p>
        </p:txBody>
      </p:sp>
      <p:sp>
        <p:nvSpPr>
          <p:cNvPr id="5" name="Notes Placeholder 4"/>
          <p:cNvSpPr>
            <a:spLocks noGrp="1"/>
          </p:cNvSpPr>
          <p:nvPr>
            <p:ph type="body" sz="quarter" idx="3"/>
          </p:nvPr>
        </p:nvSpPr>
        <p:spPr>
          <a:xfrm>
            <a:off x="689361" y="4415790"/>
            <a:ext cx="5503093" cy="4183380"/>
          </a:xfrm>
          <a:prstGeom prst="rect">
            <a:avLst/>
          </a:prstGeom>
        </p:spPr>
        <p:txBody>
          <a:bodyPr vert="horz" lIns="93167" tIns="46584" rIns="93167" bIns="4658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468"/>
            <a:ext cx="2982512"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96944" y="8829468"/>
            <a:ext cx="298369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580736" y="8366761"/>
            <a:ext cx="82836"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79858" y="4688550"/>
            <a:ext cx="6096458"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3896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96944" y="8829468"/>
            <a:ext cx="298369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19188" y="696913"/>
            <a:ext cx="4648200"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145938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endParaRPr lang="en-US" altLang="en-US" dirty="0"/>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4/3/2023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4/3/2023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4/3/2023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4/3/2023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4/3/2023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4/3/2023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4/3/2023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4/3/2023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4/3/2023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4/3/2023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4/3/2023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4/3/2023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
                  <p:embed/>
                </p:oleObj>
              </mc:Choice>
              <mc:Fallback>
                <p:oleObj name="think-cell Slid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70C0"/>
                </a:solidFill>
                <a:latin typeface="Arial" charset="0"/>
              </a:rPr>
              <a:t>Fiscal Year 2022</a:t>
            </a:r>
          </a:p>
          <a:p>
            <a:pPr algn="ctr" eaLnBrk="1" hangingPunct="1">
              <a:spcBef>
                <a:spcPct val="0"/>
              </a:spcBef>
              <a:buFontTx/>
              <a:buNone/>
            </a:pPr>
            <a:endParaRPr lang="en-US" altLang="en-US" sz="2000" b="1" dirty="0">
              <a:solidFill>
                <a:srgbClr val="0070C0"/>
              </a:solidFill>
              <a:latin typeface="Arial" charset="0"/>
            </a:endParaRPr>
          </a:p>
          <a:p>
            <a:pPr algn="ctr" eaLnBrk="1" hangingPunct="1">
              <a:spcBef>
                <a:spcPct val="0"/>
              </a:spcBef>
              <a:buFontTx/>
              <a:buNone/>
            </a:pPr>
            <a:r>
              <a:rPr lang="en-US" altLang="en-US" sz="2000" b="1" dirty="0">
                <a:solidFill>
                  <a:srgbClr val="0070C0"/>
                </a:solidFill>
                <a:latin typeface="Arial" charset="0"/>
              </a:rPr>
              <a:t>January 1st, 2023</a:t>
            </a: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6858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a:solidFill>
                  <a:srgbClr val="0070C0"/>
                </a:solidFill>
                <a:latin typeface="Arial" charset="0"/>
              </a:rPr>
              <a:t>Annual 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42514"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Community health center payments are reported in the month in which payment was made.  Data reflects payment  as of the end of each fiscal year and exclude adjustments made after the end of the fiscal year. Source: Health Safety Net Payment Calculation as of </a:t>
            </a:r>
            <a:r>
              <a:rPr lang="en-US" altLang="en-US" sz="700" b="1" dirty="0">
                <a:latin typeface="Arial" panose="020B0604020202020204" pitchFamily="34" charset="0"/>
              </a:rPr>
              <a:t>9/30/22.</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a:p>
          <a:p>
            <a:pPr marL="0" indent="0">
              <a:spcAft>
                <a:spcPct val="30000"/>
              </a:spcAft>
              <a:buNone/>
            </a:pPr>
            <a:r>
              <a:rPr lang="en-US" altLang="en-US" sz="1100" dirty="0"/>
              <a:t>Total Disbursements for FY22: </a:t>
            </a:r>
          </a:p>
          <a:p>
            <a:pPr marL="0" indent="0">
              <a:spcAft>
                <a:spcPct val="30000"/>
              </a:spcAft>
              <a:buNone/>
            </a:pPr>
            <a:r>
              <a:rPr lang="en-US" altLang="en-US" sz="1100" b="1" dirty="0"/>
              <a:t> $78,404,025</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This represents the amount disbursed from the Health Safety Net Trust Fund to each Community Health Center during HSN fiscal year 2022.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Remediated claims for dates of service in fiscal year 2022 will be paid in subsequent fiscal years.</a:t>
            </a:r>
            <a:endParaRPr lang="en-US" altLang="en-US" sz="1100" strike="sngStrike" dirty="0"/>
          </a:p>
        </p:txBody>
      </p:sp>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10</a:t>
            </a:fld>
            <a:endParaRPr lang="en-US" dirty="0"/>
          </a:p>
        </p:txBody>
      </p:sp>
      <p:graphicFrame>
        <p:nvGraphicFramePr>
          <p:cNvPr id="3" name="Table 2">
            <a:extLst>
              <a:ext uri="{FF2B5EF4-FFF2-40B4-BE49-F238E27FC236}">
                <a16:creationId xmlns:a16="http://schemas.microsoft.com/office/drawing/2014/main" id="{5147FBC8-009D-44AF-A537-FA072A1541DF}"/>
              </a:ext>
            </a:extLst>
          </p:cNvPr>
          <p:cNvGraphicFramePr>
            <a:graphicFrameLocks noGrp="1"/>
          </p:cNvGraphicFramePr>
          <p:nvPr>
            <p:extLst>
              <p:ext uri="{D42A27DB-BD31-4B8C-83A1-F6EECF244321}">
                <p14:modId xmlns:p14="http://schemas.microsoft.com/office/powerpoint/2010/main" val="3596073044"/>
              </p:ext>
            </p:extLst>
          </p:nvPr>
        </p:nvGraphicFramePr>
        <p:xfrm>
          <a:off x="914400" y="982911"/>
          <a:ext cx="3429000" cy="4937760"/>
        </p:xfrm>
        <a:graphic>
          <a:graphicData uri="http://schemas.openxmlformats.org/drawingml/2006/table">
            <a:tbl>
              <a:tblPr/>
              <a:tblGrid>
                <a:gridCol w="2410865">
                  <a:extLst>
                    <a:ext uri="{9D8B030D-6E8A-4147-A177-3AD203B41FA5}">
                      <a16:colId xmlns:a16="http://schemas.microsoft.com/office/drawing/2014/main" val="1154648923"/>
                    </a:ext>
                  </a:extLst>
                </a:gridCol>
                <a:gridCol w="1018135">
                  <a:extLst>
                    <a:ext uri="{9D8B030D-6E8A-4147-A177-3AD203B41FA5}">
                      <a16:colId xmlns:a16="http://schemas.microsoft.com/office/drawing/2014/main" val="1586023176"/>
                    </a:ext>
                  </a:extLst>
                </a:gridCol>
              </a:tblGrid>
              <a:tr h="137160">
                <a:tc>
                  <a:txBody>
                    <a:bodyPr/>
                    <a:lstStyle/>
                    <a:p>
                      <a:pPr algn="ctr" fontAlgn="b"/>
                      <a:r>
                        <a:rPr lang="en-US" sz="740" b="1" i="0" u="none" strike="noStrike" dirty="0">
                          <a:solidFill>
                            <a:srgbClr val="0D0D0D"/>
                          </a:solidFill>
                          <a:effectLst/>
                          <a:latin typeface="Calibri" panose="020F0502020204030204" pitchFamily="34" charset="0"/>
                        </a:rPr>
                        <a:t>Community Health Center</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740" b="1" i="0" u="none" strike="noStrike" dirty="0">
                          <a:solidFill>
                            <a:srgbClr val="0D0D0D"/>
                          </a:solidFill>
                          <a:effectLst/>
                          <a:latin typeface="Calibri" panose="020F0502020204030204" pitchFamily="34" charset="0"/>
                        </a:rPr>
                        <a:t> FY2021 Total Paid </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721838385"/>
                  </a:ext>
                </a:extLst>
              </a:tr>
              <a:tr h="137160">
                <a:tc>
                  <a:txBody>
                    <a:bodyPr/>
                    <a:lstStyle/>
                    <a:p>
                      <a:pPr algn="l" fontAlgn="b"/>
                      <a:r>
                        <a:rPr lang="en-US" sz="740" b="0" i="0" u="none" strike="noStrike">
                          <a:solidFill>
                            <a:srgbClr val="0D0D0D"/>
                          </a:solidFill>
                          <a:effectLst/>
                          <a:latin typeface="Calibri" panose="020F0502020204030204" pitchFamily="34" charset="0"/>
                        </a:rPr>
                        <a:t>Boston Health Care for the Homeless Program</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1,655,553</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3265525495"/>
                  </a:ext>
                </a:extLst>
              </a:tr>
              <a:tr h="137160">
                <a:tc>
                  <a:txBody>
                    <a:bodyPr/>
                    <a:lstStyle/>
                    <a:p>
                      <a:pPr algn="l" fontAlgn="b"/>
                      <a:r>
                        <a:rPr lang="en-US" sz="740" b="0" i="0" u="none" strike="noStrike">
                          <a:solidFill>
                            <a:srgbClr val="0D0D0D"/>
                          </a:solidFill>
                          <a:effectLst/>
                          <a:latin typeface="Calibri" panose="020F0502020204030204" pitchFamily="34" charset="0"/>
                        </a:rPr>
                        <a:t>Brockton Neighborhood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10,748,300</a:t>
                      </a:r>
                    </a:p>
                  </a:txBody>
                  <a:tcPr marL="4218" marR="4218" marT="4218" marB="0" anchor="b">
                    <a:lnL>
                      <a:noFill/>
                    </a:lnL>
                    <a:lnR>
                      <a:noFill/>
                    </a:lnR>
                    <a:lnT>
                      <a:noFill/>
                    </a:lnT>
                    <a:lnB>
                      <a:noFill/>
                    </a:lnB>
                  </a:tcPr>
                </a:tc>
                <a:extLst>
                  <a:ext uri="{0D108BD9-81ED-4DB2-BD59-A6C34878D82A}">
                    <a16:rowId xmlns:a16="http://schemas.microsoft.com/office/drawing/2014/main" val="682935167"/>
                  </a:ext>
                </a:extLst>
              </a:tr>
              <a:tr h="137160">
                <a:tc>
                  <a:txBody>
                    <a:bodyPr/>
                    <a:lstStyle/>
                    <a:p>
                      <a:pPr algn="l" fontAlgn="b"/>
                      <a:r>
                        <a:rPr lang="en-US" sz="740" b="0" i="0" u="none" strike="noStrike">
                          <a:solidFill>
                            <a:srgbClr val="0D0D0D"/>
                          </a:solidFill>
                          <a:effectLst/>
                          <a:latin typeface="Calibri" panose="020F0502020204030204" pitchFamily="34" charset="0"/>
                        </a:rPr>
                        <a:t>Caring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685,545</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03745695"/>
                  </a:ext>
                </a:extLst>
              </a:tr>
              <a:tr h="137160">
                <a:tc>
                  <a:txBody>
                    <a:bodyPr/>
                    <a:lstStyle/>
                    <a:p>
                      <a:pPr algn="l" fontAlgn="b"/>
                      <a:r>
                        <a:rPr lang="en-US" sz="740" b="0" i="0" u="none" strike="noStrike">
                          <a:solidFill>
                            <a:srgbClr val="0D0D0D"/>
                          </a:solidFill>
                          <a:effectLst/>
                          <a:latin typeface="Calibri" panose="020F0502020204030204" pitchFamily="34" charset="0"/>
                        </a:rPr>
                        <a:t>Charles River Community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3,656,274</a:t>
                      </a:r>
                    </a:p>
                  </a:txBody>
                  <a:tcPr marL="4218" marR="4218" marT="4218" marB="0" anchor="b">
                    <a:lnL>
                      <a:noFill/>
                    </a:lnL>
                    <a:lnR>
                      <a:noFill/>
                    </a:lnR>
                    <a:lnT>
                      <a:noFill/>
                    </a:lnT>
                    <a:lnB>
                      <a:noFill/>
                    </a:lnB>
                  </a:tcPr>
                </a:tc>
                <a:extLst>
                  <a:ext uri="{0D108BD9-81ED-4DB2-BD59-A6C34878D82A}">
                    <a16:rowId xmlns:a16="http://schemas.microsoft.com/office/drawing/2014/main" val="630194310"/>
                  </a:ext>
                </a:extLst>
              </a:tr>
              <a:tr h="137160">
                <a:tc>
                  <a:txBody>
                    <a:bodyPr/>
                    <a:lstStyle/>
                    <a:p>
                      <a:pPr algn="l" fontAlgn="b"/>
                      <a:r>
                        <a:rPr lang="en-US" sz="740" b="0" i="0" u="none" strike="noStrike">
                          <a:solidFill>
                            <a:srgbClr val="0D0D0D"/>
                          </a:solidFill>
                          <a:effectLst/>
                          <a:latin typeface="Calibri" panose="020F0502020204030204" pitchFamily="34" charset="0"/>
                        </a:rPr>
                        <a:t>CHP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381,620</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707159154"/>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Center of Cape Cod</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1,041,760 </a:t>
                      </a:r>
                    </a:p>
                  </a:txBody>
                  <a:tcPr marL="4218" marR="4218" marT="4218" marB="0" anchor="b">
                    <a:lnL>
                      <a:noFill/>
                    </a:lnL>
                    <a:lnR>
                      <a:noFill/>
                    </a:lnR>
                    <a:lnT>
                      <a:noFill/>
                    </a:lnT>
                    <a:lnB>
                      <a:noFill/>
                    </a:lnB>
                  </a:tcPr>
                </a:tc>
                <a:extLst>
                  <a:ext uri="{0D108BD9-81ED-4DB2-BD59-A6C34878D82A}">
                    <a16:rowId xmlns:a16="http://schemas.microsoft.com/office/drawing/2014/main" val="4289511927"/>
                  </a:ext>
                </a:extLst>
              </a:tr>
              <a:tr h="137160">
                <a:tc>
                  <a:txBody>
                    <a:bodyPr/>
                    <a:lstStyle/>
                    <a:p>
                      <a:pPr algn="l" fontAlgn="b"/>
                      <a:r>
                        <a:rPr lang="en-US" sz="740" b="0" i="0" u="none" strike="noStrike" dirty="0">
                          <a:solidFill>
                            <a:srgbClr val="0D0D0D"/>
                          </a:solidFill>
                          <a:effectLst/>
                          <a:latin typeface="Calibri" panose="020F0502020204030204" pitchFamily="34" charset="0"/>
                        </a:rPr>
                        <a:t>Community Health Center of Franklin County,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290,484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226047982"/>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Connections Family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 062,100</a:t>
                      </a:r>
                    </a:p>
                  </a:txBody>
                  <a:tcPr marL="4218" marR="4218" marT="4218" marB="0" anchor="b">
                    <a:lnL>
                      <a:noFill/>
                    </a:lnL>
                    <a:lnR>
                      <a:noFill/>
                    </a:lnR>
                    <a:lnT>
                      <a:noFill/>
                    </a:lnT>
                    <a:lnB>
                      <a:noFill/>
                    </a:lnB>
                  </a:tcPr>
                </a:tc>
                <a:extLst>
                  <a:ext uri="{0D108BD9-81ED-4DB2-BD59-A6C34878D82A}">
                    <a16:rowId xmlns:a16="http://schemas.microsoft.com/office/drawing/2014/main" val="1947411708"/>
                  </a:ext>
                </a:extLst>
              </a:tr>
              <a:tr h="137160">
                <a:tc>
                  <a:txBody>
                    <a:bodyPr/>
                    <a:lstStyle/>
                    <a:p>
                      <a:pPr algn="l" fontAlgn="b"/>
                      <a:r>
                        <a:rPr lang="en-US" sz="740" b="0" i="0" u="none" strike="noStrike">
                          <a:solidFill>
                            <a:srgbClr val="0D0D0D"/>
                          </a:solidFill>
                          <a:effectLst/>
                          <a:latin typeface="Calibri" panose="020F0502020204030204" pitchFamily="34" charset="0"/>
                        </a:rPr>
                        <a:t>Dimock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1,128,749</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512650587"/>
                  </a:ext>
                </a:extLst>
              </a:tr>
              <a:tr h="137160">
                <a:tc>
                  <a:txBody>
                    <a:bodyPr/>
                    <a:lstStyle/>
                    <a:p>
                      <a:pPr algn="l" fontAlgn="b"/>
                      <a:r>
                        <a:rPr lang="en-US" sz="740" b="0" i="0" u="none" strike="noStrike" dirty="0">
                          <a:solidFill>
                            <a:srgbClr val="0D0D0D"/>
                          </a:solidFill>
                          <a:effectLst/>
                          <a:latin typeface="Calibri" panose="020F0502020204030204" pitchFamily="34" charset="0"/>
                        </a:rPr>
                        <a:t>Duffy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34,094 </a:t>
                      </a:r>
                    </a:p>
                  </a:txBody>
                  <a:tcPr marL="4218" marR="4218" marT="4218" marB="0" anchor="b">
                    <a:lnL>
                      <a:noFill/>
                    </a:lnL>
                    <a:lnR>
                      <a:noFill/>
                    </a:lnR>
                    <a:lnT>
                      <a:noFill/>
                    </a:lnT>
                    <a:lnB>
                      <a:noFill/>
                    </a:lnB>
                  </a:tcPr>
                </a:tc>
                <a:extLst>
                  <a:ext uri="{0D108BD9-81ED-4DB2-BD59-A6C34878D82A}">
                    <a16:rowId xmlns:a16="http://schemas.microsoft.com/office/drawing/2014/main" val="324885838"/>
                  </a:ext>
                </a:extLst>
              </a:tr>
              <a:tr h="137160">
                <a:tc>
                  <a:txBody>
                    <a:bodyPr/>
                    <a:lstStyle/>
                    <a:p>
                      <a:pPr algn="l" fontAlgn="b"/>
                      <a:r>
                        <a:rPr lang="en-US" sz="740" b="0" i="0" u="none" strike="noStrike">
                          <a:solidFill>
                            <a:srgbClr val="0D0D0D"/>
                          </a:solidFill>
                          <a:effectLst/>
                          <a:latin typeface="Calibri" panose="020F0502020204030204" pitchFamily="34" charset="0"/>
                        </a:rPr>
                        <a:t>Edward M. Kennedy Community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7,952,870</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069464820"/>
                  </a:ext>
                </a:extLst>
              </a:tr>
              <a:tr h="137160">
                <a:tc>
                  <a:txBody>
                    <a:bodyPr/>
                    <a:lstStyle/>
                    <a:p>
                      <a:pPr algn="l" fontAlgn="b"/>
                      <a:r>
                        <a:rPr lang="en-US" sz="740" b="0" i="0" u="none" strike="noStrike">
                          <a:solidFill>
                            <a:srgbClr val="0D0D0D"/>
                          </a:solidFill>
                          <a:effectLst/>
                          <a:latin typeface="Calibri" panose="020F0502020204030204" pitchFamily="34" charset="0"/>
                        </a:rPr>
                        <a:t>Family Health Center of Worcester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3,986,881 </a:t>
                      </a:r>
                    </a:p>
                  </a:txBody>
                  <a:tcPr marL="4218" marR="4218" marT="4218" marB="0" anchor="b">
                    <a:lnL>
                      <a:noFill/>
                    </a:lnL>
                    <a:lnR>
                      <a:noFill/>
                    </a:lnR>
                    <a:lnT>
                      <a:noFill/>
                    </a:lnT>
                    <a:lnB>
                      <a:noFill/>
                    </a:lnB>
                  </a:tcPr>
                </a:tc>
                <a:extLst>
                  <a:ext uri="{0D108BD9-81ED-4DB2-BD59-A6C34878D82A}">
                    <a16:rowId xmlns:a16="http://schemas.microsoft.com/office/drawing/2014/main" val="1736639310"/>
                  </a:ext>
                </a:extLst>
              </a:tr>
              <a:tr h="137160">
                <a:tc>
                  <a:txBody>
                    <a:bodyPr/>
                    <a:lstStyle/>
                    <a:p>
                      <a:pPr algn="l" fontAlgn="b"/>
                      <a:r>
                        <a:rPr lang="en-US" sz="740" b="0" i="0" u="none" strike="noStrike">
                          <a:solidFill>
                            <a:srgbClr val="0D0D0D"/>
                          </a:solidFill>
                          <a:effectLst/>
                          <a:latin typeface="Calibri" panose="020F0502020204030204" pitchFamily="34" charset="0"/>
                        </a:rPr>
                        <a:t>Fenway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2,059,755</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36544497"/>
                  </a:ext>
                </a:extLst>
              </a:tr>
              <a:tr h="137160">
                <a:tc>
                  <a:txBody>
                    <a:bodyPr/>
                    <a:lstStyle/>
                    <a:p>
                      <a:pPr algn="l" fontAlgn="b"/>
                      <a:r>
                        <a:rPr lang="en-US" sz="740" b="0" i="0" u="none" strike="noStrike">
                          <a:solidFill>
                            <a:srgbClr val="0D0D0D"/>
                          </a:solidFill>
                          <a:effectLst/>
                          <a:latin typeface="Calibri" panose="020F0502020204030204" pitchFamily="34" charset="0"/>
                        </a:rPr>
                        <a:t>Geiger Gibson Community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233,200</a:t>
                      </a:r>
                    </a:p>
                  </a:txBody>
                  <a:tcPr marL="4218" marR="4218" marT="4218" marB="0" anchor="b">
                    <a:lnL>
                      <a:noFill/>
                    </a:lnL>
                    <a:lnR>
                      <a:noFill/>
                    </a:lnR>
                    <a:lnT>
                      <a:noFill/>
                    </a:lnT>
                    <a:lnB>
                      <a:noFill/>
                    </a:lnB>
                  </a:tcPr>
                </a:tc>
                <a:extLst>
                  <a:ext uri="{0D108BD9-81ED-4DB2-BD59-A6C34878D82A}">
                    <a16:rowId xmlns:a16="http://schemas.microsoft.com/office/drawing/2014/main" val="3091344370"/>
                  </a:ext>
                </a:extLst>
              </a:tr>
              <a:tr h="137160">
                <a:tc>
                  <a:txBody>
                    <a:bodyPr/>
                    <a:lstStyle/>
                    <a:p>
                      <a:pPr algn="l" fontAlgn="b"/>
                      <a:r>
                        <a:rPr lang="en-US" sz="740" b="0" i="0" u="none" strike="noStrike">
                          <a:solidFill>
                            <a:srgbClr val="0D0D0D"/>
                          </a:solidFill>
                          <a:effectLst/>
                          <a:latin typeface="Calibri" panose="020F0502020204030204" pitchFamily="34" charset="0"/>
                        </a:rPr>
                        <a:t>Greater Lawrence Family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7,155,112</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341924597"/>
                  </a:ext>
                </a:extLst>
              </a:tr>
              <a:tr h="137160">
                <a:tc>
                  <a:txBody>
                    <a:bodyPr/>
                    <a:lstStyle/>
                    <a:p>
                      <a:pPr algn="l" fontAlgn="b"/>
                      <a:r>
                        <a:rPr lang="en-US" sz="740" b="0" i="0" u="none" strike="noStrike">
                          <a:solidFill>
                            <a:srgbClr val="0D0D0D"/>
                          </a:solidFill>
                          <a:effectLst/>
                          <a:latin typeface="Calibri" panose="020F0502020204030204" pitchFamily="34" charset="0"/>
                        </a:rPr>
                        <a:t>Greater New Bedford Community Health Center, Inc.</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2,456,839</a:t>
                      </a:r>
                    </a:p>
                  </a:txBody>
                  <a:tcPr marL="4218" marR="4218" marT="4218" marB="0" anchor="b">
                    <a:lnL>
                      <a:noFill/>
                    </a:lnL>
                    <a:lnR>
                      <a:noFill/>
                    </a:lnR>
                    <a:lnT>
                      <a:noFill/>
                    </a:lnT>
                    <a:lnB>
                      <a:noFill/>
                    </a:lnB>
                  </a:tcPr>
                </a:tc>
                <a:extLst>
                  <a:ext uri="{0D108BD9-81ED-4DB2-BD59-A6C34878D82A}">
                    <a16:rowId xmlns:a16="http://schemas.microsoft.com/office/drawing/2014/main" val="2587287483"/>
                  </a:ext>
                </a:extLst>
              </a:tr>
              <a:tr h="137160">
                <a:tc>
                  <a:txBody>
                    <a:bodyPr/>
                    <a:lstStyle/>
                    <a:p>
                      <a:pPr algn="l" fontAlgn="b"/>
                      <a:r>
                        <a:rPr lang="en-US" sz="740" b="0" i="0" u="none" strike="noStrike">
                          <a:solidFill>
                            <a:srgbClr val="0D0D0D"/>
                          </a:solidFill>
                          <a:effectLst/>
                          <a:latin typeface="Calibri" panose="020F0502020204030204" pitchFamily="34" charset="0"/>
                        </a:rPr>
                        <a:t>Harbor Community Health Center - Hyannis</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2,446,875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77512620"/>
                  </a:ext>
                </a:extLst>
              </a:tr>
              <a:tr h="137160">
                <a:tc>
                  <a:txBody>
                    <a:bodyPr/>
                    <a:lstStyle/>
                    <a:p>
                      <a:pPr algn="l" fontAlgn="b"/>
                      <a:r>
                        <a:rPr lang="en-US" sz="740" b="0" i="0" u="none" strike="noStrike">
                          <a:solidFill>
                            <a:srgbClr val="0D0D0D"/>
                          </a:solidFill>
                          <a:effectLst/>
                          <a:latin typeface="Calibri" panose="020F0502020204030204" pitchFamily="34" charset="0"/>
                        </a:rPr>
                        <a:t>Harvard Street Neighborhood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1,429,159</a:t>
                      </a:r>
                    </a:p>
                  </a:txBody>
                  <a:tcPr marL="4218" marR="4218" marT="4218" marB="0" anchor="b">
                    <a:lnL>
                      <a:noFill/>
                    </a:lnL>
                    <a:lnR>
                      <a:noFill/>
                    </a:lnR>
                    <a:lnT>
                      <a:noFill/>
                    </a:lnT>
                    <a:lnB>
                      <a:noFill/>
                    </a:lnB>
                  </a:tcPr>
                </a:tc>
                <a:extLst>
                  <a:ext uri="{0D108BD9-81ED-4DB2-BD59-A6C34878D82A}">
                    <a16:rowId xmlns:a16="http://schemas.microsoft.com/office/drawing/2014/main" val="1703610705"/>
                  </a:ext>
                </a:extLst>
              </a:tr>
              <a:tr h="137160">
                <a:tc>
                  <a:txBody>
                    <a:bodyPr/>
                    <a:lstStyle/>
                    <a:p>
                      <a:pPr algn="l" fontAlgn="b"/>
                      <a:r>
                        <a:rPr lang="en-US" sz="740" b="0" i="0" u="none" strike="noStrike">
                          <a:solidFill>
                            <a:srgbClr val="0D0D0D"/>
                          </a:solidFill>
                          <a:effectLst/>
                          <a:latin typeface="Calibri" panose="020F0502020204030204" pitchFamily="34" charset="0"/>
                        </a:rPr>
                        <a:t>HealthFirst Family Care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1,938,231</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188166489"/>
                  </a:ext>
                </a:extLst>
              </a:tr>
              <a:tr h="137160">
                <a:tc>
                  <a:txBody>
                    <a:bodyPr/>
                    <a:lstStyle/>
                    <a:p>
                      <a:pPr algn="l" fontAlgn="b"/>
                      <a:r>
                        <a:rPr lang="en-US" sz="740" b="0" i="0" u="none" strike="noStrike">
                          <a:solidFill>
                            <a:srgbClr val="0D0D0D"/>
                          </a:solidFill>
                          <a:effectLst/>
                          <a:latin typeface="Calibri" panose="020F0502020204030204" pitchFamily="34" charset="0"/>
                        </a:rPr>
                        <a:t>Hilltown Community Health Centers, Inc.</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206,126 </a:t>
                      </a:r>
                    </a:p>
                  </a:txBody>
                  <a:tcPr marL="4218" marR="4218" marT="4218" marB="0" anchor="b">
                    <a:lnL>
                      <a:noFill/>
                    </a:lnL>
                    <a:lnR>
                      <a:noFill/>
                    </a:lnR>
                    <a:lnT>
                      <a:noFill/>
                    </a:lnT>
                    <a:lnB>
                      <a:noFill/>
                    </a:lnB>
                  </a:tcPr>
                </a:tc>
                <a:extLst>
                  <a:ext uri="{0D108BD9-81ED-4DB2-BD59-A6C34878D82A}">
                    <a16:rowId xmlns:a16="http://schemas.microsoft.com/office/drawing/2014/main" val="1548802523"/>
                  </a:ext>
                </a:extLst>
              </a:tr>
              <a:tr h="137160">
                <a:tc>
                  <a:txBody>
                    <a:bodyPr/>
                    <a:lstStyle/>
                    <a:p>
                      <a:pPr algn="l" fontAlgn="b"/>
                      <a:r>
                        <a:rPr lang="en-US" sz="740" b="0" i="0" u="none" strike="noStrike">
                          <a:solidFill>
                            <a:srgbClr val="0D0D0D"/>
                          </a:solidFill>
                          <a:effectLst/>
                          <a:latin typeface="Calibri" panose="020F0502020204030204" pitchFamily="34" charset="0"/>
                        </a:rPr>
                        <a:t>Holyoke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2,073,187</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042052370"/>
                  </a:ext>
                </a:extLst>
              </a:tr>
              <a:tr h="137160">
                <a:tc>
                  <a:txBody>
                    <a:bodyPr/>
                    <a:lstStyle/>
                    <a:p>
                      <a:pPr algn="l" fontAlgn="b"/>
                      <a:r>
                        <a:rPr lang="en-US" sz="740" b="0" i="0" u="none" strike="noStrike" dirty="0">
                          <a:solidFill>
                            <a:srgbClr val="0D0D0D"/>
                          </a:solidFill>
                          <a:effectLst/>
                          <a:latin typeface="Calibri" panose="020F0502020204030204" pitchFamily="34" charset="0"/>
                        </a:rPr>
                        <a:t>Island Health Care</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362,229 </a:t>
                      </a:r>
                    </a:p>
                  </a:txBody>
                  <a:tcPr marL="4218" marR="4218" marT="4218" marB="0" anchor="b">
                    <a:lnL>
                      <a:noFill/>
                    </a:lnL>
                    <a:lnR>
                      <a:noFill/>
                    </a:lnR>
                    <a:lnT>
                      <a:noFill/>
                    </a:lnT>
                    <a:lnB>
                      <a:noFill/>
                    </a:lnB>
                  </a:tcPr>
                </a:tc>
                <a:extLst>
                  <a:ext uri="{0D108BD9-81ED-4DB2-BD59-A6C34878D82A}">
                    <a16:rowId xmlns:a16="http://schemas.microsoft.com/office/drawing/2014/main" val="3282980823"/>
                  </a:ext>
                </a:extLst>
              </a:tr>
              <a:tr h="137160">
                <a:tc>
                  <a:txBody>
                    <a:bodyPr/>
                    <a:lstStyle/>
                    <a:p>
                      <a:pPr algn="l" fontAlgn="b"/>
                      <a:r>
                        <a:rPr lang="en-US" sz="740" b="0" i="0" u="none" strike="noStrike">
                          <a:solidFill>
                            <a:srgbClr val="0D0D0D"/>
                          </a:solidFill>
                          <a:effectLst/>
                          <a:latin typeface="Calibri" panose="020F0502020204030204" pitchFamily="34" charset="0"/>
                        </a:rPr>
                        <a:t>Lowell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6,474,951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424109723"/>
                  </a:ext>
                </a:extLst>
              </a:tr>
              <a:tr h="137160">
                <a:tc>
                  <a:txBody>
                    <a:bodyPr/>
                    <a:lstStyle/>
                    <a:p>
                      <a:pPr algn="l" fontAlgn="b"/>
                      <a:r>
                        <a:rPr lang="en-US" sz="740" b="0" i="0" u="none" strike="noStrike" dirty="0">
                          <a:solidFill>
                            <a:srgbClr val="0D0D0D"/>
                          </a:solidFill>
                          <a:effectLst/>
                          <a:latin typeface="Calibri" panose="020F0502020204030204" pitchFamily="34" charset="0"/>
                        </a:rPr>
                        <a:t>Lynn Community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6,961,381</a:t>
                      </a:r>
                    </a:p>
                  </a:txBody>
                  <a:tcPr marL="4218" marR="4218" marT="4218" marB="0" anchor="b">
                    <a:lnL>
                      <a:noFill/>
                    </a:lnL>
                    <a:lnR>
                      <a:noFill/>
                    </a:lnR>
                    <a:lnT>
                      <a:noFill/>
                    </a:lnT>
                    <a:lnB>
                      <a:noFill/>
                    </a:lnB>
                  </a:tcPr>
                </a:tc>
                <a:extLst>
                  <a:ext uri="{0D108BD9-81ED-4DB2-BD59-A6C34878D82A}">
                    <a16:rowId xmlns:a16="http://schemas.microsoft.com/office/drawing/2014/main" val="2441888102"/>
                  </a:ext>
                </a:extLst>
              </a:tr>
              <a:tr h="137160">
                <a:tc>
                  <a:txBody>
                    <a:bodyPr/>
                    <a:lstStyle/>
                    <a:p>
                      <a:pPr algn="l" fontAlgn="b"/>
                      <a:r>
                        <a:rPr lang="en-US" sz="740" b="0" i="0" u="none" strike="noStrike">
                          <a:solidFill>
                            <a:srgbClr val="0D0D0D"/>
                          </a:solidFill>
                          <a:effectLst/>
                          <a:latin typeface="Calibri" panose="020F0502020204030204" pitchFamily="34" charset="0"/>
                        </a:rPr>
                        <a:t>Manet Community Health Center, Inc. </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746,506</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271035164"/>
                  </a:ext>
                </a:extLst>
              </a:tr>
              <a:tr h="137160">
                <a:tc>
                  <a:txBody>
                    <a:bodyPr/>
                    <a:lstStyle/>
                    <a:p>
                      <a:pPr algn="l" fontAlgn="b"/>
                      <a:r>
                        <a:rPr lang="en-US" sz="740" b="0" i="0" u="none" strike="noStrike">
                          <a:solidFill>
                            <a:srgbClr val="0D0D0D"/>
                          </a:solidFill>
                          <a:effectLst/>
                          <a:latin typeface="Calibri" panose="020F0502020204030204" pitchFamily="34" charset="0"/>
                        </a:rPr>
                        <a:t>Mattapan Community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407,618 </a:t>
                      </a:r>
                    </a:p>
                  </a:txBody>
                  <a:tcPr marL="4218" marR="4218" marT="4218" marB="0" anchor="b">
                    <a:lnL>
                      <a:noFill/>
                    </a:lnL>
                    <a:lnR>
                      <a:noFill/>
                    </a:lnR>
                    <a:lnT>
                      <a:noFill/>
                    </a:lnT>
                    <a:lnB>
                      <a:noFill/>
                    </a:lnB>
                  </a:tcPr>
                </a:tc>
                <a:extLst>
                  <a:ext uri="{0D108BD9-81ED-4DB2-BD59-A6C34878D82A}">
                    <a16:rowId xmlns:a16="http://schemas.microsoft.com/office/drawing/2014/main" val="2185309461"/>
                  </a:ext>
                </a:extLst>
              </a:tr>
              <a:tr h="137160">
                <a:tc>
                  <a:txBody>
                    <a:bodyPr/>
                    <a:lstStyle/>
                    <a:p>
                      <a:pPr algn="l" fontAlgn="b"/>
                      <a:r>
                        <a:rPr lang="en-US" sz="740" b="0" i="0" u="none" strike="noStrike">
                          <a:solidFill>
                            <a:srgbClr val="0D0D0D"/>
                          </a:solidFill>
                          <a:effectLst/>
                          <a:latin typeface="Calibri" panose="020F0502020204030204" pitchFamily="34" charset="0"/>
                        </a:rPr>
                        <a:t>Neponset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307,030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147097941"/>
                  </a:ext>
                </a:extLst>
              </a:tr>
              <a:tr h="137160">
                <a:tc>
                  <a:txBody>
                    <a:bodyPr/>
                    <a:lstStyle/>
                    <a:p>
                      <a:pPr algn="l" fontAlgn="b"/>
                      <a:r>
                        <a:rPr lang="en-US" sz="740" b="0" i="0" u="none" strike="noStrike" dirty="0">
                          <a:solidFill>
                            <a:srgbClr val="0D0D0D"/>
                          </a:solidFill>
                          <a:effectLst/>
                          <a:latin typeface="Calibri" panose="020F0502020204030204" pitchFamily="34" charset="0"/>
                        </a:rPr>
                        <a:t>North End Waterfront Health</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502,104</a:t>
                      </a:r>
                    </a:p>
                  </a:txBody>
                  <a:tcPr marL="4218" marR="4218" marT="4218" marB="0" anchor="b">
                    <a:lnL>
                      <a:noFill/>
                    </a:lnL>
                    <a:lnR>
                      <a:noFill/>
                    </a:lnR>
                    <a:lnT>
                      <a:noFill/>
                    </a:lnT>
                    <a:lnB>
                      <a:noFill/>
                    </a:lnB>
                  </a:tcPr>
                </a:tc>
                <a:extLst>
                  <a:ext uri="{0D108BD9-81ED-4DB2-BD59-A6C34878D82A}">
                    <a16:rowId xmlns:a16="http://schemas.microsoft.com/office/drawing/2014/main" val="138845042"/>
                  </a:ext>
                </a:extLst>
              </a:tr>
              <a:tr h="137160">
                <a:tc>
                  <a:txBody>
                    <a:bodyPr/>
                    <a:lstStyle/>
                    <a:p>
                      <a:pPr algn="l" fontAlgn="b"/>
                      <a:r>
                        <a:rPr lang="en-US" sz="740" b="0" i="0" u="none" strike="noStrike">
                          <a:solidFill>
                            <a:srgbClr val="0D0D0D"/>
                          </a:solidFill>
                          <a:effectLst/>
                          <a:latin typeface="Calibri" panose="020F0502020204030204" pitchFamily="34" charset="0"/>
                        </a:rPr>
                        <a:t>North Shore Community Health,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2,620,067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802823570"/>
                  </a:ext>
                </a:extLst>
              </a:tr>
              <a:tr h="137160">
                <a:tc>
                  <a:txBody>
                    <a:bodyPr/>
                    <a:lstStyle/>
                    <a:p>
                      <a:pPr algn="l" fontAlgn="b"/>
                      <a:r>
                        <a:rPr lang="en-US" sz="740" b="0" i="0" u="none" strike="noStrike">
                          <a:solidFill>
                            <a:srgbClr val="0D0D0D"/>
                          </a:solidFill>
                          <a:effectLst/>
                          <a:latin typeface="Calibri" panose="020F0502020204030204" pitchFamily="34" charset="0"/>
                        </a:rPr>
                        <a:t>Outer Cape Health Services, Inc.</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320,206</a:t>
                      </a:r>
                    </a:p>
                  </a:txBody>
                  <a:tcPr marL="4218" marR="4218" marT="4218" marB="0" anchor="b">
                    <a:lnL>
                      <a:noFill/>
                    </a:lnL>
                    <a:lnR>
                      <a:noFill/>
                    </a:lnR>
                    <a:lnT>
                      <a:noFill/>
                    </a:lnT>
                    <a:lnB>
                      <a:noFill/>
                    </a:lnB>
                  </a:tcPr>
                </a:tc>
                <a:extLst>
                  <a:ext uri="{0D108BD9-81ED-4DB2-BD59-A6C34878D82A}">
                    <a16:rowId xmlns:a16="http://schemas.microsoft.com/office/drawing/2014/main" val="3881349784"/>
                  </a:ext>
                </a:extLst>
              </a:tr>
              <a:tr h="137160">
                <a:tc>
                  <a:txBody>
                    <a:bodyPr/>
                    <a:lstStyle/>
                    <a:p>
                      <a:pPr algn="l" fontAlgn="b"/>
                      <a:r>
                        <a:rPr lang="en-US" sz="740" b="0" i="0" u="none" strike="noStrike" dirty="0">
                          <a:solidFill>
                            <a:srgbClr val="0D0D0D"/>
                          </a:solidFill>
                          <a:effectLst/>
                          <a:latin typeface="Calibri" panose="020F0502020204030204" pitchFamily="34" charset="0"/>
                        </a:rPr>
                        <a:t>South Cove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1,514,627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728294294"/>
                  </a:ext>
                </a:extLst>
              </a:tr>
              <a:tr h="137160">
                <a:tc>
                  <a:txBody>
                    <a:bodyPr/>
                    <a:lstStyle/>
                    <a:p>
                      <a:pPr algn="l" fontAlgn="b"/>
                      <a:r>
                        <a:rPr lang="en-US" sz="740" b="0" i="0" u="none" strike="noStrike" dirty="0">
                          <a:solidFill>
                            <a:srgbClr val="0D0D0D"/>
                          </a:solidFill>
                          <a:effectLst/>
                          <a:latin typeface="Calibri" panose="020F0502020204030204" pitchFamily="34" charset="0"/>
                        </a:rPr>
                        <a:t>Springfield Health Services for the Homeless</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28,361</a:t>
                      </a:r>
                    </a:p>
                  </a:txBody>
                  <a:tcPr marL="4218" marR="4218" marT="4218" marB="0" anchor="b">
                    <a:lnL>
                      <a:noFill/>
                    </a:lnL>
                    <a:lnR>
                      <a:noFill/>
                    </a:lnR>
                    <a:lnT>
                      <a:noFill/>
                    </a:lnT>
                    <a:lnB>
                      <a:noFill/>
                    </a:lnB>
                  </a:tcPr>
                </a:tc>
                <a:extLst>
                  <a:ext uri="{0D108BD9-81ED-4DB2-BD59-A6C34878D82A}">
                    <a16:rowId xmlns:a16="http://schemas.microsoft.com/office/drawing/2014/main" val="967915221"/>
                  </a:ext>
                </a:extLst>
              </a:tr>
              <a:tr h="137160">
                <a:tc>
                  <a:txBody>
                    <a:bodyPr/>
                    <a:lstStyle/>
                    <a:p>
                      <a:pPr algn="l" fontAlgn="b"/>
                      <a:r>
                        <a:rPr lang="en-US" sz="740" b="0" i="0" u="none" strike="noStrike" dirty="0">
                          <a:solidFill>
                            <a:srgbClr val="0D0D0D"/>
                          </a:solidFill>
                          <a:effectLst/>
                          <a:latin typeface="Calibri" panose="020F0502020204030204" pitchFamily="34" charset="0"/>
                        </a:rPr>
                        <a:t>Stanley Street Treatment and Resources (</a:t>
                      </a:r>
                      <a:r>
                        <a:rPr lang="en-US" sz="740" b="0" i="0" u="none" strike="noStrike" dirty="0" err="1">
                          <a:solidFill>
                            <a:srgbClr val="0D0D0D"/>
                          </a:solidFill>
                          <a:effectLst/>
                          <a:latin typeface="Calibri" panose="020F0502020204030204" pitchFamily="34" charset="0"/>
                        </a:rPr>
                        <a:t>SSTAR</a:t>
                      </a:r>
                      <a:r>
                        <a:rPr lang="en-US" sz="740" b="0" i="0" u="none" strike="noStrike" dirty="0">
                          <a:solidFill>
                            <a:srgbClr val="0D0D0D"/>
                          </a:solidFill>
                          <a:effectLst/>
                          <a:latin typeface="Calibri" panose="020F0502020204030204" pitchFamily="34" charset="0"/>
                        </a:rPr>
                        <a:t>)</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279,474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967638118"/>
                  </a:ext>
                </a:extLst>
              </a:tr>
              <a:tr h="137160">
                <a:tc>
                  <a:txBody>
                    <a:bodyPr/>
                    <a:lstStyle/>
                    <a:p>
                      <a:pPr algn="l" fontAlgn="b"/>
                      <a:r>
                        <a:rPr lang="en-US" sz="740" b="0" i="0" u="none" strike="noStrike" dirty="0">
                          <a:solidFill>
                            <a:srgbClr val="0D0D0D"/>
                          </a:solidFill>
                          <a:effectLst/>
                          <a:latin typeface="Calibri" panose="020F0502020204030204" pitchFamily="34" charset="0"/>
                        </a:rPr>
                        <a:t>Upham's Corner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1,141,680 </a:t>
                      </a:r>
                    </a:p>
                  </a:txBody>
                  <a:tcPr marL="4218" marR="4218" marT="4218" marB="0" anchor="b">
                    <a:lnL>
                      <a:noFill/>
                    </a:lnL>
                    <a:lnR>
                      <a:noFill/>
                    </a:lnR>
                    <a:lnT>
                      <a:noFill/>
                    </a:lnT>
                    <a:lnB>
                      <a:noFill/>
                    </a:lnB>
                  </a:tcPr>
                </a:tc>
                <a:extLst>
                  <a:ext uri="{0D108BD9-81ED-4DB2-BD59-A6C34878D82A}">
                    <a16:rowId xmlns:a16="http://schemas.microsoft.com/office/drawing/2014/main" val="4161339032"/>
                  </a:ext>
                </a:extLst>
              </a:tr>
              <a:tr h="137160">
                <a:tc>
                  <a:txBody>
                    <a:bodyPr/>
                    <a:lstStyle/>
                    <a:p>
                      <a:pPr algn="l" fontAlgn="b"/>
                      <a:r>
                        <a:rPr lang="en-US" sz="740" b="0" i="0" u="none" strike="noStrike" dirty="0">
                          <a:solidFill>
                            <a:srgbClr val="0D0D0D"/>
                          </a:solidFill>
                          <a:effectLst/>
                          <a:latin typeface="Calibri" panose="020F0502020204030204" pitchFamily="34" charset="0"/>
                        </a:rPr>
                        <a:t>Whittier Street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dirty="0">
                          <a:solidFill>
                            <a:srgbClr val="0D0D0D"/>
                          </a:solidFill>
                          <a:effectLst/>
                          <a:latin typeface="Calibri" panose="020F0502020204030204" pitchFamily="34" charset="0"/>
                        </a:rPr>
                        <a:t> $                           3,115,076</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713433395"/>
                  </a:ext>
                </a:extLst>
              </a:tr>
            </a:tbl>
          </a:graphicData>
        </a:graphic>
      </p:graphicFrame>
    </p:spTree>
    <p:extLst>
      <p:ext uri="{BB962C8B-B14F-4D97-AF65-F5344CB8AC3E}">
        <p14:creationId xmlns:p14="http://schemas.microsoft.com/office/powerpoint/2010/main" val="182484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latin typeface="Arial" panose="020B0604020202020204" pitchFamily="34" charset="0"/>
              </a:rPr>
              <a:t>Hospital </a:t>
            </a:r>
            <a:r>
              <a:rPr lang="en-US" altLang="en-US" sz="2400" b="1" dirty="0">
                <a:solidFill>
                  <a:srgbClr val="000000"/>
                </a:solidFill>
                <a:latin typeface="Arial" panose="020B0604020202020204" pitchFamily="34" charset="0"/>
              </a:rPr>
              <a:t>Demand by Type of Service</a:t>
            </a:r>
          </a:p>
        </p:txBody>
      </p:sp>
      <p:sp>
        <p:nvSpPr>
          <p:cNvPr id="9260" name="Text Box 14"/>
          <p:cNvSpPr txBox="1">
            <a:spLocks noChangeArrowheads="1"/>
          </p:cNvSpPr>
          <p:nvPr/>
        </p:nvSpPr>
        <p:spPr bwMode="auto">
          <a:xfrm>
            <a:off x="661035" y="6142911"/>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b="1" dirty="0">
                <a:latin typeface="Arial" panose="020B0604020202020204" pitchFamily="34" charset="0"/>
              </a:rPr>
              <a:t>. </a:t>
            </a:r>
            <a:r>
              <a:rPr lang="en-US" altLang="en-US" sz="800" dirty="0">
                <a:latin typeface="Arial" panose="020B0604020202020204" pitchFamily="34" charset="0"/>
              </a:rPr>
              <a:t>Hospital </a:t>
            </a:r>
            <a:r>
              <a:rPr lang="en-US" altLang="en-US" sz="800" dirty="0">
                <a:solidFill>
                  <a:srgbClr val="080808"/>
                </a:solidFill>
                <a:latin typeface="Arial" panose="020B0604020202020204" pitchFamily="34" charset="0"/>
              </a:rPr>
              <a:t>Inpatient excludes pharmacy claims</a:t>
            </a:r>
            <a:r>
              <a:rPr lang="en-US" altLang="en-US" sz="800" dirty="0">
                <a:latin typeface="Arial" panose="020B0604020202020204" pitchFamily="34" charset="0"/>
              </a:rPr>
              <a:t>. Hospital inpatient payments are reported in the month in which the service was provided. Source: Health Safety Net Data Warehouse and Health Safety Net Payment Calculation as of </a:t>
            </a:r>
            <a:r>
              <a:rPr lang="en-US" altLang="en-US" sz="800" b="1" dirty="0">
                <a:latin typeface="Arial" panose="020B0604020202020204" pitchFamily="34" charset="0"/>
              </a:rPr>
              <a:t>09/30/2022</a:t>
            </a:r>
            <a:r>
              <a:rPr lang="en-US" altLang="en-US" sz="800" b="1" dirty="0">
                <a:solidFill>
                  <a:srgbClr val="FF0000"/>
                </a:solidFill>
                <a:latin typeface="Arial" panose="020B0604020202020204" pitchFamily="34" charset="0"/>
              </a:rPr>
              <a:t>.</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11</a:t>
            </a:fld>
            <a:endParaRPr lang="en-US" dirty="0"/>
          </a:p>
        </p:txBody>
      </p:sp>
      <p:graphicFrame>
        <p:nvGraphicFramePr>
          <p:cNvPr id="21" name="Chart 20">
            <a:extLst>
              <a:ext uri="{FF2B5EF4-FFF2-40B4-BE49-F238E27FC236}">
                <a16:creationId xmlns:a16="http://schemas.microsoft.com/office/drawing/2014/main" id="{7300D6F4-33CA-4D03-9454-E5468AB7E57C}"/>
              </a:ext>
            </a:extLst>
          </p:cNvPr>
          <p:cNvGraphicFramePr/>
          <p:nvPr>
            <p:extLst>
              <p:ext uri="{D42A27DB-BD31-4B8C-83A1-F6EECF244321}">
                <p14:modId xmlns:p14="http://schemas.microsoft.com/office/powerpoint/2010/main" val="2724760265"/>
              </p:ext>
            </p:extLst>
          </p:nvPr>
        </p:nvGraphicFramePr>
        <p:xfrm>
          <a:off x="274637" y="1115633"/>
          <a:ext cx="8164513" cy="47590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0812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CHC Demand by Type of Service</a:t>
            </a: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dirty="0">
                <a:solidFill>
                  <a:srgbClr val="080808"/>
                </a:solidFill>
                <a:latin typeface="Arial" panose="020B0604020202020204" pitchFamily="34" charset="0"/>
              </a:rPr>
              <a:t> </a:t>
            </a:r>
            <a:r>
              <a:rPr lang="en-US" altLang="en-US" sz="800" dirty="0">
                <a:latin typeface="Arial" panose="020B0604020202020204" pitchFamily="34" charset="0"/>
              </a:rPr>
              <a:t>Source: Health Safety Net Payment Calculation as of 9/30/22.</a:t>
            </a:r>
            <a:br>
              <a:rPr lang="en-US" altLang="en-US" sz="800" dirty="0">
                <a:latin typeface="Arial" panose="020B0604020202020204" pitchFamily="34" charset="0"/>
              </a:rPr>
            </a:b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12</a:t>
            </a:fld>
            <a:endParaRPr lang="en-US" dirty="0"/>
          </a:p>
        </p:txBody>
      </p:sp>
      <p:graphicFrame>
        <p:nvGraphicFramePr>
          <p:cNvPr id="21" name="Chart 20">
            <a:extLst>
              <a:ext uri="{FF2B5EF4-FFF2-40B4-BE49-F238E27FC236}">
                <a16:creationId xmlns:a16="http://schemas.microsoft.com/office/drawing/2014/main" id="{ED391768-CA62-499E-BFCE-6C1AFA0E9B3E}"/>
              </a:ext>
            </a:extLst>
          </p:cNvPr>
          <p:cNvGraphicFramePr>
            <a:graphicFrameLocks/>
          </p:cNvGraphicFramePr>
          <p:nvPr>
            <p:extLst>
              <p:ext uri="{D42A27DB-BD31-4B8C-83A1-F6EECF244321}">
                <p14:modId xmlns:p14="http://schemas.microsoft.com/office/powerpoint/2010/main" val="3874609666"/>
              </p:ext>
            </p:extLst>
          </p:nvPr>
        </p:nvGraphicFramePr>
        <p:xfrm>
          <a:off x="1447800" y="1448878"/>
          <a:ext cx="6477000" cy="41324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Chart 22">
            <a:extLst>
              <a:ext uri="{FF2B5EF4-FFF2-40B4-BE49-F238E27FC236}">
                <a16:creationId xmlns:a16="http://schemas.microsoft.com/office/drawing/2014/main" id="{91AD4BBC-6347-4114-ABFA-98A2D621C37E}"/>
              </a:ext>
            </a:extLst>
          </p:cNvPr>
          <p:cNvGraphicFramePr>
            <a:graphicFrameLocks/>
          </p:cNvGraphicFramePr>
          <p:nvPr>
            <p:extLst>
              <p:ext uri="{D42A27DB-BD31-4B8C-83A1-F6EECF244321}">
                <p14:modId xmlns:p14="http://schemas.microsoft.com/office/powerpoint/2010/main" val="359214152"/>
              </p:ext>
            </p:extLst>
          </p:nvPr>
        </p:nvGraphicFramePr>
        <p:xfrm>
          <a:off x="1219199" y="1066801"/>
          <a:ext cx="5969771" cy="434232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62621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a:t>
            </a:r>
            <a:r>
              <a:rPr lang="en-US" altLang="en-US" sz="2400" b="1" dirty="0">
                <a:latin typeface="Arial" panose="020B0604020202020204" pitchFamily="34" charset="0"/>
              </a:rPr>
              <a:t>Hospital</a:t>
            </a:r>
            <a:r>
              <a:rPr lang="en-US" altLang="en-US" sz="2400" b="1" dirty="0">
                <a:solidFill>
                  <a:srgbClr val="000000"/>
                </a:solidFill>
                <a:latin typeface="Arial" panose="020B0604020202020204" pitchFamily="34" charset="0"/>
              </a:rPr>
              <a:t> Utilization by Federal Poverty Level (FPL</a:t>
            </a:r>
            <a:r>
              <a:rPr lang="en-US" altLang="en-US" sz="2000" b="1" dirty="0">
                <a:solidFill>
                  <a:srgbClr val="000000"/>
                </a:solidFill>
                <a:latin typeface="Arial" panose="020B0604020202020204" pitchFamily="34" charset="0"/>
              </a:rPr>
              <a:t>)</a:t>
            </a: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Please note dental payment information is not included in the above calculation. The Health Safety Net fiscal year runs from October 1 through September 30 of the following year. &gt; 300% FPL includes individuals qualifying for Medical Hardship. </a:t>
            </a:r>
            <a:r>
              <a:rPr lang="en-US" altLang="en-US" sz="700" dirty="0">
                <a:solidFill>
                  <a:srgbClr val="080808"/>
                </a:solidFill>
                <a:latin typeface="Arial" panose="020B0604020202020204" pitchFamily="34" charset="0"/>
              </a:rPr>
              <a:t>Source: Health Safety Net Data </a:t>
            </a:r>
            <a:r>
              <a:rPr lang="en-US" altLang="en-US" sz="700" dirty="0">
                <a:latin typeface="Arial" panose="020B0604020202020204" pitchFamily="34" charset="0"/>
              </a:rPr>
              <a:t>Warehouse as of 9/30/2022.</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13</a:t>
            </a:fld>
            <a:endParaRPr lang="en-US" dirty="0"/>
          </a:p>
        </p:txBody>
      </p:sp>
      <p:graphicFrame>
        <p:nvGraphicFramePr>
          <p:cNvPr id="23" name="Chart 22">
            <a:extLst>
              <a:ext uri="{FF2B5EF4-FFF2-40B4-BE49-F238E27FC236}">
                <a16:creationId xmlns:a16="http://schemas.microsoft.com/office/drawing/2014/main" id="{4C85E52B-B1BA-4C12-BA0B-79B6BC28B512}"/>
              </a:ext>
            </a:extLst>
          </p:cNvPr>
          <p:cNvGraphicFramePr/>
          <p:nvPr>
            <p:extLst>
              <p:ext uri="{D42A27DB-BD31-4B8C-83A1-F6EECF244321}">
                <p14:modId xmlns:p14="http://schemas.microsoft.com/office/powerpoint/2010/main" val="731361665"/>
              </p:ext>
            </p:extLst>
          </p:nvPr>
        </p:nvGraphicFramePr>
        <p:xfrm>
          <a:off x="295275" y="1066801"/>
          <a:ext cx="8258175" cy="49529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5672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63184149"/>
              </p:ext>
            </p:extLst>
          </p:nvPr>
        </p:nvGraphicFramePr>
        <p:xfrm>
          <a:off x="1133475" y="1397000"/>
          <a:ext cx="6858000" cy="3337560"/>
        </p:xfrm>
        <a:graphic>
          <a:graphicData uri="http://schemas.openxmlformats.org/drawingml/2006/table">
            <a:tbl>
              <a:tblPr firstRow="1" bandRow="1">
                <a:tableStyleId>{2D5ABB26-0587-4C30-8999-92F81FD0307C}</a:tableStyleId>
              </a:tblPr>
              <a:tblGrid>
                <a:gridCol w="6105525">
                  <a:extLst>
                    <a:ext uri="{9D8B030D-6E8A-4147-A177-3AD203B41FA5}">
                      <a16:colId xmlns:a16="http://schemas.microsoft.com/office/drawing/2014/main" val="20000"/>
                    </a:ext>
                  </a:extLst>
                </a:gridCol>
                <a:gridCol w="752475">
                  <a:extLst>
                    <a:ext uri="{9D8B030D-6E8A-4147-A177-3AD203B41FA5}">
                      <a16:colId xmlns:a16="http://schemas.microsoft.com/office/drawing/2014/main" val="20001"/>
                    </a:ext>
                  </a:extLst>
                </a:gridCol>
              </a:tblGrid>
              <a:tr h="370840">
                <a:tc>
                  <a:txBody>
                    <a:bodyPr/>
                    <a:lstStyle/>
                    <a:p>
                      <a:r>
                        <a:rPr lang="en-US" altLang="en-US" sz="1800" dirty="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altLang="en-US" sz="1800" dirty="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US" altLang="en-US" sz="1800" dirty="0">
                          <a:latin typeface="Arial" panose="020B0604020202020204" pitchFamily="34" charset="0"/>
                          <a:cs typeface="Arial" panose="020B0604020202020204" pitchFamily="34" charset="0"/>
                        </a:rPr>
                        <a:t>HSN Fiscal Year Updates 2022</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altLang="en-US" sz="1800" dirty="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altLang="en-US" sz="1800" dirty="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US" altLang="en-US" sz="1800" dirty="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US" altLang="en-US" sz="1800" strike="noStrike" dirty="0">
                          <a:solidFill>
                            <a:schemeClr val="tx1"/>
                          </a:solidFill>
                          <a:latin typeface="Arial" panose="020B0604020202020204" pitchFamily="34" charset="0"/>
                          <a:cs typeface="Arial" panose="020B0604020202020204" pitchFamily="34" charset="0"/>
                        </a:rPr>
                        <a:t>Hospital </a:t>
                      </a:r>
                      <a:r>
                        <a:rPr lang="en-US" altLang="en-US" sz="1800" dirty="0">
                          <a:latin typeface="Arial" panose="020B0604020202020204" pitchFamily="34" charset="0"/>
                          <a:cs typeface="Arial" panose="020B0604020202020204" pitchFamily="34" charset="0"/>
                        </a:rPr>
                        <a:t>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70840">
                <a:tc>
                  <a:txBody>
                    <a:bodyPr/>
                    <a:lstStyle/>
                    <a:p>
                      <a:r>
                        <a:rPr lang="en-US" altLang="en-US" sz="1800" dirty="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70840">
                <a:tc>
                  <a:txBody>
                    <a:bodyPr/>
                    <a:lstStyle/>
                    <a:p>
                      <a:r>
                        <a:rPr lang="en-US" altLang="en-US" sz="1800" dirty="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1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a:t>Introduction</a:t>
            </a:r>
          </a:p>
        </p:txBody>
      </p:sp>
      <p:sp>
        <p:nvSpPr>
          <p:cNvPr id="39940" name="Text Box 8"/>
          <p:cNvSpPr txBox="1">
            <a:spLocks noChangeArrowheads="1"/>
          </p:cNvSpPr>
          <p:nvPr/>
        </p:nvSpPr>
        <p:spPr bwMode="auto">
          <a:xfrm>
            <a:off x="398930" y="142001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227 of the Acts of 2021</a:t>
            </a:r>
            <a:r>
              <a:rPr lang="en-US" altLang="en-US" sz="1400" dirty="0">
                <a:latin typeface="Arial" panose="020B0604020202020204" pitchFamily="34" charset="0"/>
                <a:cs typeface="Arial" panose="020B0604020202020204" pitchFamily="34" charset="0"/>
              </a:rPr>
              <a:t>, Line Item 4000-0300,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including the following information for Fiscal Year 2022:</a:t>
            </a:r>
          </a:p>
          <a:p>
            <a:pPr marL="742950" lvl="1" indent="-285750">
              <a:spcBef>
                <a:spcPts val="12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number of persons whose medical expenses were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total dollar amount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age, income level, and insurance status of recipients using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types of services paid for out of the Health Safety Net Trust 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amount disbursed from the Health Safety Net Trust Fund to each hospital and community health center. </a:t>
            </a:r>
          </a:p>
          <a:p>
            <a:pPr>
              <a:spcBef>
                <a:spcPts val="600"/>
              </a:spcBef>
              <a:defRPr/>
            </a:pPr>
            <a:r>
              <a:rPr lang="en-US" altLang="en-US" sz="1400" dirty="0">
                <a:latin typeface="Arial" panose="020B0604020202020204" pitchFamily="34" charset="0"/>
              </a:rPr>
              <a:t>This report reflects Health Safety Net (HSN) utilization during HSN fiscal year 2022 (HSNFY22), which ran from October 1, 2021 through September 30, 2022.</a:t>
            </a: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1035" y="1240527"/>
            <a:ext cx="8229600" cy="5238357"/>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a:latin typeface="Arial" panose="020B0604020202020204" pitchFamily="34" charset="0"/>
              </a:rPr>
              <a:t>The Health Safety Net (HSN), created by Chapter 58 of the Acts of 2006, makes payments to hospitals and community health centers for health care services provided to low-income Massachusetts residents who are uninsured or underinsured. </a:t>
            </a:r>
          </a:p>
          <a:p>
            <a:pPr marL="742950" lvl="1" indent="-285750">
              <a:spcAft>
                <a:spcPct val="30000"/>
              </a:spcAft>
              <a:buFont typeface="Arial" panose="020B0604020202020204" pitchFamily="34" charset="0"/>
              <a:buChar char="•"/>
            </a:pPr>
            <a:endParaRPr lang="en-US" altLang="en-US" sz="8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Massachusetts residents who are uninsured or underinsured and have household incomes up to 150% of the Federal Poverty Level (FPL) may qualify for HSN primary or HSN secondary.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residents have incomes above 150% and up to 300% of the FPL, they may qualify for primary partial HSN or secondary partial HSN, which includes a sliding scale deductible based on income.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Low income residents who are enrolled in MassHealth, Medicare or other insurance may qualify for HSN secondary for certain services not covered by their primary insurance.</a:t>
            </a:r>
          </a:p>
          <a:p>
            <a:pPr lvl="1">
              <a:spcAft>
                <a:spcPct val="30000"/>
              </a:spcAft>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Individuals eligible for ConnectorCare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031949"/>
            <a:ext cx="8229600" cy="5132687"/>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p>
          <a:p>
            <a:pPr>
              <a:spcAft>
                <a:spcPct val="30000"/>
              </a:spcAft>
            </a:pPr>
            <a:endParaRPr lang="en-US" sz="1400" dirty="0">
              <a:latin typeface="Arial" panose="020B0604020202020204" pitchFamily="34" charset="0"/>
              <a:cs typeface="Arial" panose="020B0604020202020204" pitchFamily="34" charset="0"/>
            </a:endParaRPr>
          </a:p>
          <a:p>
            <a:pPr defTabSz="914608">
              <a:spcAft>
                <a:spcPct val="30000"/>
              </a:spcAft>
              <a:defRPr/>
            </a:pPr>
            <a:r>
              <a:rPr lang="en-US" altLang="en-US" sz="1400" dirty="0">
                <a:latin typeface="Arial" panose="020B0604020202020204" pitchFamily="34" charset="0"/>
                <a:cs typeface="Arial" panose="020B0604020202020204" pitchFamily="34" charset="0"/>
              </a:rPr>
              <a:t>The HSN funding total for FY22 was $346,617,348 from the following sources:</a:t>
            </a:r>
          </a:p>
          <a:p>
            <a:pPr defTabSz="914608">
              <a:spcAft>
                <a:spcPct val="30000"/>
              </a:spcAft>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An assessment on acute hospitals’ private sector charges: $165,308,674</a:t>
            </a:r>
            <a:r>
              <a:rPr lang="en-US" altLang="en-US" sz="1400" baseline="30000" dirty="0">
                <a:latin typeface="Arial" panose="020B0604020202020204" pitchFamily="34" charset="0"/>
                <a:cs typeface="Arial" panose="020B0604020202020204" pitchFamily="34" charset="0"/>
              </a:rPr>
              <a:t>1</a:t>
            </a: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 surcharge on payments made to hospitals and ambulatory surgical centers by HMOs, insurers, third party administrators, and individuals (assessment and surcharge are each </a:t>
            </a:r>
            <a:r>
              <a:rPr lang="en-US" sz="1400" dirty="0">
                <a:latin typeface="Arial" panose="020B0604020202020204" pitchFamily="34" charset="0"/>
                <a:cs typeface="Arial" panose="020B0604020202020204" pitchFamily="34" charset="0"/>
              </a:rPr>
              <a:t>equal to $160 million plus 50% of the estimated cost of administering the Health Safety Net): </a:t>
            </a:r>
            <a:r>
              <a:rPr lang="en-US" altLang="en-US" sz="1400" dirty="0">
                <a:latin typeface="Arial" panose="020B0604020202020204" pitchFamily="34" charset="0"/>
                <a:cs typeface="Arial" panose="020B0604020202020204" pitchFamily="34" charset="0"/>
              </a:rPr>
              <a:t>$165,308,674</a:t>
            </a:r>
            <a:r>
              <a:rPr lang="en-US" altLang="en-US" sz="1400" baseline="30000" dirty="0">
                <a:latin typeface="Arial" panose="020B0604020202020204" pitchFamily="34" charset="0"/>
                <a:cs typeface="Arial" panose="020B0604020202020204" pitchFamily="34" charset="0"/>
              </a:rPr>
              <a:t>1</a:t>
            </a:r>
          </a:p>
          <a:p>
            <a:pPr lvl="1" defTabSz="914608">
              <a:spcAft>
                <a:spcPct val="30000"/>
              </a:spcAft>
              <a:defRPr/>
            </a:pPr>
            <a:endParaRPr lang="en-US" altLang="en-US" sz="1400" dirty="0">
              <a:latin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A $16 million appropriation from the Commonwealth’s General Fund.</a:t>
            </a:r>
            <a:r>
              <a:rPr lang="en-US" altLang="en-US" sz="1400" baseline="30000" dirty="0">
                <a:latin typeface="Arial" panose="020B0604020202020204" pitchFamily="34" charset="0"/>
                <a:cs typeface="Arial" panose="020B0604020202020204" pitchFamily="34" charset="0"/>
              </a:rPr>
              <a:t>2</a:t>
            </a:r>
          </a:p>
          <a:p>
            <a:pPr marL="742950" lvl="1" indent="-285750" defTabSz="914608">
              <a:spcAft>
                <a:spcPct val="30000"/>
              </a:spcAft>
              <a:buFont typeface="Arial" panose="020B0604020202020204" pitchFamily="34" charset="0"/>
              <a:buChar char="•"/>
              <a:defRPr/>
            </a:pPr>
            <a:endParaRPr lang="en-US" altLang="en-US" sz="1400" baseline="300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Offset funding for uncompensated care from the Medical Assistance Trust Fund: $70,000,000</a:t>
            </a:r>
            <a:r>
              <a:rPr lang="en-US" altLang="en-US" sz="1400" baseline="30000" dirty="0">
                <a:latin typeface="Arial" panose="020B0604020202020204" pitchFamily="34" charset="0"/>
                <a:cs typeface="Arial" panose="020B0604020202020204" pitchFamily="34" charset="0"/>
              </a:rPr>
              <a:t>3</a:t>
            </a:r>
          </a:p>
          <a:p>
            <a:pPr marL="742950" lvl="1" indent="-285750" defTabSz="914608">
              <a:spcAft>
                <a:spcPct val="30000"/>
              </a:spcAft>
              <a:buFont typeface="Arial" panose="020B0604020202020204" pitchFamily="34" charset="0"/>
              <a:buChar char="•"/>
              <a:defRPr/>
            </a:pPr>
            <a:endParaRPr lang="en-US" altLang="en-US" sz="1400" baseline="300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baseline="300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baseline="300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5</a:t>
            </a:fld>
            <a:endParaRPr lang="en-US" dirty="0"/>
          </a:p>
        </p:txBody>
      </p:sp>
      <p:sp>
        <p:nvSpPr>
          <p:cNvPr id="2" name="TextBox 1"/>
          <p:cNvSpPr txBox="1"/>
          <p:nvPr/>
        </p:nvSpPr>
        <p:spPr>
          <a:xfrm>
            <a:off x="351504" y="5544338"/>
            <a:ext cx="8458200" cy="1200329"/>
          </a:xfrm>
          <a:prstGeom prst="rect">
            <a:avLst/>
          </a:prstGeom>
          <a:noFill/>
        </p:spPr>
        <p:txBody>
          <a:bodyPr wrap="square" rtlCol="0">
            <a:spAutoFit/>
          </a:bodyPr>
          <a:lstStyle/>
          <a:p>
            <a:pPr marL="228600" indent="-228600">
              <a:buAutoNum type="arabicPeriod"/>
            </a:pPr>
            <a:r>
              <a:rPr lang="en-US" sz="800" dirty="0"/>
              <a:t>$10,617,347 is used for HSN administrative funding.</a:t>
            </a:r>
          </a:p>
          <a:p>
            <a:pPr marL="228600" indent="-228600">
              <a:buFontTx/>
              <a:buAutoNum type="arabicPeriod"/>
            </a:pPr>
            <a:r>
              <a:rPr lang="en-US" altLang="en-US" sz="800" dirty="0">
                <a:latin typeface="Arial" panose="020B0604020202020204" pitchFamily="34" charset="0"/>
              </a:rPr>
              <a:t>$15M in funding for the Health Safety Net.  $1M in additional funding for demonstration projects.</a:t>
            </a:r>
          </a:p>
          <a:p>
            <a:pPr marL="228600" indent="-228600">
              <a:buFontTx/>
              <a:buAutoNum type="arabicPeriod"/>
            </a:pPr>
            <a:r>
              <a:rPr lang="en-US" sz="800" dirty="0"/>
              <a:t>In FY22, </a:t>
            </a:r>
            <a:r>
              <a:rPr lang="en-US" altLang="en-US" sz="800" dirty="0">
                <a:latin typeface="Arial" panose="020B0604020202020204" pitchFamily="34" charset="0"/>
              </a:rPr>
              <a:t>disbursements were made to Cambridge Health Alliance ($50,000,000) and Boston Medical Center ($20,000,000) due to offset funding for uncompensated care from other sources.</a:t>
            </a:r>
          </a:p>
          <a:p>
            <a:pPr marL="228600" indent="-228600">
              <a:buFontTx/>
              <a:buAutoNum type="arabicPeriod"/>
            </a:pPr>
            <a:endParaRPr lang="en-US" altLang="en-US" sz="800" dirty="0">
              <a:latin typeface="Arial" panose="020B0604020202020204" pitchFamily="34" charset="0"/>
            </a:endParaRPr>
          </a:p>
          <a:p>
            <a:br>
              <a:rPr lang="en-US" altLang="en-US" sz="800" dirty="0">
                <a:latin typeface="Arial" panose="020B0604020202020204" pitchFamily="34" charset="0"/>
              </a:rPr>
            </a:br>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98705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638925"/>
            <a:ext cx="8229600" cy="723275"/>
          </a:xfrm>
          <a:prstGeom prst="rect">
            <a:avLst/>
          </a:prstGeom>
          <a:noFill/>
          <a:ln w="9525" algn="ctr">
            <a:noFill/>
            <a:miter lim="800000"/>
            <a:headEnd/>
            <a:tailEnd/>
          </a:ln>
        </p:spPr>
        <p:txBody>
          <a:bodyPr wrap="square" lIns="0" tIns="0" rIns="0" bIns="0" anchor="ctr">
            <a:spAutoFit/>
          </a:bodyPr>
          <a:lstStyle/>
          <a:p>
            <a:pPr marL="742950" lvl="1" indent="-285750" defTabSz="914608">
              <a:spcAft>
                <a:spcPct val="30000"/>
              </a:spcAft>
              <a:buFont typeface="Arial" panose="020B0604020202020204" pitchFamily="34" charset="0"/>
              <a:buChar char="•"/>
              <a:defRPr/>
            </a:pPr>
            <a:endParaRPr lang="en-US" altLang="en-US" sz="1400" dirty="0">
              <a:solidFill>
                <a:prstClr val="black"/>
              </a:solidFill>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solidFill>
                <a:prstClr val="black"/>
              </a:solidFill>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prstClr val="black"/>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prstClr val="black"/>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solidFill>
                  <a:prstClr val="black">
                    <a:tint val="75000"/>
                  </a:prstClr>
                </a:solidFill>
              </a:rPr>
              <a:pPr>
                <a:defRPr/>
              </a:pPr>
              <a:t>6</a:t>
            </a:fld>
            <a:endParaRPr lang="en-US" dirty="0">
              <a:solidFill>
                <a:prstClr val="black">
                  <a:tint val="75000"/>
                </a:prstClr>
              </a:solidFill>
            </a:endParaRPr>
          </a:p>
        </p:txBody>
      </p:sp>
      <p:sp>
        <p:nvSpPr>
          <p:cNvPr id="19" name="Text Box 8"/>
          <p:cNvSpPr txBox="1">
            <a:spLocks noChangeArrowheads="1"/>
          </p:cNvSpPr>
          <p:nvPr/>
        </p:nvSpPr>
        <p:spPr bwMode="auto">
          <a:xfrm>
            <a:off x="457200" y="1688270"/>
            <a:ext cx="8229600" cy="3585597"/>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also allocates funds every fiscal year for demonstration projects designed to address alternative approaches to improve health care and reduce costs for the uninsured and underinsured on a cost-neutral basis.</a:t>
            </a:r>
            <a:r>
              <a:rPr lang="en-US" sz="1400" baseline="300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The following demonstration projects were funded in FY22:</a:t>
            </a:r>
          </a:p>
          <a:p>
            <a:pPr marL="285750" indent="-285750">
              <a:spcAft>
                <a:spcPct val="30000"/>
              </a:spcAft>
              <a:buFont typeface="Arial" panose="020B0604020202020204" pitchFamily="34" charset="0"/>
              <a:buChar char="•"/>
            </a:pPr>
            <a:endParaRPr lang="en-US" sz="1400" dirty="0"/>
          </a:p>
          <a:p>
            <a:pPr marL="285750"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Fishing Partnership</a:t>
            </a:r>
          </a:p>
          <a:p>
            <a:pPr marL="742950" lvl="1"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The Fishing Partnership was awarded demonstration funding to connect commercial fishermen with a broad range of professional counseling services, provide assistance with health insurance applications, and offer safety and survival trainings and other special health-oriented events for fishing families: $2,000,000</a:t>
            </a:r>
          </a:p>
          <a:p>
            <a:pPr marL="285750"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Long-Acting Reversible Contraception </a:t>
            </a:r>
          </a:p>
          <a:p>
            <a:pPr marL="742950" lvl="1"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Two community organizations (Boston Medical Center and Upstream USA) were awarded demonstration funding to provide assistance to health care providers, both in the community and hospital settings, with the aim of decreasing the number of unintended pregnancies and improve maternal and infant health outcomes across the Commonwealth: $2,086,638</a:t>
            </a:r>
          </a:p>
          <a:p>
            <a:pPr marL="742950" lvl="1" indent="-285750" defTabSz="914608">
              <a:spcAft>
                <a:spcPct val="30000"/>
              </a:spcAft>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Note: Each fiscal year, the HSN makes a $1M payment to the Office of the Inspector General for auditing purposes.</a:t>
            </a:r>
            <a:endParaRPr lang="en-US" sz="1400" dirty="0">
              <a:latin typeface="Arial" panose="020B0604020202020204" pitchFamily="34" charset="0"/>
              <a:cs typeface="Arial" panose="020B0604020202020204" pitchFamily="34" charset="0"/>
            </a:endParaRPr>
          </a:p>
        </p:txBody>
      </p:sp>
      <p:sp>
        <p:nvSpPr>
          <p:cNvPr id="20" name="TextBox 19"/>
          <p:cNvSpPr txBox="1"/>
          <p:nvPr/>
        </p:nvSpPr>
        <p:spPr>
          <a:xfrm>
            <a:off x="351504" y="5943600"/>
            <a:ext cx="8458200" cy="707886"/>
          </a:xfrm>
          <a:prstGeom prst="rect">
            <a:avLst/>
          </a:prstGeom>
          <a:noFill/>
        </p:spPr>
        <p:txBody>
          <a:bodyPr wrap="square" rtlCol="0">
            <a:spAutoFit/>
          </a:bodyPr>
          <a:lstStyle/>
          <a:p>
            <a:pPr marL="228600" indent="-228600">
              <a:buAutoNum type="arabicPeriod"/>
            </a:pPr>
            <a:r>
              <a:rPr lang="en-US" altLang="en-US" sz="800" dirty="0">
                <a:latin typeface="Arial" panose="020B0604020202020204" pitchFamily="34" charset="0"/>
              </a:rPr>
              <a:t>$50,000 of demonstration funding is used to pay for the HSN drug utilization review contract.</a:t>
            </a:r>
          </a:p>
          <a:p>
            <a:endParaRPr lang="en-US" altLang="en-US" sz="800" dirty="0">
              <a:latin typeface="Arial" panose="020B0604020202020204" pitchFamily="34" charset="0"/>
            </a:endParaRPr>
          </a:p>
          <a:p>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333903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a:t>HSN Fiscal Year 2022 Updates</a:t>
            </a:r>
          </a:p>
        </p:txBody>
      </p:sp>
      <p:sp>
        <p:nvSpPr>
          <p:cNvPr id="39940" name="Text Box 8"/>
          <p:cNvSpPr txBox="1">
            <a:spLocks noChangeArrowheads="1"/>
          </p:cNvSpPr>
          <p:nvPr/>
        </p:nvSpPr>
        <p:spPr bwMode="auto">
          <a:xfrm>
            <a:off x="436562" y="1676400"/>
            <a:ext cx="8250238" cy="2092881"/>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The HSN shortfall increased from $65M during HSNFY21 to $68M during HSNFY22</a:t>
            </a:r>
          </a:p>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HSN received and transferred $257.5M to the Delivery System Reform Incentive Program (DSRIP) fund as mandated by the Massachusetts Budget for FY22.</a:t>
            </a:r>
          </a:p>
          <a:p>
            <a:pPr marL="102573" lvl="1" defTabSz="914608" eaLnBrk="0" hangingPunct="0">
              <a:spcBef>
                <a:spcPts val="336"/>
              </a:spcBef>
              <a:spcAft>
                <a:spcPts val="504"/>
              </a:spcAft>
              <a:defRPr/>
            </a:pPr>
            <a:endParaRPr lang="en-US" dirty="0">
              <a:latin typeface="Arial" panose="020B0604020202020204" pitchFamily="34" charset="0"/>
              <a:cs typeface="Arial" panose="020B0604020202020204" pitchFamily="34" charset="0"/>
            </a:endParaRPr>
          </a:p>
          <a:p>
            <a:pPr marL="102573" lvl="1" defTabSz="914608" eaLnBrk="0" hangingPunct="0">
              <a:spcBef>
                <a:spcPts val="336"/>
              </a:spcBef>
              <a:spcAft>
                <a:spcPts val="504"/>
              </a:spcAft>
              <a:defRPr/>
            </a:pPr>
            <a:endParaRPr lang="en-US" sz="8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9"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7</a:t>
            </a:fld>
            <a:endParaRPr lang="en-US" dirty="0"/>
          </a:p>
        </p:txBody>
      </p:sp>
    </p:spTree>
    <p:extLst>
      <p:ext uri="{BB962C8B-B14F-4D97-AF65-F5344CB8AC3E}">
        <p14:creationId xmlns:p14="http://schemas.microsoft.com/office/powerpoint/2010/main" val="16708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996951"/>
            <a:ext cx="1996759" cy="4650204"/>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10374" y="857542"/>
            <a:ext cx="1968184" cy="4360279"/>
          </a:xfrm>
        </p:spPr>
        <p:txBody>
          <a:bodyPr/>
          <a:lstStyle/>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r>
              <a:rPr lang="en-US" altLang="en-US" sz="1100" dirty="0"/>
              <a:t>Demand represents the amount that providers would have been paid in the absence of a funding shortfall. </a:t>
            </a:r>
          </a:p>
          <a:p>
            <a:pPr marL="0" indent="0">
              <a:spcAft>
                <a:spcPct val="30000"/>
              </a:spcAft>
              <a:buNone/>
            </a:pPr>
            <a:endParaRPr lang="en-US" altLang="en-US" sz="1100" dirty="0"/>
          </a:p>
          <a:p>
            <a:pPr marL="0" indent="0">
              <a:spcAft>
                <a:spcPct val="30000"/>
              </a:spcAft>
              <a:buNone/>
            </a:pPr>
            <a:r>
              <a:rPr lang="en-US" altLang="en-US" sz="1100" dirty="0"/>
              <a:t>The HSN shortfall increased from $65M during HSNFY21 to $68M during HSNFY22.  </a:t>
            </a:r>
          </a:p>
          <a:p>
            <a:pPr marL="0" indent="0">
              <a:spcAft>
                <a:spcPct val="30000"/>
              </a:spcAft>
              <a:buNone/>
            </a:pPr>
            <a:endParaRPr lang="en-US" altLang="en-US" sz="1100" dirty="0"/>
          </a:p>
          <a:p>
            <a:pPr marL="0" indent="0">
              <a:spcAft>
                <a:spcPct val="30000"/>
              </a:spcAft>
              <a:buNone/>
            </a:pPr>
            <a:r>
              <a:rPr lang="en-US" altLang="en-US" sz="1100" dirty="0"/>
              <a:t>Note: In FY22, the HSN received A $16M appropriation from the Commonwealth’s General Fund ($15 million towards HSN general fund and $1M directly for demonstration projects)</a:t>
            </a:r>
          </a:p>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75130" y="457200"/>
            <a:ext cx="81645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76275" y="6026851"/>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Source: Health Safety Net Payment Calculation as of </a:t>
            </a:r>
            <a:r>
              <a:rPr lang="en-US" altLang="en-US" sz="700" b="1" dirty="0">
                <a:latin typeface="Arial" panose="020B0604020202020204" pitchFamily="34" charset="0"/>
              </a:rPr>
              <a:t>09/30/22.</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75130" y="420624"/>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8</a:t>
            </a:fld>
            <a:endParaRPr lang="en-US" dirty="0"/>
          </a:p>
        </p:txBody>
      </p:sp>
      <p:graphicFrame>
        <p:nvGraphicFramePr>
          <p:cNvPr id="30" name="Chart 29">
            <a:extLst>
              <a:ext uri="{FF2B5EF4-FFF2-40B4-BE49-F238E27FC236}">
                <a16:creationId xmlns:a16="http://schemas.microsoft.com/office/drawing/2014/main" id="{8BC12982-768F-421A-9421-66C26D005F41}"/>
              </a:ext>
            </a:extLst>
          </p:cNvPr>
          <p:cNvGraphicFramePr>
            <a:graphicFrameLocks/>
          </p:cNvGraphicFramePr>
          <p:nvPr>
            <p:extLst>
              <p:ext uri="{D42A27DB-BD31-4B8C-83A1-F6EECF244321}">
                <p14:modId xmlns:p14="http://schemas.microsoft.com/office/powerpoint/2010/main" val="3064312984"/>
              </p:ext>
            </p:extLst>
          </p:nvPr>
        </p:nvGraphicFramePr>
        <p:xfrm>
          <a:off x="372353" y="857542"/>
          <a:ext cx="6104647" cy="485745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6924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93359" y="566556"/>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a:solidFill>
                  <a:srgbClr val="000000"/>
                </a:solidFill>
                <a:latin typeface="Arial" panose="020B0604020202020204" pitchFamily="34" charset="0"/>
              </a:rPr>
              <a:t>Amounts Disbursed to Hospitals from the Health Safety Net Trust Fund </a:t>
            </a:r>
          </a:p>
          <a:p>
            <a:pPr algn="ctr" eaLnBrk="1" hangingPunct="1">
              <a:spcBef>
                <a:spcPct val="0"/>
              </a:spcBef>
              <a:buFontTx/>
              <a:buNone/>
            </a:pPr>
            <a:r>
              <a:rPr lang="en-US" altLang="en-US" sz="1600" b="1" dirty="0">
                <a:solidFill>
                  <a:srgbClr val="000000"/>
                </a:solidFill>
                <a:latin typeface="Arial" panose="020B0604020202020204" pitchFamily="34" charset="0"/>
              </a:rPr>
              <a:t>and Offset Funding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37377" y="5455160"/>
            <a:ext cx="8046376" cy="1077218"/>
          </a:xfrm>
          <a:prstGeom prst="rect">
            <a:avLst/>
          </a:prstGeom>
          <a:solidFill>
            <a:schemeClr val="bg1"/>
          </a:solidFill>
          <a:ln>
            <a:noFill/>
          </a:ln>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1. The total disbursements listed above incudes a legislative special payment to Boston Children’s Hospital ($3,850,000). The list does not include disbursements to Cambridge Health Alliance ($50,000,000) and Boston Medical Center ($20,000,000) due to offset funding for uncompensated care from other sources. </a:t>
            </a:r>
          </a:p>
          <a:p>
            <a:pPr eaLnBrk="1" hangingPunct="1">
              <a:spcBef>
                <a:spcPct val="0"/>
              </a:spcBef>
              <a:buNone/>
            </a:pPr>
            <a:endParaRPr lang="en-US" altLang="en-US" sz="700"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The Health Safety Net fiscal year runs from October 1 through September 30 of the following year. Hospital payments are reported in the month in which payment was made. The shortfall amount is based on spending assumptions in place during the fiscal year and may differ from year-end shortfall estimates reported elsewhere. Data reflect as of the end of each fiscal year and exclude adjustments made after the end of the fiscal year.  Source: Health Safety Net Payment Calculation as </a:t>
            </a:r>
            <a:r>
              <a:rPr lang="en-US" altLang="en-US" sz="700" b="1" dirty="0">
                <a:latin typeface="Arial" panose="020B0604020202020204" pitchFamily="34" charset="0"/>
              </a:rPr>
              <a:t>of 09/30/22.</a:t>
            </a:r>
          </a:p>
          <a:p>
            <a:pPr eaLnBrk="1" hangingPunct="1">
              <a:spcBef>
                <a:spcPct val="0"/>
              </a:spcBef>
              <a:buNone/>
            </a:pPr>
            <a:endParaRPr lang="en-US" altLang="en-US" sz="700" b="1"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2. Remediated claims and calculations are submitted after the conclusion of the HSN fiscal year.  Although these claims and calculations are paid in subsequent fiscal years, these claims will be counted against total demand and shortfall for the fiscal year in which it’s date of service fell.  </a:t>
            </a:r>
          </a:p>
          <a:p>
            <a:pPr eaLnBrk="1" hangingPunct="1">
              <a:spcBef>
                <a:spcPct val="0"/>
              </a:spcBef>
              <a:buNone/>
            </a:pP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0" name="AutoShape 16"/>
          <p:cNvSpPr>
            <a:spLocks noChangeArrowheads="1"/>
          </p:cNvSpPr>
          <p:nvPr/>
        </p:nvSpPr>
        <p:spPr bwMode="auto">
          <a:xfrm>
            <a:off x="6862552" y="1290403"/>
            <a:ext cx="2076450" cy="3984283"/>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942695" y="1487157"/>
            <a:ext cx="2076450" cy="40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r>
              <a:rPr lang="en-US" altLang="en-US" sz="1100" dirty="0"/>
              <a:t>Total Hospital Disbursements for FY22: </a:t>
            </a:r>
            <a:r>
              <a:rPr lang="en-US" altLang="en-US" sz="1100" b="1" dirty="0"/>
              <a:t> </a:t>
            </a:r>
          </a:p>
          <a:p>
            <a:pPr marL="0" indent="0">
              <a:spcAft>
                <a:spcPct val="30000"/>
              </a:spcAft>
              <a:buFont typeface="Arial" charset="0"/>
              <a:buNone/>
            </a:pPr>
            <a:r>
              <a:rPr lang="en-US" altLang="en-US" sz="1100" b="1"/>
              <a:t>$247,809,126</a:t>
            </a:r>
            <a:r>
              <a:rPr lang="en-US" sz="1100">
                <a:cs typeface="Arial" panose="020B0604020202020204" pitchFamily="34" charset="0"/>
              </a:rPr>
              <a:t> </a:t>
            </a:r>
            <a:endParaRPr lang="en-US" altLang="en-US" sz="900" dirty="0"/>
          </a:p>
          <a:p>
            <a:pPr marL="0" indent="0">
              <a:spcAft>
                <a:spcPct val="30000"/>
              </a:spcAft>
              <a:buNone/>
            </a:pPr>
            <a:endParaRPr lang="en-US" altLang="en-US" sz="1100" dirty="0"/>
          </a:p>
          <a:p>
            <a:pPr marL="0" indent="0">
              <a:spcAft>
                <a:spcPct val="30000"/>
              </a:spcAft>
              <a:buNone/>
            </a:pPr>
            <a:r>
              <a:rPr lang="en-US" altLang="en-US" sz="1100" dirty="0"/>
              <a:t>This represents the amount disbursed from the Health Safety Net Trust Fund to each Hospital during HSN fiscal year 2022 and offset funding from outside sources.</a:t>
            </a:r>
            <a:r>
              <a:rPr lang="en-US" sz="1100" baseline="30000" dirty="0">
                <a:cs typeface="Arial" panose="020B0604020202020204" pitchFamily="34" charset="0"/>
              </a:rPr>
              <a:t> </a:t>
            </a:r>
            <a:endParaRPr lang="en-US" altLang="en-US" sz="11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None/>
            </a:pPr>
            <a:r>
              <a:rPr lang="en-US" altLang="en-US" sz="1100" dirty="0"/>
              <a:t>Remediated claims for dates of service in fiscal year 2022 will be paid in subsequent fiscal years.</a:t>
            </a:r>
            <a:r>
              <a:rPr lang="en-US" altLang="en-US" sz="1100" baseline="30000" dirty="0">
                <a:cs typeface="Arial" panose="020B0604020202020204" pitchFamily="34" charset="0"/>
              </a:rPr>
              <a:t>2</a:t>
            </a:r>
          </a:p>
          <a:p>
            <a:pPr marL="0" indent="0">
              <a:spcAft>
                <a:spcPct val="30000"/>
              </a:spcAft>
              <a:buNone/>
            </a:pPr>
            <a:endParaRPr lang="en-US" altLang="en-US" sz="1100" dirty="0"/>
          </a:p>
          <a:p>
            <a:pPr marL="0" indent="0">
              <a:spcAft>
                <a:spcPct val="30000"/>
              </a:spcAft>
              <a:buFont typeface="Arial" charset="0"/>
              <a:buNone/>
            </a:pPr>
            <a:endParaRPr lang="en-US" altLang="en-US" sz="1100" strike="sngStrike" dirty="0"/>
          </a:p>
        </p:txBody>
      </p:sp>
      <p:sp>
        <p:nvSpPr>
          <p:cNvPr id="3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9</a:t>
            </a:fld>
            <a:endParaRPr lang="en-US" dirty="0"/>
          </a:p>
        </p:txBody>
      </p:sp>
      <p:graphicFrame>
        <p:nvGraphicFramePr>
          <p:cNvPr id="5" name="Table 4">
            <a:extLst>
              <a:ext uri="{FF2B5EF4-FFF2-40B4-BE49-F238E27FC236}">
                <a16:creationId xmlns:a16="http://schemas.microsoft.com/office/drawing/2014/main" id="{62053FF5-68CB-458F-AF8B-80DC45E4F9D1}"/>
              </a:ext>
            </a:extLst>
          </p:cNvPr>
          <p:cNvGraphicFramePr>
            <a:graphicFrameLocks noGrp="1"/>
          </p:cNvGraphicFramePr>
          <p:nvPr>
            <p:extLst>
              <p:ext uri="{D42A27DB-BD31-4B8C-83A1-F6EECF244321}">
                <p14:modId xmlns:p14="http://schemas.microsoft.com/office/powerpoint/2010/main" val="1573851644"/>
              </p:ext>
            </p:extLst>
          </p:nvPr>
        </p:nvGraphicFramePr>
        <p:xfrm>
          <a:off x="517525" y="1077590"/>
          <a:ext cx="2770060" cy="4183258"/>
        </p:xfrm>
        <a:graphic>
          <a:graphicData uri="http://schemas.openxmlformats.org/drawingml/2006/table">
            <a:tbl>
              <a:tblPr/>
              <a:tblGrid>
                <a:gridCol w="2073883">
                  <a:extLst>
                    <a:ext uri="{9D8B030D-6E8A-4147-A177-3AD203B41FA5}">
                      <a16:colId xmlns:a16="http://schemas.microsoft.com/office/drawing/2014/main" val="1635679584"/>
                    </a:ext>
                  </a:extLst>
                </a:gridCol>
                <a:gridCol w="696177">
                  <a:extLst>
                    <a:ext uri="{9D8B030D-6E8A-4147-A177-3AD203B41FA5}">
                      <a16:colId xmlns:a16="http://schemas.microsoft.com/office/drawing/2014/main" val="3553503530"/>
                    </a:ext>
                  </a:extLst>
                </a:gridCol>
              </a:tblGrid>
              <a:tr h="155448">
                <a:tc>
                  <a:txBody>
                    <a:bodyPr/>
                    <a:lstStyle/>
                    <a:p>
                      <a:pPr algn="ctr" fontAlgn="b"/>
                      <a:r>
                        <a:rPr lang="en-US" sz="800" b="1" i="0" u="none" strike="noStrike" dirty="0">
                          <a:solidFill>
                            <a:srgbClr val="0D0D0D"/>
                          </a:solidFill>
                          <a:effectLst/>
                          <a:latin typeface="Calibri" panose="020F0502020204030204" pitchFamily="34" charset="0"/>
                        </a:rPr>
                        <a:t>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dirty="0">
                          <a:solidFill>
                            <a:srgbClr val="0D0D0D"/>
                          </a:solidFill>
                          <a:effectLst/>
                          <a:latin typeface="Calibri" panose="020F0502020204030204" pitchFamily="34" charset="0"/>
                        </a:rPr>
                        <a:t> Payments </a:t>
                      </a: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50267321"/>
                  </a:ext>
                </a:extLst>
              </a:tr>
              <a:tr h="138562">
                <a:tc>
                  <a:txBody>
                    <a:bodyPr/>
                    <a:lstStyle/>
                    <a:p>
                      <a:pPr algn="l" fontAlgn="b"/>
                      <a:r>
                        <a:rPr lang="en-US" sz="800" b="0" i="0" u="none" strike="noStrike" dirty="0">
                          <a:solidFill>
                            <a:srgbClr val="0D0D0D"/>
                          </a:solidFill>
                          <a:effectLst/>
                          <a:latin typeface="Calibri" panose="020F0502020204030204" pitchFamily="34" charset="0"/>
                        </a:rPr>
                        <a:t>Anna </a:t>
                      </a:r>
                      <a:r>
                        <a:rPr lang="en-US" sz="800" b="0" i="0" u="none" strike="noStrike" dirty="0" err="1">
                          <a:solidFill>
                            <a:srgbClr val="0D0D0D"/>
                          </a:solidFill>
                          <a:effectLst/>
                          <a:latin typeface="Calibri" panose="020F0502020204030204" pitchFamily="34" charset="0"/>
                        </a:rPr>
                        <a:t>Jaques</a:t>
                      </a:r>
                      <a:r>
                        <a:rPr lang="en-US" sz="800" b="0" i="0" u="none" strike="noStrike" dirty="0">
                          <a:solidFill>
                            <a:srgbClr val="0D0D0D"/>
                          </a:solidFill>
                          <a:effectLst/>
                          <a:latin typeface="Calibri" panose="020F0502020204030204" pitchFamily="34" charset="0"/>
                        </a:rPr>
                        <a:t> 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455,989 </a:t>
                      </a: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4184484249"/>
                  </a:ext>
                </a:extLst>
              </a:tr>
              <a:tr h="155448">
                <a:tc>
                  <a:txBody>
                    <a:bodyPr/>
                    <a:lstStyle/>
                    <a:p>
                      <a:pPr algn="l" fontAlgn="b"/>
                      <a:r>
                        <a:rPr lang="en-US" sz="800" b="0" i="0" u="none" strike="noStrike">
                          <a:solidFill>
                            <a:srgbClr val="0D0D0D"/>
                          </a:solidFill>
                          <a:effectLst/>
                          <a:latin typeface="Calibri" panose="020F0502020204030204" pitchFamily="34" charset="0"/>
                        </a:rPr>
                        <a:t>Athol Memorial Hospital</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49,166 </a:t>
                      </a:r>
                    </a:p>
                  </a:txBody>
                  <a:tcPr marL="5499" marR="5499" marT="5499" marB="0" anchor="b">
                    <a:lnL>
                      <a:noFill/>
                    </a:lnL>
                    <a:lnR>
                      <a:noFill/>
                    </a:lnR>
                    <a:lnT>
                      <a:noFill/>
                    </a:lnT>
                    <a:lnB>
                      <a:noFill/>
                    </a:lnB>
                  </a:tcPr>
                </a:tc>
                <a:extLst>
                  <a:ext uri="{0D108BD9-81ED-4DB2-BD59-A6C34878D82A}">
                    <a16:rowId xmlns:a16="http://schemas.microsoft.com/office/drawing/2014/main" val="43379941"/>
                  </a:ext>
                </a:extLst>
              </a:tr>
              <a:tr h="155448">
                <a:tc>
                  <a:txBody>
                    <a:bodyPr/>
                    <a:lstStyle/>
                    <a:p>
                      <a:pPr algn="l" fontAlgn="b"/>
                      <a:r>
                        <a:rPr lang="en-US" sz="800" b="0" i="0" u="none" strike="noStrike" dirty="0">
                          <a:solidFill>
                            <a:srgbClr val="0D0D0D"/>
                          </a:solidFill>
                          <a:effectLst/>
                          <a:latin typeface="Calibri" panose="020F0502020204030204" pitchFamily="34" charset="0"/>
                        </a:rPr>
                        <a:t>Baystate Franklin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361,199</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612439691"/>
                  </a:ext>
                </a:extLst>
              </a:tr>
              <a:tr h="155448">
                <a:tc>
                  <a:txBody>
                    <a:bodyPr/>
                    <a:lstStyle/>
                    <a:p>
                      <a:pPr algn="l" fontAlgn="b"/>
                      <a:r>
                        <a:rPr lang="en-US" sz="800" b="0" i="0" u="none" strike="noStrike" dirty="0">
                          <a:solidFill>
                            <a:srgbClr val="0D0D0D"/>
                          </a:solidFill>
                          <a:effectLst/>
                          <a:latin typeface="Calibri" panose="020F0502020204030204" pitchFamily="34" charset="0"/>
                        </a:rPr>
                        <a:t>Baystate Medical Center</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4,854,179</a:t>
                      </a:r>
                    </a:p>
                  </a:txBody>
                  <a:tcPr marL="5499" marR="5499" marT="5499" marB="0" anchor="b">
                    <a:lnL>
                      <a:noFill/>
                    </a:lnL>
                    <a:lnR>
                      <a:noFill/>
                    </a:lnR>
                    <a:lnT>
                      <a:noFill/>
                    </a:lnT>
                    <a:lnB>
                      <a:noFill/>
                    </a:lnB>
                  </a:tcPr>
                </a:tc>
                <a:extLst>
                  <a:ext uri="{0D108BD9-81ED-4DB2-BD59-A6C34878D82A}">
                    <a16:rowId xmlns:a16="http://schemas.microsoft.com/office/drawing/2014/main" val="248649926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Baystate Wing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716,452</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081301309"/>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Berkshire Medical Center</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3,537,586</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887194104"/>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Beth Israel Deaconess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4,955,502</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48153791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Beth Israel Deaconess Hospital – Milton</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77,139</a:t>
                      </a:r>
                    </a:p>
                  </a:txBody>
                  <a:tcPr marL="5499" marR="5499" marT="5499" marB="0" anchor="b">
                    <a:lnL>
                      <a:noFill/>
                    </a:lnL>
                    <a:lnR>
                      <a:noFill/>
                    </a:lnR>
                    <a:lnT>
                      <a:noFill/>
                    </a:lnT>
                    <a:lnB>
                      <a:noFill/>
                    </a:lnB>
                  </a:tcPr>
                </a:tc>
                <a:extLst>
                  <a:ext uri="{0D108BD9-81ED-4DB2-BD59-A6C34878D82A}">
                    <a16:rowId xmlns:a16="http://schemas.microsoft.com/office/drawing/2014/main" val="107813880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Beth Israel Deaconess Hospital – Plymouth</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449,953</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54710263"/>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Boston Children's Hospital</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3,850,000  </a:t>
                      </a:r>
                    </a:p>
                  </a:txBody>
                  <a:tcPr marL="5499" marR="5499" marT="5499" marB="0" anchor="b">
                    <a:lnL>
                      <a:noFill/>
                    </a:lnL>
                    <a:lnR>
                      <a:noFill/>
                    </a:lnR>
                    <a:lnT>
                      <a:noFill/>
                    </a:lnT>
                    <a:lnB>
                      <a:noFill/>
                    </a:lnB>
                  </a:tcPr>
                </a:tc>
                <a:extLst>
                  <a:ext uri="{0D108BD9-81ED-4DB2-BD59-A6C34878D82A}">
                    <a16:rowId xmlns:a16="http://schemas.microsoft.com/office/drawing/2014/main" val="3019427052"/>
                  </a:ext>
                </a:extLst>
              </a:tr>
              <a:tr h="155448">
                <a:tc>
                  <a:txBody>
                    <a:bodyPr/>
                    <a:lstStyle/>
                    <a:p>
                      <a:pPr algn="l" fontAlgn="b"/>
                      <a:r>
                        <a:rPr lang="en-US" sz="800" b="0" i="0" u="none" strike="noStrike" dirty="0">
                          <a:solidFill>
                            <a:srgbClr val="0D0D0D"/>
                          </a:solidFill>
                          <a:effectLst/>
                          <a:latin typeface="Calibri" panose="020F0502020204030204" pitchFamily="34" charset="0"/>
                        </a:rPr>
                        <a:t>Boston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102,037,340</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123921864"/>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Brigham and Women's Faulkner Hospital</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935,205 </a:t>
                      </a:r>
                    </a:p>
                  </a:txBody>
                  <a:tcPr marL="5499" marR="5499" marT="5499" marB="0" anchor="b">
                    <a:lnL>
                      <a:noFill/>
                    </a:lnL>
                    <a:lnR>
                      <a:noFill/>
                    </a:lnR>
                    <a:lnT>
                      <a:noFill/>
                    </a:lnT>
                    <a:lnB>
                      <a:noFill/>
                    </a:lnB>
                  </a:tcPr>
                </a:tc>
                <a:extLst>
                  <a:ext uri="{0D108BD9-81ED-4DB2-BD59-A6C34878D82A}">
                    <a16:rowId xmlns:a16="http://schemas.microsoft.com/office/drawing/2014/main" val="9998341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Brigham and Women's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5,010,288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736355155"/>
                  </a:ext>
                </a:extLst>
              </a:tr>
              <a:tr h="18652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Cape Cod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4,079,893</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530384716"/>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Cooley Dickinson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531,438 </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87546063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Dana-Farber Cancer Institute</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8,260,544</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1884378001"/>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Fairview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613,315</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733991639"/>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Falmouth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716,766 </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4018421765"/>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Hallmark Health</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294,864 </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4274206367"/>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Harrington Memorial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426,973 </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89342585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Health Alliance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1,332,778 </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86514018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Heywood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154,748 </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374425823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Holyoke Medical Center</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381,305</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726026629"/>
                  </a:ext>
                </a:extLst>
              </a:tr>
              <a:tr h="60363">
                <a:tc>
                  <a:txBody>
                    <a:bodyPr/>
                    <a:lstStyle/>
                    <a:p>
                      <a:pPr algn="l" fontAlgn="b"/>
                      <a:r>
                        <a:rPr lang="en-US" sz="800" b="0" i="0" u="none" strike="noStrike" dirty="0">
                          <a:solidFill>
                            <a:srgbClr val="0D0D0D"/>
                          </a:solidFill>
                          <a:effectLst/>
                          <a:latin typeface="Calibri" panose="020F0502020204030204" pitchFamily="34" charset="0"/>
                        </a:rPr>
                        <a:t>Lahey Clinic</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2,565,913</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105067006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Lawrence General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dirty="0">
                          <a:solidFill>
                            <a:srgbClr val="0D0D0D"/>
                          </a:solidFill>
                          <a:effectLst/>
                          <a:latin typeface="Calibri" panose="020F0502020204030204" pitchFamily="34" charset="0"/>
                        </a:rPr>
                        <a:t> $        3,162,907</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2448020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Lowell General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        1,847,514 </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3107801561"/>
                  </a:ext>
                </a:extLst>
              </a:tr>
            </a:tbl>
          </a:graphicData>
        </a:graphic>
      </p:graphicFrame>
      <p:graphicFrame>
        <p:nvGraphicFramePr>
          <p:cNvPr id="6" name="Table 5">
            <a:extLst>
              <a:ext uri="{FF2B5EF4-FFF2-40B4-BE49-F238E27FC236}">
                <a16:creationId xmlns:a16="http://schemas.microsoft.com/office/drawing/2014/main" id="{55CC66FC-63ED-44FC-ACDC-981F8842AA5E}"/>
              </a:ext>
            </a:extLst>
          </p:cNvPr>
          <p:cNvGraphicFramePr>
            <a:graphicFrameLocks noGrp="1"/>
          </p:cNvGraphicFramePr>
          <p:nvPr>
            <p:extLst>
              <p:ext uri="{D42A27DB-BD31-4B8C-83A1-F6EECF244321}">
                <p14:modId xmlns:p14="http://schemas.microsoft.com/office/powerpoint/2010/main" val="627764977"/>
              </p:ext>
            </p:extLst>
          </p:nvPr>
        </p:nvGraphicFramePr>
        <p:xfrm>
          <a:off x="3810000" y="1077590"/>
          <a:ext cx="2902841" cy="4195834"/>
        </p:xfrm>
        <a:graphic>
          <a:graphicData uri="http://schemas.openxmlformats.org/drawingml/2006/table">
            <a:tbl>
              <a:tblPr/>
              <a:tblGrid>
                <a:gridCol w="2212627">
                  <a:extLst>
                    <a:ext uri="{9D8B030D-6E8A-4147-A177-3AD203B41FA5}">
                      <a16:colId xmlns:a16="http://schemas.microsoft.com/office/drawing/2014/main" val="2695780041"/>
                    </a:ext>
                  </a:extLst>
                </a:gridCol>
                <a:gridCol w="690214">
                  <a:extLst>
                    <a:ext uri="{9D8B030D-6E8A-4147-A177-3AD203B41FA5}">
                      <a16:colId xmlns:a16="http://schemas.microsoft.com/office/drawing/2014/main" val="1908659152"/>
                    </a:ext>
                  </a:extLst>
                </a:gridCol>
              </a:tblGrid>
              <a:tr h="144798">
                <a:tc>
                  <a:txBody>
                    <a:bodyPr/>
                    <a:lstStyle/>
                    <a:p>
                      <a:pPr algn="ctr" fontAlgn="b"/>
                      <a:r>
                        <a:rPr lang="en-US" sz="800" b="1" i="0" u="none" strike="noStrike" dirty="0">
                          <a:solidFill>
                            <a:srgbClr val="0D0D0D"/>
                          </a:solidFill>
                          <a:effectLst/>
                          <a:latin typeface="Calibri" panose="020F0502020204030204" pitchFamily="34" charset="0"/>
                        </a:rPr>
                        <a:t>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dirty="0">
                          <a:solidFill>
                            <a:srgbClr val="0D0D0D"/>
                          </a:solidFill>
                          <a:effectLst/>
                          <a:latin typeface="Calibri" panose="020F0502020204030204" pitchFamily="34" charset="0"/>
                        </a:rPr>
                        <a:t> Payments </a:t>
                      </a: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83717204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Marlborough 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1,563,011 </a:t>
                      </a: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37897444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Martha's Vineyard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2,501,104</a:t>
                      </a:r>
                    </a:p>
                  </a:txBody>
                  <a:tcPr marL="5382" marR="5382" marT="5382" marB="0" anchor="b">
                    <a:lnL>
                      <a:noFill/>
                    </a:lnL>
                    <a:lnR>
                      <a:noFill/>
                    </a:lnR>
                    <a:lnT>
                      <a:noFill/>
                    </a:lnT>
                    <a:lnB>
                      <a:noFill/>
                    </a:lnB>
                  </a:tcPr>
                </a:tc>
                <a:extLst>
                  <a:ext uri="{0D108BD9-81ED-4DB2-BD59-A6C34878D82A}">
                    <a16:rowId xmlns:a16="http://schemas.microsoft.com/office/drawing/2014/main" val="946981874"/>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Massachusetts Eye and Ear Infirmary</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2,044,309</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8494666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Massachusetts General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30,520,114</a:t>
                      </a:r>
                    </a:p>
                  </a:txBody>
                  <a:tcPr marL="5382" marR="5382" marT="5382" marB="0" anchor="b">
                    <a:lnL>
                      <a:noFill/>
                    </a:lnL>
                    <a:lnR>
                      <a:noFill/>
                    </a:lnR>
                    <a:lnT>
                      <a:noFill/>
                    </a:lnT>
                    <a:lnB>
                      <a:noFill/>
                    </a:lnB>
                  </a:tcPr>
                </a:tc>
                <a:extLst>
                  <a:ext uri="{0D108BD9-81ED-4DB2-BD59-A6C34878D82A}">
                    <a16:rowId xmlns:a16="http://schemas.microsoft.com/office/drawing/2014/main" val="333584017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Mercy Medical Center</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1,581,231</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85021367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MetroWest Medical Center</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1,549,577 </a:t>
                      </a:r>
                    </a:p>
                  </a:txBody>
                  <a:tcPr marL="5382" marR="5382" marT="5382" marB="0" anchor="b">
                    <a:lnL>
                      <a:noFill/>
                    </a:lnL>
                    <a:lnR>
                      <a:noFill/>
                    </a:lnR>
                    <a:lnT>
                      <a:noFill/>
                    </a:lnT>
                    <a:lnB>
                      <a:noFill/>
                    </a:lnB>
                  </a:tcPr>
                </a:tc>
                <a:extLst>
                  <a:ext uri="{0D108BD9-81ED-4DB2-BD59-A6C34878D82A}">
                    <a16:rowId xmlns:a16="http://schemas.microsoft.com/office/drawing/2014/main" val="274543207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Milford Regional Medical Center</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970,066</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82536820"/>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Morton Hospital, A Steward Family Hospital Inc.</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568,017</a:t>
                      </a:r>
                    </a:p>
                  </a:txBody>
                  <a:tcPr marL="5382" marR="5382" marT="5382" marB="0" anchor="b">
                    <a:lnL>
                      <a:noFill/>
                    </a:lnL>
                    <a:lnR>
                      <a:noFill/>
                    </a:lnR>
                    <a:lnT>
                      <a:noFill/>
                    </a:lnT>
                    <a:lnB>
                      <a:noFill/>
                    </a:lnB>
                  </a:tcPr>
                </a:tc>
                <a:extLst>
                  <a:ext uri="{0D108BD9-81ED-4DB2-BD59-A6C34878D82A}">
                    <a16:rowId xmlns:a16="http://schemas.microsoft.com/office/drawing/2014/main" val="350978337"/>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Mount Auburn Hospital</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929,376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920308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Nantucket Cottage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1,342,004</a:t>
                      </a:r>
                    </a:p>
                  </a:txBody>
                  <a:tcPr marL="5382" marR="5382" marT="5382" marB="0" anchor="b">
                    <a:lnL>
                      <a:noFill/>
                    </a:lnL>
                    <a:lnR>
                      <a:noFill/>
                    </a:lnR>
                    <a:lnT>
                      <a:noFill/>
                    </a:lnT>
                    <a:lnB>
                      <a:noFill/>
                    </a:lnB>
                  </a:tcPr>
                </a:tc>
                <a:extLst>
                  <a:ext uri="{0D108BD9-81ED-4DB2-BD59-A6C34878D82A}">
                    <a16:rowId xmlns:a16="http://schemas.microsoft.com/office/drawing/2014/main" val="26285850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Nashoba Valley Med Ctr, A Steward Family Hospital</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340,810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935819992"/>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Newton-Wellesley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201,013 </a:t>
                      </a:r>
                    </a:p>
                  </a:txBody>
                  <a:tcPr marL="5382" marR="5382" marT="5382" marB="0" anchor="b">
                    <a:lnL>
                      <a:noFill/>
                    </a:lnL>
                    <a:lnR>
                      <a:noFill/>
                    </a:lnR>
                    <a:lnT>
                      <a:noFill/>
                    </a:lnT>
                    <a:lnB>
                      <a:noFill/>
                    </a:lnB>
                  </a:tcPr>
                </a:tc>
                <a:extLst>
                  <a:ext uri="{0D108BD9-81ED-4DB2-BD59-A6C34878D82A}">
                    <a16:rowId xmlns:a16="http://schemas.microsoft.com/office/drawing/2014/main" val="1505566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Noble Hospital</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267,683</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590156090"/>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North Shore Medical Center</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4,686,616 </a:t>
                      </a:r>
                    </a:p>
                  </a:txBody>
                  <a:tcPr marL="5382" marR="5382" marT="5382" marB="0" anchor="b">
                    <a:lnL>
                      <a:noFill/>
                    </a:lnL>
                    <a:lnR>
                      <a:noFill/>
                    </a:lnR>
                    <a:lnT>
                      <a:noFill/>
                    </a:lnT>
                    <a:lnB>
                      <a:noFill/>
                    </a:lnB>
                  </a:tcPr>
                </a:tc>
                <a:extLst>
                  <a:ext uri="{0D108BD9-81ED-4DB2-BD59-A6C34878D82A}">
                    <a16:rowId xmlns:a16="http://schemas.microsoft.com/office/drawing/2014/main" val="389798656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Northeast Hospital</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1,388,118</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5976880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Saint Vincent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915,684</a:t>
                      </a:r>
                    </a:p>
                  </a:txBody>
                  <a:tcPr marL="5382" marR="5382" marT="5382" marB="0" anchor="b">
                    <a:lnL>
                      <a:noFill/>
                    </a:lnL>
                    <a:lnR>
                      <a:noFill/>
                    </a:lnR>
                    <a:lnT>
                      <a:noFill/>
                    </a:lnT>
                    <a:lnB>
                      <a:noFill/>
                    </a:lnB>
                  </a:tcPr>
                </a:tc>
                <a:extLst>
                  <a:ext uri="{0D108BD9-81ED-4DB2-BD59-A6C34878D82A}">
                    <a16:rowId xmlns:a16="http://schemas.microsoft.com/office/drawing/2014/main" val="29869373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Signature Healthcare Brockton Hospital</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2,677,527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989640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South Shore Hospital</a:t>
                      </a:r>
                    </a:p>
                  </a:txBody>
                  <a:tcPr marL="5382" marR="5382" marT="5382"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2,280,629</a:t>
                      </a:r>
                    </a:p>
                  </a:txBody>
                  <a:tcPr marL="5382" marR="5382" marT="5382" marB="0" anchor="b">
                    <a:lnL>
                      <a:noFill/>
                    </a:lnL>
                    <a:lnR>
                      <a:noFill/>
                    </a:lnR>
                    <a:lnT>
                      <a:noFill/>
                    </a:lnT>
                    <a:lnB>
                      <a:noFill/>
                    </a:lnB>
                  </a:tcPr>
                </a:tc>
                <a:extLst>
                  <a:ext uri="{0D108BD9-81ED-4DB2-BD59-A6C34878D82A}">
                    <a16:rowId xmlns:a16="http://schemas.microsoft.com/office/drawing/2014/main" val="253880109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Southcoast Hospitals Group</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6,693,919</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06298447"/>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panose="020F0502020204030204" pitchFamily="34" charset="0"/>
                        </a:rPr>
                        <a:t>Steward Carney Hospital</a:t>
                      </a:r>
                      <a:endParaRPr lang="en-US" sz="800" b="0" i="0" u="none" strike="noStrike" dirty="0">
                        <a:solidFill>
                          <a:srgbClr val="0D0D0D"/>
                        </a:solidFill>
                        <a:effectLst/>
                        <a:latin typeface="Calibri" panose="020F0502020204030204" pitchFamily="34" charset="0"/>
                      </a:endParaRPr>
                    </a:p>
                  </a:txBody>
                  <a:tcPr marL="5382" marR="5382" marT="5382"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798,293 </a:t>
                      </a:r>
                    </a:p>
                  </a:txBody>
                  <a:tcPr marL="5382" marR="5382" marT="5382" marB="0" anchor="b">
                    <a:lnL>
                      <a:noFill/>
                    </a:lnL>
                    <a:lnR>
                      <a:noFill/>
                    </a:lnR>
                    <a:lnT>
                      <a:noFill/>
                    </a:lnT>
                    <a:lnB>
                      <a:noFill/>
                    </a:lnB>
                  </a:tcPr>
                </a:tc>
                <a:extLst>
                  <a:ext uri="{0D108BD9-81ED-4DB2-BD59-A6C34878D82A}">
                    <a16:rowId xmlns:a16="http://schemas.microsoft.com/office/drawing/2014/main" val="208985711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Steward Good Samaritan Medical Center</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2,038,799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23132222"/>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Steward Holy Family Hospital</a:t>
                      </a:r>
                    </a:p>
                  </a:txBody>
                  <a:tcPr marL="5382" marR="5382" marT="5382" marB="0" anchor="b">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1,207,567</a:t>
                      </a:r>
                    </a:p>
                  </a:txBody>
                  <a:tcPr marL="5382" marR="5382" marT="5382" marB="0" anchor="b">
                    <a:lnL>
                      <a:noFill/>
                    </a:lnL>
                    <a:lnR>
                      <a:noFill/>
                    </a:lnR>
                    <a:lnT>
                      <a:noFill/>
                    </a:lnT>
                    <a:lnB>
                      <a:noFill/>
                    </a:lnB>
                  </a:tcPr>
                </a:tc>
                <a:extLst>
                  <a:ext uri="{0D108BD9-81ED-4DB2-BD59-A6C34878D82A}">
                    <a16:rowId xmlns:a16="http://schemas.microsoft.com/office/drawing/2014/main" val="408775352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Steward Norwood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25,428</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95186925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Steward Saint Anne's Hospital</a:t>
                      </a:r>
                    </a:p>
                  </a:txBody>
                  <a:tcPr marL="5382" marR="5382" marT="5382" marB="0" anchor="b">
                    <a:lnL>
                      <a:noFill/>
                    </a:lnL>
                    <a:lnR>
                      <a:noFill/>
                    </a:lnR>
                    <a:lnT>
                      <a:noFill/>
                    </a:lnT>
                    <a:lnB>
                      <a:noFill/>
                    </a:lnB>
                    <a:solidFill>
                      <a:schemeClr val="bg1"/>
                    </a:solidFill>
                  </a:tcPr>
                </a:tc>
                <a:tc>
                  <a:txBody>
                    <a:bodyPr/>
                    <a:lstStyle/>
                    <a:p>
                      <a:pPr algn="l" fontAlgn="b"/>
                      <a:r>
                        <a:rPr lang="en-US" sz="800" b="0" i="0" u="none" strike="noStrike" dirty="0">
                          <a:solidFill>
                            <a:srgbClr val="0D0D0D"/>
                          </a:solidFill>
                          <a:effectLst/>
                          <a:latin typeface="Calibri" panose="020F0502020204030204" pitchFamily="34" charset="0"/>
                        </a:rPr>
                        <a:t>$          1,822,782</a:t>
                      </a:r>
                    </a:p>
                  </a:txBody>
                  <a:tcPr marL="5382" marR="5382" marT="5382" marB="0" anchor="b">
                    <a:lnL>
                      <a:noFill/>
                    </a:lnL>
                    <a:lnR>
                      <a:noFill/>
                    </a:lnR>
                    <a:lnT>
                      <a:noFill/>
                    </a:lnT>
                    <a:lnB>
                      <a:noFill/>
                    </a:lnB>
                    <a:solidFill>
                      <a:schemeClr val="bg1"/>
                    </a:solidFill>
                  </a:tcPr>
                </a:tc>
                <a:extLst>
                  <a:ext uri="{0D108BD9-81ED-4DB2-BD59-A6C34878D82A}">
                    <a16:rowId xmlns:a16="http://schemas.microsoft.com/office/drawing/2014/main" val="3213413494"/>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Steward St. Elizabeth's Medical Center</a:t>
                      </a:r>
                    </a:p>
                  </a:txBody>
                  <a:tcPr marL="5382" marR="5382" marT="5382" marB="0" anchor="b">
                    <a:lnL>
                      <a:noFill/>
                    </a:lnL>
                    <a:lnR>
                      <a:noFill/>
                    </a:lnR>
                    <a:lnT>
                      <a:noFill/>
                    </a:lnT>
                    <a:lnB>
                      <a:noFill/>
                    </a:lnB>
                    <a:solidFill>
                      <a:srgbClr val="DCE6F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1,638,009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374239489"/>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Sturdy Memorial Hospital</a:t>
                      </a:r>
                    </a:p>
                  </a:txBody>
                  <a:tcPr marL="5382" marR="5382" marT="5382" marB="0" anchor="b">
                    <a:lnL>
                      <a:noFill/>
                    </a:lnL>
                    <a:lnR>
                      <a:noFill/>
                    </a:lnR>
                    <a:lnT>
                      <a:noFill/>
                    </a:lnT>
                    <a:lnB>
                      <a:noFill/>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1,034,203</a:t>
                      </a:r>
                    </a:p>
                  </a:txBody>
                  <a:tcPr marL="5382" marR="5382" marT="5382" marB="0" anchor="b">
                    <a:lnL>
                      <a:noFill/>
                    </a:lnL>
                    <a:lnR>
                      <a:noFill/>
                    </a:lnR>
                    <a:lnT>
                      <a:noFill/>
                    </a:lnT>
                    <a:lnB>
                      <a:noFill/>
                    </a:lnB>
                    <a:solidFill>
                      <a:schemeClr val="bg1"/>
                    </a:solidFill>
                  </a:tcPr>
                </a:tc>
                <a:extLst>
                  <a:ext uri="{0D108BD9-81ED-4DB2-BD59-A6C34878D82A}">
                    <a16:rowId xmlns:a16="http://schemas.microsoft.com/office/drawing/2014/main" val="2341398489"/>
                  </a:ext>
                </a:extLst>
              </a:tr>
              <a:tr h="14314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Tufts Medical Center</a:t>
                      </a:r>
                    </a:p>
                  </a:txBody>
                  <a:tcPr marL="5382" marR="5382" marT="5382" marB="0" anchor="b">
                    <a:lnL>
                      <a:noFill/>
                    </a:lnL>
                    <a:lnR>
                      <a:noFill/>
                    </a:lnR>
                    <a:lnT>
                      <a:noFill/>
                    </a:lnT>
                    <a:lnB>
                      <a:noFill/>
                    </a:lnB>
                    <a:solidFill>
                      <a:schemeClr val="accent1">
                        <a:lumMod val="20000"/>
                        <a:lumOff val="8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3,955,803</a:t>
                      </a:r>
                    </a:p>
                  </a:txBody>
                  <a:tcPr marL="5382" marR="5382" marT="5382"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93743731"/>
                  </a:ext>
                </a:extLst>
              </a:tr>
              <a:tr h="14314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UMass Memorial Medical Center</a:t>
                      </a:r>
                    </a:p>
                  </a:txBody>
                  <a:tcPr marL="5382" marR="5382" marT="5382" marB="0" anchor="b">
                    <a:lnL>
                      <a:noFill/>
                    </a:lnL>
                    <a:lnR>
                      <a:noFill/>
                    </a:lnR>
                    <a:lnT>
                      <a:noFill/>
                    </a:lnT>
                    <a:lnB>
                      <a:noFill/>
                    </a:lnB>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rgbClr val="0D0D0D"/>
                          </a:solidFill>
                          <a:effectLst/>
                          <a:latin typeface="Calibri" panose="020F0502020204030204" pitchFamily="34" charset="0"/>
                        </a:rPr>
                        <a:t>$       20,608,477 </a:t>
                      </a:r>
                    </a:p>
                  </a:txBody>
                  <a:tcPr marL="5382" marR="5382" marT="5382" marB="0" anchor="b">
                    <a:lnL>
                      <a:noFill/>
                    </a:lnL>
                    <a:lnR>
                      <a:noFill/>
                    </a:lnR>
                    <a:lnT>
                      <a:noFill/>
                    </a:lnT>
                    <a:lnB>
                      <a:noFill/>
                    </a:lnB>
                    <a:noFill/>
                  </a:tcPr>
                </a:tc>
                <a:extLst>
                  <a:ext uri="{0D108BD9-81ED-4DB2-BD59-A6C34878D82A}">
                    <a16:rowId xmlns:a16="http://schemas.microsoft.com/office/drawing/2014/main" val="1499119569"/>
                  </a:ext>
                </a:extLst>
              </a:tr>
            </a:tbl>
          </a:graphicData>
        </a:graphic>
      </p:graphicFrame>
    </p:spTree>
    <p:extLst>
      <p:ext uri="{BB962C8B-B14F-4D97-AF65-F5344CB8AC3E}">
        <p14:creationId xmlns:p14="http://schemas.microsoft.com/office/powerpoint/2010/main" val="34959374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62841</TotalTime>
  <Words>2497</Words>
  <Application>Microsoft Office PowerPoint</Application>
  <PresentationFormat>On-screen Show (4:3)</PresentationFormat>
  <Paragraphs>364</Paragraphs>
  <Slides>13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Bookman Old Style</vt:lpstr>
      <vt:lpstr>Calibri</vt:lpstr>
      <vt:lpstr>Times New Roman</vt:lpstr>
      <vt:lpstr>Verdana</vt:lpstr>
      <vt:lpstr>Office Theme</vt:lpstr>
      <vt:lpstr>think-cell Slide</vt:lpstr>
      <vt:lpstr>PowerPoint Presentation</vt:lpstr>
      <vt:lpstr>Table of Contents</vt:lpstr>
      <vt:lpstr>Introduction</vt:lpstr>
      <vt:lpstr>HSN Overview</vt:lpstr>
      <vt:lpstr>HSN Overview</vt:lpstr>
      <vt:lpstr>HSN Overview</vt:lpstr>
      <vt:lpstr>HSN Fiscal Year 2022 Updates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Christopher King</cp:lastModifiedBy>
  <cp:revision>1263</cp:revision>
  <cp:lastPrinted>2020-11-13T15:12:03Z</cp:lastPrinted>
  <dcterms:created xsi:type="dcterms:W3CDTF">2013-11-25T21:20:22Z</dcterms:created>
  <dcterms:modified xsi:type="dcterms:W3CDTF">2023-04-03T13:34:20Z</dcterms:modified>
</cp:coreProperties>
</file>