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90" r:id="rId2"/>
    <p:sldId id="281" r:id="rId3"/>
    <p:sldId id="282" r:id="rId4"/>
    <p:sldId id="284" r:id="rId5"/>
    <p:sldId id="332" r:id="rId6"/>
    <p:sldId id="333" r:id="rId7"/>
    <p:sldId id="295" r:id="rId8"/>
    <p:sldId id="294" r:id="rId9"/>
    <p:sldId id="316" r:id="rId10"/>
    <p:sldId id="315" r:id="rId11"/>
    <p:sldId id="328" r:id="rId12"/>
    <p:sldId id="303" r:id="rId13"/>
    <p:sldId id="306" r:id="rId14"/>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0">
          <p15:clr>
            <a:srgbClr val="A4A3A4"/>
          </p15:clr>
        </p15:guide>
        <p15:guide id="2" pos="2920">
          <p15:clr>
            <a:srgbClr val="A4A3A4"/>
          </p15:clr>
        </p15:guide>
        <p15:guide id="3" orient="horz" pos="2928">
          <p15:clr>
            <a:srgbClr val="A4A3A4"/>
          </p15:clr>
        </p15:guide>
        <p15:guide id="4" pos="2208">
          <p15:clr>
            <a:srgbClr val="A4A3A4"/>
          </p15:clr>
        </p15:guide>
        <p15:guide id="5" pos="2866">
          <p15:clr>
            <a:srgbClr val="A4A3A4"/>
          </p15:clr>
        </p15:guide>
        <p15:guide id="6" pos="216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7" name="DLHarris" initials="s" lastIdx="0" clrIdx="7"/>
  <p:cmAuthor id="1" name="sysadmin" initials="MS" lastIdx="10" clrIdx="1"/>
  <p:cmAuthor id="8" name="JLannon" initials="JL" lastIdx="5" clrIdx="8"/>
  <p:cmAuthor id="2" name="CKE" initials="CKE" lastIdx="1" clrIdx="2"/>
  <p:cmAuthor id="9" name=" " initials="" lastIdx="17" clrIdx="9"/>
  <p:cmAuthor id="3" name="sysadmin" initials="KTB" lastIdx="2" clrIdx="3"/>
  <p:cmAuthor id="10" name="Susan Keays" initials="SK" lastIdx="4" clrIdx="10"/>
  <p:cmAuthor id="4" name=" Russell Leino" initials="RPL" lastIdx="10" clrIdx="4"/>
  <p:cmAuthor id="11" name="kco1000@outlook.com" initials="k" lastIdx="28" clrIdx="11">
    <p:extLst>
      <p:ext uri="{19B8F6BF-5375-455C-9EA6-DF929625EA0E}">
        <p15:presenceInfo xmlns:p15="http://schemas.microsoft.com/office/powerpoint/2012/main" userId="d9bd57f5a8d294ac" providerId="Windows Live"/>
      </p:ext>
    </p:extLst>
  </p:cmAuthor>
  <p:cmAuthor id="5" name="sysadmin" initials="s" lastIdx="23" clrIdx="5"/>
  <p:cmAuthor id="6" name=" Trish Grant" initials="TG"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88" autoAdjust="0"/>
    <p:restoredTop sz="93792" autoAdjust="0"/>
  </p:normalViewPr>
  <p:slideViewPr>
    <p:cSldViewPr>
      <p:cViewPr varScale="1">
        <p:scale>
          <a:sx n="67" d="100"/>
          <a:sy n="67" d="100"/>
        </p:scale>
        <p:origin x="1600"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3192" y="-58"/>
      </p:cViewPr>
      <p:guideLst>
        <p:guide orient="horz" pos="2200"/>
        <p:guide pos="2920"/>
        <p:guide orient="horz" pos="2928"/>
        <p:guide pos="2208"/>
        <p:guide pos="2866"/>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1" dt="2020-12-14T12:57:35.218" idx="27">
    <p:pos x="10" y="10"/>
    <p:text>Be prepared to explain FY19.</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a:defRPr sz="1200"/>
            </a:lvl1pPr>
          </a:lstStyle>
          <a:p>
            <a:pPr>
              <a:defRPr/>
            </a:pPr>
            <a:endParaRPr lang="en-US" dirty="0"/>
          </a:p>
        </p:txBody>
      </p:sp>
      <p:sp>
        <p:nvSpPr>
          <p:cNvPr id="3" name="Date Placeholder 2"/>
          <p:cNvSpPr>
            <a:spLocks noGrp="1"/>
          </p:cNvSpPr>
          <p:nvPr>
            <p:ph type="dt" sz="quarter" idx="1"/>
          </p:nvPr>
        </p:nvSpPr>
        <p:spPr>
          <a:xfrm>
            <a:off x="3896944" y="0"/>
            <a:ext cx="298369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5/4/2022</a:t>
            </a:fld>
            <a:endParaRPr lang="en-US" dirty="0"/>
          </a:p>
        </p:txBody>
      </p:sp>
      <p:sp>
        <p:nvSpPr>
          <p:cNvPr id="4" name="Footer Placeholder 3"/>
          <p:cNvSpPr>
            <a:spLocks noGrp="1"/>
          </p:cNvSpPr>
          <p:nvPr>
            <p:ph type="ftr" sz="quarter" idx="2"/>
          </p:nvPr>
        </p:nvSpPr>
        <p:spPr>
          <a:xfrm>
            <a:off x="1" y="8829468"/>
            <a:ext cx="2982512" cy="464820"/>
          </a:xfrm>
          <a:prstGeom prst="rect">
            <a:avLst/>
          </a:prstGeom>
        </p:spPr>
        <p:txBody>
          <a:bodyPr vert="horz" lIns="93167" tIns="46584" rIns="93167" bIns="4658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896944" y="8829468"/>
            <a:ext cx="298369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96944" y="0"/>
            <a:ext cx="298369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5/4/2022</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3167" tIns="46584" rIns="93167" bIns="46584" rtlCol="0" anchor="ctr"/>
          <a:lstStyle/>
          <a:p>
            <a:pPr lvl="0"/>
            <a:endParaRPr lang="en-US" noProof="0" dirty="0"/>
          </a:p>
        </p:txBody>
      </p:sp>
      <p:sp>
        <p:nvSpPr>
          <p:cNvPr id="5" name="Notes Placeholder 4"/>
          <p:cNvSpPr>
            <a:spLocks noGrp="1"/>
          </p:cNvSpPr>
          <p:nvPr>
            <p:ph type="body" sz="quarter" idx="3"/>
          </p:nvPr>
        </p:nvSpPr>
        <p:spPr>
          <a:xfrm>
            <a:off x="689361" y="4415790"/>
            <a:ext cx="5503093" cy="4183380"/>
          </a:xfrm>
          <a:prstGeom prst="rect">
            <a:avLst/>
          </a:prstGeom>
        </p:spPr>
        <p:txBody>
          <a:bodyPr vert="horz" lIns="93167" tIns="46584" rIns="93167" bIns="4658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468"/>
            <a:ext cx="2982512"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96944" y="8829468"/>
            <a:ext cx="298369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580736" y="8366761"/>
            <a:ext cx="82836"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dirty="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79858" y="4688550"/>
            <a:ext cx="6096458"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270062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389657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a:t>Need to update chart with FY20 numbers</a:t>
            </a:r>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a:t>Complete</a:t>
            </a:r>
          </a:p>
        </p:txBody>
      </p:sp>
    </p:spTree>
    <p:extLst>
      <p:ext uri="{BB962C8B-B14F-4D97-AF65-F5344CB8AC3E}">
        <p14:creationId xmlns:p14="http://schemas.microsoft.com/office/powerpoint/2010/main" val="666218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a:t>Complete</a:t>
            </a:r>
          </a:p>
        </p:txBody>
      </p:sp>
    </p:spTree>
    <p:extLst>
      <p:ext uri="{BB962C8B-B14F-4D97-AF65-F5344CB8AC3E}">
        <p14:creationId xmlns:p14="http://schemas.microsoft.com/office/powerpoint/2010/main" val="666218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96944" y="8829468"/>
            <a:ext cx="298369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119188" y="696913"/>
            <a:ext cx="4648200"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Need to update</a:t>
            </a:r>
            <a:r>
              <a:rPr lang="en-US" altLang="en-US" baseline="0" dirty="0"/>
              <a:t> with Acts of 2020</a:t>
            </a:r>
            <a:endParaRPr lang="en-US" altLang="en-US" dirty="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Complete</a:t>
            </a:r>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Complete</a:t>
            </a:r>
          </a:p>
        </p:txBody>
      </p:sp>
    </p:spTree>
    <p:extLst>
      <p:ext uri="{BB962C8B-B14F-4D97-AF65-F5344CB8AC3E}">
        <p14:creationId xmlns:p14="http://schemas.microsoft.com/office/powerpoint/2010/main" val="2978152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978152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Complete</a:t>
            </a:r>
          </a:p>
        </p:txBody>
      </p:sp>
    </p:spTree>
    <p:extLst>
      <p:ext uri="{BB962C8B-B14F-4D97-AF65-F5344CB8AC3E}">
        <p14:creationId xmlns:p14="http://schemas.microsoft.com/office/powerpoint/2010/main" val="1459380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Need</a:t>
            </a:r>
            <a:r>
              <a:rPr lang="en-US" sz="1200" kern="1200" baseline="0" dirty="0">
                <a:solidFill>
                  <a:schemeClr val="tx1"/>
                </a:solidFill>
                <a:effectLst/>
                <a:latin typeface="+mn-lt"/>
                <a:ea typeface="+mn-ea"/>
                <a:cs typeface="+mn-cs"/>
              </a:rPr>
              <a:t> to update language in the green text box to reflect FY20 numbers</a:t>
            </a: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38965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Aft>
                <a:spcPct val="30000"/>
              </a:spcAft>
              <a:buNone/>
            </a:pPr>
            <a:r>
              <a:rPr lang="en-US" altLang="en-US" dirty="0"/>
              <a:t>Complete</a:t>
            </a:r>
          </a:p>
        </p:txBody>
      </p:sp>
    </p:spTree>
    <p:extLst>
      <p:ext uri="{BB962C8B-B14F-4D97-AF65-F5344CB8AC3E}">
        <p14:creationId xmlns:p14="http://schemas.microsoft.com/office/powerpoint/2010/main" val="2389657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5/4/2022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5/4/2022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5/4/2022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5/4/2022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5/4/2022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5/4/2022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5/4/2022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comments" Target="../comments/comment1.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
                  <p:embed/>
                </p:oleObj>
              </mc:Choice>
              <mc:Fallback>
                <p:oleObj name="think-cell Slid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44700" y="5305425"/>
            <a:ext cx="50355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70C0"/>
                </a:solidFill>
                <a:latin typeface="Arial" charset="0"/>
              </a:rPr>
              <a:t>Fiscal Year 2020</a:t>
            </a:r>
          </a:p>
          <a:p>
            <a:pPr algn="ctr" eaLnBrk="1" hangingPunct="1">
              <a:spcBef>
                <a:spcPct val="0"/>
              </a:spcBef>
              <a:buFontTx/>
              <a:buNone/>
            </a:pPr>
            <a:endParaRPr lang="en-US" altLang="en-US" sz="2000" b="1" dirty="0">
              <a:solidFill>
                <a:srgbClr val="0070C0"/>
              </a:solidFill>
              <a:latin typeface="Arial" charset="0"/>
            </a:endParaRPr>
          </a:p>
          <a:p>
            <a:pPr algn="ctr" eaLnBrk="1" hangingPunct="1">
              <a:spcBef>
                <a:spcPct val="0"/>
              </a:spcBef>
              <a:buFontTx/>
              <a:buNone/>
            </a:pPr>
            <a:r>
              <a:rPr lang="en-US" altLang="en-US" sz="2000" b="1" dirty="0">
                <a:solidFill>
                  <a:srgbClr val="0070C0"/>
                </a:solidFill>
                <a:latin typeface="Arial" charset="0"/>
              </a:rPr>
              <a:t>December 1, 2020</a:t>
            </a: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pic>
        <p:nvPicPr>
          <p:cNvPr id="13316" name="Picture 4" descr="http://upload.wikimedia.org/wikipedia/commons/thumb/8/82/Seal_of_Massachusetts.svg/2000px-Seal_of_Massachusetts.svg.png"/>
          <p:cNvPicPr>
            <a:picLocks noChangeAspect="1"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6858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a:solidFill>
                  <a:srgbClr val="0070C0"/>
                </a:solidFill>
                <a:latin typeface="Arial" charset="0"/>
              </a:rPr>
              <a:t>Annual 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400800" y="1066800"/>
            <a:ext cx="2212975" cy="4648200"/>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idx="1"/>
          </p:nvPr>
        </p:nvSpPr>
        <p:spPr/>
        <p:txBody>
          <a:bodyPr/>
          <a:lstStyle/>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57200" y="533400"/>
            <a:ext cx="7086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Amounts Disbursed to Community Health Centers</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42514" y="6225133"/>
            <a:ext cx="805912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Community health center payments are reported in the month in which payment was made.  Data reflects payment  as of the end of each fiscal year and exclude adjustments made after the end of the fiscal year. Source: Health Safety Net Payment Calculation as of </a:t>
            </a:r>
            <a:r>
              <a:rPr lang="en-US" altLang="en-US" sz="700" b="1" dirty="0">
                <a:latin typeface="Arial" panose="020B0604020202020204" pitchFamily="34" charset="0"/>
              </a:rPr>
              <a:t>9/30/20.</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1" name="Rectangle 4"/>
          <p:cNvSpPr txBox="1">
            <a:spLocks noChangeArrowheads="1"/>
          </p:cNvSpPr>
          <p:nvPr/>
        </p:nvSpPr>
        <p:spPr bwMode="auto">
          <a:xfrm>
            <a:off x="6477000" y="13008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a:p>
          <a:p>
            <a:pPr marL="0" indent="0">
              <a:spcAft>
                <a:spcPct val="30000"/>
              </a:spcAft>
              <a:buNone/>
            </a:pPr>
            <a:r>
              <a:rPr lang="en-US" altLang="en-US" sz="1100" dirty="0"/>
              <a:t>Total Disbursements for FY20: </a:t>
            </a:r>
          </a:p>
          <a:p>
            <a:pPr marL="0" indent="0">
              <a:spcAft>
                <a:spcPct val="30000"/>
              </a:spcAft>
              <a:buNone/>
            </a:pPr>
            <a:r>
              <a:rPr lang="en-US" altLang="en-US" sz="1100" b="1" dirty="0"/>
              <a:t> $69,189,154</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This represents the amount disbursed from the Health Safety Net Trust Fund to each Community Health Center during HSN fiscal year 2020.  </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Data reflects amount disbursed based on claims that have been submitted as of the date of this report.  </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Remediated claims for dates of service in fiscal year 2020 will be paid in subsequent fiscal years.</a:t>
            </a:r>
            <a:endParaRPr lang="en-US" altLang="en-US" sz="1100" strike="sngStrike" dirty="0"/>
          </a:p>
        </p:txBody>
      </p:sp>
      <p:sp>
        <p:nvSpPr>
          <p:cNvPr id="30"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10</a:t>
            </a:fld>
            <a:endParaRPr lang="en-US" dirty="0"/>
          </a:p>
        </p:txBody>
      </p:sp>
      <p:pic>
        <p:nvPicPr>
          <p:cNvPr id="2" name="Picture 1">
            <a:extLst>
              <a:ext uri="{FF2B5EF4-FFF2-40B4-BE49-F238E27FC236}">
                <a16:creationId xmlns:a16="http://schemas.microsoft.com/office/drawing/2014/main" id="{25F90161-1FE6-4DB7-A57E-2B80D223535B}"/>
              </a:ext>
            </a:extLst>
          </p:cNvPr>
          <p:cNvPicPr>
            <a:picLocks noChangeAspect="1"/>
          </p:cNvPicPr>
          <p:nvPr/>
        </p:nvPicPr>
        <p:blipFill>
          <a:blip r:embed="rId4"/>
          <a:stretch>
            <a:fillRect/>
          </a:stretch>
        </p:blipFill>
        <p:spPr>
          <a:xfrm>
            <a:off x="1143000" y="1249322"/>
            <a:ext cx="4419600" cy="4275178"/>
          </a:xfrm>
          <a:prstGeom prst="rect">
            <a:avLst/>
          </a:prstGeom>
        </p:spPr>
      </p:pic>
    </p:spTree>
    <p:extLst>
      <p:ext uri="{BB962C8B-B14F-4D97-AF65-F5344CB8AC3E}">
        <p14:creationId xmlns:p14="http://schemas.microsoft.com/office/powerpoint/2010/main" val="1824840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03212" y="513367"/>
            <a:ext cx="567531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latin typeface="Arial" panose="020B0604020202020204" pitchFamily="34" charset="0"/>
              </a:rPr>
              <a:t>Hospital </a:t>
            </a:r>
            <a:r>
              <a:rPr lang="en-US" altLang="en-US" sz="2400" b="1" dirty="0">
                <a:solidFill>
                  <a:srgbClr val="000000"/>
                </a:solidFill>
                <a:latin typeface="Arial" panose="020B0604020202020204" pitchFamily="34" charset="0"/>
              </a:rPr>
              <a:t>Demand by Type of Service</a:t>
            </a:r>
          </a:p>
        </p:txBody>
      </p:sp>
      <p:sp>
        <p:nvSpPr>
          <p:cNvPr id="9260" name="Text Box 14"/>
          <p:cNvSpPr txBox="1">
            <a:spLocks noChangeArrowheads="1"/>
          </p:cNvSpPr>
          <p:nvPr/>
        </p:nvSpPr>
        <p:spPr bwMode="auto">
          <a:xfrm>
            <a:off x="661035" y="6142911"/>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 The Health Safety Net fiscal year runs from October 1 through September 30 of the following year</a:t>
            </a:r>
            <a:r>
              <a:rPr lang="en-US" altLang="en-US" sz="800" b="1" dirty="0">
                <a:latin typeface="Arial" panose="020B0604020202020204" pitchFamily="34" charset="0"/>
              </a:rPr>
              <a:t>. </a:t>
            </a:r>
            <a:r>
              <a:rPr lang="en-US" altLang="en-US" sz="800" dirty="0">
                <a:latin typeface="Arial" panose="020B0604020202020204" pitchFamily="34" charset="0"/>
              </a:rPr>
              <a:t>Hospital </a:t>
            </a:r>
            <a:r>
              <a:rPr lang="en-US" altLang="en-US" sz="800" dirty="0">
                <a:solidFill>
                  <a:srgbClr val="080808"/>
                </a:solidFill>
                <a:latin typeface="Arial" panose="020B0604020202020204" pitchFamily="34" charset="0"/>
              </a:rPr>
              <a:t>Inpatient excludes pharmacy claims</a:t>
            </a:r>
            <a:r>
              <a:rPr lang="en-US" altLang="en-US" sz="800" dirty="0">
                <a:latin typeface="Arial" panose="020B0604020202020204" pitchFamily="34" charset="0"/>
              </a:rPr>
              <a:t>. Hospital inpatient payments are reported in the month in which the service was provided. Source: Health Safety Net Data Warehouse and Health Safety Net Payment Calculation as of </a:t>
            </a:r>
            <a:r>
              <a:rPr lang="en-US" altLang="en-US" sz="800" b="1" dirty="0">
                <a:latin typeface="Arial" panose="020B0604020202020204" pitchFamily="34" charset="0"/>
              </a:rPr>
              <a:t>11/17/2020</a:t>
            </a:r>
            <a:r>
              <a:rPr lang="en-US" altLang="en-US" sz="800" b="1" dirty="0">
                <a:solidFill>
                  <a:srgbClr val="FF0000"/>
                </a:solidFill>
                <a:latin typeface="Arial" panose="020B0604020202020204" pitchFamily="34" charset="0"/>
              </a:rPr>
              <a:t>.</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11</a:t>
            </a:fld>
            <a:endParaRPr lang="en-US" dirty="0"/>
          </a:p>
        </p:txBody>
      </p:sp>
      <p:pic>
        <p:nvPicPr>
          <p:cNvPr id="3" name="Picture 2">
            <a:extLst>
              <a:ext uri="{FF2B5EF4-FFF2-40B4-BE49-F238E27FC236}">
                <a16:creationId xmlns:a16="http://schemas.microsoft.com/office/drawing/2014/main" id="{285EDBB6-0EEB-4CD5-8EDA-3B6AC7963C66}"/>
              </a:ext>
            </a:extLst>
          </p:cNvPr>
          <p:cNvPicPr>
            <a:picLocks noChangeAspect="1"/>
          </p:cNvPicPr>
          <p:nvPr/>
        </p:nvPicPr>
        <p:blipFill>
          <a:blip r:embed="rId4"/>
          <a:stretch>
            <a:fillRect/>
          </a:stretch>
        </p:blipFill>
        <p:spPr>
          <a:xfrm>
            <a:off x="267851" y="990388"/>
            <a:ext cx="8608298" cy="4877223"/>
          </a:xfrm>
          <a:prstGeom prst="rect">
            <a:avLst/>
          </a:prstGeom>
        </p:spPr>
      </p:pic>
    </p:spTree>
    <p:extLst>
      <p:ext uri="{BB962C8B-B14F-4D97-AF65-F5344CB8AC3E}">
        <p14:creationId xmlns:p14="http://schemas.microsoft.com/office/powerpoint/2010/main" val="230812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49250"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CHC Demand by Type of Service</a:t>
            </a:r>
          </a:p>
        </p:txBody>
      </p:sp>
      <p:sp>
        <p:nvSpPr>
          <p:cNvPr id="9260" name="Text Box 14"/>
          <p:cNvSpPr txBox="1">
            <a:spLocks noChangeArrowheads="1"/>
          </p:cNvSpPr>
          <p:nvPr/>
        </p:nvSpPr>
        <p:spPr bwMode="auto">
          <a:xfrm>
            <a:off x="676275" y="6248369"/>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 The Health Safety Net fiscal year runs from October 1 through September 30 of the following year.</a:t>
            </a:r>
            <a:r>
              <a:rPr lang="en-US" altLang="en-US" sz="800" dirty="0">
                <a:solidFill>
                  <a:srgbClr val="080808"/>
                </a:solidFill>
                <a:latin typeface="Arial" panose="020B0604020202020204" pitchFamily="34" charset="0"/>
              </a:rPr>
              <a:t> </a:t>
            </a:r>
            <a:r>
              <a:rPr lang="en-US" altLang="en-US" sz="800" dirty="0">
                <a:latin typeface="Arial" panose="020B0604020202020204" pitchFamily="34" charset="0"/>
              </a:rPr>
              <a:t>Source: Health Safety Net Payment Calculation as of 9/30/20.</a:t>
            </a:r>
            <a:br>
              <a:rPr lang="en-US" altLang="en-US" sz="800" dirty="0">
                <a:latin typeface="Arial" panose="020B0604020202020204" pitchFamily="34" charset="0"/>
              </a:rPr>
            </a:br>
            <a:endParaRPr lang="en-US" altLang="en-US" sz="8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12</a:t>
            </a:fld>
            <a:endParaRPr lang="en-US" dirty="0"/>
          </a:p>
        </p:txBody>
      </p:sp>
      <p:pic>
        <p:nvPicPr>
          <p:cNvPr id="4" name="Picture 3">
            <a:extLst>
              <a:ext uri="{FF2B5EF4-FFF2-40B4-BE49-F238E27FC236}">
                <a16:creationId xmlns:a16="http://schemas.microsoft.com/office/drawing/2014/main" id="{37D39A41-06D2-4EF9-997C-0EBBB0F444F2}"/>
              </a:ext>
            </a:extLst>
          </p:cNvPr>
          <p:cNvPicPr>
            <a:picLocks noChangeAspect="1"/>
          </p:cNvPicPr>
          <p:nvPr/>
        </p:nvPicPr>
        <p:blipFill>
          <a:blip r:embed="rId4"/>
          <a:stretch>
            <a:fillRect/>
          </a:stretch>
        </p:blipFill>
        <p:spPr>
          <a:xfrm>
            <a:off x="456843" y="1167188"/>
            <a:ext cx="8230313" cy="4523624"/>
          </a:xfrm>
          <a:prstGeom prst="rect">
            <a:avLst/>
          </a:prstGeom>
        </p:spPr>
      </p:pic>
    </p:spTree>
    <p:extLst>
      <p:ext uri="{BB962C8B-B14F-4D97-AF65-F5344CB8AC3E}">
        <p14:creationId xmlns:p14="http://schemas.microsoft.com/office/powerpoint/2010/main" val="3462621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63538" y="530226"/>
            <a:ext cx="82581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a:t>
            </a:r>
            <a:r>
              <a:rPr lang="en-US" altLang="en-US" sz="2400" b="1" dirty="0">
                <a:latin typeface="Arial" panose="020B0604020202020204" pitchFamily="34" charset="0"/>
              </a:rPr>
              <a:t>Hospital</a:t>
            </a:r>
            <a:r>
              <a:rPr lang="en-US" altLang="en-US" sz="2400" b="1" dirty="0">
                <a:solidFill>
                  <a:srgbClr val="000000"/>
                </a:solidFill>
                <a:latin typeface="Arial" panose="020B0604020202020204" pitchFamily="34" charset="0"/>
              </a:rPr>
              <a:t> Utilization by Federal Poverty Level (FPL</a:t>
            </a:r>
            <a:r>
              <a:rPr lang="en-US" altLang="en-US" sz="2000" b="1" dirty="0">
                <a:solidFill>
                  <a:srgbClr val="000000"/>
                </a:solidFill>
                <a:latin typeface="Arial" panose="020B0604020202020204" pitchFamily="34" charset="0"/>
              </a:rPr>
              <a:t>)</a:t>
            </a:r>
          </a:p>
        </p:txBody>
      </p:sp>
      <p:sp>
        <p:nvSpPr>
          <p:cNvPr id="9260" name="Text Box 14"/>
          <p:cNvSpPr txBox="1">
            <a:spLocks noChangeArrowheads="1"/>
          </p:cNvSpPr>
          <p:nvPr/>
        </p:nvSpPr>
        <p:spPr bwMode="auto">
          <a:xfrm>
            <a:off x="726758" y="6237516"/>
            <a:ext cx="77724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Please note dental payment information is not included in the above calculation. The Health Safety Net fiscal year runs from October 1 through September 30 of the following year. &gt; 300% FPL includes individuals qualifying for Medical Hardship. </a:t>
            </a:r>
            <a:r>
              <a:rPr lang="en-US" altLang="en-US" sz="700" dirty="0">
                <a:solidFill>
                  <a:srgbClr val="080808"/>
                </a:solidFill>
                <a:latin typeface="Arial" panose="020B0604020202020204" pitchFamily="34" charset="0"/>
              </a:rPr>
              <a:t>Source: Health Safety Net Data </a:t>
            </a:r>
            <a:r>
              <a:rPr lang="en-US" altLang="en-US" sz="700" dirty="0">
                <a:latin typeface="Arial" panose="020B0604020202020204" pitchFamily="34" charset="0"/>
              </a:rPr>
              <a:t>Warehouse as of 9/30/2020.</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13</a:t>
            </a:fld>
            <a:endParaRPr lang="en-US" dirty="0"/>
          </a:p>
        </p:txBody>
      </p:sp>
      <p:pic>
        <p:nvPicPr>
          <p:cNvPr id="3" name="Picture 2">
            <a:extLst>
              <a:ext uri="{FF2B5EF4-FFF2-40B4-BE49-F238E27FC236}">
                <a16:creationId xmlns:a16="http://schemas.microsoft.com/office/drawing/2014/main" id="{A001C777-9723-4DFB-89DB-73AD1DC6E521}"/>
              </a:ext>
            </a:extLst>
          </p:cNvPr>
          <p:cNvPicPr>
            <a:picLocks noChangeAspect="1"/>
          </p:cNvPicPr>
          <p:nvPr/>
        </p:nvPicPr>
        <p:blipFill>
          <a:blip r:embed="rId4"/>
          <a:stretch>
            <a:fillRect/>
          </a:stretch>
        </p:blipFill>
        <p:spPr>
          <a:xfrm>
            <a:off x="842962" y="1219200"/>
            <a:ext cx="7458075" cy="4419600"/>
          </a:xfrm>
          <a:prstGeom prst="rect">
            <a:avLst/>
          </a:prstGeom>
        </p:spPr>
      </p:pic>
    </p:spTree>
    <p:extLst>
      <p:ext uri="{BB962C8B-B14F-4D97-AF65-F5344CB8AC3E}">
        <p14:creationId xmlns:p14="http://schemas.microsoft.com/office/powerpoint/2010/main" val="3956726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3400" y="533400"/>
            <a:ext cx="8067675" cy="750887"/>
          </a:xfrm>
        </p:spPr>
        <p:txBody>
          <a:bodyPr/>
          <a:lstStyle/>
          <a:p>
            <a:pPr eaLnBrk="1" hangingPunct="1"/>
            <a:r>
              <a:rPr lang="en-US" altLang="en-US" dirty="0"/>
              <a:t>Table of Contents</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177587448"/>
              </p:ext>
            </p:extLst>
          </p:nvPr>
        </p:nvGraphicFramePr>
        <p:xfrm>
          <a:off x="1133475" y="1397000"/>
          <a:ext cx="6858000" cy="3337560"/>
        </p:xfrm>
        <a:graphic>
          <a:graphicData uri="http://schemas.openxmlformats.org/drawingml/2006/table">
            <a:tbl>
              <a:tblPr firstRow="1" bandRow="1">
                <a:tableStyleId>{2D5ABB26-0587-4C30-8999-92F81FD0307C}</a:tableStyleId>
              </a:tblPr>
              <a:tblGrid>
                <a:gridCol w="6105525">
                  <a:extLst>
                    <a:ext uri="{9D8B030D-6E8A-4147-A177-3AD203B41FA5}">
                      <a16:colId xmlns:a16="http://schemas.microsoft.com/office/drawing/2014/main" val="20000"/>
                    </a:ext>
                  </a:extLst>
                </a:gridCol>
                <a:gridCol w="752475">
                  <a:extLst>
                    <a:ext uri="{9D8B030D-6E8A-4147-A177-3AD203B41FA5}">
                      <a16:colId xmlns:a16="http://schemas.microsoft.com/office/drawing/2014/main" val="20001"/>
                    </a:ext>
                  </a:extLst>
                </a:gridCol>
              </a:tblGrid>
              <a:tr h="370840">
                <a:tc>
                  <a:txBody>
                    <a:bodyPr/>
                    <a:lstStyle/>
                    <a:p>
                      <a:r>
                        <a:rPr lang="en-US" altLang="en-US" sz="1800" dirty="0">
                          <a:latin typeface="Arial" panose="020B0604020202020204" pitchFamily="34" charset="0"/>
                          <a:cs typeface="Arial" panose="020B0604020202020204" pitchFamily="34" charset="0"/>
                        </a:rPr>
                        <a:t>Introduction</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Arial" panose="020B0604020202020204" pitchFamily="34" charset="0"/>
                          <a:cs typeface="Arial" panose="020B0604020202020204" pitchFamily="34" charset="0"/>
                        </a:rPr>
                        <a:t>3</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en-US" altLang="en-US" sz="1800" dirty="0">
                          <a:latin typeface="Arial" panose="020B0604020202020204" pitchFamily="34" charset="0"/>
                          <a:cs typeface="Arial" panose="020B0604020202020204" pitchFamily="34" charset="0"/>
                        </a:rPr>
                        <a:t>HSN Overview</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Arial" panose="020B0604020202020204" pitchFamily="34" charset="0"/>
                          <a:cs typeface="Arial" panose="020B0604020202020204" pitchFamily="34" charset="0"/>
                        </a:rPr>
                        <a:t>4</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US" altLang="en-US" sz="1800" dirty="0">
                          <a:latin typeface="Arial" panose="020B0604020202020204" pitchFamily="34" charset="0"/>
                          <a:cs typeface="Arial" panose="020B0604020202020204" pitchFamily="34" charset="0"/>
                        </a:rPr>
                        <a:t>HSN Fiscal Year Updates 2020</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US" altLang="en-US" sz="1800" dirty="0">
                          <a:latin typeface="Arial" panose="020B0604020202020204" pitchFamily="34" charset="0"/>
                          <a:cs typeface="Arial" panose="020B0604020202020204" pitchFamily="34" charset="0"/>
                        </a:rPr>
                        <a:t>HSN Total Demand and Payment Trends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8</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US" altLang="en-US" sz="1800" dirty="0">
                          <a:latin typeface="Arial" panose="020B0604020202020204" pitchFamily="34" charset="0"/>
                          <a:cs typeface="Arial" panose="020B0604020202020204" pitchFamily="34" charset="0"/>
                        </a:rPr>
                        <a:t>Hospital Payments &amp; Volumes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9</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US" altLang="en-US" sz="1800" dirty="0">
                          <a:latin typeface="Arial" panose="020B0604020202020204" pitchFamily="34" charset="0"/>
                          <a:cs typeface="Arial" panose="020B0604020202020204" pitchFamily="34" charset="0"/>
                        </a:rPr>
                        <a:t>Community Health Centers (CHC) Disbursements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10</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US" altLang="en-US" sz="1800" strike="noStrike" dirty="0">
                          <a:solidFill>
                            <a:schemeClr val="tx1"/>
                          </a:solidFill>
                          <a:latin typeface="Arial" panose="020B0604020202020204" pitchFamily="34" charset="0"/>
                          <a:cs typeface="Arial" panose="020B0604020202020204" pitchFamily="34" charset="0"/>
                        </a:rPr>
                        <a:t>Hospital </a:t>
                      </a:r>
                      <a:r>
                        <a:rPr lang="en-US" altLang="en-US" sz="1800" dirty="0">
                          <a:latin typeface="Arial" panose="020B0604020202020204" pitchFamily="34" charset="0"/>
                          <a:cs typeface="Arial" panose="020B0604020202020204" pitchFamily="34" charset="0"/>
                        </a:rPr>
                        <a:t>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11</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70840">
                <a:tc>
                  <a:txBody>
                    <a:bodyPr/>
                    <a:lstStyle/>
                    <a:p>
                      <a:r>
                        <a:rPr lang="en-US" altLang="en-US" sz="1800" dirty="0">
                          <a:latin typeface="Arial" panose="020B0604020202020204" pitchFamily="34" charset="0"/>
                          <a:cs typeface="Arial" panose="020B0604020202020204" pitchFamily="34" charset="0"/>
                        </a:rPr>
                        <a:t>CHC 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70840">
                <a:tc>
                  <a:txBody>
                    <a:bodyPr/>
                    <a:lstStyle/>
                    <a:p>
                      <a:r>
                        <a:rPr lang="en-US" altLang="en-US" sz="1800" dirty="0">
                          <a:latin typeface="Arial" panose="020B0604020202020204" pitchFamily="34" charset="0"/>
                          <a:cs typeface="Arial" panose="020B0604020202020204" pitchFamily="34" charset="0"/>
                        </a:rPr>
                        <a:t>Utilization by Income (Federal Poverty Level)</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13</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
        <p:nvSpPr>
          <p:cNvPr id="1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3600" dirty="0"/>
              <a:t>Introduction</a:t>
            </a:r>
          </a:p>
        </p:txBody>
      </p:sp>
      <p:sp>
        <p:nvSpPr>
          <p:cNvPr id="39940" name="Text Box 8"/>
          <p:cNvSpPr txBox="1">
            <a:spLocks noChangeArrowheads="1"/>
          </p:cNvSpPr>
          <p:nvPr/>
        </p:nvSpPr>
        <p:spPr bwMode="auto">
          <a:xfrm>
            <a:off x="398930" y="1420010"/>
            <a:ext cx="8326734" cy="4324261"/>
          </a:xfrm>
          <a:prstGeom prst="rect">
            <a:avLst/>
          </a:prstGeom>
          <a:noFill/>
          <a:ln w="9525" algn="ctr">
            <a:noFill/>
            <a:miter lim="800000"/>
            <a:headEnd/>
            <a:tailEnd/>
          </a:ln>
        </p:spPr>
        <p:txBody>
          <a:bodyPr wrap="square" lIns="0" tIns="0" rIns="0" bIns="0">
            <a:spAutoFit/>
          </a:bodyPr>
          <a:lstStyle/>
          <a:p>
            <a:pPr>
              <a:spcBef>
                <a:spcPts val="600"/>
              </a:spcBef>
              <a:defRPr/>
            </a:pPr>
            <a:r>
              <a:rPr lang="en-US" altLang="en-US" sz="1400" dirty="0">
                <a:latin typeface="Arial" panose="020B0604020202020204" pitchFamily="34" charset="0"/>
              </a:rPr>
              <a:t>The Executive Office of Health and Human Services (EOHHS) hereby submits this report to the Massachusetts Legislature in </a:t>
            </a:r>
            <a:r>
              <a:rPr lang="en-US" altLang="en-US" sz="1400" dirty="0">
                <a:latin typeface="Arial" panose="020B0604020202020204" pitchFamily="34" charset="0"/>
                <a:cs typeface="Arial" panose="020B0604020202020204" pitchFamily="34" charset="0"/>
              </a:rPr>
              <a:t>compliance with </a:t>
            </a:r>
            <a:r>
              <a:rPr lang="en-US" sz="1400" dirty="0">
                <a:latin typeface="Arial" panose="020B0604020202020204" pitchFamily="34" charset="0"/>
                <a:cs typeface="Arial" panose="020B0604020202020204" pitchFamily="34" charset="0"/>
              </a:rPr>
              <a:t>Chapter XXX [TBD when budget passes] of the Acts of 2020</a:t>
            </a:r>
            <a:r>
              <a:rPr lang="en-US" altLang="en-US" sz="1400" dirty="0">
                <a:latin typeface="Arial" panose="020B0604020202020204" pitchFamily="34" charset="0"/>
                <a:cs typeface="Arial" panose="020B0604020202020204" pitchFamily="34" charset="0"/>
              </a:rPr>
              <a:t>, Line Item 4000-0300, which calls for EOHHS to report on the </a:t>
            </a:r>
            <a:r>
              <a:rPr lang="en-US" altLang="en-US" sz="1400" dirty="0">
                <a:latin typeface="Arial" panose="020B0604020202020204" pitchFamily="34" charset="0"/>
              </a:rPr>
              <a:t>utilization of the Health Safety Net Trust </a:t>
            </a:r>
            <a:r>
              <a:rPr lang="en-US" altLang="en-US" sz="1400" dirty="0">
                <a:latin typeface="Arial" panose="020B0604020202020204" pitchFamily="34" charset="0"/>
                <a:cs typeface="Arial" panose="020B0604020202020204" pitchFamily="34" charset="0"/>
              </a:rPr>
              <a:t>Fund, including the following information for Fiscal Year 2020:</a:t>
            </a:r>
          </a:p>
          <a:p>
            <a:pPr marL="742950" lvl="1" indent="-285750">
              <a:spcBef>
                <a:spcPts val="12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number of persons whose medical expenses were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total dollar amount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age, income level, and insurance status of recipients using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types of services paid for out of the Health Safety Net Trust Fund. </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amount disbursed from the Health Safety Net Trust Fund to each hospital and community health center. </a:t>
            </a:r>
          </a:p>
          <a:p>
            <a:pPr>
              <a:spcBef>
                <a:spcPts val="600"/>
              </a:spcBef>
              <a:defRPr/>
            </a:pPr>
            <a:r>
              <a:rPr lang="en-US" altLang="en-US" sz="1400" dirty="0">
                <a:latin typeface="Arial" panose="020B0604020202020204" pitchFamily="34" charset="0"/>
              </a:rPr>
              <a:t>This report reflects Health Safety Net (HSN) utilization during HSN fiscal year 2020 (HSNFY20), which ran from October 1, 2019 through September 30, 2020.</a:t>
            </a:r>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1035" y="1240527"/>
            <a:ext cx="8229600" cy="5238357"/>
          </a:xfrm>
          <a:prstGeom prst="rect">
            <a:avLst/>
          </a:prstGeom>
          <a:noFill/>
          <a:ln w="9525" algn="ctr">
            <a:noFill/>
            <a:miter lim="800000"/>
            <a:headEnd/>
            <a:tailEnd/>
          </a:ln>
        </p:spPr>
        <p:txBody>
          <a:bodyPr wrap="square" lIns="0" tIns="0" rIns="0" bIns="0" anchor="ctr">
            <a:spAutoFit/>
          </a:bodyPr>
          <a:lstStyle/>
          <a:p>
            <a:pPr defTabSz="914608" eaLnBrk="0" hangingPunct="0">
              <a:spcBef>
                <a:spcPct val="20000"/>
              </a:spcBef>
              <a:spcAft>
                <a:spcPct val="30000"/>
              </a:spcAft>
              <a:defRPr/>
            </a:pPr>
            <a:r>
              <a:rPr lang="en-US" sz="1400" dirty="0">
                <a:latin typeface="Arial" panose="020B0604020202020204" pitchFamily="34" charset="0"/>
              </a:rPr>
              <a:t>The Health Safety Net (HSN), created by Chapter 58 of the Acts of 2006, makes payments to hospitals and community health centers for health care services provided to low-income Massachusetts residents who are uninsured or underinsured. </a:t>
            </a:r>
          </a:p>
          <a:p>
            <a:pPr marL="742950" lvl="1" indent="-285750">
              <a:spcAft>
                <a:spcPct val="30000"/>
              </a:spcAft>
              <a:buFont typeface="Arial" panose="020B0604020202020204" pitchFamily="34" charset="0"/>
              <a:buChar char="•"/>
            </a:pPr>
            <a:endParaRPr lang="en-US" altLang="en-US" sz="8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Massachusetts residents who are uninsured or underinsured and have household incomes up to 150% of the Federal Poverty Level (FPL) may qualify for HSN primary or HSN secondary. </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If residents have incomes above 150% and up to 300% of the FPL, they may qualify for primary partial HSN or secondary partial HSN, which includes a sliding scale deductible based on income. </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Low income residents who are enrolled in MassHealth, Medicare or other insurance may qualify for HSN secondary for certain services not covered by their primary insurance.</a:t>
            </a:r>
          </a:p>
          <a:p>
            <a:pPr lvl="1">
              <a:spcAft>
                <a:spcPct val="30000"/>
              </a:spcAft>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Individuals eligible for ConnectorCare (regardless of enrollment) are eligible for HSN for the first 100 days of eligibility, after such time they are eligible for HSN dental only.</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If a Massachusetts resident has allowable medical expenses that exceed a certain percent of their countable income, they may qualify for Medical Hardship, in which case the HSN would pay for HSN qualified services. Individuals who qualify for Medical Hardship must pay a required contribution, based on their family’s countable income. </a:t>
            </a:r>
          </a:p>
          <a:p>
            <a:pPr marL="285750" indent="-285750">
              <a:spcAft>
                <a:spcPct val="30000"/>
              </a:spcAft>
              <a:buFont typeface="Arial" panose="020B0604020202020204" pitchFamily="34" charset="0"/>
              <a:buChar char="•"/>
            </a:pPr>
            <a:endParaRPr lang="en-US" sz="8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7200" y="1265346"/>
            <a:ext cx="8229600" cy="4665893"/>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pays acute hospitals and community health centers based on services that are eligible for payment. HSN payment rates for most services are based on Medicare payment principles. </a:t>
            </a:r>
          </a:p>
          <a:p>
            <a:pPr>
              <a:spcAft>
                <a:spcPct val="30000"/>
              </a:spcAft>
            </a:pPr>
            <a:endParaRPr lang="en-US" sz="1400" dirty="0">
              <a:latin typeface="Arial" panose="020B0604020202020204" pitchFamily="34" charset="0"/>
              <a:cs typeface="Arial" panose="020B0604020202020204" pitchFamily="34" charset="0"/>
            </a:endParaRPr>
          </a:p>
          <a:p>
            <a:pPr defTabSz="914608">
              <a:spcAft>
                <a:spcPct val="30000"/>
              </a:spcAft>
              <a:defRPr/>
            </a:pPr>
            <a:r>
              <a:rPr lang="en-US" altLang="en-US" sz="1400" dirty="0">
                <a:latin typeface="Arial" panose="020B0604020202020204" pitchFamily="34" charset="0"/>
                <a:cs typeface="Arial" panose="020B0604020202020204" pitchFamily="34" charset="0"/>
              </a:rPr>
              <a:t>The HSN funding total for FY20 was $379,243,482 from the following sources:</a:t>
            </a:r>
          </a:p>
          <a:p>
            <a:pPr defTabSz="914608">
              <a:spcAft>
                <a:spcPct val="30000"/>
              </a:spcAft>
              <a:defRPr/>
            </a:pPr>
            <a:endParaRPr lang="en-US" altLang="en-US" sz="14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An assessment on acute hospitals’ private sector charges: $165,308,674</a:t>
            </a:r>
            <a:r>
              <a:rPr lang="en-US" altLang="en-US" sz="1400" baseline="30000" dirty="0">
                <a:latin typeface="Arial" panose="020B0604020202020204" pitchFamily="34" charset="0"/>
                <a:cs typeface="Arial" panose="020B0604020202020204" pitchFamily="34" charset="0"/>
              </a:rPr>
              <a:t>1</a:t>
            </a:r>
          </a:p>
          <a:p>
            <a:pPr marL="742950" lvl="1" indent="-285750" defTabSz="914608">
              <a:spcAft>
                <a:spcPct val="30000"/>
              </a:spcAft>
              <a:buFont typeface="Arial" panose="020B0604020202020204" pitchFamily="34" charset="0"/>
              <a:buChar char="•"/>
              <a:defRPr/>
            </a:pPr>
            <a:endParaRPr lang="en-US" altLang="en-US" sz="14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A surcharge on payments made to hospitals and ambulatory surgical centers by HMOs, insurers, third party administrators, and individuals (assessment and surcharge are each </a:t>
            </a:r>
            <a:r>
              <a:rPr lang="en-US" sz="1400" dirty="0">
                <a:latin typeface="Arial" panose="020B0604020202020204" pitchFamily="34" charset="0"/>
                <a:cs typeface="Arial" panose="020B0604020202020204" pitchFamily="34" charset="0"/>
              </a:rPr>
              <a:t>equal to $160 million plus 50% of the estimated cost of administering the Health Safety Net): </a:t>
            </a:r>
            <a:r>
              <a:rPr lang="en-US" altLang="en-US" sz="1400" dirty="0">
                <a:latin typeface="Arial" panose="020B0604020202020204" pitchFamily="34" charset="0"/>
                <a:cs typeface="Arial" panose="020B0604020202020204" pitchFamily="34" charset="0"/>
              </a:rPr>
              <a:t>$165,308,674</a:t>
            </a:r>
            <a:r>
              <a:rPr lang="en-US" altLang="en-US" sz="1400" baseline="30000" dirty="0">
                <a:latin typeface="Arial" panose="020B0604020202020204" pitchFamily="34" charset="0"/>
                <a:cs typeface="Arial" panose="020B0604020202020204" pitchFamily="34" charset="0"/>
              </a:rPr>
              <a:t>1</a:t>
            </a:r>
          </a:p>
          <a:p>
            <a:pPr lvl="1" defTabSz="914608">
              <a:spcAft>
                <a:spcPct val="30000"/>
              </a:spcAft>
              <a:defRPr/>
            </a:pPr>
            <a:endParaRPr lang="en-US" altLang="en-US" sz="14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Offset funding for uncompensated care from the Medical Assistance Trust Fund: $32,626,134</a:t>
            </a:r>
            <a:r>
              <a:rPr lang="en-US" altLang="en-US" sz="1400" baseline="30000" dirty="0">
                <a:latin typeface="Arial" panose="020B0604020202020204" pitchFamily="34" charset="0"/>
                <a:cs typeface="Arial" panose="020B0604020202020204" pitchFamily="34" charset="0"/>
              </a:rPr>
              <a:t>2</a:t>
            </a:r>
          </a:p>
          <a:p>
            <a:pPr lvl="1" defTabSz="914608">
              <a:spcAft>
                <a:spcPct val="30000"/>
              </a:spcAft>
              <a:defRPr/>
            </a:pPr>
            <a:endParaRPr lang="en-US" altLang="en-US" sz="1400" dirty="0">
              <a:latin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rPr>
              <a:t>A $16 million appropriation from the Commonwealth’s General Fund.</a:t>
            </a:r>
            <a:r>
              <a:rPr lang="en-US" altLang="en-US" sz="1400" baseline="30000" dirty="0">
                <a:latin typeface="Arial" panose="020B0604020202020204" pitchFamily="34" charset="0"/>
                <a:cs typeface="Arial" panose="020B0604020202020204" pitchFamily="34" charset="0"/>
              </a:rPr>
              <a:t>3</a:t>
            </a:r>
          </a:p>
          <a:p>
            <a:pPr marL="742950" lvl="1" indent="-285750" defTabSz="914608">
              <a:spcAft>
                <a:spcPct val="30000"/>
              </a:spcAft>
              <a:buFont typeface="Arial" panose="020B0604020202020204" pitchFamily="34" charset="0"/>
              <a:buChar char="•"/>
              <a:defRPr/>
            </a:pPr>
            <a:endParaRPr lang="en-US" altLang="en-US" sz="1400" dirty="0">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5</a:t>
            </a:fld>
            <a:endParaRPr lang="en-US" dirty="0"/>
          </a:p>
        </p:txBody>
      </p:sp>
      <p:sp>
        <p:nvSpPr>
          <p:cNvPr id="2" name="TextBox 1"/>
          <p:cNvSpPr txBox="1"/>
          <p:nvPr/>
        </p:nvSpPr>
        <p:spPr>
          <a:xfrm>
            <a:off x="351504" y="5544338"/>
            <a:ext cx="8458200" cy="1077218"/>
          </a:xfrm>
          <a:prstGeom prst="rect">
            <a:avLst/>
          </a:prstGeom>
          <a:noFill/>
        </p:spPr>
        <p:txBody>
          <a:bodyPr wrap="square" rtlCol="0">
            <a:spAutoFit/>
          </a:bodyPr>
          <a:lstStyle/>
          <a:p>
            <a:pPr marL="228600" indent="-228600">
              <a:buAutoNum type="arabicPeriod"/>
            </a:pPr>
            <a:r>
              <a:rPr lang="en-US" sz="800" dirty="0"/>
              <a:t>$10,617,348 ($5,308,674 per funding source) is used for HSN administrative funding.</a:t>
            </a:r>
          </a:p>
          <a:p>
            <a:pPr marL="228600" indent="-228600">
              <a:buFontTx/>
              <a:buAutoNum type="arabicPeriod"/>
            </a:pPr>
            <a:r>
              <a:rPr lang="en-US" sz="800" dirty="0"/>
              <a:t>In FY20, </a:t>
            </a:r>
            <a:r>
              <a:rPr lang="en-US" altLang="en-US" sz="800" dirty="0">
                <a:latin typeface="Arial" panose="020B0604020202020204" pitchFamily="34" charset="0"/>
              </a:rPr>
              <a:t>disbursements were made to Cambridge Health Alliance ($12,000,000) and Boston Medical Center ($20,000,000) due to offset funding for uncompensated care from other sources.</a:t>
            </a:r>
          </a:p>
          <a:p>
            <a:pPr marL="228600" indent="-228600">
              <a:buFontTx/>
              <a:buAutoNum type="arabicPeriod"/>
            </a:pPr>
            <a:r>
              <a:rPr lang="en-US" altLang="en-US" sz="800" dirty="0">
                <a:latin typeface="Arial" panose="020B0604020202020204" pitchFamily="34" charset="0"/>
              </a:rPr>
              <a:t>$15M in funding for the Health Safety Net.  $1M in additional funding for demonstration projects.  </a:t>
            </a:r>
          </a:p>
          <a:p>
            <a:br>
              <a:rPr lang="en-US" altLang="en-US" sz="800" dirty="0">
                <a:latin typeface="Arial" panose="020B0604020202020204" pitchFamily="34" charset="0"/>
              </a:rPr>
            </a:br>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987056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7200" y="1638925"/>
            <a:ext cx="8229600" cy="723275"/>
          </a:xfrm>
          <a:prstGeom prst="rect">
            <a:avLst/>
          </a:prstGeom>
          <a:noFill/>
          <a:ln w="9525" algn="ctr">
            <a:noFill/>
            <a:miter lim="800000"/>
            <a:headEnd/>
            <a:tailEnd/>
          </a:ln>
        </p:spPr>
        <p:txBody>
          <a:bodyPr wrap="square" lIns="0" tIns="0" rIns="0" bIns="0" anchor="ctr">
            <a:spAutoFit/>
          </a:bodyPr>
          <a:lstStyle/>
          <a:p>
            <a:pPr marL="742950" lvl="1" indent="-285750" defTabSz="914608">
              <a:spcAft>
                <a:spcPct val="30000"/>
              </a:spcAft>
              <a:buFont typeface="Arial" panose="020B0604020202020204" pitchFamily="34" charset="0"/>
              <a:buChar char="•"/>
              <a:defRPr/>
            </a:pPr>
            <a:endParaRPr lang="en-US" altLang="en-US" sz="1400" dirty="0">
              <a:solidFill>
                <a:prstClr val="black"/>
              </a:solidFill>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a:solidFill>
                <a:prstClr val="black"/>
              </a:solidFill>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prstClr val="black"/>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prstClr val="black"/>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solidFill>
                  <a:prstClr val="black">
                    <a:tint val="75000"/>
                  </a:prstClr>
                </a:solidFill>
              </a:rPr>
              <a:pPr>
                <a:defRPr/>
              </a:pPr>
              <a:t>6</a:t>
            </a:fld>
            <a:endParaRPr lang="en-US" dirty="0">
              <a:solidFill>
                <a:prstClr val="black">
                  <a:tint val="75000"/>
                </a:prstClr>
              </a:solidFill>
            </a:endParaRPr>
          </a:p>
        </p:txBody>
      </p:sp>
      <p:sp>
        <p:nvSpPr>
          <p:cNvPr id="19" name="Text Box 8"/>
          <p:cNvSpPr txBox="1">
            <a:spLocks noChangeArrowheads="1"/>
          </p:cNvSpPr>
          <p:nvPr/>
        </p:nvSpPr>
        <p:spPr bwMode="auto">
          <a:xfrm>
            <a:off x="457200" y="1171206"/>
            <a:ext cx="8229600" cy="4619726"/>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also allocates funds every fiscal year for demonstration projects designed to address alternative approaches to improve health care and reduce costs for the uninsured and underinsured on a cost-neutral basis.</a:t>
            </a:r>
            <a:r>
              <a:rPr lang="en-US" sz="1400" baseline="300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 The following demonstration projects were funded in FY20:</a:t>
            </a:r>
          </a:p>
          <a:p>
            <a:pPr marL="285750" indent="-285750">
              <a:spcAft>
                <a:spcPct val="30000"/>
              </a:spcAft>
              <a:buFont typeface="Arial" panose="020B0604020202020204" pitchFamily="34" charset="0"/>
              <a:buChar char="•"/>
            </a:pPr>
            <a:endParaRPr lang="en-US" sz="1400" dirty="0"/>
          </a:p>
          <a:p>
            <a:pPr marL="285750" indent="-285750">
              <a:spcAft>
                <a:spcPct val="30000"/>
              </a:spcAft>
              <a:buFont typeface="Arial" panose="020B0604020202020204" pitchFamily="34" charset="0"/>
              <a:buChar char="•"/>
            </a:pPr>
            <a:r>
              <a:rPr lang="en-US" sz="1200" dirty="0">
                <a:latin typeface="Arial" panose="020B0604020202020204" pitchFamily="34" charset="0"/>
                <a:cs typeface="Arial" panose="020B0604020202020204" pitchFamily="34" charset="0"/>
              </a:rPr>
              <a:t>Fishing Partnership</a:t>
            </a:r>
          </a:p>
          <a:p>
            <a:pPr marL="742950" lvl="1" indent="-285750">
              <a:spcAft>
                <a:spcPct val="30000"/>
              </a:spcAft>
              <a:buFont typeface="Arial" panose="020B0604020202020204" pitchFamily="34" charset="0"/>
              <a:buChar char="•"/>
            </a:pPr>
            <a:r>
              <a:rPr lang="en-US" sz="1200" dirty="0">
                <a:latin typeface="Arial" panose="020B0604020202020204" pitchFamily="34" charset="0"/>
                <a:cs typeface="Arial" panose="020B0604020202020204" pitchFamily="34" charset="0"/>
              </a:rPr>
              <a:t>The Fishing Partnership was awarded demonstration funding to connect commercial fishermen with a broad range of professional counseling services, provide assistance with health insurance applications, and offer safety and survival trainings and other special health-oriented events for fishing families: $2,000,000</a:t>
            </a:r>
          </a:p>
          <a:p>
            <a:pPr marL="285750" indent="-285750">
              <a:spcAft>
                <a:spcPct val="30000"/>
              </a:spcAft>
              <a:buFont typeface="Arial" panose="020B0604020202020204" pitchFamily="34" charset="0"/>
              <a:buChar char="•"/>
            </a:pPr>
            <a:r>
              <a:rPr lang="en-US" altLang="en-US" sz="1200" dirty="0">
                <a:latin typeface="Arial" panose="020B0604020202020204" pitchFamily="34" charset="0"/>
                <a:cs typeface="Arial" panose="020B0604020202020204" pitchFamily="34" charset="0"/>
              </a:rPr>
              <a:t>Enrollment Grant</a:t>
            </a:r>
          </a:p>
          <a:p>
            <a:pPr marL="742950" lvl="1" indent="-285750">
              <a:spcAft>
                <a:spcPct val="30000"/>
              </a:spcAft>
              <a:buFont typeface="Arial" panose="020B0604020202020204" pitchFamily="34" charset="0"/>
              <a:buChar char="•"/>
            </a:pPr>
            <a:r>
              <a:rPr lang="en-US" altLang="en-US" sz="1200" dirty="0">
                <a:latin typeface="Arial" panose="020B0604020202020204" pitchFamily="34" charset="0"/>
                <a:cs typeface="Arial" panose="020B0604020202020204" pitchFamily="34" charset="0"/>
              </a:rPr>
              <a:t>Six community organizations (Brockton Neighborhood Health Center, East Boston Neighborhood Health Center Corporation, Greater Lawrence Family Health Center, Lowell Community Health Center, Lynn Community Health Inc., and Whittier Street Health Center) were awarded demonstration funding to support increased enrollment in comprehensive health insurance among low-income residents of the Commonwealth: $1,493,000</a:t>
            </a:r>
            <a:endParaRPr lang="en-US" sz="1200" dirty="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Long-Acting Reversible Contraception </a:t>
            </a:r>
          </a:p>
          <a:p>
            <a:pPr marL="742950" lvl="1" indent="-285750" defTabSz="914608">
              <a:spcAft>
                <a:spcPct val="300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Two community organizations (Boston Medical Center and Upstream USA) were awarded demonstration funding to provide assistance to health care providers, both in the community and hospital settings, with the aim of decreasing the number of unintended pregnancies and improve maternal and infant health outcomes across the Commonwealth: $2,412,030 </a:t>
            </a:r>
          </a:p>
          <a:p>
            <a:pPr marL="742950" lvl="1" indent="-285750" defTabSz="914608">
              <a:spcAft>
                <a:spcPct val="30000"/>
              </a:spcAft>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r>
              <a:rPr lang="en-US" altLang="en-US" sz="1400" dirty="0">
                <a:latin typeface="Arial" panose="020B0604020202020204" pitchFamily="34" charset="0"/>
              </a:rPr>
              <a:t>Note: Each fiscal year, the HSN makes a $1M payment to the Office of the Inspector General for auditing purposes.</a:t>
            </a:r>
            <a:endParaRPr lang="en-US" sz="1400" dirty="0">
              <a:latin typeface="Arial" panose="020B0604020202020204" pitchFamily="34" charset="0"/>
              <a:cs typeface="Arial" panose="020B0604020202020204" pitchFamily="34" charset="0"/>
            </a:endParaRPr>
          </a:p>
        </p:txBody>
      </p:sp>
      <p:sp>
        <p:nvSpPr>
          <p:cNvPr id="20" name="TextBox 19"/>
          <p:cNvSpPr txBox="1"/>
          <p:nvPr/>
        </p:nvSpPr>
        <p:spPr>
          <a:xfrm>
            <a:off x="351504" y="5943600"/>
            <a:ext cx="8458200" cy="707886"/>
          </a:xfrm>
          <a:prstGeom prst="rect">
            <a:avLst/>
          </a:prstGeom>
          <a:noFill/>
        </p:spPr>
        <p:txBody>
          <a:bodyPr wrap="square" rtlCol="0">
            <a:spAutoFit/>
          </a:bodyPr>
          <a:lstStyle/>
          <a:p>
            <a:pPr marL="228600" indent="-228600">
              <a:buAutoNum type="arabicPeriod"/>
            </a:pPr>
            <a:r>
              <a:rPr lang="en-US" altLang="en-US" sz="800" dirty="0">
                <a:latin typeface="Arial" panose="020B0604020202020204" pitchFamily="34" charset="0"/>
              </a:rPr>
              <a:t>$50,000 of demonstration funding is used to pay for the HSN drug utilization review contract.</a:t>
            </a:r>
          </a:p>
          <a:p>
            <a:endParaRPr lang="en-US" altLang="en-US" sz="800" dirty="0">
              <a:latin typeface="Arial" panose="020B0604020202020204" pitchFamily="34" charset="0"/>
            </a:endParaRPr>
          </a:p>
          <a:p>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333903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57200"/>
            <a:ext cx="8229600" cy="990600"/>
          </a:xfrm>
        </p:spPr>
        <p:txBody>
          <a:bodyPr/>
          <a:lstStyle/>
          <a:p>
            <a:r>
              <a:rPr lang="en-US" altLang="en-US" sz="3600" dirty="0"/>
              <a:t>HSN Fiscal Year 2020 Updates</a:t>
            </a:r>
          </a:p>
        </p:txBody>
      </p:sp>
      <p:sp>
        <p:nvSpPr>
          <p:cNvPr id="39940" name="Text Box 8"/>
          <p:cNvSpPr txBox="1">
            <a:spLocks noChangeArrowheads="1"/>
          </p:cNvSpPr>
          <p:nvPr/>
        </p:nvSpPr>
        <p:spPr bwMode="auto">
          <a:xfrm>
            <a:off x="436562" y="1676400"/>
            <a:ext cx="8250238" cy="2472472"/>
          </a:xfrm>
          <a:prstGeom prst="rect">
            <a:avLst/>
          </a:prstGeom>
          <a:noFill/>
          <a:ln w="9525" algn="ctr">
            <a:noFill/>
            <a:miter lim="800000"/>
            <a:headEnd/>
            <a:tailEnd/>
          </a:ln>
        </p:spPr>
        <p:txBody>
          <a:bodyPr lIns="0" tIns="0" rIns="0" bIns="0">
            <a:spAutoFit/>
          </a:bodyPr>
          <a:lstStyle/>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The HSN shortfall decreased from $61M during HSNFY19 to $20M in HSNFY20.</a:t>
            </a:r>
          </a:p>
          <a:p>
            <a:pPr marL="274023" lvl="1" indent="-171450" defTabSz="914608" eaLnBrk="0" hangingPunct="0">
              <a:spcBef>
                <a:spcPts val="336"/>
              </a:spcBef>
              <a:spcAft>
                <a:spcPts val="504"/>
              </a:spcAft>
              <a:buFont typeface="Arial" panose="020B0604020202020204" pitchFamily="34" charset="0"/>
              <a:buChar char="•"/>
              <a:defRPr/>
            </a:pPr>
            <a:endParaRPr lang="en-US" dirty="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HSN received and transferred $257.5M to the Delivery System Reform Incentive Program (DSRIP) fund as mandated by the Massachusetts Budget for FY20.</a:t>
            </a:r>
          </a:p>
          <a:p>
            <a:pPr marL="102573" lvl="1" defTabSz="914608" eaLnBrk="0" hangingPunct="0">
              <a:spcBef>
                <a:spcPts val="336"/>
              </a:spcBef>
              <a:spcAft>
                <a:spcPts val="504"/>
              </a:spcAft>
              <a:defRPr/>
            </a:pPr>
            <a:endParaRPr lang="en-US" dirty="0">
              <a:latin typeface="Arial" panose="020B0604020202020204" pitchFamily="34" charset="0"/>
              <a:cs typeface="Arial" panose="020B0604020202020204" pitchFamily="34" charset="0"/>
            </a:endParaRPr>
          </a:p>
          <a:p>
            <a:pPr marL="102573" lvl="1" defTabSz="914608" eaLnBrk="0" hangingPunct="0">
              <a:spcBef>
                <a:spcPts val="336"/>
              </a:spcBef>
              <a:spcAft>
                <a:spcPts val="504"/>
              </a:spcAft>
              <a:defRPr/>
            </a:pPr>
            <a:endParaRPr lang="en-US" sz="800"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9"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7</a:t>
            </a:fld>
            <a:endParaRPr lang="en-US" dirty="0"/>
          </a:p>
        </p:txBody>
      </p:sp>
    </p:spTree>
    <p:extLst>
      <p:ext uri="{BB962C8B-B14F-4D97-AF65-F5344CB8AC3E}">
        <p14:creationId xmlns:p14="http://schemas.microsoft.com/office/powerpoint/2010/main" val="16708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996951"/>
            <a:ext cx="1996759" cy="4650204"/>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10374" y="857542"/>
            <a:ext cx="1968184" cy="4360279"/>
          </a:xfrm>
        </p:spPr>
        <p:txBody>
          <a:bodyPr/>
          <a:lstStyle/>
          <a:p>
            <a:pPr marL="0" indent="0">
              <a:spcAft>
                <a:spcPct val="30000"/>
              </a:spcAft>
              <a:buNone/>
            </a:pPr>
            <a:endParaRPr lang="en-US" altLang="en-US" sz="1100" dirty="0"/>
          </a:p>
          <a:p>
            <a:pPr marL="0" indent="0">
              <a:spcAft>
                <a:spcPct val="30000"/>
              </a:spcAft>
              <a:buNone/>
            </a:pPr>
            <a:endParaRPr lang="en-US" altLang="en-US" sz="1100" dirty="0"/>
          </a:p>
          <a:p>
            <a:pPr marL="0" indent="0">
              <a:spcAft>
                <a:spcPct val="30000"/>
              </a:spcAft>
              <a:buNone/>
            </a:pPr>
            <a:r>
              <a:rPr lang="en-US" altLang="en-US" sz="1100" dirty="0"/>
              <a:t>Demand represents the amount that providers would have been paid in the absence of a funding shortfall. </a:t>
            </a:r>
          </a:p>
          <a:p>
            <a:pPr marL="0" indent="0">
              <a:spcAft>
                <a:spcPct val="30000"/>
              </a:spcAft>
              <a:buNone/>
            </a:pPr>
            <a:endParaRPr lang="en-US" altLang="en-US" sz="1100" dirty="0"/>
          </a:p>
          <a:p>
            <a:pPr marL="0" indent="0">
              <a:spcAft>
                <a:spcPct val="30000"/>
              </a:spcAft>
              <a:buNone/>
            </a:pPr>
            <a:r>
              <a:rPr lang="en-US" altLang="en-US" sz="1100" dirty="0"/>
              <a:t>The HSN shortfall decreased from $61M during HSNFY19 to $20M during HSNFY20.  </a:t>
            </a:r>
          </a:p>
          <a:p>
            <a:pPr marL="0" indent="0">
              <a:spcAft>
                <a:spcPct val="30000"/>
              </a:spcAft>
              <a:buNone/>
            </a:pPr>
            <a:endParaRPr lang="en-US" altLang="en-US" sz="1100" dirty="0"/>
          </a:p>
          <a:p>
            <a:pPr marL="0" indent="0">
              <a:spcAft>
                <a:spcPct val="30000"/>
              </a:spcAft>
              <a:buNone/>
            </a:pPr>
            <a:r>
              <a:rPr lang="en-US" altLang="en-US" sz="1100" dirty="0"/>
              <a:t>Note: In FY20, the HSN received A $16M appropriation from the Commonwealth’s General Fund ($15 million towards HSN general fund and $1M directly for demonstration projects)</a:t>
            </a:r>
          </a:p>
          <a:p>
            <a:pPr marL="0" indent="0">
              <a:spcAft>
                <a:spcPct val="30000"/>
              </a:spcAft>
              <a:buNone/>
            </a:pPr>
            <a:endParaRPr lang="en-US" altLang="en-US" sz="1100" dirty="0"/>
          </a:p>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75130" y="457200"/>
            <a:ext cx="8164513"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Demand and Payment Trends</a:t>
            </a:r>
            <a:endParaRPr lang="en-US" altLang="en-US" sz="24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76275" y="6026851"/>
            <a:ext cx="80591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Hospital and community health center payments are reported in the month in which payment was made. The shortfall amount is based on spending assumptions in place during the fiscal year and may differ from year-end shortfall estimates reported elsewhere. Data reflect payment and projected demand levels as of the end of each fiscal year and exclude adjustments made after the end of the fiscal year. Numbers are rounded to the nearest million and may not sum due to rounding; percent changes are calculated prior to rounding.  Source: Health Safety Net Payment Calculation as of </a:t>
            </a:r>
            <a:r>
              <a:rPr lang="en-US" altLang="en-US" sz="700" b="1" dirty="0">
                <a:latin typeface="Arial" panose="020B0604020202020204" pitchFamily="34" charset="0"/>
              </a:rPr>
              <a:t>09/30/20.</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1"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8</a:t>
            </a:fld>
            <a:endParaRPr lang="en-US" dirty="0"/>
          </a:p>
        </p:txBody>
      </p:sp>
      <p:pic>
        <p:nvPicPr>
          <p:cNvPr id="3" name="Picture 2">
            <a:extLst>
              <a:ext uri="{FF2B5EF4-FFF2-40B4-BE49-F238E27FC236}">
                <a16:creationId xmlns:a16="http://schemas.microsoft.com/office/drawing/2014/main" id="{11CB9695-41BC-4949-812A-E2BA5DDA0534}"/>
              </a:ext>
            </a:extLst>
          </p:cNvPr>
          <p:cNvPicPr>
            <a:picLocks noChangeAspect="1"/>
          </p:cNvPicPr>
          <p:nvPr/>
        </p:nvPicPr>
        <p:blipFill>
          <a:blip r:embed="rId4"/>
          <a:stretch>
            <a:fillRect/>
          </a:stretch>
        </p:blipFill>
        <p:spPr>
          <a:xfrm>
            <a:off x="585002" y="1151540"/>
            <a:ext cx="6095982" cy="4554920"/>
          </a:xfrm>
          <a:prstGeom prst="rect">
            <a:avLst/>
          </a:prstGeom>
        </p:spPr>
      </p:pic>
    </p:spTree>
    <p:extLst>
      <p:ext uri="{BB962C8B-B14F-4D97-AF65-F5344CB8AC3E}">
        <p14:creationId xmlns:p14="http://schemas.microsoft.com/office/powerpoint/2010/main" val="46924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93359" y="566556"/>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a:solidFill>
                  <a:srgbClr val="000000"/>
                </a:solidFill>
                <a:latin typeface="Arial" panose="020B0604020202020204" pitchFamily="34" charset="0"/>
              </a:rPr>
              <a:t>Amounts Disbursed to Hospitals from the Health Safety Net Trust Fund </a:t>
            </a:r>
          </a:p>
          <a:p>
            <a:pPr algn="ctr" eaLnBrk="1" hangingPunct="1">
              <a:spcBef>
                <a:spcPct val="0"/>
              </a:spcBef>
              <a:buFontTx/>
              <a:buNone/>
            </a:pPr>
            <a:r>
              <a:rPr lang="en-US" altLang="en-US" sz="1600" b="1" dirty="0">
                <a:solidFill>
                  <a:srgbClr val="000000"/>
                </a:solidFill>
                <a:latin typeface="Arial" panose="020B0604020202020204" pitchFamily="34" charset="0"/>
              </a:rPr>
              <a:t>and Offset Funding (after Shortfall)</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37377" y="5455160"/>
            <a:ext cx="8046376" cy="1077218"/>
          </a:xfrm>
          <a:prstGeom prst="rect">
            <a:avLst/>
          </a:prstGeom>
          <a:solidFill>
            <a:schemeClr val="bg1"/>
          </a:solidFill>
          <a:ln>
            <a:noFill/>
          </a:ln>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1. The total disbursements listed above incudes a legislative special payment to Boston Children’s Hospital ($3,850,000). The list does not include disbursements to Cambridge Health Alliance ($12,000,000) and Boston Medical Center ($20,000,000) due to offset funding for uncompensated care from other sources. </a:t>
            </a:r>
          </a:p>
          <a:p>
            <a:pPr eaLnBrk="1" hangingPunct="1">
              <a:spcBef>
                <a:spcPct val="0"/>
              </a:spcBef>
              <a:buNone/>
            </a:pPr>
            <a:endParaRPr lang="en-US" altLang="en-US" sz="700" dirty="0">
              <a:latin typeface="Arial" panose="020B0604020202020204" pitchFamily="34" charset="0"/>
            </a:endParaRPr>
          </a:p>
          <a:p>
            <a:pPr eaLnBrk="1" hangingPunct="1">
              <a:spcBef>
                <a:spcPct val="0"/>
              </a:spcBef>
              <a:buNone/>
            </a:pPr>
            <a:r>
              <a:rPr lang="en-US" altLang="en-US" sz="700" dirty="0">
                <a:latin typeface="Arial" panose="020B0604020202020204" pitchFamily="34" charset="0"/>
              </a:rPr>
              <a:t>The Health Safety Net fiscal year runs from October 1 through September 30 of the following year. Hospital payments are reported in the month in which payment was made. The shortfall amount is based on spending assumptions in place during the fiscal year and may differ from year-end shortfall estimates reported elsewhere. Data reflect as of the end of each fiscal year and exclude adjustments made after the end of the fiscal year.  Source: Health Safety Net Payment Calculation as </a:t>
            </a:r>
            <a:r>
              <a:rPr lang="en-US" altLang="en-US" sz="700" b="1" dirty="0">
                <a:latin typeface="Arial" panose="020B0604020202020204" pitchFamily="34" charset="0"/>
              </a:rPr>
              <a:t>of 09/30/20.</a:t>
            </a:r>
          </a:p>
          <a:p>
            <a:pPr eaLnBrk="1" hangingPunct="1">
              <a:spcBef>
                <a:spcPct val="0"/>
              </a:spcBef>
              <a:buNone/>
            </a:pPr>
            <a:endParaRPr lang="en-US" altLang="en-US" sz="700" b="1" dirty="0">
              <a:latin typeface="Arial" panose="020B0604020202020204" pitchFamily="34" charset="0"/>
            </a:endParaRPr>
          </a:p>
          <a:p>
            <a:pPr eaLnBrk="1" hangingPunct="1">
              <a:spcBef>
                <a:spcPct val="0"/>
              </a:spcBef>
              <a:buNone/>
            </a:pPr>
            <a:r>
              <a:rPr lang="en-US" altLang="en-US" sz="700" dirty="0">
                <a:latin typeface="Arial" panose="020B0604020202020204" pitchFamily="34" charset="0"/>
              </a:rPr>
              <a:t>2. Remediated claims and calculations are submitted after the conclusion of the HSN fiscal year.  Although these claims and calculations are paid in subsequent fiscal years, these claims will be counted against total demand and shortfall for the fiscal year in which it’s date of service fell.  </a:t>
            </a:r>
          </a:p>
          <a:p>
            <a:pPr eaLnBrk="1" hangingPunct="1">
              <a:spcBef>
                <a:spcPct val="0"/>
              </a:spcBef>
              <a:buNone/>
            </a:pPr>
            <a:endParaRPr lang="en-US" altLang="en-US" sz="700" b="1"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0" name="AutoShape 16"/>
          <p:cNvSpPr>
            <a:spLocks noChangeArrowheads="1"/>
          </p:cNvSpPr>
          <p:nvPr/>
        </p:nvSpPr>
        <p:spPr bwMode="auto">
          <a:xfrm>
            <a:off x="6862552" y="1290403"/>
            <a:ext cx="2076450" cy="3984283"/>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31" name="Rectangle 4"/>
          <p:cNvSpPr txBox="1">
            <a:spLocks noChangeArrowheads="1"/>
          </p:cNvSpPr>
          <p:nvPr/>
        </p:nvSpPr>
        <p:spPr bwMode="auto">
          <a:xfrm>
            <a:off x="6913562" y="1279382"/>
            <a:ext cx="2076450" cy="407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r>
              <a:rPr lang="en-US" altLang="en-US" sz="1100" dirty="0"/>
              <a:t>Total Hospital Disbursements for FY20: </a:t>
            </a:r>
            <a:r>
              <a:rPr lang="en-US" altLang="en-US" sz="1100" b="1" dirty="0"/>
              <a:t> </a:t>
            </a:r>
          </a:p>
          <a:p>
            <a:pPr marL="0" indent="0">
              <a:spcAft>
                <a:spcPct val="30000"/>
              </a:spcAft>
              <a:buFont typeface="Arial" charset="0"/>
              <a:buNone/>
            </a:pPr>
            <a:r>
              <a:rPr lang="en-US" altLang="en-US" sz="1100" b="1" dirty="0"/>
              <a:t>$290,486,852</a:t>
            </a:r>
            <a:r>
              <a:rPr lang="en-US" sz="1100" baseline="30000" dirty="0">
                <a:cs typeface="Arial" panose="020B0604020202020204" pitchFamily="34" charset="0"/>
              </a:rPr>
              <a:t>1</a:t>
            </a:r>
            <a:r>
              <a:rPr lang="en-US" sz="1100" dirty="0">
                <a:cs typeface="Arial" panose="020B0604020202020204" pitchFamily="34" charset="0"/>
              </a:rPr>
              <a:t> </a:t>
            </a:r>
          </a:p>
          <a:p>
            <a:pPr marL="0" indent="0">
              <a:spcAft>
                <a:spcPct val="30000"/>
              </a:spcAft>
              <a:buNone/>
            </a:pPr>
            <a:endParaRPr lang="en-US" altLang="en-US" sz="900" dirty="0"/>
          </a:p>
          <a:p>
            <a:pPr marL="0" indent="0">
              <a:spcAft>
                <a:spcPct val="30000"/>
              </a:spcAft>
              <a:buNone/>
            </a:pPr>
            <a:r>
              <a:rPr lang="en-US" altLang="en-US" sz="1100" dirty="0"/>
              <a:t>This represents the amount disbursed from the Health Safety Net Trust Fund to each Hospital during HSN fiscal year 2020 and </a:t>
            </a:r>
          </a:p>
          <a:p>
            <a:pPr marL="0" indent="0">
              <a:spcAft>
                <a:spcPct val="30000"/>
              </a:spcAft>
              <a:buNone/>
            </a:pPr>
            <a:r>
              <a:rPr lang="en-US" altLang="en-US" sz="1100" dirty="0"/>
              <a:t>offset funding from outside sources.</a:t>
            </a:r>
            <a:r>
              <a:rPr lang="en-US" sz="1100" baseline="30000" dirty="0">
                <a:cs typeface="Arial" panose="020B0604020202020204" pitchFamily="34" charset="0"/>
              </a:rPr>
              <a:t> </a:t>
            </a:r>
            <a:endParaRPr lang="en-US" altLang="en-US" sz="900" dirty="0"/>
          </a:p>
          <a:p>
            <a:pPr marL="0" indent="0">
              <a:spcAft>
                <a:spcPct val="30000"/>
              </a:spcAft>
              <a:buFont typeface="Arial" charset="0"/>
              <a:buNone/>
            </a:pPr>
            <a:r>
              <a:rPr lang="en-US" altLang="en-US" sz="1100" dirty="0"/>
              <a:t>Data reflects amount disbursed based on claims that have been submitted as of the date of this report. </a:t>
            </a:r>
          </a:p>
          <a:p>
            <a:pPr marL="0" indent="0">
              <a:spcAft>
                <a:spcPct val="30000"/>
              </a:spcAft>
              <a:buFont typeface="Arial" charset="0"/>
              <a:buNone/>
            </a:pPr>
            <a:endParaRPr lang="en-US" altLang="en-US" sz="1100" dirty="0"/>
          </a:p>
          <a:p>
            <a:pPr marL="0" indent="0">
              <a:spcAft>
                <a:spcPct val="30000"/>
              </a:spcAft>
              <a:buNone/>
            </a:pPr>
            <a:r>
              <a:rPr lang="en-US" altLang="en-US" sz="1100" dirty="0"/>
              <a:t>Remediated claims for dates of service in fiscal year 2020 will be paid in subsequent fiscal years</a:t>
            </a:r>
            <a:r>
              <a:rPr lang="en-US" altLang="en-US" sz="1100" baseline="30000" dirty="0">
                <a:cs typeface="Arial" panose="020B0604020202020204" pitchFamily="34" charset="0"/>
              </a:rPr>
              <a:t>2</a:t>
            </a:r>
          </a:p>
          <a:p>
            <a:pPr marL="0" indent="0">
              <a:spcAft>
                <a:spcPct val="30000"/>
              </a:spcAft>
              <a:buNone/>
            </a:pPr>
            <a:r>
              <a:rPr lang="en-US" altLang="en-US" sz="1100" dirty="0"/>
              <a:t>.</a:t>
            </a:r>
          </a:p>
          <a:p>
            <a:pPr marL="0" indent="0">
              <a:spcAft>
                <a:spcPct val="30000"/>
              </a:spcAft>
              <a:buFont typeface="Arial" charset="0"/>
              <a:buNone/>
            </a:pPr>
            <a:endParaRPr lang="en-US" altLang="en-US" sz="1100" strike="sngStrike" dirty="0"/>
          </a:p>
        </p:txBody>
      </p:sp>
      <p:sp>
        <p:nvSpPr>
          <p:cNvPr id="3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9</a:t>
            </a:fld>
            <a:endParaRPr lang="en-US" dirty="0"/>
          </a:p>
        </p:txBody>
      </p:sp>
      <p:pic>
        <p:nvPicPr>
          <p:cNvPr id="2" name="Picture 1">
            <a:extLst>
              <a:ext uri="{FF2B5EF4-FFF2-40B4-BE49-F238E27FC236}">
                <a16:creationId xmlns:a16="http://schemas.microsoft.com/office/drawing/2014/main" id="{D1665D78-740F-4F7F-8ED9-30DB582BA6E5}"/>
              </a:ext>
            </a:extLst>
          </p:cNvPr>
          <p:cNvPicPr>
            <a:picLocks noChangeAspect="1"/>
          </p:cNvPicPr>
          <p:nvPr/>
        </p:nvPicPr>
        <p:blipFill>
          <a:blip r:embed="rId4"/>
          <a:stretch>
            <a:fillRect/>
          </a:stretch>
        </p:blipFill>
        <p:spPr>
          <a:xfrm>
            <a:off x="312737" y="1438274"/>
            <a:ext cx="3116277" cy="3799415"/>
          </a:xfrm>
          <a:prstGeom prst="rect">
            <a:avLst/>
          </a:prstGeom>
        </p:spPr>
      </p:pic>
      <p:pic>
        <p:nvPicPr>
          <p:cNvPr id="3" name="Picture 2">
            <a:extLst>
              <a:ext uri="{FF2B5EF4-FFF2-40B4-BE49-F238E27FC236}">
                <a16:creationId xmlns:a16="http://schemas.microsoft.com/office/drawing/2014/main" id="{779F21E4-C4F9-4FD9-873B-BC4862156110}"/>
              </a:ext>
            </a:extLst>
          </p:cNvPr>
          <p:cNvPicPr>
            <a:picLocks noChangeAspect="1"/>
          </p:cNvPicPr>
          <p:nvPr/>
        </p:nvPicPr>
        <p:blipFill>
          <a:blip r:embed="rId5"/>
          <a:stretch>
            <a:fillRect/>
          </a:stretch>
        </p:blipFill>
        <p:spPr>
          <a:xfrm>
            <a:off x="3503626" y="1425937"/>
            <a:ext cx="3335324" cy="3708451"/>
          </a:xfrm>
          <a:prstGeom prst="rect">
            <a:avLst/>
          </a:prstGeom>
        </p:spPr>
      </p:pic>
    </p:spTree>
    <p:extLst>
      <p:ext uri="{BB962C8B-B14F-4D97-AF65-F5344CB8AC3E}">
        <p14:creationId xmlns:p14="http://schemas.microsoft.com/office/powerpoint/2010/main" val="34959374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lumMod val="60000"/>
            <a:lumOff val="40000"/>
          </a:schemeClr>
        </a:solidFill>
        <a:ln>
          <a:noFill/>
        </a:ln>
      </a:spPr>
      <a:bodyPr wrap="none" lIns="82058" tIns="41029" rIns="82058" bIns="41029" anchor="ctr"/>
      <a:lstStyle>
        <a:defPPr eaLnBrk="1" hangingPunct="1">
          <a:spcBef>
            <a:spcPct val="0"/>
          </a:spcBef>
          <a:buFontTx/>
          <a:buNone/>
          <a:defRPr sz="1300" dirty="0">
            <a:latin typeface="Verdana" pitchFamily="34" charset="0"/>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42411</TotalTime>
  <Words>1912</Words>
  <Application>Microsoft Office PowerPoint</Application>
  <PresentationFormat>On-screen Show (4:3)</PresentationFormat>
  <Paragraphs>171</Paragraphs>
  <Slides>13</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0" baseType="lpstr">
      <vt:lpstr>Arial</vt:lpstr>
      <vt:lpstr>Bookman Old Style</vt:lpstr>
      <vt:lpstr>Calibri</vt:lpstr>
      <vt:lpstr>Times New Roman</vt:lpstr>
      <vt:lpstr>Verdana</vt:lpstr>
      <vt:lpstr>Office Theme</vt:lpstr>
      <vt:lpstr>think-cell Slide</vt:lpstr>
      <vt:lpstr>PowerPoint Presentation</vt:lpstr>
      <vt:lpstr>Table of Contents</vt:lpstr>
      <vt:lpstr>Introduction</vt:lpstr>
      <vt:lpstr>HSN Overview</vt:lpstr>
      <vt:lpstr>HSN Overview</vt:lpstr>
      <vt:lpstr>HSN Overview</vt:lpstr>
      <vt:lpstr>HSN Fiscal Year 2020 Updates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mvitello</dc:creator>
  <cp:lastModifiedBy>Sousa, Pam (EHS)</cp:lastModifiedBy>
  <cp:revision>1178</cp:revision>
  <cp:lastPrinted>2020-11-13T15:12:03Z</cp:lastPrinted>
  <dcterms:created xsi:type="dcterms:W3CDTF">2013-11-25T21:20:22Z</dcterms:created>
  <dcterms:modified xsi:type="dcterms:W3CDTF">2022-05-04T15:25:41Z</dcterms:modified>
</cp:coreProperties>
</file>