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5"/>
  </p:notesMasterIdLst>
  <p:handoutMasterIdLst>
    <p:handoutMasterId r:id="rId16"/>
  </p:handoutMasterIdLst>
  <p:sldIdLst>
    <p:sldId id="290" r:id="rId2"/>
    <p:sldId id="281" r:id="rId3"/>
    <p:sldId id="282" r:id="rId4"/>
    <p:sldId id="284" r:id="rId5"/>
    <p:sldId id="332" r:id="rId6"/>
    <p:sldId id="333" r:id="rId7"/>
    <p:sldId id="295" r:id="rId8"/>
    <p:sldId id="294" r:id="rId9"/>
    <p:sldId id="316" r:id="rId10"/>
    <p:sldId id="315" r:id="rId11"/>
    <p:sldId id="328" r:id="rId12"/>
    <p:sldId id="303" r:id="rId13"/>
    <p:sldId id="306" r:id="rId14"/>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00">
          <p15:clr>
            <a:srgbClr val="A4A3A4"/>
          </p15:clr>
        </p15:guide>
        <p15:guide id="2" pos="2920">
          <p15:clr>
            <a:srgbClr val="A4A3A4"/>
          </p15:clr>
        </p15:guide>
        <p15:guide id="3" orient="horz" pos="2928">
          <p15:clr>
            <a:srgbClr val="A4A3A4"/>
          </p15:clr>
        </p15:guide>
        <p15:guide id="4" pos="2208">
          <p15:clr>
            <a:srgbClr val="A4A3A4"/>
          </p15:clr>
        </p15:guide>
        <p15:guide id="5" pos="2866">
          <p15:clr>
            <a:srgbClr val="A4A3A4"/>
          </p15:clr>
        </p15:guide>
        <p15:guide id="6" pos="216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vitello" initials="MAV" lastIdx="7" clrIdx="0"/>
  <p:cmAuthor id="1" name="sysadmin" initials="MS" lastIdx="10" clrIdx="1"/>
  <p:cmAuthor id="2" name="CKE" initials="CKE" lastIdx="1" clrIdx="2"/>
  <p:cmAuthor id="3" name="sysadmin" initials="KTB" lastIdx="2" clrIdx="3"/>
  <p:cmAuthor id="4" name=" Russell Leino" initials="RPL" lastIdx="10" clrIdx="4"/>
  <p:cmAuthor id="5" name="sysadmin" initials="s" lastIdx="23" clrIdx="5"/>
  <p:cmAuthor id="6" name=" Trish Grant" initials="TG" lastIdx="2" clrIdx="6"/>
  <p:cmAuthor id="7" name="DLHarris" initials="s" lastIdx="0" clrIdx="7"/>
  <p:cmAuthor id="8" name="JLannon" initials="JL" lastIdx="5" clrIdx="8"/>
  <p:cmAuthor id="9" name=" " initials="" lastIdx="17" clrIdx="9"/>
  <p:cmAuthor id="10" name="Susan Keays" initials="SK" lastIdx="4" clrIdx="10"/>
  <p:cmAuthor id="11" name="kco1000@outlook.com" initials="k" lastIdx="28" clrIdx="11">
    <p:extLst>
      <p:ext uri="{19B8F6BF-5375-455C-9EA6-DF929625EA0E}">
        <p15:presenceInfo xmlns:p15="http://schemas.microsoft.com/office/powerpoint/2012/main" userId="d9bd57f5a8d294ac" providerId="Windows Live"/>
      </p:ext>
    </p:extLst>
  </p:cmAuthor>
  <p:cmAuthor id="12" name="O'Brian, Khloe (EHS)" initials="OK(" lastIdx="15" clrIdx="12">
    <p:extLst>
      <p:ext uri="{19B8F6BF-5375-455C-9EA6-DF929625EA0E}">
        <p15:presenceInfo xmlns:p15="http://schemas.microsoft.com/office/powerpoint/2012/main" userId="S::Khloe.OBrian@mass.gov::db2024ea-4c6e-41a4-bea5-1ed70c51c7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688" autoAdjust="0"/>
    <p:restoredTop sz="57625" autoAdjust="0"/>
  </p:normalViewPr>
  <p:slideViewPr>
    <p:cSldViewPr>
      <p:cViewPr varScale="1">
        <p:scale>
          <a:sx n="38" d="100"/>
          <a:sy n="38" d="100"/>
        </p:scale>
        <p:origin x="2440"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3192" y="-58"/>
      </p:cViewPr>
      <p:guideLst>
        <p:guide orient="horz" pos="2200"/>
        <p:guide pos="2920"/>
        <p:guide orient="horz" pos="2928"/>
        <p:guide pos="2208"/>
        <p:guide pos="2866"/>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KOBrian\AppData\Local\Packages\microsoft.windowscommunicationsapps_8wekyb3d8bbwe\LocalState\Files\S0\4\Attachments\HFY%2021%20Annual%20Report%20Financials%209%2017%2021%5b3760%5d.xls"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Sheet2!$A$2</c:f>
              <c:strCache>
                <c:ptCount val="1"/>
                <c:pt idx="0">
                  <c:v>Hospital Payments</c:v>
                </c:pt>
              </c:strCache>
            </c:strRef>
          </c:tx>
          <c:spPr>
            <a:solidFill>
              <a:schemeClr val="accent1"/>
            </a:solidFill>
            <a:ln>
              <a:noFill/>
            </a:ln>
            <a:effectLst/>
          </c:spPr>
          <c:invertIfNegative val="0"/>
          <c:dLbls>
            <c:dLbl>
              <c:idx val="0"/>
              <c:tx>
                <c:rich>
                  <a:bodyPr/>
                  <a:lstStyle/>
                  <a:p>
                    <a:r>
                      <a:rPr lang="en-US"/>
                      <a:t>$298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1235-4B58-B3AE-16474805DBCC}"/>
                </c:ext>
              </c:extLst>
            </c:dLbl>
            <c:dLbl>
              <c:idx val="1"/>
              <c:tx>
                <c:rich>
                  <a:bodyPr/>
                  <a:lstStyle/>
                  <a:p>
                    <a:r>
                      <a:rPr lang="en-US"/>
                      <a:t>$306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235-4B58-B3AE-16474805DBCC}"/>
                </c:ext>
              </c:extLst>
            </c:dLbl>
            <c:dLbl>
              <c:idx val="2"/>
              <c:tx>
                <c:rich>
                  <a:bodyPr/>
                  <a:lstStyle/>
                  <a:p>
                    <a:r>
                      <a:rPr lang="en-US"/>
                      <a:t>$291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1235-4B58-B3AE-16474805DBCC}"/>
                </c:ext>
              </c:extLst>
            </c:dLbl>
            <c:dLbl>
              <c:idx val="3"/>
              <c:tx>
                <c:rich>
                  <a:bodyPr/>
                  <a:lstStyle/>
                  <a:p>
                    <a:r>
                      <a:rPr lang="en-US"/>
                      <a:t>$265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1235-4B58-B3AE-16474805DBCC}"/>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HSN18</c:v>
                </c:pt>
                <c:pt idx="1">
                  <c:v>HSN19</c:v>
                </c:pt>
                <c:pt idx="2">
                  <c:v>HSN20</c:v>
                </c:pt>
                <c:pt idx="3">
                  <c:v>HSN21</c:v>
                </c:pt>
              </c:strCache>
            </c:strRef>
          </c:cat>
          <c:val>
            <c:numRef>
              <c:f>Sheet2!$B$2:$E$2</c:f>
              <c:numCache>
                <c:formatCode>_("$"* #,##0_);_("$"* \(#,##0\);_("$"* "-"??_);_(@_)</c:formatCode>
                <c:ptCount val="4"/>
                <c:pt idx="0">
                  <c:v>298062292</c:v>
                </c:pt>
                <c:pt idx="1">
                  <c:v>305691642</c:v>
                </c:pt>
                <c:pt idx="2">
                  <c:v>290754986</c:v>
                </c:pt>
                <c:pt idx="3">
                  <c:v>264712996</c:v>
                </c:pt>
              </c:numCache>
            </c:numRef>
          </c:val>
          <c:extLst>
            <c:ext xmlns:c16="http://schemas.microsoft.com/office/drawing/2014/chart" uri="{C3380CC4-5D6E-409C-BE32-E72D297353CC}">
              <c16:uniqueId val="{00000004-1235-4B58-B3AE-16474805DBCC}"/>
            </c:ext>
          </c:extLst>
        </c:ser>
        <c:ser>
          <c:idx val="1"/>
          <c:order val="1"/>
          <c:tx>
            <c:strRef>
              <c:f>Sheet2!$A$3</c:f>
              <c:strCache>
                <c:ptCount val="1"/>
                <c:pt idx="0">
                  <c:v>CHC Payments</c:v>
                </c:pt>
              </c:strCache>
            </c:strRef>
          </c:tx>
          <c:spPr>
            <a:solidFill>
              <a:schemeClr val="accent5">
                <a:lumMod val="60000"/>
                <a:lumOff val="40000"/>
              </a:schemeClr>
            </a:solidFill>
            <a:ln>
              <a:noFill/>
            </a:ln>
            <a:effectLst/>
          </c:spPr>
          <c:invertIfNegative val="0"/>
          <c:dLbls>
            <c:dLbl>
              <c:idx val="0"/>
              <c:tx>
                <c:rich>
                  <a:bodyPr/>
                  <a:lstStyle/>
                  <a:p>
                    <a:r>
                      <a:rPr lang="en-US"/>
                      <a:t>$70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1235-4B58-B3AE-16474805DBCC}"/>
                </c:ext>
              </c:extLst>
            </c:dLbl>
            <c:dLbl>
              <c:idx val="1"/>
              <c:tx>
                <c:rich>
                  <a:bodyPr/>
                  <a:lstStyle/>
                  <a:p>
                    <a:r>
                      <a:rPr lang="en-US"/>
                      <a:t>$81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6-1235-4B58-B3AE-16474805DBCC}"/>
                </c:ext>
              </c:extLst>
            </c:dLbl>
            <c:dLbl>
              <c:idx val="2"/>
              <c:tx>
                <c:rich>
                  <a:bodyPr/>
                  <a:lstStyle/>
                  <a:p>
                    <a:r>
                      <a:rPr lang="en-US"/>
                      <a:t>$69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1235-4B58-B3AE-16474805DBCC}"/>
                </c:ext>
              </c:extLst>
            </c:dLbl>
            <c:dLbl>
              <c:idx val="3"/>
              <c:tx>
                <c:rich>
                  <a:bodyPr/>
                  <a:lstStyle/>
                  <a:p>
                    <a:r>
                      <a:rPr lang="en-US"/>
                      <a:t>$91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8-1235-4B58-B3AE-16474805DBCC}"/>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HSN18</c:v>
                </c:pt>
                <c:pt idx="1">
                  <c:v>HSN19</c:v>
                </c:pt>
                <c:pt idx="2">
                  <c:v>HSN20</c:v>
                </c:pt>
                <c:pt idx="3">
                  <c:v>HSN21</c:v>
                </c:pt>
              </c:strCache>
            </c:strRef>
          </c:cat>
          <c:val>
            <c:numRef>
              <c:f>Sheet2!$B$3:$E$3</c:f>
              <c:numCache>
                <c:formatCode>_("$"* #,##0_);_("$"* \(#,##0\);_("$"* "-"??_);_(@_)</c:formatCode>
                <c:ptCount val="4"/>
                <c:pt idx="0">
                  <c:v>69649259</c:v>
                </c:pt>
                <c:pt idx="1">
                  <c:v>80811984</c:v>
                </c:pt>
                <c:pt idx="2">
                  <c:v>69189154</c:v>
                </c:pt>
                <c:pt idx="3">
                  <c:v>91160066</c:v>
                </c:pt>
              </c:numCache>
            </c:numRef>
          </c:val>
          <c:extLst>
            <c:ext xmlns:c16="http://schemas.microsoft.com/office/drawing/2014/chart" uri="{C3380CC4-5D6E-409C-BE32-E72D297353CC}">
              <c16:uniqueId val="{00000009-1235-4B58-B3AE-16474805DBCC}"/>
            </c:ext>
          </c:extLst>
        </c:ser>
        <c:ser>
          <c:idx val="2"/>
          <c:order val="2"/>
          <c:tx>
            <c:strRef>
              <c:f>Sheet2!$A$4</c:f>
              <c:strCache>
                <c:ptCount val="1"/>
                <c:pt idx="0">
                  <c:v>Shortfall</c:v>
                </c:pt>
              </c:strCache>
            </c:strRef>
          </c:tx>
          <c:spPr>
            <a:pattFill prst="pct75">
              <a:fgClr>
                <a:schemeClr val="tx1">
                  <a:lumMod val="75000"/>
                  <a:lumOff val="25000"/>
                </a:schemeClr>
              </a:fgClr>
              <a:bgClr>
                <a:schemeClr val="bg1"/>
              </a:bgClr>
            </a:pattFill>
            <a:ln>
              <a:noFill/>
            </a:ln>
            <a:effectLst/>
          </c:spPr>
          <c:invertIfNegative val="0"/>
          <c:dLbls>
            <c:dLbl>
              <c:idx val="0"/>
              <c:tx>
                <c:rich>
                  <a:bodyPr/>
                  <a:lstStyle/>
                  <a:p>
                    <a:r>
                      <a:rPr lang="en-US"/>
                      <a:t>$14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A-1235-4B58-B3AE-16474805DBCC}"/>
                </c:ext>
              </c:extLst>
            </c:dLbl>
            <c:dLbl>
              <c:idx val="1"/>
              <c:tx>
                <c:rich>
                  <a:bodyPr/>
                  <a:lstStyle/>
                  <a:p>
                    <a:r>
                      <a:rPr lang="en-US"/>
                      <a:t>$61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B-1235-4B58-B3AE-16474805DBCC}"/>
                </c:ext>
              </c:extLst>
            </c:dLbl>
            <c:dLbl>
              <c:idx val="2"/>
              <c:tx>
                <c:rich>
                  <a:bodyPr/>
                  <a:lstStyle/>
                  <a:p>
                    <a:r>
                      <a:rPr lang="en-US"/>
                      <a:t>$20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C-1235-4B58-B3AE-16474805DBCC}"/>
                </c:ext>
              </c:extLst>
            </c:dLbl>
            <c:dLbl>
              <c:idx val="3"/>
              <c:tx>
                <c:rich>
                  <a:bodyPr/>
                  <a:lstStyle/>
                  <a:p>
                    <a:r>
                      <a:rPr lang="en-US"/>
                      <a:t>$65 M</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D-1235-4B58-B3AE-16474805DBCC}"/>
                </c:ext>
              </c:extLst>
            </c:dLbl>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Sheet2!$B$1:$E$1</c:f>
              <c:strCache>
                <c:ptCount val="4"/>
                <c:pt idx="0">
                  <c:v>HSN18</c:v>
                </c:pt>
                <c:pt idx="1">
                  <c:v>HSN19</c:v>
                </c:pt>
                <c:pt idx="2">
                  <c:v>HSN20</c:v>
                </c:pt>
                <c:pt idx="3">
                  <c:v>HSN21</c:v>
                </c:pt>
              </c:strCache>
            </c:strRef>
          </c:cat>
          <c:val>
            <c:numRef>
              <c:f>Sheet2!$B$4:$E$4</c:f>
              <c:numCache>
                <c:formatCode>_("$"* #,##0_);_("$"* \(#,##0\);_("$"* "-"??_);_(@_)</c:formatCode>
                <c:ptCount val="4"/>
                <c:pt idx="0">
                  <c:v>14421323</c:v>
                </c:pt>
                <c:pt idx="1">
                  <c:v>61461148.721391775</c:v>
                </c:pt>
                <c:pt idx="2">
                  <c:v>20036281</c:v>
                </c:pt>
                <c:pt idx="3">
                  <c:v>64967528</c:v>
                </c:pt>
              </c:numCache>
            </c:numRef>
          </c:val>
          <c:extLst>
            <c:ext xmlns:c16="http://schemas.microsoft.com/office/drawing/2014/chart" uri="{C3380CC4-5D6E-409C-BE32-E72D297353CC}">
              <c16:uniqueId val="{0000000E-1235-4B58-B3AE-16474805DBCC}"/>
            </c:ext>
          </c:extLst>
        </c:ser>
        <c:dLbls>
          <c:dLblPos val="ctr"/>
          <c:showLegendKey val="0"/>
          <c:showVal val="1"/>
          <c:showCatName val="0"/>
          <c:showSerName val="0"/>
          <c:showPercent val="0"/>
          <c:showBubbleSize val="0"/>
        </c:dLbls>
        <c:gapWidth val="150"/>
        <c:overlap val="100"/>
        <c:axId val="772247920"/>
        <c:axId val="772246280"/>
      </c:barChart>
      <c:catAx>
        <c:axId val="772247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772246280"/>
        <c:crosses val="autoZero"/>
        <c:auto val="1"/>
        <c:lblAlgn val="ctr"/>
        <c:lblOffset val="100"/>
        <c:noMultiLvlLbl val="0"/>
      </c:catAx>
      <c:valAx>
        <c:axId val="772246280"/>
        <c:scaling>
          <c:orientation val="minMax"/>
        </c:scaling>
        <c:delete val="1"/>
        <c:axPos val="l"/>
        <c:majorGridlines>
          <c:spPr>
            <a:ln w="9525" cap="flat" cmpd="sng" algn="ctr">
              <a:noFill/>
              <a:round/>
            </a:ln>
            <a:effectLst/>
          </c:spPr>
        </c:majorGridlines>
        <c:numFmt formatCode="_(&quot;$&quot;* #,##0_);_(&quot;$&quot;* \(#,##0\);_(&quot;$&quot;* &quot;-&quot;??_);_(@_)" sourceLinked="1"/>
        <c:majorTickMark val="none"/>
        <c:minorTickMark val="none"/>
        <c:tickLblPos val="nextTo"/>
        <c:crossAx val="77224792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061249825923482"/>
          <c:y val="7.9525368403474669E-2"/>
          <c:w val="0.41891157500759696"/>
          <c:h val="0.82894483951566411"/>
        </c:manualLayout>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1C7F-4A58-82CD-22A2A7D45A7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1C7F-4A58-82CD-22A2A7D45A7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1C7F-4A58-82CD-22A2A7D45A7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1C7F-4A58-82CD-22A2A7D45A7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1C7F-4A58-82CD-22A2A7D45A71}"/>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1C7F-4A58-82CD-22A2A7D45A71}"/>
              </c:ext>
            </c:extLst>
          </c:dPt>
          <c:dLbls>
            <c:dLbl>
              <c:idx val="0"/>
              <c:layout>
                <c:manualLayout>
                  <c:x val="-2.2447817769412577E-2"/>
                  <c:y val="0"/>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1C7F-4A58-82CD-22A2A7D45A71}"/>
                </c:ext>
              </c:extLst>
            </c:dLbl>
            <c:dLbl>
              <c:idx val="1"/>
              <c:layout>
                <c:manualLayout>
                  <c:x val="-5.2651027685301013E-3"/>
                  <c:y val="-7.8080862747968421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1C7F-4A58-82CD-22A2A7D45A71}"/>
                </c:ext>
              </c:extLst>
            </c:dLbl>
            <c:dLbl>
              <c:idx val="2"/>
              <c:layout>
                <c:manualLayout>
                  <c:x val="-0.13979986876640421"/>
                  <c:y val="-0.1789841894763155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1C7F-4A58-82CD-22A2A7D45A71}"/>
                </c:ext>
              </c:extLst>
            </c:dLbl>
            <c:dLbl>
              <c:idx val="3"/>
              <c:layout>
                <c:manualLayout>
                  <c:x val="0.14150041772240421"/>
                  <c:y val="-2.16288061572780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1C7F-4A58-82CD-22A2A7D45A71}"/>
                </c:ext>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Sheet1!$A$2:$A$7</c:f>
              <c:strCache>
                <c:ptCount val="6"/>
                <c:pt idx="0">
                  <c:v>Bad Debt</c:v>
                </c:pt>
                <c:pt idx="1">
                  <c:v>Professional</c:v>
                </c:pt>
                <c:pt idx="2">
                  <c:v>Outpatient</c:v>
                </c:pt>
                <c:pt idx="3">
                  <c:v>Inpatient </c:v>
                </c:pt>
                <c:pt idx="4">
                  <c:v>Dental</c:v>
                </c:pt>
                <c:pt idx="5">
                  <c:v>Pharmacy</c:v>
                </c:pt>
              </c:strCache>
            </c:strRef>
          </c:cat>
          <c:val>
            <c:numRef>
              <c:f>Sheet1!$B$2:$B$7</c:f>
              <c:numCache>
                <c:formatCode>"$"#,##0.00_);[Red]\("$"#,##0.00\)</c:formatCode>
                <c:ptCount val="6"/>
                <c:pt idx="0">
                  <c:v>28050218.120192993</c:v>
                </c:pt>
                <c:pt idx="1">
                  <c:v>23623030.184491843</c:v>
                </c:pt>
                <c:pt idx="2">
                  <c:v>238877677.29705849</c:v>
                </c:pt>
                <c:pt idx="3">
                  <c:v>106778143.07366303</c:v>
                </c:pt>
                <c:pt idx="4">
                  <c:v>2119149.75</c:v>
                </c:pt>
                <c:pt idx="5">
                  <c:v>64839932.399999984</c:v>
                </c:pt>
              </c:numCache>
            </c:numRef>
          </c:val>
          <c:extLst>
            <c:ext xmlns:c16="http://schemas.microsoft.com/office/drawing/2014/chart" uri="{C3380CC4-5D6E-409C-BE32-E72D297353CC}">
              <c16:uniqueId val="{0000000C-1C7F-4A58-82CD-22A2A7D45A71}"/>
            </c:ext>
          </c:extLst>
        </c:ser>
        <c:dLbls>
          <c:dLblPos val="bestFit"/>
          <c:showLegendKey val="0"/>
          <c:showVal val="0"/>
          <c:showCatName val="0"/>
          <c:showSerName val="0"/>
          <c:showPercent val="1"/>
          <c:showBubbleSize val="0"/>
          <c:showLeaderLines val="1"/>
        </c:dLbls>
        <c:firstSliceAng val="0"/>
      </c:pieChart>
      <c:spPr>
        <a:noFill/>
        <a:ln>
          <a:noFill/>
        </a:ln>
        <a:effectLst/>
      </c:spPr>
    </c:plotArea>
    <c:legend>
      <c:legendPos val="r"/>
      <c:layout>
        <c:manualLayout>
          <c:xMode val="edge"/>
          <c:yMode val="edge"/>
          <c:x val="0.74517855504670027"/>
          <c:y val="0.34186528821402146"/>
          <c:w val="0.22413290296677826"/>
          <c:h val="0.3797506561679789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413C-465B-B92D-84AE3A734CB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13C-465B-B92D-84AE3A734CB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413C-465B-B92D-84AE3A734CB1}"/>
              </c:ext>
            </c:extLst>
          </c:dPt>
          <c:dLbls>
            <c:dLbl>
              <c:idx val="0"/>
              <c:layout>
                <c:manualLayout>
                  <c:x val="-0.23090952601513054"/>
                  <c:y val="2.0805847900007977E-2"/>
                </c:manualLayout>
              </c:layout>
              <c:tx>
                <c:rich>
                  <a:bodyPr/>
                  <a:lstStyle/>
                  <a:p>
                    <a:r>
                      <a:rPr lang="en-US" sz="1400">
                        <a:latin typeface="Arial" panose="020B0604020202020204" pitchFamily="34" charset="0"/>
                        <a:cs typeface="Arial" panose="020B0604020202020204" pitchFamily="34" charset="0"/>
                      </a:rPr>
                      <a:t>Professional Services</a:t>
                    </a:r>
                  </a:p>
                  <a:p>
                    <a:fld id="{B2220797-70D0-4B55-84AE-B9AEDBB099EA}" type="VALUE">
                      <a:rPr lang="en-US" sz="1400">
                        <a:latin typeface="Arial" panose="020B0604020202020204" pitchFamily="34" charset="0"/>
                        <a:cs typeface="Arial" panose="020B0604020202020204" pitchFamily="34" charset="0"/>
                      </a:rPr>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13C-465B-B92D-84AE3A734CB1}"/>
                </c:ext>
              </c:extLst>
            </c:dLbl>
            <c:dLbl>
              <c:idx val="1"/>
              <c:layout>
                <c:manualLayout>
                  <c:x val="0.19375358962482631"/>
                  <c:y val="-0.14157002602787858"/>
                </c:manualLayout>
              </c:layout>
              <c:tx>
                <c:rich>
                  <a:bodyPr/>
                  <a:lstStyle/>
                  <a:p>
                    <a:r>
                      <a:rPr lang="en-US" sz="1400">
                        <a:latin typeface="Arial" panose="020B0604020202020204" pitchFamily="34" charset="0"/>
                        <a:cs typeface="Arial" panose="020B0604020202020204" pitchFamily="34" charset="0"/>
                      </a:rPr>
                      <a:t>Pharmacy</a:t>
                    </a:r>
                  </a:p>
                  <a:p>
                    <a:fld id="{B9197C74-DF98-4706-BD4E-63B18E087178}" type="VALUE">
                      <a:rPr lang="en-US" sz="1400">
                        <a:latin typeface="Arial" panose="020B0604020202020204" pitchFamily="34" charset="0"/>
                        <a:cs typeface="Arial" panose="020B0604020202020204" pitchFamily="34" charset="0"/>
                      </a:rPr>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13C-465B-B92D-84AE3A734CB1}"/>
                </c:ext>
              </c:extLst>
            </c:dLbl>
            <c:dLbl>
              <c:idx val="2"/>
              <c:layout>
                <c:manualLayout>
                  <c:x val="0.1037999073645206"/>
                  <c:y val="0.19238173963797145"/>
                </c:manualLayout>
              </c:layout>
              <c:tx>
                <c:rich>
                  <a:bodyPr/>
                  <a:lstStyle/>
                  <a:p>
                    <a:r>
                      <a:rPr lang="en-US" sz="1400">
                        <a:latin typeface="Arial" panose="020B0604020202020204" pitchFamily="34" charset="0"/>
                        <a:cs typeface="Arial" panose="020B0604020202020204" pitchFamily="34" charset="0"/>
                      </a:rPr>
                      <a:t>Dental</a:t>
                    </a:r>
                  </a:p>
                  <a:p>
                    <a:fld id="{46759CBC-6B12-46AC-BE1B-6F647ACD04D5}" type="VALUE">
                      <a:rPr lang="en-US" sz="1400">
                        <a:latin typeface="Arial" panose="020B0604020202020204" pitchFamily="34" charset="0"/>
                        <a:cs typeface="Arial" panose="020B0604020202020204" pitchFamily="34" charset="0"/>
                      </a:rPr>
                      <a:pPr/>
                      <a:t>[VALUE]</a:t>
                    </a:fld>
                    <a:endParaRPr lang="en-US"/>
                  </a:p>
                </c:rich>
              </c:tx>
              <c:dLblPos val="bestFit"/>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413C-465B-B92D-84AE3A734CB1}"/>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'Page 12 CHC Demand'!$A$3:$A$5</c:f>
              <c:strCache>
                <c:ptCount val="3"/>
                <c:pt idx="0">
                  <c:v>Professional Services</c:v>
                </c:pt>
                <c:pt idx="1">
                  <c:v>Pharmacy</c:v>
                </c:pt>
                <c:pt idx="2">
                  <c:v>Dental </c:v>
                </c:pt>
              </c:strCache>
            </c:strRef>
          </c:cat>
          <c:val>
            <c:numRef>
              <c:f>'Page 12 CHC Demand'!$B$3:$B$5</c:f>
              <c:numCache>
                <c:formatCode>0.00%</c:formatCode>
                <c:ptCount val="3"/>
                <c:pt idx="0">
                  <c:v>0.48866832186995518</c:v>
                </c:pt>
                <c:pt idx="1">
                  <c:v>0.35782563417487401</c:v>
                </c:pt>
                <c:pt idx="2">
                  <c:v>0.15350604395517081</c:v>
                </c:pt>
              </c:numCache>
            </c:numRef>
          </c:val>
          <c:extLst>
            <c:ext xmlns:c16="http://schemas.microsoft.com/office/drawing/2014/chart" uri="{C3380CC4-5D6E-409C-BE32-E72D297353CC}">
              <c16:uniqueId val="{00000006-413C-465B-B92D-84AE3A734CB1}"/>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HSN Hospital Utilization by Federal Poverty Level (FPL)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692-4B5A-B9D6-63375E777279}"/>
              </c:ext>
            </c:extLst>
          </c:dPt>
          <c:dPt>
            <c:idx val="1"/>
            <c:bubble3D val="0"/>
            <c:spPr>
              <a:solidFill>
                <a:schemeClr val="accent3"/>
              </a:solidFill>
              <a:ln w="19050">
                <a:solidFill>
                  <a:schemeClr val="lt1"/>
                </a:solidFill>
              </a:ln>
              <a:effectLst/>
            </c:spPr>
            <c:extLst>
              <c:ext xmlns:c16="http://schemas.microsoft.com/office/drawing/2014/chart" uri="{C3380CC4-5D6E-409C-BE32-E72D297353CC}">
                <c16:uniqueId val="{00000003-E692-4B5A-B9D6-63375E777279}"/>
              </c:ext>
            </c:extLst>
          </c:dPt>
          <c:dPt>
            <c:idx val="2"/>
            <c:bubble3D val="0"/>
            <c:spPr>
              <a:solidFill>
                <a:schemeClr val="accent5"/>
              </a:solidFill>
              <a:ln w="19050">
                <a:solidFill>
                  <a:schemeClr val="lt1"/>
                </a:solidFill>
              </a:ln>
              <a:effectLst/>
            </c:spPr>
            <c:extLst>
              <c:ext xmlns:c16="http://schemas.microsoft.com/office/drawing/2014/chart" uri="{C3380CC4-5D6E-409C-BE32-E72D297353CC}">
                <c16:uniqueId val="{00000005-E692-4B5A-B9D6-63375E777279}"/>
              </c:ext>
            </c:extLst>
          </c:dPt>
          <c:dPt>
            <c:idx val="3"/>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7-E692-4B5A-B9D6-63375E777279}"/>
              </c:ext>
            </c:extLst>
          </c:dPt>
          <c:dLbls>
            <c:dLbl>
              <c:idx val="0"/>
              <c:layout>
                <c:manualLayout>
                  <c:x val="-0.1247942859601567"/>
                  <c:y val="-0.2468930060213062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E692-4B5A-B9D6-63375E777279}"/>
                </c:ext>
              </c:extLst>
            </c:dLbl>
            <c:dLbl>
              <c:idx val="1"/>
              <c:layout>
                <c:manualLayout>
                  <c:x val="7.3260083825110872E-3"/>
                  <c:y val="-3.1279563698621691E-4"/>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7551912568306"/>
                      <c:h val="0.10749019607843137"/>
                    </c:manualLayout>
                  </c15:layout>
                </c:ext>
                <c:ext xmlns:c16="http://schemas.microsoft.com/office/drawing/2014/chart" uri="{C3380CC4-5D6E-409C-BE32-E72D297353CC}">
                  <c16:uniqueId val="{00000003-E692-4B5A-B9D6-63375E777279}"/>
                </c:ext>
              </c:extLst>
            </c:dLbl>
            <c:dLbl>
              <c:idx val="2"/>
              <c:layout>
                <c:manualLayout>
                  <c:x val="4.1768292105148295E-3"/>
                  <c:y val="3.6601694217540531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E692-4B5A-B9D6-63375E777279}"/>
                </c:ext>
              </c:extLst>
            </c:dLbl>
            <c:dLbl>
              <c:idx val="3"/>
              <c:layout>
                <c:manualLayout>
                  <c:x val="1.4966051374725699E-2"/>
                  <c:y val="9.8039215686274508E-4"/>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E692-4B5A-B9D6-63375E777279}"/>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0% FPL</c:v>
                </c:pt>
                <c:pt idx="1">
                  <c:v>&gt; 0% - 150% FPL</c:v>
                </c:pt>
                <c:pt idx="2">
                  <c:v>&gt;150% - 300% FPL</c:v>
                </c:pt>
                <c:pt idx="3">
                  <c:v>&gt; 300% FPL</c:v>
                </c:pt>
              </c:strCache>
            </c:strRef>
          </c:cat>
          <c:val>
            <c:numRef>
              <c:f>Sheet1!$B$2:$B$5</c:f>
              <c:numCache>
                <c:formatCode>"$"#,##0.00_);[Red]\("$"#,##0.00\)</c:formatCode>
                <c:ptCount val="4"/>
                <c:pt idx="0">
                  <c:v>292487331.97000003</c:v>
                </c:pt>
                <c:pt idx="1">
                  <c:v>56451898.509999998</c:v>
                </c:pt>
                <c:pt idx="2">
                  <c:v>44663743.420000002</c:v>
                </c:pt>
                <c:pt idx="3">
                  <c:v>7194215.8499999996</c:v>
                </c:pt>
              </c:numCache>
            </c:numRef>
          </c:val>
          <c:extLst>
            <c:ext xmlns:c16="http://schemas.microsoft.com/office/drawing/2014/chart" uri="{C3380CC4-5D6E-409C-BE32-E72D297353CC}">
              <c16:uniqueId val="{00000008-E692-4B5A-B9D6-63375E777279}"/>
            </c:ext>
          </c:extLst>
        </c:ser>
        <c:dLbls>
          <c:dLblPos val="bestFit"/>
          <c:showLegendKey val="0"/>
          <c:showVal val="1"/>
          <c:showCatName val="0"/>
          <c:showSerName val="0"/>
          <c:showPercent val="0"/>
          <c:showBubbleSize val="0"/>
          <c:showLeaderLines val="1"/>
        </c:dLbls>
        <c:firstSliceAng val="0"/>
      </c:pieChart>
      <c:spPr>
        <a:noFill/>
        <a:ln>
          <a:noFill/>
        </a:ln>
        <a:effectLst/>
      </c:spPr>
    </c:plotArea>
    <c:legend>
      <c:legendPos val="r"/>
      <c:layout>
        <c:manualLayout>
          <c:xMode val="edge"/>
          <c:yMode val="edge"/>
          <c:x val="0.6885690865166767"/>
          <c:y val="0.33095185556468598"/>
          <c:w val="0.24958826936315712"/>
          <c:h val="0.39346190977991496"/>
        </c:manualLayout>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0.09263</cdr:x>
      <cdr:y>0.24351</cdr:y>
    </cdr:from>
    <cdr:to>
      <cdr:x>0.19882</cdr:x>
      <cdr:y>0.30519</cdr:y>
    </cdr:to>
    <cdr:sp macro="" textlink="">
      <cdr:nvSpPr>
        <cdr:cNvPr id="2" name="TextBox 1">
          <a:extLst xmlns:a="http://schemas.openxmlformats.org/drawingml/2006/main">
            <a:ext uri="{FF2B5EF4-FFF2-40B4-BE49-F238E27FC236}">
              <a16:creationId xmlns:a16="http://schemas.microsoft.com/office/drawing/2014/main" id="{8151E63C-1CDD-405E-9152-A7B54F86F96B}"/>
            </a:ext>
          </a:extLst>
        </cdr:cNvPr>
        <cdr:cNvSpPr txBox="1"/>
      </cdr:nvSpPr>
      <cdr:spPr>
        <a:xfrm xmlns:a="http://schemas.openxmlformats.org/drawingml/2006/main">
          <a:off x="498475" y="952500"/>
          <a:ext cx="571500" cy="2413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900" b="1" dirty="0">
              <a:latin typeface="Arial" panose="020B0604020202020204" pitchFamily="34" charset="0"/>
              <a:cs typeface="Arial" panose="020B0604020202020204" pitchFamily="34" charset="0"/>
            </a:rPr>
            <a:t>$382 M</a:t>
          </a:r>
        </a:p>
      </cdr:txBody>
    </cdr:sp>
  </cdr:relSizeAnchor>
  <cdr:relSizeAnchor xmlns:cdr="http://schemas.openxmlformats.org/drawingml/2006/chartDrawing">
    <cdr:from>
      <cdr:x>0.33844</cdr:x>
      <cdr:y>0.13234</cdr:y>
    </cdr:from>
    <cdr:to>
      <cdr:x>0.44464</cdr:x>
      <cdr:y>0.19403</cdr:y>
    </cdr:to>
    <cdr:sp macro="" textlink="">
      <cdr:nvSpPr>
        <cdr:cNvPr id="3" name="TextBox 1">
          <a:extLst xmlns:a="http://schemas.openxmlformats.org/drawingml/2006/main">
            <a:ext uri="{FF2B5EF4-FFF2-40B4-BE49-F238E27FC236}">
              <a16:creationId xmlns:a16="http://schemas.microsoft.com/office/drawing/2014/main" id="{68F99901-B6FD-4874-93F3-155AD1861E32}"/>
            </a:ext>
          </a:extLst>
        </cdr:cNvPr>
        <cdr:cNvSpPr txBox="1"/>
      </cdr:nvSpPr>
      <cdr:spPr>
        <a:xfrm xmlns:a="http://schemas.openxmlformats.org/drawingml/2006/main">
          <a:off x="2066047" y="585980"/>
          <a:ext cx="648313" cy="27315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$448 M</a:t>
          </a:r>
        </a:p>
      </cdr:txBody>
    </cdr:sp>
  </cdr:relSizeAnchor>
  <cdr:relSizeAnchor xmlns:cdr="http://schemas.openxmlformats.org/drawingml/2006/chartDrawing">
    <cdr:from>
      <cdr:x>0.57248</cdr:x>
      <cdr:y>0.24279</cdr:y>
    </cdr:from>
    <cdr:to>
      <cdr:x>0.67868</cdr:x>
      <cdr:y>0.30448</cdr:y>
    </cdr:to>
    <cdr:sp macro="" textlink="">
      <cdr:nvSpPr>
        <cdr:cNvPr id="4" name="TextBox 1">
          <a:extLst xmlns:a="http://schemas.openxmlformats.org/drawingml/2006/main">
            <a:ext uri="{FF2B5EF4-FFF2-40B4-BE49-F238E27FC236}">
              <a16:creationId xmlns:a16="http://schemas.microsoft.com/office/drawing/2014/main" id="{DA8B8FB1-B3E5-414B-B02B-89C53DE7A6A8}"/>
            </a:ext>
          </a:extLst>
        </cdr:cNvPr>
        <cdr:cNvSpPr txBox="1"/>
      </cdr:nvSpPr>
      <cdr:spPr>
        <a:xfrm xmlns:a="http://schemas.openxmlformats.org/drawingml/2006/main">
          <a:off x="3494797" y="1075030"/>
          <a:ext cx="648314" cy="27315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$380 M</a:t>
          </a:r>
        </a:p>
      </cdr:txBody>
    </cdr:sp>
  </cdr:relSizeAnchor>
  <cdr:relSizeAnchor xmlns:cdr="http://schemas.openxmlformats.org/drawingml/2006/chartDrawing">
    <cdr:from>
      <cdr:x>0.81277</cdr:x>
      <cdr:y>0.17854</cdr:y>
    </cdr:from>
    <cdr:to>
      <cdr:x>0.91896</cdr:x>
      <cdr:y>0.24023</cdr:y>
    </cdr:to>
    <cdr:sp macro="" textlink="">
      <cdr:nvSpPr>
        <cdr:cNvPr id="5" name="TextBox 1">
          <a:extLst xmlns:a="http://schemas.openxmlformats.org/drawingml/2006/main">
            <a:ext uri="{FF2B5EF4-FFF2-40B4-BE49-F238E27FC236}">
              <a16:creationId xmlns:a16="http://schemas.microsoft.com/office/drawing/2014/main" id="{5400FE94-ED4C-4D70-8FD8-9CF18F39952E}"/>
            </a:ext>
          </a:extLst>
        </cdr:cNvPr>
        <cdr:cNvSpPr txBox="1"/>
      </cdr:nvSpPr>
      <cdr:spPr>
        <a:xfrm xmlns:a="http://schemas.openxmlformats.org/drawingml/2006/main">
          <a:off x="4961647" y="790523"/>
          <a:ext cx="648253" cy="27315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900" b="1" dirty="0">
              <a:latin typeface="Arial" panose="020B0604020202020204" pitchFamily="34" charset="0"/>
              <a:cs typeface="Arial" panose="020B0604020202020204" pitchFamily="34" charset="0"/>
            </a:rPr>
            <a:t>$421 M</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a:defRPr sz="1200"/>
            </a:lvl1pPr>
          </a:lstStyle>
          <a:p>
            <a:pPr>
              <a:defRPr/>
            </a:pPr>
            <a:endParaRPr lang="en-US" dirty="0"/>
          </a:p>
        </p:txBody>
      </p:sp>
      <p:sp>
        <p:nvSpPr>
          <p:cNvPr id="3" name="Date Placeholder 2"/>
          <p:cNvSpPr>
            <a:spLocks noGrp="1"/>
          </p:cNvSpPr>
          <p:nvPr>
            <p:ph type="dt" sz="quarter" idx="1"/>
          </p:nvPr>
        </p:nvSpPr>
        <p:spPr>
          <a:xfrm>
            <a:off x="3896944" y="0"/>
            <a:ext cx="2983690" cy="464820"/>
          </a:xfrm>
          <a:prstGeom prst="rect">
            <a:avLst/>
          </a:prstGeom>
        </p:spPr>
        <p:txBody>
          <a:bodyPr vert="horz" lIns="93167" tIns="46584" rIns="93167" bIns="46584" rtlCol="0"/>
          <a:lstStyle>
            <a:lvl1pPr algn="r">
              <a:defRPr sz="1200"/>
            </a:lvl1pPr>
          </a:lstStyle>
          <a:p>
            <a:pPr>
              <a:defRPr/>
            </a:pPr>
            <a:fld id="{8808B54D-06B2-4450-AE64-FA9D52076060}" type="datetimeFigureOut">
              <a:rPr lang="en-US"/>
              <a:pPr>
                <a:defRPr/>
              </a:pPr>
              <a:t>8/15/2022</a:t>
            </a:fld>
            <a:endParaRPr lang="en-US" dirty="0"/>
          </a:p>
        </p:txBody>
      </p:sp>
      <p:sp>
        <p:nvSpPr>
          <p:cNvPr id="4" name="Footer Placeholder 3"/>
          <p:cNvSpPr>
            <a:spLocks noGrp="1"/>
          </p:cNvSpPr>
          <p:nvPr>
            <p:ph type="ftr" sz="quarter" idx="2"/>
          </p:nvPr>
        </p:nvSpPr>
        <p:spPr>
          <a:xfrm>
            <a:off x="1" y="8829468"/>
            <a:ext cx="2982512" cy="464820"/>
          </a:xfrm>
          <a:prstGeom prst="rect">
            <a:avLst/>
          </a:prstGeom>
        </p:spPr>
        <p:txBody>
          <a:bodyPr vert="horz" lIns="93167" tIns="46584" rIns="93167" bIns="46584" rtlCol="0" anchor="b"/>
          <a:lstStyle>
            <a:lvl1pPr algn="l">
              <a:defRPr sz="1200"/>
            </a:lvl1pPr>
          </a:lstStyle>
          <a:p>
            <a:pPr>
              <a:defRPr/>
            </a:pPr>
            <a:endParaRPr lang="en-US" dirty="0"/>
          </a:p>
        </p:txBody>
      </p:sp>
      <p:sp>
        <p:nvSpPr>
          <p:cNvPr id="5" name="Slide Number Placeholder 4"/>
          <p:cNvSpPr>
            <a:spLocks noGrp="1"/>
          </p:cNvSpPr>
          <p:nvPr>
            <p:ph type="sldNum" sz="quarter" idx="3"/>
          </p:nvPr>
        </p:nvSpPr>
        <p:spPr>
          <a:xfrm>
            <a:off x="3896944" y="8829468"/>
            <a:ext cx="2983690" cy="464820"/>
          </a:xfrm>
          <a:prstGeom prst="rect">
            <a:avLst/>
          </a:prstGeom>
        </p:spPr>
        <p:txBody>
          <a:bodyPr vert="horz" lIns="93167" tIns="46584" rIns="93167" bIns="46584" rtlCol="0" anchor="b"/>
          <a:lstStyle>
            <a:lvl1pPr algn="r">
              <a:defRPr sz="1200"/>
            </a:lvl1pPr>
          </a:lstStyle>
          <a:p>
            <a:pPr>
              <a:defRPr/>
            </a:pPr>
            <a:fld id="{30F910B3-42B5-4924-AEEC-21EC9DAAB958}" type="slidenum">
              <a:rPr lang="en-US"/>
              <a:pPr>
                <a:defRPr/>
              </a:pPr>
              <a:t>‹#›</a:t>
            </a:fld>
            <a:endParaRPr lang="en-US" dirty="0"/>
          </a:p>
        </p:txBody>
      </p:sp>
    </p:spTree>
    <p:extLst>
      <p:ext uri="{BB962C8B-B14F-4D97-AF65-F5344CB8AC3E}">
        <p14:creationId xmlns:p14="http://schemas.microsoft.com/office/powerpoint/2010/main" val="8239935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82512" cy="464820"/>
          </a:xfrm>
          <a:prstGeom prst="rect">
            <a:avLst/>
          </a:prstGeom>
        </p:spPr>
        <p:txBody>
          <a:bodyPr vert="horz" lIns="93167" tIns="46584" rIns="93167" bIns="465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96944" y="0"/>
            <a:ext cx="2983690" cy="464820"/>
          </a:xfrm>
          <a:prstGeom prst="rect">
            <a:avLst/>
          </a:prstGeom>
        </p:spPr>
        <p:txBody>
          <a:bodyPr vert="horz" lIns="93167" tIns="46584" rIns="93167" bIns="46584" rtlCol="0"/>
          <a:lstStyle>
            <a:lvl1pPr algn="r" fontAlgn="auto">
              <a:spcBef>
                <a:spcPts val="0"/>
              </a:spcBef>
              <a:spcAft>
                <a:spcPts val="0"/>
              </a:spcAft>
              <a:defRPr sz="1200">
                <a:latin typeface="+mn-lt"/>
                <a:cs typeface="+mn-cs"/>
              </a:defRPr>
            </a:lvl1pPr>
          </a:lstStyle>
          <a:p>
            <a:pPr>
              <a:defRPr/>
            </a:pPr>
            <a:fld id="{112EBBA2-80A8-43B8-BE68-8BB9E01D0EC1}" type="datetimeFigureOut">
              <a:rPr lang="en-US"/>
              <a:pPr>
                <a:defRPr/>
              </a:pPr>
              <a:t>8/15/2022</a:t>
            </a:fld>
            <a:endParaRPr lang="en-US" dirty="0"/>
          </a:p>
        </p:txBody>
      </p:sp>
      <p:sp>
        <p:nvSpPr>
          <p:cNvPr id="4" name="Slide Image Placeholder 3"/>
          <p:cNvSpPr>
            <a:spLocks noGrp="1" noRot="1" noChangeAspect="1"/>
          </p:cNvSpPr>
          <p:nvPr>
            <p:ph type="sldImg" idx="2"/>
          </p:nvPr>
        </p:nvSpPr>
        <p:spPr>
          <a:xfrm>
            <a:off x="1117600" y="696913"/>
            <a:ext cx="4646613" cy="3486150"/>
          </a:xfrm>
          <a:prstGeom prst="rect">
            <a:avLst/>
          </a:prstGeom>
          <a:noFill/>
          <a:ln w="12700">
            <a:solidFill>
              <a:prstClr val="black"/>
            </a:solidFill>
          </a:ln>
        </p:spPr>
        <p:txBody>
          <a:bodyPr vert="horz" lIns="93167" tIns="46584" rIns="93167" bIns="46584" rtlCol="0" anchor="ctr"/>
          <a:lstStyle/>
          <a:p>
            <a:pPr lvl="0"/>
            <a:endParaRPr lang="en-US" noProof="0" dirty="0"/>
          </a:p>
        </p:txBody>
      </p:sp>
      <p:sp>
        <p:nvSpPr>
          <p:cNvPr id="5" name="Notes Placeholder 4"/>
          <p:cNvSpPr>
            <a:spLocks noGrp="1"/>
          </p:cNvSpPr>
          <p:nvPr>
            <p:ph type="body" sz="quarter" idx="3"/>
          </p:nvPr>
        </p:nvSpPr>
        <p:spPr>
          <a:xfrm>
            <a:off x="689361" y="4415790"/>
            <a:ext cx="5503093" cy="4183380"/>
          </a:xfrm>
          <a:prstGeom prst="rect">
            <a:avLst/>
          </a:prstGeom>
        </p:spPr>
        <p:txBody>
          <a:bodyPr vert="horz" lIns="93167" tIns="46584" rIns="93167" bIns="4658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8829468"/>
            <a:ext cx="2982512" cy="464820"/>
          </a:xfrm>
          <a:prstGeom prst="rect">
            <a:avLst/>
          </a:prstGeom>
        </p:spPr>
        <p:txBody>
          <a:bodyPr vert="horz" lIns="93167" tIns="46584" rIns="93167" bIns="46584"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96944" y="8829468"/>
            <a:ext cx="2983690" cy="464820"/>
          </a:xfrm>
          <a:prstGeom prst="rect">
            <a:avLst/>
          </a:prstGeom>
        </p:spPr>
        <p:txBody>
          <a:bodyPr vert="horz" lIns="93167" tIns="46584" rIns="93167" bIns="46584" rtlCol="0" anchor="b"/>
          <a:lstStyle>
            <a:lvl1pPr algn="r" fontAlgn="auto">
              <a:spcBef>
                <a:spcPts val="0"/>
              </a:spcBef>
              <a:spcAft>
                <a:spcPts val="0"/>
              </a:spcAft>
              <a:defRPr sz="1200">
                <a:latin typeface="+mn-lt"/>
                <a:cs typeface="+mn-cs"/>
              </a:defRPr>
            </a:lvl1pPr>
          </a:lstStyle>
          <a:p>
            <a:pPr>
              <a:defRPr/>
            </a:pPr>
            <a:fld id="{204B2AB8-B69D-454D-98FC-624097190D3B}" type="slidenum">
              <a:rPr lang="en-US"/>
              <a:pPr>
                <a:defRPr/>
              </a:pPr>
              <a:t>‹#›</a:t>
            </a:fld>
            <a:endParaRPr lang="en-US" dirty="0"/>
          </a:p>
        </p:txBody>
      </p:sp>
    </p:spTree>
    <p:extLst>
      <p:ext uri="{BB962C8B-B14F-4D97-AF65-F5344CB8AC3E}">
        <p14:creationId xmlns:p14="http://schemas.microsoft.com/office/powerpoint/2010/main" val="387554837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bwMode="auto">
          <a:xfrm>
            <a:off x="6580736" y="8366761"/>
            <a:ext cx="82836" cy="185606"/>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30922" indent="-280266">
              <a:defRPr>
                <a:solidFill>
                  <a:schemeClr val="tx1"/>
                </a:solidFill>
                <a:latin typeface="Calibri" pitchFamily="34" charset="0"/>
              </a:defRPr>
            </a:lvl2pPr>
            <a:lvl3pPr marL="1124249" indent="-224532">
              <a:defRPr>
                <a:solidFill>
                  <a:schemeClr val="tx1"/>
                </a:solidFill>
                <a:latin typeface="Calibri" pitchFamily="34" charset="0"/>
              </a:defRPr>
            </a:lvl3pPr>
            <a:lvl4pPr marL="1574905" indent="-224532">
              <a:defRPr>
                <a:solidFill>
                  <a:schemeClr val="tx1"/>
                </a:solidFill>
                <a:latin typeface="Calibri" pitchFamily="34" charset="0"/>
              </a:defRPr>
            </a:lvl4pPr>
            <a:lvl5pPr marL="2023968" indent="-224532">
              <a:defRPr>
                <a:solidFill>
                  <a:schemeClr val="tx1"/>
                </a:solidFill>
                <a:latin typeface="Calibri" pitchFamily="34" charset="0"/>
              </a:defRPr>
            </a:lvl5pPr>
            <a:lvl6pPr marL="2482585" indent="-224532" fontAlgn="base">
              <a:spcBef>
                <a:spcPct val="0"/>
              </a:spcBef>
              <a:spcAft>
                <a:spcPct val="0"/>
              </a:spcAft>
              <a:defRPr>
                <a:solidFill>
                  <a:schemeClr val="tx1"/>
                </a:solidFill>
                <a:latin typeface="Calibri" pitchFamily="34" charset="0"/>
              </a:defRPr>
            </a:lvl6pPr>
            <a:lvl7pPr marL="2941203" indent="-224532" fontAlgn="base">
              <a:spcBef>
                <a:spcPct val="0"/>
              </a:spcBef>
              <a:spcAft>
                <a:spcPct val="0"/>
              </a:spcAft>
              <a:defRPr>
                <a:solidFill>
                  <a:schemeClr val="tx1"/>
                </a:solidFill>
                <a:latin typeface="Calibri" pitchFamily="34" charset="0"/>
              </a:defRPr>
            </a:lvl7pPr>
            <a:lvl8pPr marL="3399820" indent="-224532" fontAlgn="base">
              <a:spcBef>
                <a:spcPct val="0"/>
              </a:spcBef>
              <a:spcAft>
                <a:spcPct val="0"/>
              </a:spcAft>
              <a:defRPr>
                <a:solidFill>
                  <a:schemeClr val="tx1"/>
                </a:solidFill>
                <a:latin typeface="Calibri" pitchFamily="34" charset="0"/>
              </a:defRPr>
            </a:lvl8pPr>
            <a:lvl9pPr marL="3858437" indent="-224532" fontAlgn="base">
              <a:spcBef>
                <a:spcPct val="0"/>
              </a:spcBef>
              <a:spcAft>
                <a:spcPct val="0"/>
              </a:spcAft>
              <a:defRPr>
                <a:solidFill>
                  <a:schemeClr val="tx1"/>
                </a:solidFill>
                <a:latin typeface="Calibri" pitchFamily="34" charset="0"/>
              </a:defRPr>
            </a:lvl9pPr>
          </a:lstStyle>
          <a:p>
            <a:pPr fontAlgn="base">
              <a:spcBef>
                <a:spcPct val="0"/>
              </a:spcBef>
              <a:spcAft>
                <a:spcPct val="0"/>
              </a:spcAft>
              <a:defRPr/>
            </a:pPr>
            <a:fld id="{99238950-2C2D-4159-BDE0-E295202174A9}" type="slidenum">
              <a:rPr lang="en-US" altLang="en-US" smtClean="0">
                <a:latin typeface="Arial" charset="0"/>
              </a:rPr>
              <a:pPr fontAlgn="base">
                <a:spcBef>
                  <a:spcPct val="0"/>
                </a:spcBef>
                <a:spcAft>
                  <a:spcPct val="0"/>
                </a:spcAft>
                <a:defRPr/>
              </a:pPr>
              <a:t>1</a:t>
            </a:fld>
            <a:endParaRPr lang="en-US" altLang="en-US" dirty="0">
              <a:latin typeface="Arial" charset="0"/>
            </a:endParaRPr>
          </a:p>
        </p:txBody>
      </p:sp>
      <p:sp>
        <p:nvSpPr>
          <p:cNvPr id="28675" name="Rectangle 9"/>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10"/>
          <p:cNvSpPr>
            <a:spLocks noGrp="1" noChangeArrowheads="1"/>
          </p:cNvSpPr>
          <p:nvPr>
            <p:ph type="body" idx="1"/>
          </p:nvPr>
        </p:nvSpPr>
        <p:spPr bwMode="auto">
          <a:xfrm>
            <a:off x="579858" y="4688550"/>
            <a:ext cx="6096458" cy="246936"/>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27006250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389657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b="1" dirty="0"/>
          </a:p>
        </p:txBody>
      </p:sp>
    </p:spTree>
    <p:extLst>
      <p:ext uri="{BB962C8B-B14F-4D97-AF65-F5344CB8AC3E}">
        <p14:creationId xmlns:p14="http://schemas.microsoft.com/office/powerpoint/2010/main" val="66621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noChangeArrowheads="1"/>
          </p:cNvSpPr>
          <p:nvPr/>
        </p:nvSpPr>
        <p:spPr bwMode="auto">
          <a:xfrm>
            <a:off x="3896944" y="8829468"/>
            <a:ext cx="2983690" cy="464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47" tIns="46424" rIns="92847" bIns="46424" anchor="b"/>
          <a:lstStyle>
            <a:lvl1pPr defTabSz="925513" eaLnBrk="0" hangingPunct="0">
              <a:spcBef>
                <a:spcPct val="30000"/>
              </a:spcBef>
              <a:defRPr sz="1200">
                <a:solidFill>
                  <a:schemeClr val="tx1"/>
                </a:solidFill>
                <a:latin typeface="Calibri" pitchFamily="34" charset="0"/>
              </a:defRPr>
            </a:lvl1pPr>
            <a:lvl2pPr marL="742950" indent="-285750" defTabSz="925513" eaLnBrk="0" hangingPunct="0">
              <a:spcBef>
                <a:spcPct val="30000"/>
              </a:spcBef>
              <a:defRPr sz="1200">
                <a:solidFill>
                  <a:schemeClr val="tx1"/>
                </a:solidFill>
                <a:latin typeface="Calibri" pitchFamily="34" charset="0"/>
              </a:defRPr>
            </a:lvl2pPr>
            <a:lvl3pPr marL="1143000" indent="-228600" defTabSz="925513" eaLnBrk="0" hangingPunct="0">
              <a:spcBef>
                <a:spcPct val="30000"/>
              </a:spcBef>
              <a:defRPr sz="1200">
                <a:solidFill>
                  <a:schemeClr val="tx1"/>
                </a:solidFill>
                <a:latin typeface="Calibri" pitchFamily="34" charset="0"/>
              </a:defRPr>
            </a:lvl3pPr>
            <a:lvl4pPr marL="1600200" indent="-228600" defTabSz="925513" eaLnBrk="0" hangingPunct="0">
              <a:spcBef>
                <a:spcPct val="30000"/>
              </a:spcBef>
              <a:defRPr sz="1200">
                <a:solidFill>
                  <a:schemeClr val="tx1"/>
                </a:solidFill>
                <a:latin typeface="Calibri" pitchFamily="34" charset="0"/>
              </a:defRPr>
            </a:lvl4pPr>
            <a:lvl5pPr marL="2057400" indent="-228600" defTabSz="925513" eaLnBrk="0" hangingPunct="0">
              <a:spcBef>
                <a:spcPct val="30000"/>
              </a:spcBef>
              <a:defRPr sz="1200">
                <a:solidFill>
                  <a:schemeClr val="tx1"/>
                </a:solidFill>
                <a:latin typeface="Calibri" pitchFamily="34" charset="0"/>
              </a:defRPr>
            </a:lvl5pPr>
            <a:lvl6pPr marL="2514600" indent="-228600" defTabSz="925513" eaLnBrk="0" fontAlgn="base" hangingPunct="0">
              <a:spcBef>
                <a:spcPct val="30000"/>
              </a:spcBef>
              <a:spcAft>
                <a:spcPct val="0"/>
              </a:spcAft>
              <a:defRPr sz="1200">
                <a:solidFill>
                  <a:schemeClr val="tx1"/>
                </a:solidFill>
                <a:latin typeface="Calibri" pitchFamily="34" charset="0"/>
              </a:defRPr>
            </a:lvl6pPr>
            <a:lvl7pPr marL="2971800" indent="-228600" defTabSz="925513" eaLnBrk="0" fontAlgn="base" hangingPunct="0">
              <a:spcBef>
                <a:spcPct val="30000"/>
              </a:spcBef>
              <a:spcAft>
                <a:spcPct val="0"/>
              </a:spcAft>
              <a:defRPr sz="1200">
                <a:solidFill>
                  <a:schemeClr val="tx1"/>
                </a:solidFill>
                <a:latin typeface="Calibri" pitchFamily="34" charset="0"/>
              </a:defRPr>
            </a:lvl7pPr>
            <a:lvl8pPr marL="3429000" indent="-228600" defTabSz="925513" eaLnBrk="0" fontAlgn="base" hangingPunct="0">
              <a:spcBef>
                <a:spcPct val="30000"/>
              </a:spcBef>
              <a:spcAft>
                <a:spcPct val="0"/>
              </a:spcAft>
              <a:defRPr sz="1200">
                <a:solidFill>
                  <a:schemeClr val="tx1"/>
                </a:solidFill>
                <a:latin typeface="Calibri" pitchFamily="34" charset="0"/>
              </a:defRPr>
            </a:lvl8pPr>
            <a:lvl9pPr marL="3886200" indent="-228600" defTabSz="925513" eaLnBrk="0" fontAlgn="base" hangingPunct="0">
              <a:spcBef>
                <a:spcPct val="30000"/>
              </a:spcBef>
              <a:spcAft>
                <a:spcPct val="0"/>
              </a:spcAft>
              <a:defRPr sz="1200">
                <a:solidFill>
                  <a:schemeClr val="tx1"/>
                </a:solidFill>
                <a:latin typeface="Calibri" pitchFamily="34" charset="0"/>
              </a:defRPr>
            </a:lvl9pPr>
          </a:lstStyle>
          <a:p>
            <a:pPr algn="r" eaLnBrk="1" hangingPunct="1">
              <a:spcBef>
                <a:spcPct val="0"/>
              </a:spcBef>
            </a:pPr>
            <a:fld id="{119B21D4-0946-467F-92BC-CF6F540D121C}" type="slidenum">
              <a:rPr lang="en-US" altLang="en-US"/>
              <a:pPr algn="r" eaLnBrk="1" hangingPunct="1">
                <a:spcBef>
                  <a:spcPct val="0"/>
                </a:spcBef>
              </a:pPr>
              <a:t>2</a:t>
            </a:fld>
            <a:endParaRPr lang="en-US" altLang="en-US" dirty="0"/>
          </a:p>
        </p:txBody>
      </p:sp>
      <p:sp>
        <p:nvSpPr>
          <p:cNvPr id="17411" name="Rectangle 2"/>
          <p:cNvSpPr>
            <a:spLocks noGrp="1" noRot="1" noChangeAspect="1" noChangeArrowheads="1" noTextEdit="1"/>
          </p:cNvSpPr>
          <p:nvPr>
            <p:ph type="sldImg"/>
          </p:nvPr>
        </p:nvSpPr>
        <p:spPr bwMode="auto">
          <a:xfrm>
            <a:off x="1119188" y="696913"/>
            <a:ext cx="4648200" cy="3487737"/>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2847" tIns="46424" rIns="92847" bIns="46424" numCol="1" anchor="t" anchorCtr="0" compatLnSpc="1">
            <a:prstTxWarp prst="textNoShape">
              <a:avLst/>
            </a:prstTxWarp>
          </a:bodyPr>
          <a:lstStyle/>
          <a:p>
            <a:pPr eaLnBrk="1" hangingPunct="1"/>
            <a:endParaRPr lang="en-US" altLang="en-US" dirty="0"/>
          </a:p>
        </p:txBody>
      </p:sp>
    </p:spTree>
    <p:extLst>
      <p:ext uri="{BB962C8B-B14F-4D97-AF65-F5344CB8AC3E}">
        <p14:creationId xmlns:p14="http://schemas.microsoft.com/office/powerpoint/2010/main" val="34656565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8711043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2978152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a:p>
        </p:txBody>
      </p:sp>
    </p:spTree>
    <p:extLst>
      <p:ext uri="{BB962C8B-B14F-4D97-AF65-F5344CB8AC3E}">
        <p14:creationId xmlns:p14="http://schemas.microsoft.com/office/powerpoint/2010/main" val="1459380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389657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indent="0">
              <a:spcAft>
                <a:spcPct val="30000"/>
              </a:spcAft>
              <a:buNone/>
            </a:pPr>
            <a:endParaRPr lang="en-US" altLang="en-US" dirty="0"/>
          </a:p>
        </p:txBody>
      </p:sp>
    </p:spTree>
    <p:extLst>
      <p:ext uri="{BB962C8B-B14F-4D97-AF65-F5344CB8AC3E}">
        <p14:creationId xmlns:p14="http://schemas.microsoft.com/office/powerpoint/2010/main" val="2389657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A3DBFED7-43B1-4AFC-A58B-013185527B45}" type="datetime1">
              <a:rPr lang="en-US" smtClean="0"/>
              <a:t>8/15/2022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903F27A-914A-4204-BFC5-43FF95AACD45}" type="slidenum">
              <a:rPr lang="en-US"/>
              <a:pPr>
                <a:defRPr/>
              </a:pPr>
              <a:t>‹#›</a:t>
            </a:fld>
            <a:endParaRPr lang="en-US" dirty="0"/>
          </a:p>
        </p:txBody>
      </p:sp>
    </p:spTree>
    <p:extLst>
      <p:ext uri="{BB962C8B-B14F-4D97-AF65-F5344CB8AC3E}">
        <p14:creationId xmlns:p14="http://schemas.microsoft.com/office/powerpoint/2010/main" val="3607013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3CD6C44-E89E-4BE1-A388-E998477A04BA}" type="datetime1">
              <a:rPr lang="en-US" smtClean="0"/>
              <a:t>8/15/2022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3E84D509-5A7D-4CA7-A02F-19C92CE77188}" type="slidenum">
              <a:rPr lang="en-US"/>
              <a:pPr>
                <a:defRPr/>
              </a:pPr>
              <a:t>‹#›</a:t>
            </a:fld>
            <a:endParaRPr lang="en-US" dirty="0"/>
          </a:p>
        </p:txBody>
      </p:sp>
    </p:spTree>
    <p:extLst>
      <p:ext uri="{BB962C8B-B14F-4D97-AF65-F5344CB8AC3E}">
        <p14:creationId xmlns:p14="http://schemas.microsoft.com/office/powerpoint/2010/main" val="91091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68C61E2-B783-4DD0-A259-8D055C994830}" type="datetime1">
              <a:rPr lang="en-US" smtClean="0"/>
              <a:t>8/15/2022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62B025C-FB65-4908-A90E-AF278B1F577B}" type="slidenum">
              <a:rPr lang="en-US"/>
              <a:pPr>
                <a:defRPr/>
              </a:pPr>
              <a:t>‹#›</a:t>
            </a:fld>
            <a:endParaRPr lang="en-US" dirty="0"/>
          </a:p>
        </p:txBody>
      </p:sp>
    </p:spTree>
    <p:extLst>
      <p:ext uri="{BB962C8B-B14F-4D97-AF65-F5344CB8AC3E}">
        <p14:creationId xmlns:p14="http://schemas.microsoft.com/office/powerpoint/2010/main" val="3897481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CA263DF-DAF5-4F3C-A264-ACEB4F254256}" type="datetime1">
              <a:rPr lang="en-US" smtClean="0"/>
              <a:t>8/15/2022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664FD68-7789-4411-B794-D82C5F643237}" type="slidenum">
              <a:rPr lang="en-US"/>
              <a:pPr>
                <a:defRPr/>
              </a:pPr>
              <a:t>‹#›</a:t>
            </a:fld>
            <a:endParaRPr lang="en-US" dirty="0"/>
          </a:p>
        </p:txBody>
      </p:sp>
    </p:spTree>
    <p:extLst>
      <p:ext uri="{BB962C8B-B14F-4D97-AF65-F5344CB8AC3E}">
        <p14:creationId xmlns:p14="http://schemas.microsoft.com/office/powerpoint/2010/main" val="64144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AC7FD01-A5F8-470B-9F38-A52291894447}" type="datetime1">
              <a:rPr lang="en-US" smtClean="0"/>
              <a:t>8/15/2022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F7CABD2-7A9F-4199-B27A-6D3CF5DCF6BC}" type="slidenum">
              <a:rPr lang="en-US"/>
              <a:pPr>
                <a:defRPr/>
              </a:pPr>
              <a:t>‹#›</a:t>
            </a:fld>
            <a:endParaRPr lang="en-US" dirty="0"/>
          </a:p>
        </p:txBody>
      </p:sp>
    </p:spTree>
    <p:extLst>
      <p:ext uri="{BB962C8B-B14F-4D97-AF65-F5344CB8AC3E}">
        <p14:creationId xmlns:p14="http://schemas.microsoft.com/office/powerpoint/2010/main" val="15473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D0A535F-0074-45F6-851C-FE35C74AEEC9}" type="datetime1">
              <a:rPr lang="en-US" smtClean="0"/>
              <a:t>8/15/2022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F9A0947-32BE-437B-B38B-6F372C59DD12}" type="slidenum">
              <a:rPr lang="en-US"/>
              <a:pPr>
                <a:defRPr/>
              </a:pPr>
              <a:t>‹#›</a:t>
            </a:fld>
            <a:endParaRPr lang="en-US" dirty="0"/>
          </a:p>
        </p:txBody>
      </p:sp>
    </p:spTree>
    <p:extLst>
      <p:ext uri="{BB962C8B-B14F-4D97-AF65-F5344CB8AC3E}">
        <p14:creationId xmlns:p14="http://schemas.microsoft.com/office/powerpoint/2010/main" val="2588515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525CA43-EB5D-435F-9FA4-6023B1C6509C}" type="datetime1">
              <a:rPr lang="en-US" smtClean="0"/>
              <a:t>8/15/2022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39EE3089-DE16-443E-9A2F-071BF8F74C42}" type="slidenum">
              <a:rPr lang="en-US"/>
              <a:pPr>
                <a:defRPr/>
              </a:pPr>
              <a:t>‹#›</a:t>
            </a:fld>
            <a:endParaRPr lang="en-US" dirty="0"/>
          </a:p>
        </p:txBody>
      </p:sp>
    </p:spTree>
    <p:extLst>
      <p:ext uri="{BB962C8B-B14F-4D97-AF65-F5344CB8AC3E}">
        <p14:creationId xmlns:p14="http://schemas.microsoft.com/office/powerpoint/2010/main" val="2800147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1381EDA-7123-4C06-A9E7-A613AF6EFC28}" type="datetime1">
              <a:rPr lang="en-US" smtClean="0"/>
              <a:t>8/15/2022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1D915975-A8C2-4CF7-83AA-CF8F9A62D762}" type="slidenum">
              <a:rPr lang="en-US"/>
              <a:pPr>
                <a:defRPr/>
              </a:pPr>
              <a:t>‹#›</a:t>
            </a:fld>
            <a:endParaRPr lang="en-US" dirty="0"/>
          </a:p>
        </p:txBody>
      </p:sp>
    </p:spTree>
    <p:extLst>
      <p:ext uri="{BB962C8B-B14F-4D97-AF65-F5344CB8AC3E}">
        <p14:creationId xmlns:p14="http://schemas.microsoft.com/office/powerpoint/2010/main" val="1404737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1C6EF9B-B1E6-4B26-AC94-432359050625}" type="datetime1">
              <a:rPr lang="en-US" smtClean="0"/>
              <a:t>8/15/2022</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E932BB6A-D600-4D54-8112-1310BC448E11}" type="slidenum">
              <a:rPr lang="en-US"/>
              <a:pPr>
                <a:defRPr/>
              </a:pPr>
              <a:t>‹#›</a:t>
            </a:fld>
            <a:endParaRPr lang="en-US" dirty="0"/>
          </a:p>
        </p:txBody>
      </p:sp>
    </p:spTree>
    <p:extLst>
      <p:ext uri="{BB962C8B-B14F-4D97-AF65-F5344CB8AC3E}">
        <p14:creationId xmlns:p14="http://schemas.microsoft.com/office/powerpoint/2010/main" val="38072768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823C64E-B347-479C-9E6C-3DFC83D00D06}" type="datetime1">
              <a:rPr lang="en-US" smtClean="0"/>
              <a:t>8/15/2022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5EF73A5-6900-4E88-808A-0E9134225703}" type="slidenum">
              <a:rPr lang="en-US"/>
              <a:pPr>
                <a:defRPr/>
              </a:pPr>
              <a:t>‹#›</a:t>
            </a:fld>
            <a:endParaRPr lang="en-US" dirty="0"/>
          </a:p>
        </p:txBody>
      </p:sp>
    </p:spTree>
    <p:extLst>
      <p:ext uri="{BB962C8B-B14F-4D97-AF65-F5344CB8AC3E}">
        <p14:creationId xmlns:p14="http://schemas.microsoft.com/office/powerpoint/2010/main" val="1130119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DBA4EB8B-BEE6-4705-A427-4CF676535DBC}" type="datetime1">
              <a:rPr lang="en-US" smtClean="0"/>
              <a:t>8/15/2022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FA2D99E5-9007-41FC-BC35-6EFF6EBD80FC}" type="slidenum">
              <a:rPr lang="en-US"/>
              <a:pPr>
                <a:defRPr/>
              </a:pPr>
              <a:t>‹#›</a:t>
            </a:fld>
            <a:endParaRPr lang="en-US" dirty="0"/>
          </a:p>
        </p:txBody>
      </p:sp>
    </p:spTree>
    <p:extLst>
      <p:ext uri="{BB962C8B-B14F-4D97-AF65-F5344CB8AC3E}">
        <p14:creationId xmlns:p14="http://schemas.microsoft.com/office/powerpoint/2010/main" val="777702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AF7567AC-5139-463C-A14F-9C3A3ABDE4CF}" type="datetime1">
              <a:rPr lang="en-US" smtClean="0"/>
              <a:pPr>
                <a:defRPr/>
              </a:pPr>
              <a:t>8/15/2022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mn-cs"/>
              </a:defRPr>
            </a:lvl1pPr>
          </a:lstStyle>
          <a:p>
            <a:pPr>
              <a:defRPr/>
            </a:pPr>
            <a:fld id="{B90C2EAB-61EF-4730-8B68-B703A0CB481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sz="4400" kern="1200">
          <a:solidFill>
            <a:schemeClr val="tx1"/>
          </a:solidFill>
          <a:latin typeface="Arial" panose="020B0604020202020204" pitchFamily="34" charset="0"/>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chart" Target="../charts/chart1.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hidden="1"/>
          <p:cNvGraphicFramePr>
            <a:graphicFrameLocks noChangeAspect="1"/>
          </p:cNvGraphicFramePr>
          <p:nvPr>
            <p:custDataLst>
              <p:tags r:id="rId1"/>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360" imgH="360" progId="">
                  <p:embed/>
                </p:oleObj>
              </mc:Choice>
              <mc:Fallback>
                <p:oleObj name="think-cell Slide" r:id="rId4" imgW="360" imgH="36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51" name="Date"/>
          <p:cNvSpPr txBox="1">
            <a:spLocks noChangeArrowheads="1"/>
          </p:cNvSpPr>
          <p:nvPr/>
        </p:nvSpPr>
        <p:spPr bwMode="auto">
          <a:xfrm>
            <a:off x="2044700" y="5305425"/>
            <a:ext cx="503555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000" b="1" dirty="0">
                <a:solidFill>
                  <a:srgbClr val="0070C0"/>
                </a:solidFill>
                <a:latin typeface="Arial" charset="0"/>
              </a:rPr>
              <a:t>Fiscal Year 2021</a:t>
            </a:r>
          </a:p>
          <a:p>
            <a:pPr algn="ctr" eaLnBrk="1" hangingPunct="1">
              <a:spcBef>
                <a:spcPct val="0"/>
              </a:spcBef>
              <a:buFontTx/>
              <a:buNone/>
            </a:pPr>
            <a:endParaRPr lang="en-US" altLang="en-US" sz="2000" b="1" dirty="0">
              <a:solidFill>
                <a:srgbClr val="0070C0"/>
              </a:solidFill>
              <a:latin typeface="Arial" charset="0"/>
            </a:endParaRPr>
          </a:p>
          <a:p>
            <a:pPr algn="ctr" eaLnBrk="1" hangingPunct="1">
              <a:spcBef>
                <a:spcPct val="0"/>
              </a:spcBef>
              <a:buFontTx/>
              <a:buNone/>
            </a:pPr>
            <a:r>
              <a:rPr lang="en-US" altLang="en-US" sz="2000" b="1" dirty="0">
                <a:solidFill>
                  <a:srgbClr val="0070C0"/>
                </a:solidFill>
                <a:latin typeface="Arial" charset="0"/>
              </a:rPr>
              <a:t>March 1, 2022</a:t>
            </a:r>
          </a:p>
        </p:txBody>
      </p:sp>
      <p:sp>
        <p:nvSpPr>
          <p:cNvPr id="17" name="TitleTopPlaceholder"/>
          <p:cNvSpPr>
            <a:spLocks noChangeArrowheads="1"/>
          </p:cNvSpPr>
          <p:nvPr/>
        </p:nvSpPr>
        <p:spPr bwMode="auto">
          <a:xfrm>
            <a:off x="2125663" y="3246438"/>
            <a:ext cx="2125662" cy="436562"/>
          </a:xfrm>
          <a:prstGeom prst="rect">
            <a:avLst/>
          </a:prstGeom>
          <a:solidFill>
            <a:schemeClr val="accent2">
              <a:lumMod val="75000"/>
              <a:alpha val="77000"/>
            </a:schemeClr>
          </a:solidFill>
          <a:ln w="9525">
            <a:noFill/>
            <a:miter lim="800000"/>
            <a:headEnd/>
            <a:tailEnd/>
          </a:ln>
          <a:effectLst/>
        </p:spPr>
        <p:txBody>
          <a:bodyPr wrap="none" lIns="93296" tIns="46648" rIns="93296" bIns="46648" anchor="ctr"/>
          <a:lstStyle/>
          <a:p>
            <a:pPr fontAlgn="auto">
              <a:spcBef>
                <a:spcPts val="0"/>
              </a:spcBef>
              <a:spcAft>
                <a:spcPts val="0"/>
              </a:spcAft>
              <a:defRPr/>
            </a:pPr>
            <a:endParaRPr lang="en-US" dirty="0">
              <a:latin typeface="+mn-lt"/>
              <a:cs typeface="+mn-cs"/>
            </a:endParaRPr>
          </a:p>
        </p:txBody>
      </p:sp>
      <p:sp>
        <p:nvSpPr>
          <p:cNvPr id="2053" name="TitleTopPlaceholder"/>
          <p:cNvSpPr>
            <a:spLocks noChangeArrowheads="1"/>
          </p:cNvSpPr>
          <p:nvPr/>
        </p:nvSpPr>
        <p:spPr bwMode="auto">
          <a:xfrm>
            <a:off x="0" y="3246438"/>
            <a:ext cx="2125663" cy="436562"/>
          </a:xfrm>
          <a:prstGeom prst="rect">
            <a:avLst/>
          </a:prstGeom>
          <a:solidFill>
            <a:srgbClr val="FFC000">
              <a:alpha val="7999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sp>
        <p:nvSpPr>
          <p:cNvPr id="2054" name="TitleTopPlaceholder"/>
          <p:cNvSpPr>
            <a:spLocks noChangeArrowheads="1"/>
          </p:cNvSpPr>
          <p:nvPr/>
        </p:nvSpPr>
        <p:spPr bwMode="auto">
          <a:xfrm>
            <a:off x="3886200" y="3246438"/>
            <a:ext cx="5257800" cy="436562"/>
          </a:xfrm>
          <a:prstGeom prst="rect">
            <a:avLst/>
          </a:prstGeom>
          <a:solidFill>
            <a:srgbClr val="009900">
              <a:alpha val="69019"/>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93296" tIns="46648" rIns="93296" bIns="46648"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800" dirty="0"/>
          </a:p>
        </p:txBody>
      </p:sp>
      <p:pic>
        <p:nvPicPr>
          <p:cNvPr id="13316" name="Picture 4" descr="http://upload.wikimedia.org/wikipedia/commons/thumb/8/82/Seal_of_Massachusetts.svg/2000px-Seal_of_Massachusetts.svg.png"/>
          <p:cNvPicPr>
            <a:picLocks noChangeAspect="1" noChangeArrowheads="1"/>
          </p:cNvPicPr>
          <p:nvPr/>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4"/>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056" name="Title 1"/>
          <p:cNvSpPr txBox="1">
            <a:spLocks/>
          </p:cNvSpPr>
          <p:nvPr/>
        </p:nvSpPr>
        <p:spPr bwMode="auto">
          <a:xfrm>
            <a:off x="685800" y="457200"/>
            <a:ext cx="7772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019175" eaLnBrk="0" hangingPunct="0">
              <a:spcBef>
                <a:spcPct val="20000"/>
              </a:spcBef>
              <a:buFont typeface="Arial" charset="0"/>
              <a:buChar char="•"/>
              <a:defRPr sz="3200">
                <a:solidFill>
                  <a:schemeClr val="tx1"/>
                </a:solidFill>
                <a:latin typeface="Calibri" pitchFamily="34" charset="0"/>
              </a:defRPr>
            </a:lvl1pPr>
            <a:lvl2pPr marL="742950" indent="-285750" defTabSz="1019175" eaLnBrk="0" hangingPunct="0">
              <a:spcBef>
                <a:spcPct val="20000"/>
              </a:spcBef>
              <a:buFont typeface="Arial" charset="0"/>
              <a:buChar char="–"/>
              <a:defRPr sz="2800">
                <a:solidFill>
                  <a:schemeClr val="tx1"/>
                </a:solidFill>
                <a:latin typeface="Calibri" pitchFamily="34" charset="0"/>
              </a:defRPr>
            </a:lvl2pPr>
            <a:lvl3pPr marL="1143000" indent="-228600" defTabSz="1019175" eaLnBrk="0" hangingPunct="0">
              <a:spcBef>
                <a:spcPct val="20000"/>
              </a:spcBef>
              <a:buFont typeface="Arial" charset="0"/>
              <a:buChar char="•"/>
              <a:defRPr sz="2400">
                <a:solidFill>
                  <a:schemeClr val="tx1"/>
                </a:solidFill>
                <a:latin typeface="Calibri" pitchFamily="34" charset="0"/>
              </a:defRPr>
            </a:lvl3pPr>
            <a:lvl4pPr marL="1600200" indent="-228600" defTabSz="1019175" eaLnBrk="0" hangingPunct="0">
              <a:spcBef>
                <a:spcPct val="20000"/>
              </a:spcBef>
              <a:buFont typeface="Arial" charset="0"/>
              <a:buChar char="–"/>
              <a:defRPr sz="2000">
                <a:solidFill>
                  <a:schemeClr val="tx1"/>
                </a:solidFill>
                <a:latin typeface="Calibri" pitchFamily="34" charset="0"/>
              </a:defRPr>
            </a:lvl4pPr>
            <a:lvl5pPr marL="2057400" indent="-228600" defTabSz="1019175" eaLnBrk="0" hangingPunct="0">
              <a:spcBef>
                <a:spcPct val="20000"/>
              </a:spcBef>
              <a:buFont typeface="Arial" charset="0"/>
              <a:buChar char="»"/>
              <a:defRPr sz="2000">
                <a:solidFill>
                  <a:schemeClr val="tx1"/>
                </a:solidFill>
                <a:latin typeface="Calibri" pitchFamily="34" charset="0"/>
              </a:defRPr>
            </a:lvl5pPr>
            <a:lvl6pPr marL="25146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defTabSz="1019175"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en-US" altLang="en-US" sz="4400" dirty="0">
                <a:solidFill>
                  <a:srgbClr val="0070C0"/>
                </a:solidFill>
                <a:latin typeface="Arial" charset="0"/>
              </a:rPr>
              <a:t>Health Safety Net</a:t>
            </a:r>
            <a:br>
              <a:rPr lang="en-US" altLang="en-US" sz="4400" dirty="0">
                <a:solidFill>
                  <a:srgbClr val="0070C0"/>
                </a:solidFill>
                <a:latin typeface="Arial" charset="0"/>
              </a:rPr>
            </a:br>
            <a:r>
              <a:rPr lang="en-US" altLang="en-US" sz="4400" dirty="0">
                <a:solidFill>
                  <a:srgbClr val="0070C0"/>
                </a:solidFill>
                <a:latin typeface="Arial" charset="0"/>
              </a:rPr>
              <a:t>Annual Report</a:t>
            </a:r>
            <a:br>
              <a:rPr lang="en-US" altLang="en-US" sz="4400" dirty="0">
                <a:solidFill>
                  <a:srgbClr val="0070C0"/>
                </a:solidFill>
                <a:latin typeface="Arial" charset="0"/>
              </a:rPr>
            </a:br>
            <a:endParaRPr lang="en-US" altLang="en-US" sz="4400" dirty="0">
              <a:solidFill>
                <a:srgbClr val="0070C0"/>
              </a:solidFill>
              <a:latin typeface="Arial" charset="0"/>
            </a:endParaRPr>
          </a:p>
        </p:txBody>
      </p:sp>
    </p:spTree>
    <p:extLst>
      <p:ext uri="{BB962C8B-B14F-4D97-AF65-F5344CB8AC3E}">
        <p14:creationId xmlns:p14="http://schemas.microsoft.com/office/powerpoint/2010/main" val="618158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400800" y="1066800"/>
            <a:ext cx="2212975" cy="4648200"/>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idx="1"/>
          </p:nvPr>
        </p:nvSpPr>
        <p:spPr/>
        <p:txBody>
          <a:bodyPr/>
          <a:lstStyle/>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57200" y="533400"/>
            <a:ext cx="7086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000" b="1" dirty="0">
                <a:solidFill>
                  <a:srgbClr val="000000"/>
                </a:solidFill>
                <a:latin typeface="Arial" panose="020B0604020202020204" pitchFamily="34" charset="0"/>
              </a:rPr>
              <a:t>HSN Amounts Disbursed to Community Health Centers</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42514" y="6225133"/>
            <a:ext cx="805912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Community health center payments are reported in the month in which payment was made.  Data reflects payment  as of the end of each fiscal year and exclude adjustments made after the end of the fiscal year. Source: Health Safety Net Payment Calculation as of </a:t>
            </a:r>
            <a:r>
              <a:rPr lang="en-US" altLang="en-US" sz="700" b="1" dirty="0">
                <a:latin typeface="Arial" panose="020B0604020202020204" pitchFamily="34" charset="0"/>
              </a:rPr>
              <a:t>9/30/21.</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Rectangle 4"/>
          <p:cNvSpPr txBox="1">
            <a:spLocks noChangeArrowheads="1"/>
          </p:cNvSpPr>
          <p:nvPr/>
        </p:nvSpPr>
        <p:spPr bwMode="auto">
          <a:xfrm>
            <a:off x="6477000" y="1300840"/>
            <a:ext cx="2076450" cy="4261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endParaRPr lang="en-US" altLang="en-US" sz="1100" dirty="0"/>
          </a:p>
          <a:p>
            <a:pPr marL="0" indent="0">
              <a:spcAft>
                <a:spcPct val="30000"/>
              </a:spcAft>
              <a:buNone/>
            </a:pPr>
            <a:r>
              <a:rPr lang="en-US" altLang="en-US" sz="1100" dirty="0"/>
              <a:t>Total Disbursements for FY21: </a:t>
            </a:r>
          </a:p>
          <a:p>
            <a:pPr marL="0" indent="0">
              <a:spcAft>
                <a:spcPct val="30000"/>
              </a:spcAft>
              <a:buNone/>
            </a:pPr>
            <a:r>
              <a:rPr lang="en-US" altLang="en-US" sz="1100" b="1" dirty="0"/>
              <a:t> $91,160,066</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This represents the amount disbursed from the Health Safety Net Trust Fund to each Community Health Center during HSN fiscal year 2021.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Font typeface="Arial" charset="0"/>
              <a:buNone/>
            </a:pPr>
            <a:endParaRPr lang="en-US" altLang="en-US" sz="1100" dirty="0"/>
          </a:p>
          <a:p>
            <a:pPr marL="0" indent="0">
              <a:spcAft>
                <a:spcPct val="30000"/>
              </a:spcAft>
              <a:buFont typeface="Arial" charset="0"/>
              <a:buNone/>
            </a:pPr>
            <a:r>
              <a:rPr lang="en-US" altLang="en-US" sz="1100" dirty="0"/>
              <a:t>Remediated claims for dates of service in fiscal year 2021 will be paid in subsequent fiscal years.</a:t>
            </a:r>
            <a:endParaRPr lang="en-US" altLang="en-US" sz="1100" strike="sngStrike" dirty="0"/>
          </a:p>
        </p:txBody>
      </p:sp>
      <p:sp>
        <p:nvSpPr>
          <p:cNvPr id="30"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10</a:t>
            </a:fld>
            <a:endParaRPr lang="en-US" dirty="0"/>
          </a:p>
        </p:txBody>
      </p:sp>
      <p:graphicFrame>
        <p:nvGraphicFramePr>
          <p:cNvPr id="3" name="Table 2">
            <a:extLst>
              <a:ext uri="{FF2B5EF4-FFF2-40B4-BE49-F238E27FC236}">
                <a16:creationId xmlns:a16="http://schemas.microsoft.com/office/drawing/2014/main" id="{5147FBC8-009D-44AF-A537-FA072A1541DF}"/>
              </a:ext>
            </a:extLst>
          </p:cNvPr>
          <p:cNvGraphicFramePr>
            <a:graphicFrameLocks noGrp="1"/>
          </p:cNvGraphicFramePr>
          <p:nvPr>
            <p:extLst>
              <p:ext uri="{D42A27DB-BD31-4B8C-83A1-F6EECF244321}">
                <p14:modId xmlns:p14="http://schemas.microsoft.com/office/powerpoint/2010/main" val="162698258"/>
              </p:ext>
            </p:extLst>
          </p:nvPr>
        </p:nvGraphicFramePr>
        <p:xfrm>
          <a:off x="914400" y="982911"/>
          <a:ext cx="3429000" cy="5074920"/>
        </p:xfrm>
        <a:graphic>
          <a:graphicData uri="http://schemas.openxmlformats.org/drawingml/2006/table">
            <a:tbl>
              <a:tblPr/>
              <a:tblGrid>
                <a:gridCol w="2410865">
                  <a:extLst>
                    <a:ext uri="{9D8B030D-6E8A-4147-A177-3AD203B41FA5}">
                      <a16:colId xmlns:a16="http://schemas.microsoft.com/office/drawing/2014/main" val="1154648923"/>
                    </a:ext>
                  </a:extLst>
                </a:gridCol>
                <a:gridCol w="1018135">
                  <a:extLst>
                    <a:ext uri="{9D8B030D-6E8A-4147-A177-3AD203B41FA5}">
                      <a16:colId xmlns:a16="http://schemas.microsoft.com/office/drawing/2014/main" val="1586023176"/>
                    </a:ext>
                  </a:extLst>
                </a:gridCol>
              </a:tblGrid>
              <a:tr h="137160">
                <a:tc>
                  <a:txBody>
                    <a:bodyPr/>
                    <a:lstStyle/>
                    <a:p>
                      <a:pPr algn="ctr" fontAlgn="b"/>
                      <a:r>
                        <a:rPr lang="en-US" sz="740" b="1" i="0" u="none" strike="noStrike" dirty="0">
                          <a:solidFill>
                            <a:srgbClr val="0D0D0D"/>
                          </a:solidFill>
                          <a:effectLst/>
                          <a:latin typeface="Calibri" panose="020F0502020204030204" pitchFamily="34" charset="0"/>
                        </a:rPr>
                        <a:t>Community Health Center</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740" b="1" i="0" u="none" strike="noStrike" dirty="0">
                          <a:solidFill>
                            <a:srgbClr val="0D0D0D"/>
                          </a:solidFill>
                          <a:effectLst/>
                          <a:latin typeface="Calibri" panose="020F0502020204030204" pitchFamily="34" charset="0"/>
                        </a:rPr>
                        <a:t> FY2021 Total Paid </a:t>
                      </a:r>
                    </a:p>
                  </a:txBody>
                  <a:tcPr marL="4218" marR="4218" marT="4218"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1721838385"/>
                  </a:ext>
                </a:extLst>
              </a:tr>
              <a:tr h="137160">
                <a:tc>
                  <a:txBody>
                    <a:bodyPr/>
                    <a:lstStyle/>
                    <a:p>
                      <a:pPr algn="l" fontAlgn="b"/>
                      <a:r>
                        <a:rPr lang="en-US" sz="740" b="0" i="0" u="none" strike="noStrike">
                          <a:solidFill>
                            <a:srgbClr val="0D0D0D"/>
                          </a:solidFill>
                          <a:effectLst/>
                          <a:latin typeface="Calibri" panose="020F0502020204030204" pitchFamily="34" charset="0"/>
                        </a:rPr>
                        <a:t>Boston Health Care for the Homeless Program</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2,093,784 </a:t>
                      </a:r>
                    </a:p>
                  </a:txBody>
                  <a:tcPr marL="4218" marR="4218" marT="4218"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3265525495"/>
                  </a:ext>
                </a:extLst>
              </a:tr>
              <a:tr h="137160">
                <a:tc>
                  <a:txBody>
                    <a:bodyPr/>
                    <a:lstStyle/>
                    <a:p>
                      <a:pPr algn="l" fontAlgn="b"/>
                      <a:r>
                        <a:rPr lang="en-US" sz="740" b="0" i="0" u="none" strike="noStrike">
                          <a:solidFill>
                            <a:srgbClr val="0D0D0D"/>
                          </a:solidFill>
                          <a:effectLst/>
                          <a:latin typeface="Calibri" panose="020F0502020204030204" pitchFamily="34" charset="0"/>
                        </a:rPr>
                        <a:t>Brockton Neighborhood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10,893,769 </a:t>
                      </a:r>
                    </a:p>
                  </a:txBody>
                  <a:tcPr marL="4218" marR="4218" marT="4218" marB="0" anchor="b">
                    <a:lnL>
                      <a:noFill/>
                    </a:lnL>
                    <a:lnR>
                      <a:noFill/>
                    </a:lnR>
                    <a:lnT>
                      <a:noFill/>
                    </a:lnT>
                    <a:lnB>
                      <a:noFill/>
                    </a:lnB>
                  </a:tcPr>
                </a:tc>
                <a:extLst>
                  <a:ext uri="{0D108BD9-81ED-4DB2-BD59-A6C34878D82A}">
                    <a16:rowId xmlns:a16="http://schemas.microsoft.com/office/drawing/2014/main" val="682935167"/>
                  </a:ext>
                </a:extLst>
              </a:tr>
              <a:tr h="137160">
                <a:tc>
                  <a:txBody>
                    <a:bodyPr/>
                    <a:lstStyle/>
                    <a:p>
                      <a:pPr algn="l" fontAlgn="b"/>
                      <a:r>
                        <a:rPr lang="en-US" sz="740" b="0" i="0" u="none" strike="noStrike">
                          <a:solidFill>
                            <a:srgbClr val="0D0D0D"/>
                          </a:solidFill>
                          <a:effectLst/>
                          <a:latin typeface="Calibri" panose="020F0502020204030204" pitchFamily="34" charset="0"/>
                        </a:rPr>
                        <a:t>Caring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838,585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03745695"/>
                  </a:ext>
                </a:extLst>
              </a:tr>
              <a:tr h="137160">
                <a:tc>
                  <a:txBody>
                    <a:bodyPr/>
                    <a:lstStyle/>
                    <a:p>
                      <a:pPr algn="l" fontAlgn="b"/>
                      <a:r>
                        <a:rPr lang="en-US" sz="740" b="0" i="0" u="none" strike="noStrike">
                          <a:solidFill>
                            <a:srgbClr val="0D0D0D"/>
                          </a:solidFill>
                          <a:effectLst/>
                          <a:latin typeface="Calibri" panose="020F0502020204030204" pitchFamily="34" charset="0"/>
                        </a:rPr>
                        <a:t>Charles River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5,119,284 </a:t>
                      </a:r>
                    </a:p>
                  </a:txBody>
                  <a:tcPr marL="4218" marR="4218" marT="4218" marB="0" anchor="b">
                    <a:lnL>
                      <a:noFill/>
                    </a:lnL>
                    <a:lnR>
                      <a:noFill/>
                    </a:lnR>
                    <a:lnT>
                      <a:noFill/>
                    </a:lnT>
                    <a:lnB>
                      <a:noFill/>
                    </a:lnB>
                  </a:tcPr>
                </a:tc>
                <a:extLst>
                  <a:ext uri="{0D108BD9-81ED-4DB2-BD59-A6C34878D82A}">
                    <a16:rowId xmlns:a16="http://schemas.microsoft.com/office/drawing/2014/main" val="630194310"/>
                  </a:ext>
                </a:extLst>
              </a:tr>
              <a:tr h="137160">
                <a:tc>
                  <a:txBody>
                    <a:bodyPr/>
                    <a:lstStyle/>
                    <a:p>
                      <a:pPr algn="l" fontAlgn="b"/>
                      <a:r>
                        <a:rPr lang="en-US" sz="740" b="0" i="0" u="none" strike="noStrike">
                          <a:solidFill>
                            <a:srgbClr val="0D0D0D"/>
                          </a:solidFill>
                          <a:effectLst/>
                          <a:latin typeface="Calibri" panose="020F0502020204030204" pitchFamily="34" charset="0"/>
                        </a:rPr>
                        <a:t>CHP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363,626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707159154"/>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Center of Cape Cod</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1,461,879 </a:t>
                      </a:r>
                    </a:p>
                  </a:txBody>
                  <a:tcPr marL="4218" marR="4218" marT="4218" marB="0" anchor="b">
                    <a:lnL>
                      <a:noFill/>
                    </a:lnL>
                    <a:lnR>
                      <a:noFill/>
                    </a:lnR>
                    <a:lnT>
                      <a:noFill/>
                    </a:lnT>
                    <a:lnB>
                      <a:noFill/>
                    </a:lnB>
                  </a:tcPr>
                </a:tc>
                <a:extLst>
                  <a:ext uri="{0D108BD9-81ED-4DB2-BD59-A6C34878D82A}">
                    <a16:rowId xmlns:a16="http://schemas.microsoft.com/office/drawing/2014/main" val="4289511927"/>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Center of Franklin County,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344,270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226047982"/>
                  </a:ext>
                </a:extLst>
              </a:tr>
              <a:tr h="137160">
                <a:tc>
                  <a:txBody>
                    <a:bodyPr/>
                    <a:lstStyle/>
                    <a:p>
                      <a:pPr algn="l" fontAlgn="b"/>
                      <a:r>
                        <a:rPr lang="en-US" sz="740" b="0" i="0" u="none" strike="noStrike">
                          <a:solidFill>
                            <a:srgbClr val="0D0D0D"/>
                          </a:solidFill>
                          <a:effectLst/>
                          <a:latin typeface="Calibri" panose="020F0502020204030204" pitchFamily="34" charset="0"/>
                        </a:rPr>
                        <a:t>Community Health Connections Family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3,230,253 </a:t>
                      </a:r>
                    </a:p>
                  </a:txBody>
                  <a:tcPr marL="4218" marR="4218" marT="4218" marB="0" anchor="b">
                    <a:lnL>
                      <a:noFill/>
                    </a:lnL>
                    <a:lnR>
                      <a:noFill/>
                    </a:lnR>
                    <a:lnT>
                      <a:noFill/>
                    </a:lnT>
                    <a:lnB>
                      <a:noFill/>
                    </a:lnB>
                  </a:tcPr>
                </a:tc>
                <a:extLst>
                  <a:ext uri="{0D108BD9-81ED-4DB2-BD59-A6C34878D82A}">
                    <a16:rowId xmlns:a16="http://schemas.microsoft.com/office/drawing/2014/main" val="1947411708"/>
                  </a:ext>
                </a:extLst>
              </a:tr>
              <a:tr h="137160">
                <a:tc>
                  <a:txBody>
                    <a:bodyPr/>
                    <a:lstStyle/>
                    <a:p>
                      <a:pPr algn="l" fontAlgn="b"/>
                      <a:r>
                        <a:rPr lang="en-US" sz="740" b="0" i="0" u="none" strike="noStrike">
                          <a:solidFill>
                            <a:srgbClr val="0D0D0D"/>
                          </a:solidFill>
                          <a:effectLst/>
                          <a:latin typeface="Calibri" panose="020F0502020204030204" pitchFamily="34" charset="0"/>
                        </a:rPr>
                        <a:t>Dimock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1,361,420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512650587"/>
                  </a:ext>
                </a:extLst>
              </a:tr>
              <a:tr h="137160">
                <a:tc>
                  <a:txBody>
                    <a:bodyPr/>
                    <a:lstStyle/>
                    <a:p>
                      <a:pPr algn="l" fontAlgn="b"/>
                      <a:r>
                        <a:rPr lang="en-US" sz="740" b="0" i="0" u="none" strike="noStrike">
                          <a:solidFill>
                            <a:srgbClr val="0D0D0D"/>
                          </a:solidFill>
                          <a:effectLst/>
                          <a:latin typeface="Calibri" panose="020F0502020204030204" pitchFamily="34" charset="0"/>
                        </a:rPr>
                        <a:t>Duffy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170,963 </a:t>
                      </a:r>
                    </a:p>
                  </a:txBody>
                  <a:tcPr marL="4218" marR="4218" marT="4218" marB="0" anchor="b">
                    <a:lnL>
                      <a:noFill/>
                    </a:lnL>
                    <a:lnR>
                      <a:noFill/>
                    </a:lnR>
                    <a:lnT>
                      <a:noFill/>
                    </a:lnT>
                    <a:lnB>
                      <a:noFill/>
                    </a:lnB>
                  </a:tcPr>
                </a:tc>
                <a:extLst>
                  <a:ext uri="{0D108BD9-81ED-4DB2-BD59-A6C34878D82A}">
                    <a16:rowId xmlns:a16="http://schemas.microsoft.com/office/drawing/2014/main" val="324885838"/>
                  </a:ext>
                </a:extLst>
              </a:tr>
              <a:tr h="137160">
                <a:tc>
                  <a:txBody>
                    <a:bodyPr/>
                    <a:lstStyle/>
                    <a:p>
                      <a:pPr algn="l" fontAlgn="b"/>
                      <a:r>
                        <a:rPr lang="en-US" sz="740" b="0" i="0" u="none" strike="noStrike">
                          <a:solidFill>
                            <a:srgbClr val="0D0D0D"/>
                          </a:solidFill>
                          <a:effectLst/>
                          <a:latin typeface="Calibri" panose="020F0502020204030204" pitchFamily="34" charset="0"/>
                        </a:rPr>
                        <a:t>Edward M. Kennedy Community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9,703,821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069464820"/>
                  </a:ext>
                </a:extLst>
              </a:tr>
              <a:tr h="137160">
                <a:tc>
                  <a:txBody>
                    <a:bodyPr/>
                    <a:lstStyle/>
                    <a:p>
                      <a:pPr algn="l" fontAlgn="b"/>
                      <a:r>
                        <a:rPr lang="en-US" sz="740" b="0" i="0" u="none" strike="noStrike">
                          <a:solidFill>
                            <a:srgbClr val="0D0D0D"/>
                          </a:solidFill>
                          <a:effectLst/>
                          <a:latin typeface="Calibri" panose="020F0502020204030204" pitchFamily="34" charset="0"/>
                        </a:rPr>
                        <a:t>Family Health Center of Worcester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3,998,129 </a:t>
                      </a:r>
                    </a:p>
                  </a:txBody>
                  <a:tcPr marL="4218" marR="4218" marT="4218" marB="0" anchor="b">
                    <a:lnL>
                      <a:noFill/>
                    </a:lnL>
                    <a:lnR>
                      <a:noFill/>
                    </a:lnR>
                    <a:lnT>
                      <a:noFill/>
                    </a:lnT>
                    <a:lnB>
                      <a:noFill/>
                    </a:lnB>
                  </a:tcPr>
                </a:tc>
                <a:extLst>
                  <a:ext uri="{0D108BD9-81ED-4DB2-BD59-A6C34878D82A}">
                    <a16:rowId xmlns:a16="http://schemas.microsoft.com/office/drawing/2014/main" val="1736639310"/>
                  </a:ext>
                </a:extLst>
              </a:tr>
              <a:tr h="137160">
                <a:tc>
                  <a:txBody>
                    <a:bodyPr/>
                    <a:lstStyle/>
                    <a:p>
                      <a:pPr algn="l" fontAlgn="b"/>
                      <a:r>
                        <a:rPr lang="en-US" sz="740" b="0" i="0" u="none" strike="noStrike">
                          <a:solidFill>
                            <a:srgbClr val="0D0D0D"/>
                          </a:solidFill>
                          <a:effectLst/>
                          <a:latin typeface="Calibri" panose="020F0502020204030204" pitchFamily="34" charset="0"/>
                        </a:rPr>
                        <a:t>Fenway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2,471,083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36544497"/>
                  </a:ext>
                </a:extLst>
              </a:tr>
              <a:tr h="137160">
                <a:tc>
                  <a:txBody>
                    <a:bodyPr/>
                    <a:lstStyle/>
                    <a:p>
                      <a:pPr algn="l" fontAlgn="b"/>
                      <a:r>
                        <a:rPr lang="en-US" sz="740" b="0" i="0" u="none" strike="noStrike">
                          <a:solidFill>
                            <a:srgbClr val="0D0D0D"/>
                          </a:solidFill>
                          <a:effectLst/>
                          <a:latin typeface="Calibri" panose="020F0502020204030204" pitchFamily="34" charset="0"/>
                        </a:rPr>
                        <a:t>Geiger Gibson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260,720 </a:t>
                      </a:r>
                    </a:p>
                  </a:txBody>
                  <a:tcPr marL="4218" marR="4218" marT="4218" marB="0" anchor="b">
                    <a:lnL>
                      <a:noFill/>
                    </a:lnL>
                    <a:lnR>
                      <a:noFill/>
                    </a:lnR>
                    <a:lnT>
                      <a:noFill/>
                    </a:lnT>
                    <a:lnB>
                      <a:noFill/>
                    </a:lnB>
                  </a:tcPr>
                </a:tc>
                <a:extLst>
                  <a:ext uri="{0D108BD9-81ED-4DB2-BD59-A6C34878D82A}">
                    <a16:rowId xmlns:a16="http://schemas.microsoft.com/office/drawing/2014/main" val="3091344370"/>
                  </a:ext>
                </a:extLst>
              </a:tr>
              <a:tr h="137160">
                <a:tc>
                  <a:txBody>
                    <a:bodyPr/>
                    <a:lstStyle/>
                    <a:p>
                      <a:pPr algn="l" fontAlgn="b"/>
                      <a:r>
                        <a:rPr lang="en-US" sz="740" b="0" i="0" u="none" strike="noStrike">
                          <a:solidFill>
                            <a:srgbClr val="0D0D0D"/>
                          </a:solidFill>
                          <a:effectLst/>
                          <a:latin typeface="Calibri" panose="020F0502020204030204" pitchFamily="34" charset="0"/>
                        </a:rPr>
                        <a:t>Greater Lawrence Family Health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8,130,237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341924597"/>
                  </a:ext>
                </a:extLst>
              </a:tr>
              <a:tr h="137160">
                <a:tc>
                  <a:txBody>
                    <a:bodyPr/>
                    <a:lstStyle/>
                    <a:p>
                      <a:pPr algn="l" fontAlgn="b"/>
                      <a:r>
                        <a:rPr lang="en-US" sz="740" b="0" i="0" u="none" strike="noStrike">
                          <a:solidFill>
                            <a:srgbClr val="0D0D0D"/>
                          </a:solidFill>
                          <a:effectLst/>
                          <a:latin typeface="Calibri" panose="020F0502020204030204" pitchFamily="34" charset="0"/>
                        </a:rPr>
                        <a:t>Greater New Bedford Community Health Center,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3,320,337 </a:t>
                      </a:r>
                    </a:p>
                  </a:txBody>
                  <a:tcPr marL="4218" marR="4218" marT="4218" marB="0" anchor="b">
                    <a:lnL>
                      <a:noFill/>
                    </a:lnL>
                    <a:lnR>
                      <a:noFill/>
                    </a:lnR>
                    <a:lnT>
                      <a:noFill/>
                    </a:lnT>
                    <a:lnB>
                      <a:noFill/>
                    </a:lnB>
                  </a:tcPr>
                </a:tc>
                <a:extLst>
                  <a:ext uri="{0D108BD9-81ED-4DB2-BD59-A6C34878D82A}">
                    <a16:rowId xmlns:a16="http://schemas.microsoft.com/office/drawing/2014/main" val="2587287483"/>
                  </a:ext>
                </a:extLst>
              </a:tr>
              <a:tr h="137160">
                <a:tc>
                  <a:txBody>
                    <a:bodyPr/>
                    <a:lstStyle/>
                    <a:p>
                      <a:pPr algn="l" fontAlgn="b"/>
                      <a:r>
                        <a:rPr lang="en-US" sz="740" b="0" i="0" u="none" strike="noStrike">
                          <a:solidFill>
                            <a:srgbClr val="0D0D0D"/>
                          </a:solidFill>
                          <a:effectLst/>
                          <a:latin typeface="Calibri" panose="020F0502020204030204" pitchFamily="34" charset="0"/>
                        </a:rPr>
                        <a:t>Harbor Community Health Center - Hyannis</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3,012,416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2277512620"/>
                  </a:ext>
                </a:extLst>
              </a:tr>
              <a:tr h="137160">
                <a:tc>
                  <a:txBody>
                    <a:bodyPr/>
                    <a:lstStyle/>
                    <a:p>
                      <a:pPr algn="l" fontAlgn="b"/>
                      <a:r>
                        <a:rPr lang="en-US" sz="740" b="0" i="0" u="none" strike="noStrike">
                          <a:solidFill>
                            <a:srgbClr val="0D0D0D"/>
                          </a:solidFill>
                          <a:effectLst/>
                          <a:latin typeface="Calibri" panose="020F0502020204030204" pitchFamily="34" charset="0"/>
                        </a:rPr>
                        <a:t>Harvard Street Neighborhood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1,422,326 </a:t>
                      </a:r>
                    </a:p>
                  </a:txBody>
                  <a:tcPr marL="4218" marR="4218" marT="4218" marB="0" anchor="b">
                    <a:lnL>
                      <a:noFill/>
                    </a:lnL>
                    <a:lnR>
                      <a:noFill/>
                    </a:lnR>
                    <a:lnT>
                      <a:noFill/>
                    </a:lnT>
                    <a:lnB>
                      <a:noFill/>
                    </a:lnB>
                  </a:tcPr>
                </a:tc>
                <a:extLst>
                  <a:ext uri="{0D108BD9-81ED-4DB2-BD59-A6C34878D82A}">
                    <a16:rowId xmlns:a16="http://schemas.microsoft.com/office/drawing/2014/main" val="1703610705"/>
                  </a:ext>
                </a:extLst>
              </a:tr>
              <a:tr h="137160">
                <a:tc>
                  <a:txBody>
                    <a:bodyPr/>
                    <a:lstStyle/>
                    <a:p>
                      <a:pPr algn="l" fontAlgn="b"/>
                      <a:r>
                        <a:rPr lang="en-US" sz="740" b="0" i="0" u="none" strike="noStrike">
                          <a:solidFill>
                            <a:srgbClr val="0D0D0D"/>
                          </a:solidFill>
                          <a:effectLst/>
                          <a:latin typeface="Calibri" panose="020F0502020204030204" pitchFamily="34" charset="0"/>
                        </a:rPr>
                        <a:t>HealthFirst Family Care Center,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2,312,963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188166489"/>
                  </a:ext>
                </a:extLst>
              </a:tr>
              <a:tr h="137160">
                <a:tc>
                  <a:txBody>
                    <a:bodyPr/>
                    <a:lstStyle/>
                    <a:p>
                      <a:pPr algn="l" fontAlgn="b"/>
                      <a:r>
                        <a:rPr lang="en-US" sz="740" b="0" i="0" u="none" strike="noStrike">
                          <a:solidFill>
                            <a:srgbClr val="0D0D0D"/>
                          </a:solidFill>
                          <a:effectLst/>
                          <a:latin typeface="Calibri" panose="020F0502020204030204" pitchFamily="34" charset="0"/>
                        </a:rPr>
                        <a:t>Hilltown Community Health Centers,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265,585 </a:t>
                      </a:r>
                    </a:p>
                  </a:txBody>
                  <a:tcPr marL="4218" marR="4218" marT="4218" marB="0" anchor="b">
                    <a:lnL>
                      <a:noFill/>
                    </a:lnL>
                    <a:lnR>
                      <a:noFill/>
                    </a:lnR>
                    <a:lnT>
                      <a:noFill/>
                    </a:lnT>
                    <a:lnB>
                      <a:noFill/>
                    </a:lnB>
                  </a:tcPr>
                </a:tc>
                <a:extLst>
                  <a:ext uri="{0D108BD9-81ED-4DB2-BD59-A6C34878D82A}">
                    <a16:rowId xmlns:a16="http://schemas.microsoft.com/office/drawing/2014/main" val="1548802523"/>
                  </a:ext>
                </a:extLst>
              </a:tr>
              <a:tr h="137160">
                <a:tc>
                  <a:txBody>
                    <a:bodyPr/>
                    <a:lstStyle/>
                    <a:p>
                      <a:pPr algn="l" fontAlgn="b"/>
                      <a:r>
                        <a:rPr lang="en-US" sz="740" b="0" i="0" u="none" strike="noStrike">
                          <a:solidFill>
                            <a:srgbClr val="0D0D0D"/>
                          </a:solidFill>
                          <a:effectLst/>
                          <a:latin typeface="Calibri" panose="020F0502020204030204" pitchFamily="34" charset="0"/>
                        </a:rPr>
                        <a:t>Holyoke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2,864,366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042052370"/>
                  </a:ext>
                </a:extLst>
              </a:tr>
              <a:tr h="137160">
                <a:tc>
                  <a:txBody>
                    <a:bodyPr/>
                    <a:lstStyle/>
                    <a:p>
                      <a:pPr algn="l" fontAlgn="b"/>
                      <a:r>
                        <a:rPr lang="en-US" sz="740" b="0" i="0" u="none" strike="noStrike">
                          <a:solidFill>
                            <a:srgbClr val="0D0D0D"/>
                          </a:solidFill>
                          <a:effectLst/>
                          <a:latin typeface="Calibri" panose="020F0502020204030204" pitchFamily="34" charset="0"/>
                        </a:rPr>
                        <a:t>Island Health Care</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574,130 </a:t>
                      </a:r>
                    </a:p>
                  </a:txBody>
                  <a:tcPr marL="4218" marR="4218" marT="4218" marB="0" anchor="b">
                    <a:lnL>
                      <a:noFill/>
                    </a:lnL>
                    <a:lnR>
                      <a:noFill/>
                    </a:lnR>
                    <a:lnT>
                      <a:noFill/>
                    </a:lnT>
                    <a:lnB>
                      <a:noFill/>
                    </a:lnB>
                  </a:tcPr>
                </a:tc>
                <a:extLst>
                  <a:ext uri="{0D108BD9-81ED-4DB2-BD59-A6C34878D82A}">
                    <a16:rowId xmlns:a16="http://schemas.microsoft.com/office/drawing/2014/main" val="3282980823"/>
                  </a:ext>
                </a:extLst>
              </a:tr>
              <a:tr h="137160">
                <a:tc>
                  <a:txBody>
                    <a:bodyPr/>
                    <a:lstStyle/>
                    <a:p>
                      <a:pPr algn="l" fontAlgn="b"/>
                      <a:r>
                        <a:rPr lang="en-US" sz="740" b="0" i="0" u="none" strike="noStrike">
                          <a:solidFill>
                            <a:srgbClr val="0D0D0D"/>
                          </a:solidFill>
                          <a:effectLst/>
                          <a:latin typeface="Calibri" panose="020F0502020204030204" pitchFamily="34" charset="0"/>
                        </a:rPr>
                        <a:t>Lowell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6,929,312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424109723"/>
                  </a:ext>
                </a:extLst>
              </a:tr>
              <a:tr h="137160">
                <a:tc>
                  <a:txBody>
                    <a:bodyPr/>
                    <a:lstStyle/>
                    <a:p>
                      <a:pPr algn="l" fontAlgn="b"/>
                      <a:r>
                        <a:rPr lang="en-US" sz="740" b="0" i="0" u="none" strike="noStrike">
                          <a:solidFill>
                            <a:srgbClr val="0D0D0D"/>
                          </a:solidFill>
                          <a:effectLst/>
                          <a:latin typeface="Calibri" panose="020F0502020204030204" pitchFamily="34" charset="0"/>
                        </a:rPr>
                        <a:t>Lynn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7,882,858 </a:t>
                      </a:r>
                    </a:p>
                  </a:txBody>
                  <a:tcPr marL="4218" marR="4218" marT="4218" marB="0" anchor="b">
                    <a:lnL>
                      <a:noFill/>
                    </a:lnL>
                    <a:lnR>
                      <a:noFill/>
                    </a:lnR>
                    <a:lnT>
                      <a:noFill/>
                    </a:lnT>
                    <a:lnB>
                      <a:noFill/>
                    </a:lnB>
                  </a:tcPr>
                </a:tc>
                <a:extLst>
                  <a:ext uri="{0D108BD9-81ED-4DB2-BD59-A6C34878D82A}">
                    <a16:rowId xmlns:a16="http://schemas.microsoft.com/office/drawing/2014/main" val="2441888102"/>
                  </a:ext>
                </a:extLst>
              </a:tr>
              <a:tr h="137160">
                <a:tc>
                  <a:txBody>
                    <a:bodyPr/>
                    <a:lstStyle/>
                    <a:p>
                      <a:pPr algn="l" fontAlgn="b"/>
                      <a:r>
                        <a:rPr lang="en-US" sz="740" b="0" i="0" u="none" strike="noStrike">
                          <a:solidFill>
                            <a:srgbClr val="0D0D0D"/>
                          </a:solidFill>
                          <a:effectLst/>
                          <a:latin typeface="Calibri" panose="020F0502020204030204" pitchFamily="34" charset="0"/>
                        </a:rPr>
                        <a:t>Manet Community Health Center, Inc. </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919,183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271035164"/>
                  </a:ext>
                </a:extLst>
              </a:tr>
              <a:tr h="137160">
                <a:tc>
                  <a:txBody>
                    <a:bodyPr/>
                    <a:lstStyle/>
                    <a:p>
                      <a:pPr algn="l" fontAlgn="b"/>
                      <a:r>
                        <a:rPr lang="en-US" sz="740" b="0" i="0" u="none" strike="noStrike">
                          <a:solidFill>
                            <a:srgbClr val="0D0D0D"/>
                          </a:solidFill>
                          <a:effectLst/>
                          <a:latin typeface="Calibri" panose="020F0502020204030204" pitchFamily="34" charset="0"/>
                        </a:rPr>
                        <a:t>Mattapan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696,115 </a:t>
                      </a:r>
                    </a:p>
                  </a:txBody>
                  <a:tcPr marL="4218" marR="4218" marT="4218" marB="0" anchor="b">
                    <a:lnL>
                      <a:noFill/>
                    </a:lnL>
                    <a:lnR>
                      <a:noFill/>
                    </a:lnR>
                    <a:lnT>
                      <a:noFill/>
                    </a:lnT>
                    <a:lnB>
                      <a:noFill/>
                    </a:lnB>
                  </a:tcPr>
                </a:tc>
                <a:extLst>
                  <a:ext uri="{0D108BD9-81ED-4DB2-BD59-A6C34878D82A}">
                    <a16:rowId xmlns:a16="http://schemas.microsoft.com/office/drawing/2014/main" val="2185309461"/>
                  </a:ext>
                </a:extLst>
              </a:tr>
              <a:tr h="137160">
                <a:tc>
                  <a:txBody>
                    <a:bodyPr/>
                    <a:lstStyle/>
                    <a:p>
                      <a:pPr algn="l" fontAlgn="b"/>
                      <a:r>
                        <a:rPr lang="en-US" sz="740" b="0" i="0" u="none" strike="noStrike">
                          <a:solidFill>
                            <a:srgbClr val="0D0D0D"/>
                          </a:solidFill>
                          <a:effectLst/>
                          <a:latin typeface="Calibri" panose="020F0502020204030204" pitchFamily="34" charset="0"/>
                        </a:rPr>
                        <a:t>Neponset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489,967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4147097941"/>
                  </a:ext>
                </a:extLst>
              </a:tr>
              <a:tr h="137160">
                <a:tc>
                  <a:txBody>
                    <a:bodyPr/>
                    <a:lstStyle/>
                    <a:p>
                      <a:pPr algn="l" fontAlgn="b"/>
                      <a:r>
                        <a:rPr lang="en-US" sz="740" b="0" i="0" u="none" strike="noStrike">
                          <a:solidFill>
                            <a:srgbClr val="0D0D0D"/>
                          </a:solidFill>
                          <a:effectLst/>
                          <a:latin typeface="Calibri" panose="020F0502020204030204" pitchFamily="34" charset="0"/>
                        </a:rPr>
                        <a:t>North End Waterfront Health</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687,307 </a:t>
                      </a:r>
                    </a:p>
                  </a:txBody>
                  <a:tcPr marL="4218" marR="4218" marT="4218" marB="0" anchor="b">
                    <a:lnL>
                      <a:noFill/>
                    </a:lnL>
                    <a:lnR>
                      <a:noFill/>
                    </a:lnR>
                    <a:lnT>
                      <a:noFill/>
                    </a:lnT>
                    <a:lnB>
                      <a:noFill/>
                    </a:lnB>
                  </a:tcPr>
                </a:tc>
                <a:extLst>
                  <a:ext uri="{0D108BD9-81ED-4DB2-BD59-A6C34878D82A}">
                    <a16:rowId xmlns:a16="http://schemas.microsoft.com/office/drawing/2014/main" val="138845042"/>
                  </a:ext>
                </a:extLst>
              </a:tr>
              <a:tr h="137160">
                <a:tc>
                  <a:txBody>
                    <a:bodyPr/>
                    <a:lstStyle/>
                    <a:p>
                      <a:pPr algn="l" fontAlgn="b"/>
                      <a:r>
                        <a:rPr lang="en-US" sz="740" b="0" i="0" u="none" strike="noStrike">
                          <a:solidFill>
                            <a:srgbClr val="0D0D0D"/>
                          </a:solidFill>
                          <a:effectLst/>
                          <a:latin typeface="Calibri" panose="020F0502020204030204" pitchFamily="34" charset="0"/>
                        </a:rPr>
                        <a:t>North Shore Community Health, Inc.</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2,574,842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802823570"/>
                  </a:ext>
                </a:extLst>
              </a:tr>
              <a:tr h="137160">
                <a:tc>
                  <a:txBody>
                    <a:bodyPr/>
                    <a:lstStyle/>
                    <a:p>
                      <a:pPr algn="l" fontAlgn="b"/>
                      <a:r>
                        <a:rPr lang="en-US" sz="740" b="0" i="0" u="none" strike="noStrike">
                          <a:solidFill>
                            <a:srgbClr val="0D0D0D"/>
                          </a:solidFill>
                          <a:effectLst/>
                          <a:latin typeface="Calibri" panose="020F0502020204030204" pitchFamily="34" charset="0"/>
                        </a:rPr>
                        <a:t>Outer Cape Health Services, Inc.</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608,498 </a:t>
                      </a:r>
                    </a:p>
                  </a:txBody>
                  <a:tcPr marL="4218" marR="4218" marT="4218" marB="0" anchor="b">
                    <a:lnL>
                      <a:noFill/>
                    </a:lnL>
                    <a:lnR>
                      <a:noFill/>
                    </a:lnR>
                    <a:lnT>
                      <a:noFill/>
                    </a:lnT>
                    <a:lnB>
                      <a:noFill/>
                    </a:lnB>
                  </a:tcPr>
                </a:tc>
                <a:extLst>
                  <a:ext uri="{0D108BD9-81ED-4DB2-BD59-A6C34878D82A}">
                    <a16:rowId xmlns:a16="http://schemas.microsoft.com/office/drawing/2014/main" val="3881349784"/>
                  </a:ext>
                </a:extLst>
              </a:tr>
              <a:tr h="137160">
                <a:tc>
                  <a:txBody>
                    <a:bodyPr/>
                    <a:lstStyle/>
                    <a:p>
                      <a:pPr algn="l" fontAlgn="b"/>
                      <a:r>
                        <a:rPr lang="en-US" sz="740" b="0" i="0" u="none" strike="noStrike">
                          <a:solidFill>
                            <a:srgbClr val="0D0D0D"/>
                          </a:solidFill>
                          <a:effectLst/>
                          <a:latin typeface="Calibri" panose="020F0502020204030204" pitchFamily="34" charset="0"/>
                        </a:rPr>
                        <a:t>South Cove Community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1,987,673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728294294"/>
                  </a:ext>
                </a:extLst>
              </a:tr>
              <a:tr h="137160">
                <a:tc>
                  <a:txBody>
                    <a:bodyPr/>
                    <a:lstStyle/>
                    <a:p>
                      <a:pPr algn="l" fontAlgn="b"/>
                      <a:r>
                        <a:rPr lang="en-US" sz="740" b="0" i="0" u="none" strike="noStrike">
                          <a:solidFill>
                            <a:srgbClr val="0D0D0D"/>
                          </a:solidFill>
                          <a:effectLst/>
                          <a:latin typeface="Calibri" panose="020F0502020204030204" pitchFamily="34" charset="0"/>
                        </a:rPr>
                        <a:t>South End Community Health Center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22,457 </a:t>
                      </a:r>
                    </a:p>
                  </a:txBody>
                  <a:tcPr marL="4218" marR="4218" marT="4218" marB="0" anchor="b">
                    <a:lnL>
                      <a:noFill/>
                    </a:lnL>
                    <a:lnR>
                      <a:noFill/>
                    </a:lnR>
                    <a:lnT>
                      <a:noFill/>
                    </a:lnT>
                    <a:lnB>
                      <a:noFill/>
                    </a:lnB>
                  </a:tcPr>
                </a:tc>
                <a:extLst>
                  <a:ext uri="{0D108BD9-81ED-4DB2-BD59-A6C34878D82A}">
                    <a16:rowId xmlns:a16="http://schemas.microsoft.com/office/drawing/2014/main" val="967915221"/>
                  </a:ext>
                </a:extLst>
              </a:tr>
              <a:tr h="137160">
                <a:tc>
                  <a:txBody>
                    <a:bodyPr/>
                    <a:lstStyle/>
                    <a:p>
                      <a:pPr algn="l" fontAlgn="b"/>
                      <a:r>
                        <a:rPr lang="en-US" sz="740" b="0" i="0" u="none" strike="noStrike">
                          <a:solidFill>
                            <a:srgbClr val="0D0D0D"/>
                          </a:solidFill>
                          <a:effectLst/>
                          <a:latin typeface="Calibri" panose="020F0502020204030204" pitchFamily="34" charset="0"/>
                        </a:rPr>
                        <a:t>Springfield Health Services for the Homeless</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22,021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1967638118"/>
                  </a:ext>
                </a:extLst>
              </a:tr>
              <a:tr h="137160">
                <a:tc>
                  <a:txBody>
                    <a:bodyPr/>
                    <a:lstStyle/>
                    <a:p>
                      <a:pPr algn="l" fontAlgn="b"/>
                      <a:r>
                        <a:rPr lang="en-US" sz="740" b="0" i="0" u="none" strike="noStrike">
                          <a:solidFill>
                            <a:srgbClr val="0D0D0D"/>
                          </a:solidFill>
                          <a:effectLst/>
                          <a:latin typeface="Calibri" panose="020F0502020204030204" pitchFamily="34" charset="0"/>
                        </a:rPr>
                        <a:t>Stanley Street Treatment and Resources (SSTAR)</a:t>
                      </a:r>
                    </a:p>
                  </a:txBody>
                  <a:tcPr marL="4218" marR="4218" marT="4218" marB="0" anchor="b">
                    <a:lnL>
                      <a:noFill/>
                    </a:lnL>
                    <a:lnR>
                      <a:noFill/>
                    </a:lnR>
                    <a:lnT>
                      <a:noFill/>
                    </a:lnT>
                    <a:lnB>
                      <a:noFill/>
                    </a:lnB>
                  </a:tcPr>
                </a:tc>
                <a:tc>
                  <a:txBody>
                    <a:bodyPr/>
                    <a:lstStyle/>
                    <a:p>
                      <a:pPr algn="l" fontAlgn="b"/>
                      <a:r>
                        <a:rPr lang="en-US" sz="740" b="0" i="0" u="none" strike="noStrike">
                          <a:solidFill>
                            <a:srgbClr val="0D0D0D"/>
                          </a:solidFill>
                          <a:effectLst/>
                          <a:latin typeface="Calibri" panose="020F0502020204030204" pitchFamily="34" charset="0"/>
                        </a:rPr>
                        <a:t> $                      300,328 </a:t>
                      </a:r>
                    </a:p>
                  </a:txBody>
                  <a:tcPr marL="4218" marR="4218" marT="4218" marB="0" anchor="b">
                    <a:lnL>
                      <a:noFill/>
                    </a:lnL>
                    <a:lnR>
                      <a:noFill/>
                    </a:lnR>
                    <a:lnT>
                      <a:noFill/>
                    </a:lnT>
                    <a:lnB>
                      <a:noFill/>
                    </a:lnB>
                  </a:tcPr>
                </a:tc>
                <a:extLst>
                  <a:ext uri="{0D108BD9-81ED-4DB2-BD59-A6C34878D82A}">
                    <a16:rowId xmlns:a16="http://schemas.microsoft.com/office/drawing/2014/main" val="4161339032"/>
                  </a:ext>
                </a:extLst>
              </a:tr>
              <a:tr h="137160">
                <a:tc>
                  <a:txBody>
                    <a:bodyPr/>
                    <a:lstStyle/>
                    <a:p>
                      <a:pPr algn="l" fontAlgn="b"/>
                      <a:r>
                        <a:rPr lang="en-US" sz="740" b="0" i="0" u="none" strike="noStrike">
                          <a:solidFill>
                            <a:srgbClr val="0D0D0D"/>
                          </a:solidFill>
                          <a:effectLst/>
                          <a:latin typeface="Calibri" panose="020F0502020204030204" pitchFamily="34" charset="0"/>
                        </a:rPr>
                        <a:t>Upham's Corner Health Center</a:t>
                      </a:r>
                    </a:p>
                  </a:txBody>
                  <a:tcPr marL="4218" marR="4218" marT="4218" marB="0" anchor="b">
                    <a:lnL>
                      <a:noFill/>
                    </a:lnL>
                    <a:lnR>
                      <a:noFill/>
                    </a:lnR>
                    <a:lnT>
                      <a:noFill/>
                    </a:lnT>
                    <a:lnB>
                      <a:noFill/>
                    </a:lnB>
                    <a:solidFill>
                      <a:srgbClr val="DCE6F1"/>
                    </a:solidFill>
                  </a:tcPr>
                </a:tc>
                <a:tc>
                  <a:txBody>
                    <a:bodyPr/>
                    <a:lstStyle/>
                    <a:p>
                      <a:pPr algn="l" fontAlgn="b"/>
                      <a:r>
                        <a:rPr lang="en-US" sz="740" b="0" i="0" u="none" strike="noStrike">
                          <a:solidFill>
                            <a:srgbClr val="0D0D0D"/>
                          </a:solidFill>
                          <a:effectLst/>
                          <a:latin typeface="Calibri" panose="020F0502020204030204" pitchFamily="34" charset="0"/>
                        </a:rPr>
                        <a:t> $                   1,359,229 </a:t>
                      </a:r>
                    </a:p>
                  </a:txBody>
                  <a:tcPr marL="4218" marR="4218" marT="4218" marB="0" anchor="b">
                    <a:lnL>
                      <a:noFill/>
                    </a:lnL>
                    <a:lnR>
                      <a:noFill/>
                    </a:lnR>
                    <a:lnT>
                      <a:noFill/>
                    </a:lnT>
                    <a:lnB>
                      <a:noFill/>
                    </a:lnB>
                    <a:solidFill>
                      <a:srgbClr val="DCE6F1"/>
                    </a:solidFill>
                  </a:tcPr>
                </a:tc>
                <a:extLst>
                  <a:ext uri="{0D108BD9-81ED-4DB2-BD59-A6C34878D82A}">
                    <a16:rowId xmlns:a16="http://schemas.microsoft.com/office/drawing/2014/main" val="3713433395"/>
                  </a:ext>
                </a:extLst>
              </a:tr>
              <a:tr h="137160">
                <a:tc>
                  <a:txBody>
                    <a:bodyPr/>
                    <a:lstStyle/>
                    <a:p>
                      <a:pPr algn="l" fontAlgn="b"/>
                      <a:r>
                        <a:rPr lang="en-US" sz="740" b="0" i="0" u="none" strike="noStrike" dirty="0">
                          <a:solidFill>
                            <a:srgbClr val="0D0D0D"/>
                          </a:solidFill>
                          <a:effectLst/>
                          <a:latin typeface="Calibri" panose="020F0502020204030204" pitchFamily="34" charset="0"/>
                        </a:rPr>
                        <a:t>Whittier Street Health Center</a:t>
                      </a:r>
                    </a:p>
                  </a:txBody>
                  <a:tcPr marL="4218" marR="4218" marT="4218" marB="0" anchor="b">
                    <a:lnL>
                      <a:noFill/>
                    </a:lnL>
                    <a:lnR>
                      <a:noFill/>
                    </a:lnR>
                    <a:lnT>
                      <a:noFill/>
                    </a:lnT>
                    <a:lnB>
                      <a:noFill/>
                    </a:lnB>
                  </a:tcPr>
                </a:tc>
                <a:tc>
                  <a:txBody>
                    <a:bodyPr/>
                    <a:lstStyle/>
                    <a:p>
                      <a:pPr algn="l" fontAlgn="b"/>
                      <a:r>
                        <a:rPr lang="en-US" sz="740" b="0" i="0" u="none" strike="noStrike" dirty="0">
                          <a:solidFill>
                            <a:srgbClr val="0D0D0D"/>
                          </a:solidFill>
                          <a:effectLst/>
                          <a:latin typeface="Calibri" panose="020F0502020204030204" pitchFamily="34" charset="0"/>
                        </a:rPr>
                        <a:t> $                   2,466,329 </a:t>
                      </a:r>
                    </a:p>
                  </a:txBody>
                  <a:tcPr marL="4218" marR="4218" marT="4218" marB="0" anchor="b">
                    <a:lnL>
                      <a:noFill/>
                    </a:lnL>
                    <a:lnR>
                      <a:noFill/>
                    </a:lnR>
                    <a:lnT>
                      <a:noFill/>
                    </a:lnT>
                    <a:lnB>
                      <a:noFill/>
                    </a:lnB>
                  </a:tcPr>
                </a:tc>
                <a:extLst>
                  <a:ext uri="{0D108BD9-81ED-4DB2-BD59-A6C34878D82A}">
                    <a16:rowId xmlns:a16="http://schemas.microsoft.com/office/drawing/2014/main" val="2305541646"/>
                  </a:ext>
                </a:extLst>
              </a:tr>
            </a:tbl>
          </a:graphicData>
        </a:graphic>
      </p:graphicFrame>
    </p:spTree>
    <p:extLst>
      <p:ext uri="{BB962C8B-B14F-4D97-AF65-F5344CB8AC3E}">
        <p14:creationId xmlns:p14="http://schemas.microsoft.com/office/powerpoint/2010/main" val="1824840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03212" y="513367"/>
            <a:ext cx="5675312"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latin typeface="Arial" panose="020B0604020202020204" pitchFamily="34" charset="0"/>
              </a:rPr>
              <a:t>Hospital </a:t>
            </a:r>
            <a:r>
              <a:rPr lang="en-US" altLang="en-US" sz="2400" b="1" dirty="0">
                <a:solidFill>
                  <a:srgbClr val="000000"/>
                </a:solidFill>
                <a:latin typeface="Arial" panose="020B0604020202020204" pitchFamily="34" charset="0"/>
              </a:rPr>
              <a:t>Demand by Type of Service</a:t>
            </a:r>
          </a:p>
        </p:txBody>
      </p:sp>
      <p:sp>
        <p:nvSpPr>
          <p:cNvPr id="9260" name="Text Box 14"/>
          <p:cNvSpPr txBox="1">
            <a:spLocks noChangeArrowheads="1"/>
          </p:cNvSpPr>
          <p:nvPr/>
        </p:nvSpPr>
        <p:spPr bwMode="auto">
          <a:xfrm>
            <a:off x="661035" y="6142911"/>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b="1" dirty="0">
                <a:latin typeface="Arial" panose="020B0604020202020204" pitchFamily="34" charset="0"/>
              </a:rPr>
              <a:t>. </a:t>
            </a:r>
            <a:r>
              <a:rPr lang="en-US" altLang="en-US" sz="800" dirty="0">
                <a:latin typeface="Arial" panose="020B0604020202020204" pitchFamily="34" charset="0"/>
              </a:rPr>
              <a:t>Hospital </a:t>
            </a:r>
            <a:r>
              <a:rPr lang="en-US" altLang="en-US" sz="800" dirty="0">
                <a:solidFill>
                  <a:srgbClr val="080808"/>
                </a:solidFill>
                <a:latin typeface="Arial" panose="020B0604020202020204" pitchFamily="34" charset="0"/>
              </a:rPr>
              <a:t>Inpatient excludes pharmacy claims</a:t>
            </a:r>
            <a:r>
              <a:rPr lang="en-US" altLang="en-US" sz="800" dirty="0">
                <a:latin typeface="Arial" panose="020B0604020202020204" pitchFamily="34" charset="0"/>
              </a:rPr>
              <a:t>. Hospital inpatient payments are reported in the month in which the service was provided. Source: Health Safety Net Data Warehouse and Health Safety Net Payment Calculation as of </a:t>
            </a:r>
            <a:r>
              <a:rPr lang="en-US" altLang="en-US" sz="800" b="1" dirty="0">
                <a:latin typeface="Arial" panose="020B0604020202020204" pitchFamily="34" charset="0"/>
              </a:rPr>
              <a:t>11/17/2020</a:t>
            </a:r>
            <a:r>
              <a:rPr lang="en-US" altLang="en-US" sz="800" b="1" dirty="0">
                <a:solidFill>
                  <a:srgbClr val="FF0000"/>
                </a:solidFill>
                <a:latin typeface="Arial" panose="020B0604020202020204" pitchFamily="34" charset="0"/>
              </a:rPr>
              <a:t>.</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11</a:t>
            </a:fld>
            <a:endParaRPr lang="en-US" dirty="0"/>
          </a:p>
        </p:txBody>
      </p:sp>
      <p:graphicFrame>
        <p:nvGraphicFramePr>
          <p:cNvPr id="21" name="Chart 20">
            <a:extLst>
              <a:ext uri="{FF2B5EF4-FFF2-40B4-BE49-F238E27FC236}">
                <a16:creationId xmlns:a16="http://schemas.microsoft.com/office/drawing/2014/main" id="{7300D6F4-33CA-4D03-9454-E5468AB7E57C}"/>
              </a:ext>
            </a:extLst>
          </p:cNvPr>
          <p:cNvGraphicFramePr/>
          <p:nvPr>
            <p:extLst>
              <p:ext uri="{D42A27DB-BD31-4B8C-83A1-F6EECF244321}">
                <p14:modId xmlns:p14="http://schemas.microsoft.com/office/powerpoint/2010/main" val="1971700444"/>
              </p:ext>
            </p:extLst>
          </p:nvPr>
        </p:nvGraphicFramePr>
        <p:xfrm>
          <a:off x="274637" y="1115633"/>
          <a:ext cx="8164513" cy="47590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30812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49250" y="520700"/>
            <a:ext cx="5622925"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CHC Demand by Type of Service</a:t>
            </a:r>
          </a:p>
        </p:txBody>
      </p:sp>
      <p:sp>
        <p:nvSpPr>
          <p:cNvPr id="9260" name="Text Box 14"/>
          <p:cNvSpPr txBox="1">
            <a:spLocks noChangeArrowheads="1"/>
          </p:cNvSpPr>
          <p:nvPr/>
        </p:nvSpPr>
        <p:spPr bwMode="auto">
          <a:xfrm>
            <a:off x="676275" y="6248369"/>
            <a:ext cx="810736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800" dirty="0">
                <a:latin typeface="Arial" panose="020B0604020202020204" pitchFamily="34" charset="0"/>
              </a:rPr>
              <a:t>Notes: The Health Safety Net fiscal year runs from October 1 through September 30 of the following year.</a:t>
            </a:r>
            <a:r>
              <a:rPr lang="en-US" altLang="en-US" sz="800" dirty="0">
                <a:solidFill>
                  <a:srgbClr val="080808"/>
                </a:solidFill>
                <a:latin typeface="Arial" panose="020B0604020202020204" pitchFamily="34" charset="0"/>
              </a:rPr>
              <a:t> </a:t>
            </a:r>
            <a:r>
              <a:rPr lang="en-US" altLang="en-US" sz="800" dirty="0">
                <a:latin typeface="Arial" panose="020B0604020202020204" pitchFamily="34" charset="0"/>
              </a:rPr>
              <a:t>Source: Health Safety Net Payment Calculation as of 9/30/21.</a:t>
            </a:r>
            <a:br>
              <a:rPr lang="en-US" altLang="en-US" sz="800" dirty="0">
                <a:latin typeface="Arial" panose="020B0604020202020204" pitchFamily="34" charset="0"/>
              </a:rPr>
            </a:br>
            <a:endParaRPr lang="en-US" altLang="en-US" sz="800" dirty="0">
              <a:latin typeface="Arial" panose="020B0604020202020204" pitchFamily="34" charset="0"/>
            </a:endParaRP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12</a:t>
            </a:fld>
            <a:endParaRPr lang="en-US" dirty="0"/>
          </a:p>
        </p:txBody>
      </p:sp>
      <p:graphicFrame>
        <p:nvGraphicFramePr>
          <p:cNvPr id="21" name="Chart 20">
            <a:extLst>
              <a:ext uri="{FF2B5EF4-FFF2-40B4-BE49-F238E27FC236}">
                <a16:creationId xmlns:a16="http://schemas.microsoft.com/office/drawing/2014/main" id="{ED391768-CA62-499E-BFCE-6C1AFA0E9B3E}"/>
              </a:ext>
            </a:extLst>
          </p:cNvPr>
          <p:cNvGraphicFramePr>
            <a:graphicFrameLocks/>
          </p:cNvGraphicFramePr>
          <p:nvPr>
            <p:extLst>
              <p:ext uri="{D42A27DB-BD31-4B8C-83A1-F6EECF244321}">
                <p14:modId xmlns:p14="http://schemas.microsoft.com/office/powerpoint/2010/main" val="3874609666"/>
              </p:ext>
            </p:extLst>
          </p:nvPr>
        </p:nvGraphicFramePr>
        <p:xfrm>
          <a:off x="1447800" y="1448878"/>
          <a:ext cx="6477000" cy="413249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462621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89"/>
          <p:cNvSpPr>
            <a:spLocks noChangeArrowheads="1"/>
          </p:cNvSpPr>
          <p:nvPr/>
        </p:nvSpPr>
        <p:spPr bwMode="auto">
          <a:xfrm>
            <a:off x="363538" y="530226"/>
            <a:ext cx="8258175"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2400" b="1" dirty="0">
                <a:solidFill>
                  <a:srgbClr val="000000"/>
                </a:solidFill>
                <a:latin typeface="Arial" panose="020B0604020202020204" pitchFamily="34" charset="0"/>
              </a:rPr>
              <a:t>HSN </a:t>
            </a:r>
            <a:r>
              <a:rPr lang="en-US" altLang="en-US" sz="2400" b="1" dirty="0">
                <a:latin typeface="Arial" panose="020B0604020202020204" pitchFamily="34" charset="0"/>
              </a:rPr>
              <a:t>Hospital</a:t>
            </a:r>
            <a:r>
              <a:rPr lang="en-US" altLang="en-US" sz="2400" b="1" dirty="0">
                <a:solidFill>
                  <a:srgbClr val="000000"/>
                </a:solidFill>
                <a:latin typeface="Arial" panose="020B0604020202020204" pitchFamily="34" charset="0"/>
              </a:rPr>
              <a:t> Utilization by Federal Poverty Level (FPL</a:t>
            </a:r>
            <a:r>
              <a:rPr lang="en-US" altLang="en-US" sz="2000" b="1" dirty="0">
                <a:solidFill>
                  <a:srgbClr val="000000"/>
                </a:solidFill>
                <a:latin typeface="Arial" panose="020B0604020202020204" pitchFamily="34" charset="0"/>
              </a:rPr>
              <a:t>)</a:t>
            </a:r>
          </a:p>
        </p:txBody>
      </p:sp>
      <p:sp>
        <p:nvSpPr>
          <p:cNvPr id="9260" name="Text Box 14"/>
          <p:cNvSpPr txBox="1">
            <a:spLocks noChangeArrowheads="1"/>
          </p:cNvSpPr>
          <p:nvPr/>
        </p:nvSpPr>
        <p:spPr bwMode="auto">
          <a:xfrm>
            <a:off x="726758" y="6237516"/>
            <a:ext cx="7772400"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700" dirty="0">
                <a:latin typeface="Arial" panose="020B0604020202020204" pitchFamily="34" charset="0"/>
              </a:rPr>
              <a:t>Notes: Please note dental payment information is not included in the above calculation. The Health Safety Net fiscal year runs from October 1 through September 30 of the following year. &gt; 300% FPL includes individuals qualifying for Medical Hardship. </a:t>
            </a:r>
            <a:r>
              <a:rPr lang="en-US" altLang="en-US" sz="700" dirty="0">
                <a:solidFill>
                  <a:srgbClr val="080808"/>
                </a:solidFill>
                <a:latin typeface="Arial" panose="020B0604020202020204" pitchFamily="34" charset="0"/>
              </a:rPr>
              <a:t>Source: Health Safety Net Data </a:t>
            </a:r>
            <a:r>
              <a:rPr lang="en-US" altLang="en-US" sz="700" dirty="0">
                <a:latin typeface="Arial" panose="020B0604020202020204" pitchFamily="34" charset="0"/>
              </a:rPr>
              <a:t>Warehouse as of 9/30/2021.</a:t>
            </a:r>
          </a:p>
        </p:txBody>
      </p:sp>
      <p:grpSp>
        <p:nvGrpSpPr>
          <p:cNvPr id="9261" name="Group 11"/>
          <p:cNvGrpSpPr>
            <a:grpSpLocks/>
          </p:cNvGrpSpPr>
          <p:nvPr/>
        </p:nvGrpSpPr>
        <p:grpSpPr bwMode="auto">
          <a:xfrm>
            <a:off x="7148513" y="146050"/>
            <a:ext cx="1746250" cy="369888"/>
            <a:chOff x="4307" y="122"/>
            <a:chExt cx="1856" cy="264"/>
          </a:xfrm>
        </p:grpSpPr>
        <p:sp>
          <p:nvSpPr>
            <p:cNvPr id="9263" name="Rectangle 12"/>
            <p:cNvSpPr>
              <a:spLocks noChangeArrowheads="1"/>
            </p:cNvSpPr>
            <p:nvPr/>
          </p:nvSpPr>
          <p:spPr bwMode="white">
            <a:xfrm>
              <a:off x="4307" y="123"/>
              <a:ext cx="1856"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9264" name="Text Box 13"/>
            <p:cNvSpPr txBox="1">
              <a:spLocks noChangeArrowheads="1"/>
            </p:cNvSpPr>
            <p:nvPr/>
          </p:nvSpPr>
          <p:spPr bwMode="auto">
            <a:xfrm>
              <a:off x="4350" y="122"/>
              <a:ext cx="1756" cy="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FontTx/>
                <a:buNone/>
              </a:pPr>
              <a:r>
                <a:rPr lang="en-US" altLang="en-US" sz="1400" dirty="0">
                  <a:solidFill>
                    <a:srgbClr val="4F81BD"/>
                  </a:solidFill>
                </a:rPr>
                <a:t>Service Patterns</a:t>
              </a:r>
            </a:p>
          </p:txBody>
        </p:sp>
      </p:grpSp>
      <p:pic>
        <p:nvPicPr>
          <p:cNvPr id="11" name="Picture 1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2" name="Group 11"/>
          <p:cNvGrpSpPr>
            <a:grpSpLocks/>
          </p:cNvGrpSpPr>
          <p:nvPr/>
        </p:nvGrpSpPr>
        <p:grpSpPr bwMode="auto">
          <a:xfrm>
            <a:off x="517525" y="6477000"/>
            <a:ext cx="3349625" cy="309563"/>
            <a:chOff x="4307" y="87"/>
            <a:chExt cx="1856" cy="299"/>
          </a:xfrm>
        </p:grpSpPr>
        <p:sp>
          <p:nvSpPr>
            <p:cNvPr id="1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6" name="Straight Connector 15"/>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8" name="Group 11"/>
          <p:cNvGrpSpPr>
            <a:grpSpLocks/>
          </p:cNvGrpSpPr>
          <p:nvPr/>
        </p:nvGrpSpPr>
        <p:grpSpPr bwMode="auto">
          <a:xfrm>
            <a:off x="7010613" y="147451"/>
            <a:ext cx="1959456" cy="462360"/>
            <a:chOff x="4031" y="123"/>
            <a:chExt cx="2132" cy="330"/>
          </a:xfrm>
        </p:grpSpPr>
        <p:sp>
          <p:nvSpPr>
            <p:cNvPr id="19" name="Rectangle 12"/>
            <p:cNvSpPr>
              <a:spLocks noChangeArrowheads="1"/>
            </p:cNvSpPr>
            <p:nvPr/>
          </p:nvSpPr>
          <p:spPr bwMode="white">
            <a:xfrm>
              <a:off x="4031" y="123"/>
              <a:ext cx="2132" cy="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20" name="Text Box 13"/>
            <p:cNvSpPr txBox="1">
              <a:spLocks noChangeArrowheads="1"/>
            </p:cNvSpPr>
            <p:nvPr/>
          </p:nvSpPr>
          <p:spPr bwMode="auto">
            <a:xfrm>
              <a:off x="4113" y="204"/>
              <a:ext cx="1993" cy="2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lIns="101799" tIns="50900" rIns="101799" bIns="5090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r" eaLnBrk="1" hangingPunct="1">
                <a:spcBef>
                  <a:spcPct val="0"/>
                </a:spcBef>
                <a:buNone/>
              </a:pPr>
              <a:r>
                <a:rPr lang="en-US" altLang="en-US" sz="1600" b="1" dirty="0">
                  <a:solidFill>
                    <a:srgbClr val="4F81BD"/>
                  </a:solidFill>
                  <a:latin typeface="Arial" panose="020B0604020202020204" pitchFamily="34" charset="0"/>
                  <a:cs typeface="Arial" panose="020B0604020202020204" pitchFamily="34" charset="0"/>
                </a:rPr>
                <a:t>Service Patterns</a:t>
              </a:r>
            </a:p>
          </p:txBody>
        </p:sp>
      </p:grpSp>
      <p:sp>
        <p:nvSpPr>
          <p:cNvPr id="2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13</a:t>
            </a:fld>
            <a:endParaRPr lang="en-US" dirty="0"/>
          </a:p>
        </p:txBody>
      </p:sp>
      <p:graphicFrame>
        <p:nvGraphicFramePr>
          <p:cNvPr id="23" name="Chart 22">
            <a:extLst>
              <a:ext uri="{FF2B5EF4-FFF2-40B4-BE49-F238E27FC236}">
                <a16:creationId xmlns:a16="http://schemas.microsoft.com/office/drawing/2014/main" id="{4C85E52B-B1BA-4C12-BA0B-79B6BC28B512}"/>
              </a:ext>
            </a:extLst>
          </p:cNvPr>
          <p:cNvGraphicFramePr/>
          <p:nvPr>
            <p:extLst>
              <p:ext uri="{D42A27DB-BD31-4B8C-83A1-F6EECF244321}">
                <p14:modId xmlns:p14="http://schemas.microsoft.com/office/powerpoint/2010/main" val="2744608916"/>
              </p:ext>
            </p:extLst>
          </p:nvPr>
        </p:nvGraphicFramePr>
        <p:xfrm>
          <a:off x="295275" y="1066801"/>
          <a:ext cx="8258175" cy="495299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95672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15"/>
          <p:cNvSpPr>
            <a:spLocks noGrp="1" noChangeArrowheads="1"/>
          </p:cNvSpPr>
          <p:nvPr>
            <p:ph type="title" idx="4294967295"/>
          </p:nvPr>
        </p:nvSpPr>
        <p:spPr>
          <a:xfrm>
            <a:off x="533400" y="533400"/>
            <a:ext cx="8067675" cy="750887"/>
          </a:xfrm>
        </p:spPr>
        <p:txBody>
          <a:bodyPr/>
          <a:lstStyle/>
          <a:p>
            <a:pPr eaLnBrk="1" hangingPunct="1"/>
            <a:r>
              <a:rPr lang="en-US" altLang="en-US" dirty="0"/>
              <a:t>Table of Contents</a:t>
            </a:r>
          </a:p>
        </p:txBody>
      </p:sp>
      <p:pic>
        <p:nvPicPr>
          <p:cNvPr id="5" name="Picture 4"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1"/>
          <p:cNvGrpSpPr>
            <a:grpSpLocks/>
          </p:cNvGrpSpPr>
          <p:nvPr/>
        </p:nvGrpSpPr>
        <p:grpSpPr bwMode="auto">
          <a:xfrm>
            <a:off x="517525" y="6477000"/>
            <a:ext cx="3349625" cy="309563"/>
            <a:chOff x="4307" y="87"/>
            <a:chExt cx="1856" cy="299"/>
          </a:xfrm>
        </p:grpSpPr>
        <p:sp>
          <p:nvSpPr>
            <p:cNvPr id="7"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8"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0" name="Straight Connector 9"/>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aphicFrame>
        <p:nvGraphicFramePr>
          <p:cNvPr id="2" name="Table 1"/>
          <p:cNvGraphicFramePr>
            <a:graphicFrameLocks noGrp="1"/>
          </p:cNvGraphicFramePr>
          <p:nvPr>
            <p:extLst>
              <p:ext uri="{D42A27DB-BD31-4B8C-83A1-F6EECF244321}">
                <p14:modId xmlns:p14="http://schemas.microsoft.com/office/powerpoint/2010/main" val="3922997275"/>
              </p:ext>
            </p:extLst>
          </p:nvPr>
        </p:nvGraphicFramePr>
        <p:xfrm>
          <a:off x="1133475" y="1397000"/>
          <a:ext cx="6858000" cy="3337560"/>
        </p:xfrm>
        <a:graphic>
          <a:graphicData uri="http://schemas.openxmlformats.org/drawingml/2006/table">
            <a:tbl>
              <a:tblPr firstRow="1" bandRow="1">
                <a:tableStyleId>{2D5ABB26-0587-4C30-8999-92F81FD0307C}</a:tableStyleId>
              </a:tblPr>
              <a:tblGrid>
                <a:gridCol w="6105525">
                  <a:extLst>
                    <a:ext uri="{9D8B030D-6E8A-4147-A177-3AD203B41FA5}">
                      <a16:colId xmlns:a16="http://schemas.microsoft.com/office/drawing/2014/main" val="20000"/>
                    </a:ext>
                  </a:extLst>
                </a:gridCol>
                <a:gridCol w="752475">
                  <a:extLst>
                    <a:ext uri="{9D8B030D-6E8A-4147-A177-3AD203B41FA5}">
                      <a16:colId xmlns:a16="http://schemas.microsoft.com/office/drawing/2014/main" val="20001"/>
                    </a:ext>
                  </a:extLst>
                </a:gridCol>
              </a:tblGrid>
              <a:tr h="370840">
                <a:tc>
                  <a:txBody>
                    <a:bodyPr/>
                    <a:lstStyle/>
                    <a:p>
                      <a:r>
                        <a:rPr lang="en-US" altLang="en-US" sz="1800" dirty="0">
                          <a:latin typeface="Arial" panose="020B0604020202020204" pitchFamily="34" charset="0"/>
                          <a:cs typeface="Arial" panose="020B0604020202020204" pitchFamily="34" charset="0"/>
                        </a:rPr>
                        <a:t>Introduction</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r>
                        <a:rPr lang="en-US" altLang="en-US" sz="1800" dirty="0">
                          <a:latin typeface="Arial" panose="020B0604020202020204" pitchFamily="34" charset="0"/>
                          <a:cs typeface="Arial" panose="020B0604020202020204" pitchFamily="34" charset="0"/>
                        </a:rPr>
                        <a:t>HSN Overview</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800" dirty="0">
                          <a:latin typeface="Arial" panose="020B0604020202020204" pitchFamily="34" charset="0"/>
                          <a:cs typeface="Arial" panose="020B0604020202020204" pitchFamily="34" charset="0"/>
                        </a:rPr>
                        <a:t>4</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US" altLang="en-US" sz="1800" dirty="0">
                          <a:latin typeface="Arial" panose="020B0604020202020204" pitchFamily="34" charset="0"/>
                          <a:cs typeface="Arial" panose="020B0604020202020204" pitchFamily="34" charset="0"/>
                        </a:rPr>
                        <a:t>HSN Fiscal Year Updates 2021</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US" altLang="en-US" sz="1800" dirty="0">
                          <a:latin typeface="Arial" panose="020B0604020202020204" pitchFamily="34" charset="0"/>
                          <a:cs typeface="Arial" panose="020B0604020202020204" pitchFamily="34" charset="0"/>
                        </a:rPr>
                        <a:t>HSN Total Demand and Payment Trends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8</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US" altLang="en-US" sz="1800" dirty="0">
                          <a:latin typeface="Arial" panose="020B0604020202020204" pitchFamily="34" charset="0"/>
                          <a:cs typeface="Arial" panose="020B0604020202020204" pitchFamily="34" charset="0"/>
                        </a:rPr>
                        <a:t>Hospital Payments &amp; Volumes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9</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US" altLang="en-US" sz="1800" dirty="0">
                          <a:latin typeface="Arial" panose="020B0604020202020204" pitchFamily="34" charset="0"/>
                          <a:cs typeface="Arial" panose="020B0604020202020204" pitchFamily="34" charset="0"/>
                        </a:rPr>
                        <a:t>Community Health Centers (CHC) Disbursements</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10</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US" altLang="en-US" sz="1800" strike="noStrike" dirty="0">
                          <a:solidFill>
                            <a:schemeClr val="tx1"/>
                          </a:solidFill>
                          <a:latin typeface="Arial" panose="020B0604020202020204" pitchFamily="34" charset="0"/>
                          <a:cs typeface="Arial" panose="020B0604020202020204" pitchFamily="34" charset="0"/>
                        </a:rPr>
                        <a:t>Hospital </a:t>
                      </a:r>
                      <a:r>
                        <a:rPr lang="en-US" altLang="en-US" sz="1800" dirty="0">
                          <a:latin typeface="Arial" panose="020B0604020202020204" pitchFamily="34" charset="0"/>
                          <a:cs typeface="Arial" panose="020B0604020202020204" pitchFamily="34" charset="0"/>
                        </a:rPr>
                        <a:t>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11</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70840">
                <a:tc>
                  <a:txBody>
                    <a:bodyPr/>
                    <a:lstStyle/>
                    <a:p>
                      <a:r>
                        <a:rPr lang="en-US" altLang="en-US" sz="1800" dirty="0">
                          <a:latin typeface="Arial" panose="020B0604020202020204" pitchFamily="34" charset="0"/>
                          <a:cs typeface="Arial" panose="020B0604020202020204" pitchFamily="34" charset="0"/>
                        </a:rPr>
                        <a:t>CHC Demand by Type of Service</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70840">
                <a:tc>
                  <a:txBody>
                    <a:bodyPr/>
                    <a:lstStyle/>
                    <a:p>
                      <a:r>
                        <a:rPr lang="en-US" altLang="en-US" sz="1800" dirty="0">
                          <a:latin typeface="Arial" panose="020B0604020202020204" pitchFamily="34" charset="0"/>
                          <a:cs typeface="Arial" panose="020B0604020202020204" pitchFamily="34" charset="0"/>
                        </a:rPr>
                        <a:t>Utilization by Income (Federal Poverty Level)</a:t>
                      </a:r>
                      <a:endParaRPr lang="en-US" b="0" dirty="0">
                        <a:solidFill>
                          <a:schemeClr val="tx1"/>
                        </a:solidFill>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13</a:t>
                      </a:r>
                      <a:endParaRPr lang="en-US"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
        <p:nvSpPr>
          <p:cNvPr id="1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r>
              <a:rPr lang="en-US" altLang="en-US" sz="3600" dirty="0"/>
              <a:t>Introduction</a:t>
            </a:r>
          </a:p>
        </p:txBody>
      </p:sp>
      <p:sp>
        <p:nvSpPr>
          <p:cNvPr id="39940" name="Text Box 8"/>
          <p:cNvSpPr txBox="1">
            <a:spLocks noChangeArrowheads="1"/>
          </p:cNvSpPr>
          <p:nvPr/>
        </p:nvSpPr>
        <p:spPr bwMode="auto">
          <a:xfrm>
            <a:off x="398930" y="1420010"/>
            <a:ext cx="8326734" cy="4324261"/>
          </a:xfrm>
          <a:prstGeom prst="rect">
            <a:avLst/>
          </a:prstGeom>
          <a:noFill/>
          <a:ln w="9525" algn="ctr">
            <a:noFill/>
            <a:miter lim="800000"/>
            <a:headEnd/>
            <a:tailEnd/>
          </a:ln>
        </p:spPr>
        <p:txBody>
          <a:bodyPr wrap="square" lIns="0" tIns="0" rIns="0" bIns="0">
            <a:spAutoFit/>
          </a:bodyPr>
          <a:lstStyle/>
          <a:p>
            <a:pPr>
              <a:spcBef>
                <a:spcPts val="600"/>
              </a:spcBef>
              <a:defRPr/>
            </a:pPr>
            <a:r>
              <a:rPr lang="en-US" altLang="en-US" sz="1400" dirty="0">
                <a:latin typeface="Arial" panose="020B0604020202020204" pitchFamily="34" charset="0"/>
              </a:rPr>
              <a:t>The Executive Office of Health and Human Services (EOHHS) hereby submits this report to the Massachusetts Legislature in </a:t>
            </a:r>
            <a:r>
              <a:rPr lang="en-US" altLang="en-US" sz="1400" dirty="0">
                <a:latin typeface="Arial" panose="020B0604020202020204" pitchFamily="34" charset="0"/>
                <a:cs typeface="Arial" panose="020B0604020202020204" pitchFamily="34" charset="0"/>
              </a:rPr>
              <a:t>compliance with </a:t>
            </a:r>
            <a:r>
              <a:rPr lang="en-US" sz="1400" dirty="0">
                <a:latin typeface="Arial" panose="020B0604020202020204" pitchFamily="34" charset="0"/>
                <a:cs typeface="Arial" panose="020B0604020202020204" pitchFamily="34" charset="0"/>
              </a:rPr>
              <a:t>Chapter 227 of the Acts of 2021</a:t>
            </a:r>
            <a:r>
              <a:rPr lang="en-US" altLang="en-US" sz="1400" dirty="0">
                <a:latin typeface="Arial" panose="020B0604020202020204" pitchFamily="34" charset="0"/>
                <a:cs typeface="Arial" panose="020B0604020202020204" pitchFamily="34" charset="0"/>
              </a:rPr>
              <a:t>, Line Item 4000-0300, which calls for EOHHS to report on the </a:t>
            </a:r>
            <a:r>
              <a:rPr lang="en-US" altLang="en-US" sz="1400" dirty="0">
                <a:latin typeface="Arial" panose="020B0604020202020204" pitchFamily="34" charset="0"/>
              </a:rPr>
              <a:t>utilization of the Health Safety Net Trust </a:t>
            </a:r>
            <a:r>
              <a:rPr lang="en-US" altLang="en-US" sz="1400" dirty="0">
                <a:latin typeface="Arial" panose="020B0604020202020204" pitchFamily="34" charset="0"/>
                <a:cs typeface="Arial" panose="020B0604020202020204" pitchFamily="34" charset="0"/>
              </a:rPr>
              <a:t>Fund, including the following information for Fiscal Year 2021:</a:t>
            </a:r>
          </a:p>
          <a:p>
            <a:pPr marL="742950" lvl="1" indent="-285750">
              <a:spcBef>
                <a:spcPts val="12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number of persons whose medical expenses were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total dollar amount billed to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age, income level, and insurance status of recipients using the Health Safety Net Trust Fund.</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types of services paid for out of the Health Safety Net Trust Fund. </a:t>
            </a:r>
          </a:p>
          <a:p>
            <a:pPr marL="742950" lvl="1" indent="-285750">
              <a:spcBef>
                <a:spcPts val="600"/>
              </a:spcBef>
              <a:spcAft>
                <a:spcPts val="1200"/>
              </a:spcAft>
              <a:buFont typeface="Arial" panose="020B0604020202020204" pitchFamily="34" charset="0"/>
              <a:buChar char="•"/>
              <a:defRPr/>
            </a:pPr>
            <a:r>
              <a:rPr lang="en-US" sz="1400" dirty="0">
                <a:latin typeface="Arial" panose="020B0604020202020204" pitchFamily="34" charset="0"/>
                <a:cs typeface="Arial" panose="020B0604020202020204" pitchFamily="34" charset="0"/>
              </a:rPr>
              <a:t>The amount disbursed from the Health Safety Net Trust Fund to each hospital and community health center. </a:t>
            </a:r>
          </a:p>
          <a:p>
            <a:pPr>
              <a:spcBef>
                <a:spcPts val="600"/>
              </a:spcBef>
              <a:defRPr/>
            </a:pPr>
            <a:r>
              <a:rPr lang="en-US" altLang="en-US" sz="1400" dirty="0">
                <a:latin typeface="Arial" panose="020B0604020202020204" pitchFamily="34" charset="0"/>
              </a:rPr>
              <a:t>This report reflects Health Safety Net (HSN) utilization during HSN fiscal year 2021 (HSNFY21), which ran from October 1, 2020 through September 30, 2021.</a:t>
            </a:r>
          </a:p>
        </p:txBody>
      </p:sp>
      <p:sp>
        <p:nvSpPr>
          <p:cNvPr id="4102" name="Rectangle 12"/>
          <p:cNvSpPr>
            <a:spLocks noChangeArrowheads="1"/>
          </p:cNvSpPr>
          <p:nvPr/>
        </p:nvSpPr>
        <p:spPr bwMode="white">
          <a:xfrm>
            <a:off x="7535863" y="147451"/>
            <a:ext cx="1358900" cy="3684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51010"/>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1035" y="1240527"/>
            <a:ext cx="8229600" cy="5238357"/>
          </a:xfrm>
          <a:prstGeom prst="rect">
            <a:avLst/>
          </a:prstGeom>
          <a:noFill/>
          <a:ln w="9525" algn="ctr">
            <a:noFill/>
            <a:miter lim="800000"/>
            <a:headEnd/>
            <a:tailEnd/>
          </a:ln>
        </p:spPr>
        <p:txBody>
          <a:bodyPr wrap="square" lIns="0" tIns="0" rIns="0" bIns="0" anchor="ctr">
            <a:spAutoFit/>
          </a:bodyPr>
          <a:lstStyle/>
          <a:p>
            <a:pPr defTabSz="914608" eaLnBrk="0" hangingPunct="0">
              <a:spcBef>
                <a:spcPct val="20000"/>
              </a:spcBef>
              <a:spcAft>
                <a:spcPct val="30000"/>
              </a:spcAft>
              <a:defRPr/>
            </a:pPr>
            <a:r>
              <a:rPr lang="en-US" sz="1400" dirty="0">
                <a:latin typeface="Arial" panose="020B0604020202020204" pitchFamily="34" charset="0"/>
              </a:rPr>
              <a:t>The Health Safety Net (HSN), created by Chapter 58 of the Acts of 2006, makes payments to hospitals and community health centers for health care services provided to low-income Massachusetts residents who are uninsured or underinsured. </a:t>
            </a:r>
          </a:p>
          <a:p>
            <a:pPr marL="742950" lvl="1" indent="-285750">
              <a:spcAft>
                <a:spcPct val="30000"/>
              </a:spcAft>
              <a:buFont typeface="Arial" panose="020B0604020202020204" pitchFamily="34" charset="0"/>
              <a:buChar char="•"/>
            </a:pPr>
            <a:endParaRPr lang="en-US" altLang="en-US" sz="8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Massachusetts residents who are uninsured or underinsured and have household incomes up to 150% of the Federal Poverty Level (FPL) may qualify for HSN primary or HSN secondary.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residents have incomes above 150% and up to 300% of the FPL, they may qualify for primary partial HSN or secondary partial HSN, which includes a sliding scale deductible based on income. </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Low income residents who are enrolled in MassHealth, Medicare or other insurance may qualify for HSN secondary for certain services not covered by their primary insurance.</a:t>
            </a:r>
          </a:p>
          <a:p>
            <a:pPr lvl="1">
              <a:spcAft>
                <a:spcPct val="30000"/>
              </a:spcAft>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Individuals eligible for ConnectorCare (regardless of enrollment) are eligible for HSN for the first 100 days of eligibility, after such time they are eligible for HSN dental only.</a:t>
            </a:r>
          </a:p>
          <a:p>
            <a:pPr marL="742950" lvl="1" indent="-285750">
              <a:spcAft>
                <a:spcPct val="30000"/>
              </a:spcAft>
              <a:buFont typeface="Arial" panose="020B0604020202020204" pitchFamily="34" charset="0"/>
              <a:buChar char="•"/>
            </a:pPr>
            <a:endParaRPr lang="en-US" altLang="en-US" sz="1400" dirty="0">
              <a:latin typeface="Arial" panose="020B0604020202020204" pitchFamily="34" charset="0"/>
            </a:endParaRPr>
          </a:p>
          <a:p>
            <a:pPr marL="742950" lvl="1" indent="-285750">
              <a:spcAft>
                <a:spcPct val="30000"/>
              </a:spcAft>
              <a:buFont typeface="Arial" panose="020B0604020202020204" pitchFamily="34" charset="0"/>
              <a:buChar char="•"/>
            </a:pPr>
            <a:r>
              <a:rPr lang="en-US" altLang="en-US" sz="1400" dirty="0">
                <a:latin typeface="Arial" panose="020B0604020202020204" pitchFamily="34" charset="0"/>
              </a:rPr>
              <a:t>If a Massachusetts resident has allowable medical expenses that exceed a certain percent of their countable income, they may qualify for Medical Hardship, in which case the HSN would pay for HSN qualified services. Individuals who qualify for Medical Hardship must pay a required contribution, based on their family’s countable income. </a:t>
            </a: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545422"/>
            <a:ext cx="8229600" cy="4105739"/>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pays acute hospitals and community health centers based on services that are eligible for payment. HSN payment rates for most services are based on Medicare payment principles. </a:t>
            </a:r>
          </a:p>
          <a:p>
            <a:pPr>
              <a:spcAft>
                <a:spcPct val="30000"/>
              </a:spcAft>
            </a:pPr>
            <a:endParaRPr lang="en-US" sz="1400" dirty="0">
              <a:latin typeface="Arial" panose="020B0604020202020204" pitchFamily="34" charset="0"/>
              <a:cs typeface="Arial" panose="020B0604020202020204" pitchFamily="34" charset="0"/>
            </a:endParaRPr>
          </a:p>
          <a:p>
            <a:pPr defTabSz="914608">
              <a:spcAft>
                <a:spcPct val="30000"/>
              </a:spcAft>
              <a:defRPr/>
            </a:pPr>
            <a:r>
              <a:rPr lang="en-US" altLang="en-US" sz="1400" dirty="0">
                <a:latin typeface="Arial" panose="020B0604020202020204" pitchFamily="34" charset="0"/>
                <a:cs typeface="Arial" panose="020B0604020202020204" pitchFamily="34" charset="0"/>
              </a:rPr>
              <a:t>The HSN funding total for FY21 was $346,617,348 from the following sources:</a:t>
            </a:r>
          </a:p>
          <a:p>
            <a:pPr defTabSz="914608">
              <a:spcAft>
                <a:spcPct val="30000"/>
              </a:spcAft>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An assessment on acute hospitals’ private sector charges: $165,308,674</a:t>
            </a:r>
            <a:r>
              <a:rPr lang="en-US" altLang="en-US" sz="1400" baseline="30000" dirty="0">
                <a:latin typeface="Arial" panose="020B0604020202020204" pitchFamily="34" charset="0"/>
                <a:cs typeface="Arial" panose="020B0604020202020204" pitchFamily="34" charset="0"/>
              </a:rPr>
              <a:t>1</a:t>
            </a: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cs typeface="Arial" panose="020B0604020202020204" pitchFamily="34" charset="0"/>
              </a:rPr>
              <a:t>A surcharge on payments made to hospitals and ambulatory surgical centers by HMOs, insurers, third party administrators, and individuals (assessment and surcharge are each </a:t>
            </a:r>
            <a:r>
              <a:rPr lang="en-US" sz="1400" dirty="0">
                <a:latin typeface="Arial" panose="020B0604020202020204" pitchFamily="34" charset="0"/>
                <a:cs typeface="Arial" panose="020B0604020202020204" pitchFamily="34" charset="0"/>
              </a:rPr>
              <a:t>equal to $160 million plus 50% of the estimated cost of administering the Health Safety Net): </a:t>
            </a:r>
            <a:r>
              <a:rPr lang="en-US" altLang="en-US" sz="1400" dirty="0">
                <a:latin typeface="Arial" panose="020B0604020202020204" pitchFamily="34" charset="0"/>
                <a:cs typeface="Arial" panose="020B0604020202020204" pitchFamily="34" charset="0"/>
              </a:rPr>
              <a:t>$165,308,674</a:t>
            </a:r>
            <a:r>
              <a:rPr lang="en-US" altLang="en-US" sz="1400" baseline="30000" dirty="0">
                <a:latin typeface="Arial" panose="020B0604020202020204" pitchFamily="34" charset="0"/>
                <a:cs typeface="Arial" panose="020B0604020202020204" pitchFamily="34" charset="0"/>
              </a:rPr>
              <a:t>1</a:t>
            </a:r>
          </a:p>
          <a:p>
            <a:pPr lvl="1" defTabSz="914608">
              <a:spcAft>
                <a:spcPct val="30000"/>
              </a:spcAft>
              <a:defRPr/>
            </a:pPr>
            <a:endParaRPr lang="en-US" altLang="en-US" sz="1400" dirty="0">
              <a:latin typeface="Arial" panose="020B0604020202020204" pitchFamily="34" charset="0"/>
            </a:endParaRPr>
          </a:p>
          <a:p>
            <a:pPr marL="742950" lvl="1"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A $16 million appropriation from the Commonwealth’s General Fund.</a:t>
            </a:r>
            <a:r>
              <a:rPr lang="en-US" altLang="en-US" sz="1400" baseline="30000" dirty="0">
                <a:latin typeface="Arial" panose="020B0604020202020204" pitchFamily="34" charset="0"/>
                <a:cs typeface="Arial" panose="020B0604020202020204" pitchFamily="34" charset="0"/>
              </a:rPr>
              <a:t>2</a:t>
            </a:r>
          </a:p>
          <a:p>
            <a:pPr marL="742950" lvl="1" indent="-285750" defTabSz="914608">
              <a:spcAft>
                <a:spcPct val="30000"/>
              </a:spcAft>
              <a:buFont typeface="Arial" panose="020B0604020202020204" pitchFamily="34" charset="0"/>
              <a:buChar char="•"/>
              <a:defRPr/>
            </a:pPr>
            <a:endParaRPr lang="en-US" altLang="en-US" sz="1400" dirty="0">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5</a:t>
            </a:fld>
            <a:endParaRPr lang="en-US" dirty="0"/>
          </a:p>
        </p:txBody>
      </p:sp>
      <p:sp>
        <p:nvSpPr>
          <p:cNvPr id="2" name="TextBox 1"/>
          <p:cNvSpPr txBox="1"/>
          <p:nvPr/>
        </p:nvSpPr>
        <p:spPr>
          <a:xfrm>
            <a:off x="351504" y="5544338"/>
            <a:ext cx="8458200" cy="1200329"/>
          </a:xfrm>
          <a:prstGeom prst="rect">
            <a:avLst/>
          </a:prstGeom>
          <a:noFill/>
        </p:spPr>
        <p:txBody>
          <a:bodyPr wrap="square" rtlCol="0">
            <a:spAutoFit/>
          </a:bodyPr>
          <a:lstStyle/>
          <a:p>
            <a:pPr marL="228600" indent="-228600">
              <a:buAutoNum type="arabicPeriod"/>
            </a:pPr>
            <a:r>
              <a:rPr lang="en-US" sz="800" dirty="0"/>
              <a:t>$10,617,347 is used for HSN administrative funding.</a:t>
            </a:r>
          </a:p>
          <a:p>
            <a:pPr marL="228600" indent="-228600">
              <a:buFontTx/>
              <a:buAutoNum type="arabicPeriod"/>
            </a:pPr>
            <a:r>
              <a:rPr lang="en-US" altLang="en-US" sz="800" dirty="0">
                <a:latin typeface="Arial" panose="020B0604020202020204" pitchFamily="34" charset="0"/>
              </a:rPr>
              <a:t>$15M in funding for the Health Safety Net.  $1M in additional funding for demonstration projects.</a:t>
            </a:r>
          </a:p>
          <a:p>
            <a:pPr marL="228600" indent="-228600">
              <a:buFontTx/>
              <a:buAutoNum type="arabicPeriod"/>
            </a:pPr>
            <a:r>
              <a:rPr lang="en-US" sz="800" dirty="0"/>
              <a:t>In FY21, </a:t>
            </a:r>
            <a:r>
              <a:rPr lang="en-US" altLang="en-US" sz="800" dirty="0">
                <a:latin typeface="Arial" panose="020B0604020202020204" pitchFamily="34" charset="0"/>
              </a:rPr>
              <a:t>disbursements were made to Cambridge Health Alliance ($50,000,000) and Boston Medical Center ($20,000,000) due to offset funding for uncompensated care from other sources.</a:t>
            </a:r>
          </a:p>
          <a:p>
            <a:pPr marL="228600" indent="-228600">
              <a:buFontTx/>
              <a:buAutoNum type="arabicPeriod"/>
            </a:pPr>
            <a:endParaRPr lang="en-US" altLang="en-US" sz="800" dirty="0">
              <a:latin typeface="Arial" panose="020B0604020202020204" pitchFamily="34" charset="0"/>
            </a:endParaRPr>
          </a:p>
          <a:p>
            <a:br>
              <a:rPr lang="en-US" altLang="en-US" sz="800" dirty="0">
                <a:latin typeface="Arial" panose="020B0604020202020204" pitchFamily="34" charset="0"/>
              </a:rPr>
            </a:br>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987056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533400"/>
            <a:ext cx="8229600" cy="685800"/>
          </a:xfrm>
        </p:spPr>
        <p:txBody>
          <a:bodyPr/>
          <a:lstStyle/>
          <a:p>
            <a:r>
              <a:rPr lang="en-US" altLang="en-US" sz="3600" dirty="0"/>
              <a:t>HSN Overview</a:t>
            </a:r>
          </a:p>
        </p:txBody>
      </p:sp>
      <p:sp>
        <p:nvSpPr>
          <p:cNvPr id="39940" name="Text Box 8"/>
          <p:cNvSpPr txBox="1">
            <a:spLocks noChangeArrowheads="1"/>
          </p:cNvSpPr>
          <p:nvPr/>
        </p:nvSpPr>
        <p:spPr bwMode="auto">
          <a:xfrm>
            <a:off x="457200" y="1638925"/>
            <a:ext cx="8229600" cy="723275"/>
          </a:xfrm>
          <a:prstGeom prst="rect">
            <a:avLst/>
          </a:prstGeom>
          <a:noFill/>
          <a:ln w="9525" algn="ctr">
            <a:noFill/>
            <a:miter lim="800000"/>
            <a:headEnd/>
            <a:tailEnd/>
          </a:ln>
        </p:spPr>
        <p:txBody>
          <a:bodyPr wrap="square" lIns="0" tIns="0" rIns="0" bIns="0" anchor="ctr">
            <a:spAutoFit/>
          </a:bodyPr>
          <a:lstStyle/>
          <a:p>
            <a:pPr marL="742950" lvl="1" indent="-285750" defTabSz="914608">
              <a:spcAft>
                <a:spcPct val="30000"/>
              </a:spcAft>
              <a:buFont typeface="Arial" panose="020B0604020202020204" pitchFamily="34" charset="0"/>
              <a:buChar char="•"/>
              <a:defRPr/>
            </a:pPr>
            <a:endParaRPr lang="en-US" altLang="en-US" sz="1400" dirty="0">
              <a:solidFill>
                <a:prstClr val="black"/>
              </a:solidFill>
              <a:latin typeface="Arial" panose="020B0604020202020204" pitchFamily="34" charset="0"/>
              <a:cs typeface="Arial" panose="020B0604020202020204" pitchFamily="34" charset="0"/>
            </a:endParaRPr>
          </a:p>
          <a:p>
            <a:pPr lvl="1" defTabSz="914608">
              <a:spcAft>
                <a:spcPct val="30000"/>
              </a:spcAft>
              <a:defRPr/>
            </a:pPr>
            <a:endParaRPr lang="en-US" altLang="en-US" sz="1600" strike="sngStrike" dirty="0">
              <a:solidFill>
                <a:srgbClr val="FF0000"/>
              </a:solidFill>
              <a:latin typeface="Arial" panose="020B0604020202020204" pitchFamily="34" charset="0"/>
              <a:cs typeface="Arial" panose="020B0604020202020204" pitchFamily="34" charset="0"/>
            </a:endParaRPr>
          </a:p>
          <a:p>
            <a:pPr marL="285750" indent="-285750">
              <a:spcAft>
                <a:spcPct val="30000"/>
              </a:spcAft>
              <a:buFont typeface="Arial" panose="020B0604020202020204" pitchFamily="34" charset="0"/>
              <a:buChar char="•"/>
            </a:pPr>
            <a:endParaRPr lang="en-US" sz="800" dirty="0">
              <a:solidFill>
                <a:prstClr val="black"/>
              </a:solidFill>
              <a:latin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prstClr val="black"/>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5" name="Group 11"/>
          <p:cNvGrpSpPr>
            <a:grpSpLocks/>
          </p:cNvGrpSpPr>
          <p:nvPr/>
        </p:nvGrpSpPr>
        <p:grpSpPr bwMode="auto">
          <a:xfrm>
            <a:off x="7543800" y="260874"/>
            <a:ext cx="1493838" cy="417512"/>
            <a:chOff x="4307" y="123"/>
            <a:chExt cx="1856" cy="263"/>
          </a:xfrm>
        </p:grpSpPr>
        <p:sp>
          <p:nvSpPr>
            <p:cNvPr id="16"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prstClr val="black"/>
                </a:solidFill>
                <a:latin typeface="Verdana" pitchFamily="34" charset="0"/>
              </a:endParaRPr>
            </a:p>
          </p:txBody>
        </p:sp>
        <p:sp>
          <p:nvSpPr>
            <p:cNvPr id="17"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8"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solidFill>
                  <a:prstClr val="black">
                    <a:tint val="75000"/>
                  </a:prstClr>
                </a:solidFill>
              </a:rPr>
              <a:pPr>
                <a:defRPr/>
              </a:pPr>
              <a:t>6</a:t>
            </a:fld>
            <a:endParaRPr lang="en-US" dirty="0">
              <a:solidFill>
                <a:prstClr val="black">
                  <a:tint val="75000"/>
                </a:prstClr>
              </a:solidFill>
            </a:endParaRPr>
          </a:p>
        </p:txBody>
      </p:sp>
      <p:sp>
        <p:nvSpPr>
          <p:cNvPr id="19" name="Text Box 8"/>
          <p:cNvSpPr txBox="1">
            <a:spLocks noChangeArrowheads="1"/>
          </p:cNvSpPr>
          <p:nvPr/>
        </p:nvSpPr>
        <p:spPr bwMode="auto">
          <a:xfrm>
            <a:off x="457200" y="1688270"/>
            <a:ext cx="8229600" cy="3585597"/>
          </a:xfrm>
          <a:prstGeom prst="rect">
            <a:avLst/>
          </a:prstGeom>
          <a:noFill/>
          <a:ln w="9525" algn="ctr">
            <a:noFill/>
            <a:miter lim="800000"/>
            <a:headEnd/>
            <a:tailEnd/>
          </a:ln>
        </p:spPr>
        <p:txBody>
          <a:bodyPr wrap="square" lIns="0" tIns="0" rIns="0" bIns="0" anchor="ctr">
            <a:spAutoFit/>
          </a:bodyPr>
          <a:lstStyle/>
          <a:p>
            <a:pPr>
              <a:spcAft>
                <a:spcPct val="30000"/>
              </a:spcAft>
            </a:pPr>
            <a:r>
              <a:rPr lang="en-US" sz="1400" dirty="0">
                <a:latin typeface="Arial" panose="020B0604020202020204" pitchFamily="34" charset="0"/>
                <a:cs typeface="Arial" panose="020B0604020202020204" pitchFamily="34" charset="0"/>
              </a:rPr>
              <a:t>The HSN also allocates funds every fiscal year for demonstration projects designed to address alternative approaches to improve health care and reduce costs for the uninsured and underinsured on a cost-neutral basis.</a:t>
            </a:r>
            <a:r>
              <a:rPr lang="en-US" sz="1400" baseline="30000" dirty="0">
                <a:latin typeface="Arial" panose="020B0604020202020204" pitchFamily="34" charset="0"/>
                <a:cs typeface="Arial" panose="020B0604020202020204" pitchFamily="34" charset="0"/>
              </a:rPr>
              <a:t>1</a:t>
            </a:r>
            <a:r>
              <a:rPr lang="en-US" sz="1400" dirty="0">
                <a:latin typeface="Arial" panose="020B0604020202020204" pitchFamily="34" charset="0"/>
                <a:cs typeface="Arial" panose="020B0604020202020204" pitchFamily="34" charset="0"/>
              </a:rPr>
              <a:t> The following demonstration projects were funded in FY21:</a:t>
            </a:r>
          </a:p>
          <a:p>
            <a:pPr marL="285750" indent="-285750">
              <a:spcAft>
                <a:spcPct val="30000"/>
              </a:spcAft>
              <a:buFont typeface="Arial" panose="020B0604020202020204" pitchFamily="34" charset="0"/>
              <a:buChar char="•"/>
            </a:pPr>
            <a:endParaRPr lang="en-US" sz="1400" dirty="0"/>
          </a:p>
          <a:p>
            <a:pPr marL="285750"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Fishing Partnership</a:t>
            </a:r>
          </a:p>
          <a:p>
            <a:pPr marL="742950" lvl="1" indent="-285750">
              <a:spcAft>
                <a:spcPct val="30000"/>
              </a:spcAft>
              <a:buFont typeface="Arial" panose="020B0604020202020204" pitchFamily="34" charset="0"/>
              <a:buChar char="•"/>
            </a:pPr>
            <a:r>
              <a:rPr lang="en-US" sz="1200" dirty="0">
                <a:latin typeface="Arial" panose="020B0604020202020204" pitchFamily="34" charset="0"/>
                <a:cs typeface="Arial" panose="020B0604020202020204" pitchFamily="34" charset="0"/>
              </a:rPr>
              <a:t>The Fishing Partnership was awarded demonstration funding to connect commercial fishermen with a broad range of professional counseling services, provide assistance with health insurance applications, and offer safety and survival trainings and other special health-oriented events for fishing families: $2,000,000</a:t>
            </a:r>
          </a:p>
          <a:p>
            <a:pPr marL="285750"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Long-Acting Reversible Contraception </a:t>
            </a:r>
          </a:p>
          <a:p>
            <a:pPr marL="742950" lvl="1" indent="-285750" defTabSz="914608">
              <a:spcAft>
                <a:spcPct val="30000"/>
              </a:spcAft>
              <a:buFont typeface="Arial" panose="020B0604020202020204" pitchFamily="34" charset="0"/>
              <a:buChar char="•"/>
              <a:defRPr/>
            </a:pPr>
            <a:r>
              <a:rPr lang="en-US" sz="1200" dirty="0">
                <a:latin typeface="Arial" panose="020B0604020202020204" pitchFamily="34" charset="0"/>
                <a:cs typeface="Arial" panose="020B0604020202020204" pitchFamily="34" charset="0"/>
              </a:rPr>
              <a:t>Two community organizations (Boston Medical Center and Upstream USA) were awarded demonstration funding to provide assistance to health care providers, both in the community and hospital settings, with the aim of decreasing the number of unintended pregnancies and improve maternal and infant health outcomes across the Commonwealth: $2,375,609</a:t>
            </a:r>
          </a:p>
          <a:p>
            <a:pPr marL="742950" lvl="1" indent="-285750" defTabSz="914608">
              <a:spcAft>
                <a:spcPct val="30000"/>
              </a:spcAft>
              <a:buFont typeface="Arial" panose="020B0604020202020204" pitchFamily="34" charset="0"/>
              <a:buChar char="•"/>
              <a:defRPr/>
            </a:pPr>
            <a:endParaRPr lang="en-US" sz="1400" dirty="0">
              <a:latin typeface="Arial" panose="020B0604020202020204" pitchFamily="34" charset="0"/>
              <a:cs typeface="Arial" panose="020B0604020202020204" pitchFamily="34" charset="0"/>
            </a:endParaRPr>
          </a:p>
          <a:p>
            <a:pPr marL="285750" indent="-285750" defTabSz="914608">
              <a:spcAft>
                <a:spcPct val="30000"/>
              </a:spcAft>
              <a:buFont typeface="Arial" panose="020B0604020202020204" pitchFamily="34" charset="0"/>
              <a:buChar char="•"/>
              <a:defRPr/>
            </a:pPr>
            <a:r>
              <a:rPr lang="en-US" altLang="en-US" sz="1400" dirty="0">
                <a:latin typeface="Arial" panose="020B0604020202020204" pitchFamily="34" charset="0"/>
              </a:rPr>
              <a:t>Note: Each fiscal year, the HSN makes a $1M payment to the Office of the Inspector General for auditing purposes.</a:t>
            </a:r>
            <a:endParaRPr lang="en-US" sz="1400" dirty="0">
              <a:latin typeface="Arial" panose="020B0604020202020204" pitchFamily="34" charset="0"/>
              <a:cs typeface="Arial" panose="020B0604020202020204" pitchFamily="34" charset="0"/>
            </a:endParaRPr>
          </a:p>
        </p:txBody>
      </p:sp>
      <p:sp>
        <p:nvSpPr>
          <p:cNvPr id="20" name="TextBox 19"/>
          <p:cNvSpPr txBox="1"/>
          <p:nvPr/>
        </p:nvSpPr>
        <p:spPr>
          <a:xfrm>
            <a:off x="351504" y="5943600"/>
            <a:ext cx="8458200" cy="707886"/>
          </a:xfrm>
          <a:prstGeom prst="rect">
            <a:avLst/>
          </a:prstGeom>
          <a:noFill/>
        </p:spPr>
        <p:txBody>
          <a:bodyPr wrap="square" rtlCol="0">
            <a:spAutoFit/>
          </a:bodyPr>
          <a:lstStyle/>
          <a:p>
            <a:pPr marL="228600" indent="-228600">
              <a:buAutoNum type="arabicPeriod"/>
            </a:pPr>
            <a:r>
              <a:rPr lang="en-US" altLang="en-US" sz="800" dirty="0">
                <a:latin typeface="Arial" panose="020B0604020202020204" pitchFamily="34" charset="0"/>
              </a:rPr>
              <a:t>$50,000 of demonstration funding is used to pay for the HSN drug utilization review contract.</a:t>
            </a:r>
          </a:p>
          <a:p>
            <a:endParaRPr lang="en-US" altLang="en-US" sz="800" dirty="0">
              <a:latin typeface="Arial" panose="020B0604020202020204" pitchFamily="34" charset="0"/>
            </a:endParaRPr>
          </a:p>
          <a:p>
            <a:br>
              <a:rPr lang="en-US" altLang="en-US" sz="800" dirty="0">
                <a:latin typeface="Arial" panose="020B0604020202020204" pitchFamily="34" charset="0"/>
              </a:rPr>
            </a:br>
            <a:endParaRPr lang="en-US" altLang="en-US" sz="800" dirty="0">
              <a:latin typeface="Arial" panose="020B0604020202020204" pitchFamily="34" charset="0"/>
            </a:endParaRPr>
          </a:p>
          <a:p>
            <a:pPr marL="228600" indent="-228600">
              <a:buAutoNum type="arabicPeriod"/>
            </a:pPr>
            <a:endParaRPr lang="en-US" sz="800" dirty="0"/>
          </a:p>
        </p:txBody>
      </p:sp>
    </p:spTree>
    <p:extLst>
      <p:ext uri="{BB962C8B-B14F-4D97-AF65-F5344CB8AC3E}">
        <p14:creationId xmlns:p14="http://schemas.microsoft.com/office/powerpoint/2010/main" val="33390367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457200" y="457200"/>
            <a:ext cx="8229600" cy="990600"/>
          </a:xfrm>
        </p:spPr>
        <p:txBody>
          <a:bodyPr/>
          <a:lstStyle/>
          <a:p>
            <a:r>
              <a:rPr lang="en-US" altLang="en-US" sz="3600" dirty="0"/>
              <a:t>HSN Fiscal Year 2021 Updates</a:t>
            </a:r>
          </a:p>
        </p:txBody>
      </p:sp>
      <p:sp>
        <p:nvSpPr>
          <p:cNvPr id="39940" name="Text Box 8"/>
          <p:cNvSpPr txBox="1">
            <a:spLocks noChangeArrowheads="1"/>
          </p:cNvSpPr>
          <p:nvPr/>
        </p:nvSpPr>
        <p:spPr bwMode="auto">
          <a:xfrm>
            <a:off x="436562" y="1676400"/>
            <a:ext cx="8250238" cy="2092881"/>
          </a:xfrm>
          <a:prstGeom prst="rect">
            <a:avLst/>
          </a:prstGeom>
          <a:noFill/>
          <a:ln w="9525" algn="ctr">
            <a:noFill/>
            <a:miter lim="800000"/>
            <a:headEnd/>
            <a:tailEnd/>
          </a:ln>
        </p:spPr>
        <p:txBody>
          <a:bodyPr lIns="0" tIns="0" rIns="0" bIns="0">
            <a:spAutoFit/>
          </a:bodyPr>
          <a:lstStyle/>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The HSN shortfall increased from $20M during HSNFY20 to $65M during HSNFY21</a:t>
            </a:r>
          </a:p>
          <a:p>
            <a:pPr marL="274023" lvl="1" indent="-171450" defTabSz="914608" eaLnBrk="0" hangingPunct="0">
              <a:spcBef>
                <a:spcPts val="336"/>
              </a:spcBef>
              <a:spcAft>
                <a:spcPts val="504"/>
              </a:spcAft>
              <a:buFont typeface="Arial" panose="020B0604020202020204" pitchFamily="34" charset="0"/>
              <a:buChar char="•"/>
              <a:defRPr/>
            </a:pPr>
            <a:r>
              <a:rPr lang="en-US" dirty="0">
                <a:latin typeface="Arial" panose="020B0604020202020204" pitchFamily="34" charset="0"/>
                <a:cs typeface="Arial" panose="020B0604020202020204" pitchFamily="34" charset="0"/>
              </a:rPr>
              <a:t>HSN received and transferred $257.5M to the Delivery System Reform Incentive Program (DSRIP) fund as mandated by the Massachusetts Budget for FY21.</a:t>
            </a:r>
          </a:p>
          <a:p>
            <a:pPr marL="102573" lvl="1" defTabSz="914608" eaLnBrk="0" hangingPunct="0">
              <a:spcBef>
                <a:spcPts val="336"/>
              </a:spcBef>
              <a:spcAft>
                <a:spcPts val="504"/>
              </a:spcAft>
              <a:defRPr/>
            </a:pPr>
            <a:endParaRPr lang="en-US" dirty="0">
              <a:latin typeface="Arial" panose="020B0604020202020204" pitchFamily="34" charset="0"/>
              <a:cs typeface="Arial" panose="020B0604020202020204" pitchFamily="34" charset="0"/>
            </a:endParaRPr>
          </a:p>
          <a:p>
            <a:pPr marL="102573" lvl="1" defTabSz="914608" eaLnBrk="0" hangingPunct="0">
              <a:spcBef>
                <a:spcPts val="336"/>
              </a:spcBef>
              <a:spcAft>
                <a:spcPts val="504"/>
              </a:spcAft>
              <a:defRPr/>
            </a:pPr>
            <a:endParaRPr lang="en-US" sz="800" dirty="0">
              <a:latin typeface="Arial" panose="020B0604020202020204" pitchFamily="34" charset="0"/>
              <a:cs typeface="Arial" panose="020B0604020202020204" pitchFamily="34" charset="0"/>
            </a:endParaRPr>
          </a:p>
        </p:txBody>
      </p:sp>
      <p:pic>
        <p:nvPicPr>
          <p:cNvPr id="8" name="Picture 7"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 name="Group 11"/>
          <p:cNvGrpSpPr>
            <a:grpSpLocks/>
          </p:cNvGrpSpPr>
          <p:nvPr/>
        </p:nvGrpSpPr>
        <p:grpSpPr bwMode="auto">
          <a:xfrm>
            <a:off x="517525" y="6477000"/>
            <a:ext cx="3349625" cy="309563"/>
            <a:chOff x="4307" y="87"/>
            <a:chExt cx="1856" cy="299"/>
          </a:xfrm>
        </p:grpSpPr>
        <p:sp>
          <p:nvSpPr>
            <p:cNvPr id="10"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11"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13" name="Straight Connector 12"/>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16" name="Group 11"/>
          <p:cNvGrpSpPr>
            <a:grpSpLocks/>
          </p:cNvGrpSpPr>
          <p:nvPr/>
        </p:nvGrpSpPr>
        <p:grpSpPr bwMode="auto">
          <a:xfrm>
            <a:off x="7543800" y="278152"/>
            <a:ext cx="1493838" cy="493712"/>
            <a:chOff x="4307" y="131"/>
            <a:chExt cx="1856" cy="311"/>
          </a:xfrm>
        </p:grpSpPr>
        <p:sp>
          <p:nvSpPr>
            <p:cNvPr id="17" name="Rectangle 12"/>
            <p:cNvSpPr>
              <a:spLocks noChangeArrowheads="1"/>
            </p:cNvSpPr>
            <p:nvPr/>
          </p:nvSpPr>
          <p:spPr bwMode="white">
            <a:xfrm>
              <a:off x="4307" y="179"/>
              <a:ext cx="1856" cy="263"/>
            </a:xfrm>
            <a:prstGeom prst="rect">
              <a:avLst/>
            </a:prstGeom>
            <a:solidFill>
              <a:schemeClr val="bg1"/>
            </a:solidFill>
            <a:ln w="9525">
              <a:noFill/>
              <a:miter lim="800000"/>
              <a:headEnd/>
              <a:tailEnd/>
            </a:ln>
          </p:spPr>
          <p:txBody>
            <a:bodyPr wrap="none" anchor="ctr"/>
            <a:lstStyle/>
            <a:p>
              <a:endParaRPr lang="en-US" sz="1400" b="1" dirty="0">
                <a:solidFill>
                  <a:schemeClr val="tx1"/>
                </a:solidFill>
                <a:latin typeface="Arial" panose="020B0604020202020204" pitchFamily="34" charset="0"/>
                <a:cs typeface="Arial" panose="020B0604020202020204" pitchFamily="34" charset="0"/>
              </a:endParaRPr>
            </a:p>
          </p:txBody>
        </p:sp>
        <p:sp>
          <p:nvSpPr>
            <p:cNvPr id="18" name="Text Box 13"/>
            <p:cNvSpPr txBox="1">
              <a:spLocks noChangeArrowheads="1"/>
            </p:cNvSpPr>
            <p:nvPr/>
          </p:nvSpPr>
          <p:spPr bwMode="auto">
            <a:xfrm>
              <a:off x="4348" y="131"/>
              <a:ext cx="1756" cy="218"/>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Introduction</a:t>
              </a:r>
            </a:p>
          </p:txBody>
        </p:sp>
      </p:grpSp>
      <p:sp>
        <p:nvSpPr>
          <p:cNvPr id="19"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7</a:t>
            </a:fld>
            <a:endParaRPr lang="en-US" dirty="0"/>
          </a:p>
        </p:txBody>
      </p:sp>
    </p:spTree>
    <p:extLst>
      <p:ext uri="{BB962C8B-B14F-4D97-AF65-F5344CB8AC3E}">
        <p14:creationId xmlns:p14="http://schemas.microsoft.com/office/powerpoint/2010/main" val="167081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AutoShape 16"/>
          <p:cNvSpPr>
            <a:spLocks noChangeArrowheads="1"/>
          </p:cNvSpPr>
          <p:nvPr/>
        </p:nvSpPr>
        <p:spPr bwMode="auto">
          <a:xfrm>
            <a:off x="6781799" y="996951"/>
            <a:ext cx="1996759" cy="4650204"/>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7172" name="Rectangle 4"/>
          <p:cNvSpPr>
            <a:spLocks noGrp="1" noChangeArrowheads="1"/>
          </p:cNvSpPr>
          <p:nvPr>
            <p:ph type="body" sz="half" idx="4294967295"/>
          </p:nvPr>
        </p:nvSpPr>
        <p:spPr>
          <a:xfrm>
            <a:off x="6810374" y="857542"/>
            <a:ext cx="1968184" cy="4360279"/>
          </a:xfrm>
        </p:spPr>
        <p:txBody>
          <a:bodyPr/>
          <a:lstStyle/>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r>
              <a:rPr lang="en-US" altLang="en-US" sz="1100" dirty="0"/>
              <a:t>Demand represents the amount that providers would have been paid in the absence of a funding shortfall. </a:t>
            </a:r>
          </a:p>
          <a:p>
            <a:pPr marL="0" indent="0">
              <a:spcAft>
                <a:spcPct val="30000"/>
              </a:spcAft>
              <a:buNone/>
            </a:pPr>
            <a:endParaRPr lang="en-US" altLang="en-US" sz="1100" dirty="0"/>
          </a:p>
          <a:p>
            <a:pPr marL="0" indent="0">
              <a:spcAft>
                <a:spcPct val="30000"/>
              </a:spcAft>
              <a:buNone/>
            </a:pPr>
            <a:r>
              <a:rPr lang="en-US" altLang="en-US" sz="1100" dirty="0"/>
              <a:t>The HSN shortfall increased from $20M during HSNFY20 to $65M during HSNFY21.  </a:t>
            </a:r>
          </a:p>
          <a:p>
            <a:pPr marL="0" indent="0">
              <a:spcAft>
                <a:spcPct val="30000"/>
              </a:spcAft>
              <a:buNone/>
            </a:pPr>
            <a:endParaRPr lang="en-US" altLang="en-US" sz="1100" dirty="0"/>
          </a:p>
          <a:p>
            <a:pPr marL="0" indent="0">
              <a:spcAft>
                <a:spcPct val="30000"/>
              </a:spcAft>
              <a:buNone/>
            </a:pPr>
            <a:r>
              <a:rPr lang="en-US" altLang="en-US" sz="1100" dirty="0"/>
              <a:t>Note: In FY21, the HSN received A $16M appropriation from the Commonwealth’s General Fund ($15 million towards HSN general fund and $1M directly for demonstration projects)</a:t>
            </a:r>
          </a:p>
          <a:p>
            <a:pPr marL="0" indent="0">
              <a:spcAft>
                <a:spcPct val="30000"/>
              </a:spcAft>
              <a:buNone/>
            </a:pPr>
            <a:endParaRPr lang="en-US" altLang="en-US" sz="1100" dirty="0"/>
          </a:p>
          <a:p>
            <a:pPr marL="0" indent="0">
              <a:spcAft>
                <a:spcPct val="30000"/>
              </a:spcAft>
              <a:buNone/>
            </a:pPr>
            <a:endParaRPr lang="en-US" altLang="en-US" sz="1100" dirty="0"/>
          </a:p>
          <a:p>
            <a:pPr marL="0" indent="0">
              <a:spcAft>
                <a:spcPct val="30000"/>
              </a:spcAft>
              <a:buNone/>
            </a:pPr>
            <a:endParaRPr lang="en-US" altLang="en-US" sz="1100" strike="sngStrike" dirty="0"/>
          </a:p>
        </p:txBody>
      </p:sp>
      <p:sp>
        <p:nvSpPr>
          <p:cNvPr id="7173" name="Rectangle 17"/>
          <p:cNvSpPr>
            <a:spLocks noChangeArrowheads="1"/>
          </p:cNvSpPr>
          <p:nvPr/>
        </p:nvSpPr>
        <p:spPr bwMode="auto">
          <a:xfrm>
            <a:off x="475130" y="457200"/>
            <a:ext cx="8164513"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2400" b="1" dirty="0">
                <a:solidFill>
                  <a:srgbClr val="000000"/>
                </a:solidFill>
                <a:latin typeface="Arial" panose="020B0604020202020204" pitchFamily="34" charset="0"/>
              </a:rPr>
              <a:t>HSN Total Demand and Payment Trends</a:t>
            </a:r>
            <a:endParaRPr lang="en-US" altLang="en-US" sz="24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676275" y="6026851"/>
            <a:ext cx="805912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Notes: The Health Safety Net fiscal year runs from October 1 through September 30 of the following year. Hospital and community health center payments are reported in the month in which payment was made. The shortfall amount is based on spending assumptions in place during the fiscal year and may differ from year-end shortfall estimates reported elsewhere. Data reflect payment and projected demand levels as of the end of each fiscal year and exclude adjustments made after the end of the fiscal year. Numbers are rounded to the nearest million and may not sum due to rounding; percent changes are calculated prior to rounding.  Source: Health Safety Net Payment Calculation as of </a:t>
            </a:r>
            <a:r>
              <a:rPr lang="en-US" altLang="en-US" sz="700" b="1" dirty="0">
                <a:latin typeface="Arial" panose="020B0604020202020204" pitchFamily="34" charset="0"/>
              </a:rPr>
              <a:t>09/30/21.</a:t>
            </a: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1"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8</a:t>
            </a:fld>
            <a:endParaRPr lang="en-US" dirty="0"/>
          </a:p>
        </p:txBody>
      </p:sp>
      <p:graphicFrame>
        <p:nvGraphicFramePr>
          <p:cNvPr id="18" name="Chart 17">
            <a:extLst>
              <a:ext uri="{FF2B5EF4-FFF2-40B4-BE49-F238E27FC236}">
                <a16:creationId xmlns:a16="http://schemas.microsoft.com/office/drawing/2014/main" id="{9565A4DB-FB76-48C4-9745-E5E35F9F3E46}"/>
              </a:ext>
            </a:extLst>
          </p:cNvPr>
          <p:cNvGraphicFramePr>
            <a:graphicFrameLocks/>
          </p:cNvGraphicFramePr>
          <p:nvPr>
            <p:extLst>
              <p:ext uri="{D42A27DB-BD31-4B8C-83A1-F6EECF244321}">
                <p14:modId xmlns:p14="http://schemas.microsoft.com/office/powerpoint/2010/main" val="495600242"/>
              </p:ext>
            </p:extLst>
          </p:nvPr>
        </p:nvGraphicFramePr>
        <p:xfrm>
          <a:off x="372353" y="1287170"/>
          <a:ext cx="6104647" cy="442782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692403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17"/>
          <p:cNvSpPr>
            <a:spLocks noChangeArrowheads="1"/>
          </p:cNvSpPr>
          <p:nvPr/>
        </p:nvSpPr>
        <p:spPr bwMode="auto">
          <a:xfrm>
            <a:off x="193359" y="566556"/>
            <a:ext cx="8839200" cy="92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FontTx/>
              <a:buNone/>
            </a:pPr>
            <a:r>
              <a:rPr lang="en-US" altLang="en-US" sz="1600" b="1" dirty="0">
                <a:solidFill>
                  <a:srgbClr val="000000"/>
                </a:solidFill>
                <a:latin typeface="Arial" panose="020B0604020202020204" pitchFamily="34" charset="0"/>
              </a:rPr>
              <a:t>Amounts Disbursed to Hospitals from the Health Safety Net Trust Fund </a:t>
            </a:r>
          </a:p>
          <a:p>
            <a:pPr algn="ctr" eaLnBrk="1" hangingPunct="1">
              <a:spcBef>
                <a:spcPct val="0"/>
              </a:spcBef>
              <a:buFontTx/>
              <a:buNone/>
            </a:pPr>
            <a:r>
              <a:rPr lang="en-US" altLang="en-US" sz="1600" b="1" dirty="0">
                <a:solidFill>
                  <a:srgbClr val="000000"/>
                </a:solidFill>
                <a:latin typeface="Arial" panose="020B0604020202020204" pitchFamily="34" charset="0"/>
              </a:rPr>
              <a:t>and Offset Funding (after Shortfall)</a:t>
            </a:r>
            <a:endParaRPr lang="en-US" altLang="en-US" sz="2000" b="1" dirty="0">
              <a:solidFill>
                <a:srgbClr val="FF0000"/>
              </a:solidFill>
              <a:latin typeface="Arial" panose="020B0604020202020204" pitchFamily="34" charset="0"/>
            </a:endParaRPr>
          </a:p>
        </p:txBody>
      </p:sp>
      <p:sp>
        <p:nvSpPr>
          <p:cNvPr id="7179" name="Text Box 14"/>
          <p:cNvSpPr txBox="1">
            <a:spLocks noChangeArrowheads="1"/>
          </p:cNvSpPr>
          <p:nvPr/>
        </p:nvSpPr>
        <p:spPr bwMode="auto">
          <a:xfrm>
            <a:off x="537377" y="5455160"/>
            <a:ext cx="8046376" cy="1077218"/>
          </a:xfrm>
          <a:prstGeom prst="rect">
            <a:avLst/>
          </a:prstGeom>
          <a:solidFill>
            <a:schemeClr val="bg1"/>
          </a:solidFill>
          <a:ln>
            <a:noFill/>
          </a:ln>
        </p:spPr>
        <p:txBody>
          <a:bodyPr wrap="square" lIns="0" tIns="0" rIns="0" bIns="0" anchor="b">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None/>
            </a:pPr>
            <a:r>
              <a:rPr lang="en-US" altLang="en-US" sz="700" dirty="0">
                <a:latin typeface="Arial" panose="020B0604020202020204" pitchFamily="34" charset="0"/>
              </a:rPr>
              <a:t>1. The total disbursements listed above incudes a legislative special payment to Boston Children’s Hospital ($3,850,000). The list does not include disbursements to Cambridge Health Alliance ($12,000,000) and Boston Medical Center ($20,000,000) due to offset funding for uncompensated care from other sources. </a:t>
            </a:r>
          </a:p>
          <a:p>
            <a:pPr eaLnBrk="1" hangingPunct="1">
              <a:spcBef>
                <a:spcPct val="0"/>
              </a:spcBef>
              <a:buNone/>
            </a:pPr>
            <a:endParaRPr lang="en-US" altLang="en-US" sz="700"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The Health Safety Net fiscal year runs from October 1 through September 30 of the following year. Hospital payments are reported in the month in which payment was made. The shortfall amount is based on spending assumptions in place during the fiscal year and may differ from year-end shortfall estimates reported elsewhere. Data reflect as of the end of each fiscal year and exclude adjustments made after the end of the fiscal year.  Source: Health Safety Net Payment Calculation as </a:t>
            </a:r>
            <a:r>
              <a:rPr lang="en-US" altLang="en-US" sz="700" b="1" dirty="0">
                <a:latin typeface="Arial" panose="020B0604020202020204" pitchFamily="34" charset="0"/>
              </a:rPr>
              <a:t>of 09/30/21.</a:t>
            </a:r>
          </a:p>
          <a:p>
            <a:pPr eaLnBrk="1" hangingPunct="1">
              <a:spcBef>
                <a:spcPct val="0"/>
              </a:spcBef>
              <a:buNone/>
            </a:pPr>
            <a:endParaRPr lang="en-US" altLang="en-US" sz="700" b="1" dirty="0">
              <a:latin typeface="Arial" panose="020B0604020202020204" pitchFamily="34" charset="0"/>
            </a:endParaRPr>
          </a:p>
          <a:p>
            <a:pPr eaLnBrk="1" hangingPunct="1">
              <a:spcBef>
                <a:spcPct val="0"/>
              </a:spcBef>
              <a:buNone/>
            </a:pPr>
            <a:r>
              <a:rPr lang="en-US" altLang="en-US" sz="700" dirty="0">
                <a:latin typeface="Arial" panose="020B0604020202020204" pitchFamily="34" charset="0"/>
              </a:rPr>
              <a:t>2. Remediated claims and calculations are submitted after the conclusion of the HSN fiscal year.  Although these claims and calculations are paid in subsequent fiscal years, these claims will be counted against total demand and shortfall for the fiscal year in which it’s date of service fell.  </a:t>
            </a:r>
          </a:p>
          <a:p>
            <a:pPr eaLnBrk="1" hangingPunct="1">
              <a:spcBef>
                <a:spcPct val="0"/>
              </a:spcBef>
              <a:buNone/>
            </a:pPr>
            <a:endParaRPr lang="en-US" altLang="en-US" sz="700" b="1" dirty="0">
              <a:latin typeface="Arial" panose="020B0604020202020204" pitchFamily="34" charset="0"/>
            </a:endParaRPr>
          </a:p>
        </p:txBody>
      </p:sp>
      <p:sp>
        <p:nvSpPr>
          <p:cNvPr id="20" name="Slide Number Placeholder 3"/>
          <p:cNvSpPr txBox="1">
            <a:spLocks/>
          </p:cNvSpPr>
          <p:nvPr/>
        </p:nvSpPr>
        <p:spPr>
          <a:xfrm>
            <a:off x="8305800" y="6332855"/>
            <a:ext cx="458788" cy="249928"/>
          </a:xfrm>
          <a:prstGeom prst="rect">
            <a:avLst/>
          </a:prstGeom>
        </p:spPr>
        <p:txBody>
          <a:bodyPr vert="horz" lIns="91440" tIns="45720" rIns="91440" bIns="45720" rtlCol="0" anchor="ctr"/>
          <a:lstStyle>
            <a:defPPr>
              <a:defRPr lang="en-US"/>
            </a:defPPr>
            <a:lvl1pPr algn="l" rtl="0" fontAlgn="auto">
              <a:spcBef>
                <a:spcPts val="0"/>
              </a:spcBef>
              <a:spcAft>
                <a:spcPts val="0"/>
              </a:spcAft>
              <a:defRPr sz="1200" kern="1200">
                <a:solidFill>
                  <a:schemeClr val="tx1">
                    <a:tint val="75000"/>
                  </a:schemeClr>
                </a:solidFill>
                <a:latin typeface="+mn-lt"/>
                <a:ea typeface="+mn-ea"/>
                <a:cs typeface="+mn-cs"/>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pPr algn="r">
              <a:defRPr/>
            </a:pPr>
            <a:endParaRPr lang="en-US" sz="1100" dirty="0">
              <a:solidFill>
                <a:schemeClr val="tx1"/>
              </a:solidFill>
              <a:latin typeface="Times New Roman" panose="02020603050405020304" pitchFamily="18" charset="0"/>
              <a:cs typeface="Times New Roman" panose="02020603050405020304" pitchFamily="18" charset="0"/>
            </a:endParaRPr>
          </a:p>
        </p:txBody>
      </p:sp>
      <p:pic>
        <p:nvPicPr>
          <p:cNvPr id="21" name="Picture 20" descr="state seal_complete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6345238"/>
            <a:ext cx="4159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2" name="Group 11"/>
          <p:cNvGrpSpPr>
            <a:grpSpLocks/>
          </p:cNvGrpSpPr>
          <p:nvPr/>
        </p:nvGrpSpPr>
        <p:grpSpPr bwMode="auto">
          <a:xfrm>
            <a:off x="517525" y="6477000"/>
            <a:ext cx="3349625" cy="309563"/>
            <a:chOff x="4307" y="87"/>
            <a:chExt cx="1856" cy="299"/>
          </a:xfrm>
        </p:grpSpPr>
        <p:sp>
          <p:nvSpPr>
            <p:cNvPr id="23" name="Rectangle 12"/>
            <p:cNvSpPr>
              <a:spLocks noChangeArrowheads="1"/>
            </p:cNvSpPr>
            <p:nvPr/>
          </p:nvSpPr>
          <p:spPr bwMode="white">
            <a:xfrm>
              <a:off x="4307" y="122"/>
              <a:ext cx="1856" cy="2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sz="1400" dirty="0">
                <a:solidFill>
                  <a:schemeClr val="tx1"/>
                </a:solidFill>
                <a:latin typeface="Verdana" pitchFamily="34" charset="0"/>
              </a:endParaRPr>
            </a:p>
          </p:txBody>
        </p:sp>
        <p:sp>
          <p:nvSpPr>
            <p:cNvPr id="24" name="Text Box 13"/>
            <p:cNvSpPr txBox="1">
              <a:spLocks noChangeArrowheads="1"/>
            </p:cNvSpPr>
            <p:nvPr/>
          </p:nvSpPr>
          <p:spPr bwMode="auto">
            <a:xfrm>
              <a:off x="4318" y="87"/>
              <a:ext cx="1756" cy="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799" tIns="50900" rIns="101799" bIns="50900" anchor="b">
              <a:spAutoFit/>
            </a:bodyPr>
            <a:lstStyle>
              <a:lvl1pPr eaLnBrk="0" hangingPunct="0">
                <a:defRPr sz="2500" b="1">
                  <a:solidFill>
                    <a:srgbClr val="DDDDDD"/>
                  </a:solidFill>
                  <a:latin typeface="Arial" pitchFamily="34" charset="0"/>
                  <a:ea typeface="ＭＳ Ｐゴシック" pitchFamily="34" charset="-128"/>
                </a:defRPr>
              </a:lvl1pPr>
              <a:lvl2pPr marL="742950" indent="-285750" eaLnBrk="0" hangingPunct="0">
                <a:defRPr sz="2500" b="1">
                  <a:solidFill>
                    <a:srgbClr val="DDDDDD"/>
                  </a:solidFill>
                  <a:latin typeface="Arial" pitchFamily="34" charset="0"/>
                  <a:ea typeface="ＭＳ Ｐゴシック" pitchFamily="34" charset="-128"/>
                </a:defRPr>
              </a:lvl2pPr>
              <a:lvl3pPr marL="1143000" indent="-228600" eaLnBrk="0" hangingPunct="0">
                <a:defRPr sz="2500" b="1">
                  <a:solidFill>
                    <a:srgbClr val="DDDDDD"/>
                  </a:solidFill>
                  <a:latin typeface="Arial" pitchFamily="34" charset="0"/>
                  <a:ea typeface="ＭＳ Ｐゴシック" pitchFamily="34" charset="-128"/>
                </a:defRPr>
              </a:lvl3pPr>
              <a:lvl4pPr marL="1600200" indent="-228600" eaLnBrk="0" hangingPunct="0">
                <a:defRPr sz="2500" b="1">
                  <a:solidFill>
                    <a:srgbClr val="DDDDDD"/>
                  </a:solidFill>
                  <a:latin typeface="Arial" pitchFamily="34" charset="0"/>
                  <a:ea typeface="ＭＳ Ｐゴシック" pitchFamily="34" charset="-128"/>
                </a:defRPr>
              </a:lvl4pPr>
              <a:lvl5pPr marL="2057400" indent="-228600" eaLnBrk="0" hangingPunct="0">
                <a:defRPr sz="2500" b="1">
                  <a:solidFill>
                    <a:srgbClr val="DDDDDD"/>
                  </a:solidFill>
                  <a:latin typeface="Arial" pitchFamily="34" charset="0"/>
                  <a:ea typeface="ＭＳ Ｐゴシック" pitchFamily="34" charset="-128"/>
                </a:defRPr>
              </a:lvl5pPr>
              <a:lvl6pPr marL="25146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6pPr>
              <a:lvl7pPr marL="29718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7pPr>
              <a:lvl8pPr marL="34290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8pPr>
              <a:lvl9pPr marL="3886200" indent="-228600" eaLnBrk="0" fontAlgn="base" hangingPunct="0">
                <a:spcBef>
                  <a:spcPct val="0"/>
                </a:spcBef>
                <a:spcAft>
                  <a:spcPct val="0"/>
                </a:spcAft>
                <a:defRPr sz="2500" b="1">
                  <a:solidFill>
                    <a:srgbClr val="DDDDDD"/>
                  </a:solidFill>
                  <a:latin typeface="Arial" pitchFamily="34" charset="0"/>
                  <a:ea typeface="ＭＳ Ｐゴシック" pitchFamily="34" charset="-128"/>
                </a:defRPr>
              </a:lvl9pPr>
            </a:lstStyle>
            <a:p>
              <a:pPr eaLnBrk="1" hangingPunct="1">
                <a:defRPr/>
              </a:pPr>
              <a:r>
                <a:rPr lang="en-US" sz="1100" b="0" dirty="0">
                  <a:solidFill>
                    <a:srgbClr val="376092"/>
                  </a:solidFill>
                </a:rPr>
                <a:t>Executive Office of Health and Human Services</a:t>
              </a:r>
            </a:p>
          </p:txBody>
        </p:sp>
      </p:grpSp>
      <p:cxnSp>
        <p:nvCxnSpPr>
          <p:cNvPr id="25" name="Straight Connector 24"/>
          <p:cNvCxnSpPr/>
          <p:nvPr/>
        </p:nvCxnSpPr>
        <p:spPr>
          <a:xfrm>
            <a:off x="457200" y="457200"/>
            <a:ext cx="8164513"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H="1">
            <a:off x="676275" y="6492240"/>
            <a:ext cx="7873366"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27" name="Group 11"/>
          <p:cNvGrpSpPr>
            <a:grpSpLocks/>
          </p:cNvGrpSpPr>
          <p:nvPr/>
        </p:nvGrpSpPr>
        <p:grpSpPr bwMode="auto">
          <a:xfrm>
            <a:off x="7437120" y="256582"/>
            <a:ext cx="1341438" cy="330488"/>
            <a:chOff x="4307" y="123"/>
            <a:chExt cx="1856" cy="285"/>
          </a:xfrm>
        </p:grpSpPr>
        <p:sp>
          <p:nvSpPr>
            <p:cNvPr id="28" name="Rectangle 12"/>
            <p:cNvSpPr>
              <a:spLocks noChangeArrowheads="1"/>
            </p:cNvSpPr>
            <p:nvPr/>
          </p:nvSpPr>
          <p:spPr bwMode="white">
            <a:xfrm>
              <a:off x="4307" y="123"/>
              <a:ext cx="1856" cy="263"/>
            </a:xfrm>
            <a:prstGeom prst="rect">
              <a:avLst/>
            </a:prstGeom>
            <a:solidFill>
              <a:schemeClr val="bg1"/>
            </a:solidFill>
            <a:ln w="9525">
              <a:noFill/>
              <a:miter lim="800000"/>
              <a:headEnd/>
              <a:tailEnd/>
            </a:ln>
          </p:spPr>
          <p:txBody>
            <a:bodyPr wrap="none" anchor="ctr"/>
            <a:lstStyle/>
            <a:p>
              <a:endParaRPr lang="en-US" sz="1400" dirty="0">
                <a:solidFill>
                  <a:schemeClr val="tx1"/>
                </a:solidFill>
                <a:latin typeface="Verdana" pitchFamily="34" charset="0"/>
              </a:endParaRPr>
            </a:p>
          </p:txBody>
        </p:sp>
        <p:sp>
          <p:nvSpPr>
            <p:cNvPr id="29" name="Text Box 13"/>
            <p:cNvSpPr txBox="1">
              <a:spLocks noChangeArrowheads="1"/>
            </p:cNvSpPr>
            <p:nvPr/>
          </p:nvSpPr>
          <p:spPr bwMode="auto">
            <a:xfrm>
              <a:off x="4357" y="188"/>
              <a:ext cx="1756" cy="220"/>
            </a:xfrm>
            <a:prstGeom prst="rect">
              <a:avLst/>
            </a:prstGeom>
            <a:noFill/>
            <a:ln w="9525" algn="ctr">
              <a:noFill/>
              <a:miter lim="800000"/>
              <a:headEnd/>
              <a:tailEnd/>
            </a:ln>
          </p:spPr>
          <p:txBody>
            <a:bodyPr lIns="101799" tIns="50900" rIns="101799" bIns="50900" anchor="b">
              <a:spAutoFit/>
            </a:bodyPr>
            <a:lstStyle/>
            <a:p>
              <a:pPr algn="r" defTabSz="1019175"/>
              <a:r>
                <a:rPr lang="en-US" sz="1600" b="1" dirty="0">
                  <a:solidFill>
                    <a:srgbClr val="4F81BD"/>
                  </a:solidFill>
                  <a:latin typeface="Arial" panose="020B0604020202020204" pitchFamily="34" charset="0"/>
                  <a:cs typeface="Arial" panose="020B0604020202020204" pitchFamily="34" charset="0"/>
                </a:rPr>
                <a:t>Payments</a:t>
              </a:r>
            </a:p>
          </p:txBody>
        </p:sp>
      </p:grpSp>
      <p:sp>
        <p:nvSpPr>
          <p:cNvPr id="30" name="AutoShape 16"/>
          <p:cNvSpPr>
            <a:spLocks noChangeArrowheads="1"/>
          </p:cNvSpPr>
          <p:nvPr/>
        </p:nvSpPr>
        <p:spPr bwMode="auto">
          <a:xfrm>
            <a:off x="6862552" y="1290403"/>
            <a:ext cx="2076450" cy="3984283"/>
          </a:xfrm>
          <a:prstGeom prst="roundRect">
            <a:avLst>
              <a:gd name="adj" fmla="val 16667"/>
            </a:avLst>
          </a:prstGeom>
          <a:solidFill>
            <a:schemeClr val="accent3">
              <a:lumMod val="60000"/>
              <a:lumOff val="40000"/>
            </a:schemeClr>
          </a:solidFill>
          <a:ln>
            <a:noFill/>
          </a:ln>
        </p:spPr>
        <p:txBody>
          <a:bodyPr wrap="none" lIns="82058" tIns="41029" rIns="82058" bIns="41029" anchor="ct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en-US" altLang="en-US" sz="1300" dirty="0">
              <a:latin typeface="Verdana" pitchFamily="34" charset="0"/>
            </a:endParaRPr>
          </a:p>
        </p:txBody>
      </p:sp>
      <p:sp>
        <p:nvSpPr>
          <p:cNvPr id="31" name="Rectangle 4"/>
          <p:cNvSpPr txBox="1">
            <a:spLocks noChangeArrowheads="1"/>
          </p:cNvSpPr>
          <p:nvPr/>
        </p:nvSpPr>
        <p:spPr bwMode="auto">
          <a:xfrm>
            <a:off x="6942695" y="1487157"/>
            <a:ext cx="2076450" cy="407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Arial" panose="020B0604020202020204" pitchFamily="34" charset="0"/>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spcAft>
                <a:spcPct val="30000"/>
              </a:spcAft>
              <a:buFont typeface="Arial" charset="0"/>
              <a:buNone/>
            </a:pPr>
            <a:r>
              <a:rPr lang="en-US" altLang="en-US" sz="1100" dirty="0"/>
              <a:t>Total Hospital Disbursements for FY21: </a:t>
            </a:r>
            <a:r>
              <a:rPr lang="en-US" altLang="en-US" sz="1100" b="1" dirty="0"/>
              <a:t> </a:t>
            </a:r>
          </a:p>
          <a:p>
            <a:pPr marL="0" indent="0">
              <a:spcAft>
                <a:spcPct val="30000"/>
              </a:spcAft>
              <a:buFont typeface="Arial" charset="0"/>
              <a:buNone/>
            </a:pPr>
            <a:r>
              <a:rPr lang="en-US" altLang="en-US" sz="1100" b="1" dirty="0"/>
              <a:t>$264,712,996</a:t>
            </a:r>
            <a:r>
              <a:rPr lang="en-US" sz="1100" baseline="30000" dirty="0">
                <a:cs typeface="Arial" panose="020B0604020202020204" pitchFamily="34" charset="0"/>
              </a:rPr>
              <a:t>1</a:t>
            </a:r>
            <a:r>
              <a:rPr lang="en-US" sz="1100" dirty="0">
                <a:cs typeface="Arial" panose="020B0604020202020204" pitchFamily="34" charset="0"/>
              </a:rPr>
              <a:t> </a:t>
            </a:r>
            <a:endParaRPr lang="en-US" altLang="en-US" sz="900" dirty="0"/>
          </a:p>
          <a:p>
            <a:pPr marL="0" indent="0">
              <a:spcAft>
                <a:spcPct val="30000"/>
              </a:spcAft>
              <a:buNone/>
            </a:pPr>
            <a:endParaRPr lang="en-US" altLang="en-US" sz="1100" dirty="0"/>
          </a:p>
          <a:p>
            <a:pPr marL="0" indent="0">
              <a:spcAft>
                <a:spcPct val="30000"/>
              </a:spcAft>
              <a:buNone/>
            </a:pPr>
            <a:r>
              <a:rPr lang="en-US" altLang="en-US" sz="1100" dirty="0"/>
              <a:t>This represents the amount disbursed from the Health Safety Net Trust Fund to each Hospital during HSN fiscal year 2021 and offset funding from outside sources.</a:t>
            </a:r>
            <a:r>
              <a:rPr lang="en-US" sz="1100" baseline="30000" dirty="0">
                <a:cs typeface="Arial" panose="020B0604020202020204" pitchFamily="34" charset="0"/>
              </a:rPr>
              <a:t> </a:t>
            </a:r>
            <a:endParaRPr lang="en-US" altLang="en-US" sz="1100" dirty="0"/>
          </a:p>
          <a:p>
            <a:pPr marL="0" indent="0">
              <a:spcAft>
                <a:spcPct val="30000"/>
              </a:spcAft>
              <a:buFont typeface="Arial" charset="0"/>
              <a:buNone/>
            </a:pPr>
            <a:r>
              <a:rPr lang="en-US" altLang="en-US" sz="1100" dirty="0"/>
              <a:t>Data reflects amount disbursed based on claims that have been submitted as of the date of this report. </a:t>
            </a:r>
          </a:p>
          <a:p>
            <a:pPr marL="0" indent="0">
              <a:spcAft>
                <a:spcPct val="30000"/>
              </a:spcAft>
              <a:buNone/>
            </a:pPr>
            <a:r>
              <a:rPr lang="en-US" altLang="en-US" sz="1100" dirty="0"/>
              <a:t>Remediated claims for dates of service in fiscal year 2021 will be paid in subsequent fiscal years.</a:t>
            </a:r>
            <a:r>
              <a:rPr lang="en-US" altLang="en-US" sz="1100" baseline="30000" dirty="0">
                <a:cs typeface="Arial" panose="020B0604020202020204" pitchFamily="34" charset="0"/>
              </a:rPr>
              <a:t>2</a:t>
            </a:r>
          </a:p>
          <a:p>
            <a:pPr marL="0" indent="0">
              <a:spcAft>
                <a:spcPct val="30000"/>
              </a:spcAft>
              <a:buNone/>
            </a:pPr>
            <a:endParaRPr lang="en-US" altLang="en-US" sz="1100" dirty="0"/>
          </a:p>
          <a:p>
            <a:pPr marL="0" indent="0">
              <a:spcAft>
                <a:spcPct val="30000"/>
              </a:spcAft>
              <a:buFont typeface="Arial" charset="0"/>
              <a:buNone/>
            </a:pPr>
            <a:endParaRPr lang="en-US" altLang="en-US" sz="1100" strike="sngStrike" dirty="0"/>
          </a:p>
        </p:txBody>
      </p:sp>
      <p:sp>
        <p:nvSpPr>
          <p:cNvPr id="32" name="Slide Number Placeholder 2"/>
          <p:cNvSpPr>
            <a:spLocks noGrp="1"/>
          </p:cNvSpPr>
          <p:nvPr>
            <p:ph type="sldNum" sz="quarter" idx="12"/>
          </p:nvPr>
        </p:nvSpPr>
        <p:spPr>
          <a:xfrm>
            <a:off x="8686800" y="6613525"/>
            <a:ext cx="457200" cy="244475"/>
          </a:xfrm>
        </p:spPr>
        <p:txBody>
          <a:bodyPr/>
          <a:lstStyle/>
          <a:p>
            <a:pPr>
              <a:defRPr/>
            </a:pPr>
            <a:fld id="{E932BB6A-D600-4D54-8112-1310BC448E11}" type="slidenum">
              <a:rPr lang="en-US" smtClean="0"/>
              <a:pPr>
                <a:defRPr/>
              </a:pPr>
              <a:t>9</a:t>
            </a:fld>
            <a:endParaRPr lang="en-US" dirty="0"/>
          </a:p>
        </p:txBody>
      </p:sp>
      <p:graphicFrame>
        <p:nvGraphicFramePr>
          <p:cNvPr id="5" name="Table 4">
            <a:extLst>
              <a:ext uri="{FF2B5EF4-FFF2-40B4-BE49-F238E27FC236}">
                <a16:creationId xmlns:a16="http://schemas.microsoft.com/office/drawing/2014/main" id="{62053FF5-68CB-458F-AF8B-80DC45E4F9D1}"/>
              </a:ext>
            </a:extLst>
          </p:cNvPr>
          <p:cNvGraphicFramePr>
            <a:graphicFrameLocks noGrp="1"/>
          </p:cNvGraphicFramePr>
          <p:nvPr>
            <p:extLst>
              <p:ext uri="{D42A27DB-BD31-4B8C-83A1-F6EECF244321}">
                <p14:modId xmlns:p14="http://schemas.microsoft.com/office/powerpoint/2010/main" val="3901715345"/>
              </p:ext>
            </p:extLst>
          </p:nvPr>
        </p:nvGraphicFramePr>
        <p:xfrm>
          <a:off x="628751" y="1077590"/>
          <a:ext cx="2658834" cy="4197096"/>
        </p:xfrm>
        <a:graphic>
          <a:graphicData uri="http://schemas.openxmlformats.org/drawingml/2006/table">
            <a:tbl>
              <a:tblPr/>
              <a:tblGrid>
                <a:gridCol w="1990611">
                  <a:extLst>
                    <a:ext uri="{9D8B030D-6E8A-4147-A177-3AD203B41FA5}">
                      <a16:colId xmlns:a16="http://schemas.microsoft.com/office/drawing/2014/main" val="1635679584"/>
                    </a:ext>
                  </a:extLst>
                </a:gridCol>
                <a:gridCol w="668223">
                  <a:extLst>
                    <a:ext uri="{9D8B030D-6E8A-4147-A177-3AD203B41FA5}">
                      <a16:colId xmlns:a16="http://schemas.microsoft.com/office/drawing/2014/main" val="3553503530"/>
                    </a:ext>
                  </a:extLst>
                </a:gridCol>
              </a:tblGrid>
              <a:tr h="155448">
                <a:tc>
                  <a:txBody>
                    <a:bodyPr/>
                    <a:lstStyle/>
                    <a:p>
                      <a:pPr algn="ctr" fontAlgn="b"/>
                      <a:r>
                        <a:rPr lang="en-US" sz="800" b="1" i="0" u="none" strike="noStrike" dirty="0">
                          <a:solidFill>
                            <a:srgbClr val="0D0D0D"/>
                          </a:solidFill>
                          <a:effectLst/>
                          <a:latin typeface="Calibri" panose="020F0502020204030204" pitchFamily="34" charset="0"/>
                        </a:rPr>
                        <a:t>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dirty="0">
                          <a:solidFill>
                            <a:srgbClr val="0D0D0D"/>
                          </a:solidFill>
                          <a:effectLst/>
                          <a:latin typeface="Calibri" panose="020F0502020204030204" pitchFamily="34" charset="0"/>
                        </a:rPr>
                        <a:t> Payments </a:t>
                      </a:r>
                    </a:p>
                  </a:txBody>
                  <a:tcPr marL="5499" marR="5499" marT="5499"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50267321"/>
                  </a:ext>
                </a:extLst>
              </a:tr>
              <a:tr h="155448">
                <a:tc>
                  <a:txBody>
                    <a:bodyPr/>
                    <a:lstStyle/>
                    <a:p>
                      <a:pPr algn="l" fontAlgn="b"/>
                      <a:r>
                        <a:rPr lang="en-US" sz="800" b="0" i="0" u="none" strike="noStrike" dirty="0">
                          <a:solidFill>
                            <a:srgbClr val="0D0D0D"/>
                          </a:solidFill>
                          <a:effectLst/>
                          <a:latin typeface="Calibri" panose="020F0502020204030204" pitchFamily="34" charset="0"/>
                        </a:rPr>
                        <a:t>Anna </a:t>
                      </a:r>
                      <a:r>
                        <a:rPr lang="en-US" sz="800" b="0" i="0" u="none" strike="noStrike" dirty="0" err="1">
                          <a:solidFill>
                            <a:srgbClr val="0D0D0D"/>
                          </a:solidFill>
                          <a:effectLst/>
                          <a:latin typeface="Calibri" panose="020F0502020204030204" pitchFamily="34" charset="0"/>
                        </a:rPr>
                        <a:t>Jaques</a:t>
                      </a:r>
                      <a:r>
                        <a:rPr lang="en-US" sz="800" b="0" i="0" u="none" strike="noStrike" dirty="0">
                          <a:solidFill>
                            <a:srgbClr val="0D0D0D"/>
                          </a:solidFill>
                          <a:effectLst/>
                          <a:latin typeface="Calibri" panose="020F0502020204030204" pitchFamily="34" charset="0"/>
                        </a:rPr>
                        <a:t> Hospital</a:t>
                      </a: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307,496 </a:t>
                      </a:r>
                    </a:p>
                  </a:txBody>
                  <a:tcPr marL="5499" marR="5499" marT="5499"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4184484249"/>
                  </a:ext>
                </a:extLst>
              </a:tr>
              <a:tr h="155448">
                <a:tc>
                  <a:txBody>
                    <a:bodyPr/>
                    <a:lstStyle/>
                    <a:p>
                      <a:pPr algn="l" fontAlgn="b"/>
                      <a:r>
                        <a:rPr lang="en-US" sz="800" b="0" i="0" u="none" strike="noStrike">
                          <a:solidFill>
                            <a:srgbClr val="0D0D0D"/>
                          </a:solidFill>
                          <a:effectLst/>
                          <a:latin typeface="Calibri" panose="020F0502020204030204" pitchFamily="34" charset="0"/>
                        </a:rPr>
                        <a:t>Athol Memorial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88,922 </a:t>
                      </a:r>
                    </a:p>
                  </a:txBody>
                  <a:tcPr marL="5499" marR="5499" marT="5499" marB="0" anchor="b">
                    <a:lnL>
                      <a:noFill/>
                    </a:lnL>
                    <a:lnR>
                      <a:noFill/>
                    </a:lnR>
                    <a:lnT>
                      <a:noFill/>
                    </a:lnT>
                    <a:lnB>
                      <a:noFill/>
                    </a:lnB>
                  </a:tcPr>
                </a:tc>
                <a:extLst>
                  <a:ext uri="{0D108BD9-81ED-4DB2-BD59-A6C34878D82A}">
                    <a16:rowId xmlns:a16="http://schemas.microsoft.com/office/drawing/2014/main" val="43379941"/>
                  </a:ext>
                </a:extLst>
              </a:tr>
              <a:tr h="155448">
                <a:tc>
                  <a:txBody>
                    <a:bodyPr/>
                    <a:lstStyle/>
                    <a:p>
                      <a:pPr algn="l" fontAlgn="b"/>
                      <a:r>
                        <a:rPr lang="en-US" sz="800" b="0" i="0" u="none" strike="noStrike">
                          <a:solidFill>
                            <a:srgbClr val="0D0D0D"/>
                          </a:solidFill>
                          <a:effectLst/>
                          <a:latin typeface="Calibri" panose="020F0502020204030204" pitchFamily="34" charset="0"/>
                        </a:rPr>
                        <a:t>Baystate Franklin Medical Center</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598,634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612439691"/>
                  </a:ext>
                </a:extLst>
              </a:tr>
              <a:tr h="155448">
                <a:tc>
                  <a:txBody>
                    <a:bodyPr/>
                    <a:lstStyle/>
                    <a:p>
                      <a:pPr algn="l" fontAlgn="b"/>
                      <a:r>
                        <a:rPr lang="en-US" sz="800" b="0" i="0" u="none" strike="noStrike">
                          <a:solidFill>
                            <a:srgbClr val="0D0D0D"/>
                          </a:solidFill>
                          <a:effectLst/>
                          <a:latin typeface="Calibri" panose="020F0502020204030204" pitchFamily="34" charset="0"/>
                        </a:rPr>
                        <a:t>Baystate Medical Center</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6,413,810 </a:t>
                      </a:r>
                    </a:p>
                  </a:txBody>
                  <a:tcPr marL="5499" marR="5499" marT="5499" marB="0" anchor="b">
                    <a:lnL>
                      <a:noFill/>
                    </a:lnL>
                    <a:lnR>
                      <a:noFill/>
                    </a:lnR>
                    <a:lnT>
                      <a:noFill/>
                    </a:lnT>
                    <a:lnB>
                      <a:noFill/>
                    </a:lnB>
                  </a:tcPr>
                </a:tc>
                <a:extLst>
                  <a:ext uri="{0D108BD9-81ED-4DB2-BD59-A6C34878D82A}">
                    <a16:rowId xmlns:a16="http://schemas.microsoft.com/office/drawing/2014/main" val="2486499260"/>
                  </a:ext>
                </a:extLst>
              </a:tr>
              <a:tr h="155448">
                <a:tc>
                  <a:txBody>
                    <a:bodyPr/>
                    <a:lstStyle/>
                    <a:p>
                      <a:pPr algn="l" fontAlgn="b"/>
                      <a:r>
                        <a:rPr lang="en-US" sz="800" b="0" i="0" u="none" strike="noStrike">
                          <a:solidFill>
                            <a:srgbClr val="0D0D0D"/>
                          </a:solidFill>
                          <a:effectLst/>
                          <a:latin typeface="Calibri" panose="020F0502020204030204" pitchFamily="34" charset="0"/>
                        </a:rPr>
                        <a:t>Baystate Wing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862,603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481537912"/>
                  </a:ext>
                </a:extLst>
              </a:tr>
              <a:tr h="155448">
                <a:tc>
                  <a:txBody>
                    <a:bodyPr/>
                    <a:lstStyle/>
                    <a:p>
                      <a:pPr algn="l" fontAlgn="b"/>
                      <a:r>
                        <a:rPr lang="en-US" sz="800" b="0" i="0" u="none" strike="noStrike">
                          <a:solidFill>
                            <a:srgbClr val="0D0D0D"/>
                          </a:solidFill>
                          <a:effectLst/>
                          <a:latin typeface="Calibri" panose="020F0502020204030204" pitchFamily="34" charset="0"/>
                        </a:rPr>
                        <a:t>Berkshire Medical Center</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3,601,954 </a:t>
                      </a:r>
                    </a:p>
                  </a:txBody>
                  <a:tcPr marL="5499" marR="5499" marT="5499" marB="0" anchor="b">
                    <a:lnL>
                      <a:noFill/>
                    </a:lnL>
                    <a:lnR>
                      <a:noFill/>
                    </a:lnR>
                    <a:lnT>
                      <a:noFill/>
                    </a:lnT>
                    <a:lnB>
                      <a:noFill/>
                    </a:lnB>
                  </a:tcPr>
                </a:tc>
                <a:extLst>
                  <a:ext uri="{0D108BD9-81ED-4DB2-BD59-A6C34878D82A}">
                    <a16:rowId xmlns:a16="http://schemas.microsoft.com/office/drawing/2014/main" val="1078138808"/>
                  </a:ext>
                </a:extLst>
              </a:tr>
              <a:tr h="155448">
                <a:tc>
                  <a:txBody>
                    <a:bodyPr/>
                    <a:lstStyle/>
                    <a:p>
                      <a:pPr algn="l" fontAlgn="b"/>
                      <a:r>
                        <a:rPr lang="en-US" sz="800" b="0" i="0" u="none" strike="noStrike">
                          <a:solidFill>
                            <a:srgbClr val="0D0D0D"/>
                          </a:solidFill>
                          <a:effectLst/>
                          <a:latin typeface="Calibri" panose="020F0502020204030204" pitchFamily="34" charset="0"/>
                        </a:rPr>
                        <a:t>Beth Israel Deaconess Hospital – Plymouth, Inc.</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402,328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54710263"/>
                  </a:ext>
                </a:extLst>
              </a:tr>
              <a:tr h="155448">
                <a:tc>
                  <a:txBody>
                    <a:bodyPr/>
                    <a:lstStyle/>
                    <a:p>
                      <a:pPr algn="l" fontAlgn="b"/>
                      <a:r>
                        <a:rPr lang="en-US" sz="800" b="0" i="0" u="none" strike="noStrike">
                          <a:solidFill>
                            <a:srgbClr val="0D0D0D"/>
                          </a:solidFill>
                          <a:effectLst/>
                          <a:latin typeface="Calibri" panose="020F0502020204030204" pitchFamily="34" charset="0"/>
                        </a:rPr>
                        <a:t>Beth Israel Deaconess Medical Center</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10,380,130 </a:t>
                      </a:r>
                    </a:p>
                  </a:txBody>
                  <a:tcPr marL="5499" marR="5499" marT="5499" marB="0" anchor="b">
                    <a:lnL>
                      <a:noFill/>
                    </a:lnL>
                    <a:lnR>
                      <a:noFill/>
                    </a:lnR>
                    <a:lnT>
                      <a:noFill/>
                    </a:lnT>
                    <a:lnB>
                      <a:noFill/>
                    </a:lnB>
                  </a:tcPr>
                </a:tc>
                <a:extLst>
                  <a:ext uri="{0D108BD9-81ED-4DB2-BD59-A6C34878D82A}">
                    <a16:rowId xmlns:a16="http://schemas.microsoft.com/office/drawing/2014/main" val="3019427052"/>
                  </a:ext>
                </a:extLst>
              </a:tr>
              <a:tr h="155448">
                <a:tc>
                  <a:txBody>
                    <a:bodyPr/>
                    <a:lstStyle/>
                    <a:p>
                      <a:pPr algn="l" fontAlgn="b"/>
                      <a:r>
                        <a:rPr lang="en-US" sz="800" b="0" i="0" u="none" strike="noStrike">
                          <a:solidFill>
                            <a:srgbClr val="0D0D0D"/>
                          </a:solidFill>
                          <a:effectLst/>
                          <a:latin typeface="Calibri" panose="020F0502020204030204" pitchFamily="34" charset="0"/>
                        </a:rPr>
                        <a:t>Boston Children's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3,850,000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123921864"/>
                  </a:ext>
                </a:extLst>
              </a:tr>
              <a:tr h="155448">
                <a:tc>
                  <a:txBody>
                    <a:bodyPr/>
                    <a:lstStyle/>
                    <a:p>
                      <a:pPr algn="l" fontAlgn="b"/>
                      <a:r>
                        <a:rPr lang="en-US" sz="800" b="0" i="0" u="none" strike="noStrike">
                          <a:solidFill>
                            <a:srgbClr val="0D0D0D"/>
                          </a:solidFill>
                          <a:effectLst/>
                          <a:latin typeface="Calibri" panose="020F0502020204030204" pitchFamily="34" charset="0"/>
                        </a:rPr>
                        <a:t>Boston Medical Center</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$ 103,744,693 </a:t>
                      </a:r>
                    </a:p>
                  </a:txBody>
                  <a:tcPr marL="5499" marR="5499" marT="5499" marB="0" anchor="b">
                    <a:lnL>
                      <a:noFill/>
                    </a:lnL>
                    <a:lnR>
                      <a:noFill/>
                    </a:lnR>
                    <a:lnT>
                      <a:noFill/>
                    </a:lnT>
                    <a:lnB>
                      <a:noFill/>
                    </a:lnB>
                  </a:tcPr>
                </a:tc>
                <a:extLst>
                  <a:ext uri="{0D108BD9-81ED-4DB2-BD59-A6C34878D82A}">
                    <a16:rowId xmlns:a16="http://schemas.microsoft.com/office/drawing/2014/main" val="99983410"/>
                  </a:ext>
                </a:extLst>
              </a:tr>
              <a:tr h="155448">
                <a:tc>
                  <a:txBody>
                    <a:bodyPr/>
                    <a:lstStyle/>
                    <a:p>
                      <a:pPr algn="l" fontAlgn="b"/>
                      <a:r>
                        <a:rPr lang="en-US" sz="800" b="0" i="0" u="none" strike="noStrike">
                          <a:solidFill>
                            <a:srgbClr val="0D0D0D"/>
                          </a:solidFill>
                          <a:effectLst/>
                          <a:latin typeface="Calibri" panose="020F0502020204030204" pitchFamily="34" charset="0"/>
                        </a:rPr>
                        <a:t>Brigham and Women's Faulkner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1,519,068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736355155"/>
                  </a:ext>
                </a:extLst>
              </a:tr>
              <a:tr h="155448">
                <a:tc>
                  <a:txBody>
                    <a:bodyPr/>
                    <a:lstStyle/>
                    <a:p>
                      <a:pPr algn="l" fontAlgn="b"/>
                      <a:r>
                        <a:rPr lang="en-US" sz="800" b="0" i="0" u="none" strike="noStrike">
                          <a:solidFill>
                            <a:srgbClr val="0D0D0D"/>
                          </a:solidFill>
                          <a:effectLst/>
                          <a:latin typeface="Calibri" panose="020F0502020204030204" pitchFamily="34" charset="0"/>
                        </a:rPr>
                        <a:t>Brigham and Women's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6,596,008 </a:t>
                      </a:r>
                    </a:p>
                  </a:txBody>
                  <a:tcPr marL="5499" marR="5499" marT="5499" marB="0" anchor="b">
                    <a:lnL>
                      <a:noFill/>
                    </a:lnL>
                    <a:lnR>
                      <a:noFill/>
                    </a:lnR>
                    <a:lnT>
                      <a:noFill/>
                    </a:lnT>
                    <a:lnB>
                      <a:noFill/>
                    </a:lnB>
                  </a:tcPr>
                </a:tc>
                <a:extLst>
                  <a:ext uri="{0D108BD9-81ED-4DB2-BD59-A6C34878D82A}">
                    <a16:rowId xmlns:a16="http://schemas.microsoft.com/office/drawing/2014/main" val="1360666418"/>
                  </a:ext>
                </a:extLst>
              </a:tr>
              <a:tr h="155448">
                <a:tc>
                  <a:txBody>
                    <a:bodyPr/>
                    <a:lstStyle/>
                    <a:p>
                      <a:pPr algn="l" fontAlgn="b"/>
                      <a:r>
                        <a:rPr lang="en-US" sz="800" b="0" i="0" u="none" strike="noStrike">
                          <a:solidFill>
                            <a:srgbClr val="0D0D0D"/>
                          </a:solidFill>
                          <a:effectLst/>
                          <a:latin typeface="Calibri" panose="020F0502020204030204" pitchFamily="34" charset="0"/>
                        </a:rPr>
                        <a:t>Cambridge Health Alliance</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548,744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530384716"/>
                  </a:ext>
                </a:extLst>
              </a:tr>
              <a:tr h="155448">
                <a:tc>
                  <a:txBody>
                    <a:bodyPr/>
                    <a:lstStyle/>
                    <a:p>
                      <a:pPr algn="l" fontAlgn="b"/>
                      <a:r>
                        <a:rPr lang="en-US" sz="800" b="0" i="0" u="none" strike="noStrike">
                          <a:solidFill>
                            <a:srgbClr val="0D0D0D"/>
                          </a:solidFill>
                          <a:effectLst/>
                          <a:latin typeface="Calibri" panose="020F0502020204030204" pitchFamily="34" charset="0"/>
                        </a:rPr>
                        <a:t>Cape Cod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3,781,037 </a:t>
                      </a:r>
                    </a:p>
                  </a:txBody>
                  <a:tcPr marL="5499" marR="5499" marT="5499" marB="0" anchor="b">
                    <a:lnL>
                      <a:noFill/>
                    </a:lnL>
                    <a:lnR>
                      <a:noFill/>
                    </a:lnR>
                    <a:lnT>
                      <a:noFill/>
                    </a:lnT>
                    <a:lnB>
                      <a:noFill/>
                    </a:lnB>
                  </a:tcPr>
                </a:tc>
                <a:extLst>
                  <a:ext uri="{0D108BD9-81ED-4DB2-BD59-A6C34878D82A}">
                    <a16:rowId xmlns:a16="http://schemas.microsoft.com/office/drawing/2014/main" val="875460632"/>
                  </a:ext>
                </a:extLst>
              </a:tr>
              <a:tr h="155448">
                <a:tc>
                  <a:txBody>
                    <a:bodyPr/>
                    <a:lstStyle/>
                    <a:p>
                      <a:pPr algn="l" fontAlgn="b"/>
                      <a:r>
                        <a:rPr lang="en-US" sz="800" b="0" i="0" u="none" strike="noStrike">
                          <a:solidFill>
                            <a:srgbClr val="0D0D0D"/>
                          </a:solidFill>
                          <a:effectLst/>
                          <a:latin typeface="Calibri" panose="020F0502020204030204" pitchFamily="34" charset="0"/>
                        </a:rPr>
                        <a:t>Cooley Dickinson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660,460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1884378001"/>
                  </a:ext>
                </a:extLst>
              </a:tr>
              <a:tr h="155448">
                <a:tc>
                  <a:txBody>
                    <a:bodyPr/>
                    <a:lstStyle/>
                    <a:p>
                      <a:pPr algn="l" fontAlgn="b"/>
                      <a:r>
                        <a:rPr lang="en-US" sz="800" b="0" i="0" u="none" strike="noStrike">
                          <a:solidFill>
                            <a:srgbClr val="0D0D0D"/>
                          </a:solidFill>
                          <a:effectLst/>
                          <a:latin typeface="Calibri" panose="020F0502020204030204" pitchFamily="34" charset="0"/>
                        </a:rPr>
                        <a:t>Dana-Farber Cancer Institute</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7,670,816 </a:t>
                      </a:r>
                    </a:p>
                  </a:txBody>
                  <a:tcPr marL="5499" marR="5499" marT="5499" marB="0" anchor="b">
                    <a:lnL>
                      <a:noFill/>
                    </a:lnL>
                    <a:lnR>
                      <a:noFill/>
                    </a:lnR>
                    <a:lnT>
                      <a:noFill/>
                    </a:lnT>
                    <a:lnB>
                      <a:noFill/>
                    </a:lnB>
                  </a:tcPr>
                </a:tc>
                <a:extLst>
                  <a:ext uri="{0D108BD9-81ED-4DB2-BD59-A6C34878D82A}">
                    <a16:rowId xmlns:a16="http://schemas.microsoft.com/office/drawing/2014/main" val="733991639"/>
                  </a:ext>
                </a:extLst>
              </a:tr>
              <a:tr h="155448">
                <a:tc>
                  <a:txBody>
                    <a:bodyPr/>
                    <a:lstStyle/>
                    <a:p>
                      <a:pPr algn="l" fontAlgn="b"/>
                      <a:r>
                        <a:rPr lang="en-US" sz="800" b="0" i="0" u="none" strike="noStrike">
                          <a:solidFill>
                            <a:srgbClr val="0D0D0D"/>
                          </a:solidFill>
                          <a:effectLst/>
                          <a:latin typeface="Calibri" panose="020F0502020204030204" pitchFamily="34" charset="0"/>
                        </a:rPr>
                        <a:t>Emerson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19,035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4018421765"/>
                  </a:ext>
                </a:extLst>
              </a:tr>
              <a:tr h="155448">
                <a:tc>
                  <a:txBody>
                    <a:bodyPr/>
                    <a:lstStyle/>
                    <a:p>
                      <a:pPr algn="l" fontAlgn="b"/>
                      <a:r>
                        <a:rPr lang="en-US" sz="800" b="0" i="0" u="none" strike="noStrike">
                          <a:solidFill>
                            <a:srgbClr val="0D0D0D"/>
                          </a:solidFill>
                          <a:effectLst/>
                          <a:latin typeface="Calibri" panose="020F0502020204030204" pitchFamily="34" charset="0"/>
                        </a:rPr>
                        <a:t>Fairview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528,398 </a:t>
                      </a:r>
                    </a:p>
                  </a:txBody>
                  <a:tcPr marL="5499" marR="5499" marT="5499" marB="0" anchor="b">
                    <a:lnL>
                      <a:noFill/>
                    </a:lnL>
                    <a:lnR>
                      <a:noFill/>
                    </a:lnR>
                    <a:lnT>
                      <a:noFill/>
                    </a:lnT>
                    <a:lnB>
                      <a:noFill/>
                    </a:lnB>
                  </a:tcPr>
                </a:tc>
                <a:extLst>
                  <a:ext uri="{0D108BD9-81ED-4DB2-BD59-A6C34878D82A}">
                    <a16:rowId xmlns:a16="http://schemas.microsoft.com/office/drawing/2014/main" val="4274206367"/>
                  </a:ext>
                </a:extLst>
              </a:tr>
              <a:tr h="155448">
                <a:tc>
                  <a:txBody>
                    <a:bodyPr/>
                    <a:lstStyle/>
                    <a:p>
                      <a:pPr algn="l" fontAlgn="b"/>
                      <a:r>
                        <a:rPr lang="en-US" sz="800" b="0" i="0" u="none" strike="noStrike">
                          <a:solidFill>
                            <a:srgbClr val="0D0D0D"/>
                          </a:solidFill>
                          <a:effectLst/>
                          <a:latin typeface="Calibri" panose="020F0502020204030204" pitchFamily="34" charset="0"/>
                        </a:rPr>
                        <a:t>Falmouth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682,930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893425850"/>
                  </a:ext>
                </a:extLst>
              </a:tr>
              <a:tr h="155448">
                <a:tc>
                  <a:txBody>
                    <a:bodyPr/>
                    <a:lstStyle/>
                    <a:p>
                      <a:pPr algn="l" fontAlgn="b"/>
                      <a:r>
                        <a:rPr lang="en-US" sz="800" b="0" i="0" u="none" strike="noStrike">
                          <a:solidFill>
                            <a:srgbClr val="0D0D0D"/>
                          </a:solidFill>
                          <a:effectLst/>
                          <a:latin typeface="Calibri" panose="020F0502020204030204" pitchFamily="34" charset="0"/>
                        </a:rPr>
                        <a:t>Hallmark Health</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650,973 </a:t>
                      </a:r>
                    </a:p>
                  </a:txBody>
                  <a:tcPr marL="5499" marR="5499" marT="5499" marB="0" anchor="b">
                    <a:lnL>
                      <a:noFill/>
                    </a:lnL>
                    <a:lnR>
                      <a:noFill/>
                    </a:lnR>
                    <a:lnT>
                      <a:noFill/>
                    </a:lnT>
                    <a:lnB>
                      <a:noFill/>
                    </a:lnB>
                  </a:tcPr>
                </a:tc>
                <a:extLst>
                  <a:ext uri="{0D108BD9-81ED-4DB2-BD59-A6C34878D82A}">
                    <a16:rowId xmlns:a16="http://schemas.microsoft.com/office/drawing/2014/main" val="2865140180"/>
                  </a:ext>
                </a:extLst>
              </a:tr>
              <a:tr h="155448">
                <a:tc>
                  <a:txBody>
                    <a:bodyPr/>
                    <a:lstStyle/>
                    <a:p>
                      <a:pPr algn="l" fontAlgn="b"/>
                      <a:r>
                        <a:rPr lang="en-US" sz="800" b="0" i="0" u="none" strike="noStrike">
                          <a:solidFill>
                            <a:srgbClr val="0D0D0D"/>
                          </a:solidFill>
                          <a:effectLst/>
                          <a:latin typeface="Calibri" panose="020F0502020204030204" pitchFamily="34" charset="0"/>
                        </a:rPr>
                        <a:t>Harrington Memorial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601,466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744258238"/>
                  </a:ext>
                </a:extLst>
              </a:tr>
              <a:tr h="155448">
                <a:tc>
                  <a:txBody>
                    <a:bodyPr/>
                    <a:lstStyle/>
                    <a:p>
                      <a:pPr algn="l" fontAlgn="b"/>
                      <a:r>
                        <a:rPr lang="en-US" sz="800" b="0" i="0" u="none" strike="noStrike">
                          <a:solidFill>
                            <a:srgbClr val="0D0D0D"/>
                          </a:solidFill>
                          <a:effectLst/>
                          <a:latin typeface="Calibri" panose="020F0502020204030204" pitchFamily="34" charset="0"/>
                        </a:rPr>
                        <a:t>Health Alliance Hospital</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1,758,599 </a:t>
                      </a:r>
                    </a:p>
                  </a:txBody>
                  <a:tcPr marL="5499" marR="5499" marT="5499" marB="0" anchor="b">
                    <a:lnL>
                      <a:noFill/>
                    </a:lnL>
                    <a:lnR>
                      <a:noFill/>
                    </a:lnR>
                    <a:lnT>
                      <a:noFill/>
                    </a:lnT>
                    <a:lnB>
                      <a:noFill/>
                    </a:lnB>
                  </a:tcPr>
                </a:tc>
                <a:extLst>
                  <a:ext uri="{0D108BD9-81ED-4DB2-BD59-A6C34878D82A}">
                    <a16:rowId xmlns:a16="http://schemas.microsoft.com/office/drawing/2014/main" val="1726026629"/>
                  </a:ext>
                </a:extLst>
              </a:tr>
              <a:tr h="155448">
                <a:tc>
                  <a:txBody>
                    <a:bodyPr/>
                    <a:lstStyle/>
                    <a:p>
                      <a:pPr algn="l" fontAlgn="b"/>
                      <a:r>
                        <a:rPr lang="en-US" sz="800" b="0" i="0" u="none" strike="noStrike">
                          <a:solidFill>
                            <a:srgbClr val="0D0D0D"/>
                          </a:solidFill>
                          <a:effectLst/>
                          <a:latin typeface="Calibri" panose="020F0502020204030204" pitchFamily="34" charset="0"/>
                        </a:rPr>
                        <a:t>Heywood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293,609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1050670068"/>
                  </a:ext>
                </a:extLst>
              </a:tr>
              <a:tr h="155448">
                <a:tc>
                  <a:txBody>
                    <a:bodyPr/>
                    <a:lstStyle/>
                    <a:p>
                      <a:pPr algn="l" fontAlgn="b"/>
                      <a:r>
                        <a:rPr lang="en-US" sz="800" b="0" i="0" u="none" strike="noStrike">
                          <a:solidFill>
                            <a:srgbClr val="0D0D0D"/>
                          </a:solidFill>
                          <a:effectLst/>
                          <a:latin typeface="Calibri" panose="020F0502020204030204" pitchFamily="34" charset="0"/>
                        </a:rPr>
                        <a:t>Holyoke Medical Center</a:t>
                      </a:r>
                    </a:p>
                  </a:txBody>
                  <a:tcPr marL="5499" marR="5499" marT="5499"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798,575 </a:t>
                      </a:r>
                    </a:p>
                  </a:txBody>
                  <a:tcPr marL="5499" marR="5499" marT="5499" marB="0" anchor="b">
                    <a:lnL>
                      <a:noFill/>
                    </a:lnL>
                    <a:lnR>
                      <a:noFill/>
                    </a:lnR>
                    <a:lnT>
                      <a:noFill/>
                    </a:lnT>
                    <a:lnB>
                      <a:noFill/>
                    </a:lnB>
                  </a:tcPr>
                </a:tc>
                <a:extLst>
                  <a:ext uri="{0D108BD9-81ED-4DB2-BD59-A6C34878D82A}">
                    <a16:rowId xmlns:a16="http://schemas.microsoft.com/office/drawing/2014/main" val="324480202"/>
                  </a:ext>
                </a:extLst>
              </a:tr>
              <a:tr h="155448">
                <a:tc>
                  <a:txBody>
                    <a:bodyPr/>
                    <a:lstStyle/>
                    <a:p>
                      <a:pPr algn="l" fontAlgn="b"/>
                      <a:r>
                        <a:rPr lang="en-US" sz="800" b="0" i="0" u="none" strike="noStrike">
                          <a:solidFill>
                            <a:srgbClr val="0D0D0D"/>
                          </a:solidFill>
                          <a:effectLst/>
                          <a:latin typeface="Calibri" panose="020F0502020204030204" pitchFamily="34" charset="0"/>
                        </a:rPr>
                        <a:t>Lawrence General Hospital</a:t>
                      </a:r>
                    </a:p>
                  </a:txBody>
                  <a:tcPr marL="5499" marR="5499" marT="5499"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4,415,029 </a:t>
                      </a:r>
                    </a:p>
                  </a:txBody>
                  <a:tcPr marL="5499" marR="5499" marT="5499" marB="0" anchor="b">
                    <a:lnL>
                      <a:noFill/>
                    </a:lnL>
                    <a:lnR>
                      <a:noFill/>
                    </a:lnR>
                    <a:lnT>
                      <a:noFill/>
                    </a:lnT>
                    <a:lnB>
                      <a:noFill/>
                    </a:lnB>
                    <a:solidFill>
                      <a:srgbClr val="DCE6F1"/>
                    </a:solidFill>
                  </a:tcPr>
                </a:tc>
                <a:extLst>
                  <a:ext uri="{0D108BD9-81ED-4DB2-BD59-A6C34878D82A}">
                    <a16:rowId xmlns:a16="http://schemas.microsoft.com/office/drawing/2014/main" val="3107801561"/>
                  </a:ext>
                </a:extLst>
              </a:tr>
              <a:tr h="155448">
                <a:tc>
                  <a:txBody>
                    <a:bodyPr/>
                    <a:lstStyle/>
                    <a:p>
                      <a:pPr algn="l" fontAlgn="b"/>
                      <a:r>
                        <a:rPr lang="en-US" sz="800" b="0" i="0" u="none" strike="noStrike">
                          <a:solidFill>
                            <a:srgbClr val="0D0D0D"/>
                          </a:solidFill>
                          <a:effectLst/>
                          <a:latin typeface="Calibri" panose="020F0502020204030204" pitchFamily="34" charset="0"/>
                        </a:rPr>
                        <a:t>Lowell General Hospital</a:t>
                      </a:r>
                    </a:p>
                  </a:txBody>
                  <a:tcPr marL="5499" marR="5499" marT="5499" marB="0" anchor="b">
                    <a:lnL>
                      <a:noFill/>
                    </a:lnL>
                    <a:lnR>
                      <a:noFill/>
                    </a:lnR>
                    <a:lnT>
                      <a:noFill/>
                    </a:lnT>
                    <a:lnB>
                      <a:noFill/>
                    </a:lnB>
                  </a:tcPr>
                </a:tc>
                <a:tc>
                  <a:txBody>
                    <a:bodyPr/>
                    <a:lstStyle/>
                    <a:p>
                      <a:pPr algn="l" fontAlgn="b"/>
                      <a:r>
                        <a:rPr lang="en-US" sz="800" b="0" i="0" u="none" strike="noStrike" dirty="0">
                          <a:solidFill>
                            <a:srgbClr val="0D0D0D"/>
                          </a:solidFill>
                          <a:effectLst/>
                          <a:latin typeface="Calibri" panose="020F0502020204030204" pitchFamily="34" charset="0"/>
                        </a:rPr>
                        <a:t> $      3,340,040 </a:t>
                      </a:r>
                    </a:p>
                  </a:txBody>
                  <a:tcPr marL="5499" marR="5499" marT="5499" marB="0" anchor="b">
                    <a:lnL>
                      <a:noFill/>
                    </a:lnL>
                    <a:lnR>
                      <a:noFill/>
                    </a:lnR>
                    <a:lnT>
                      <a:noFill/>
                    </a:lnT>
                    <a:lnB>
                      <a:noFill/>
                    </a:lnB>
                  </a:tcPr>
                </a:tc>
                <a:extLst>
                  <a:ext uri="{0D108BD9-81ED-4DB2-BD59-A6C34878D82A}">
                    <a16:rowId xmlns:a16="http://schemas.microsoft.com/office/drawing/2014/main" val="2968401565"/>
                  </a:ext>
                </a:extLst>
              </a:tr>
            </a:tbl>
          </a:graphicData>
        </a:graphic>
      </p:graphicFrame>
      <p:graphicFrame>
        <p:nvGraphicFramePr>
          <p:cNvPr id="6" name="Table 5">
            <a:extLst>
              <a:ext uri="{FF2B5EF4-FFF2-40B4-BE49-F238E27FC236}">
                <a16:creationId xmlns:a16="http://schemas.microsoft.com/office/drawing/2014/main" id="{55CC66FC-63ED-44FC-ACDC-981F8842AA5E}"/>
              </a:ext>
            </a:extLst>
          </p:cNvPr>
          <p:cNvGraphicFramePr>
            <a:graphicFrameLocks noGrp="1"/>
          </p:cNvGraphicFramePr>
          <p:nvPr>
            <p:extLst>
              <p:ext uri="{D42A27DB-BD31-4B8C-83A1-F6EECF244321}">
                <p14:modId xmlns:p14="http://schemas.microsoft.com/office/powerpoint/2010/main" val="1859369902"/>
              </p:ext>
            </p:extLst>
          </p:nvPr>
        </p:nvGraphicFramePr>
        <p:xfrm>
          <a:off x="3867150" y="1062479"/>
          <a:ext cx="2823466" cy="4352544"/>
        </p:xfrm>
        <a:graphic>
          <a:graphicData uri="http://schemas.openxmlformats.org/drawingml/2006/table">
            <a:tbl>
              <a:tblPr/>
              <a:tblGrid>
                <a:gridCol w="2155477">
                  <a:extLst>
                    <a:ext uri="{9D8B030D-6E8A-4147-A177-3AD203B41FA5}">
                      <a16:colId xmlns:a16="http://schemas.microsoft.com/office/drawing/2014/main" val="2695780041"/>
                    </a:ext>
                  </a:extLst>
                </a:gridCol>
                <a:gridCol w="667989">
                  <a:extLst>
                    <a:ext uri="{9D8B030D-6E8A-4147-A177-3AD203B41FA5}">
                      <a16:colId xmlns:a16="http://schemas.microsoft.com/office/drawing/2014/main" val="1908659152"/>
                    </a:ext>
                  </a:extLst>
                </a:gridCol>
              </a:tblGrid>
              <a:tr h="155448">
                <a:tc>
                  <a:txBody>
                    <a:bodyPr/>
                    <a:lstStyle/>
                    <a:p>
                      <a:pPr algn="ctr" fontAlgn="b"/>
                      <a:r>
                        <a:rPr lang="en-US" sz="800" b="1" i="0" u="none" strike="noStrike" dirty="0">
                          <a:solidFill>
                            <a:srgbClr val="0D0D0D"/>
                          </a:solidFill>
                          <a:effectLst/>
                          <a:latin typeface="Calibri" panose="020F0502020204030204" pitchFamily="34" charset="0"/>
                        </a:rPr>
                        <a:t>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tc>
                  <a:txBody>
                    <a:bodyPr/>
                    <a:lstStyle/>
                    <a:p>
                      <a:pPr algn="ctr" fontAlgn="b"/>
                      <a:r>
                        <a:rPr lang="en-US" sz="800" b="1" i="0" u="none" strike="noStrike" dirty="0">
                          <a:solidFill>
                            <a:srgbClr val="0D0D0D"/>
                          </a:solidFill>
                          <a:effectLst/>
                          <a:latin typeface="Calibri" panose="020F0502020204030204" pitchFamily="34" charset="0"/>
                        </a:rPr>
                        <a:t> Payments </a:t>
                      </a:r>
                    </a:p>
                  </a:txBody>
                  <a:tcPr marL="5382" marR="5382" marT="5382" marB="0" anchor="b">
                    <a:lnL>
                      <a:noFill/>
                    </a:lnL>
                    <a:lnR>
                      <a:noFill/>
                    </a:lnR>
                    <a:lnT w="6350" cap="flat" cmpd="sng" algn="ctr">
                      <a:solidFill>
                        <a:srgbClr val="4F81BD"/>
                      </a:solidFill>
                      <a:prstDash val="solid"/>
                      <a:round/>
                      <a:headEnd type="none" w="med" len="med"/>
                      <a:tailEnd type="none" w="med" len="med"/>
                    </a:lnT>
                    <a:lnB w="6350" cap="flat" cmpd="sng" algn="ctr">
                      <a:solidFill>
                        <a:srgbClr val="4F81BD"/>
                      </a:solidFill>
                      <a:prstDash val="solid"/>
                      <a:round/>
                      <a:headEnd type="none" w="med" len="med"/>
                      <a:tailEnd type="none" w="med" len="med"/>
                    </a:lnB>
                  </a:tcPr>
                </a:tc>
                <a:extLst>
                  <a:ext uri="{0D108BD9-81ED-4DB2-BD59-A6C34878D82A}">
                    <a16:rowId xmlns:a16="http://schemas.microsoft.com/office/drawing/2014/main" val="3837172041"/>
                  </a:ext>
                </a:extLst>
              </a:tr>
              <a:tr h="155448">
                <a:tc>
                  <a:txBody>
                    <a:bodyPr/>
                    <a:lstStyle/>
                    <a:p>
                      <a:pPr algn="l" fontAlgn="b"/>
                      <a:r>
                        <a:rPr lang="en-US" sz="800" b="0" i="0" u="none" strike="noStrike" dirty="0">
                          <a:solidFill>
                            <a:srgbClr val="0D0D0D"/>
                          </a:solidFill>
                          <a:effectLst/>
                          <a:latin typeface="Calibri" panose="020F0502020204030204" pitchFamily="34" charset="0"/>
                        </a:rPr>
                        <a:t>Marlborough Hospital</a:t>
                      </a: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1,676,414 </a:t>
                      </a:r>
                    </a:p>
                  </a:txBody>
                  <a:tcPr marL="5382" marR="5382" marT="5382" marB="0" anchor="b">
                    <a:lnL>
                      <a:noFill/>
                    </a:lnL>
                    <a:lnR>
                      <a:noFill/>
                    </a:lnR>
                    <a:lnT w="6350" cap="flat" cmpd="sng" algn="ctr">
                      <a:solidFill>
                        <a:srgbClr val="4F81BD"/>
                      </a:solidFill>
                      <a:prstDash val="solid"/>
                      <a:round/>
                      <a:headEnd type="none" w="med" len="med"/>
                      <a:tailEnd type="none" w="med" len="med"/>
                    </a:lnT>
                    <a:lnB>
                      <a:noFill/>
                    </a:lnB>
                    <a:solidFill>
                      <a:srgbClr val="DCE6F1"/>
                    </a:solidFill>
                  </a:tcPr>
                </a:tc>
                <a:extLst>
                  <a:ext uri="{0D108BD9-81ED-4DB2-BD59-A6C34878D82A}">
                    <a16:rowId xmlns:a16="http://schemas.microsoft.com/office/drawing/2014/main" val="1320023591"/>
                  </a:ext>
                </a:extLst>
              </a:tr>
              <a:tr h="155448">
                <a:tc>
                  <a:txBody>
                    <a:bodyPr/>
                    <a:lstStyle/>
                    <a:p>
                      <a:pPr algn="l" fontAlgn="b"/>
                      <a:r>
                        <a:rPr lang="en-US" sz="800" b="0" i="0" u="none" strike="noStrike" dirty="0">
                          <a:solidFill>
                            <a:srgbClr val="0D0D0D"/>
                          </a:solidFill>
                          <a:effectLst/>
                          <a:latin typeface="Calibri" panose="020F0502020204030204" pitchFamily="34" charset="0"/>
                        </a:rPr>
                        <a:t>Martha's Vineyard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2,249,078 </a:t>
                      </a:r>
                    </a:p>
                  </a:txBody>
                  <a:tcPr marL="5382" marR="5382" marT="5382" marB="0" anchor="b">
                    <a:lnL>
                      <a:noFill/>
                    </a:lnL>
                    <a:lnR>
                      <a:noFill/>
                    </a:lnR>
                    <a:lnT>
                      <a:noFill/>
                    </a:lnT>
                    <a:lnB>
                      <a:noFill/>
                    </a:lnB>
                  </a:tcPr>
                </a:tc>
                <a:extLst>
                  <a:ext uri="{0D108BD9-81ED-4DB2-BD59-A6C34878D82A}">
                    <a16:rowId xmlns:a16="http://schemas.microsoft.com/office/drawing/2014/main" val="3998697465"/>
                  </a:ext>
                </a:extLst>
              </a:tr>
              <a:tr h="155448">
                <a:tc>
                  <a:txBody>
                    <a:bodyPr/>
                    <a:lstStyle/>
                    <a:p>
                      <a:pPr algn="l" fontAlgn="b"/>
                      <a:r>
                        <a:rPr lang="en-US" sz="800" b="0" i="0" u="none" strike="noStrike">
                          <a:solidFill>
                            <a:srgbClr val="0D0D0D"/>
                          </a:solidFill>
                          <a:effectLst/>
                          <a:latin typeface="Calibri" panose="020F0502020204030204" pitchFamily="34" charset="0"/>
                        </a:rPr>
                        <a:t>Massachusetts Eye and Ear Infirmary</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2,061,045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378974443"/>
                  </a:ext>
                </a:extLst>
              </a:tr>
              <a:tr h="155448">
                <a:tc>
                  <a:txBody>
                    <a:bodyPr/>
                    <a:lstStyle/>
                    <a:p>
                      <a:pPr algn="l" fontAlgn="b"/>
                      <a:r>
                        <a:rPr lang="en-US" sz="800" b="0" i="0" u="none" strike="noStrike">
                          <a:solidFill>
                            <a:srgbClr val="0D0D0D"/>
                          </a:solidFill>
                          <a:effectLst/>
                          <a:latin typeface="Calibri" panose="020F0502020204030204" pitchFamily="34" charset="0"/>
                        </a:rPr>
                        <a:t>Massachusetts General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31,823,717 </a:t>
                      </a:r>
                    </a:p>
                  </a:txBody>
                  <a:tcPr marL="5382" marR="5382" marT="5382" marB="0" anchor="b">
                    <a:lnL>
                      <a:noFill/>
                    </a:lnL>
                    <a:lnR>
                      <a:noFill/>
                    </a:lnR>
                    <a:lnT>
                      <a:noFill/>
                    </a:lnT>
                    <a:lnB>
                      <a:noFill/>
                    </a:lnB>
                  </a:tcPr>
                </a:tc>
                <a:extLst>
                  <a:ext uri="{0D108BD9-81ED-4DB2-BD59-A6C34878D82A}">
                    <a16:rowId xmlns:a16="http://schemas.microsoft.com/office/drawing/2014/main" val="946981874"/>
                  </a:ext>
                </a:extLst>
              </a:tr>
              <a:tr h="155448">
                <a:tc>
                  <a:txBody>
                    <a:bodyPr/>
                    <a:lstStyle/>
                    <a:p>
                      <a:pPr algn="l" fontAlgn="b"/>
                      <a:r>
                        <a:rPr lang="en-US" sz="800" b="0" i="0" u="none" strike="noStrike">
                          <a:solidFill>
                            <a:srgbClr val="0D0D0D"/>
                          </a:solidFill>
                          <a:effectLst/>
                          <a:latin typeface="Calibri" panose="020F0502020204030204" pitchFamily="34" charset="0"/>
                        </a:rPr>
                        <a:t>Mercy Medical Center</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1,125,425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84946665"/>
                  </a:ext>
                </a:extLst>
              </a:tr>
              <a:tr h="155448">
                <a:tc>
                  <a:txBody>
                    <a:bodyPr/>
                    <a:lstStyle/>
                    <a:p>
                      <a:pPr algn="l" fontAlgn="b"/>
                      <a:r>
                        <a:rPr lang="en-US" sz="800" b="0" i="0" u="none" strike="noStrike">
                          <a:solidFill>
                            <a:srgbClr val="0D0D0D"/>
                          </a:solidFill>
                          <a:effectLst/>
                          <a:latin typeface="Calibri" panose="020F0502020204030204" pitchFamily="34" charset="0"/>
                        </a:rPr>
                        <a:t>MetroWest Medical Center</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1,585,704 </a:t>
                      </a:r>
                    </a:p>
                  </a:txBody>
                  <a:tcPr marL="5382" marR="5382" marT="5382" marB="0" anchor="b">
                    <a:lnL>
                      <a:noFill/>
                    </a:lnL>
                    <a:lnR>
                      <a:noFill/>
                    </a:lnR>
                    <a:lnT>
                      <a:noFill/>
                    </a:lnT>
                    <a:lnB>
                      <a:noFill/>
                    </a:lnB>
                  </a:tcPr>
                </a:tc>
                <a:extLst>
                  <a:ext uri="{0D108BD9-81ED-4DB2-BD59-A6C34878D82A}">
                    <a16:rowId xmlns:a16="http://schemas.microsoft.com/office/drawing/2014/main" val="3335840178"/>
                  </a:ext>
                </a:extLst>
              </a:tr>
              <a:tr h="155448">
                <a:tc>
                  <a:txBody>
                    <a:bodyPr/>
                    <a:lstStyle/>
                    <a:p>
                      <a:pPr algn="l" fontAlgn="b"/>
                      <a:r>
                        <a:rPr lang="en-US" sz="800" b="0" i="0" u="none" strike="noStrike">
                          <a:solidFill>
                            <a:srgbClr val="0D0D0D"/>
                          </a:solidFill>
                          <a:effectLst/>
                          <a:latin typeface="Calibri" panose="020F0502020204030204" pitchFamily="34" charset="0"/>
                        </a:rPr>
                        <a:t>Morton Hospital, A Steward Family Hospital Inc.</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884,615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850213678"/>
                  </a:ext>
                </a:extLst>
              </a:tr>
              <a:tr h="155448">
                <a:tc>
                  <a:txBody>
                    <a:bodyPr/>
                    <a:lstStyle/>
                    <a:p>
                      <a:pPr algn="l" fontAlgn="b"/>
                      <a:r>
                        <a:rPr lang="en-US" sz="800" b="0" i="0" u="none" strike="noStrike">
                          <a:solidFill>
                            <a:srgbClr val="0D0D0D"/>
                          </a:solidFill>
                          <a:effectLst/>
                          <a:latin typeface="Calibri" panose="020F0502020204030204" pitchFamily="34" charset="0"/>
                        </a:rPr>
                        <a:t>Mount Auburn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1,830,512 </a:t>
                      </a:r>
                    </a:p>
                  </a:txBody>
                  <a:tcPr marL="5382" marR="5382" marT="5382" marB="0" anchor="b">
                    <a:lnL>
                      <a:noFill/>
                    </a:lnL>
                    <a:lnR>
                      <a:noFill/>
                    </a:lnR>
                    <a:lnT>
                      <a:noFill/>
                    </a:lnT>
                    <a:lnB>
                      <a:noFill/>
                    </a:lnB>
                  </a:tcPr>
                </a:tc>
                <a:extLst>
                  <a:ext uri="{0D108BD9-81ED-4DB2-BD59-A6C34878D82A}">
                    <a16:rowId xmlns:a16="http://schemas.microsoft.com/office/drawing/2014/main" val="2745432075"/>
                  </a:ext>
                </a:extLst>
              </a:tr>
              <a:tr h="155448">
                <a:tc>
                  <a:txBody>
                    <a:bodyPr/>
                    <a:lstStyle/>
                    <a:p>
                      <a:pPr algn="l" fontAlgn="b"/>
                      <a:r>
                        <a:rPr lang="en-US" sz="800" b="0" i="0" u="none" strike="noStrike">
                          <a:solidFill>
                            <a:srgbClr val="0D0D0D"/>
                          </a:solidFill>
                          <a:effectLst/>
                          <a:latin typeface="Calibri" panose="020F0502020204030204" pitchFamily="34" charset="0"/>
                        </a:rPr>
                        <a:t>Nantucket Cottage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466,174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927241384"/>
                  </a:ext>
                </a:extLst>
              </a:tr>
              <a:tr h="155448">
                <a:tc>
                  <a:txBody>
                    <a:bodyPr/>
                    <a:lstStyle/>
                    <a:p>
                      <a:pPr algn="l" fontAlgn="b"/>
                      <a:r>
                        <a:rPr lang="en-US" sz="800" b="0" i="0" u="none" strike="noStrike">
                          <a:solidFill>
                            <a:srgbClr val="0D0D0D"/>
                          </a:solidFill>
                          <a:effectLst/>
                          <a:latin typeface="Calibri" panose="020F0502020204030204" pitchFamily="34" charset="0"/>
                        </a:rPr>
                        <a:t>Nashoba Valley Med Ctr, A Steward Family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389,207 </a:t>
                      </a:r>
                    </a:p>
                  </a:txBody>
                  <a:tcPr marL="5382" marR="5382" marT="5382" marB="0" anchor="b">
                    <a:lnL>
                      <a:noFill/>
                    </a:lnL>
                    <a:lnR>
                      <a:noFill/>
                    </a:lnR>
                    <a:lnT>
                      <a:noFill/>
                    </a:lnT>
                    <a:lnB>
                      <a:noFill/>
                    </a:lnB>
                  </a:tcPr>
                </a:tc>
                <a:extLst>
                  <a:ext uri="{0D108BD9-81ED-4DB2-BD59-A6C34878D82A}">
                    <a16:rowId xmlns:a16="http://schemas.microsoft.com/office/drawing/2014/main" val="125883066"/>
                  </a:ext>
                </a:extLst>
              </a:tr>
              <a:tr h="155448">
                <a:tc>
                  <a:txBody>
                    <a:bodyPr/>
                    <a:lstStyle/>
                    <a:p>
                      <a:pPr algn="l" fontAlgn="b"/>
                      <a:r>
                        <a:rPr lang="en-US" sz="800" b="0" i="0" u="none" strike="noStrike">
                          <a:solidFill>
                            <a:srgbClr val="0D0D0D"/>
                          </a:solidFill>
                          <a:effectLst/>
                          <a:latin typeface="Calibri" panose="020F0502020204030204" pitchFamily="34" charset="0"/>
                        </a:rPr>
                        <a:t>Newton-Wellesley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324,026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82536820"/>
                  </a:ext>
                </a:extLst>
              </a:tr>
              <a:tr h="155448">
                <a:tc>
                  <a:txBody>
                    <a:bodyPr/>
                    <a:lstStyle/>
                    <a:p>
                      <a:pPr algn="l" fontAlgn="b"/>
                      <a:r>
                        <a:rPr lang="en-US" sz="800" b="0" i="0" u="none" strike="noStrike">
                          <a:solidFill>
                            <a:srgbClr val="0D0D0D"/>
                          </a:solidFill>
                          <a:effectLst/>
                          <a:latin typeface="Calibri" panose="020F0502020204030204" pitchFamily="34" charset="0"/>
                        </a:rPr>
                        <a:t>Noble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279,684 </a:t>
                      </a:r>
                    </a:p>
                  </a:txBody>
                  <a:tcPr marL="5382" marR="5382" marT="5382" marB="0" anchor="b">
                    <a:lnL>
                      <a:noFill/>
                    </a:lnL>
                    <a:lnR>
                      <a:noFill/>
                    </a:lnR>
                    <a:lnT>
                      <a:noFill/>
                    </a:lnT>
                    <a:lnB>
                      <a:noFill/>
                    </a:lnB>
                  </a:tcPr>
                </a:tc>
                <a:extLst>
                  <a:ext uri="{0D108BD9-81ED-4DB2-BD59-A6C34878D82A}">
                    <a16:rowId xmlns:a16="http://schemas.microsoft.com/office/drawing/2014/main" val="350978337"/>
                  </a:ext>
                </a:extLst>
              </a:tr>
              <a:tr h="155448">
                <a:tc>
                  <a:txBody>
                    <a:bodyPr/>
                    <a:lstStyle/>
                    <a:p>
                      <a:pPr algn="l" fontAlgn="b"/>
                      <a:r>
                        <a:rPr lang="en-US" sz="800" b="0" i="0" u="none" strike="noStrike">
                          <a:solidFill>
                            <a:srgbClr val="0D0D0D"/>
                          </a:solidFill>
                          <a:effectLst/>
                          <a:latin typeface="Calibri" panose="020F0502020204030204" pitchFamily="34" charset="0"/>
                        </a:rPr>
                        <a:t>North Shore Medical Center</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5,019,155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79203085"/>
                  </a:ext>
                </a:extLst>
              </a:tr>
              <a:tr h="155448">
                <a:tc>
                  <a:txBody>
                    <a:bodyPr/>
                    <a:lstStyle/>
                    <a:p>
                      <a:pPr algn="l" fontAlgn="b"/>
                      <a:r>
                        <a:rPr lang="en-US" sz="800" b="0" i="0" u="none" strike="noStrike">
                          <a:solidFill>
                            <a:srgbClr val="0D0D0D"/>
                          </a:solidFill>
                          <a:effectLst/>
                          <a:latin typeface="Calibri" panose="020F0502020204030204" pitchFamily="34" charset="0"/>
                        </a:rPr>
                        <a:t>Northeast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1,654,369 </a:t>
                      </a:r>
                    </a:p>
                  </a:txBody>
                  <a:tcPr marL="5382" marR="5382" marT="5382" marB="0" anchor="b">
                    <a:lnL>
                      <a:noFill/>
                    </a:lnL>
                    <a:lnR>
                      <a:noFill/>
                    </a:lnR>
                    <a:lnT>
                      <a:noFill/>
                    </a:lnT>
                    <a:lnB>
                      <a:noFill/>
                    </a:lnB>
                  </a:tcPr>
                </a:tc>
                <a:extLst>
                  <a:ext uri="{0D108BD9-81ED-4DB2-BD59-A6C34878D82A}">
                    <a16:rowId xmlns:a16="http://schemas.microsoft.com/office/drawing/2014/main" val="262858503"/>
                  </a:ext>
                </a:extLst>
              </a:tr>
              <a:tr h="155448">
                <a:tc>
                  <a:txBody>
                    <a:bodyPr/>
                    <a:lstStyle/>
                    <a:p>
                      <a:pPr algn="l" fontAlgn="b"/>
                      <a:r>
                        <a:rPr lang="en-US" sz="800" b="0" i="0" u="none" strike="noStrike">
                          <a:solidFill>
                            <a:srgbClr val="0D0D0D"/>
                          </a:solidFill>
                          <a:effectLst/>
                          <a:latin typeface="Calibri" panose="020F0502020204030204" pitchFamily="34" charset="0"/>
                        </a:rPr>
                        <a:t>Saint Vincent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1,102,808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935819992"/>
                  </a:ext>
                </a:extLst>
              </a:tr>
              <a:tr h="155448">
                <a:tc>
                  <a:txBody>
                    <a:bodyPr/>
                    <a:lstStyle/>
                    <a:p>
                      <a:pPr algn="l" fontAlgn="b"/>
                      <a:r>
                        <a:rPr lang="en-US" sz="800" b="0" i="0" u="none" strike="noStrike">
                          <a:solidFill>
                            <a:srgbClr val="0D0D0D"/>
                          </a:solidFill>
                          <a:effectLst/>
                          <a:latin typeface="Calibri" panose="020F0502020204030204" pitchFamily="34" charset="0"/>
                        </a:rPr>
                        <a:t>Signature Healthcare Brockton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3,478,939 </a:t>
                      </a:r>
                    </a:p>
                  </a:txBody>
                  <a:tcPr marL="5382" marR="5382" marT="5382" marB="0" anchor="b">
                    <a:lnL>
                      <a:noFill/>
                    </a:lnL>
                    <a:lnR>
                      <a:noFill/>
                    </a:lnR>
                    <a:lnT>
                      <a:noFill/>
                    </a:lnT>
                    <a:lnB>
                      <a:noFill/>
                    </a:lnB>
                  </a:tcPr>
                </a:tc>
                <a:extLst>
                  <a:ext uri="{0D108BD9-81ED-4DB2-BD59-A6C34878D82A}">
                    <a16:rowId xmlns:a16="http://schemas.microsoft.com/office/drawing/2014/main" val="150556616"/>
                  </a:ext>
                </a:extLst>
              </a:tr>
              <a:tr h="155448">
                <a:tc>
                  <a:txBody>
                    <a:bodyPr/>
                    <a:lstStyle/>
                    <a:p>
                      <a:pPr algn="l" fontAlgn="b"/>
                      <a:r>
                        <a:rPr lang="en-US" sz="800" b="0" i="0" u="none" strike="noStrike">
                          <a:solidFill>
                            <a:srgbClr val="0D0D0D"/>
                          </a:solidFill>
                          <a:effectLst/>
                          <a:latin typeface="Calibri" panose="020F0502020204030204" pitchFamily="34" charset="0"/>
                        </a:rPr>
                        <a:t>South Shore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1,062,472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590156090"/>
                  </a:ext>
                </a:extLst>
              </a:tr>
              <a:tr h="155448">
                <a:tc>
                  <a:txBody>
                    <a:bodyPr/>
                    <a:lstStyle/>
                    <a:p>
                      <a:pPr algn="l" fontAlgn="b"/>
                      <a:r>
                        <a:rPr lang="en-US" sz="800" b="0" i="0" u="none" strike="noStrike">
                          <a:solidFill>
                            <a:srgbClr val="0D0D0D"/>
                          </a:solidFill>
                          <a:effectLst/>
                          <a:latin typeface="Calibri" panose="020F0502020204030204" pitchFamily="34" charset="0"/>
                        </a:rPr>
                        <a:t>Southcoast Hospitals Group</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7,760,721 </a:t>
                      </a:r>
                    </a:p>
                  </a:txBody>
                  <a:tcPr marL="5382" marR="5382" marT="5382" marB="0" anchor="b">
                    <a:lnL>
                      <a:noFill/>
                    </a:lnL>
                    <a:lnR>
                      <a:noFill/>
                    </a:lnR>
                    <a:lnT>
                      <a:noFill/>
                    </a:lnT>
                    <a:lnB>
                      <a:noFill/>
                    </a:lnB>
                  </a:tcPr>
                </a:tc>
                <a:extLst>
                  <a:ext uri="{0D108BD9-81ED-4DB2-BD59-A6C34878D82A}">
                    <a16:rowId xmlns:a16="http://schemas.microsoft.com/office/drawing/2014/main" val="3897986568"/>
                  </a:ext>
                </a:extLst>
              </a:tr>
              <a:tr h="155448">
                <a:tc>
                  <a:txBody>
                    <a:bodyPr/>
                    <a:lstStyle/>
                    <a:p>
                      <a:pPr algn="l" fontAlgn="b"/>
                      <a:r>
                        <a:rPr lang="en-US" sz="800" b="0" i="0" u="none" strike="noStrike">
                          <a:solidFill>
                            <a:srgbClr val="0D0D0D"/>
                          </a:solidFill>
                          <a:effectLst/>
                          <a:latin typeface="Calibri" panose="020F0502020204030204" pitchFamily="34" charset="0"/>
                        </a:rPr>
                        <a:t>Steward Carney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1,156,137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3597688016"/>
                  </a:ext>
                </a:extLst>
              </a:tr>
              <a:tr h="155448">
                <a:tc>
                  <a:txBody>
                    <a:bodyPr/>
                    <a:lstStyle/>
                    <a:p>
                      <a:pPr algn="l" fontAlgn="b"/>
                      <a:r>
                        <a:rPr lang="en-US" sz="800" b="0" i="0" u="none" strike="noStrike">
                          <a:solidFill>
                            <a:srgbClr val="0D0D0D"/>
                          </a:solidFill>
                          <a:effectLst/>
                          <a:latin typeface="Calibri" panose="020F0502020204030204" pitchFamily="34" charset="0"/>
                        </a:rPr>
                        <a:t>Steward Good Samaritan Medical Center</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2,035,026 </a:t>
                      </a:r>
                    </a:p>
                  </a:txBody>
                  <a:tcPr marL="5382" marR="5382" marT="5382" marB="0" anchor="b">
                    <a:lnL>
                      <a:noFill/>
                    </a:lnL>
                    <a:lnR>
                      <a:noFill/>
                    </a:lnR>
                    <a:lnT>
                      <a:noFill/>
                    </a:lnT>
                    <a:lnB>
                      <a:noFill/>
                    </a:lnB>
                  </a:tcPr>
                </a:tc>
                <a:extLst>
                  <a:ext uri="{0D108BD9-81ED-4DB2-BD59-A6C34878D82A}">
                    <a16:rowId xmlns:a16="http://schemas.microsoft.com/office/drawing/2014/main" val="2986937316"/>
                  </a:ext>
                </a:extLst>
              </a:tr>
              <a:tr h="155448">
                <a:tc>
                  <a:txBody>
                    <a:bodyPr/>
                    <a:lstStyle/>
                    <a:p>
                      <a:pPr algn="l" fontAlgn="b"/>
                      <a:r>
                        <a:rPr lang="en-US" sz="800" b="0" i="0" u="none" strike="noStrike">
                          <a:solidFill>
                            <a:srgbClr val="0D0D0D"/>
                          </a:solidFill>
                          <a:effectLst/>
                          <a:latin typeface="Calibri" panose="020F0502020204030204" pitchFamily="34" charset="0"/>
                        </a:rPr>
                        <a:t>Steward Holy Family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2,032,095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9896401"/>
                  </a:ext>
                </a:extLst>
              </a:tr>
              <a:tr h="155448">
                <a:tc>
                  <a:txBody>
                    <a:bodyPr/>
                    <a:lstStyle/>
                    <a:p>
                      <a:pPr algn="l" fontAlgn="b"/>
                      <a:r>
                        <a:rPr lang="en-US" sz="800" b="0" i="0" u="none" strike="noStrike">
                          <a:solidFill>
                            <a:srgbClr val="0D0D0D"/>
                          </a:solidFill>
                          <a:effectLst/>
                          <a:latin typeface="Calibri" panose="020F0502020204030204" pitchFamily="34" charset="0"/>
                        </a:rPr>
                        <a:t>Steward Norwood Hospital</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331,396 </a:t>
                      </a:r>
                    </a:p>
                  </a:txBody>
                  <a:tcPr marL="5382" marR="5382" marT="5382" marB="0" anchor="b">
                    <a:lnL>
                      <a:noFill/>
                    </a:lnL>
                    <a:lnR>
                      <a:noFill/>
                    </a:lnR>
                    <a:lnT>
                      <a:noFill/>
                    </a:lnT>
                    <a:lnB>
                      <a:noFill/>
                    </a:lnB>
                  </a:tcPr>
                </a:tc>
                <a:extLst>
                  <a:ext uri="{0D108BD9-81ED-4DB2-BD59-A6C34878D82A}">
                    <a16:rowId xmlns:a16="http://schemas.microsoft.com/office/drawing/2014/main" val="2538801093"/>
                  </a:ext>
                </a:extLst>
              </a:tr>
              <a:tr h="155448">
                <a:tc>
                  <a:txBody>
                    <a:bodyPr/>
                    <a:lstStyle/>
                    <a:p>
                      <a:pPr algn="l" fontAlgn="b"/>
                      <a:r>
                        <a:rPr lang="en-US" sz="800" b="0" i="0" u="none" strike="noStrike">
                          <a:solidFill>
                            <a:srgbClr val="0D0D0D"/>
                          </a:solidFill>
                          <a:effectLst/>
                          <a:latin typeface="Calibri" panose="020F0502020204030204" pitchFamily="34" charset="0"/>
                        </a:rPr>
                        <a:t>Steward Saint Anne's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1,819,174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106298447"/>
                  </a:ext>
                </a:extLst>
              </a:tr>
              <a:tr h="155448">
                <a:tc>
                  <a:txBody>
                    <a:bodyPr/>
                    <a:lstStyle/>
                    <a:p>
                      <a:pPr algn="l" fontAlgn="b"/>
                      <a:r>
                        <a:rPr lang="en-US" sz="800" b="0" i="0" u="none" strike="noStrike">
                          <a:solidFill>
                            <a:srgbClr val="0D0D0D"/>
                          </a:solidFill>
                          <a:effectLst/>
                          <a:latin typeface="Calibri" panose="020F0502020204030204" pitchFamily="34" charset="0"/>
                        </a:rPr>
                        <a:t>Steward St. Elizabeth's Medical Center</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2,333,373 </a:t>
                      </a:r>
                    </a:p>
                  </a:txBody>
                  <a:tcPr marL="5382" marR="5382" marT="5382" marB="0" anchor="b">
                    <a:lnL>
                      <a:noFill/>
                    </a:lnL>
                    <a:lnR>
                      <a:noFill/>
                    </a:lnR>
                    <a:lnT>
                      <a:noFill/>
                    </a:lnT>
                    <a:lnB>
                      <a:noFill/>
                    </a:lnB>
                  </a:tcPr>
                </a:tc>
                <a:extLst>
                  <a:ext uri="{0D108BD9-81ED-4DB2-BD59-A6C34878D82A}">
                    <a16:rowId xmlns:a16="http://schemas.microsoft.com/office/drawing/2014/main" val="2089857113"/>
                  </a:ext>
                </a:extLst>
              </a:tr>
              <a:tr h="155448">
                <a:tc>
                  <a:txBody>
                    <a:bodyPr/>
                    <a:lstStyle/>
                    <a:p>
                      <a:pPr algn="l" fontAlgn="b"/>
                      <a:r>
                        <a:rPr lang="en-US" sz="800" b="0" i="0" u="none" strike="noStrike">
                          <a:solidFill>
                            <a:srgbClr val="0D0D0D"/>
                          </a:solidFill>
                          <a:effectLst/>
                          <a:latin typeface="Calibri" panose="020F0502020204030204" pitchFamily="34" charset="0"/>
                        </a:rPr>
                        <a:t>Sturdy Memorial Hospital</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a:solidFill>
                            <a:srgbClr val="0D0D0D"/>
                          </a:solidFill>
                          <a:effectLst/>
                          <a:latin typeface="Calibri" panose="020F0502020204030204" pitchFamily="34" charset="0"/>
                        </a:rPr>
                        <a:t> $      1,013,196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523132222"/>
                  </a:ext>
                </a:extLst>
              </a:tr>
              <a:tr h="155448">
                <a:tc>
                  <a:txBody>
                    <a:bodyPr/>
                    <a:lstStyle/>
                    <a:p>
                      <a:pPr algn="l" fontAlgn="b"/>
                      <a:r>
                        <a:rPr lang="en-US" sz="800" b="0" i="0" u="none" strike="noStrike">
                          <a:solidFill>
                            <a:srgbClr val="0D0D0D"/>
                          </a:solidFill>
                          <a:effectLst/>
                          <a:latin typeface="Calibri" panose="020F0502020204030204" pitchFamily="34" charset="0"/>
                        </a:rPr>
                        <a:t>Tufts Medical Center</a:t>
                      </a:r>
                    </a:p>
                  </a:txBody>
                  <a:tcPr marL="5382" marR="5382" marT="5382" marB="0" anchor="b">
                    <a:lnL>
                      <a:noFill/>
                    </a:lnL>
                    <a:lnR>
                      <a:noFill/>
                    </a:lnR>
                    <a:lnT>
                      <a:noFill/>
                    </a:lnT>
                    <a:lnB>
                      <a:noFill/>
                    </a:lnB>
                  </a:tcPr>
                </a:tc>
                <a:tc>
                  <a:txBody>
                    <a:bodyPr/>
                    <a:lstStyle/>
                    <a:p>
                      <a:pPr algn="l" fontAlgn="b"/>
                      <a:r>
                        <a:rPr lang="en-US" sz="800" b="0" i="0" u="none" strike="noStrike">
                          <a:solidFill>
                            <a:srgbClr val="0D0D0D"/>
                          </a:solidFill>
                          <a:effectLst/>
                          <a:latin typeface="Calibri" panose="020F0502020204030204" pitchFamily="34" charset="0"/>
                        </a:rPr>
                        <a:t> $      6,728,248 </a:t>
                      </a:r>
                    </a:p>
                  </a:txBody>
                  <a:tcPr marL="5382" marR="5382" marT="5382" marB="0" anchor="b">
                    <a:lnL>
                      <a:noFill/>
                    </a:lnL>
                    <a:lnR>
                      <a:noFill/>
                    </a:lnR>
                    <a:lnT>
                      <a:noFill/>
                    </a:lnT>
                    <a:lnB>
                      <a:noFill/>
                    </a:lnB>
                  </a:tcPr>
                </a:tc>
                <a:extLst>
                  <a:ext uri="{0D108BD9-81ED-4DB2-BD59-A6C34878D82A}">
                    <a16:rowId xmlns:a16="http://schemas.microsoft.com/office/drawing/2014/main" val="4087753521"/>
                  </a:ext>
                </a:extLst>
              </a:tr>
              <a:tr h="155448">
                <a:tc>
                  <a:txBody>
                    <a:bodyPr/>
                    <a:lstStyle/>
                    <a:p>
                      <a:pPr algn="l" fontAlgn="b"/>
                      <a:r>
                        <a:rPr lang="en-US" sz="800" b="0" i="0" u="none" strike="noStrike">
                          <a:solidFill>
                            <a:srgbClr val="0D0D0D"/>
                          </a:solidFill>
                          <a:effectLst/>
                          <a:latin typeface="Calibri" panose="020F0502020204030204" pitchFamily="34" charset="0"/>
                        </a:rPr>
                        <a:t>UMass Memorial Medical Center</a:t>
                      </a:r>
                    </a:p>
                  </a:txBody>
                  <a:tcPr marL="5382" marR="5382" marT="5382" marB="0" anchor="b">
                    <a:lnL>
                      <a:noFill/>
                    </a:lnL>
                    <a:lnR>
                      <a:noFill/>
                    </a:lnR>
                    <a:lnT>
                      <a:noFill/>
                    </a:lnT>
                    <a:lnB>
                      <a:noFill/>
                    </a:lnB>
                    <a:solidFill>
                      <a:srgbClr val="DCE6F1"/>
                    </a:solidFill>
                  </a:tcPr>
                </a:tc>
                <a:tc>
                  <a:txBody>
                    <a:bodyPr/>
                    <a:lstStyle/>
                    <a:p>
                      <a:pPr algn="l" fontAlgn="b"/>
                      <a:r>
                        <a:rPr lang="en-US" sz="800" b="0" i="0" u="none" strike="noStrike" dirty="0">
                          <a:solidFill>
                            <a:srgbClr val="0D0D0D"/>
                          </a:solidFill>
                          <a:effectLst/>
                          <a:latin typeface="Calibri" panose="020F0502020204030204" pitchFamily="34" charset="0"/>
                        </a:rPr>
                        <a:t> $   18,374,927 </a:t>
                      </a:r>
                    </a:p>
                  </a:txBody>
                  <a:tcPr marL="5382" marR="5382" marT="5382" marB="0" anchor="b">
                    <a:lnL>
                      <a:noFill/>
                    </a:lnL>
                    <a:lnR>
                      <a:noFill/>
                    </a:lnR>
                    <a:lnT>
                      <a:noFill/>
                    </a:lnT>
                    <a:lnB>
                      <a:noFill/>
                    </a:lnB>
                    <a:solidFill>
                      <a:srgbClr val="DCE6F1"/>
                    </a:solidFill>
                  </a:tcPr>
                </a:tc>
                <a:extLst>
                  <a:ext uri="{0D108BD9-81ED-4DB2-BD59-A6C34878D82A}">
                    <a16:rowId xmlns:a16="http://schemas.microsoft.com/office/drawing/2014/main" val="293743731"/>
                  </a:ext>
                </a:extLst>
              </a:tr>
            </a:tbl>
          </a:graphicData>
        </a:graphic>
      </p:graphicFrame>
    </p:spTree>
    <p:extLst>
      <p:ext uri="{BB962C8B-B14F-4D97-AF65-F5344CB8AC3E}">
        <p14:creationId xmlns:p14="http://schemas.microsoft.com/office/powerpoint/2010/main" val="349593744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Bookman Old Style"/>
        <a:ea typeface=""/>
        <a:cs typeface=""/>
      </a:majorFont>
      <a:minorFont>
        <a:latin typeface="Bookman Old Styl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3">
            <a:lumMod val="60000"/>
            <a:lumOff val="40000"/>
          </a:schemeClr>
        </a:solidFill>
        <a:ln>
          <a:noFill/>
        </a:ln>
      </a:spPr>
      <a:bodyPr wrap="none" lIns="82058" tIns="41029" rIns="82058" bIns="41029" anchor="ctr"/>
      <a:lstStyle>
        <a:defPPr eaLnBrk="1" hangingPunct="1">
          <a:spcBef>
            <a:spcPct val="0"/>
          </a:spcBef>
          <a:buFontTx/>
          <a:buNone/>
          <a:defRPr sz="1300" dirty="0">
            <a:latin typeface="Verdana" pitchFamily="34" charset="0"/>
          </a:defRPr>
        </a:defPPr>
      </a:lst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44436</TotalTime>
  <Words>2510</Words>
  <Application>Microsoft Office PowerPoint</Application>
  <PresentationFormat>On-screen Show (4:3)</PresentationFormat>
  <Paragraphs>361</Paragraphs>
  <Slides>13</Slides>
  <Notes>13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0" baseType="lpstr">
      <vt:lpstr>Arial</vt:lpstr>
      <vt:lpstr>Bookman Old Style</vt:lpstr>
      <vt:lpstr>Calibri</vt:lpstr>
      <vt:lpstr>Times New Roman</vt:lpstr>
      <vt:lpstr>Verdana</vt:lpstr>
      <vt:lpstr>Office Theme</vt:lpstr>
      <vt:lpstr>think-cell Slide</vt:lpstr>
      <vt:lpstr>PowerPoint Presentation</vt:lpstr>
      <vt:lpstr>Table of Contents</vt:lpstr>
      <vt:lpstr>Introduction</vt:lpstr>
      <vt:lpstr>HSN Overview</vt:lpstr>
      <vt:lpstr>HSN Overview</vt:lpstr>
      <vt:lpstr>HSN Overview</vt:lpstr>
      <vt:lpstr>HSN Fiscal Year 2021 Updates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mvitello</dc:creator>
  <cp:lastModifiedBy>Sousa, Pam (EHS)</cp:lastModifiedBy>
  <cp:revision>1193</cp:revision>
  <cp:lastPrinted>2020-11-13T15:12:03Z</cp:lastPrinted>
  <dcterms:created xsi:type="dcterms:W3CDTF">2013-11-25T21:20:22Z</dcterms:created>
  <dcterms:modified xsi:type="dcterms:W3CDTF">2022-08-15T16:06:33Z</dcterms:modified>
</cp:coreProperties>
</file>