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ags/tag2.xml" ContentType="application/vnd.openxmlformats-officedocument.presentationml.tags+xml"/>
  <Override PartName="/ppt/theme/theme2.xml" ContentType="application/vnd.openxmlformats-officedocument.theme+xml"/>
  <Override PartName="/ppt/theme/theme3.xml" ContentType="application/vnd.openxmlformats-officedocument.theme+xml"/>
  <Override PartName="/ppt/tags/tag3.xml" ContentType="application/vnd.openxmlformats-officedocument.presentationml.tags+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notesSlides/notesSlide12.xml" ContentType="application/vnd.openxmlformats-officedocument.presentationml.notesSlid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notesSlides/notesSlide13.xml" ContentType="application/vnd.openxmlformats-officedocument.presentationml.notesSlid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4"/>
  </p:sldMasterIdLst>
  <p:notesMasterIdLst>
    <p:notesMasterId r:id="rId18"/>
  </p:notesMasterIdLst>
  <p:handoutMasterIdLst>
    <p:handoutMasterId r:id="rId19"/>
  </p:handoutMasterIdLst>
  <p:sldIdLst>
    <p:sldId id="290" r:id="rId5"/>
    <p:sldId id="281" r:id="rId6"/>
    <p:sldId id="282" r:id="rId7"/>
    <p:sldId id="284" r:id="rId8"/>
    <p:sldId id="332" r:id="rId9"/>
    <p:sldId id="333" r:id="rId10"/>
    <p:sldId id="295" r:id="rId11"/>
    <p:sldId id="335" r:id="rId12"/>
    <p:sldId id="316" r:id="rId13"/>
    <p:sldId id="315" r:id="rId14"/>
    <p:sldId id="328" r:id="rId15"/>
    <p:sldId id="336" r:id="rId16"/>
    <p:sldId id="306" r:id="rId17"/>
  </p:sldIdLst>
  <p:sldSz cx="9144000" cy="6858000" type="screen4x3"/>
  <p:notesSz cx="6881813" cy="9296400"/>
  <p:custDataLst>
    <p:tags r:id="rId20"/>
  </p:custDataLst>
  <p:defaultTextStyle>
    <a:defPPr>
      <a:defRPr lang="en-US"/>
    </a:defPPr>
    <a:lvl1pPr algn="l" rtl="0" fontAlgn="base">
      <a:spcBef>
        <a:spcPct val="0"/>
      </a:spcBef>
      <a:spcAft>
        <a:spcPct val="0"/>
      </a:spcAft>
      <a:defRPr kern="1200">
        <a:solidFill>
          <a:schemeClr val="tx1"/>
        </a:solidFill>
        <a:latin typeface="Calibri" pitchFamily="34" charset="0"/>
        <a:ea typeface="+mn-ea"/>
        <a:cs typeface="Arial" charset="0"/>
      </a:defRPr>
    </a:lvl1pPr>
    <a:lvl2pPr marL="457200" algn="l" rtl="0" fontAlgn="base">
      <a:spcBef>
        <a:spcPct val="0"/>
      </a:spcBef>
      <a:spcAft>
        <a:spcPct val="0"/>
      </a:spcAft>
      <a:defRPr kern="1200">
        <a:solidFill>
          <a:schemeClr val="tx1"/>
        </a:solidFill>
        <a:latin typeface="Calibri" pitchFamily="34" charset="0"/>
        <a:ea typeface="+mn-ea"/>
        <a:cs typeface="Arial" charset="0"/>
      </a:defRPr>
    </a:lvl2pPr>
    <a:lvl3pPr marL="914400" algn="l" rtl="0" fontAlgn="base">
      <a:spcBef>
        <a:spcPct val="0"/>
      </a:spcBef>
      <a:spcAft>
        <a:spcPct val="0"/>
      </a:spcAft>
      <a:defRPr kern="1200">
        <a:solidFill>
          <a:schemeClr val="tx1"/>
        </a:solidFill>
        <a:latin typeface="Calibri" pitchFamily="34" charset="0"/>
        <a:ea typeface="+mn-ea"/>
        <a:cs typeface="Arial" charset="0"/>
      </a:defRPr>
    </a:lvl3pPr>
    <a:lvl4pPr marL="1371600" algn="l" rtl="0" fontAlgn="base">
      <a:spcBef>
        <a:spcPct val="0"/>
      </a:spcBef>
      <a:spcAft>
        <a:spcPct val="0"/>
      </a:spcAft>
      <a:defRPr kern="1200">
        <a:solidFill>
          <a:schemeClr val="tx1"/>
        </a:solidFill>
        <a:latin typeface="Calibri" pitchFamily="34" charset="0"/>
        <a:ea typeface="+mn-ea"/>
        <a:cs typeface="Arial" charset="0"/>
      </a:defRPr>
    </a:lvl4pPr>
    <a:lvl5pPr marL="1828800" algn="l" rtl="0" fontAlgn="base">
      <a:spcBef>
        <a:spcPct val="0"/>
      </a:spcBef>
      <a:spcAft>
        <a:spcPct val="0"/>
      </a:spcAft>
      <a:defRPr kern="1200">
        <a:solidFill>
          <a:schemeClr val="tx1"/>
        </a:solidFill>
        <a:latin typeface="Calibri" pitchFamily="34" charset="0"/>
        <a:ea typeface="+mn-ea"/>
        <a:cs typeface="Arial" charset="0"/>
      </a:defRPr>
    </a:lvl5pPr>
    <a:lvl6pPr marL="2286000" algn="l" defTabSz="914400" rtl="0" eaLnBrk="1" latinLnBrk="0" hangingPunct="1">
      <a:defRPr kern="1200">
        <a:solidFill>
          <a:schemeClr val="tx1"/>
        </a:solidFill>
        <a:latin typeface="Calibri" pitchFamily="34" charset="0"/>
        <a:ea typeface="+mn-ea"/>
        <a:cs typeface="Arial" charset="0"/>
      </a:defRPr>
    </a:lvl6pPr>
    <a:lvl7pPr marL="2743200" algn="l" defTabSz="914400" rtl="0" eaLnBrk="1" latinLnBrk="0" hangingPunct="1">
      <a:defRPr kern="1200">
        <a:solidFill>
          <a:schemeClr val="tx1"/>
        </a:solidFill>
        <a:latin typeface="Calibri" pitchFamily="34" charset="0"/>
        <a:ea typeface="+mn-ea"/>
        <a:cs typeface="Arial" charset="0"/>
      </a:defRPr>
    </a:lvl7pPr>
    <a:lvl8pPr marL="3200400" algn="l" defTabSz="914400" rtl="0" eaLnBrk="1" latinLnBrk="0" hangingPunct="1">
      <a:defRPr kern="1200">
        <a:solidFill>
          <a:schemeClr val="tx1"/>
        </a:solidFill>
        <a:latin typeface="Calibri" pitchFamily="34" charset="0"/>
        <a:ea typeface="+mn-ea"/>
        <a:cs typeface="Arial" charset="0"/>
      </a:defRPr>
    </a:lvl8pPr>
    <a:lvl9pPr marL="3657600" algn="l" defTabSz="914400" rtl="0" eaLnBrk="1" latinLnBrk="0" hangingPunct="1">
      <a:defRPr kern="1200">
        <a:solidFill>
          <a:schemeClr val="tx1"/>
        </a:solidFill>
        <a:latin typeface="Calibri" pitchFamily="34"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200">
          <p15:clr>
            <a:srgbClr val="A4A3A4"/>
          </p15:clr>
        </p15:guide>
        <p15:guide id="2" pos="2920">
          <p15:clr>
            <a:srgbClr val="A4A3A4"/>
          </p15:clr>
        </p15:guide>
        <p15:guide id="3" orient="horz" pos="2928">
          <p15:clr>
            <a:srgbClr val="A4A3A4"/>
          </p15:clr>
        </p15:guide>
        <p15:guide id="4" pos="2208">
          <p15:clr>
            <a:srgbClr val="A4A3A4"/>
          </p15:clr>
        </p15:guide>
        <p15:guide id="5" pos="2866">
          <p15:clr>
            <a:srgbClr val="A4A3A4"/>
          </p15:clr>
        </p15:guide>
        <p15:guide id="6" pos="2168">
          <p15:clr>
            <a:srgbClr val="A4A3A4"/>
          </p15:clr>
        </p15:guide>
      </p15:notes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362F044B-D5BD-4DC4-736E-8602FECF253E}" name="Nordberg, Sarah (EHS)" initials="SN" userId="S::Sarah.Nordberg@mass.gov::e2544774-5db5-40e5-a308-81e15c6dfac8" providerId="AD"/>
  <p188:author id="{4FE4464B-AAA5-1D7A-388A-9F2DA7A59738}" name="King, Christopher (EHS)" initials="K(" userId="S::christopher.king@mass.gov::9435b708-58ba-48aa-bc64-30eaa539e09a" providerId="AD"/>
  <p188:author id="{E852EFE8-AFE3-FC15-F99F-B4B4A5A45EBB}" name="Singham, Ashali (EHS)" initials="S(" userId="S::ashali.singham3@mass.gov::3ae73fc3-33e0-4c4c-bea2-4067a6241410"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0" name="mvitello" initials="MAV" lastIdx="7" clrIdx="0"/>
  <p:cmAuthor id="1" name="sysadmin" initials="MS" lastIdx="10" clrIdx="1"/>
  <p:cmAuthor id="2" name="CKE" initials="CKE" lastIdx="1" clrIdx="2"/>
  <p:cmAuthor id="3" name="sysadmin" initials="KTB" lastIdx="2" clrIdx="3"/>
  <p:cmAuthor id="4" name=" Russell Leino" initials="RPL" lastIdx="10" clrIdx="4"/>
  <p:cmAuthor id="5" name="sysadmin" initials="s" lastIdx="23" clrIdx="5"/>
  <p:cmAuthor id="6" name=" Trish Grant" initials="TG" lastIdx="2" clrIdx="6"/>
  <p:cmAuthor id="7" name="DLHarris" initials="s" lastIdx="0" clrIdx="7"/>
  <p:cmAuthor id="8" name="JLannon" initials="JL" lastIdx="5" clrIdx="8"/>
  <p:cmAuthor id="9" name=" " initials="" lastIdx="17" clrIdx="9"/>
  <p:cmAuthor id="10" name="Susan Keays" initials="SK" lastIdx="4" clrIdx="10"/>
  <p:cmAuthor id="11" name="kco1000@outlook.com" initials="k" lastIdx="28" clrIdx="11">
    <p:extLst>
      <p:ext uri="{19B8F6BF-5375-455C-9EA6-DF929625EA0E}">
        <p15:presenceInfo xmlns:p15="http://schemas.microsoft.com/office/powerpoint/2012/main" userId="d9bd57f5a8d294ac" providerId="Windows Live"/>
      </p:ext>
    </p:extLst>
  </p:cmAuthor>
  <p:cmAuthor id="12" name="O'Brian, Khloe (EHS)" initials="OK(" lastIdx="15" clrIdx="12">
    <p:extLst>
      <p:ext uri="{19B8F6BF-5375-455C-9EA6-DF929625EA0E}">
        <p15:presenceInfo xmlns:p15="http://schemas.microsoft.com/office/powerpoint/2012/main" userId="S::Khloe.OBrian@mass.gov::db2024ea-4c6e-41a4-bea5-1ed70c51c769"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BB37D4A-BFD2-8BEE-ACFD-584F94F3631E}" v="29" dt="2024-11-04T16:55:46.248"/>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05" d="100"/>
          <a:sy n="105" d="100"/>
        </p:scale>
        <p:origin x="252" y="102"/>
      </p:cViewPr>
      <p:guideLst>
        <p:guide orient="horz" pos="2160"/>
        <p:guide pos="2880"/>
      </p:guideLst>
    </p:cSldViewPr>
  </p:slideViewPr>
  <p:notesTextViewPr>
    <p:cViewPr>
      <p:scale>
        <a:sx n="1" d="1"/>
        <a:sy n="1" d="1"/>
      </p:scale>
      <p:origin x="0" y="0"/>
    </p:cViewPr>
  </p:notesTextViewPr>
  <p:notesViewPr>
    <p:cSldViewPr snapToGrid="0">
      <p:cViewPr>
        <p:scale>
          <a:sx n="1" d="2"/>
          <a:sy n="1" d="2"/>
        </p:scale>
        <p:origin x="0" y="0"/>
      </p:cViewPr>
      <p:guideLst>
        <p:guide orient="horz" pos="2200"/>
        <p:guide pos="2920"/>
        <p:guide orient="horz" pos="2928"/>
        <p:guide pos="2208"/>
        <p:guide pos="2866"/>
        <p:guide pos="2168"/>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notesMaster" Target="notesMasters/notesMaster1.xml"/><Relationship Id="rId26" Type="http://schemas.microsoft.com/office/2015/10/relationships/revisionInfo" Target="revisionInfo.xml"/><Relationship Id="rId3" Type="http://schemas.openxmlformats.org/officeDocument/2006/relationships/customXml" Target="../customXml/item3.xml"/><Relationship Id="rId21" Type="http://schemas.openxmlformats.org/officeDocument/2006/relationships/commentAuthors" Target="commentAuthor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tags" Target="tags/tag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handoutMaster" Target="handoutMasters/handout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presProps" Target="presProps.xml"/><Relationship Id="rId27" Type="http://schemas.microsoft.com/office/2018/10/relationships/authors" Target="authors.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oleObject" Target="file:///C:\Users\KOBrian\AppData\Local\Packages\microsoft.windowscommunicationsapps_8wekyb3d8bbwe\LocalState\Files\S0\4\Attachments\HFY%2021%20Annual%20Report%20Financials%209%2017%2021%5b3760%5d.xls" TargetMode="External"/><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microsoft.com/office/2011/relationships/chartColorStyle" Target="colors4.xml"/><Relationship Id="rId1" Type="http://schemas.microsoft.com/office/2011/relationships/chartStyle" Target="style4.xml"/></Relationships>
</file>

<file path=ppt/charts/_rels/chart5.xml.rels><?xml version="1.0" encoding="UTF-8" standalone="yes"?>
<Relationships xmlns="http://schemas.openxmlformats.org/package/2006/relationships"><Relationship Id="rId3" Type="http://schemas.openxmlformats.org/officeDocument/2006/relationships/package" Target="../embeddings/Microsoft_Excel_Worksheet3.xlsx"/><Relationship Id="rId2" Type="http://schemas.microsoft.com/office/2011/relationships/chartColorStyle" Target="colors5.xml"/><Relationship Id="rId1" Type="http://schemas.microsoft.com/office/2011/relationships/chartStyle" Target="style5.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22334808936284536"/>
          <c:y val="0.1026658856910673"/>
          <c:w val="0.75355479777626222"/>
          <c:h val="0.73338160298703281"/>
        </c:manualLayout>
      </c:layout>
      <c:barChart>
        <c:barDir val="col"/>
        <c:grouping val="stacked"/>
        <c:varyColors val="0"/>
        <c:ser>
          <c:idx val="0"/>
          <c:order val="0"/>
          <c:tx>
            <c:strRef>
              <c:f>Sheet1!$B$1</c:f>
              <c:strCache>
                <c:ptCount val="1"/>
                <c:pt idx="0">
                  <c:v>Hospital Payments</c:v>
                </c:pt>
              </c:strCache>
            </c:strRef>
          </c:tx>
          <c:spPr>
            <a:solidFill>
              <a:schemeClr val="accent1"/>
            </a:solidFill>
            <a:ln>
              <a:noFill/>
            </a:ln>
            <a:effectLst/>
          </c:spPr>
          <c:invertIfNegative val="0"/>
          <c:dLbls>
            <c:dLbl>
              <c:idx val="0"/>
              <c:tx>
                <c:rich>
                  <a:bodyPr/>
                  <a:lstStyle/>
                  <a:p>
                    <a:r>
                      <a:rPr lang="en-US"/>
                      <a:t>291 M</a:t>
                    </a:r>
                  </a:p>
                </c:rich>
              </c:tx>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0-C4B7-45A8-B053-0037F9D9E872}"/>
                </c:ext>
              </c:extLst>
            </c:dLbl>
            <c:dLbl>
              <c:idx val="1"/>
              <c:tx>
                <c:rich>
                  <a:bodyPr/>
                  <a:lstStyle/>
                  <a:p>
                    <a:r>
                      <a:rPr lang="en-US"/>
                      <a:t>323 M</a:t>
                    </a:r>
                  </a:p>
                </c:rich>
              </c:tx>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1-C4B7-45A8-B053-0037F9D9E872}"/>
                </c:ext>
              </c:extLst>
            </c:dLbl>
            <c:dLbl>
              <c:idx val="2"/>
              <c:tx>
                <c:rich>
                  <a:bodyPr/>
                  <a:lstStyle/>
                  <a:p>
                    <a:r>
                      <a:rPr lang="en-US"/>
                      <a:t>305 M</a:t>
                    </a:r>
                  </a:p>
                </c:rich>
              </c:tx>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2-C4B7-45A8-B053-0037F9D9E872}"/>
                </c:ext>
              </c:extLst>
            </c:dLbl>
            <c:dLbl>
              <c:idx val="3"/>
              <c:tx>
                <c:rich>
                  <a:bodyPr/>
                  <a:lstStyle/>
                  <a:p>
                    <a:r>
                      <a:rPr lang="en-US"/>
                      <a:t>298</a:t>
                    </a:r>
                    <a:r>
                      <a:rPr lang="en-US" baseline="0"/>
                      <a:t> </a:t>
                    </a:r>
                    <a:r>
                      <a:rPr lang="en-US"/>
                      <a:t>M</a:t>
                    </a:r>
                  </a:p>
                </c:rich>
              </c:tx>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3-C4B7-45A8-B053-0037F9D9E872}"/>
                </c:ext>
              </c:extLst>
            </c:dLbl>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Sheet1!$A$2:$A$5</c:f>
              <c:strCache>
                <c:ptCount val="4"/>
                <c:pt idx="0">
                  <c:v>HSN 20</c:v>
                </c:pt>
                <c:pt idx="1">
                  <c:v>HSN 21</c:v>
                </c:pt>
                <c:pt idx="2">
                  <c:v>HSN 22</c:v>
                </c:pt>
                <c:pt idx="3">
                  <c:v>HSN 23</c:v>
                </c:pt>
              </c:strCache>
            </c:strRef>
          </c:cat>
          <c:val>
            <c:numRef>
              <c:f>Sheet1!$B$2:$B$5</c:f>
              <c:numCache>
                <c:formatCode>_("$"* #,##0_);_("$"* \(#,##0\);_("$"* "-"_);_(@_)</c:formatCode>
                <c:ptCount val="4"/>
                <c:pt idx="0">
                  <c:v>290754986</c:v>
                </c:pt>
                <c:pt idx="1">
                  <c:v>322664367</c:v>
                </c:pt>
                <c:pt idx="2">
                  <c:v>304882498</c:v>
                </c:pt>
                <c:pt idx="3">
                  <c:v>297775248</c:v>
                </c:pt>
              </c:numCache>
            </c:numRef>
          </c:val>
          <c:extLst>
            <c:ext xmlns:c16="http://schemas.microsoft.com/office/drawing/2014/chart" uri="{C3380CC4-5D6E-409C-BE32-E72D297353CC}">
              <c16:uniqueId val="{00000004-C4B7-45A8-B053-0037F9D9E872}"/>
            </c:ext>
          </c:extLst>
        </c:ser>
        <c:ser>
          <c:idx val="1"/>
          <c:order val="1"/>
          <c:tx>
            <c:strRef>
              <c:f>Sheet1!$C$1</c:f>
              <c:strCache>
                <c:ptCount val="1"/>
                <c:pt idx="0">
                  <c:v>CHC Payments</c:v>
                </c:pt>
              </c:strCache>
            </c:strRef>
          </c:tx>
          <c:spPr>
            <a:solidFill>
              <a:schemeClr val="accent2"/>
            </a:solidFill>
            <a:ln>
              <a:noFill/>
            </a:ln>
            <a:effectLst/>
          </c:spPr>
          <c:invertIfNegative val="0"/>
          <c:dLbls>
            <c:dLbl>
              <c:idx val="0"/>
              <c:tx>
                <c:rich>
                  <a:bodyPr/>
                  <a:lstStyle/>
                  <a:p>
                    <a:r>
                      <a:rPr lang="en-US"/>
                      <a:t>69</a:t>
                    </a:r>
                    <a:r>
                      <a:rPr lang="en-US" baseline="0"/>
                      <a:t> M</a:t>
                    </a:r>
                    <a:endParaRPr lang="en-US"/>
                  </a:p>
                </c:rich>
              </c:tx>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5-C4B7-45A8-B053-0037F9D9E872}"/>
                </c:ext>
              </c:extLst>
            </c:dLbl>
            <c:dLbl>
              <c:idx val="1"/>
              <c:tx>
                <c:rich>
                  <a:bodyPr/>
                  <a:lstStyle/>
                  <a:p>
                    <a:r>
                      <a:rPr lang="en-US"/>
                      <a:t>91 M</a:t>
                    </a:r>
                  </a:p>
                </c:rich>
              </c:tx>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6-C4B7-45A8-B053-0037F9D9E872}"/>
                </c:ext>
              </c:extLst>
            </c:dLbl>
            <c:dLbl>
              <c:idx val="2"/>
              <c:tx>
                <c:rich>
                  <a:bodyPr/>
                  <a:lstStyle/>
                  <a:p>
                    <a:r>
                      <a:rPr lang="en-US"/>
                      <a:t>78 M</a:t>
                    </a:r>
                  </a:p>
                </c:rich>
              </c:tx>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7-C4B7-45A8-B053-0037F9D9E872}"/>
                </c:ext>
              </c:extLst>
            </c:dLbl>
            <c:dLbl>
              <c:idx val="3"/>
              <c:tx>
                <c:rich>
                  <a:bodyPr/>
                  <a:lstStyle/>
                  <a:p>
                    <a:r>
                      <a:rPr lang="en-US"/>
                      <a:t>86 M</a:t>
                    </a:r>
                  </a:p>
                </c:rich>
              </c:tx>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8-C4B7-45A8-B053-0037F9D9E872}"/>
                </c:ext>
              </c:extLst>
            </c:dLbl>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Sheet1!$A$2:$A$5</c:f>
              <c:strCache>
                <c:ptCount val="4"/>
                <c:pt idx="0">
                  <c:v>HSN 20</c:v>
                </c:pt>
                <c:pt idx="1">
                  <c:v>HSN 21</c:v>
                </c:pt>
                <c:pt idx="2">
                  <c:v>HSN 22</c:v>
                </c:pt>
                <c:pt idx="3">
                  <c:v>HSN 23</c:v>
                </c:pt>
              </c:strCache>
            </c:strRef>
          </c:cat>
          <c:val>
            <c:numRef>
              <c:f>Sheet1!$C$2:$C$5</c:f>
              <c:numCache>
                <c:formatCode>_("$"* #,##0_);_("$"* \(#,##0\);_("$"* "-"_);_(@_)</c:formatCode>
                <c:ptCount val="4"/>
                <c:pt idx="0">
                  <c:v>69189154</c:v>
                </c:pt>
                <c:pt idx="1">
                  <c:v>91160066</c:v>
                </c:pt>
                <c:pt idx="2">
                  <c:v>78404025</c:v>
                </c:pt>
                <c:pt idx="3">
                  <c:v>86329619</c:v>
                </c:pt>
              </c:numCache>
            </c:numRef>
          </c:val>
          <c:extLst>
            <c:ext xmlns:c16="http://schemas.microsoft.com/office/drawing/2014/chart" uri="{C3380CC4-5D6E-409C-BE32-E72D297353CC}">
              <c16:uniqueId val="{00000009-C4B7-45A8-B053-0037F9D9E872}"/>
            </c:ext>
          </c:extLst>
        </c:ser>
        <c:ser>
          <c:idx val="2"/>
          <c:order val="2"/>
          <c:tx>
            <c:strRef>
              <c:f>Sheet1!$D$1</c:f>
              <c:strCache>
                <c:ptCount val="1"/>
                <c:pt idx="0">
                  <c:v>Shortfall</c:v>
                </c:pt>
              </c:strCache>
            </c:strRef>
          </c:tx>
          <c:spPr>
            <a:solidFill>
              <a:schemeClr val="accent3"/>
            </a:solidFill>
            <a:ln>
              <a:noFill/>
            </a:ln>
            <a:effectLst/>
          </c:spPr>
          <c:invertIfNegative val="0"/>
          <c:dLbls>
            <c:dLbl>
              <c:idx val="0"/>
              <c:layout>
                <c:manualLayout>
                  <c:x val="3.6429619525905716E-3"/>
                  <c:y val="-2.2448261287155904E-2"/>
                </c:manualLayout>
              </c:layout>
              <c:tx>
                <c:rich>
                  <a:bodyPr/>
                  <a:lstStyle/>
                  <a:p>
                    <a:r>
                      <a:rPr lang="en-US"/>
                      <a:t>20 M</a:t>
                    </a:r>
                  </a:p>
                </c:rich>
              </c:tx>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A-C4B7-45A8-B053-0037F9D9E872}"/>
                </c:ext>
              </c:extLst>
            </c:dLbl>
            <c:dLbl>
              <c:idx val="1"/>
              <c:tx>
                <c:rich>
                  <a:bodyPr/>
                  <a:lstStyle/>
                  <a:p>
                    <a:r>
                      <a:rPr lang="en-US"/>
                      <a:t>65 M</a:t>
                    </a:r>
                  </a:p>
                </c:rich>
              </c:tx>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B-C4B7-45A8-B053-0037F9D9E872}"/>
                </c:ext>
              </c:extLst>
            </c:dLbl>
            <c:dLbl>
              <c:idx val="2"/>
              <c:tx>
                <c:rich>
                  <a:bodyPr/>
                  <a:lstStyle/>
                  <a:p>
                    <a:r>
                      <a:rPr lang="en-US"/>
                      <a:t>68 M</a:t>
                    </a:r>
                  </a:p>
                </c:rich>
              </c:tx>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C-C4B7-45A8-B053-0037F9D9E872}"/>
                </c:ext>
              </c:extLst>
            </c:dLbl>
            <c:dLbl>
              <c:idx val="3"/>
              <c:tx>
                <c:rich>
                  <a:bodyPr/>
                  <a:lstStyle/>
                  <a:p>
                    <a:r>
                      <a:rPr lang="en-US"/>
                      <a:t>107 M</a:t>
                    </a:r>
                  </a:p>
                </c:rich>
              </c:tx>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D-C4B7-45A8-B053-0037F9D9E872}"/>
                </c:ext>
              </c:extLst>
            </c:dLbl>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Sheet1!$A$2:$A$5</c:f>
              <c:strCache>
                <c:ptCount val="4"/>
                <c:pt idx="0">
                  <c:v>HSN 20</c:v>
                </c:pt>
                <c:pt idx="1">
                  <c:v>HSN 21</c:v>
                </c:pt>
                <c:pt idx="2">
                  <c:v>HSN 22</c:v>
                </c:pt>
                <c:pt idx="3">
                  <c:v>HSN 23</c:v>
                </c:pt>
              </c:strCache>
            </c:strRef>
          </c:cat>
          <c:val>
            <c:numRef>
              <c:f>Sheet1!$D$2:$D$5</c:f>
              <c:numCache>
                <c:formatCode>_("$"* #,##0_);_("$"* \(#,##0\);_("$"* "-"_);_(@_)</c:formatCode>
                <c:ptCount val="4"/>
                <c:pt idx="0">
                  <c:v>20036281</c:v>
                </c:pt>
                <c:pt idx="1">
                  <c:v>64967528</c:v>
                </c:pt>
                <c:pt idx="2">
                  <c:v>68029958</c:v>
                </c:pt>
                <c:pt idx="3">
                  <c:v>111515557</c:v>
                </c:pt>
              </c:numCache>
            </c:numRef>
          </c:val>
          <c:extLst>
            <c:ext xmlns:c16="http://schemas.microsoft.com/office/drawing/2014/chart" uri="{C3380CC4-5D6E-409C-BE32-E72D297353CC}">
              <c16:uniqueId val="{0000000E-C4B7-45A8-B053-0037F9D9E872}"/>
            </c:ext>
          </c:extLst>
        </c:ser>
        <c:dLbls>
          <c:showLegendKey val="0"/>
          <c:showVal val="0"/>
          <c:showCatName val="0"/>
          <c:showSerName val="0"/>
          <c:showPercent val="0"/>
          <c:showBubbleSize val="0"/>
        </c:dLbls>
        <c:gapWidth val="150"/>
        <c:overlap val="100"/>
        <c:axId val="1879627600"/>
        <c:axId val="1830992336"/>
      </c:barChart>
      <c:catAx>
        <c:axId val="187962760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1830992336"/>
        <c:crosses val="autoZero"/>
        <c:auto val="1"/>
        <c:lblAlgn val="ctr"/>
        <c:lblOffset val="100"/>
        <c:noMultiLvlLbl val="0"/>
      </c:catAx>
      <c:valAx>
        <c:axId val="1830992336"/>
        <c:scaling>
          <c:orientation val="minMax"/>
          <c:max val="600000000"/>
        </c:scaling>
        <c:delete val="0"/>
        <c:axPos val="l"/>
        <c:majorGridlines>
          <c:spPr>
            <a:ln w="9525" cap="flat" cmpd="sng" algn="ctr">
              <a:solidFill>
                <a:schemeClr val="tx1">
                  <a:lumMod val="15000"/>
                  <a:lumOff val="85000"/>
                </a:schemeClr>
              </a:solidFill>
              <a:round/>
            </a:ln>
            <a:effectLst/>
          </c:spPr>
        </c:majorGridlines>
        <c:minorGridlines>
          <c:spPr>
            <a:ln w="9525" cap="flat" cmpd="sng" algn="ctr">
              <a:solidFill>
                <a:schemeClr val="tx1">
                  <a:lumMod val="5000"/>
                  <a:lumOff val="95000"/>
                </a:schemeClr>
              </a:solidFill>
              <a:round/>
            </a:ln>
            <a:effectLst/>
          </c:spPr>
        </c:minorGridlines>
        <c:numFmt formatCode="_(&quot;$&quot;* #,##0_);_(&quot;$&quot;* \(#,##0\);_(&quot;$&quot;* &quot;-&quot;_);_(@_)"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1879627600"/>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25061249825923482"/>
          <c:y val="7.9525368403474669E-2"/>
          <c:w val="0.41891157500759696"/>
          <c:h val="0.82894483951566411"/>
        </c:manualLayout>
      </c:layout>
      <c:pieChart>
        <c:varyColors val="1"/>
        <c:ser>
          <c:idx val="0"/>
          <c:order val="0"/>
          <c:tx>
            <c:strRef>
              <c:f>Sheet1!$B$1</c:f>
              <c:strCache>
                <c:ptCount val="1"/>
                <c:pt idx="0">
                  <c:v>Hospital Demand by Type of Service FY21</c:v>
                </c:pt>
              </c:strCache>
            </c:strRef>
          </c:tx>
          <c:dPt>
            <c:idx val="0"/>
            <c:bubble3D val="0"/>
            <c:spPr>
              <a:solidFill>
                <a:schemeClr val="accent1"/>
              </a:solidFill>
              <a:ln w="19050">
                <a:solidFill>
                  <a:schemeClr val="lt1"/>
                </a:solidFill>
              </a:ln>
              <a:effectLst/>
            </c:spPr>
            <c:extLst>
              <c:ext xmlns:c16="http://schemas.microsoft.com/office/drawing/2014/chart" uri="{C3380CC4-5D6E-409C-BE32-E72D297353CC}">
                <c16:uniqueId val="{00000001-1C7F-4A58-82CD-22A2A7D45A71}"/>
              </c:ext>
            </c:extLst>
          </c:dPt>
          <c:dPt>
            <c:idx val="1"/>
            <c:bubble3D val="0"/>
            <c:spPr>
              <a:solidFill>
                <a:schemeClr val="accent2"/>
              </a:solidFill>
              <a:ln w="19050">
                <a:solidFill>
                  <a:schemeClr val="lt1"/>
                </a:solidFill>
              </a:ln>
              <a:effectLst/>
            </c:spPr>
            <c:extLst>
              <c:ext xmlns:c16="http://schemas.microsoft.com/office/drawing/2014/chart" uri="{C3380CC4-5D6E-409C-BE32-E72D297353CC}">
                <c16:uniqueId val="{00000003-1C7F-4A58-82CD-22A2A7D45A71}"/>
              </c:ext>
            </c:extLst>
          </c:dPt>
          <c:dPt>
            <c:idx val="2"/>
            <c:bubble3D val="0"/>
            <c:spPr>
              <a:solidFill>
                <a:schemeClr val="accent3"/>
              </a:solidFill>
              <a:ln w="19050">
                <a:solidFill>
                  <a:schemeClr val="lt1"/>
                </a:solidFill>
              </a:ln>
              <a:effectLst/>
            </c:spPr>
            <c:extLst>
              <c:ext xmlns:c16="http://schemas.microsoft.com/office/drawing/2014/chart" uri="{C3380CC4-5D6E-409C-BE32-E72D297353CC}">
                <c16:uniqueId val="{00000005-1C7F-4A58-82CD-22A2A7D45A71}"/>
              </c:ext>
            </c:extLst>
          </c:dPt>
          <c:dPt>
            <c:idx val="3"/>
            <c:bubble3D val="0"/>
            <c:spPr>
              <a:solidFill>
                <a:schemeClr val="accent4"/>
              </a:solidFill>
              <a:ln w="19050">
                <a:solidFill>
                  <a:schemeClr val="lt1"/>
                </a:solidFill>
              </a:ln>
              <a:effectLst/>
            </c:spPr>
            <c:extLst>
              <c:ext xmlns:c16="http://schemas.microsoft.com/office/drawing/2014/chart" uri="{C3380CC4-5D6E-409C-BE32-E72D297353CC}">
                <c16:uniqueId val="{00000007-1C7F-4A58-82CD-22A2A7D45A71}"/>
              </c:ext>
            </c:extLst>
          </c:dPt>
          <c:dPt>
            <c:idx val="4"/>
            <c:bubble3D val="0"/>
            <c:spPr>
              <a:solidFill>
                <a:schemeClr val="accent5"/>
              </a:solidFill>
              <a:ln w="19050">
                <a:solidFill>
                  <a:schemeClr val="lt1"/>
                </a:solidFill>
              </a:ln>
              <a:effectLst/>
            </c:spPr>
            <c:extLst>
              <c:ext xmlns:c16="http://schemas.microsoft.com/office/drawing/2014/chart" uri="{C3380CC4-5D6E-409C-BE32-E72D297353CC}">
                <c16:uniqueId val="{00000009-1C7F-4A58-82CD-22A2A7D45A71}"/>
              </c:ext>
            </c:extLst>
          </c:dPt>
          <c:dPt>
            <c:idx val="5"/>
            <c:bubble3D val="0"/>
            <c:spPr>
              <a:solidFill>
                <a:schemeClr val="accent6"/>
              </a:solidFill>
              <a:ln w="19050">
                <a:solidFill>
                  <a:schemeClr val="lt1"/>
                </a:solidFill>
              </a:ln>
              <a:effectLst/>
            </c:spPr>
            <c:extLst>
              <c:ext xmlns:c16="http://schemas.microsoft.com/office/drawing/2014/chart" uri="{C3380CC4-5D6E-409C-BE32-E72D297353CC}">
                <c16:uniqueId val="{0000000B-1C7F-4A58-82CD-22A2A7D45A71}"/>
              </c:ext>
            </c:extLst>
          </c:dPt>
          <c:dLbls>
            <c:dLbl>
              <c:idx val="0"/>
              <c:layout>
                <c:manualLayout>
                  <c:x val="-2.2447817769412577E-2"/>
                  <c:y val="0"/>
                </c:manualLayout>
              </c:layout>
              <c:dLblPos val="bestFit"/>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1-1C7F-4A58-82CD-22A2A7D45A71}"/>
                </c:ext>
              </c:extLst>
            </c:dLbl>
            <c:dLbl>
              <c:idx val="1"/>
              <c:layout>
                <c:manualLayout>
                  <c:x val="-5.2651027685301013E-3"/>
                  <c:y val="-7.8080862747968421E-3"/>
                </c:manualLayout>
              </c:layout>
              <c:dLblPos val="bestFit"/>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3-1C7F-4A58-82CD-22A2A7D45A71}"/>
                </c:ext>
              </c:extLst>
            </c:dLbl>
            <c:dLbl>
              <c:idx val="2"/>
              <c:layout>
                <c:manualLayout>
                  <c:x val="-0.13979986876640421"/>
                  <c:y val="-0.17898418947631553"/>
                </c:manualLayout>
              </c:layout>
              <c:dLblPos val="bestFit"/>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5-1C7F-4A58-82CD-22A2A7D45A71}"/>
                </c:ext>
              </c:extLst>
            </c:dLbl>
            <c:dLbl>
              <c:idx val="3"/>
              <c:layout>
                <c:manualLayout>
                  <c:x val="0.14150041772240421"/>
                  <c:y val="-2.162880615727801E-2"/>
                </c:manualLayout>
              </c:layout>
              <c:dLblPos val="bestFit"/>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7-1C7F-4A58-82CD-22A2A7D45A71}"/>
                </c:ext>
              </c:extLst>
            </c:dLbl>
            <c:spPr>
              <a:no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chemeClr val="tx1">
                        <a:lumMod val="75000"/>
                        <a:lumOff val="25000"/>
                      </a:schemeClr>
                    </a:solidFill>
                    <a:latin typeface="Arial" panose="020B0604020202020204" pitchFamily="34" charset="0"/>
                    <a:ea typeface="+mn-ea"/>
                    <a:cs typeface="Arial" panose="020B0604020202020204" pitchFamily="34" charset="0"/>
                  </a:defRPr>
                </a:pPr>
                <a:endParaRPr lang="en-US"/>
              </a:p>
            </c:txPr>
            <c:dLblPos val="bestFit"/>
            <c:showLegendKey val="0"/>
            <c:showVal val="0"/>
            <c:showCatName val="1"/>
            <c:showSerName val="0"/>
            <c:showPercent val="1"/>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Sheet1!$A$2:$A$7</c:f>
              <c:strCache>
                <c:ptCount val="6"/>
                <c:pt idx="0">
                  <c:v>Bad Debt</c:v>
                </c:pt>
                <c:pt idx="1">
                  <c:v>Professional</c:v>
                </c:pt>
                <c:pt idx="2">
                  <c:v>Outpatient</c:v>
                </c:pt>
                <c:pt idx="3">
                  <c:v>Inpatient </c:v>
                </c:pt>
                <c:pt idx="4">
                  <c:v>Dental</c:v>
                </c:pt>
                <c:pt idx="5">
                  <c:v>Pharmacy</c:v>
                </c:pt>
              </c:strCache>
            </c:strRef>
          </c:cat>
          <c:val>
            <c:numRef>
              <c:f>Sheet1!$B$2:$B$7</c:f>
              <c:numCache>
                <c:formatCode>"$"#,##0.00</c:formatCode>
                <c:ptCount val="6"/>
                <c:pt idx="0">
                  <c:v>21594920.806482997</c:v>
                </c:pt>
                <c:pt idx="1">
                  <c:v>17095576.104179539</c:v>
                </c:pt>
                <c:pt idx="2">
                  <c:v>174082846.1154519</c:v>
                </c:pt>
                <c:pt idx="3">
                  <c:v>74072799.402700096</c:v>
                </c:pt>
                <c:pt idx="4">
                  <c:v>13698327.760000002</c:v>
                </c:pt>
                <c:pt idx="5">
                  <c:v>71494077.250000015</c:v>
                </c:pt>
              </c:numCache>
            </c:numRef>
          </c:val>
          <c:extLst>
            <c:ext xmlns:c16="http://schemas.microsoft.com/office/drawing/2014/chart" uri="{C3380CC4-5D6E-409C-BE32-E72D297353CC}">
              <c16:uniqueId val="{0000000C-1C7F-4A58-82CD-22A2A7D45A71}"/>
            </c:ext>
          </c:extLst>
        </c:ser>
        <c:dLbls>
          <c:dLblPos val="bestFit"/>
          <c:showLegendKey val="0"/>
          <c:showVal val="0"/>
          <c:showCatName val="0"/>
          <c:showSerName val="0"/>
          <c:showPercent val="1"/>
          <c:showBubbleSize val="0"/>
          <c:showLeaderLines val="1"/>
        </c:dLbls>
        <c:firstSliceAng val="0"/>
      </c:pieChart>
      <c:spPr>
        <a:noFill/>
        <a:ln>
          <a:noFill/>
        </a:ln>
        <a:effectLst/>
      </c:spPr>
    </c:plotArea>
    <c:legend>
      <c:legendPos val="r"/>
      <c:layout>
        <c:manualLayout>
          <c:xMode val="edge"/>
          <c:yMode val="edge"/>
          <c:x val="0.74517855504670027"/>
          <c:y val="0.34186528821402146"/>
          <c:w val="0.22413290296677826"/>
          <c:h val="0.37975065616797898"/>
        </c:manualLayout>
      </c:layout>
      <c:overlay val="0"/>
      <c:spPr>
        <a:noFill/>
        <a:ln>
          <a:noFill/>
        </a:ln>
        <a:effectLst/>
      </c:spPr>
      <c:txPr>
        <a:bodyPr rot="0" spcFirstLastPara="1" vertOverflow="ellipsis" vert="horz" wrap="square" anchor="ctr" anchorCtr="1"/>
        <a:lstStyle/>
        <a:p>
          <a:pPr>
            <a:defRPr sz="1600" b="0" i="0" u="none" strike="noStrike" kern="1200" baseline="0">
              <a:solidFill>
                <a:schemeClr val="tx1">
                  <a:lumMod val="65000"/>
                  <a:lumOff val="35000"/>
                </a:schemeClr>
              </a:solidFill>
              <a:latin typeface="Arial" panose="020B0604020202020204" pitchFamily="34" charset="0"/>
              <a:ea typeface="+mn-ea"/>
              <a:cs typeface="Arial" panose="020B0604020202020204" pitchFamily="34" charset="0"/>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pieChart>
        <c:varyColors val="1"/>
        <c:dLbls>
          <c:dLblPos val="bestFit"/>
          <c:showLegendKey val="0"/>
          <c:showVal val="1"/>
          <c:showCatName val="0"/>
          <c:showSerName val="0"/>
          <c:showPercent val="0"/>
          <c:showBubbleSize val="0"/>
          <c:showLeaderLines val="0"/>
        </c:dLbls>
        <c:firstSliceAng val="0"/>
      </c:pieChart>
      <c:spPr>
        <a:noFill/>
        <a:ln>
          <a:noFill/>
        </a:ln>
        <a:effectLst/>
      </c:spPr>
    </c:plotArea>
    <c:legend>
      <c:legendPos val="r"/>
      <c:overlay val="0"/>
      <c:spPr>
        <a:noFill/>
        <a:ln>
          <a:noFill/>
        </a:ln>
        <a:effectLst/>
      </c:spPr>
      <c:txPr>
        <a:bodyPr rot="0" spcFirstLastPara="1" vertOverflow="ellipsis" vert="horz" wrap="square" anchor="ctr" anchorCtr="1"/>
        <a:lstStyle/>
        <a:p>
          <a:pPr>
            <a:defRPr sz="1400" b="0" i="0" u="none" strike="noStrike" kern="1200" baseline="0">
              <a:solidFill>
                <a:schemeClr val="tx1">
                  <a:lumMod val="65000"/>
                  <a:lumOff val="35000"/>
                </a:schemeClr>
              </a:solidFill>
              <a:latin typeface="Arial" panose="020B0604020202020204" pitchFamily="34" charset="0"/>
              <a:ea typeface="+mn-ea"/>
              <a:cs typeface="Arial" panose="020B0604020202020204" pitchFamily="34" charset="0"/>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pieChart>
        <c:varyColors val="1"/>
        <c:ser>
          <c:idx val="0"/>
          <c:order val="0"/>
          <c:tx>
            <c:strRef>
              <c:f>Sheet1!$B$1</c:f>
              <c:strCache>
                <c:ptCount val="1"/>
                <c:pt idx="0">
                  <c:v>Column1</c:v>
                </c:pt>
              </c:strCache>
            </c:strRef>
          </c:tx>
          <c:dPt>
            <c:idx val="0"/>
            <c:bubble3D val="0"/>
            <c:spPr>
              <a:solidFill>
                <a:schemeClr val="accent1"/>
              </a:solidFill>
              <a:ln w="19050">
                <a:solidFill>
                  <a:schemeClr val="lt1"/>
                </a:solidFill>
              </a:ln>
              <a:effectLst/>
            </c:spPr>
            <c:extLst>
              <c:ext xmlns:c16="http://schemas.microsoft.com/office/drawing/2014/chart" uri="{C3380CC4-5D6E-409C-BE32-E72D297353CC}">
                <c16:uniqueId val="{00000002-C339-450E-A446-9590CE56B8BB}"/>
              </c:ext>
            </c:extLst>
          </c:dPt>
          <c:dPt>
            <c:idx val="1"/>
            <c:bubble3D val="0"/>
            <c:spPr>
              <a:solidFill>
                <a:schemeClr val="accent2"/>
              </a:solidFill>
              <a:ln w="19050">
                <a:solidFill>
                  <a:schemeClr val="lt1"/>
                </a:solidFill>
              </a:ln>
              <a:effectLst/>
            </c:spPr>
            <c:extLst>
              <c:ext xmlns:c16="http://schemas.microsoft.com/office/drawing/2014/chart" uri="{C3380CC4-5D6E-409C-BE32-E72D297353CC}">
                <c16:uniqueId val="{00000001-C339-450E-A446-9590CE56B8BB}"/>
              </c:ext>
            </c:extLst>
          </c:dPt>
          <c:dPt>
            <c:idx val="2"/>
            <c:bubble3D val="0"/>
            <c:spPr>
              <a:solidFill>
                <a:schemeClr val="accent3"/>
              </a:solidFill>
              <a:ln w="19050">
                <a:solidFill>
                  <a:schemeClr val="lt1"/>
                </a:solidFill>
              </a:ln>
              <a:effectLst/>
            </c:spPr>
            <c:extLst>
              <c:ext xmlns:c16="http://schemas.microsoft.com/office/drawing/2014/chart" uri="{C3380CC4-5D6E-409C-BE32-E72D297353CC}">
                <c16:uniqueId val="{00000003-C339-450E-A446-9590CE56B8BB}"/>
              </c:ext>
            </c:extLst>
          </c:dPt>
          <c:dLbls>
            <c:dLbl>
              <c:idx val="0"/>
              <c:layout>
                <c:manualLayout>
                  <c:x val="-0.15357193241469816"/>
                  <c:y val="3.8502952755905512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C339-450E-A446-9590CE56B8BB}"/>
                </c:ext>
              </c:extLst>
            </c:dLbl>
            <c:dLbl>
              <c:idx val="1"/>
              <c:layout>
                <c:manualLayout>
                  <c:x val="0.13599926181102362"/>
                  <c:y val="-0.1426486220472441"/>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C339-450E-A446-9590CE56B8BB}"/>
                </c:ext>
              </c:extLst>
            </c:dLbl>
            <c:dLbl>
              <c:idx val="2"/>
              <c:layout>
                <c:manualLayout>
                  <c:x val="9.9942503280839895E-2"/>
                  <c:y val="0.1396636318897638"/>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C339-450E-A446-9590CE56B8BB}"/>
                </c:ext>
              </c:extLst>
            </c:dLbl>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showLegendKey val="0"/>
            <c:showVal val="0"/>
            <c:showCatName val="0"/>
            <c:showSerName val="0"/>
            <c:showPercent val="0"/>
            <c:showBubbleSize val="0"/>
            <c:extLst>
              <c:ext xmlns:c15="http://schemas.microsoft.com/office/drawing/2012/chart" uri="{CE6537A1-D6FC-4f65-9D91-7224C49458BB}"/>
            </c:extLst>
          </c:dLbls>
          <c:cat>
            <c:strRef>
              <c:f>Sheet1!$A$2:$A$4</c:f>
              <c:strCache>
                <c:ptCount val="3"/>
                <c:pt idx="0">
                  <c:v>Professional Services</c:v>
                </c:pt>
                <c:pt idx="1">
                  <c:v>Pharmacy</c:v>
                </c:pt>
                <c:pt idx="2">
                  <c:v>Dental</c:v>
                </c:pt>
              </c:strCache>
            </c:strRef>
          </c:cat>
          <c:val>
            <c:numRef>
              <c:f>Sheet1!$B$2:$B$4</c:f>
              <c:numCache>
                <c:formatCode>0.00%</c:formatCode>
                <c:ptCount val="3"/>
                <c:pt idx="0">
                  <c:v>0.43319999999999997</c:v>
                </c:pt>
                <c:pt idx="1">
                  <c:v>0.38059999999999999</c:v>
                </c:pt>
                <c:pt idx="2">
                  <c:v>0.18629999999999999</c:v>
                </c:pt>
              </c:numCache>
            </c:numRef>
          </c:val>
          <c:extLst>
            <c:ext xmlns:c16="http://schemas.microsoft.com/office/drawing/2014/chart" uri="{C3380CC4-5D6E-409C-BE32-E72D297353CC}">
              <c16:uniqueId val="{00000000-C339-450E-A446-9590CE56B8BB}"/>
            </c:ext>
          </c:extLst>
        </c:ser>
        <c:dLbls>
          <c:showLegendKey val="0"/>
          <c:showVal val="0"/>
          <c:showCatName val="0"/>
          <c:showSerName val="0"/>
          <c:showPercent val="0"/>
          <c:showBubbleSize val="0"/>
          <c:showLeaderLines val="1"/>
        </c:dLbls>
        <c:firstSliceAng val="0"/>
      </c:pieChart>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pieChart>
        <c:varyColors val="1"/>
        <c:ser>
          <c:idx val="0"/>
          <c:order val="0"/>
          <c:tx>
            <c:strRef>
              <c:f>Sheet1!$B$1</c:f>
              <c:strCache>
                <c:ptCount val="1"/>
                <c:pt idx="0">
                  <c:v>HSN Hospital Utilization by Federal Poverty Level (FPL)</c:v>
                </c:pt>
              </c:strCache>
            </c:strRef>
          </c:tx>
          <c:dPt>
            <c:idx val="0"/>
            <c:bubble3D val="0"/>
            <c:spPr>
              <a:solidFill>
                <a:schemeClr val="accent1"/>
              </a:solidFill>
              <a:ln w="19050">
                <a:solidFill>
                  <a:schemeClr val="lt1"/>
                </a:solidFill>
              </a:ln>
              <a:effectLst/>
            </c:spPr>
            <c:extLst>
              <c:ext xmlns:c16="http://schemas.microsoft.com/office/drawing/2014/chart" uri="{C3380CC4-5D6E-409C-BE32-E72D297353CC}">
                <c16:uniqueId val="{00000001-E692-4B5A-B9D6-63375E777279}"/>
              </c:ext>
            </c:extLst>
          </c:dPt>
          <c:dPt>
            <c:idx val="1"/>
            <c:bubble3D val="0"/>
            <c:spPr>
              <a:solidFill>
                <a:schemeClr val="accent3"/>
              </a:solidFill>
              <a:ln w="19050">
                <a:solidFill>
                  <a:schemeClr val="lt1"/>
                </a:solidFill>
              </a:ln>
              <a:effectLst/>
            </c:spPr>
            <c:extLst>
              <c:ext xmlns:c16="http://schemas.microsoft.com/office/drawing/2014/chart" uri="{C3380CC4-5D6E-409C-BE32-E72D297353CC}">
                <c16:uniqueId val="{00000003-E692-4B5A-B9D6-63375E777279}"/>
              </c:ext>
            </c:extLst>
          </c:dPt>
          <c:dPt>
            <c:idx val="2"/>
            <c:bubble3D val="0"/>
            <c:spPr>
              <a:solidFill>
                <a:schemeClr val="accent5"/>
              </a:solidFill>
              <a:ln w="19050">
                <a:solidFill>
                  <a:schemeClr val="lt1"/>
                </a:solidFill>
              </a:ln>
              <a:effectLst/>
            </c:spPr>
            <c:extLst>
              <c:ext xmlns:c16="http://schemas.microsoft.com/office/drawing/2014/chart" uri="{C3380CC4-5D6E-409C-BE32-E72D297353CC}">
                <c16:uniqueId val="{00000005-E692-4B5A-B9D6-63375E777279}"/>
              </c:ext>
            </c:extLst>
          </c:dPt>
          <c:dPt>
            <c:idx val="3"/>
            <c:bubble3D val="0"/>
            <c:spPr>
              <a:solidFill>
                <a:schemeClr val="accent1">
                  <a:lumMod val="60000"/>
                </a:schemeClr>
              </a:solidFill>
              <a:ln w="19050">
                <a:solidFill>
                  <a:schemeClr val="lt1"/>
                </a:solidFill>
              </a:ln>
              <a:effectLst/>
            </c:spPr>
            <c:extLst>
              <c:ext xmlns:c16="http://schemas.microsoft.com/office/drawing/2014/chart" uri="{C3380CC4-5D6E-409C-BE32-E72D297353CC}">
                <c16:uniqueId val="{00000007-E692-4B5A-B9D6-63375E777279}"/>
              </c:ext>
            </c:extLst>
          </c:dPt>
          <c:dLbls>
            <c:dLbl>
              <c:idx val="0"/>
              <c:layout>
                <c:manualLayout>
                  <c:x val="-0.1247942859601567"/>
                  <c:y val="-0.24689300602130623"/>
                </c:manualLayout>
              </c:layout>
              <c:dLblPos val="bestFit"/>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1-E692-4B5A-B9D6-63375E777279}"/>
                </c:ext>
              </c:extLst>
            </c:dLbl>
            <c:dLbl>
              <c:idx val="1"/>
              <c:layout>
                <c:manualLayout>
                  <c:x val="7.3260083825110872E-3"/>
                  <c:y val="-3.1279563698621691E-4"/>
                </c:manualLayout>
              </c:layout>
              <c:dLblPos val="bestFit"/>
              <c:showLegendKey val="0"/>
              <c:showVal val="0"/>
              <c:showCatName val="1"/>
              <c:showSerName val="0"/>
              <c:showPercent val="1"/>
              <c:showBubbleSize val="0"/>
              <c:extLst>
                <c:ext xmlns:c15="http://schemas.microsoft.com/office/drawing/2012/chart" uri="{CE6537A1-D6FC-4f65-9D91-7224C49458BB}">
                  <c15:layout>
                    <c:manualLayout>
                      <c:w val="0.157551912568306"/>
                      <c:h val="0.10749019607843137"/>
                    </c:manualLayout>
                  </c15:layout>
                </c:ext>
                <c:ext xmlns:c16="http://schemas.microsoft.com/office/drawing/2014/chart" uri="{C3380CC4-5D6E-409C-BE32-E72D297353CC}">
                  <c16:uniqueId val="{00000003-E692-4B5A-B9D6-63375E777279}"/>
                </c:ext>
              </c:extLst>
            </c:dLbl>
            <c:dLbl>
              <c:idx val="2"/>
              <c:layout>
                <c:manualLayout>
                  <c:x val="4.1768292105148295E-3"/>
                  <c:y val="3.6601694217540531E-2"/>
                </c:manualLayout>
              </c:layout>
              <c:dLblPos val="bestFit"/>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5-E692-4B5A-B9D6-63375E777279}"/>
                </c:ext>
              </c:extLst>
            </c:dLbl>
            <c:dLbl>
              <c:idx val="3"/>
              <c:layout>
                <c:manualLayout>
                  <c:x val="1.4966051374725699E-2"/>
                  <c:y val="9.8039215686274508E-4"/>
                </c:manualLayout>
              </c:layout>
              <c:dLblPos val="bestFit"/>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7-E692-4B5A-B9D6-63375E777279}"/>
                </c:ext>
              </c:extLst>
            </c:dLbl>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tx1">
                        <a:lumMod val="75000"/>
                        <a:lumOff val="25000"/>
                      </a:schemeClr>
                    </a:solidFill>
                    <a:latin typeface="Arial" panose="020B0604020202020204" pitchFamily="34" charset="0"/>
                    <a:ea typeface="+mn-ea"/>
                    <a:cs typeface="Arial" panose="020B0604020202020204" pitchFamily="34" charset="0"/>
                  </a:defRPr>
                </a:pPr>
                <a:endParaRPr lang="en-US"/>
              </a:p>
            </c:txPr>
            <c:dLblPos val="bestFit"/>
            <c:showLegendKey val="0"/>
            <c:showVal val="0"/>
            <c:showCatName val="1"/>
            <c:showSerName val="0"/>
            <c:showPercent val="1"/>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Sheet1!$A$2:$A$5</c:f>
              <c:strCache>
                <c:ptCount val="4"/>
                <c:pt idx="0">
                  <c:v>0% FPL</c:v>
                </c:pt>
                <c:pt idx="1">
                  <c:v>&gt; 0% - 150% FPL</c:v>
                </c:pt>
                <c:pt idx="2">
                  <c:v>&gt;150% - 300% FPL</c:v>
                </c:pt>
                <c:pt idx="3">
                  <c:v>&gt; 300% FPL</c:v>
                </c:pt>
              </c:strCache>
            </c:strRef>
          </c:cat>
          <c:val>
            <c:numRef>
              <c:f>Sheet1!$B$2:$B$5</c:f>
              <c:numCache>
                <c:formatCode>"$"#,##0.00</c:formatCode>
                <c:ptCount val="4"/>
                <c:pt idx="0">
                  <c:v>232739092</c:v>
                </c:pt>
                <c:pt idx="1">
                  <c:v>46804422.519999996</c:v>
                </c:pt>
                <c:pt idx="2">
                  <c:v>39022859.649999999</c:v>
                </c:pt>
                <c:pt idx="3">
                  <c:v>8157313.2199999997</c:v>
                </c:pt>
              </c:numCache>
            </c:numRef>
          </c:val>
          <c:extLst>
            <c:ext xmlns:c16="http://schemas.microsoft.com/office/drawing/2014/chart" uri="{C3380CC4-5D6E-409C-BE32-E72D297353CC}">
              <c16:uniqueId val="{00000008-E692-4B5A-B9D6-63375E777279}"/>
            </c:ext>
          </c:extLst>
        </c:ser>
        <c:dLbls>
          <c:dLblPos val="bestFit"/>
          <c:showLegendKey val="0"/>
          <c:showVal val="1"/>
          <c:showCatName val="0"/>
          <c:showSerName val="0"/>
          <c:showPercent val="0"/>
          <c:showBubbleSize val="0"/>
          <c:showLeaderLines val="1"/>
        </c:dLbls>
        <c:firstSliceAng val="0"/>
      </c:pieChart>
      <c:spPr>
        <a:noFill/>
        <a:ln>
          <a:noFill/>
        </a:ln>
        <a:effectLst/>
      </c:spPr>
    </c:plotArea>
    <c:legend>
      <c:legendPos val="r"/>
      <c:layout>
        <c:manualLayout>
          <c:xMode val="edge"/>
          <c:yMode val="edge"/>
          <c:x val="0.6885690865166767"/>
          <c:y val="0.33095185556468598"/>
          <c:w val="0.24958826936315712"/>
          <c:h val="0.39346190977991496"/>
        </c:manualLayout>
      </c:layout>
      <c:overlay val="0"/>
      <c:spPr>
        <a:noFill/>
        <a:ln>
          <a:noFill/>
        </a:ln>
        <a:effectLst/>
      </c:spPr>
      <c:txPr>
        <a:bodyPr rot="0" spcFirstLastPara="1" vertOverflow="ellipsis" vert="horz" wrap="square" anchor="ctr" anchorCtr="1"/>
        <a:lstStyle/>
        <a:p>
          <a:pPr>
            <a:defRPr sz="1400" b="1" i="0" u="none" strike="noStrike" kern="1200" baseline="0">
              <a:solidFill>
                <a:schemeClr val="tx1">
                  <a:lumMod val="65000"/>
                  <a:lumOff val="35000"/>
                </a:schemeClr>
              </a:solidFill>
              <a:latin typeface="Arial" panose="020B0604020202020204" pitchFamily="34" charset="0"/>
              <a:ea typeface="+mn-ea"/>
              <a:cs typeface="Arial" panose="020B0604020202020204" pitchFamily="34" charset="0"/>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1">
  <a:schemeClr val="accent1"/>
  <a:schemeClr val="accent3"/>
  <a:schemeClr val="accent5"/>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2982512" cy="464820"/>
          </a:xfrm>
          <a:prstGeom prst="rect">
            <a:avLst/>
          </a:prstGeom>
        </p:spPr>
        <p:txBody>
          <a:bodyPr vert="horz" lIns="93167" tIns="46584" rIns="93167" bIns="46584" rtlCol="0"/>
          <a:lstStyle>
            <a:lvl1pPr algn="l">
              <a:defRPr sz="1200"/>
            </a:lvl1pPr>
          </a:lstStyle>
          <a:p>
            <a:pPr>
              <a:defRPr/>
            </a:pPr>
            <a:endParaRPr lang="en-US"/>
          </a:p>
        </p:txBody>
      </p:sp>
      <p:sp>
        <p:nvSpPr>
          <p:cNvPr id="3" name="Date Placeholder 2"/>
          <p:cNvSpPr>
            <a:spLocks noGrp="1"/>
          </p:cNvSpPr>
          <p:nvPr>
            <p:ph type="dt" sz="quarter" idx="1"/>
          </p:nvPr>
        </p:nvSpPr>
        <p:spPr>
          <a:xfrm>
            <a:off x="3896944" y="0"/>
            <a:ext cx="2983690" cy="464820"/>
          </a:xfrm>
          <a:prstGeom prst="rect">
            <a:avLst/>
          </a:prstGeom>
        </p:spPr>
        <p:txBody>
          <a:bodyPr vert="horz" lIns="93167" tIns="46584" rIns="93167" bIns="46584" rtlCol="0"/>
          <a:lstStyle>
            <a:lvl1pPr algn="r">
              <a:defRPr sz="1200"/>
            </a:lvl1pPr>
          </a:lstStyle>
          <a:p>
            <a:pPr>
              <a:defRPr/>
            </a:pPr>
            <a:fld id="{8808B54D-06B2-4450-AE64-FA9D52076060}" type="datetimeFigureOut">
              <a:rPr lang="en-US"/>
              <a:pPr>
                <a:defRPr/>
              </a:pPr>
              <a:t>11/5/2024</a:t>
            </a:fld>
            <a:endParaRPr lang="en-US"/>
          </a:p>
        </p:txBody>
      </p:sp>
      <p:sp>
        <p:nvSpPr>
          <p:cNvPr id="4" name="Footer Placeholder 3"/>
          <p:cNvSpPr>
            <a:spLocks noGrp="1"/>
          </p:cNvSpPr>
          <p:nvPr>
            <p:ph type="ftr" sz="quarter" idx="2"/>
          </p:nvPr>
        </p:nvSpPr>
        <p:spPr>
          <a:xfrm>
            <a:off x="1" y="8829468"/>
            <a:ext cx="2982512" cy="464820"/>
          </a:xfrm>
          <a:prstGeom prst="rect">
            <a:avLst/>
          </a:prstGeom>
        </p:spPr>
        <p:txBody>
          <a:bodyPr vert="horz" lIns="93167" tIns="46584" rIns="93167" bIns="46584" rtlCol="0" anchor="b"/>
          <a:lstStyle>
            <a:lvl1pPr algn="l">
              <a:defRPr sz="1200"/>
            </a:lvl1pPr>
          </a:lstStyle>
          <a:p>
            <a:pPr>
              <a:defRPr/>
            </a:pPr>
            <a:endParaRPr lang="en-US"/>
          </a:p>
        </p:txBody>
      </p:sp>
      <p:sp>
        <p:nvSpPr>
          <p:cNvPr id="5" name="Slide Number Placeholder 4"/>
          <p:cNvSpPr>
            <a:spLocks noGrp="1"/>
          </p:cNvSpPr>
          <p:nvPr>
            <p:ph type="sldNum" sz="quarter" idx="3"/>
          </p:nvPr>
        </p:nvSpPr>
        <p:spPr>
          <a:xfrm>
            <a:off x="3896944" y="8829468"/>
            <a:ext cx="2983690" cy="464820"/>
          </a:xfrm>
          <a:prstGeom prst="rect">
            <a:avLst/>
          </a:prstGeom>
        </p:spPr>
        <p:txBody>
          <a:bodyPr vert="horz" lIns="93167" tIns="46584" rIns="93167" bIns="46584" rtlCol="0" anchor="b"/>
          <a:lstStyle>
            <a:lvl1pPr algn="r">
              <a:defRPr sz="1200"/>
            </a:lvl1pPr>
          </a:lstStyle>
          <a:p>
            <a:pPr>
              <a:defRPr/>
            </a:pPr>
            <a:fld id="{30F910B3-42B5-4924-AEEC-21EC9DAAB958}" type="slidenum">
              <a:rPr lang="en-US"/>
              <a:pPr>
                <a:defRPr/>
              </a:pPr>
              <a:t>‹#›</a:t>
            </a:fld>
            <a:endParaRPr lang="en-US"/>
          </a:p>
        </p:txBody>
      </p:sp>
    </p:spTree>
    <p:extLst>
      <p:ext uri="{BB962C8B-B14F-4D97-AF65-F5344CB8AC3E}">
        <p14:creationId xmlns:p14="http://schemas.microsoft.com/office/powerpoint/2010/main" val="823993593"/>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2982512" cy="464820"/>
          </a:xfrm>
          <a:prstGeom prst="rect">
            <a:avLst/>
          </a:prstGeom>
        </p:spPr>
        <p:txBody>
          <a:bodyPr vert="horz" lIns="93167" tIns="46584" rIns="93167" bIns="46584" rtlCol="0"/>
          <a:lstStyle>
            <a:lvl1pPr algn="l" fontAlgn="auto">
              <a:spcBef>
                <a:spcPts val="0"/>
              </a:spcBef>
              <a:spcAft>
                <a:spcPts val="0"/>
              </a:spcAft>
              <a:defRPr sz="1200">
                <a:latin typeface="+mn-lt"/>
                <a:cs typeface="+mn-cs"/>
              </a:defRPr>
            </a:lvl1pPr>
          </a:lstStyle>
          <a:p>
            <a:pPr>
              <a:defRPr/>
            </a:pPr>
            <a:endParaRPr lang="en-US"/>
          </a:p>
        </p:txBody>
      </p:sp>
      <p:sp>
        <p:nvSpPr>
          <p:cNvPr id="3" name="Date Placeholder 2"/>
          <p:cNvSpPr>
            <a:spLocks noGrp="1"/>
          </p:cNvSpPr>
          <p:nvPr>
            <p:ph type="dt" idx="1"/>
          </p:nvPr>
        </p:nvSpPr>
        <p:spPr>
          <a:xfrm>
            <a:off x="3896944" y="0"/>
            <a:ext cx="2983690" cy="464820"/>
          </a:xfrm>
          <a:prstGeom prst="rect">
            <a:avLst/>
          </a:prstGeom>
        </p:spPr>
        <p:txBody>
          <a:bodyPr vert="horz" lIns="93167" tIns="46584" rIns="93167" bIns="46584" rtlCol="0"/>
          <a:lstStyle>
            <a:lvl1pPr algn="r" fontAlgn="auto">
              <a:spcBef>
                <a:spcPts val="0"/>
              </a:spcBef>
              <a:spcAft>
                <a:spcPts val="0"/>
              </a:spcAft>
              <a:defRPr sz="1200">
                <a:latin typeface="+mn-lt"/>
                <a:cs typeface="+mn-cs"/>
              </a:defRPr>
            </a:lvl1pPr>
          </a:lstStyle>
          <a:p>
            <a:pPr>
              <a:defRPr/>
            </a:pPr>
            <a:fld id="{112EBBA2-80A8-43B8-BE68-8BB9E01D0EC1}" type="datetimeFigureOut">
              <a:rPr lang="en-US"/>
              <a:pPr>
                <a:defRPr/>
              </a:pPr>
              <a:t>11/5/2024</a:t>
            </a:fld>
            <a:endParaRPr lang="en-US"/>
          </a:p>
        </p:txBody>
      </p:sp>
      <p:sp>
        <p:nvSpPr>
          <p:cNvPr id="4" name="Slide Image Placeholder 3"/>
          <p:cNvSpPr>
            <a:spLocks noGrp="1" noRot="1" noChangeAspect="1"/>
          </p:cNvSpPr>
          <p:nvPr>
            <p:ph type="sldImg" idx="2"/>
          </p:nvPr>
        </p:nvSpPr>
        <p:spPr>
          <a:xfrm>
            <a:off x="1117600" y="696913"/>
            <a:ext cx="4646613" cy="3486150"/>
          </a:xfrm>
          <a:prstGeom prst="rect">
            <a:avLst/>
          </a:prstGeom>
          <a:noFill/>
          <a:ln w="12700">
            <a:solidFill>
              <a:prstClr val="black"/>
            </a:solidFill>
          </a:ln>
        </p:spPr>
        <p:txBody>
          <a:bodyPr vert="horz" lIns="93167" tIns="46584" rIns="93167" bIns="46584" rtlCol="0" anchor="ctr"/>
          <a:lstStyle/>
          <a:p>
            <a:pPr lvl="0"/>
            <a:endParaRPr lang="en-US" noProof="0"/>
          </a:p>
        </p:txBody>
      </p:sp>
      <p:sp>
        <p:nvSpPr>
          <p:cNvPr id="5" name="Notes Placeholder 4"/>
          <p:cNvSpPr>
            <a:spLocks noGrp="1"/>
          </p:cNvSpPr>
          <p:nvPr>
            <p:ph type="body" sz="quarter" idx="3"/>
          </p:nvPr>
        </p:nvSpPr>
        <p:spPr>
          <a:xfrm>
            <a:off x="689361" y="4415790"/>
            <a:ext cx="5503093" cy="4183380"/>
          </a:xfrm>
          <a:prstGeom prst="rect">
            <a:avLst/>
          </a:prstGeom>
        </p:spPr>
        <p:txBody>
          <a:bodyPr vert="horz" lIns="93167" tIns="46584" rIns="93167" bIns="46584"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1" y="8829468"/>
            <a:ext cx="2982512" cy="464820"/>
          </a:xfrm>
          <a:prstGeom prst="rect">
            <a:avLst/>
          </a:prstGeom>
        </p:spPr>
        <p:txBody>
          <a:bodyPr vert="horz" lIns="93167" tIns="46584" rIns="93167" bIns="46584" rtlCol="0" anchor="b"/>
          <a:lstStyle>
            <a:lvl1pPr algn="l" fontAlgn="auto">
              <a:spcBef>
                <a:spcPts val="0"/>
              </a:spcBef>
              <a:spcAft>
                <a:spcPts val="0"/>
              </a:spcAft>
              <a:defRPr sz="1200">
                <a:latin typeface="+mn-lt"/>
                <a:cs typeface="+mn-cs"/>
              </a:defRPr>
            </a:lvl1pPr>
          </a:lstStyle>
          <a:p>
            <a:pPr>
              <a:defRPr/>
            </a:pPr>
            <a:endParaRPr lang="en-US"/>
          </a:p>
        </p:txBody>
      </p:sp>
      <p:sp>
        <p:nvSpPr>
          <p:cNvPr id="7" name="Slide Number Placeholder 6"/>
          <p:cNvSpPr>
            <a:spLocks noGrp="1"/>
          </p:cNvSpPr>
          <p:nvPr>
            <p:ph type="sldNum" sz="quarter" idx="5"/>
          </p:nvPr>
        </p:nvSpPr>
        <p:spPr>
          <a:xfrm>
            <a:off x="3896944" y="8829468"/>
            <a:ext cx="2983690" cy="464820"/>
          </a:xfrm>
          <a:prstGeom prst="rect">
            <a:avLst/>
          </a:prstGeom>
        </p:spPr>
        <p:txBody>
          <a:bodyPr vert="horz" lIns="93167" tIns="46584" rIns="93167" bIns="46584" rtlCol="0" anchor="b"/>
          <a:lstStyle>
            <a:lvl1pPr algn="r" fontAlgn="auto">
              <a:spcBef>
                <a:spcPts val="0"/>
              </a:spcBef>
              <a:spcAft>
                <a:spcPts val="0"/>
              </a:spcAft>
              <a:defRPr sz="1200">
                <a:latin typeface="+mn-lt"/>
                <a:cs typeface="+mn-cs"/>
              </a:defRPr>
            </a:lvl1pPr>
          </a:lstStyle>
          <a:p>
            <a:pPr>
              <a:defRPr/>
            </a:pPr>
            <a:fld id="{204B2AB8-B69D-454D-98FC-624097190D3B}" type="slidenum">
              <a:rPr lang="en-US"/>
              <a:pPr>
                <a:defRPr/>
              </a:pPr>
              <a:t>‹#›</a:t>
            </a:fld>
            <a:endParaRPr lang="en-US"/>
          </a:p>
        </p:txBody>
      </p:sp>
    </p:spTree>
    <p:extLst>
      <p:ext uri="{BB962C8B-B14F-4D97-AF65-F5344CB8AC3E}">
        <p14:creationId xmlns:p14="http://schemas.microsoft.com/office/powerpoint/2010/main" val="3875548376"/>
      </p:ext>
    </p:extLst>
  </p:cSld>
  <p:clrMap bg1="lt1" tx1="dk1" bg2="lt2" tx2="dk2" accent1="accent1" accent2="accent2" accent3="accent3" accent4="accent4" accent5="accent5" accent6="accent6" hlink="hlink" folHlink="folHlink"/>
  <p:hf sldNum="0" hdr="0" ftr="0" dt="0"/>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7"/>
          <p:cNvSpPr>
            <a:spLocks noGrp="1" noChangeArrowheads="1"/>
          </p:cNvSpPr>
          <p:nvPr>
            <p:ph type="sldNum" sz="quarter" idx="5"/>
          </p:nvPr>
        </p:nvSpPr>
        <p:spPr bwMode="auto">
          <a:xfrm>
            <a:off x="6580736" y="8366761"/>
            <a:ext cx="82836" cy="185606"/>
          </a:xfr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itchFamily="34" charset="0"/>
              </a:defRPr>
            </a:lvl1pPr>
            <a:lvl2pPr marL="730922" indent="-280266">
              <a:defRPr>
                <a:solidFill>
                  <a:schemeClr val="tx1"/>
                </a:solidFill>
                <a:latin typeface="Calibri" pitchFamily="34" charset="0"/>
              </a:defRPr>
            </a:lvl2pPr>
            <a:lvl3pPr marL="1124249" indent="-224532">
              <a:defRPr>
                <a:solidFill>
                  <a:schemeClr val="tx1"/>
                </a:solidFill>
                <a:latin typeface="Calibri" pitchFamily="34" charset="0"/>
              </a:defRPr>
            </a:lvl3pPr>
            <a:lvl4pPr marL="1574905" indent="-224532">
              <a:defRPr>
                <a:solidFill>
                  <a:schemeClr val="tx1"/>
                </a:solidFill>
                <a:latin typeface="Calibri" pitchFamily="34" charset="0"/>
              </a:defRPr>
            </a:lvl4pPr>
            <a:lvl5pPr marL="2023968" indent="-224532">
              <a:defRPr>
                <a:solidFill>
                  <a:schemeClr val="tx1"/>
                </a:solidFill>
                <a:latin typeface="Calibri" pitchFamily="34" charset="0"/>
              </a:defRPr>
            </a:lvl5pPr>
            <a:lvl6pPr marL="2482585" indent="-224532" fontAlgn="base">
              <a:spcBef>
                <a:spcPct val="0"/>
              </a:spcBef>
              <a:spcAft>
                <a:spcPct val="0"/>
              </a:spcAft>
              <a:defRPr>
                <a:solidFill>
                  <a:schemeClr val="tx1"/>
                </a:solidFill>
                <a:latin typeface="Calibri" pitchFamily="34" charset="0"/>
              </a:defRPr>
            </a:lvl6pPr>
            <a:lvl7pPr marL="2941203" indent="-224532" fontAlgn="base">
              <a:spcBef>
                <a:spcPct val="0"/>
              </a:spcBef>
              <a:spcAft>
                <a:spcPct val="0"/>
              </a:spcAft>
              <a:defRPr>
                <a:solidFill>
                  <a:schemeClr val="tx1"/>
                </a:solidFill>
                <a:latin typeface="Calibri" pitchFamily="34" charset="0"/>
              </a:defRPr>
            </a:lvl7pPr>
            <a:lvl8pPr marL="3399820" indent="-224532" fontAlgn="base">
              <a:spcBef>
                <a:spcPct val="0"/>
              </a:spcBef>
              <a:spcAft>
                <a:spcPct val="0"/>
              </a:spcAft>
              <a:defRPr>
                <a:solidFill>
                  <a:schemeClr val="tx1"/>
                </a:solidFill>
                <a:latin typeface="Calibri" pitchFamily="34" charset="0"/>
              </a:defRPr>
            </a:lvl8pPr>
            <a:lvl9pPr marL="3858437" indent="-224532" fontAlgn="base">
              <a:spcBef>
                <a:spcPct val="0"/>
              </a:spcBef>
              <a:spcAft>
                <a:spcPct val="0"/>
              </a:spcAft>
              <a:defRPr>
                <a:solidFill>
                  <a:schemeClr val="tx1"/>
                </a:solidFill>
                <a:latin typeface="Calibri" pitchFamily="34" charset="0"/>
              </a:defRPr>
            </a:lvl9pPr>
          </a:lstStyle>
          <a:p>
            <a:pPr fontAlgn="base">
              <a:spcBef>
                <a:spcPct val="0"/>
              </a:spcBef>
              <a:spcAft>
                <a:spcPct val="0"/>
              </a:spcAft>
              <a:defRPr/>
            </a:pPr>
            <a:fld id="{99238950-2C2D-4159-BDE0-E295202174A9}" type="slidenum">
              <a:rPr lang="en-US" altLang="en-US" smtClean="0">
                <a:latin typeface="Arial" charset="0"/>
              </a:rPr>
              <a:pPr fontAlgn="base">
                <a:spcBef>
                  <a:spcPct val="0"/>
                </a:spcBef>
                <a:spcAft>
                  <a:spcPct val="0"/>
                </a:spcAft>
                <a:defRPr/>
              </a:pPr>
              <a:t>1</a:t>
            </a:fld>
            <a:endParaRPr lang="en-US" altLang="en-US">
              <a:latin typeface="Arial" charset="0"/>
            </a:endParaRPr>
          </a:p>
        </p:txBody>
      </p:sp>
      <p:sp>
        <p:nvSpPr>
          <p:cNvPr id="28675" name="Rectangle 9"/>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676" name="Rectangle 10"/>
          <p:cNvSpPr>
            <a:spLocks noGrp="1" noChangeArrowheads="1"/>
          </p:cNvSpPr>
          <p:nvPr>
            <p:ph type="body" idx="1"/>
          </p:nvPr>
        </p:nvSpPr>
        <p:spPr bwMode="auto">
          <a:xfrm>
            <a:off x="579858" y="4688550"/>
            <a:ext cx="6096458" cy="246936"/>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b="1"/>
          </a:p>
        </p:txBody>
      </p:sp>
    </p:spTree>
    <p:extLst>
      <p:ext uri="{BB962C8B-B14F-4D97-AF65-F5344CB8AC3E}">
        <p14:creationId xmlns:p14="http://schemas.microsoft.com/office/powerpoint/2010/main" val="270062502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150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a:p>
        </p:txBody>
      </p:sp>
    </p:spTree>
    <p:extLst>
      <p:ext uri="{BB962C8B-B14F-4D97-AF65-F5344CB8AC3E}">
        <p14:creationId xmlns:p14="http://schemas.microsoft.com/office/powerpoint/2010/main" val="238965755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355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b="1"/>
          </a:p>
        </p:txBody>
      </p:sp>
    </p:spTree>
    <p:extLst>
      <p:ext uri="{BB962C8B-B14F-4D97-AF65-F5344CB8AC3E}">
        <p14:creationId xmlns:p14="http://schemas.microsoft.com/office/powerpoint/2010/main" val="66621856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355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b="1"/>
          </a:p>
        </p:txBody>
      </p:sp>
    </p:spTree>
    <p:extLst>
      <p:ext uri="{BB962C8B-B14F-4D97-AF65-F5344CB8AC3E}">
        <p14:creationId xmlns:p14="http://schemas.microsoft.com/office/powerpoint/2010/main" val="127997309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355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b="1"/>
          </a:p>
        </p:txBody>
      </p:sp>
    </p:spTree>
    <p:extLst>
      <p:ext uri="{BB962C8B-B14F-4D97-AF65-F5344CB8AC3E}">
        <p14:creationId xmlns:p14="http://schemas.microsoft.com/office/powerpoint/2010/main" val="66621856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7"/>
          <p:cNvSpPr txBox="1">
            <a:spLocks noGrp="1" noChangeArrowheads="1"/>
          </p:cNvSpPr>
          <p:nvPr/>
        </p:nvSpPr>
        <p:spPr bwMode="auto">
          <a:xfrm>
            <a:off x="3896944" y="8829468"/>
            <a:ext cx="2983690" cy="4648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847" tIns="46424" rIns="92847" bIns="46424" anchor="b"/>
          <a:lstStyle>
            <a:lvl1pPr defTabSz="925513" eaLnBrk="0" hangingPunct="0">
              <a:spcBef>
                <a:spcPct val="30000"/>
              </a:spcBef>
              <a:defRPr sz="1200">
                <a:solidFill>
                  <a:schemeClr val="tx1"/>
                </a:solidFill>
                <a:latin typeface="Calibri" pitchFamily="34" charset="0"/>
              </a:defRPr>
            </a:lvl1pPr>
            <a:lvl2pPr marL="742950" indent="-285750" defTabSz="925513" eaLnBrk="0" hangingPunct="0">
              <a:spcBef>
                <a:spcPct val="30000"/>
              </a:spcBef>
              <a:defRPr sz="1200">
                <a:solidFill>
                  <a:schemeClr val="tx1"/>
                </a:solidFill>
                <a:latin typeface="Calibri" pitchFamily="34" charset="0"/>
              </a:defRPr>
            </a:lvl2pPr>
            <a:lvl3pPr marL="1143000" indent="-228600" defTabSz="925513" eaLnBrk="0" hangingPunct="0">
              <a:spcBef>
                <a:spcPct val="30000"/>
              </a:spcBef>
              <a:defRPr sz="1200">
                <a:solidFill>
                  <a:schemeClr val="tx1"/>
                </a:solidFill>
                <a:latin typeface="Calibri" pitchFamily="34" charset="0"/>
              </a:defRPr>
            </a:lvl3pPr>
            <a:lvl4pPr marL="1600200" indent="-228600" defTabSz="925513" eaLnBrk="0" hangingPunct="0">
              <a:spcBef>
                <a:spcPct val="30000"/>
              </a:spcBef>
              <a:defRPr sz="1200">
                <a:solidFill>
                  <a:schemeClr val="tx1"/>
                </a:solidFill>
                <a:latin typeface="Calibri" pitchFamily="34" charset="0"/>
              </a:defRPr>
            </a:lvl4pPr>
            <a:lvl5pPr marL="2057400" indent="-228600" defTabSz="925513" eaLnBrk="0" hangingPunct="0">
              <a:spcBef>
                <a:spcPct val="30000"/>
              </a:spcBef>
              <a:defRPr sz="1200">
                <a:solidFill>
                  <a:schemeClr val="tx1"/>
                </a:solidFill>
                <a:latin typeface="Calibri" pitchFamily="34" charset="0"/>
              </a:defRPr>
            </a:lvl5pPr>
            <a:lvl6pPr marL="2514600" indent="-228600" defTabSz="925513" eaLnBrk="0" fontAlgn="base" hangingPunct="0">
              <a:spcBef>
                <a:spcPct val="30000"/>
              </a:spcBef>
              <a:spcAft>
                <a:spcPct val="0"/>
              </a:spcAft>
              <a:defRPr sz="1200">
                <a:solidFill>
                  <a:schemeClr val="tx1"/>
                </a:solidFill>
                <a:latin typeface="Calibri" pitchFamily="34" charset="0"/>
              </a:defRPr>
            </a:lvl6pPr>
            <a:lvl7pPr marL="2971800" indent="-228600" defTabSz="925513" eaLnBrk="0" fontAlgn="base" hangingPunct="0">
              <a:spcBef>
                <a:spcPct val="30000"/>
              </a:spcBef>
              <a:spcAft>
                <a:spcPct val="0"/>
              </a:spcAft>
              <a:defRPr sz="1200">
                <a:solidFill>
                  <a:schemeClr val="tx1"/>
                </a:solidFill>
                <a:latin typeface="Calibri" pitchFamily="34" charset="0"/>
              </a:defRPr>
            </a:lvl7pPr>
            <a:lvl8pPr marL="3429000" indent="-228600" defTabSz="925513" eaLnBrk="0" fontAlgn="base" hangingPunct="0">
              <a:spcBef>
                <a:spcPct val="30000"/>
              </a:spcBef>
              <a:spcAft>
                <a:spcPct val="0"/>
              </a:spcAft>
              <a:defRPr sz="1200">
                <a:solidFill>
                  <a:schemeClr val="tx1"/>
                </a:solidFill>
                <a:latin typeface="Calibri" pitchFamily="34" charset="0"/>
              </a:defRPr>
            </a:lvl8pPr>
            <a:lvl9pPr marL="3886200" indent="-228600" defTabSz="925513" eaLnBrk="0" fontAlgn="base" hangingPunct="0">
              <a:spcBef>
                <a:spcPct val="30000"/>
              </a:spcBef>
              <a:spcAft>
                <a:spcPct val="0"/>
              </a:spcAft>
              <a:defRPr sz="1200">
                <a:solidFill>
                  <a:schemeClr val="tx1"/>
                </a:solidFill>
                <a:latin typeface="Calibri" pitchFamily="34" charset="0"/>
              </a:defRPr>
            </a:lvl9pPr>
          </a:lstStyle>
          <a:p>
            <a:pPr algn="r" eaLnBrk="1" hangingPunct="1">
              <a:spcBef>
                <a:spcPct val="0"/>
              </a:spcBef>
            </a:pPr>
            <a:fld id="{119B21D4-0946-467F-92BC-CF6F540D121C}" type="slidenum">
              <a:rPr lang="en-US" altLang="en-US"/>
              <a:pPr algn="r" eaLnBrk="1" hangingPunct="1">
                <a:spcBef>
                  <a:spcPct val="0"/>
                </a:spcBef>
              </a:pPr>
              <a:t>2</a:t>
            </a:fld>
            <a:endParaRPr lang="en-US" altLang="en-US"/>
          </a:p>
        </p:txBody>
      </p:sp>
      <p:sp>
        <p:nvSpPr>
          <p:cNvPr id="17411" name="Rectangle 2"/>
          <p:cNvSpPr>
            <a:spLocks noGrp="1" noRot="1" noChangeAspect="1" noChangeArrowheads="1" noTextEdit="1"/>
          </p:cNvSpPr>
          <p:nvPr>
            <p:ph type="sldImg"/>
          </p:nvPr>
        </p:nvSpPr>
        <p:spPr bwMode="auto">
          <a:xfrm>
            <a:off x="1119188" y="696913"/>
            <a:ext cx="4648200" cy="3487737"/>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7412"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2847" tIns="46424" rIns="92847" bIns="46424" numCol="1" anchor="t" anchorCtr="0" compatLnSpc="1">
            <a:prstTxWarp prst="textNoShape">
              <a:avLst/>
            </a:prstTxWarp>
          </a:bodyPr>
          <a:lstStyle/>
          <a:p>
            <a:pPr eaLnBrk="1" hangingPunct="1"/>
            <a:endParaRPr lang="en-US" altLang="en-US"/>
          </a:p>
        </p:txBody>
      </p:sp>
    </p:spTree>
    <p:extLst>
      <p:ext uri="{BB962C8B-B14F-4D97-AF65-F5344CB8AC3E}">
        <p14:creationId xmlns:p14="http://schemas.microsoft.com/office/powerpoint/2010/main" val="346565659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843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a:p>
        </p:txBody>
      </p:sp>
    </p:spTree>
    <p:extLst>
      <p:ext uri="{BB962C8B-B14F-4D97-AF65-F5344CB8AC3E}">
        <p14:creationId xmlns:p14="http://schemas.microsoft.com/office/powerpoint/2010/main" val="287110437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945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a:p>
        </p:txBody>
      </p:sp>
    </p:spTree>
    <p:extLst>
      <p:ext uri="{BB962C8B-B14F-4D97-AF65-F5344CB8AC3E}">
        <p14:creationId xmlns:p14="http://schemas.microsoft.com/office/powerpoint/2010/main" val="297815252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945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a:p>
        </p:txBody>
      </p:sp>
    </p:spTree>
    <p:extLst>
      <p:ext uri="{BB962C8B-B14F-4D97-AF65-F5344CB8AC3E}">
        <p14:creationId xmlns:p14="http://schemas.microsoft.com/office/powerpoint/2010/main" val="297815252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945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a:p>
        </p:txBody>
      </p:sp>
    </p:spTree>
    <p:extLst>
      <p:ext uri="{BB962C8B-B14F-4D97-AF65-F5344CB8AC3E}">
        <p14:creationId xmlns:p14="http://schemas.microsoft.com/office/powerpoint/2010/main" val="297815252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945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a:p>
        </p:txBody>
      </p:sp>
    </p:spTree>
    <p:extLst>
      <p:ext uri="{BB962C8B-B14F-4D97-AF65-F5344CB8AC3E}">
        <p14:creationId xmlns:p14="http://schemas.microsoft.com/office/powerpoint/2010/main" val="145938083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150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0" marR="0" indent="0" algn="l" defTabSz="914400" rtl="0" eaLnBrk="0" fontAlgn="base" latinLnBrk="0" hangingPunct="0">
              <a:lnSpc>
                <a:spcPct val="100000"/>
              </a:lnSpc>
              <a:spcBef>
                <a:spcPct val="30000"/>
              </a:spcBef>
              <a:spcAft>
                <a:spcPct val="0"/>
              </a:spcAft>
              <a:buClrTx/>
              <a:buSzTx/>
              <a:buFontTx/>
              <a:buNone/>
              <a:tabLst/>
              <a:defRPr/>
            </a:pPr>
            <a:endParaRPr lang="en-US" sz="1200" kern="1200">
              <a:solidFill>
                <a:schemeClr val="tx1"/>
              </a:solidFill>
              <a:effectLst/>
              <a:latin typeface="+mn-lt"/>
              <a:ea typeface="+mn-ea"/>
              <a:cs typeface="+mn-cs"/>
            </a:endParaRPr>
          </a:p>
        </p:txBody>
      </p:sp>
    </p:spTree>
    <p:extLst>
      <p:ext uri="{BB962C8B-B14F-4D97-AF65-F5344CB8AC3E}">
        <p14:creationId xmlns:p14="http://schemas.microsoft.com/office/powerpoint/2010/main" val="92664852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150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0" indent="0">
              <a:spcAft>
                <a:spcPct val="30000"/>
              </a:spcAft>
              <a:buNone/>
            </a:pPr>
            <a:endParaRPr lang="en-US" altLang="en-US"/>
          </a:p>
        </p:txBody>
      </p:sp>
    </p:spTree>
    <p:extLst>
      <p:ext uri="{BB962C8B-B14F-4D97-AF65-F5344CB8AC3E}">
        <p14:creationId xmlns:p14="http://schemas.microsoft.com/office/powerpoint/2010/main" val="238965755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lvl1pPr>
              <a:defRPr/>
            </a:lvl1pPr>
          </a:lstStyle>
          <a:p>
            <a:pPr>
              <a:defRPr/>
            </a:pPr>
            <a:fld id="{A3DBFED7-43B1-4AFC-A58B-013185527B45}" type="datetime1">
              <a:rPr lang="en-US" smtClean="0"/>
              <a:t>11/5/2024</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2903F27A-914A-4204-BFC5-43FF95AACD45}" type="slidenum">
              <a:rPr lang="en-US"/>
              <a:pPr>
                <a:defRPr/>
              </a:pPr>
              <a:t>‹#›</a:t>
            </a:fld>
            <a:endParaRPr lang="en-US"/>
          </a:p>
        </p:txBody>
      </p:sp>
    </p:spTree>
    <p:extLst>
      <p:ext uri="{BB962C8B-B14F-4D97-AF65-F5344CB8AC3E}">
        <p14:creationId xmlns:p14="http://schemas.microsoft.com/office/powerpoint/2010/main" val="360701322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C3CD6C44-E89E-4BE1-A388-E998477A04BA}" type="datetime1">
              <a:rPr lang="en-US" smtClean="0"/>
              <a:t>11/5/2024</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3E84D509-5A7D-4CA7-A02F-19C92CE77188}" type="slidenum">
              <a:rPr lang="en-US"/>
              <a:pPr>
                <a:defRPr/>
              </a:pPr>
              <a:t>‹#›</a:t>
            </a:fld>
            <a:endParaRPr lang="en-US"/>
          </a:p>
        </p:txBody>
      </p:sp>
    </p:spTree>
    <p:extLst>
      <p:ext uri="{BB962C8B-B14F-4D97-AF65-F5344CB8AC3E}">
        <p14:creationId xmlns:p14="http://schemas.microsoft.com/office/powerpoint/2010/main" val="9109184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868C61E2-B783-4DD0-A259-8D055C994830}" type="datetime1">
              <a:rPr lang="en-US" smtClean="0"/>
              <a:t>11/5/2024</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062B025C-FB65-4908-A90E-AF278B1F577B}" type="slidenum">
              <a:rPr lang="en-US"/>
              <a:pPr>
                <a:defRPr/>
              </a:pPr>
              <a:t>‹#›</a:t>
            </a:fld>
            <a:endParaRPr lang="en-US"/>
          </a:p>
        </p:txBody>
      </p:sp>
    </p:spTree>
    <p:extLst>
      <p:ext uri="{BB962C8B-B14F-4D97-AF65-F5344CB8AC3E}">
        <p14:creationId xmlns:p14="http://schemas.microsoft.com/office/powerpoint/2010/main" val="38974812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ACA263DF-DAF5-4F3C-A264-ACEB4F254256}" type="datetime1">
              <a:rPr lang="en-US" smtClean="0"/>
              <a:t>11/5/2024</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2664FD68-7789-4411-B794-D82C5F643237}" type="slidenum">
              <a:rPr lang="en-US"/>
              <a:pPr>
                <a:defRPr/>
              </a:pPr>
              <a:t>‹#›</a:t>
            </a:fld>
            <a:endParaRPr lang="en-US"/>
          </a:p>
        </p:txBody>
      </p:sp>
    </p:spTree>
    <p:extLst>
      <p:ext uri="{BB962C8B-B14F-4D97-AF65-F5344CB8AC3E}">
        <p14:creationId xmlns:p14="http://schemas.microsoft.com/office/powerpoint/2010/main" val="641445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pPr>
              <a:defRPr/>
            </a:pPr>
            <a:fld id="{1AC7FD01-A5F8-470B-9F38-A52291894447}" type="datetime1">
              <a:rPr lang="en-US" smtClean="0"/>
              <a:t>11/5/2024</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DF7CABD2-7A9F-4199-B27A-6D3CF5DCF6BC}" type="slidenum">
              <a:rPr lang="en-US"/>
              <a:pPr>
                <a:defRPr/>
              </a:pPr>
              <a:t>‹#›</a:t>
            </a:fld>
            <a:endParaRPr lang="en-US"/>
          </a:p>
        </p:txBody>
      </p:sp>
    </p:spTree>
    <p:extLst>
      <p:ext uri="{BB962C8B-B14F-4D97-AF65-F5344CB8AC3E}">
        <p14:creationId xmlns:p14="http://schemas.microsoft.com/office/powerpoint/2010/main" val="15473458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p:cNvSpPr>
            <a:spLocks noGrp="1"/>
          </p:cNvSpPr>
          <p:nvPr>
            <p:ph type="dt" sz="half" idx="10"/>
          </p:nvPr>
        </p:nvSpPr>
        <p:spPr/>
        <p:txBody>
          <a:bodyPr/>
          <a:lstStyle>
            <a:lvl1pPr>
              <a:defRPr/>
            </a:lvl1pPr>
          </a:lstStyle>
          <a:p>
            <a:pPr>
              <a:defRPr/>
            </a:pPr>
            <a:fld id="{2D0A535F-0074-45F6-851C-FE35C74AEEC9}" type="datetime1">
              <a:rPr lang="en-US" smtClean="0"/>
              <a:t>11/5/2024</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7F9A0947-32BE-437B-B38B-6F372C59DD12}" type="slidenum">
              <a:rPr lang="en-US"/>
              <a:pPr>
                <a:defRPr/>
              </a:pPr>
              <a:t>‹#›</a:t>
            </a:fld>
            <a:endParaRPr lang="en-US"/>
          </a:p>
        </p:txBody>
      </p:sp>
    </p:spTree>
    <p:extLst>
      <p:ext uri="{BB962C8B-B14F-4D97-AF65-F5344CB8AC3E}">
        <p14:creationId xmlns:p14="http://schemas.microsoft.com/office/powerpoint/2010/main" val="25885155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p:cNvSpPr>
            <a:spLocks noGrp="1"/>
          </p:cNvSpPr>
          <p:nvPr>
            <p:ph type="dt" sz="half" idx="10"/>
          </p:nvPr>
        </p:nvSpPr>
        <p:spPr/>
        <p:txBody>
          <a:bodyPr/>
          <a:lstStyle>
            <a:lvl1pPr>
              <a:defRPr/>
            </a:lvl1pPr>
          </a:lstStyle>
          <a:p>
            <a:pPr>
              <a:defRPr/>
            </a:pPr>
            <a:fld id="{B525CA43-EB5D-435F-9FA4-6023B1C6509C}" type="datetime1">
              <a:rPr lang="en-US" smtClean="0"/>
              <a:t>11/5/2024</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39EE3089-DE16-443E-9A2F-071BF8F74C42}" type="slidenum">
              <a:rPr lang="en-US"/>
              <a:pPr>
                <a:defRPr/>
              </a:pPr>
              <a:t>‹#›</a:t>
            </a:fld>
            <a:endParaRPr lang="en-US"/>
          </a:p>
        </p:txBody>
      </p:sp>
    </p:spTree>
    <p:extLst>
      <p:ext uri="{BB962C8B-B14F-4D97-AF65-F5344CB8AC3E}">
        <p14:creationId xmlns:p14="http://schemas.microsoft.com/office/powerpoint/2010/main" val="28001472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p:cNvSpPr>
            <a:spLocks noGrp="1"/>
          </p:cNvSpPr>
          <p:nvPr>
            <p:ph type="dt" sz="half" idx="10"/>
          </p:nvPr>
        </p:nvSpPr>
        <p:spPr/>
        <p:txBody>
          <a:bodyPr/>
          <a:lstStyle>
            <a:lvl1pPr>
              <a:defRPr/>
            </a:lvl1pPr>
          </a:lstStyle>
          <a:p>
            <a:pPr>
              <a:defRPr/>
            </a:pPr>
            <a:fld id="{F1381EDA-7123-4C06-A9E7-A613AF6EFC28}" type="datetime1">
              <a:rPr lang="en-US" smtClean="0"/>
              <a:t>11/5/2024</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1D915975-A8C2-4CF7-83AA-CF8F9A62D762}" type="slidenum">
              <a:rPr lang="en-US"/>
              <a:pPr>
                <a:defRPr/>
              </a:pPr>
              <a:t>‹#›</a:t>
            </a:fld>
            <a:endParaRPr lang="en-US"/>
          </a:p>
        </p:txBody>
      </p:sp>
    </p:spTree>
    <p:extLst>
      <p:ext uri="{BB962C8B-B14F-4D97-AF65-F5344CB8AC3E}">
        <p14:creationId xmlns:p14="http://schemas.microsoft.com/office/powerpoint/2010/main" val="14047376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01C6EF9B-B1E6-4B26-AC94-432359050625}" type="datetime1">
              <a:rPr lang="en-US" smtClean="0"/>
              <a:t>11/5/2024</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E932BB6A-D600-4D54-8112-1310BC448E11}" type="slidenum">
              <a:rPr lang="en-US"/>
              <a:pPr>
                <a:defRPr/>
              </a:pPr>
              <a:t>‹#›</a:t>
            </a:fld>
            <a:endParaRPr lang="en-US"/>
          </a:p>
        </p:txBody>
      </p:sp>
    </p:spTree>
    <p:extLst>
      <p:ext uri="{BB962C8B-B14F-4D97-AF65-F5344CB8AC3E}">
        <p14:creationId xmlns:p14="http://schemas.microsoft.com/office/powerpoint/2010/main" val="380727682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fld id="{6823C64E-B347-479C-9E6C-3DFC83D00D06}" type="datetime1">
              <a:rPr lang="en-US" smtClean="0"/>
              <a:t>11/5/2024</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75EF73A5-6900-4E88-808A-0E9134225703}" type="slidenum">
              <a:rPr lang="en-US"/>
              <a:pPr>
                <a:defRPr/>
              </a:pPr>
              <a:t>‹#›</a:t>
            </a:fld>
            <a:endParaRPr lang="en-US"/>
          </a:p>
        </p:txBody>
      </p:sp>
    </p:spTree>
    <p:extLst>
      <p:ext uri="{BB962C8B-B14F-4D97-AF65-F5344CB8AC3E}">
        <p14:creationId xmlns:p14="http://schemas.microsoft.com/office/powerpoint/2010/main" val="113011949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fld id="{DBA4EB8B-BEE6-4705-A427-4CF676535DBC}" type="datetime1">
              <a:rPr lang="en-US" smtClean="0"/>
              <a:t>11/5/2024</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FA2D99E5-9007-41FC-BC35-6EFF6EBD80FC}" type="slidenum">
              <a:rPr lang="en-US"/>
              <a:pPr>
                <a:defRPr/>
              </a:pPr>
              <a:t>‹#›</a:t>
            </a:fld>
            <a:endParaRPr lang="en-US"/>
          </a:p>
        </p:txBody>
      </p:sp>
    </p:spTree>
    <p:extLst>
      <p:ext uri="{BB962C8B-B14F-4D97-AF65-F5344CB8AC3E}">
        <p14:creationId xmlns:p14="http://schemas.microsoft.com/office/powerpoint/2010/main" val="77770296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ags" Target="../tags/tag2.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emf"/><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oleObject" Target="../embeddings/oleObject1.bin"/></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aphicFrame>
        <p:nvGraphicFramePr>
          <p:cNvPr id="3" name="think-cell data - do not delete" hidden="1">
            <a:extLst>
              <a:ext uri="{FF2B5EF4-FFF2-40B4-BE49-F238E27FC236}">
                <a16:creationId xmlns:a16="http://schemas.microsoft.com/office/drawing/2014/main" id="{BD1EDC9C-791E-30E4-924F-FE563907F7FC}"/>
              </a:ext>
            </a:extLst>
          </p:cNvPr>
          <p:cNvGraphicFramePr>
            <a:graphicFrameLocks noChangeAspect="1"/>
          </p:cNvGraphicFramePr>
          <p:nvPr userDrawn="1">
            <p:custDataLst>
              <p:tags r:id="rId13"/>
            </p:custDataLst>
            <p:extLst>
              <p:ext uri="{D42A27DB-BD31-4B8C-83A1-F6EECF244321}">
                <p14:modId xmlns:p14="http://schemas.microsoft.com/office/powerpoint/2010/main" val="3705750124"/>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14" imgW="347" imgH="348" progId="TCLayout.ActiveDocument.1">
                  <p:embed/>
                </p:oleObj>
              </mc:Choice>
              <mc:Fallback>
                <p:oleObj name="think-cell Slide" r:id="rId14" imgW="347" imgH="348" progId="TCLayout.ActiveDocument.1">
                  <p:embed/>
                  <p:pic>
                    <p:nvPicPr>
                      <p:cNvPr id="3" name="think-cell data - do not delete" hidden="1">
                        <a:extLst>
                          <a:ext uri="{FF2B5EF4-FFF2-40B4-BE49-F238E27FC236}">
                            <a16:creationId xmlns:a16="http://schemas.microsoft.com/office/drawing/2014/main" id="{BD1EDC9C-791E-30E4-924F-FE563907F7FC}"/>
                          </a:ext>
                        </a:extLst>
                      </p:cNvPr>
                      <p:cNvPicPr/>
                      <p:nvPr/>
                    </p:nvPicPr>
                    <p:blipFill>
                      <a:blip r:embed="rId15"/>
                      <a:stretch>
                        <a:fillRect/>
                      </a:stretch>
                    </p:blipFill>
                    <p:spPr>
                      <a:xfrm>
                        <a:off x="1588" y="1588"/>
                        <a:ext cx="1588" cy="1588"/>
                      </a:xfrm>
                      <a:prstGeom prst="rect">
                        <a:avLst/>
                      </a:prstGeom>
                    </p:spPr>
                  </p:pic>
                </p:oleObj>
              </mc:Fallback>
            </mc:AlternateContent>
          </a:graphicData>
        </a:graphic>
      </p:graphicFrame>
      <p:sp>
        <p:nvSpPr>
          <p:cNvPr id="1026" name="Title Placeholder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Arial" panose="020B0604020202020204" pitchFamily="34" charset="0"/>
                <a:cs typeface="+mn-cs"/>
              </a:defRPr>
            </a:lvl1pPr>
          </a:lstStyle>
          <a:p>
            <a:pPr>
              <a:defRPr/>
            </a:pPr>
            <a:fld id="{AF7567AC-5139-463C-A14F-9C3A3ABDE4CF}" type="datetime1">
              <a:rPr lang="en-US" smtClean="0"/>
              <a:pPr>
                <a:defRPr/>
              </a:pPr>
              <a:t>11/5/2024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Arial" panose="020B0604020202020204" pitchFamily="34" charset="0"/>
                <a:cs typeface="+mn-cs"/>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Arial" panose="020B0604020202020204" pitchFamily="34" charset="0"/>
                <a:cs typeface="+mn-cs"/>
              </a:defRPr>
            </a:lvl1pPr>
          </a:lstStyle>
          <a:p>
            <a:pPr>
              <a:defRPr/>
            </a:pPr>
            <a:fld id="{B90C2EAB-61EF-4730-8B68-B703A0CB4819}" type="slidenum">
              <a:rPr lang="en-US" smtClean="0"/>
              <a:pPr>
                <a:defRPr/>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rtl="0" eaLnBrk="0" fontAlgn="base" hangingPunct="0">
        <a:spcBef>
          <a:spcPct val="0"/>
        </a:spcBef>
        <a:spcAft>
          <a:spcPct val="0"/>
        </a:spcAft>
        <a:defRPr sz="4400" kern="1200">
          <a:solidFill>
            <a:schemeClr val="tx1"/>
          </a:solidFill>
          <a:latin typeface="Arial" panose="020B0604020202020204" pitchFamily="34" charset="0"/>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Arial" panose="020B0604020202020204" pitchFamily="34" charset="0"/>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Arial" panose="020B0604020202020204" pitchFamily="34" charset="0"/>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Arial" panose="020B0604020202020204" pitchFamily="34" charset="0"/>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Arial" panose="020B0604020202020204" pitchFamily="34" charset="0"/>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Arial" panose="020B0604020202020204" pitchFamily="34" charset="0"/>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3.xml"/><Relationship Id="rId6" Type="http://schemas.openxmlformats.org/officeDocument/2006/relationships/image" Target="../media/image3.png"/><Relationship Id="rId5" Type="http://schemas.openxmlformats.org/officeDocument/2006/relationships/image" Target="../media/image2.emf"/><Relationship Id="rId4" Type="http://schemas.openxmlformats.org/officeDocument/2006/relationships/oleObject" Target="../embeddings/oleObject2.bin"/></Relationships>
</file>

<file path=ppt/slides/_rels/slide10.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openxmlformats.org/officeDocument/2006/relationships/chart" Target="../charts/chart2.xml"/></Relationships>
</file>

<file path=ppt/slides/_rels/slide1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2.xml"/><Relationship Id="rId1" Type="http://schemas.openxmlformats.org/officeDocument/2006/relationships/slideLayout" Target="../slideLayouts/slideLayout2.xml"/><Relationship Id="rId5" Type="http://schemas.openxmlformats.org/officeDocument/2006/relationships/chart" Target="../charts/chart4.xml"/><Relationship Id="rId4" Type="http://schemas.openxmlformats.org/officeDocument/2006/relationships/chart" Target="../charts/chart3.xml"/></Relationships>
</file>

<file path=ppt/slides/_rels/slide1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3.xml"/><Relationship Id="rId1" Type="http://schemas.openxmlformats.org/officeDocument/2006/relationships/slideLayout" Target="../slideLayouts/slideLayout2.xml"/><Relationship Id="rId4" Type="http://schemas.openxmlformats.org/officeDocument/2006/relationships/chart" Target="../charts/chart5.xml"/></Relationships>
</file>

<file path=ppt/slides/_rels/slide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8.xml"/><Relationship Id="rId1" Type="http://schemas.openxmlformats.org/officeDocument/2006/relationships/slideLayout" Target="../slideLayouts/slideLayout7.xml"/><Relationship Id="rId4" Type="http://schemas.openxmlformats.org/officeDocument/2006/relationships/chart" Target="../charts/chart1.xml"/></Relationships>
</file>

<file path=ppt/slides/_rels/slide9.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050" name="Object 2" hidden="1"/>
          <p:cNvGraphicFramePr>
            <a:graphicFrameLocks noChangeAspect="1"/>
          </p:cNvGraphicFramePr>
          <p:nvPr>
            <p:custDataLst>
              <p:tags r:id="rId1"/>
            </p:custDataLst>
            <p:extLst>
              <p:ext uri="{D42A27DB-BD31-4B8C-83A1-F6EECF244321}">
                <p14:modId xmlns:p14="http://schemas.microsoft.com/office/powerpoint/2010/main" val="3172371074"/>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name="think-cell Slide" r:id="rId4" imgW="360" imgH="360" progId="TCLayout.ActiveDocument.1">
                  <p:embed/>
                </p:oleObj>
              </mc:Choice>
              <mc:Fallback>
                <p:oleObj name="think-cell Slide" r:id="rId4" imgW="360" imgH="360" progId="TCLayout.ActiveDocument.1">
                  <p:embed/>
                  <p:pic>
                    <p:nvPicPr>
                      <p:cNvPr id="2050" name="Object 2" hidden="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588" y="1588"/>
                        <a:ext cx="1587" cy="15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2051" name="Date"/>
          <p:cNvSpPr txBox="1">
            <a:spLocks noChangeArrowheads="1"/>
          </p:cNvSpPr>
          <p:nvPr/>
        </p:nvSpPr>
        <p:spPr bwMode="auto">
          <a:xfrm>
            <a:off x="2044700" y="5305425"/>
            <a:ext cx="5035550" cy="9233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nchor="t">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ctr" eaLnBrk="1" hangingPunct="1">
              <a:spcBef>
                <a:spcPct val="0"/>
              </a:spcBef>
              <a:buFontTx/>
              <a:buNone/>
            </a:pPr>
            <a:r>
              <a:rPr lang="en-US" altLang="en-US" sz="2000" b="1" dirty="0">
                <a:solidFill>
                  <a:srgbClr val="0070C0"/>
                </a:solidFill>
                <a:latin typeface="Arial"/>
                <a:cs typeface="Arial"/>
              </a:rPr>
              <a:t>Fiscal Year 2023</a:t>
            </a:r>
          </a:p>
          <a:p>
            <a:pPr algn="ctr" eaLnBrk="1" hangingPunct="1">
              <a:spcBef>
                <a:spcPct val="0"/>
              </a:spcBef>
              <a:buFontTx/>
              <a:buNone/>
            </a:pPr>
            <a:endParaRPr lang="en-US" altLang="en-US" sz="2000" b="1">
              <a:solidFill>
                <a:srgbClr val="0070C0"/>
              </a:solidFill>
              <a:latin typeface="Arial" charset="0"/>
            </a:endParaRPr>
          </a:p>
          <a:p>
            <a:pPr algn="ctr" eaLnBrk="1" hangingPunct="1">
              <a:spcBef>
                <a:spcPct val="0"/>
              </a:spcBef>
              <a:buNone/>
            </a:pPr>
            <a:r>
              <a:rPr lang="en-US" altLang="en-US" sz="2000" dirty="0">
                <a:solidFill>
                  <a:srgbClr val="0070C0"/>
                </a:solidFill>
                <a:latin typeface="Arial"/>
                <a:cs typeface="Arial"/>
              </a:rPr>
              <a:t>November 2024</a:t>
            </a:r>
            <a:endParaRPr lang="en-US" altLang="en-US" sz="2000" b="1" dirty="0">
              <a:solidFill>
                <a:srgbClr val="0070C0"/>
              </a:solidFill>
              <a:latin typeface="Arial" charset="0"/>
            </a:endParaRPr>
          </a:p>
        </p:txBody>
      </p:sp>
      <p:sp>
        <p:nvSpPr>
          <p:cNvPr id="17" name="TitleTopPlaceholder"/>
          <p:cNvSpPr>
            <a:spLocks noChangeArrowheads="1"/>
          </p:cNvSpPr>
          <p:nvPr/>
        </p:nvSpPr>
        <p:spPr bwMode="auto">
          <a:xfrm>
            <a:off x="2125663" y="3246438"/>
            <a:ext cx="2125662" cy="436562"/>
          </a:xfrm>
          <a:prstGeom prst="rect">
            <a:avLst/>
          </a:prstGeom>
          <a:solidFill>
            <a:schemeClr val="accent2">
              <a:lumMod val="75000"/>
              <a:alpha val="77000"/>
            </a:schemeClr>
          </a:solidFill>
          <a:ln w="9525">
            <a:noFill/>
            <a:miter lim="800000"/>
            <a:headEnd/>
            <a:tailEnd/>
          </a:ln>
          <a:effectLst/>
        </p:spPr>
        <p:txBody>
          <a:bodyPr wrap="none" lIns="93296" tIns="46648" rIns="93296" bIns="46648" anchor="ctr"/>
          <a:lstStyle/>
          <a:p>
            <a:pPr fontAlgn="auto">
              <a:spcBef>
                <a:spcPts val="0"/>
              </a:spcBef>
              <a:spcAft>
                <a:spcPts val="0"/>
              </a:spcAft>
              <a:defRPr/>
            </a:pPr>
            <a:endParaRPr lang="en-US">
              <a:latin typeface="+mn-lt"/>
              <a:cs typeface="+mn-cs"/>
            </a:endParaRPr>
          </a:p>
        </p:txBody>
      </p:sp>
      <p:sp>
        <p:nvSpPr>
          <p:cNvPr id="2053" name="TitleTopPlaceholder"/>
          <p:cNvSpPr>
            <a:spLocks noChangeArrowheads="1"/>
          </p:cNvSpPr>
          <p:nvPr/>
        </p:nvSpPr>
        <p:spPr bwMode="auto">
          <a:xfrm>
            <a:off x="0" y="3246438"/>
            <a:ext cx="2125663" cy="436562"/>
          </a:xfrm>
          <a:prstGeom prst="rect">
            <a:avLst/>
          </a:prstGeom>
          <a:solidFill>
            <a:srgbClr val="FFC000">
              <a:alpha val="79999"/>
            </a:srgb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lIns="93296" tIns="46648" rIns="93296" bIns="46648" anchor="ct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endParaRPr lang="en-US" altLang="en-US" sz="1800"/>
          </a:p>
        </p:txBody>
      </p:sp>
      <p:sp>
        <p:nvSpPr>
          <p:cNvPr id="2054" name="TitleTopPlaceholder"/>
          <p:cNvSpPr>
            <a:spLocks noChangeArrowheads="1"/>
          </p:cNvSpPr>
          <p:nvPr/>
        </p:nvSpPr>
        <p:spPr bwMode="auto">
          <a:xfrm>
            <a:off x="3886200" y="3246438"/>
            <a:ext cx="5257800" cy="436562"/>
          </a:xfrm>
          <a:prstGeom prst="rect">
            <a:avLst/>
          </a:prstGeom>
          <a:solidFill>
            <a:srgbClr val="009900">
              <a:alpha val="69019"/>
            </a:srgb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lIns="93296" tIns="46648" rIns="93296" bIns="46648" anchor="ct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endParaRPr lang="en-US" altLang="en-US" sz="1800"/>
          </a:p>
        </p:txBody>
      </p:sp>
      <p:pic>
        <p:nvPicPr>
          <p:cNvPr id="13316" name="Picture 4" descr="http://upload.wikimedia.org/wikipedia/commons/thumb/8/82/Seal_of_Massachusetts.svg/2000px-Seal_of_Massachusetts.svg.png"/>
          <p:cNvPicPr>
            <a:picLocks noChangeAspect="1" noChangeArrowheads="1"/>
          </p:cNvPicPr>
          <p:nvPr/>
        </p:nvPicPr>
        <p:blipFill>
          <a:blip r:embed="rId6" cstate="print">
            <a:duotone>
              <a:schemeClr val="bg2">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421967" y="2029604"/>
            <a:ext cx="2075338" cy="2075215"/>
          </a:xfrm>
          <a:prstGeom prst="rect">
            <a:avLst/>
          </a:prstGeom>
          <a:noFill/>
          <a:effectLst>
            <a:outerShdw blurRad="88900" dist="38100" dir="2700000" algn="tl" rotWithShape="0">
              <a:prstClr val="black">
                <a:alpha val="40000"/>
              </a:prstClr>
            </a:outerShdw>
          </a:effectLst>
          <a:extLst>
            <a:ext uri="{909E8E84-426E-40DD-AFC4-6F175D3DCCD1}">
              <a14:hiddenFill xmlns:a14="http://schemas.microsoft.com/office/drawing/2010/main">
                <a:solidFill>
                  <a:srgbClr val="FFFFFF"/>
                </a:solidFill>
              </a14:hiddenFill>
            </a:ext>
          </a:extLst>
        </p:spPr>
      </p:pic>
      <p:sp>
        <p:nvSpPr>
          <p:cNvPr id="2056" name="Title 1"/>
          <p:cNvSpPr txBox="1">
            <a:spLocks/>
          </p:cNvSpPr>
          <p:nvPr/>
        </p:nvSpPr>
        <p:spPr bwMode="auto">
          <a:xfrm>
            <a:off x="685800" y="457200"/>
            <a:ext cx="7772400" cy="205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defTabSz="1019175" eaLnBrk="0" hangingPunct="0">
              <a:spcBef>
                <a:spcPct val="20000"/>
              </a:spcBef>
              <a:buFont typeface="Arial" charset="0"/>
              <a:buChar char="•"/>
              <a:defRPr sz="3200">
                <a:solidFill>
                  <a:schemeClr val="tx1"/>
                </a:solidFill>
                <a:latin typeface="Calibri" pitchFamily="34" charset="0"/>
              </a:defRPr>
            </a:lvl1pPr>
            <a:lvl2pPr marL="742950" indent="-285750" defTabSz="1019175" eaLnBrk="0" hangingPunct="0">
              <a:spcBef>
                <a:spcPct val="20000"/>
              </a:spcBef>
              <a:buFont typeface="Arial" charset="0"/>
              <a:buChar char="–"/>
              <a:defRPr sz="2800">
                <a:solidFill>
                  <a:schemeClr val="tx1"/>
                </a:solidFill>
                <a:latin typeface="Calibri" pitchFamily="34" charset="0"/>
              </a:defRPr>
            </a:lvl2pPr>
            <a:lvl3pPr marL="1143000" indent="-228600" defTabSz="1019175" eaLnBrk="0" hangingPunct="0">
              <a:spcBef>
                <a:spcPct val="20000"/>
              </a:spcBef>
              <a:buFont typeface="Arial" charset="0"/>
              <a:buChar char="•"/>
              <a:defRPr sz="2400">
                <a:solidFill>
                  <a:schemeClr val="tx1"/>
                </a:solidFill>
                <a:latin typeface="Calibri" pitchFamily="34" charset="0"/>
              </a:defRPr>
            </a:lvl3pPr>
            <a:lvl4pPr marL="1600200" indent="-228600" defTabSz="1019175" eaLnBrk="0" hangingPunct="0">
              <a:spcBef>
                <a:spcPct val="20000"/>
              </a:spcBef>
              <a:buFont typeface="Arial" charset="0"/>
              <a:buChar char="–"/>
              <a:defRPr sz="2000">
                <a:solidFill>
                  <a:schemeClr val="tx1"/>
                </a:solidFill>
                <a:latin typeface="Calibri" pitchFamily="34" charset="0"/>
              </a:defRPr>
            </a:lvl4pPr>
            <a:lvl5pPr marL="2057400" indent="-228600" defTabSz="1019175" eaLnBrk="0" hangingPunct="0">
              <a:spcBef>
                <a:spcPct val="20000"/>
              </a:spcBef>
              <a:buFont typeface="Arial" charset="0"/>
              <a:buChar char="»"/>
              <a:defRPr sz="2000">
                <a:solidFill>
                  <a:schemeClr val="tx1"/>
                </a:solidFill>
                <a:latin typeface="Calibri" pitchFamily="34" charset="0"/>
              </a:defRPr>
            </a:lvl5pPr>
            <a:lvl6pPr marL="2514600" indent="-228600" defTabSz="1019175"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defTabSz="1019175"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defTabSz="1019175"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defTabSz="1019175"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ctr">
              <a:spcBef>
                <a:spcPct val="0"/>
              </a:spcBef>
              <a:buFontTx/>
              <a:buNone/>
            </a:pPr>
            <a:r>
              <a:rPr lang="en-US" altLang="en-US" sz="4400">
                <a:solidFill>
                  <a:srgbClr val="0070C0"/>
                </a:solidFill>
                <a:latin typeface="Arial" charset="0"/>
              </a:rPr>
              <a:t>Health Safety Net</a:t>
            </a:r>
            <a:br>
              <a:rPr lang="en-US" altLang="en-US" sz="4400">
                <a:solidFill>
                  <a:srgbClr val="0070C0"/>
                </a:solidFill>
                <a:latin typeface="Arial" charset="0"/>
              </a:rPr>
            </a:br>
            <a:r>
              <a:rPr lang="en-US" altLang="en-US" sz="4400">
                <a:solidFill>
                  <a:srgbClr val="0070C0"/>
                </a:solidFill>
                <a:latin typeface="Arial" charset="0"/>
              </a:rPr>
              <a:t>Annual Report</a:t>
            </a:r>
            <a:br>
              <a:rPr lang="en-US" altLang="en-US" sz="4400">
                <a:solidFill>
                  <a:srgbClr val="0070C0"/>
                </a:solidFill>
                <a:latin typeface="Arial" charset="0"/>
              </a:rPr>
            </a:br>
            <a:endParaRPr lang="en-US" altLang="en-US" sz="4400">
              <a:solidFill>
                <a:srgbClr val="0070C0"/>
              </a:solidFill>
              <a:latin typeface="Arial" charset="0"/>
            </a:endParaRPr>
          </a:p>
        </p:txBody>
      </p:sp>
    </p:spTree>
    <p:extLst>
      <p:ext uri="{BB962C8B-B14F-4D97-AF65-F5344CB8AC3E}">
        <p14:creationId xmlns:p14="http://schemas.microsoft.com/office/powerpoint/2010/main" val="61815842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1" name="AutoShape 16"/>
          <p:cNvSpPr>
            <a:spLocks noChangeArrowheads="1"/>
          </p:cNvSpPr>
          <p:nvPr/>
        </p:nvSpPr>
        <p:spPr bwMode="auto">
          <a:xfrm>
            <a:off x="6400800" y="1066800"/>
            <a:ext cx="2212975" cy="4648200"/>
          </a:xfrm>
          <a:prstGeom prst="roundRect">
            <a:avLst>
              <a:gd name="adj" fmla="val 16667"/>
            </a:avLst>
          </a:prstGeom>
          <a:solidFill>
            <a:schemeClr val="accent3">
              <a:lumMod val="60000"/>
              <a:lumOff val="40000"/>
            </a:schemeClr>
          </a:solidFill>
          <a:ln>
            <a:noFill/>
          </a:ln>
        </p:spPr>
        <p:txBody>
          <a:bodyPr wrap="none" lIns="82058" tIns="41029" rIns="82058" bIns="41029" anchor="ct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endParaRPr lang="en-US" altLang="en-US" sz="1300">
              <a:latin typeface="Verdana" pitchFamily="34" charset="0"/>
            </a:endParaRPr>
          </a:p>
        </p:txBody>
      </p:sp>
      <p:sp>
        <p:nvSpPr>
          <p:cNvPr id="7172" name="Rectangle 4"/>
          <p:cNvSpPr>
            <a:spLocks noGrp="1" noChangeArrowheads="1"/>
          </p:cNvSpPr>
          <p:nvPr>
            <p:ph idx="1"/>
          </p:nvPr>
        </p:nvSpPr>
        <p:spPr/>
        <p:txBody>
          <a:bodyPr/>
          <a:lstStyle/>
          <a:p>
            <a:pPr marL="0" indent="0">
              <a:spcAft>
                <a:spcPct val="30000"/>
              </a:spcAft>
              <a:buNone/>
            </a:pPr>
            <a:endParaRPr lang="en-US" altLang="en-US" sz="1100"/>
          </a:p>
          <a:p>
            <a:pPr marL="0" indent="0">
              <a:spcAft>
                <a:spcPct val="30000"/>
              </a:spcAft>
              <a:buNone/>
            </a:pPr>
            <a:endParaRPr lang="en-US" altLang="en-US" sz="1100" strike="sngStrike"/>
          </a:p>
        </p:txBody>
      </p:sp>
      <p:sp>
        <p:nvSpPr>
          <p:cNvPr id="7173" name="Rectangle 17"/>
          <p:cNvSpPr>
            <a:spLocks noChangeArrowheads="1"/>
          </p:cNvSpPr>
          <p:nvPr/>
        </p:nvSpPr>
        <p:spPr bwMode="auto">
          <a:xfrm>
            <a:off x="457200" y="533400"/>
            <a:ext cx="7086600" cy="53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r>
              <a:rPr lang="en-US" altLang="en-US" sz="2000" b="1">
                <a:solidFill>
                  <a:srgbClr val="000000"/>
                </a:solidFill>
                <a:latin typeface="Arial" panose="020B0604020202020204" pitchFamily="34" charset="0"/>
              </a:rPr>
              <a:t>HSN Amounts Disbursed to Community Health Centers</a:t>
            </a:r>
            <a:endParaRPr lang="en-US" altLang="en-US" sz="2000" b="1">
              <a:solidFill>
                <a:srgbClr val="FF0000"/>
              </a:solidFill>
              <a:latin typeface="Arial" panose="020B0604020202020204" pitchFamily="34" charset="0"/>
            </a:endParaRPr>
          </a:p>
        </p:txBody>
      </p:sp>
      <p:sp>
        <p:nvSpPr>
          <p:cNvPr id="7179" name="Text Box 14"/>
          <p:cNvSpPr txBox="1">
            <a:spLocks noChangeArrowheads="1"/>
          </p:cNvSpPr>
          <p:nvPr/>
        </p:nvSpPr>
        <p:spPr bwMode="auto">
          <a:xfrm>
            <a:off x="542514" y="6225133"/>
            <a:ext cx="8059121" cy="2154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nchor="b">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None/>
            </a:pPr>
            <a:r>
              <a:rPr lang="en-US" altLang="en-US" sz="700">
                <a:latin typeface="Arial" panose="020B0604020202020204" pitchFamily="34" charset="0"/>
              </a:rPr>
              <a:t>Notes: The Health Safety Net fiscal year runs from October 1 through September 30 of the following year.  Community health center payments are reported in the month in which payment was made.  Data reflects payment  as of the end of each fiscal year and exclude adjustments made after the end of the fiscal year. Source: Health Safety Net Payment Calculation as of </a:t>
            </a:r>
            <a:r>
              <a:rPr lang="en-US" altLang="en-US" sz="700" b="1">
                <a:latin typeface="Arial" panose="020B0604020202020204" pitchFamily="34" charset="0"/>
              </a:rPr>
              <a:t>9/30/23.</a:t>
            </a:r>
          </a:p>
        </p:txBody>
      </p:sp>
      <p:sp>
        <p:nvSpPr>
          <p:cNvPr id="20" name="Slide Number Placeholder 3"/>
          <p:cNvSpPr txBox="1">
            <a:spLocks/>
          </p:cNvSpPr>
          <p:nvPr/>
        </p:nvSpPr>
        <p:spPr>
          <a:xfrm>
            <a:off x="8305800" y="6332855"/>
            <a:ext cx="458788" cy="249928"/>
          </a:xfrm>
          <a:prstGeom prst="rect">
            <a:avLst/>
          </a:prstGeom>
        </p:spPr>
        <p:txBody>
          <a:bodyPr vert="horz" lIns="91440" tIns="45720" rIns="91440" bIns="45720" rtlCol="0" anchor="ctr"/>
          <a:lstStyle>
            <a:defPPr>
              <a:defRPr lang="en-US"/>
            </a:defPPr>
            <a:lvl1pPr algn="l" rtl="0" fontAlgn="auto">
              <a:spcBef>
                <a:spcPts val="0"/>
              </a:spcBef>
              <a:spcAft>
                <a:spcPts val="0"/>
              </a:spcAft>
              <a:defRPr sz="1200" kern="1200">
                <a:solidFill>
                  <a:schemeClr val="tx1">
                    <a:tint val="75000"/>
                  </a:schemeClr>
                </a:solidFill>
                <a:latin typeface="+mn-lt"/>
                <a:ea typeface="+mn-ea"/>
                <a:cs typeface="+mn-cs"/>
              </a:defRPr>
            </a:lvl1pPr>
            <a:lvl2pPr marL="457200" algn="l" rtl="0" fontAlgn="base">
              <a:spcBef>
                <a:spcPct val="0"/>
              </a:spcBef>
              <a:spcAft>
                <a:spcPct val="0"/>
              </a:spcAft>
              <a:defRPr kern="1200">
                <a:solidFill>
                  <a:schemeClr val="tx1"/>
                </a:solidFill>
                <a:latin typeface="Calibri" pitchFamily="34" charset="0"/>
                <a:ea typeface="+mn-ea"/>
                <a:cs typeface="Arial" charset="0"/>
              </a:defRPr>
            </a:lvl2pPr>
            <a:lvl3pPr marL="914400" algn="l" rtl="0" fontAlgn="base">
              <a:spcBef>
                <a:spcPct val="0"/>
              </a:spcBef>
              <a:spcAft>
                <a:spcPct val="0"/>
              </a:spcAft>
              <a:defRPr kern="1200">
                <a:solidFill>
                  <a:schemeClr val="tx1"/>
                </a:solidFill>
                <a:latin typeface="Calibri" pitchFamily="34" charset="0"/>
                <a:ea typeface="+mn-ea"/>
                <a:cs typeface="Arial" charset="0"/>
              </a:defRPr>
            </a:lvl3pPr>
            <a:lvl4pPr marL="1371600" algn="l" rtl="0" fontAlgn="base">
              <a:spcBef>
                <a:spcPct val="0"/>
              </a:spcBef>
              <a:spcAft>
                <a:spcPct val="0"/>
              </a:spcAft>
              <a:defRPr kern="1200">
                <a:solidFill>
                  <a:schemeClr val="tx1"/>
                </a:solidFill>
                <a:latin typeface="Calibri" pitchFamily="34" charset="0"/>
                <a:ea typeface="+mn-ea"/>
                <a:cs typeface="Arial" charset="0"/>
              </a:defRPr>
            </a:lvl4pPr>
            <a:lvl5pPr marL="1828800" algn="l" rtl="0" fontAlgn="base">
              <a:spcBef>
                <a:spcPct val="0"/>
              </a:spcBef>
              <a:spcAft>
                <a:spcPct val="0"/>
              </a:spcAft>
              <a:defRPr kern="1200">
                <a:solidFill>
                  <a:schemeClr val="tx1"/>
                </a:solidFill>
                <a:latin typeface="Calibri" pitchFamily="34" charset="0"/>
                <a:ea typeface="+mn-ea"/>
                <a:cs typeface="Arial" charset="0"/>
              </a:defRPr>
            </a:lvl5pPr>
            <a:lvl6pPr marL="2286000" algn="l" defTabSz="914400" rtl="0" eaLnBrk="1" latinLnBrk="0" hangingPunct="1">
              <a:defRPr kern="1200">
                <a:solidFill>
                  <a:schemeClr val="tx1"/>
                </a:solidFill>
                <a:latin typeface="Calibri" pitchFamily="34" charset="0"/>
                <a:ea typeface="+mn-ea"/>
                <a:cs typeface="Arial" charset="0"/>
              </a:defRPr>
            </a:lvl6pPr>
            <a:lvl7pPr marL="2743200" algn="l" defTabSz="914400" rtl="0" eaLnBrk="1" latinLnBrk="0" hangingPunct="1">
              <a:defRPr kern="1200">
                <a:solidFill>
                  <a:schemeClr val="tx1"/>
                </a:solidFill>
                <a:latin typeface="Calibri" pitchFamily="34" charset="0"/>
                <a:ea typeface="+mn-ea"/>
                <a:cs typeface="Arial" charset="0"/>
              </a:defRPr>
            </a:lvl7pPr>
            <a:lvl8pPr marL="3200400" algn="l" defTabSz="914400" rtl="0" eaLnBrk="1" latinLnBrk="0" hangingPunct="1">
              <a:defRPr kern="1200">
                <a:solidFill>
                  <a:schemeClr val="tx1"/>
                </a:solidFill>
                <a:latin typeface="Calibri" pitchFamily="34" charset="0"/>
                <a:ea typeface="+mn-ea"/>
                <a:cs typeface="Arial" charset="0"/>
              </a:defRPr>
            </a:lvl8pPr>
            <a:lvl9pPr marL="3657600" algn="l" defTabSz="914400" rtl="0" eaLnBrk="1" latinLnBrk="0" hangingPunct="1">
              <a:defRPr kern="1200">
                <a:solidFill>
                  <a:schemeClr val="tx1"/>
                </a:solidFill>
                <a:latin typeface="Calibri" pitchFamily="34" charset="0"/>
                <a:ea typeface="+mn-ea"/>
                <a:cs typeface="Arial" charset="0"/>
              </a:defRPr>
            </a:lvl9pPr>
          </a:lstStyle>
          <a:p>
            <a:pPr algn="r">
              <a:defRPr/>
            </a:pPr>
            <a:endParaRPr lang="en-US" sz="1100">
              <a:solidFill>
                <a:schemeClr val="tx1"/>
              </a:solidFill>
              <a:latin typeface="Times New Roman" panose="02020603050405020304" pitchFamily="18" charset="0"/>
              <a:cs typeface="Times New Roman" panose="02020603050405020304" pitchFamily="18" charset="0"/>
            </a:endParaRPr>
          </a:p>
        </p:txBody>
      </p:sp>
      <p:pic>
        <p:nvPicPr>
          <p:cNvPr id="21" name="Picture 20" descr="state seal_complete_"/>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5250" y="6345238"/>
            <a:ext cx="415925" cy="415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22" name="Group 11"/>
          <p:cNvGrpSpPr>
            <a:grpSpLocks/>
          </p:cNvGrpSpPr>
          <p:nvPr/>
        </p:nvGrpSpPr>
        <p:grpSpPr bwMode="auto">
          <a:xfrm>
            <a:off x="517525" y="6477000"/>
            <a:ext cx="3349625" cy="309563"/>
            <a:chOff x="4307" y="87"/>
            <a:chExt cx="1856" cy="299"/>
          </a:xfrm>
        </p:grpSpPr>
        <p:sp>
          <p:nvSpPr>
            <p:cNvPr id="23" name="Rectangle 12"/>
            <p:cNvSpPr>
              <a:spLocks noChangeArrowheads="1"/>
            </p:cNvSpPr>
            <p:nvPr/>
          </p:nvSpPr>
          <p:spPr bwMode="white">
            <a:xfrm>
              <a:off x="4307" y="122"/>
              <a:ext cx="1856" cy="264"/>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sz="1400">
                <a:solidFill>
                  <a:schemeClr val="tx1"/>
                </a:solidFill>
                <a:latin typeface="Verdana" pitchFamily="34" charset="0"/>
              </a:endParaRPr>
            </a:p>
          </p:txBody>
        </p:sp>
        <p:sp>
          <p:nvSpPr>
            <p:cNvPr id="24" name="Text Box 13"/>
            <p:cNvSpPr txBox="1">
              <a:spLocks noChangeArrowheads="1"/>
            </p:cNvSpPr>
            <p:nvPr/>
          </p:nvSpPr>
          <p:spPr bwMode="auto">
            <a:xfrm>
              <a:off x="4318" y="87"/>
              <a:ext cx="1756" cy="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1799" tIns="50900" rIns="101799" bIns="50900" anchor="b">
              <a:spAutoFit/>
            </a:bodyPr>
            <a:lstStyle>
              <a:lvl1pPr eaLnBrk="0" hangingPunct="0">
                <a:defRPr sz="2500" b="1">
                  <a:solidFill>
                    <a:srgbClr val="DDDDDD"/>
                  </a:solidFill>
                  <a:latin typeface="Arial" pitchFamily="34" charset="0"/>
                  <a:ea typeface="ＭＳ Ｐゴシック" pitchFamily="34" charset="-128"/>
                </a:defRPr>
              </a:lvl1pPr>
              <a:lvl2pPr marL="742950" indent="-285750" eaLnBrk="0" hangingPunct="0">
                <a:defRPr sz="2500" b="1">
                  <a:solidFill>
                    <a:srgbClr val="DDDDDD"/>
                  </a:solidFill>
                  <a:latin typeface="Arial" pitchFamily="34" charset="0"/>
                  <a:ea typeface="ＭＳ Ｐゴシック" pitchFamily="34" charset="-128"/>
                </a:defRPr>
              </a:lvl2pPr>
              <a:lvl3pPr marL="1143000" indent="-228600" eaLnBrk="0" hangingPunct="0">
                <a:defRPr sz="2500" b="1">
                  <a:solidFill>
                    <a:srgbClr val="DDDDDD"/>
                  </a:solidFill>
                  <a:latin typeface="Arial" pitchFamily="34" charset="0"/>
                  <a:ea typeface="ＭＳ Ｐゴシック" pitchFamily="34" charset="-128"/>
                </a:defRPr>
              </a:lvl3pPr>
              <a:lvl4pPr marL="1600200" indent="-228600" eaLnBrk="0" hangingPunct="0">
                <a:defRPr sz="2500" b="1">
                  <a:solidFill>
                    <a:srgbClr val="DDDDDD"/>
                  </a:solidFill>
                  <a:latin typeface="Arial" pitchFamily="34" charset="0"/>
                  <a:ea typeface="ＭＳ Ｐゴシック" pitchFamily="34" charset="-128"/>
                </a:defRPr>
              </a:lvl4pPr>
              <a:lvl5pPr marL="2057400" indent="-228600" eaLnBrk="0" hangingPunct="0">
                <a:defRPr sz="2500" b="1">
                  <a:solidFill>
                    <a:srgbClr val="DDDDDD"/>
                  </a:solidFill>
                  <a:latin typeface="Arial" pitchFamily="34" charset="0"/>
                  <a:ea typeface="ＭＳ Ｐゴシック" pitchFamily="34" charset="-128"/>
                </a:defRPr>
              </a:lvl5pPr>
              <a:lvl6pPr marL="25146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6pPr>
              <a:lvl7pPr marL="29718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7pPr>
              <a:lvl8pPr marL="34290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8pPr>
              <a:lvl9pPr marL="38862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9pPr>
            </a:lstStyle>
            <a:p>
              <a:pPr eaLnBrk="1" hangingPunct="1">
                <a:defRPr/>
              </a:pPr>
              <a:r>
                <a:rPr lang="en-US" sz="1100" b="0">
                  <a:solidFill>
                    <a:srgbClr val="376092"/>
                  </a:solidFill>
                </a:rPr>
                <a:t>Executive Office of Health and Human Services</a:t>
              </a:r>
            </a:p>
          </p:txBody>
        </p:sp>
      </p:grpSp>
      <p:cxnSp>
        <p:nvCxnSpPr>
          <p:cNvPr id="25" name="Straight Connector 24"/>
          <p:cNvCxnSpPr/>
          <p:nvPr/>
        </p:nvCxnSpPr>
        <p:spPr>
          <a:xfrm>
            <a:off x="457200" y="457200"/>
            <a:ext cx="8164513" cy="0"/>
          </a:xfrm>
          <a:prstGeom prst="line">
            <a:avLst/>
          </a:prstGeom>
          <a:ln w="25400"/>
        </p:spPr>
        <p:style>
          <a:lnRef idx="1">
            <a:schemeClr val="accent1"/>
          </a:lnRef>
          <a:fillRef idx="0">
            <a:schemeClr val="accent1"/>
          </a:fillRef>
          <a:effectRef idx="0">
            <a:schemeClr val="accent1"/>
          </a:effectRef>
          <a:fontRef idx="minor">
            <a:schemeClr val="tx1"/>
          </a:fontRef>
        </p:style>
      </p:cxnSp>
      <p:cxnSp>
        <p:nvCxnSpPr>
          <p:cNvPr id="26" name="Straight Connector 25"/>
          <p:cNvCxnSpPr/>
          <p:nvPr/>
        </p:nvCxnSpPr>
        <p:spPr>
          <a:xfrm flipH="1">
            <a:off x="676275" y="6492240"/>
            <a:ext cx="7873366" cy="0"/>
          </a:xfrm>
          <a:prstGeom prst="line">
            <a:avLst/>
          </a:prstGeom>
        </p:spPr>
        <p:style>
          <a:lnRef idx="1">
            <a:schemeClr val="accent1"/>
          </a:lnRef>
          <a:fillRef idx="0">
            <a:schemeClr val="accent1"/>
          </a:fillRef>
          <a:effectRef idx="0">
            <a:schemeClr val="accent1"/>
          </a:effectRef>
          <a:fontRef idx="minor">
            <a:schemeClr val="tx1"/>
          </a:fontRef>
        </p:style>
      </p:cxnSp>
      <p:grpSp>
        <p:nvGrpSpPr>
          <p:cNvPr id="27" name="Group 11"/>
          <p:cNvGrpSpPr>
            <a:grpSpLocks/>
          </p:cNvGrpSpPr>
          <p:nvPr/>
        </p:nvGrpSpPr>
        <p:grpSpPr bwMode="auto">
          <a:xfrm>
            <a:off x="7437120" y="256582"/>
            <a:ext cx="1341438" cy="330488"/>
            <a:chOff x="4307" y="123"/>
            <a:chExt cx="1856" cy="285"/>
          </a:xfrm>
        </p:grpSpPr>
        <p:sp>
          <p:nvSpPr>
            <p:cNvPr id="28" name="Rectangle 12"/>
            <p:cNvSpPr>
              <a:spLocks noChangeArrowheads="1"/>
            </p:cNvSpPr>
            <p:nvPr/>
          </p:nvSpPr>
          <p:spPr bwMode="white">
            <a:xfrm>
              <a:off x="4307" y="123"/>
              <a:ext cx="1856" cy="263"/>
            </a:xfrm>
            <a:prstGeom prst="rect">
              <a:avLst/>
            </a:prstGeom>
            <a:solidFill>
              <a:schemeClr val="bg1"/>
            </a:solidFill>
            <a:ln w="9525">
              <a:noFill/>
              <a:miter lim="800000"/>
              <a:headEnd/>
              <a:tailEnd/>
            </a:ln>
          </p:spPr>
          <p:txBody>
            <a:bodyPr wrap="none" anchor="ctr"/>
            <a:lstStyle/>
            <a:p>
              <a:endParaRPr lang="en-US" sz="1400">
                <a:solidFill>
                  <a:schemeClr val="tx1"/>
                </a:solidFill>
                <a:latin typeface="Verdana" pitchFamily="34" charset="0"/>
              </a:endParaRPr>
            </a:p>
          </p:txBody>
        </p:sp>
        <p:sp>
          <p:nvSpPr>
            <p:cNvPr id="29" name="Text Box 13"/>
            <p:cNvSpPr txBox="1">
              <a:spLocks noChangeArrowheads="1"/>
            </p:cNvSpPr>
            <p:nvPr/>
          </p:nvSpPr>
          <p:spPr bwMode="auto">
            <a:xfrm>
              <a:off x="4357" y="188"/>
              <a:ext cx="1756" cy="220"/>
            </a:xfrm>
            <a:prstGeom prst="rect">
              <a:avLst/>
            </a:prstGeom>
            <a:noFill/>
            <a:ln w="9525" algn="ctr">
              <a:noFill/>
              <a:miter lim="800000"/>
              <a:headEnd/>
              <a:tailEnd/>
            </a:ln>
          </p:spPr>
          <p:txBody>
            <a:bodyPr lIns="101799" tIns="50900" rIns="101799" bIns="50900" anchor="b">
              <a:spAutoFit/>
            </a:bodyPr>
            <a:lstStyle/>
            <a:p>
              <a:pPr algn="r" defTabSz="1019175"/>
              <a:r>
                <a:rPr lang="en-US" sz="1600" b="1">
                  <a:solidFill>
                    <a:srgbClr val="4F81BD"/>
                  </a:solidFill>
                  <a:latin typeface="Arial" panose="020B0604020202020204" pitchFamily="34" charset="0"/>
                  <a:cs typeface="Arial" panose="020B0604020202020204" pitchFamily="34" charset="0"/>
                </a:rPr>
                <a:t>Payments</a:t>
              </a:r>
            </a:p>
          </p:txBody>
        </p:sp>
      </p:grpSp>
      <p:sp>
        <p:nvSpPr>
          <p:cNvPr id="31" name="Rectangle 4"/>
          <p:cNvSpPr txBox="1">
            <a:spLocks noChangeArrowheads="1"/>
          </p:cNvSpPr>
          <p:nvPr/>
        </p:nvSpPr>
        <p:spPr bwMode="auto">
          <a:xfrm>
            <a:off x="6477000" y="1300840"/>
            <a:ext cx="2076450" cy="42617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Font typeface="Arial" charset="0"/>
              <a:buChar char="•"/>
              <a:defRPr sz="3200" kern="1200">
                <a:solidFill>
                  <a:schemeClr val="tx1"/>
                </a:solidFill>
                <a:latin typeface="Arial" panose="020B0604020202020204" pitchFamily="34" charset="0"/>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Arial" panose="020B0604020202020204" pitchFamily="34" charset="0"/>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Arial" panose="020B0604020202020204" pitchFamily="34" charset="0"/>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Arial" panose="020B0604020202020204" pitchFamily="34" charset="0"/>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Arial" panose="020B0604020202020204" pitchFamily="34" charset="0"/>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spcAft>
                <a:spcPct val="30000"/>
              </a:spcAft>
              <a:buFont typeface="Arial" charset="0"/>
              <a:buNone/>
            </a:pPr>
            <a:endParaRPr lang="en-US" altLang="en-US" sz="1100"/>
          </a:p>
          <a:p>
            <a:pPr marL="0" indent="0">
              <a:spcAft>
                <a:spcPct val="30000"/>
              </a:spcAft>
              <a:buNone/>
            </a:pPr>
            <a:r>
              <a:rPr lang="en-US" altLang="en-US" sz="1100"/>
              <a:t>Total Disbursements for FY23: </a:t>
            </a:r>
          </a:p>
          <a:p>
            <a:pPr marL="0" indent="0">
              <a:spcAft>
                <a:spcPct val="30000"/>
              </a:spcAft>
              <a:buNone/>
            </a:pPr>
            <a:r>
              <a:rPr lang="en-US" altLang="en-US" sz="1100" b="1"/>
              <a:t> $86,329,619</a:t>
            </a:r>
          </a:p>
          <a:p>
            <a:pPr marL="0" indent="0">
              <a:spcAft>
                <a:spcPct val="30000"/>
              </a:spcAft>
              <a:buFont typeface="Arial" charset="0"/>
              <a:buNone/>
            </a:pPr>
            <a:endParaRPr lang="en-US" altLang="en-US" sz="1100"/>
          </a:p>
          <a:p>
            <a:pPr marL="0" indent="0">
              <a:spcAft>
                <a:spcPct val="30000"/>
              </a:spcAft>
              <a:buFont typeface="Arial" charset="0"/>
              <a:buNone/>
            </a:pPr>
            <a:r>
              <a:rPr lang="en-US" altLang="en-US" sz="1100"/>
              <a:t>This represents the amount disbursed from the Health Safety Net Trust Fund to each Community Health Center during HSN fiscal year 2023.  </a:t>
            </a:r>
          </a:p>
          <a:p>
            <a:pPr marL="0" indent="0">
              <a:spcAft>
                <a:spcPct val="30000"/>
              </a:spcAft>
              <a:buFont typeface="Arial" charset="0"/>
              <a:buNone/>
            </a:pPr>
            <a:endParaRPr lang="en-US" altLang="en-US" sz="1100"/>
          </a:p>
          <a:p>
            <a:pPr marL="0" indent="0">
              <a:spcAft>
                <a:spcPct val="30000"/>
              </a:spcAft>
              <a:buFont typeface="Arial" charset="0"/>
              <a:buNone/>
            </a:pPr>
            <a:r>
              <a:rPr lang="en-US" altLang="en-US" sz="1100"/>
              <a:t>Data reflects amount disbursed based on claims that have been submitted as of the date of this report.  </a:t>
            </a:r>
          </a:p>
          <a:p>
            <a:pPr marL="0" indent="0">
              <a:spcAft>
                <a:spcPct val="30000"/>
              </a:spcAft>
              <a:buFont typeface="Arial" charset="0"/>
              <a:buNone/>
            </a:pPr>
            <a:endParaRPr lang="en-US" altLang="en-US" sz="1100"/>
          </a:p>
          <a:p>
            <a:pPr marL="0" indent="0">
              <a:spcAft>
                <a:spcPct val="30000"/>
              </a:spcAft>
              <a:buFont typeface="Arial" charset="0"/>
              <a:buNone/>
            </a:pPr>
            <a:r>
              <a:rPr lang="en-US" altLang="en-US" sz="1100"/>
              <a:t>Remediated claims for dates of service in fiscal year 2023 will be paid in subsequent fiscal years.</a:t>
            </a:r>
            <a:endParaRPr lang="en-US" altLang="en-US" sz="1100" strike="sngStrike"/>
          </a:p>
        </p:txBody>
      </p:sp>
      <p:sp>
        <p:nvSpPr>
          <p:cNvPr id="30" name="Slide Number Placeholder 2"/>
          <p:cNvSpPr>
            <a:spLocks noGrp="1"/>
          </p:cNvSpPr>
          <p:nvPr>
            <p:ph type="sldNum" sz="quarter" idx="12"/>
          </p:nvPr>
        </p:nvSpPr>
        <p:spPr>
          <a:xfrm>
            <a:off x="8686800" y="6613525"/>
            <a:ext cx="457200" cy="244475"/>
          </a:xfrm>
        </p:spPr>
        <p:txBody>
          <a:bodyPr/>
          <a:lstStyle/>
          <a:p>
            <a:pPr>
              <a:defRPr/>
            </a:pPr>
            <a:fld id="{E932BB6A-D600-4D54-8112-1310BC448E11}" type="slidenum">
              <a:rPr lang="en-US" smtClean="0"/>
              <a:pPr>
                <a:defRPr/>
              </a:pPr>
              <a:t>10</a:t>
            </a:fld>
            <a:endParaRPr lang="en-US"/>
          </a:p>
        </p:txBody>
      </p:sp>
      <p:graphicFrame>
        <p:nvGraphicFramePr>
          <p:cNvPr id="3" name="Table 2">
            <a:extLst>
              <a:ext uri="{FF2B5EF4-FFF2-40B4-BE49-F238E27FC236}">
                <a16:creationId xmlns:a16="http://schemas.microsoft.com/office/drawing/2014/main" id="{5147FBC8-009D-44AF-A537-FA072A1541DF}"/>
              </a:ext>
            </a:extLst>
          </p:cNvPr>
          <p:cNvGraphicFramePr>
            <a:graphicFrameLocks noGrp="1"/>
          </p:cNvGraphicFramePr>
          <p:nvPr>
            <p:extLst>
              <p:ext uri="{D42A27DB-BD31-4B8C-83A1-F6EECF244321}">
                <p14:modId xmlns:p14="http://schemas.microsoft.com/office/powerpoint/2010/main" val="3012306101"/>
              </p:ext>
            </p:extLst>
          </p:nvPr>
        </p:nvGraphicFramePr>
        <p:xfrm>
          <a:off x="914400" y="982911"/>
          <a:ext cx="3730638" cy="4937760"/>
        </p:xfrm>
        <a:graphic>
          <a:graphicData uri="http://schemas.openxmlformats.org/drawingml/2006/table">
            <a:tbl>
              <a:tblPr/>
              <a:tblGrid>
                <a:gridCol w="2622941">
                  <a:extLst>
                    <a:ext uri="{9D8B030D-6E8A-4147-A177-3AD203B41FA5}">
                      <a16:colId xmlns:a16="http://schemas.microsoft.com/office/drawing/2014/main" val="1154648923"/>
                    </a:ext>
                  </a:extLst>
                </a:gridCol>
                <a:gridCol w="1107697">
                  <a:extLst>
                    <a:ext uri="{9D8B030D-6E8A-4147-A177-3AD203B41FA5}">
                      <a16:colId xmlns:a16="http://schemas.microsoft.com/office/drawing/2014/main" val="1586023176"/>
                    </a:ext>
                  </a:extLst>
                </a:gridCol>
              </a:tblGrid>
              <a:tr h="137160">
                <a:tc>
                  <a:txBody>
                    <a:bodyPr/>
                    <a:lstStyle/>
                    <a:p>
                      <a:pPr algn="ctr" fontAlgn="b"/>
                      <a:r>
                        <a:rPr lang="en-US" sz="740" b="1" i="0" u="none" strike="noStrike">
                          <a:solidFill>
                            <a:srgbClr val="0D0D0D"/>
                          </a:solidFill>
                          <a:effectLst/>
                          <a:latin typeface="Calibri" panose="020F0502020204030204" pitchFamily="34" charset="0"/>
                        </a:rPr>
                        <a:t>Community Health Center</a:t>
                      </a:r>
                    </a:p>
                  </a:txBody>
                  <a:tcPr marL="4218" marR="4218" marT="4218" marB="0" anchor="b">
                    <a:lnL>
                      <a:noFill/>
                    </a:lnL>
                    <a:lnR>
                      <a:noFill/>
                    </a:lnR>
                    <a:lnT w="6350" cap="flat" cmpd="sng" algn="ctr">
                      <a:solidFill>
                        <a:srgbClr val="4F81BD"/>
                      </a:solidFill>
                      <a:prstDash val="solid"/>
                      <a:round/>
                      <a:headEnd type="none" w="med" len="med"/>
                      <a:tailEnd type="none" w="med" len="med"/>
                    </a:lnT>
                    <a:lnB w="6350" cap="flat" cmpd="sng" algn="ctr">
                      <a:solidFill>
                        <a:srgbClr val="4F81BD"/>
                      </a:solidFill>
                      <a:prstDash val="solid"/>
                      <a:round/>
                      <a:headEnd type="none" w="med" len="med"/>
                      <a:tailEnd type="none" w="med" len="med"/>
                    </a:lnB>
                  </a:tcPr>
                </a:tc>
                <a:tc>
                  <a:txBody>
                    <a:bodyPr/>
                    <a:lstStyle/>
                    <a:p>
                      <a:pPr algn="ctr" fontAlgn="b"/>
                      <a:r>
                        <a:rPr lang="en-US" sz="740" b="1" i="0" u="none" strike="noStrike">
                          <a:solidFill>
                            <a:srgbClr val="0D0D0D"/>
                          </a:solidFill>
                          <a:effectLst/>
                          <a:latin typeface="Calibri" panose="020F0502020204030204" pitchFamily="34" charset="0"/>
                        </a:rPr>
                        <a:t> FY2023 Total Paid </a:t>
                      </a:r>
                    </a:p>
                  </a:txBody>
                  <a:tcPr marL="4218" marR="4218" marT="4218" marB="0" anchor="b">
                    <a:lnL>
                      <a:noFill/>
                    </a:lnL>
                    <a:lnR>
                      <a:noFill/>
                    </a:lnR>
                    <a:lnT w="6350" cap="flat" cmpd="sng" algn="ctr">
                      <a:solidFill>
                        <a:srgbClr val="4F81BD"/>
                      </a:solidFill>
                      <a:prstDash val="solid"/>
                      <a:round/>
                      <a:headEnd type="none" w="med" len="med"/>
                      <a:tailEnd type="none" w="med" len="med"/>
                    </a:lnT>
                    <a:lnB w="6350" cap="flat" cmpd="sng" algn="ctr">
                      <a:solidFill>
                        <a:srgbClr val="4F81BD"/>
                      </a:solidFill>
                      <a:prstDash val="solid"/>
                      <a:round/>
                      <a:headEnd type="none" w="med" len="med"/>
                      <a:tailEnd type="none" w="med" len="med"/>
                    </a:lnB>
                  </a:tcPr>
                </a:tc>
                <a:extLst>
                  <a:ext uri="{0D108BD9-81ED-4DB2-BD59-A6C34878D82A}">
                    <a16:rowId xmlns:a16="http://schemas.microsoft.com/office/drawing/2014/main" val="1721838385"/>
                  </a:ext>
                </a:extLst>
              </a:tr>
              <a:tr h="137160">
                <a:tc>
                  <a:txBody>
                    <a:bodyPr/>
                    <a:lstStyle/>
                    <a:p>
                      <a:pPr algn="l" fontAlgn="b"/>
                      <a:r>
                        <a:rPr lang="en-US" sz="740" b="0" i="0" u="none" strike="noStrike">
                          <a:solidFill>
                            <a:srgbClr val="0D0D0D"/>
                          </a:solidFill>
                          <a:effectLst/>
                          <a:latin typeface="Calibri" panose="020F0502020204030204" pitchFamily="34" charset="0"/>
                        </a:rPr>
                        <a:t>Boston Health Care for the Homeless Program</a:t>
                      </a:r>
                    </a:p>
                  </a:txBody>
                  <a:tcPr marL="4218" marR="4218" marT="4218" marB="0" anchor="b">
                    <a:lnL>
                      <a:noFill/>
                    </a:lnL>
                    <a:lnR>
                      <a:noFill/>
                    </a:lnR>
                    <a:lnT w="6350" cap="flat" cmpd="sng" algn="ctr">
                      <a:solidFill>
                        <a:srgbClr val="4F81BD"/>
                      </a:solidFill>
                      <a:prstDash val="solid"/>
                      <a:round/>
                      <a:headEnd type="none" w="med" len="med"/>
                      <a:tailEnd type="none" w="med" len="med"/>
                    </a:lnT>
                    <a:lnB>
                      <a:noFill/>
                    </a:lnB>
                    <a:solidFill>
                      <a:srgbClr val="DCE6F1"/>
                    </a:solidFill>
                  </a:tcPr>
                </a:tc>
                <a:tc>
                  <a:txBody>
                    <a:bodyPr/>
                    <a:lstStyle/>
                    <a:p>
                      <a:pPr algn="l" fontAlgn="b"/>
                      <a:r>
                        <a:rPr lang="en-US" sz="740" b="0" i="0" u="none" strike="noStrike">
                          <a:solidFill>
                            <a:srgbClr val="0D0D0D"/>
                          </a:solidFill>
                          <a:effectLst/>
                          <a:latin typeface="Calibri" panose="020F0502020204030204" pitchFamily="34" charset="0"/>
                        </a:rPr>
                        <a:t> $                           1,690,008</a:t>
                      </a:r>
                    </a:p>
                  </a:txBody>
                  <a:tcPr marL="4218" marR="4218" marT="4218" marB="0" anchor="b">
                    <a:lnL>
                      <a:noFill/>
                    </a:lnL>
                    <a:lnR>
                      <a:noFill/>
                    </a:lnR>
                    <a:lnT w="6350" cap="flat" cmpd="sng" algn="ctr">
                      <a:solidFill>
                        <a:srgbClr val="4F81BD"/>
                      </a:solidFill>
                      <a:prstDash val="solid"/>
                      <a:round/>
                      <a:headEnd type="none" w="med" len="med"/>
                      <a:tailEnd type="none" w="med" len="med"/>
                    </a:lnT>
                    <a:lnB>
                      <a:noFill/>
                    </a:lnB>
                    <a:solidFill>
                      <a:srgbClr val="DCE6F1"/>
                    </a:solidFill>
                  </a:tcPr>
                </a:tc>
                <a:extLst>
                  <a:ext uri="{0D108BD9-81ED-4DB2-BD59-A6C34878D82A}">
                    <a16:rowId xmlns:a16="http://schemas.microsoft.com/office/drawing/2014/main" val="3265525495"/>
                  </a:ext>
                </a:extLst>
              </a:tr>
              <a:tr h="137160">
                <a:tc>
                  <a:txBody>
                    <a:bodyPr/>
                    <a:lstStyle/>
                    <a:p>
                      <a:pPr algn="l" fontAlgn="b"/>
                      <a:r>
                        <a:rPr lang="en-US" sz="740" b="0" i="0" u="none" strike="noStrike">
                          <a:solidFill>
                            <a:srgbClr val="0D0D0D"/>
                          </a:solidFill>
                          <a:effectLst/>
                          <a:latin typeface="Calibri" panose="020F0502020204030204" pitchFamily="34" charset="0"/>
                        </a:rPr>
                        <a:t>Brockton Neighborhood Health Center</a:t>
                      </a:r>
                    </a:p>
                  </a:txBody>
                  <a:tcPr marL="4218" marR="4218" marT="4218" marB="0" anchor="b">
                    <a:lnL>
                      <a:noFill/>
                    </a:lnL>
                    <a:lnR>
                      <a:noFill/>
                    </a:lnR>
                    <a:lnT>
                      <a:noFill/>
                    </a:lnT>
                    <a:lnB>
                      <a:noFill/>
                    </a:lnB>
                  </a:tcPr>
                </a:tc>
                <a:tc>
                  <a:txBody>
                    <a:bodyPr/>
                    <a:lstStyle/>
                    <a:p>
                      <a:pPr algn="l" fontAlgn="b"/>
                      <a:r>
                        <a:rPr lang="en-US" sz="740" b="0" i="0" u="none" strike="noStrike">
                          <a:solidFill>
                            <a:srgbClr val="0D0D0D"/>
                          </a:solidFill>
                          <a:effectLst/>
                          <a:latin typeface="Calibri" panose="020F0502020204030204" pitchFamily="34" charset="0"/>
                        </a:rPr>
                        <a:t> $                        12,434,295</a:t>
                      </a:r>
                    </a:p>
                  </a:txBody>
                  <a:tcPr marL="4218" marR="4218" marT="4218" marB="0" anchor="b">
                    <a:lnL>
                      <a:noFill/>
                    </a:lnL>
                    <a:lnR>
                      <a:noFill/>
                    </a:lnR>
                    <a:lnT>
                      <a:noFill/>
                    </a:lnT>
                    <a:lnB>
                      <a:noFill/>
                    </a:lnB>
                  </a:tcPr>
                </a:tc>
                <a:extLst>
                  <a:ext uri="{0D108BD9-81ED-4DB2-BD59-A6C34878D82A}">
                    <a16:rowId xmlns:a16="http://schemas.microsoft.com/office/drawing/2014/main" val="682935167"/>
                  </a:ext>
                </a:extLst>
              </a:tr>
              <a:tr h="137160">
                <a:tc>
                  <a:txBody>
                    <a:bodyPr/>
                    <a:lstStyle/>
                    <a:p>
                      <a:pPr algn="l" fontAlgn="b"/>
                      <a:r>
                        <a:rPr lang="en-US" sz="740" b="0" i="0" u="none" strike="noStrike">
                          <a:solidFill>
                            <a:srgbClr val="0D0D0D"/>
                          </a:solidFill>
                          <a:effectLst/>
                          <a:latin typeface="Calibri" panose="020F0502020204030204" pitchFamily="34" charset="0"/>
                        </a:rPr>
                        <a:t>Caring Health Center, Inc.</a:t>
                      </a:r>
                    </a:p>
                  </a:txBody>
                  <a:tcPr marL="4218" marR="4218" marT="4218" marB="0" anchor="b">
                    <a:lnL>
                      <a:noFill/>
                    </a:lnL>
                    <a:lnR>
                      <a:noFill/>
                    </a:lnR>
                    <a:lnT>
                      <a:noFill/>
                    </a:lnT>
                    <a:lnB>
                      <a:noFill/>
                    </a:lnB>
                    <a:solidFill>
                      <a:srgbClr val="DCE6F1"/>
                    </a:solidFill>
                  </a:tcPr>
                </a:tc>
                <a:tc>
                  <a:txBody>
                    <a:bodyPr/>
                    <a:lstStyle/>
                    <a:p>
                      <a:pPr algn="l" fontAlgn="b"/>
                      <a:r>
                        <a:rPr lang="en-US" sz="740" b="0" i="0" u="none" strike="noStrike">
                          <a:solidFill>
                            <a:srgbClr val="0D0D0D"/>
                          </a:solidFill>
                          <a:effectLst/>
                          <a:latin typeface="Calibri" panose="020F0502020204030204" pitchFamily="34" charset="0"/>
                        </a:rPr>
                        <a:t> $                              876,289</a:t>
                      </a:r>
                    </a:p>
                  </a:txBody>
                  <a:tcPr marL="4218" marR="4218" marT="4218" marB="0" anchor="b">
                    <a:lnL>
                      <a:noFill/>
                    </a:lnL>
                    <a:lnR>
                      <a:noFill/>
                    </a:lnR>
                    <a:lnT>
                      <a:noFill/>
                    </a:lnT>
                    <a:lnB>
                      <a:noFill/>
                    </a:lnB>
                    <a:solidFill>
                      <a:srgbClr val="DCE6F1"/>
                    </a:solidFill>
                  </a:tcPr>
                </a:tc>
                <a:extLst>
                  <a:ext uri="{0D108BD9-81ED-4DB2-BD59-A6C34878D82A}">
                    <a16:rowId xmlns:a16="http://schemas.microsoft.com/office/drawing/2014/main" val="2203745695"/>
                  </a:ext>
                </a:extLst>
              </a:tr>
              <a:tr h="137160">
                <a:tc>
                  <a:txBody>
                    <a:bodyPr/>
                    <a:lstStyle/>
                    <a:p>
                      <a:pPr algn="l" fontAlgn="b"/>
                      <a:r>
                        <a:rPr lang="en-US" sz="740" b="0" i="0" u="none" strike="noStrike">
                          <a:solidFill>
                            <a:srgbClr val="0D0D0D"/>
                          </a:solidFill>
                          <a:effectLst/>
                          <a:latin typeface="Calibri" panose="020F0502020204030204" pitchFamily="34" charset="0"/>
                        </a:rPr>
                        <a:t>Charles River Community Health Center</a:t>
                      </a:r>
                    </a:p>
                  </a:txBody>
                  <a:tcPr marL="4218" marR="4218" marT="4218" marB="0" anchor="b">
                    <a:lnL>
                      <a:noFill/>
                    </a:lnL>
                    <a:lnR>
                      <a:noFill/>
                    </a:lnR>
                    <a:lnT>
                      <a:noFill/>
                    </a:lnT>
                    <a:lnB>
                      <a:noFill/>
                    </a:lnB>
                  </a:tcPr>
                </a:tc>
                <a:tc>
                  <a:txBody>
                    <a:bodyPr/>
                    <a:lstStyle/>
                    <a:p>
                      <a:pPr algn="l" fontAlgn="b"/>
                      <a:r>
                        <a:rPr lang="en-US" sz="740" b="0" i="0" u="none" strike="noStrike">
                          <a:solidFill>
                            <a:srgbClr val="0D0D0D"/>
                          </a:solidFill>
                          <a:effectLst/>
                          <a:latin typeface="Calibri" panose="020F0502020204030204" pitchFamily="34" charset="0"/>
                        </a:rPr>
                        <a:t> $                           4,077,110</a:t>
                      </a:r>
                    </a:p>
                  </a:txBody>
                  <a:tcPr marL="4218" marR="4218" marT="4218" marB="0" anchor="b">
                    <a:lnL>
                      <a:noFill/>
                    </a:lnL>
                    <a:lnR>
                      <a:noFill/>
                    </a:lnR>
                    <a:lnT>
                      <a:noFill/>
                    </a:lnT>
                    <a:lnB>
                      <a:noFill/>
                    </a:lnB>
                  </a:tcPr>
                </a:tc>
                <a:extLst>
                  <a:ext uri="{0D108BD9-81ED-4DB2-BD59-A6C34878D82A}">
                    <a16:rowId xmlns:a16="http://schemas.microsoft.com/office/drawing/2014/main" val="630194310"/>
                  </a:ext>
                </a:extLst>
              </a:tr>
              <a:tr h="137160">
                <a:tc>
                  <a:txBody>
                    <a:bodyPr/>
                    <a:lstStyle/>
                    <a:p>
                      <a:pPr algn="l" fontAlgn="b"/>
                      <a:r>
                        <a:rPr lang="en-US" sz="740" b="0" i="0" u="none" strike="noStrike">
                          <a:solidFill>
                            <a:srgbClr val="0D0D0D"/>
                          </a:solidFill>
                          <a:effectLst/>
                          <a:latin typeface="Calibri" panose="020F0502020204030204" pitchFamily="34" charset="0"/>
                        </a:rPr>
                        <a:t>CHP Health Center</a:t>
                      </a:r>
                    </a:p>
                  </a:txBody>
                  <a:tcPr marL="4218" marR="4218" marT="4218" marB="0" anchor="b">
                    <a:lnL>
                      <a:noFill/>
                    </a:lnL>
                    <a:lnR>
                      <a:noFill/>
                    </a:lnR>
                    <a:lnT>
                      <a:noFill/>
                    </a:lnT>
                    <a:lnB>
                      <a:noFill/>
                    </a:lnB>
                    <a:solidFill>
                      <a:srgbClr val="DCE6F1"/>
                    </a:solidFill>
                  </a:tcPr>
                </a:tc>
                <a:tc>
                  <a:txBody>
                    <a:bodyPr/>
                    <a:lstStyle/>
                    <a:p>
                      <a:pPr algn="l" fontAlgn="b"/>
                      <a:r>
                        <a:rPr lang="en-US" sz="740" b="0" i="0" u="none" strike="noStrike">
                          <a:solidFill>
                            <a:srgbClr val="0D0D0D"/>
                          </a:solidFill>
                          <a:effectLst/>
                          <a:latin typeface="Calibri" panose="020F0502020204030204" pitchFamily="34" charset="0"/>
                        </a:rPr>
                        <a:t> $                              307,635</a:t>
                      </a:r>
                    </a:p>
                  </a:txBody>
                  <a:tcPr marL="4218" marR="4218" marT="4218" marB="0" anchor="b">
                    <a:lnL>
                      <a:noFill/>
                    </a:lnL>
                    <a:lnR>
                      <a:noFill/>
                    </a:lnR>
                    <a:lnT>
                      <a:noFill/>
                    </a:lnT>
                    <a:lnB>
                      <a:noFill/>
                    </a:lnB>
                    <a:solidFill>
                      <a:srgbClr val="DCE6F1"/>
                    </a:solidFill>
                  </a:tcPr>
                </a:tc>
                <a:extLst>
                  <a:ext uri="{0D108BD9-81ED-4DB2-BD59-A6C34878D82A}">
                    <a16:rowId xmlns:a16="http://schemas.microsoft.com/office/drawing/2014/main" val="707159154"/>
                  </a:ext>
                </a:extLst>
              </a:tr>
              <a:tr h="137160">
                <a:tc>
                  <a:txBody>
                    <a:bodyPr/>
                    <a:lstStyle/>
                    <a:p>
                      <a:pPr algn="l" fontAlgn="b"/>
                      <a:r>
                        <a:rPr lang="en-US" sz="740" b="0" i="0" u="none" strike="noStrike">
                          <a:solidFill>
                            <a:srgbClr val="0D0D0D"/>
                          </a:solidFill>
                          <a:effectLst/>
                          <a:latin typeface="Calibri" panose="020F0502020204030204" pitchFamily="34" charset="0"/>
                        </a:rPr>
                        <a:t>Community Health Center of Cape Cod</a:t>
                      </a:r>
                    </a:p>
                  </a:txBody>
                  <a:tcPr marL="4218" marR="4218" marT="4218" marB="0" anchor="b">
                    <a:lnL>
                      <a:noFill/>
                    </a:lnL>
                    <a:lnR>
                      <a:noFill/>
                    </a:lnR>
                    <a:lnT>
                      <a:noFill/>
                    </a:lnT>
                    <a:lnB>
                      <a:noFill/>
                    </a:lnB>
                  </a:tcPr>
                </a:tc>
                <a:tc>
                  <a:txBody>
                    <a:bodyPr/>
                    <a:lstStyle/>
                    <a:p>
                      <a:pPr algn="l" fontAlgn="b"/>
                      <a:r>
                        <a:rPr lang="en-US" sz="740" b="0" i="0" u="none" strike="noStrike">
                          <a:solidFill>
                            <a:srgbClr val="0D0D0D"/>
                          </a:solidFill>
                          <a:effectLst/>
                          <a:latin typeface="Calibri" panose="020F0502020204030204" pitchFamily="34" charset="0"/>
                        </a:rPr>
                        <a:t> $                          1,401,375 </a:t>
                      </a:r>
                    </a:p>
                  </a:txBody>
                  <a:tcPr marL="4218" marR="4218" marT="4218" marB="0" anchor="b">
                    <a:lnL>
                      <a:noFill/>
                    </a:lnL>
                    <a:lnR>
                      <a:noFill/>
                    </a:lnR>
                    <a:lnT>
                      <a:noFill/>
                    </a:lnT>
                    <a:lnB>
                      <a:noFill/>
                    </a:lnB>
                  </a:tcPr>
                </a:tc>
                <a:extLst>
                  <a:ext uri="{0D108BD9-81ED-4DB2-BD59-A6C34878D82A}">
                    <a16:rowId xmlns:a16="http://schemas.microsoft.com/office/drawing/2014/main" val="4289511927"/>
                  </a:ext>
                </a:extLst>
              </a:tr>
              <a:tr h="137160">
                <a:tc>
                  <a:txBody>
                    <a:bodyPr/>
                    <a:lstStyle/>
                    <a:p>
                      <a:pPr algn="l" fontAlgn="b"/>
                      <a:r>
                        <a:rPr lang="en-US" sz="740" b="0" i="0" u="none" strike="noStrike">
                          <a:solidFill>
                            <a:srgbClr val="0D0D0D"/>
                          </a:solidFill>
                          <a:effectLst/>
                          <a:latin typeface="Calibri" panose="020F0502020204030204" pitchFamily="34" charset="0"/>
                        </a:rPr>
                        <a:t>Community Health Center of Franklin County, Inc.</a:t>
                      </a:r>
                    </a:p>
                  </a:txBody>
                  <a:tcPr marL="4218" marR="4218" marT="4218" marB="0" anchor="b">
                    <a:lnL>
                      <a:noFill/>
                    </a:lnL>
                    <a:lnR>
                      <a:noFill/>
                    </a:lnR>
                    <a:lnT>
                      <a:noFill/>
                    </a:lnT>
                    <a:lnB>
                      <a:noFill/>
                    </a:lnB>
                    <a:solidFill>
                      <a:srgbClr val="DCE6F1"/>
                    </a:solidFill>
                  </a:tcPr>
                </a:tc>
                <a:tc>
                  <a:txBody>
                    <a:bodyPr/>
                    <a:lstStyle/>
                    <a:p>
                      <a:pPr algn="l" fontAlgn="b"/>
                      <a:r>
                        <a:rPr lang="en-US" sz="740" b="0" i="0" u="none" strike="noStrike">
                          <a:solidFill>
                            <a:srgbClr val="0D0D0D"/>
                          </a:solidFill>
                          <a:effectLst/>
                          <a:latin typeface="Calibri" panose="020F0502020204030204" pitchFamily="34" charset="0"/>
                        </a:rPr>
                        <a:t> $                              236,813 </a:t>
                      </a:r>
                    </a:p>
                  </a:txBody>
                  <a:tcPr marL="4218" marR="4218" marT="4218" marB="0" anchor="b">
                    <a:lnL>
                      <a:noFill/>
                    </a:lnL>
                    <a:lnR>
                      <a:noFill/>
                    </a:lnR>
                    <a:lnT>
                      <a:noFill/>
                    </a:lnT>
                    <a:lnB>
                      <a:noFill/>
                    </a:lnB>
                    <a:solidFill>
                      <a:srgbClr val="DCE6F1"/>
                    </a:solidFill>
                  </a:tcPr>
                </a:tc>
                <a:extLst>
                  <a:ext uri="{0D108BD9-81ED-4DB2-BD59-A6C34878D82A}">
                    <a16:rowId xmlns:a16="http://schemas.microsoft.com/office/drawing/2014/main" val="3226047982"/>
                  </a:ext>
                </a:extLst>
              </a:tr>
              <a:tr h="137160">
                <a:tc>
                  <a:txBody>
                    <a:bodyPr/>
                    <a:lstStyle/>
                    <a:p>
                      <a:pPr algn="l" fontAlgn="b"/>
                      <a:r>
                        <a:rPr lang="en-US" sz="740" b="0" i="0" u="none" strike="noStrike">
                          <a:solidFill>
                            <a:srgbClr val="0D0D0D"/>
                          </a:solidFill>
                          <a:effectLst/>
                          <a:latin typeface="Calibri" panose="020F0502020204030204" pitchFamily="34" charset="0"/>
                        </a:rPr>
                        <a:t>Community Health Connections Family Health Center</a:t>
                      </a:r>
                    </a:p>
                  </a:txBody>
                  <a:tcPr marL="4218" marR="4218" marT="4218" marB="0" anchor="b">
                    <a:lnL>
                      <a:noFill/>
                    </a:lnL>
                    <a:lnR>
                      <a:noFill/>
                    </a:lnR>
                    <a:lnT>
                      <a:noFill/>
                    </a:lnT>
                    <a:lnB>
                      <a:noFill/>
                    </a:lnB>
                  </a:tcPr>
                </a:tc>
                <a:tc>
                  <a:txBody>
                    <a:bodyPr/>
                    <a:lstStyle/>
                    <a:p>
                      <a:pPr algn="l" fontAlgn="b"/>
                      <a:r>
                        <a:rPr lang="en-US" sz="740" b="0" i="0" u="none" strike="noStrike">
                          <a:solidFill>
                            <a:srgbClr val="0D0D0D"/>
                          </a:solidFill>
                          <a:effectLst/>
                          <a:latin typeface="Calibri" panose="020F0502020204030204" pitchFamily="34" charset="0"/>
                        </a:rPr>
                        <a:t> $                          2, 986,162</a:t>
                      </a:r>
                    </a:p>
                  </a:txBody>
                  <a:tcPr marL="4218" marR="4218" marT="4218" marB="0" anchor="b">
                    <a:lnL>
                      <a:noFill/>
                    </a:lnL>
                    <a:lnR>
                      <a:noFill/>
                    </a:lnR>
                    <a:lnT>
                      <a:noFill/>
                    </a:lnT>
                    <a:lnB>
                      <a:noFill/>
                    </a:lnB>
                  </a:tcPr>
                </a:tc>
                <a:extLst>
                  <a:ext uri="{0D108BD9-81ED-4DB2-BD59-A6C34878D82A}">
                    <a16:rowId xmlns:a16="http://schemas.microsoft.com/office/drawing/2014/main" val="1947411708"/>
                  </a:ext>
                </a:extLst>
              </a:tr>
              <a:tr h="137160">
                <a:tc>
                  <a:txBody>
                    <a:bodyPr/>
                    <a:lstStyle/>
                    <a:p>
                      <a:pPr algn="l" fontAlgn="b"/>
                      <a:r>
                        <a:rPr lang="en-US" sz="740" b="0" i="0" u="none" strike="noStrike">
                          <a:solidFill>
                            <a:srgbClr val="0D0D0D"/>
                          </a:solidFill>
                          <a:effectLst/>
                          <a:latin typeface="Calibri" panose="020F0502020204030204" pitchFamily="34" charset="0"/>
                        </a:rPr>
                        <a:t>Dimock Community Health Center</a:t>
                      </a:r>
                    </a:p>
                  </a:txBody>
                  <a:tcPr marL="4218" marR="4218" marT="4218" marB="0" anchor="b">
                    <a:lnL>
                      <a:noFill/>
                    </a:lnL>
                    <a:lnR>
                      <a:noFill/>
                    </a:lnR>
                    <a:lnT>
                      <a:noFill/>
                    </a:lnT>
                    <a:lnB>
                      <a:noFill/>
                    </a:lnB>
                    <a:solidFill>
                      <a:srgbClr val="DCE6F1"/>
                    </a:solidFill>
                  </a:tcPr>
                </a:tc>
                <a:tc>
                  <a:txBody>
                    <a:bodyPr/>
                    <a:lstStyle/>
                    <a:p>
                      <a:pPr algn="l" fontAlgn="b"/>
                      <a:r>
                        <a:rPr lang="en-US" sz="740" b="0" i="0" u="none" strike="noStrike">
                          <a:solidFill>
                            <a:srgbClr val="0D0D0D"/>
                          </a:solidFill>
                          <a:effectLst/>
                          <a:latin typeface="Calibri" panose="020F0502020204030204" pitchFamily="34" charset="0"/>
                        </a:rPr>
                        <a:t> $                           1,405,445</a:t>
                      </a:r>
                    </a:p>
                  </a:txBody>
                  <a:tcPr marL="4218" marR="4218" marT="4218" marB="0" anchor="b">
                    <a:lnL>
                      <a:noFill/>
                    </a:lnL>
                    <a:lnR>
                      <a:noFill/>
                    </a:lnR>
                    <a:lnT>
                      <a:noFill/>
                    </a:lnT>
                    <a:lnB>
                      <a:noFill/>
                    </a:lnB>
                    <a:solidFill>
                      <a:srgbClr val="DCE6F1"/>
                    </a:solidFill>
                  </a:tcPr>
                </a:tc>
                <a:extLst>
                  <a:ext uri="{0D108BD9-81ED-4DB2-BD59-A6C34878D82A}">
                    <a16:rowId xmlns:a16="http://schemas.microsoft.com/office/drawing/2014/main" val="1512650587"/>
                  </a:ext>
                </a:extLst>
              </a:tr>
              <a:tr h="137160">
                <a:tc>
                  <a:txBody>
                    <a:bodyPr/>
                    <a:lstStyle/>
                    <a:p>
                      <a:pPr algn="l" fontAlgn="b"/>
                      <a:r>
                        <a:rPr lang="en-US" sz="740" b="0" i="0" u="none" strike="noStrike">
                          <a:solidFill>
                            <a:srgbClr val="0D0D0D"/>
                          </a:solidFill>
                          <a:effectLst/>
                          <a:latin typeface="Calibri" panose="020F0502020204030204" pitchFamily="34" charset="0"/>
                        </a:rPr>
                        <a:t>Duffy Health Center</a:t>
                      </a:r>
                    </a:p>
                  </a:txBody>
                  <a:tcPr marL="4218" marR="4218" marT="4218" marB="0" anchor="b">
                    <a:lnL>
                      <a:noFill/>
                    </a:lnL>
                    <a:lnR>
                      <a:noFill/>
                    </a:lnR>
                    <a:lnT>
                      <a:noFill/>
                    </a:lnT>
                    <a:lnB>
                      <a:noFill/>
                    </a:lnB>
                  </a:tcPr>
                </a:tc>
                <a:tc>
                  <a:txBody>
                    <a:bodyPr/>
                    <a:lstStyle/>
                    <a:p>
                      <a:pPr algn="l" fontAlgn="b"/>
                      <a:r>
                        <a:rPr lang="en-US" sz="740" b="0" i="0" u="none" strike="noStrike">
                          <a:solidFill>
                            <a:srgbClr val="0D0D0D"/>
                          </a:solidFill>
                          <a:effectLst/>
                          <a:latin typeface="Calibri" panose="020F0502020204030204" pitchFamily="34" charset="0"/>
                        </a:rPr>
                        <a:t> $                              104,238 </a:t>
                      </a:r>
                    </a:p>
                  </a:txBody>
                  <a:tcPr marL="4218" marR="4218" marT="4218" marB="0" anchor="b">
                    <a:lnL>
                      <a:noFill/>
                    </a:lnL>
                    <a:lnR>
                      <a:noFill/>
                    </a:lnR>
                    <a:lnT>
                      <a:noFill/>
                    </a:lnT>
                    <a:lnB>
                      <a:noFill/>
                    </a:lnB>
                  </a:tcPr>
                </a:tc>
                <a:extLst>
                  <a:ext uri="{0D108BD9-81ED-4DB2-BD59-A6C34878D82A}">
                    <a16:rowId xmlns:a16="http://schemas.microsoft.com/office/drawing/2014/main" val="324885838"/>
                  </a:ext>
                </a:extLst>
              </a:tr>
              <a:tr h="137160">
                <a:tc>
                  <a:txBody>
                    <a:bodyPr/>
                    <a:lstStyle/>
                    <a:p>
                      <a:pPr algn="l" fontAlgn="b"/>
                      <a:r>
                        <a:rPr lang="en-US" sz="740" b="0" i="0" u="none" strike="noStrike">
                          <a:solidFill>
                            <a:srgbClr val="0D0D0D"/>
                          </a:solidFill>
                          <a:effectLst/>
                          <a:latin typeface="Calibri" panose="020F0502020204030204" pitchFamily="34" charset="0"/>
                        </a:rPr>
                        <a:t>Edward M. Kennedy Community Health Center, Inc.</a:t>
                      </a:r>
                    </a:p>
                  </a:txBody>
                  <a:tcPr marL="4218" marR="4218" marT="4218" marB="0" anchor="b">
                    <a:lnL>
                      <a:noFill/>
                    </a:lnL>
                    <a:lnR>
                      <a:noFill/>
                    </a:lnR>
                    <a:lnT>
                      <a:noFill/>
                    </a:lnT>
                    <a:lnB>
                      <a:noFill/>
                    </a:lnB>
                    <a:solidFill>
                      <a:srgbClr val="DCE6F1"/>
                    </a:solidFill>
                  </a:tcPr>
                </a:tc>
                <a:tc>
                  <a:txBody>
                    <a:bodyPr/>
                    <a:lstStyle/>
                    <a:p>
                      <a:pPr algn="l" fontAlgn="b"/>
                      <a:r>
                        <a:rPr lang="en-US" sz="740" b="0" i="0" u="none" strike="noStrike">
                          <a:solidFill>
                            <a:srgbClr val="0D0D0D"/>
                          </a:solidFill>
                          <a:effectLst/>
                          <a:latin typeface="Calibri" panose="020F0502020204030204" pitchFamily="34" charset="0"/>
                        </a:rPr>
                        <a:t> $                          8,571,474</a:t>
                      </a:r>
                    </a:p>
                  </a:txBody>
                  <a:tcPr marL="4218" marR="4218" marT="4218" marB="0" anchor="b">
                    <a:lnL>
                      <a:noFill/>
                    </a:lnL>
                    <a:lnR>
                      <a:noFill/>
                    </a:lnR>
                    <a:lnT>
                      <a:noFill/>
                    </a:lnT>
                    <a:lnB>
                      <a:noFill/>
                    </a:lnB>
                    <a:solidFill>
                      <a:srgbClr val="DCE6F1"/>
                    </a:solidFill>
                  </a:tcPr>
                </a:tc>
                <a:extLst>
                  <a:ext uri="{0D108BD9-81ED-4DB2-BD59-A6C34878D82A}">
                    <a16:rowId xmlns:a16="http://schemas.microsoft.com/office/drawing/2014/main" val="3069464820"/>
                  </a:ext>
                </a:extLst>
              </a:tr>
              <a:tr h="137160">
                <a:tc>
                  <a:txBody>
                    <a:bodyPr/>
                    <a:lstStyle/>
                    <a:p>
                      <a:pPr algn="l" fontAlgn="b"/>
                      <a:r>
                        <a:rPr lang="en-US" sz="740" b="0" i="0" u="none" strike="noStrike">
                          <a:solidFill>
                            <a:srgbClr val="0D0D0D"/>
                          </a:solidFill>
                          <a:effectLst/>
                          <a:latin typeface="Calibri" panose="020F0502020204030204" pitchFamily="34" charset="0"/>
                        </a:rPr>
                        <a:t>Family Health Center of Worcester</a:t>
                      </a:r>
                    </a:p>
                  </a:txBody>
                  <a:tcPr marL="4218" marR="4218" marT="4218" marB="0" anchor="b">
                    <a:lnL>
                      <a:noFill/>
                    </a:lnL>
                    <a:lnR>
                      <a:noFill/>
                    </a:lnR>
                    <a:lnT>
                      <a:noFill/>
                    </a:lnT>
                    <a:lnB>
                      <a:noFill/>
                    </a:lnB>
                  </a:tcPr>
                </a:tc>
                <a:tc>
                  <a:txBody>
                    <a:bodyPr/>
                    <a:lstStyle/>
                    <a:p>
                      <a:pPr algn="l" fontAlgn="b"/>
                      <a:r>
                        <a:rPr lang="en-US" sz="740" b="0" i="0" u="none" strike="noStrike">
                          <a:solidFill>
                            <a:srgbClr val="0D0D0D"/>
                          </a:solidFill>
                          <a:effectLst/>
                          <a:latin typeface="Calibri" panose="020F0502020204030204" pitchFamily="34" charset="0"/>
                        </a:rPr>
                        <a:t> $                           4,156,456 </a:t>
                      </a:r>
                    </a:p>
                  </a:txBody>
                  <a:tcPr marL="4218" marR="4218" marT="4218" marB="0" anchor="b">
                    <a:lnL>
                      <a:noFill/>
                    </a:lnL>
                    <a:lnR>
                      <a:noFill/>
                    </a:lnR>
                    <a:lnT>
                      <a:noFill/>
                    </a:lnT>
                    <a:lnB>
                      <a:noFill/>
                    </a:lnB>
                  </a:tcPr>
                </a:tc>
                <a:extLst>
                  <a:ext uri="{0D108BD9-81ED-4DB2-BD59-A6C34878D82A}">
                    <a16:rowId xmlns:a16="http://schemas.microsoft.com/office/drawing/2014/main" val="1736639310"/>
                  </a:ext>
                </a:extLst>
              </a:tr>
              <a:tr h="137160">
                <a:tc>
                  <a:txBody>
                    <a:bodyPr/>
                    <a:lstStyle/>
                    <a:p>
                      <a:pPr algn="l" fontAlgn="b"/>
                      <a:r>
                        <a:rPr lang="en-US" sz="740" b="0" i="0" u="none" strike="noStrike">
                          <a:solidFill>
                            <a:srgbClr val="0D0D0D"/>
                          </a:solidFill>
                          <a:effectLst/>
                          <a:latin typeface="Calibri" panose="020F0502020204030204" pitchFamily="34" charset="0"/>
                        </a:rPr>
                        <a:t>Fenway Community Health Center</a:t>
                      </a:r>
                    </a:p>
                  </a:txBody>
                  <a:tcPr marL="4218" marR="4218" marT="4218" marB="0" anchor="b">
                    <a:lnL>
                      <a:noFill/>
                    </a:lnL>
                    <a:lnR>
                      <a:noFill/>
                    </a:lnR>
                    <a:lnT>
                      <a:noFill/>
                    </a:lnT>
                    <a:lnB>
                      <a:noFill/>
                    </a:lnB>
                    <a:solidFill>
                      <a:srgbClr val="DCE6F1"/>
                    </a:solidFill>
                  </a:tcPr>
                </a:tc>
                <a:tc>
                  <a:txBody>
                    <a:bodyPr/>
                    <a:lstStyle/>
                    <a:p>
                      <a:pPr algn="l" fontAlgn="b"/>
                      <a:r>
                        <a:rPr lang="en-US" sz="740" b="0" i="0" u="none" strike="noStrike">
                          <a:solidFill>
                            <a:srgbClr val="0D0D0D"/>
                          </a:solidFill>
                          <a:effectLst/>
                          <a:latin typeface="Calibri" panose="020F0502020204030204" pitchFamily="34" charset="0"/>
                        </a:rPr>
                        <a:t> $                           1,972,684</a:t>
                      </a:r>
                    </a:p>
                  </a:txBody>
                  <a:tcPr marL="4218" marR="4218" marT="4218" marB="0" anchor="b">
                    <a:lnL>
                      <a:noFill/>
                    </a:lnL>
                    <a:lnR>
                      <a:noFill/>
                    </a:lnR>
                    <a:lnT>
                      <a:noFill/>
                    </a:lnT>
                    <a:lnB>
                      <a:noFill/>
                    </a:lnB>
                    <a:solidFill>
                      <a:srgbClr val="DCE6F1"/>
                    </a:solidFill>
                  </a:tcPr>
                </a:tc>
                <a:extLst>
                  <a:ext uri="{0D108BD9-81ED-4DB2-BD59-A6C34878D82A}">
                    <a16:rowId xmlns:a16="http://schemas.microsoft.com/office/drawing/2014/main" val="436544497"/>
                  </a:ext>
                </a:extLst>
              </a:tr>
              <a:tr h="137160">
                <a:tc>
                  <a:txBody>
                    <a:bodyPr/>
                    <a:lstStyle/>
                    <a:p>
                      <a:pPr algn="l" fontAlgn="b"/>
                      <a:r>
                        <a:rPr lang="en-US" sz="740" b="0" i="0" u="none" strike="noStrike">
                          <a:solidFill>
                            <a:srgbClr val="0D0D0D"/>
                          </a:solidFill>
                          <a:effectLst/>
                          <a:latin typeface="Calibri" panose="020F0502020204030204" pitchFamily="34" charset="0"/>
                        </a:rPr>
                        <a:t>Geiger Gibson Community Health Center</a:t>
                      </a:r>
                    </a:p>
                  </a:txBody>
                  <a:tcPr marL="4218" marR="4218" marT="4218" marB="0" anchor="b">
                    <a:lnL>
                      <a:noFill/>
                    </a:lnL>
                    <a:lnR>
                      <a:noFill/>
                    </a:lnR>
                    <a:lnT>
                      <a:noFill/>
                    </a:lnT>
                    <a:lnB>
                      <a:noFill/>
                    </a:lnB>
                  </a:tcPr>
                </a:tc>
                <a:tc>
                  <a:txBody>
                    <a:bodyPr/>
                    <a:lstStyle/>
                    <a:p>
                      <a:pPr algn="l" fontAlgn="b"/>
                      <a:r>
                        <a:rPr lang="en-US" sz="740" b="0" i="0" u="none" strike="noStrike">
                          <a:solidFill>
                            <a:srgbClr val="0D0D0D"/>
                          </a:solidFill>
                          <a:effectLst/>
                          <a:latin typeface="Calibri" panose="020F0502020204030204" pitchFamily="34" charset="0"/>
                        </a:rPr>
                        <a:t> $                              320,469</a:t>
                      </a:r>
                    </a:p>
                  </a:txBody>
                  <a:tcPr marL="4218" marR="4218" marT="4218" marB="0" anchor="b">
                    <a:lnL>
                      <a:noFill/>
                    </a:lnL>
                    <a:lnR>
                      <a:noFill/>
                    </a:lnR>
                    <a:lnT>
                      <a:noFill/>
                    </a:lnT>
                    <a:lnB>
                      <a:noFill/>
                    </a:lnB>
                  </a:tcPr>
                </a:tc>
                <a:extLst>
                  <a:ext uri="{0D108BD9-81ED-4DB2-BD59-A6C34878D82A}">
                    <a16:rowId xmlns:a16="http://schemas.microsoft.com/office/drawing/2014/main" val="3091344370"/>
                  </a:ext>
                </a:extLst>
              </a:tr>
              <a:tr h="137160">
                <a:tc>
                  <a:txBody>
                    <a:bodyPr/>
                    <a:lstStyle/>
                    <a:p>
                      <a:pPr algn="l" fontAlgn="b"/>
                      <a:r>
                        <a:rPr lang="en-US" sz="740" b="0" i="0" u="none" strike="noStrike">
                          <a:solidFill>
                            <a:srgbClr val="0D0D0D"/>
                          </a:solidFill>
                          <a:effectLst/>
                          <a:latin typeface="Calibri" panose="020F0502020204030204" pitchFamily="34" charset="0"/>
                        </a:rPr>
                        <a:t>Greater Lawrence Family Health Center, Inc.</a:t>
                      </a:r>
                    </a:p>
                  </a:txBody>
                  <a:tcPr marL="4218" marR="4218" marT="4218" marB="0" anchor="b">
                    <a:lnL>
                      <a:noFill/>
                    </a:lnL>
                    <a:lnR>
                      <a:noFill/>
                    </a:lnR>
                    <a:lnT>
                      <a:noFill/>
                    </a:lnT>
                    <a:lnB>
                      <a:noFill/>
                    </a:lnB>
                    <a:solidFill>
                      <a:srgbClr val="DCE6F1"/>
                    </a:solidFill>
                  </a:tcPr>
                </a:tc>
                <a:tc>
                  <a:txBody>
                    <a:bodyPr/>
                    <a:lstStyle/>
                    <a:p>
                      <a:pPr algn="l" fontAlgn="b"/>
                      <a:r>
                        <a:rPr lang="en-US" sz="740" b="0" i="0" u="none" strike="noStrike">
                          <a:solidFill>
                            <a:srgbClr val="0D0D0D"/>
                          </a:solidFill>
                          <a:effectLst/>
                          <a:latin typeface="Calibri" panose="020F0502020204030204" pitchFamily="34" charset="0"/>
                        </a:rPr>
                        <a:t> $                           7,198,254</a:t>
                      </a:r>
                    </a:p>
                  </a:txBody>
                  <a:tcPr marL="4218" marR="4218" marT="4218" marB="0" anchor="b">
                    <a:lnL>
                      <a:noFill/>
                    </a:lnL>
                    <a:lnR>
                      <a:noFill/>
                    </a:lnR>
                    <a:lnT>
                      <a:noFill/>
                    </a:lnT>
                    <a:lnB>
                      <a:noFill/>
                    </a:lnB>
                    <a:solidFill>
                      <a:srgbClr val="DCE6F1"/>
                    </a:solidFill>
                  </a:tcPr>
                </a:tc>
                <a:extLst>
                  <a:ext uri="{0D108BD9-81ED-4DB2-BD59-A6C34878D82A}">
                    <a16:rowId xmlns:a16="http://schemas.microsoft.com/office/drawing/2014/main" val="3341924597"/>
                  </a:ext>
                </a:extLst>
              </a:tr>
              <a:tr h="137160">
                <a:tc>
                  <a:txBody>
                    <a:bodyPr/>
                    <a:lstStyle/>
                    <a:p>
                      <a:pPr algn="l" fontAlgn="b"/>
                      <a:r>
                        <a:rPr lang="en-US" sz="740" b="0" i="0" u="none" strike="noStrike">
                          <a:solidFill>
                            <a:srgbClr val="0D0D0D"/>
                          </a:solidFill>
                          <a:effectLst/>
                          <a:latin typeface="Calibri" panose="020F0502020204030204" pitchFamily="34" charset="0"/>
                        </a:rPr>
                        <a:t>Greater New Bedford Community Health Center, Inc.</a:t>
                      </a:r>
                    </a:p>
                  </a:txBody>
                  <a:tcPr marL="4218" marR="4218" marT="4218" marB="0" anchor="b">
                    <a:lnL>
                      <a:noFill/>
                    </a:lnL>
                    <a:lnR>
                      <a:noFill/>
                    </a:lnR>
                    <a:lnT>
                      <a:noFill/>
                    </a:lnT>
                    <a:lnB>
                      <a:noFill/>
                    </a:lnB>
                  </a:tcPr>
                </a:tc>
                <a:tc>
                  <a:txBody>
                    <a:bodyPr/>
                    <a:lstStyle/>
                    <a:p>
                      <a:pPr algn="l" fontAlgn="b"/>
                      <a:r>
                        <a:rPr lang="en-US" sz="740" b="0" i="0" u="none" strike="noStrike">
                          <a:solidFill>
                            <a:srgbClr val="0D0D0D"/>
                          </a:solidFill>
                          <a:effectLst/>
                          <a:latin typeface="Calibri" panose="020F0502020204030204" pitchFamily="34" charset="0"/>
                        </a:rPr>
                        <a:t> $                           2,591,281</a:t>
                      </a:r>
                    </a:p>
                  </a:txBody>
                  <a:tcPr marL="4218" marR="4218" marT="4218" marB="0" anchor="b">
                    <a:lnL>
                      <a:noFill/>
                    </a:lnL>
                    <a:lnR>
                      <a:noFill/>
                    </a:lnR>
                    <a:lnT>
                      <a:noFill/>
                    </a:lnT>
                    <a:lnB>
                      <a:noFill/>
                    </a:lnB>
                  </a:tcPr>
                </a:tc>
                <a:extLst>
                  <a:ext uri="{0D108BD9-81ED-4DB2-BD59-A6C34878D82A}">
                    <a16:rowId xmlns:a16="http://schemas.microsoft.com/office/drawing/2014/main" val="2587287483"/>
                  </a:ext>
                </a:extLst>
              </a:tr>
              <a:tr h="137160">
                <a:tc>
                  <a:txBody>
                    <a:bodyPr/>
                    <a:lstStyle/>
                    <a:p>
                      <a:pPr algn="l" fontAlgn="b"/>
                      <a:r>
                        <a:rPr lang="en-US" sz="740" b="0" i="0" u="none" strike="noStrike">
                          <a:solidFill>
                            <a:srgbClr val="0D0D0D"/>
                          </a:solidFill>
                          <a:effectLst/>
                          <a:latin typeface="Calibri" panose="020F0502020204030204" pitchFamily="34" charset="0"/>
                        </a:rPr>
                        <a:t>Harbor Community Health Center - Hyannis</a:t>
                      </a:r>
                    </a:p>
                  </a:txBody>
                  <a:tcPr marL="4218" marR="4218" marT="4218" marB="0" anchor="b">
                    <a:lnL>
                      <a:noFill/>
                    </a:lnL>
                    <a:lnR>
                      <a:noFill/>
                    </a:lnR>
                    <a:lnT>
                      <a:noFill/>
                    </a:lnT>
                    <a:lnB>
                      <a:noFill/>
                    </a:lnB>
                    <a:solidFill>
                      <a:srgbClr val="DCE6F1"/>
                    </a:solidFill>
                  </a:tcPr>
                </a:tc>
                <a:tc>
                  <a:txBody>
                    <a:bodyPr/>
                    <a:lstStyle/>
                    <a:p>
                      <a:pPr algn="l" fontAlgn="b"/>
                      <a:r>
                        <a:rPr lang="en-US" sz="740" b="0" i="0" u="none" strike="noStrike">
                          <a:solidFill>
                            <a:srgbClr val="0D0D0D"/>
                          </a:solidFill>
                          <a:effectLst/>
                          <a:latin typeface="Calibri" panose="020F0502020204030204" pitchFamily="34" charset="0"/>
                        </a:rPr>
                        <a:t> $                           2,675,956 </a:t>
                      </a:r>
                    </a:p>
                  </a:txBody>
                  <a:tcPr marL="4218" marR="4218" marT="4218" marB="0" anchor="b">
                    <a:lnL>
                      <a:noFill/>
                    </a:lnL>
                    <a:lnR>
                      <a:noFill/>
                    </a:lnR>
                    <a:lnT>
                      <a:noFill/>
                    </a:lnT>
                    <a:lnB>
                      <a:noFill/>
                    </a:lnB>
                    <a:solidFill>
                      <a:srgbClr val="DCE6F1"/>
                    </a:solidFill>
                  </a:tcPr>
                </a:tc>
                <a:extLst>
                  <a:ext uri="{0D108BD9-81ED-4DB2-BD59-A6C34878D82A}">
                    <a16:rowId xmlns:a16="http://schemas.microsoft.com/office/drawing/2014/main" val="2277512620"/>
                  </a:ext>
                </a:extLst>
              </a:tr>
              <a:tr h="137160">
                <a:tc>
                  <a:txBody>
                    <a:bodyPr/>
                    <a:lstStyle/>
                    <a:p>
                      <a:pPr algn="l" fontAlgn="b"/>
                      <a:r>
                        <a:rPr lang="en-US" sz="740" b="0" i="0" u="none" strike="noStrike">
                          <a:solidFill>
                            <a:srgbClr val="0D0D0D"/>
                          </a:solidFill>
                          <a:effectLst/>
                          <a:latin typeface="Calibri" panose="020F0502020204030204" pitchFamily="34" charset="0"/>
                        </a:rPr>
                        <a:t>Harvard Street Neighborhood Health Center</a:t>
                      </a:r>
                    </a:p>
                  </a:txBody>
                  <a:tcPr marL="4218" marR="4218" marT="4218" marB="0" anchor="b">
                    <a:lnL>
                      <a:noFill/>
                    </a:lnL>
                    <a:lnR>
                      <a:noFill/>
                    </a:lnR>
                    <a:lnT>
                      <a:noFill/>
                    </a:lnT>
                    <a:lnB>
                      <a:noFill/>
                    </a:lnB>
                  </a:tcPr>
                </a:tc>
                <a:tc>
                  <a:txBody>
                    <a:bodyPr/>
                    <a:lstStyle/>
                    <a:p>
                      <a:pPr algn="l" fontAlgn="b"/>
                      <a:r>
                        <a:rPr lang="en-US" sz="740" b="0" i="0" u="none" strike="noStrike">
                          <a:solidFill>
                            <a:srgbClr val="0D0D0D"/>
                          </a:solidFill>
                          <a:effectLst/>
                          <a:latin typeface="Calibri" panose="020F0502020204030204" pitchFamily="34" charset="0"/>
                        </a:rPr>
                        <a:t> $                           1,985,573</a:t>
                      </a:r>
                    </a:p>
                  </a:txBody>
                  <a:tcPr marL="4218" marR="4218" marT="4218" marB="0" anchor="b">
                    <a:lnL>
                      <a:noFill/>
                    </a:lnL>
                    <a:lnR>
                      <a:noFill/>
                    </a:lnR>
                    <a:lnT>
                      <a:noFill/>
                    </a:lnT>
                    <a:lnB>
                      <a:noFill/>
                    </a:lnB>
                  </a:tcPr>
                </a:tc>
                <a:extLst>
                  <a:ext uri="{0D108BD9-81ED-4DB2-BD59-A6C34878D82A}">
                    <a16:rowId xmlns:a16="http://schemas.microsoft.com/office/drawing/2014/main" val="1703610705"/>
                  </a:ext>
                </a:extLst>
              </a:tr>
              <a:tr h="137160">
                <a:tc>
                  <a:txBody>
                    <a:bodyPr/>
                    <a:lstStyle/>
                    <a:p>
                      <a:pPr algn="l" fontAlgn="b"/>
                      <a:r>
                        <a:rPr lang="en-US" sz="740" b="0" i="0" u="none" strike="noStrike">
                          <a:solidFill>
                            <a:srgbClr val="0D0D0D"/>
                          </a:solidFill>
                          <a:effectLst/>
                          <a:latin typeface="Calibri" panose="020F0502020204030204" pitchFamily="34" charset="0"/>
                        </a:rPr>
                        <a:t>HealthFirst Family Care Center, Inc.</a:t>
                      </a:r>
                    </a:p>
                  </a:txBody>
                  <a:tcPr marL="4218" marR="4218" marT="4218" marB="0" anchor="b">
                    <a:lnL>
                      <a:noFill/>
                    </a:lnL>
                    <a:lnR>
                      <a:noFill/>
                    </a:lnR>
                    <a:lnT>
                      <a:noFill/>
                    </a:lnT>
                    <a:lnB>
                      <a:noFill/>
                    </a:lnB>
                    <a:solidFill>
                      <a:srgbClr val="DCE6F1"/>
                    </a:solidFill>
                  </a:tcPr>
                </a:tc>
                <a:tc>
                  <a:txBody>
                    <a:bodyPr/>
                    <a:lstStyle/>
                    <a:p>
                      <a:pPr algn="l" fontAlgn="b"/>
                      <a:r>
                        <a:rPr lang="en-US" sz="740" b="0" i="0" u="none" strike="noStrike">
                          <a:solidFill>
                            <a:srgbClr val="0D0D0D"/>
                          </a:solidFill>
                          <a:effectLst/>
                          <a:latin typeface="Calibri" panose="020F0502020204030204" pitchFamily="34" charset="0"/>
                        </a:rPr>
                        <a:t> $                           2,496,284</a:t>
                      </a:r>
                    </a:p>
                  </a:txBody>
                  <a:tcPr marL="4218" marR="4218" marT="4218" marB="0" anchor="b">
                    <a:lnL>
                      <a:noFill/>
                    </a:lnL>
                    <a:lnR>
                      <a:noFill/>
                    </a:lnR>
                    <a:lnT>
                      <a:noFill/>
                    </a:lnT>
                    <a:lnB>
                      <a:noFill/>
                    </a:lnB>
                    <a:solidFill>
                      <a:srgbClr val="DCE6F1"/>
                    </a:solidFill>
                  </a:tcPr>
                </a:tc>
                <a:extLst>
                  <a:ext uri="{0D108BD9-81ED-4DB2-BD59-A6C34878D82A}">
                    <a16:rowId xmlns:a16="http://schemas.microsoft.com/office/drawing/2014/main" val="1188166489"/>
                  </a:ext>
                </a:extLst>
              </a:tr>
              <a:tr h="137160">
                <a:tc>
                  <a:txBody>
                    <a:bodyPr/>
                    <a:lstStyle/>
                    <a:p>
                      <a:pPr algn="l" fontAlgn="b"/>
                      <a:r>
                        <a:rPr lang="en-US" sz="740" b="0" i="0" u="none" strike="noStrike">
                          <a:solidFill>
                            <a:srgbClr val="0D0D0D"/>
                          </a:solidFill>
                          <a:effectLst/>
                          <a:latin typeface="Calibri" panose="020F0502020204030204" pitchFamily="34" charset="0"/>
                        </a:rPr>
                        <a:t>Hilltown Community Health Centers, Inc.</a:t>
                      </a:r>
                    </a:p>
                  </a:txBody>
                  <a:tcPr marL="4218" marR="4218" marT="4218" marB="0" anchor="b">
                    <a:lnL>
                      <a:noFill/>
                    </a:lnL>
                    <a:lnR>
                      <a:noFill/>
                    </a:lnR>
                    <a:lnT>
                      <a:noFill/>
                    </a:lnT>
                    <a:lnB>
                      <a:noFill/>
                    </a:lnB>
                  </a:tcPr>
                </a:tc>
                <a:tc>
                  <a:txBody>
                    <a:bodyPr/>
                    <a:lstStyle/>
                    <a:p>
                      <a:pPr algn="l" fontAlgn="b"/>
                      <a:r>
                        <a:rPr lang="en-US" sz="740" b="0" i="0" u="none" strike="noStrike">
                          <a:solidFill>
                            <a:srgbClr val="0D0D0D"/>
                          </a:solidFill>
                          <a:effectLst/>
                          <a:latin typeface="Calibri" panose="020F0502020204030204" pitchFamily="34" charset="0"/>
                        </a:rPr>
                        <a:t> $                              125,989 </a:t>
                      </a:r>
                    </a:p>
                  </a:txBody>
                  <a:tcPr marL="4218" marR="4218" marT="4218" marB="0" anchor="b">
                    <a:lnL>
                      <a:noFill/>
                    </a:lnL>
                    <a:lnR>
                      <a:noFill/>
                    </a:lnR>
                    <a:lnT>
                      <a:noFill/>
                    </a:lnT>
                    <a:lnB>
                      <a:noFill/>
                    </a:lnB>
                  </a:tcPr>
                </a:tc>
                <a:extLst>
                  <a:ext uri="{0D108BD9-81ED-4DB2-BD59-A6C34878D82A}">
                    <a16:rowId xmlns:a16="http://schemas.microsoft.com/office/drawing/2014/main" val="1548802523"/>
                  </a:ext>
                </a:extLst>
              </a:tr>
              <a:tr h="137160">
                <a:tc>
                  <a:txBody>
                    <a:bodyPr/>
                    <a:lstStyle/>
                    <a:p>
                      <a:pPr algn="l" fontAlgn="b"/>
                      <a:r>
                        <a:rPr lang="en-US" sz="740" b="0" i="0" u="none" strike="noStrike">
                          <a:solidFill>
                            <a:srgbClr val="0D0D0D"/>
                          </a:solidFill>
                          <a:effectLst/>
                          <a:latin typeface="Calibri" panose="020F0502020204030204" pitchFamily="34" charset="0"/>
                        </a:rPr>
                        <a:t>Holyoke Health Center</a:t>
                      </a:r>
                    </a:p>
                  </a:txBody>
                  <a:tcPr marL="4218" marR="4218" marT="4218" marB="0" anchor="b">
                    <a:lnL>
                      <a:noFill/>
                    </a:lnL>
                    <a:lnR>
                      <a:noFill/>
                    </a:lnR>
                    <a:lnT>
                      <a:noFill/>
                    </a:lnT>
                    <a:lnB>
                      <a:noFill/>
                    </a:lnB>
                    <a:solidFill>
                      <a:srgbClr val="DCE6F1"/>
                    </a:solidFill>
                  </a:tcPr>
                </a:tc>
                <a:tc>
                  <a:txBody>
                    <a:bodyPr/>
                    <a:lstStyle/>
                    <a:p>
                      <a:pPr algn="l" fontAlgn="b"/>
                      <a:r>
                        <a:rPr lang="en-US" sz="740" b="0" i="0" u="none" strike="noStrike">
                          <a:solidFill>
                            <a:srgbClr val="0D0D0D"/>
                          </a:solidFill>
                          <a:effectLst/>
                          <a:latin typeface="Calibri" panose="020F0502020204030204" pitchFamily="34" charset="0"/>
                        </a:rPr>
                        <a:t> $                           1,966,364</a:t>
                      </a:r>
                    </a:p>
                  </a:txBody>
                  <a:tcPr marL="4218" marR="4218" marT="4218" marB="0" anchor="b">
                    <a:lnL>
                      <a:noFill/>
                    </a:lnL>
                    <a:lnR>
                      <a:noFill/>
                    </a:lnR>
                    <a:lnT>
                      <a:noFill/>
                    </a:lnT>
                    <a:lnB>
                      <a:noFill/>
                    </a:lnB>
                    <a:solidFill>
                      <a:srgbClr val="DCE6F1"/>
                    </a:solidFill>
                  </a:tcPr>
                </a:tc>
                <a:extLst>
                  <a:ext uri="{0D108BD9-81ED-4DB2-BD59-A6C34878D82A}">
                    <a16:rowId xmlns:a16="http://schemas.microsoft.com/office/drawing/2014/main" val="1042052370"/>
                  </a:ext>
                </a:extLst>
              </a:tr>
              <a:tr h="137160">
                <a:tc>
                  <a:txBody>
                    <a:bodyPr/>
                    <a:lstStyle/>
                    <a:p>
                      <a:pPr algn="l" fontAlgn="b"/>
                      <a:r>
                        <a:rPr lang="en-US" sz="740" b="0" i="0" u="none" strike="noStrike">
                          <a:solidFill>
                            <a:srgbClr val="0D0D0D"/>
                          </a:solidFill>
                          <a:effectLst/>
                          <a:latin typeface="Calibri" panose="020F0502020204030204" pitchFamily="34" charset="0"/>
                        </a:rPr>
                        <a:t>Island Health Care</a:t>
                      </a:r>
                    </a:p>
                  </a:txBody>
                  <a:tcPr marL="4218" marR="4218" marT="4218" marB="0" anchor="b">
                    <a:lnL>
                      <a:noFill/>
                    </a:lnL>
                    <a:lnR>
                      <a:noFill/>
                    </a:lnR>
                    <a:lnT>
                      <a:noFill/>
                    </a:lnT>
                    <a:lnB>
                      <a:noFill/>
                    </a:lnB>
                  </a:tcPr>
                </a:tc>
                <a:tc>
                  <a:txBody>
                    <a:bodyPr/>
                    <a:lstStyle/>
                    <a:p>
                      <a:pPr algn="l" fontAlgn="b"/>
                      <a:r>
                        <a:rPr lang="en-US" sz="740" b="0" i="0" u="none" strike="noStrike">
                          <a:solidFill>
                            <a:srgbClr val="0D0D0D"/>
                          </a:solidFill>
                          <a:effectLst/>
                          <a:latin typeface="Calibri" panose="020F0502020204030204" pitchFamily="34" charset="0"/>
                        </a:rPr>
                        <a:t> $                              244,457 </a:t>
                      </a:r>
                    </a:p>
                  </a:txBody>
                  <a:tcPr marL="4218" marR="4218" marT="4218" marB="0" anchor="b">
                    <a:lnL>
                      <a:noFill/>
                    </a:lnL>
                    <a:lnR>
                      <a:noFill/>
                    </a:lnR>
                    <a:lnT>
                      <a:noFill/>
                    </a:lnT>
                    <a:lnB>
                      <a:noFill/>
                    </a:lnB>
                  </a:tcPr>
                </a:tc>
                <a:extLst>
                  <a:ext uri="{0D108BD9-81ED-4DB2-BD59-A6C34878D82A}">
                    <a16:rowId xmlns:a16="http://schemas.microsoft.com/office/drawing/2014/main" val="3282980823"/>
                  </a:ext>
                </a:extLst>
              </a:tr>
              <a:tr h="137160">
                <a:tc>
                  <a:txBody>
                    <a:bodyPr/>
                    <a:lstStyle/>
                    <a:p>
                      <a:pPr algn="l" fontAlgn="b"/>
                      <a:r>
                        <a:rPr lang="en-US" sz="740" b="0" i="0" u="none" strike="noStrike">
                          <a:solidFill>
                            <a:srgbClr val="0D0D0D"/>
                          </a:solidFill>
                          <a:effectLst/>
                          <a:latin typeface="Calibri" panose="020F0502020204030204" pitchFamily="34" charset="0"/>
                        </a:rPr>
                        <a:t>Lowell Community Health Center</a:t>
                      </a:r>
                    </a:p>
                  </a:txBody>
                  <a:tcPr marL="4218" marR="4218" marT="4218" marB="0" anchor="b">
                    <a:lnL>
                      <a:noFill/>
                    </a:lnL>
                    <a:lnR>
                      <a:noFill/>
                    </a:lnR>
                    <a:lnT>
                      <a:noFill/>
                    </a:lnT>
                    <a:lnB>
                      <a:noFill/>
                    </a:lnB>
                    <a:solidFill>
                      <a:srgbClr val="DCE6F1"/>
                    </a:solidFill>
                  </a:tcPr>
                </a:tc>
                <a:tc>
                  <a:txBody>
                    <a:bodyPr/>
                    <a:lstStyle/>
                    <a:p>
                      <a:pPr algn="l" fontAlgn="b"/>
                      <a:r>
                        <a:rPr lang="en-US" sz="740" b="0" i="0" u="none" strike="noStrike">
                          <a:solidFill>
                            <a:srgbClr val="0D0D0D"/>
                          </a:solidFill>
                          <a:effectLst/>
                          <a:latin typeface="Calibri" panose="020F0502020204030204" pitchFamily="34" charset="0"/>
                        </a:rPr>
                        <a:t> $                           7,509,352 </a:t>
                      </a:r>
                    </a:p>
                  </a:txBody>
                  <a:tcPr marL="4218" marR="4218" marT="4218" marB="0" anchor="b">
                    <a:lnL>
                      <a:noFill/>
                    </a:lnL>
                    <a:lnR>
                      <a:noFill/>
                    </a:lnR>
                    <a:lnT>
                      <a:noFill/>
                    </a:lnT>
                    <a:lnB>
                      <a:noFill/>
                    </a:lnB>
                    <a:solidFill>
                      <a:srgbClr val="DCE6F1"/>
                    </a:solidFill>
                  </a:tcPr>
                </a:tc>
                <a:extLst>
                  <a:ext uri="{0D108BD9-81ED-4DB2-BD59-A6C34878D82A}">
                    <a16:rowId xmlns:a16="http://schemas.microsoft.com/office/drawing/2014/main" val="1424109723"/>
                  </a:ext>
                </a:extLst>
              </a:tr>
              <a:tr h="137160">
                <a:tc>
                  <a:txBody>
                    <a:bodyPr/>
                    <a:lstStyle/>
                    <a:p>
                      <a:pPr algn="l" fontAlgn="b"/>
                      <a:r>
                        <a:rPr lang="en-US" sz="740" b="0" i="0" u="none" strike="noStrike">
                          <a:solidFill>
                            <a:srgbClr val="0D0D0D"/>
                          </a:solidFill>
                          <a:effectLst/>
                          <a:latin typeface="Calibri" panose="020F0502020204030204" pitchFamily="34" charset="0"/>
                        </a:rPr>
                        <a:t>Lynn Community Health Center</a:t>
                      </a:r>
                    </a:p>
                  </a:txBody>
                  <a:tcPr marL="4218" marR="4218" marT="4218" marB="0" anchor="b">
                    <a:lnL>
                      <a:noFill/>
                    </a:lnL>
                    <a:lnR>
                      <a:noFill/>
                    </a:lnR>
                    <a:lnT>
                      <a:noFill/>
                    </a:lnT>
                    <a:lnB>
                      <a:noFill/>
                    </a:lnB>
                  </a:tcPr>
                </a:tc>
                <a:tc>
                  <a:txBody>
                    <a:bodyPr/>
                    <a:lstStyle/>
                    <a:p>
                      <a:pPr algn="l" fontAlgn="b"/>
                      <a:r>
                        <a:rPr lang="en-US" sz="740" b="0" i="0" u="none" strike="noStrike">
                          <a:solidFill>
                            <a:srgbClr val="0D0D0D"/>
                          </a:solidFill>
                          <a:effectLst/>
                          <a:latin typeface="Calibri" panose="020F0502020204030204" pitchFamily="34" charset="0"/>
                        </a:rPr>
                        <a:t> $                           7,041,523</a:t>
                      </a:r>
                    </a:p>
                  </a:txBody>
                  <a:tcPr marL="4218" marR="4218" marT="4218" marB="0" anchor="b">
                    <a:lnL>
                      <a:noFill/>
                    </a:lnL>
                    <a:lnR>
                      <a:noFill/>
                    </a:lnR>
                    <a:lnT>
                      <a:noFill/>
                    </a:lnT>
                    <a:lnB>
                      <a:noFill/>
                    </a:lnB>
                  </a:tcPr>
                </a:tc>
                <a:extLst>
                  <a:ext uri="{0D108BD9-81ED-4DB2-BD59-A6C34878D82A}">
                    <a16:rowId xmlns:a16="http://schemas.microsoft.com/office/drawing/2014/main" val="2441888102"/>
                  </a:ext>
                </a:extLst>
              </a:tr>
              <a:tr h="137160">
                <a:tc>
                  <a:txBody>
                    <a:bodyPr/>
                    <a:lstStyle/>
                    <a:p>
                      <a:pPr algn="l" fontAlgn="b"/>
                      <a:r>
                        <a:rPr lang="en-US" sz="740" b="0" i="0" u="none" strike="noStrike">
                          <a:solidFill>
                            <a:srgbClr val="0D0D0D"/>
                          </a:solidFill>
                          <a:effectLst/>
                          <a:latin typeface="Calibri" panose="020F0502020204030204" pitchFamily="34" charset="0"/>
                        </a:rPr>
                        <a:t>Manet Community Health Center, Inc. </a:t>
                      </a:r>
                    </a:p>
                  </a:txBody>
                  <a:tcPr marL="4218" marR="4218" marT="4218" marB="0" anchor="b">
                    <a:lnL>
                      <a:noFill/>
                    </a:lnL>
                    <a:lnR>
                      <a:noFill/>
                    </a:lnR>
                    <a:lnT>
                      <a:noFill/>
                    </a:lnT>
                    <a:lnB>
                      <a:noFill/>
                    </a:lnB>
                    <a:solidFill>
                      <a:srgbClr val="DCE6F1"/>
                    </a:solidFill>
                  </a:tcPr>
                </a:tc>
                <a:tc>
                  <a:txBody>
                    <a:bodyPr/>
                    <a:lstStyle/>
                    <a:p>
                      <a:pPr algn="l" fontAlgn="b"/>
                      <a:r>
                        <a:rPr lang="en-US" sz="740" b="0" i="0" u="none" strike="noStrike">
                          <a:solidFill>
                            <a:srgbClr val="0D0D0D"/>
                          </a:solidFill>
                          <a:effectLst/>
                          <a:latin typeface="Calibri" panose="020F0502020204030204" pitchFamily="34" charset="0"/>
                        </a:rPr>
                        <a:t> $                           1,007,981</a:t>
                      </a:r>
                    </a:p>
                  </a:txBody>
                  <a:tcPr marL="4218" marR="4218" marT="4218" marB="0" anchor="b">
                    <a:lnL>
                      <a:noFill/>
                    </a:lnL>
                    <a:lnR>
                      <a:noFill/>
                    </a:lnR>
                    <a:lnT>
                      <a:noFill/>
                    </a:lnT>
                    <a:lnB>
                      <a:noFill/>
                    </a:lnB>
                    <a:solidFill>
                      <a:srgbClr val="DCE6F1"/>
                    </a:solidFill>
                  </a:tcPr>
                </a:tc>
                <a:extLst>
                  <a:ext uri="{0D108BD9-81ED-4DB2-BD59-A6C34878D82A}">
                    <a16:rowId xmlns:a16="http://schemas.microsoft.com/office/drawing/2014/main" val="1271035164"/>
                  </a:ext>
                </a:extLst>
              </a:tr>
              <a:tr h="137160">
                <a:tc>
                  <a:txBody>
                    <a:bodyPr/>
                    <a:lstStyle/>
                    <a:p>
                      <a:pPr algn="l" fontAlgn="b"/>
                      <a:r>
                        <a:rPr lang="en-US" sz="740" b="0" i="0" u="none" strike="noStrike">
                          <a:solidFill>
                            <a:srgbClr val="0D0D0D"/>
                          </a:solidFill>
                          <a:effectLst/>
                          <a:latin typeface="Calibri" panose="020F0502020204030204" pitchFamily="34" charset="0"/>
                        </a:rPr>
                        <a:t>Mattapan Community Health Center</a:t>
                      </a:r>
                    </a:p>
                  </a:txBody>
                  <a:tcPr marL="4218" marR="4218" marT="4218" marB="0" anchor="b">
                    <a:lnL>
                      <a:noFill/>
                    </a:lnL>
                    <a:lnR>
                      <a:noFill/>
                    </a:lnR>
                    <a:lnT>
                      <a:noFill/>
                    </a:lnT>
                    <a:lnB>
                      <a:noFill/>
                    </a:lnB>
                  </a:tcPr>
                </a:tc>
                <a:tc>
                  <a:txBody>
                    <a:bodyPr/>
                    <a:lstStyle/>
                    <a:p>
                      <a:pPr algn="l" fontAlgn="b"/>
                      <a:r>
                        <a:rPr lang="en-US" sz="740" b="0" i="0" u="none" strike="noStrike">
                          <a:solidFill>
                            <a:srgbClr val="0D0D0D"/>
                          </a:solidFill>
                          <a:effectLst/>
                          <a:latin typeface="Calibri" panose="020F0502020204030204" pitchFamily="34" charset="0"/>
                        </a:rPr>
                        <a:t> $                              439,313 </a:t>
                      </a:r>
                    </a:p>
                  </a:txBody>
                  <a:tcPr marL="4218" marR="4218" marT="4218" marB="0" anchor="b">
                    <a:lnL>
                      <a:noFill/>
                    </a:lnL>
                    <a:lnR>
                      <a:noFill/>
                    </a:lnR>
                    <a:lnT>
                      <a:noFill/>
                    </a:lnT>
                    <a:lnB>
                      <a:noFill/>
                    </a:lnB>
                  </a:tcPr>
                </a:tc>
                <a:extLst>
                  <a:ext uri="{0D108BD9-81ED-4DB2-BD59-A6C34878D82A}">
                    <a16:rowId xmlns:a16="http://schemas.microsoft.com/office/drawing/2014/main" val="2185309461"/>
                  </a:ext>
                </a:extLst>
              </a:tr>
              <a:tr h="137160">
                <a:tc>
                  <a:txBody>
                    <a:bodyPr/>
                    <a:lstStyle/>
                    <a:p>
                      <a:pPr algn="l" fontAlgn="b"/>
                      <a:r>
                        <a:rPr lang="en-US" sz="740" b="0" i="0" u="none" strike="noStrike">
                          <a:solidFill>
                            <a:srgbClr val="0D0D0D"/>
                          </a:solidFill>
                          <a:effectLst/>
                          <a:latin typeface="Calibri" panose="020F0502020204030204" pitchFamily="34" charset="0"/>
                        </a:rPr>
                        <a:t>Neponset Health Center</a:t>
                      </a:r>
                    </a:p>
                  </a:txBody>
                  <a:tcPr marL="4218" marR="4218" marT="4218" marB="0" anchor="b">
                    <a:lnL>
                      <a:noFill/>
                    </a:lnL>
                    <a:lnR>
                      <a:noFill/>
                    </a:lnR>
                    <a:lnT>
                      <a:noFill/>
                    </a:lnT>
                    <a:lnB>
                      <a:noFill/>
                    </a:lnB>
                    <a:solidFill>
                      <a:srgbClr val="DCE6F1"/>
                    </a:solidFill>
                  </a:tcPr>
                </a:tc>
                <a:tc>
                  <a:txBody>
                    <a:bodyPr/>
                    <a:lstStyle/>
                    <a:p>
                      <a:pPr algn="l" fontAlgn="b"/>
                      <a:r>
                        <a:rPr lang="en-US" sz="740" b="0" i="0" u="none" strike="noStrike">
                          <a:solidFill>
                            <a:srgbClr val="0D0D0D"/>
                          </a:solidFill>
                          <a:effectLst/>
                          <a:latin typeface="Calibri" panose="020F0502020204030204" pitchFamily="34" charset="0"/>
                        </a:rPr>
                        <a:t> $                              442,087 </a:t>
                      </a:r>
                    </a:p>
                  </a:txBody>
                  <a:tcPr marL="4218" marR="4218" marT="4218" marB="0" anchor="b">
                    <a:lnL>
                      <a:noFill/>
                    </a:lnL>
                    <a:lnR>
                      <a:noFill/>
                    </a:lnR>
                    <a:lnT>
                      <a:noFill/>
                    </a:lnT>
                    <a:lnB>
                      <a:noFill/>
                    </a:lnB>
                    <a:solidFill>
                      <a:srgbClr val="DCE6F1"/>
                    </a:solidFill>
                  </a:tcPr>
                </a:tc>
                <a:extLst>
                  <a:ext uri="{0D108BD9-81ED-4DB2-BD59-A6C34878D82A}">
                    <a16:rowId xmlns:a16="http://schemas.microsoft.com/office/drawing/2014/main" val="4147097941"/>
                  </a:ext>
                </a:extLst>
              </a:tr>
              <a:tr h="137160">
                <a:tc>
                  <a:txBody>
                    <a:bodyPr/>
                    <a:lstStyle/>
                    <a:p>
                      <a:pPr algn="l" fontAlgn="b"/>
                      <a:r>
                        <a:rPr lang="en-US" sz="740" b="0" i="0" u="none" strike="noStrike">
                          <a:solidFill>
                            <a:srgbClr val="0D0D0D"/>
                          </a:solidFill>
                          <a:effectLst/>
                          <a:latin typeface="Calibri" panose="020F0502020204030204" pitchFamily="34" charset="0"/>
                        </a:rPr>
                        <a:t>North End Waterfront Health</a:t>
                      </a:r>
                    </a:p>
                  </a:txBody>
                  <a:tcPr marL="4218" marR="4218" marT="4218" marB="0" anchor="b">
                    <a:lnL>
                      <a:noFill/>
                    </a:lnL>
                    <a:lnR>
                      <a:noFill/>
                    </a:lnR>
                    <a:lnT>
                      <a:noFill/>
                    </a:lnT>
                    <a:lnB>
                      <a:noFill/>
                    </a:lnB>
                  </a:tcPr>
                </a:tc>
                <a:tc>
                  <a:txBody>
                    <a:bodyPr/>
                    <a:lstStyle/>
                    <a:p>
                      <a:pPr algn="l" fontAlgn="b"/>
                      <a:r>
                        <a:rPr lang="en-US" sz="740" b="0" i="0" u="none" strike="noStrike">
                          <a:solidFill>
                            <a:srgbClr val="0D0D0D"/>
                          </a:solidFill>
                          <a:effectLst/>
                          <a:latin typeface="Calibri" panose="020F0502020204030204" pitchFamily="34" charset="0"/>
                        </a:rPr>
                        <a:t> $                              768,508</a:t>
                      </a:r>
                    </a:p>
                  </a:txBody>
                  <a:tcPr marL="4218" marR="4218" marT="4218" marB="0" anchor="b">
                    <a:lnL>
                      <a:noFill/>
                    </a:lnL>
                    <a:lnR>
                      <a:noFill/>
                    </a:lnR>
                    <a:lnT>
                      <a:noFill/>
                    </a:lnT>
                    <a:lnB>
                      <a:noFill/>
                    </a:lnB>
                  </a:tcPr>
                </a:tc>
                <a:extLst>
                  <a:ext uri="{0D108BD9-81ED-4DB2-BD59-A6C34878D82A}">
                    <a16:rowId xmlns:a16="http://schemas.microsoft.com/office/drawing/2014/main" val="138845042"/>
                  </a:ext>
                </a:extLst>
              </a:tr>
              <a:tr h="137160">
                <a:tc>
                  <a:txBody>
                    <a:bodyPr/>
                    <a:lstStyle/>
                    <a:p>
                      <a:pPr algn="l" fontAlgn="b"/>
                      <a:r>
                        <a:rPr lang="en-US" sz="740" b="0" i="0" u="none" strike="noStrike">
                          <a:solidFill>
                            <a:srgbClr val="0D0D0D"/>
                          </a:solidFill>
                          <a:effectLst/>
                          <a:latin typeface="Calibri" panose="020F0502020204030204" pitchFamily="34" charset="0"/>
                        </a:rPr>
                        <a:t>North Shore Community Health, Inc.</a:t>
                      </a:r>
                    </a:p>
                  </a:txBody>
                  <a:tcPr marL="4218" marR="4218" marT="4218" marB="0" anchor="b">
                    <a:lnL>
                      <a:noFill/>
                    </a:lnL>
                    <a:lnR>
                      <a:noFill/>
                    </a:lnR>
                    <a:lnT>
                      <a:noFill/>
                    </a:lnT>
                    <a:lnB>
                      <a:noFill/>
                    </a:lnB>
                    <a:solidFill>
                      <a:srgbClr val="DCE6F1"/>
                    </a:solidFill>
                  </a:tcPr>
                </a:tc>
                <a:tc>
                  <a:txBody>
                    <a:bodyPr/>
                    <a:lstStyle/>
                    <a:p>
                      <a:pPr algn="l" fontAlgn="b"/>
                      <a:r>
                        <a:rPr lang="en-US" sz="740" b="0" i="0" u="none" strike="noStrike">
                          <a:solidFill>
                            <a:srgbClr val="0D0D0D"/>
                          </a:solidFill>
                          <a:effectLst/>
                          <a:latin typeface="Calibri" panose="020F0502020204030204" pitchFamily="34" charset="0"/>
                        </a:rPr>
                        <a:t> $                           2,795,701 </a:t>
                      </a:r>
                    </a:p>
                  </a:txBody>
                  <a:tcPr marL="4218" marR="4218" marT="4218" marB="0" anchor="b">
                    <a:lnL>
                      <a:noFill/>
                    </a:lnL>
                    <a:lnR>
                      <a:noFill/>
                    </a:lnR>
                    <a:lnT>
                      <a:noFill/>
                    </a:lnT>
                    <a:lnB>
                      <a:noFill/>
                    </a:lnB>
                    <a:solidFill>
                      <a:srgbClr val="DCE6F1"/>
                    </a:solidFill>
                  </a:tcPr>
                </a:tc>
                <a:extLst>
                  <a:ext uri="{0D108BD9-81ED-4DB2-BD59-A6C34878D82A}">
                    <a16:rowId xmlns:a16="http://schemas.microsoft.com/office/drawing/2014/main" val="1802823570"/>
                  </a:ext>
                </a:extLst>
              </a:tr>
              <a:tr h="137160">
                <a:tc>
                  <a:txBody>
                    <a:bodyPr/>
                    <a:lstStyle/>
                    <a:p>
                      <a:pPr algn="l" fontAlgn="b"/>
                      <a:r>
                        <a:rPr lang="en-US" sz="740" b="0" i="0" u="none" strike="noStrike">
                          <a:solidFill>
                            <a:srgbClr val="0D0D0D"/>
                          </a:solidFill>
                          <a:effectLst/>
                          <a:latin typeface="Calibri" panose="020F0502020204030204" pitchFamily="34" charset="0"/>
                        </a:rPr>
                        <a:t>Outer Cape Health Services, Inc.</a:t>
                      </a:r>
                    </a:p>
                  </a:txBody>
                  <a:tcPr marL="4218" marR="4218" marT="4218" marB="0" anchor="b">
                    <a:lnL>
                      <a:noFill/>
                    </a:lnL>
                    <a:lnR>
                      <a:noFill/>
                    </a:lnR>
                    <a:lnT>
                      <a:noFill/>
                    </a:lnT>
                    <a:lnB>
                      <a:noFill/>
                    </a:lnB>
                  </a:tcPr>
                </a:tc>
                <a:tc>
                  <a:txBody>
                    <a:bodyPr/>
                    <a:lstStyle/>
                    <a:p>
                      <a:pPr algn="l" fontAlgn="b"/>
                      <a:r>
                        <a:rPr lang="en-US" sz="740" b="0" i="0" u="none" strike="noStrike">
                          <a:solidFill>
                            <a:srgbClr val="0D0D0D"/>
                          </a:solidFill>
                          <a:effectLst/>
                          <a:latin typeface="Calibri" panose="020F0502020204030204" pitchFamily="34" charset="0"/>
                        </a:rPr>
                        <a:t> $                              448,556</a:t>
                      </a:r>
                    </a:p>
                  </a:txBody>
                  <a:tcPr marL="4218" marR="4218" marT="4218" marB="0" anchor="b">
                    <a:lnL>
                      <a:noFill/>
                    </a:lnL>
                    <a:lnR>
                      <a:noFill/>
                    </a:lnR>
                    <a:lnT>
                      <a:noFill/>
                    </a:lnT>
                    <a:lnB>
                      <a:noFill/>
                    </a:lnB>
                  </a:tcPr>
                </a:tc>
                <a:extLst>
                  <a:ext uri="{0D108BD9-81ED-4DB2-BD59-A6C34878D82A}">
                    <a16:rowId xmlns:a16="http://schemas.microsoft.com/office/drawing/2014/main" val="3881349784"/>
                  </a:ext>
                </a:extLst>
              </a:tr>
              <a:tr h="137160">
                <a:tc>
                  <a:txBody>
                    <a:bodyPr/>
                    <a:lstStyle/>
                    <a:p>
                      <a:pPr algn="l" fontAlgn="b"/>
                      <a:r>
                        <a:rPr lang="en-US" sz="740" b="0" i="0" u="none" strike="noStrike">
                          <a:solidFill>
                            <a:srgbClr val="0D0D0D"/>
                          </a:solidFill>
                          <a:effectLst/>
                          <a:latin typeface="Calibri" panose="020F0502020204030204" pitchFamily="34" charset="0"/>
                        </a:rPr>
                        <a:t>South Cove Community Health Center</a:t>
                      </a:r>
                    </a:p>
                  </a:txBody>
                  <a:tcPr marL="4218" marR="4218" marT="4218" marB="0" anchor="b">
                    <a:lnL>
                      <a:noFill/>
                    </a:lnL>
                    <a:lnR>
                      <a:noFill/>
                    </a:lnR>
                    <a:lnT>
                      <a:noFill/>
                    </a:lnT>
                    <a:lnB>
                      <a:noFill/>
                    </a:lnB>
                    <a:solidFill>
                      <a:srgbClr val="DCE6F1"/>
                    </a:solidFill>
                  </a:tcPr>
                </a:tc>
                <a:tc>
                  <a:txBody>
                    <a:bodyPr/>
                    <a:lstStyle/>
                    <a:p>
                      <a:pPr algn="l" fontAlgn="b"/>
                      <a:r>
                        <a:rPr lang="en-US" sz="740" b="0" i="0" u="none" strike="noStrike">
                          <a:solidFill>
                            <a:srgbClr val="0D0D0D"/>
                          </a:solidFill>
                          <a:effectLst/>
                          <a:latin typeface="Calibri" panose="020F0502020204030204" pitchFamily="34" charset="0"/>
                        </a:rPr>
                        <a:t> $                           1,341,609 </a:t>
                      </a:r>
                    </a:p>
                  </a:txBody>
                  <a:tcPr marL="4218" marR="4218" marT="4218" marB="0" anchor="b">
                    <a:lnL>
                      <a:noFill/>
                    </a:lnL>
                    <a:lnR>
                      <a:noFill/>
                    </a:lnR>
                    <a:lnT>
                      <a:noFill/>
                    </a:lnT>
                    <a:lnB>
                      <a:noFill/>
                    </a:lnB>
                    <a:solidFill>
                      <a:srgbClr val="DCE6F1"/>
                    </a:solidFill>
                  </a:tcPr>
                </a:tc>
                <a:extLst>
                  <a:ext uri="{0D108BD9-81ED-4DB2-BD59-A6C34878D82A}">
                    <a16:rowId xmlns:a16="http://schemas.microsoft.com/office/drawing/2014/main" val="1728294294"/>
                  </a:ext>
                </a:extLst>
              </a:tr>
              <a:tr h="137160">
                <a:tc>
                  <a:txBody>
                    <a:bodyPr/>
                    <a:lstStyle/>
                    <a:p>
                      <a:pPr algn="l" fontAlgn="b"/>
                      <a:r>
                        <a:rPr lang="en-US" sz="740" b="0" i="0" u="none" strike="noStrike">
                          <a:solidFill>
                            <a:srgbClr val="0D0D0D"/>
                          </a:solidFill>
                          <a:effectLst/>
                          <a:latin typeface="Calibri" panose="020F0502020204030204" pitchFamily="34" charset="0"/>
                        </a:rPr>
                        <a:t>Springfield Health Services for the Homeless</a:t>
                      </a:r>
                    </a:p>
                  </a:txBody>
                  <a:tcPr marL="4218" marR="4218" marT="4218" marB="0" anchor="b">
                    <a:lnL>
                      <a:noFill/>
                    </a:lnL>
                    <a:lnR>
                      <a:noFill/>
                    </a:lnR>
                    <a:lnT>
                      <a:noFill/>
                    </a:lnT>
                    <a:lnB>
                      <a:noFill/>
                    </a:lnB>
                  </a:tcPr>
                </a:tc>
                <a:tc>
                  <a:txBody>
                    <a:bodyPr/>
                    <a:lstStyle/>
                    <a:p>
                      <a:pPr algn="l" fontAlgn="b"/>
                      <a:r>
                        <a:rPr lang="en-US" sz="740" b="0" i="0" u="none" strike="noStrike">
                          <a:solidFill>
                            <a:srgbClr val="0D0D0D"/>
                          </a:solidFill>
                          <a:effectLst/>
                          <a:latin typeface="Calibri" panose="020F0502020204030204" pitchFamily="34" charset="0"/>
                        </a:rPr>
                        <a:t> $                                   1,905</a:t>
                      </a:r>
                    </a:p>
                  </a:txBody>
                  <a:tcPr marL="4218" marR="4218" marT="4218" marB="0" anchor="b">
                    <a:lnL>
                      <a:noFill/>
                    </a:lnL>
                    <a:lnR>
                      <a:noFill/>
                    </a:lnR>
                    <a:lnT>
                      <a:noFill/>
                    </a:lnT>
                    <a:lnB>
                      <a:noFill/>
                    </a:lnB>
                  </a:tcPr>
                </a:tc>
                <a:extLst>
                  <a:ext uri="{0D108BD9-81ED-4DB2-BD59-A6C34878D82A}">
                    <a16:rowId xmlns:a16="http://schemas.microsoft.com/office/drawing/2014/main" val="967915221"/>
                  </a:ext>
                </a:extLst>
              </a:tr>
              <a:tr h="137160">
                <a:tc>
                  <a:txBody>
                    <a:bodyPr/>
                    <a:lstStyle/>
                    <a:p>
                      <a:pPr algn="l" fontAlgn="b"/>
                      <a:r>
                        <a:rPr lang="en-US" sz="740" b="0" i="0" u="none" strike="noStrike">
                          <a:solidFill>
                            <a:srgbClr val="0D0D0D"/>
                          </a:solidFill>
                          <a:effectLst/>
                          <a:latin typeface="Calibri" panose="020F0502020204030204" pitchFamily="34" charset="0"/>
                        </a:rPr>
                        <a:t>Stanley Street Treatment and Resources (</a:t>
                      </a:r>
                      <a:r>
                        <a:rPr lang="en-US" sz="740" b="0" i="0" u="none" strike="noStrike" err="1">
                          <a:solidFill>
                            <a:srgbClr val="0D0D0D"/>
                          </a:solidFill>
                          <a:effectLst/>
                          <a:latin typeface="Calibri" panose="020F0502020204030204" pitchFamily="34" charset="0"/>
                        </a:rPr>
                        <a:t>SSTAR</a:t>
                      </a:r>
                      <a:r>
                        <a:rPr lang="en-US" sz="740" b="0" i="0" u="none" strike="noStrike">
                          <a:solidFill>
                            <a:srgbClr val="0D0D0D"/>
                          </a:solidFill>
                          <a:effectLst/>
                          <a:latin typeface="Calibri" panose="020F0502020204030204" pitchFamily="34" charset="0"/>
                        </a:rPr>
                        <a:t>)</a:t>
                      </a:r>
                    </a:p>
                  </a:txBody>
                  <a:tcPr marL="4218" marR="4218" marT="4218" marB="0" anchor="b">
                    <a:lnL>
                      <a:noFill/>
                    </a:lnL>
                    <a:lnR>
                      <a:noFill/>
                    </a:lnR>
                    <a:lnT>
                      <a:noFill/>
                    </a:lnT>
                    <a:lnB>
                      <a:noFill/>
                    </a:lnB>
                    <a:solidFill>
                      <a:srgbClr val="DCE6F1"/>
                    </a:solidFill>
                  </a:tcPr>
                </a:tc>
                <a:tc>
                  <a:txBody>
                    <a:bodyPr/>
                    <a:lstStyle/>
                    <a:p>
                      <a:pPr algn="l" fontAlgn="b"/>
                      <a:r>
                        <a:rPr lang="en-US" sz="740" b="0" i="0" u="none" strike="noStrike">
                          <a:solidFill>
                            <a:srgbClr val="0D0D0D"/>
                          </a:solidFill>
                          <a:effectLst/>
                          <a:latin typeface="Calibri" panose="020F0502020204030204" pitchFamily="34" charset="0"/>
                        </a:rPr>
                        <a:t> $                              460,477</a:t>
                      </a:r>
                    </a:p>
                  </a:txBody>
                  <a:tcPr marL="4218" marR="4218" marT="4218" marB="0" anchor="b">
                    <a:lnL>
                      <a:noFill/>
                    </a:lnL>
                    <a:lnR>
                      <a:noFill/>
                    </a:lnR>
                    <a:lnT>
                      <a:noFill/>
                    </a:lnT>
                    <a:lnB>
                      <a:noFill/>
                    </a:lnB>
                    <a:solidFill>
                      <a:srgbClr val="DCE6F1"/>
                    </a:solidFill>
                  </a:tcPr>
                </a:tc>
                <a:extLst>
                  <a:ext uri="{0D108BD9-81ED-4DB2-BD59-A6C34878D82A}">
                    <a16:rowId xmlns:a16="http://schemas.microsoft.com/office/drawing/2014/main" val="1967638118"/>
                  </a:ext>
                </a:extLst>
              </a:tr>
              <a:tr h="137160">
                <a:tc>
                  <a:txBody>
                    <a:bodyPr/>
                    <a:lstStyle/>
                    <a:p>
                      <a:pPr algn="l" fontAlgn="b"/>
                      <a:r>
                        <a:rPr lang="en-US" sz="740" b="0" i="0" u="none" strike="noStrike">
                          <a:solidFill>
                            <a:srgbClr val="0D0D0D"/>
                          </a:solidFill>
                          <a:effectLst/>
                          <a:latin typeface="Calibri" panose="020F0502020204030204" pitchFamily="34" charset="0"/>
                        </a:rPr>
                        <a:t>Upham's Corner Health Center</a:t>
                      </a:r>
                    </a:p>
                  </a:txBody>
                  <a:tcPr marL="4218" marR="4218" marT="4218" marB="0" anchor="b">
                    <a:lnL>
                      <a:noFill/>
                    </a:lnL>
                    <a:lnR>
                      <a:noFill/>
                    </a:lnR>
                    <a:lnT>
                      <a:noFill/>
                    </a:lnT>
                    <a:lnB>
                      <a:noFill/>
                    </a:lnB>
                  </a:tcPr>
                </a:tc>
                <a:tc>
                  <a:txBody>
                    <a:bodyPr/>
                    <a:lstStyle/>
                    <a:p>
                      <a:pPr algn="l" fontAlgn="b"/>
                      <a:r>
                        <a:rPr lang="en-US" sz="740" b="0" i="0" u="none" strike="noStrike">
                          <a:solidFill>
                            <a:srgbClr val="0D0D0D"/>
                          </a:solidFill>
                          <a:effectLst/>
                          <a:latin typeface="Calibri" panose="020F0502020204030204" pitchFamily="34" charset="0"/>
                        </a:rPr>
                        <a:t> $                           1,314,973 </a:t>
                      </a:r>
                    </a:p>
                  </a:txBody>
                  <a:tcPr marL="4218" marR="4218" marT="4218" marB="0" anchor="b">
                    <a:lnL>
                      <a:noFill/>
                    </a:lnL>
                    <a:lnR>
                      <a:noFill/>
                    </a:lnR>
                    <a:lnT>
                      <a:noFill/>
                    </a:lnT>
                    <a:lnB>
                      <a:noFill/>
                    </a:lnB>
                  </a:tcPr>
                </a:tc>
                <a:extLst>
                  <a:ext uri="{0D108BD9-81ED-4DB2-BD59-A6C34878D82A}">
                    <a16:rowId xmlns:a16="http://schemas.microsoft.com/office/drawing/2014/main" val="4161339032"/>
                  </a:ext>
                </a:extLst>
              </a:tr>
              <a:tr h="137160">
                <a:tc>
                  <a:txBody>
                    <a:bodyPr/>
                    <a:lstStyle/>
                    <a:p>
                      <a:pPr algn="l" fontAlgn="b"/>
                      <a:r>
                        <a:rPr lang="en-US" sz="740" b="0" i="0" u="none" strike="noStrike">
                          <a:solidFill>
                            <a:srgbClr val="0D0D0D"/>
                          </a:solidFill>
                          <a:effectLst/>
                          <a:latin typeface="Calibri" panose="020F0502020204030204" pitchFamily="34" charset="0"/>
                        </a:rPr>
                        <a:t>Whittier Street Health Center</a:t>
                      </a:r>
                    </a:p>
                  </a:txBody>
                  <a:tcPr marL="4218" marR="4218" marT="4218" marB="0" anchor="b">
                    <a:lnL>
                      <a:noFill/>
                    </a:lnL>
                    <a:lnR>
                      <a:noFill/>
                    </a:lnR>
                    <a:lnT>
                      <a:noFill/>
                    </a:lnT>
                    <a:lnB>
                      <a:noFill/>
                    </a:lnB>
                    <a:solidFill>
                      <a:srgbClr val="DCE6F1"/>
                    </a:solidFill>
                  </a:tcPr>
                </a:tc>
                <a:tc>
                  <a:txBody>
                    <a:bodyPr/>
                    <a:lstStyle/>
                    <a:p>
                      <a:pPr algn="l" fontAlgn="b"/>
                      <a:r>
                        <a:rPr lang="en-US" sz="740" b="0" i="0" u="none" strike="noStrike">
                          <a:solidFill>
                            <a:srgbClr val="0D0D0D"/>
                          </a:solidFill>
                          <a:effectLst/>
                          <a:latin typeface="Calibri" panose="020F0502020204030204" pitchFamily="34" charset="0"/>
                        </a:rPr>
                        <a:t> $                           2,933,022</a:t>
                      </a:r>
                    </a:p>
                  </a:txBody>
                  <a:tcPr marL="4218" marR="4218" marT="4218" marB="0" anchor="b">
                    <a:lnL>
                      <a:noFill/>
                    </a:lnL>
                    <a:lnR>
                      <a:noFill/>
                    </a:lnR>
                    <a:lnT>
                      <a:noFill/>
                    </a:lnT>
                    <a:lnB>
                      <a:noFill/>
                    </a:lnB>
                    <a:solidFill>
                      <a:srgbClr val="DCE6F1"/>
                    </a:solidFill>
                  </a:tcPr>
                </a:tc>
                <a:extLst>
                  <a:ext uri="{0D108BD9-81ED-4DB2-BD59-A6C34878D82A}">
                    <a16:rowId xmlns:a16="http://schemas.microsoft.com/office/drawing/2014/main" val="3713433395"/>
                  </a:ext>
                </a:extLst>
              </a:tr>
            </a:tbl>
          </a:graphicData>
        </a:graphic>
      </p:graphicFrame>
    </p:spTree>
    <p:extLst>
      <p:ext uri="{BB962C8B-B14F-4D97-AF65-F5344CB8AC3E}">
        <p14:creationId xmlns:p14="http://schemas.microsoft.com/office/powerpoint/2010/main" val="182484034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Rectangle 89"/>
          <p:cNvSpPr>
            <a:spLocks noChangeArrowheads="1"/>
          </p:cNvSpPr>
          <p:nvPr/>
        </p:nvSpPr>
        <p:spPr bwMode="auto">
          <a:xfrm>
            <a:off x="303212" y="513367"/>
            <a:ext cx="5675312" cy="546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ctr" eaLnBrk="1" hangingPunct="1">
              <a:spcBef>
                <a:spcPct val="0"/>
              </a:spcBef>
              <a:buFontTx/>
              <a:buNone/>
            </a:pPr>
            <a:r>
              <a:rPr lang="en-US" altLang="en-US" sz="2400" b="1">
                <a:latin typeface="Arial" panose="020B0604020202020204" pitchFamily="34" charset="0"/>
              </a:rPr>
              <a:t>Hospital </a:t>
            </a:r>
            <a:r>
              <a:rPr lang="en-US" altLang="en-US" sz="2400" b="1">
                <a:solidFill>
                  <a:srgbClr val="000000"/>
                </a:solidFill>
                <a:latin typeface="Arial" panose="020B0604020202020204" pitchFamily="34" charset="0"/>
              </a:rPr>
              <a:t>Demand by Type of Service</a:t>
            </a:r>
          </a:p>
        </p:txBody>
      </p:sp>
      <p:sp>
        <p:nvSpPr>
          <p:cNvPr id="9260" name="Text Box 14"/>
          <p:cNvSpPr txBox="1">
            <a:spLocks noChangeArrowheads="1"/>
          </p:cNvSpPr>
          <p:nvPr/>
        </p:nvSpPr>
        <p:spPr bwMode="auto">
          <a:xfrm>
            <a:off x="676275" y="5915719"/>
            <a:ext cx="8092123"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nchor="b">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r>
              <a:rPr lang="en-US" altLang="en-US" sz="800">
                <a:latin typeface="Arial" panose="020B0604020202020204" pitchFamily="34" charset="0"/>
              </a:rPr>
              <a:t>Notes: The Health Safety Net fiscal year runs from October 1 through September 30 of the following year</a:t>
            </a:r>
            <a:r>
              <a:rPr lang="en-US" altLang="en-US" sz="800" b="1">
                <a:latin typeface="Arial" panose="020B0604020202020204" pitchFamily="34" charset="0"/>
              </a:rPr>
              <a:t>. </a:t>
            </a:r>
            <a:r>
              <a:rPr lang="en-US" altLang="en-US" sz="800">
                <a:latin typeface="Arial" panose="020B0604020202020204" pitchFamily="34" charset="0"/>
              </a:rPr>
              <a:t>Hospital </a:t>
            </a:r>
            <a:r>
              <a:rPr lang="en-US" altLang="en-US" sz="800">
                <a:solidFill>
                  <a:srgbClr val="080808"/>
                </a:solidFill>
                <a:latin typeface="Arial" panose="020B0604020202020204" pitchFamily="34" charset="0"/>
              </a:rPr>
              <a:t>Inpatient excludes pharmacy claims</a:t>
            </a:r>
            <a:r>
              <a:rPr lang="en-US" altLang="en-US" sz="800">
                <a:latin typeface="Arial" panose="020B0604020202020204" pitchFamily="34" charset="0"/>
              </a:rPr>
              <a:t>. Hospital inpatient payments are reported in the month in which the service was provided. Source: Health Safety Net Data Warehouse and Health Safety Net Payment Calculation as of </a:t>
            </a:r>
            <a:r>
              <a:rPr lang="en-US" altLang="en-US" sz="800" b="1">
                <a:latin typeface="Arial" panose="020B0604020202020204" pitchFamily="34" charset="0"/>
              </a:rPr>
              <a:t>09/30/2023</a:t>
            </a:r>
            <a:r>
              <a:rPr lang="en-US" altLang="en-US" sz="800" b="1">
                <a:solidFill>
                  <a:srgbClr val="FF0000"/>
                </a:solidFill>
                <a:latin typeface="Arial" panose="020B0604020202020204" pitchFamily="34" charset="0"/>
              </a:rPr>
              <a:t>.</a:t>
            </a:r>
          </a:p>
        </p:txBody>
      </p:sp>
      <p:grpSp>
        <p:nvGrpSpPr>
          <p:cNvPr id="9261" name="Group 11"/>
          <p:cNvGrpSpPr>
            <a:grpSpLocks/>
          </p:cNvGrpSpPr>
          <p:nvPr/>
        </p:nvGrpSpPr>
        <p:grpSpPr bwMode="auto">
          <a:xfrm>
            <a:off x="7148513" y="146050"/>
            <a:ext cx="1746250" cy="369888"/>
            <a:chOff x="4307" y="122"/>
            <a:chExt cx="1856" cy="264"/>
          </a:xfrm>
        </p:grpSpPr>
        <p:sp>
          <p:nvSpPr>
            <p:cNvPr id="9263" name="Rectangle 12"/>
            <p:cNvSpPr>
              <a:spLocks noChangeArrowheads="1"/>
            </p:cNvSpPr>
            <p:nvPr/>
          </p:nvSpPr>
          <p:spPr bwMode="white">
            <a:xfrm>
              <a:off x="4307" y="123"/>
              <a:ext cx="1856" cy="263"/>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endParaRPr lang="en-US" altLang="en-US" sz="1300">
                <a:latin typeface="Verdana" pitchFamily="34" charset="0"/>
              </a:endParaRPr>
            </a:p>
          </p:txBody>
        </p:sp>
        <p:sp>
          <p:nvSpPr>
            <p:cNvPr id="9264" name="Text Box 13"/>
            <p:cNvSpPr txBox="1">
              <a:spLocks noChangeArrowheads="1"/>
            </p:cNvSpPr>
            <p:nvPr/>
          </p:nvSpPr>
          <p:spPr bwMode="auto">
            <a:xfrm>
              <a:off x="4350" y="122"/>
              <a:ext cx="1756" cy="2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lIns="101799" tIns="50900" rIns="101799" bIns="50900" anchor="b">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r" eaLnBrk="1" hangingPunct="1">
                <a:spcBef>
                  <a:spcPct val="0"/>
                </a:spcBef>
                <a:buFontTx/>
                <a:buNone/>
              </a:pPr>
              <a:r>
                <a:rPr lang="en-US" altLang="en-US" sz="1400">
                  <a:solidFill>
                    <a:srgbClr val="4F81BD"/>
                  </a:solidFill>
                </a:rPr>
                <a:t>Service Patterns</a:t>
              </a:r>
            </a:p>
          </p:txBody>
        </p:sp>
      </p:grpSp>
      <p:pic>
        <p:nvPicPr>
          <p:cNvPr id="11" name="Picture 10" descr="state seal_complete_"/>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5250" y="6345238"/>
            <a:ext cx="415925" cy="415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12" name="Group 11"/>
          <p:cNvGrpSpPr>
            <a:grpSpLocks/>
          </p:cNvGrpSpPr>
          <p:nvPr/>
        </p:nvGrpSpPr>
        <p:grpSpPr bwMode="auto">
          <a:xfrm>
            <a:off x="517525" y="6477000"/>
            <a:ext cx="3349625" cy="309563"/>
            <a:chOff x="4307" y="87"/>
            <a:chExt cx="1856" cy="299"/>
          </a:xfrm>
        </p:grpSpPr>
        <p:sp>
          <p:nvSpPr>
            <p:cNvPr id="13" name="Rectangle 12"/>
            <p:cNvSpPr>
              <a:spLocks noChangeArrowheads="1"/>
            </p:cNvSpPr>
            <p:nvPr/>
          </p:nvSpPr>
          <p:spPr bwMode="white">
            <a:xfrm>
              <a:off x="4307" y="122"/>
              <a:ext cx="1856" cy="264"/>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sz="1400">
                <a:solidFill>
                  <a:schemeClr val="tx1"/>
                </a:solidFill>
                <a:latin typeface="Verdana" pitchFamily="34" charset="0"/>
              </a:endParaRPr>
            </a:p>
          </p:txBody>
        </p:sp>
        <p:sp>
          <p:nvSpPr>
            <p:cNvPr id="14" name="Text Box 13"/>
            <p:cNvSpPr txBox="1">
              <a:spLocks noChangeArrowheads="1"/>
            </p:cNvSpPr>
            <p:nvPr/>
          </p:nvSpPr>
          <p:spPr bwMode="auto">
            <a:xfrm>
              <a:off x="4318" y="87"/>
              <a:ext cx="1756" cy="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1799" tIns="50900" rIns="101799" bIns="50900" anchor="b">
              <a:spAutoFit/>
            </a:bodyPr>
            <a:lstStyle>
              <a:lvl1pPr eaLnBrk="0" hangingPunct="0">
                <a:defRPr sz="2500" b="1">
                  <a:solidFill>
                    <a:srgbClr val="DDDDDD"/>
                  </a:solidFill>
                  <a:latin typeface="Arial" pitchFamily="34" charset="0"/>
                  <a:ea typeface="ＭＳ Ｐゴシック" pitchFamily="34" charset="-128"/>
                </a:defRPr>
              </a:lvl1pPr>
              <a:lvl2pPr marL="742950" indent="-285750" eaLnBrk="0" hangingPunct="0">
                <a:defRPr sz="2500" b="1">
                  <a:solidFill>
                    <a:srgbClr val="DDDDDD"/>
                  </a:solidFill>
                  <a:latin typeface="Arial" pitchFamily="34" charset="0"/>
                  <a:ea typeface="ＭＳ Ｐゴシック" pitchFamily="34" charset="-128"/>
                </a:defRPr>
              </a:lvl2pPr>
              <a:lvl3pPr marL="1143000" indent="-228600" eaLnBrk="0" hangingPunct="0">
                <a:defRPr sz="2500" b="1">
                  <a:solidFill>
                    <a:srgbClr val="DDDDDD"/>
                  </a:solidFill>
                  <a:latin typeface="Arial" pitchFamily="34" charset="0"/>
                  <a:ea typeface="ＭＳ Ｐゴシック" pitchFamily="34" charset="-128"/>
                </a:defRPr>
              </a:lvl3pPr>
              <a:lvl4pPr marL="1600200" indent="-228600" eaLnBrk="0" hangingPunct="0">
                <a:defRPr sz="2500" b="1">
                  <a:solidFill>
                    <a:srgbClr val="DDDDDD"/>
                  </a:solidFill>
                  <a:latin typeface="Arial" pitchFamily="34" charset="0"/>
                  <a:ea typeface="ＭＳ Ｐゴシック" pitchFamily="34" charset="-128"/>
                </a:defRPr>
              </a:lvl4pPr>
              <a:lvl5pPr marL="2057400" indent="-228600" eaLnBrk="0" hangingPunct="0">
                <a:defRPr sz="2500" b="1">
                  <a:solidFill>
                    <a:srgbClr val="DDDDDD"/>
                  </a:solidFill>
                  <a:latin typeface="Arial" pitchFamily="34" charset="0"/>
                  <a:ea typeface="ＭＳ Ｐゴシック" pitchFamily="34" charset="-128"/>
                </a:defRPr>
              </a:lvl5pPr>
              <a:lvl6pPr marL="25146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6pPr>
              <a:lvl7pPr marL="29718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7pPr>
              <a:lvl8pPr marL="34290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8pPr>
              <a:lvl9pPr marL="38862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9pPr>
            </a:lstStyle>
            <a:p>
              <a:pPr eaLnBrk="1" hangingPunct="1">
                <a:defRPr/>
              </a:pPr>
              <a:r>
                <a:rPr lang="en-US" sz="1100" b="0">
                  <a:solidFill>
                    <a:srgbClr val="376092"/>
                  </a:solidFill>
                </a:rPr>
                <a:t>Executive Office of Health and Human Services</a:t>
              </a:r>
            </a:p>
          </p:txBody>
        </p:sp>
      </p:grpSp>
      <p:cxnSp>
        <p:nvCxnSpPr>
          <p:cNvPr id="16" name="Straight Connector 15"/>
          <p:cNvCxnSpPr/>
          <p:nvPr/>
        </p:nvCxnSpPr>
        <p:spPr>
          <a:xfrm>
            <a:off x="457200" y="457200"/>
            <a:ext cx="8164513" cy="0"/>
          </a:xfrm>
          <a:prstGeom prst="line">
            <a:avLst/>
          </a:prstGeom>
          <a:ln w="25400"/>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flipH="1">
            <a:off x="676275" y="6492240"/>
            <a:ext cx="7873366" cy="0"/>
          </a:xfrm>
          <a:prstGeom prst="line">
            <a:avLst/>
          </a:prstGeom>
        </p:spPr>
        <p:style>
          <a:lnRef idx="1">
            <a:schemeClr val="accent1"/>
          </a:lnRef>
          <a:fillRef idx="0">
            <a:schemeClr val="accent1"/>
          </a:fillRef>
          <a:effectRef idx="0">
            <a:schemeClr val="accent1"/>
          </a:effectRef>
          <a:fontRef idx="minor">
            <a:schemeClr val="tx1"/>
          </a:fontRef>
        </p:style>
      </p:cxnSp>
      <p:grpSp>
        <p:nvGrpSpPr>
          <p:cNvPr id="18" name="Group 11"/>
          <p:cNvGrpSpPr>
            <a:grpSpLocks/>
          </p:cNvGrpSpPr>
          <p:nvPr/>
        </p:nvGrpSpPr>
        <p:grpSpPr bwMode="auto">
          <a:xfrm>
            <a:off x="7010613" y="147451"/>
            <a:ext cx="1959456" cy="462360"/>
            <a:chOff x="4031" y="123"/>
            <a:chExt cx="2132" cy="330"/>
          </a:xfrm>
        </p:grpSpPr>
        <p:sp>
          <p:nvSpPr>
            <p:cNvPr id="19" name="Rectangle 12"/>
            <p:cNvSpPr>
              <a:spLocks noChangeArrowheads="1"/>
            </p:cNvSpPr>
            <p:nvPr/>
          </p:nvSpPr>
          <p:spPr bwMode="white">
            <a:xfrm>
              <a:off x="4031" y="123"/>
              <a:ext cx="2132" cy="263"/>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endParaRPr lang="en-US" altLang="en-US" sz="1300">
                <a:latin typeface="Verdana" pitchFamily="34" charset="0"/>
              </a:endParaRPr>
            </a:p>
          </p:txBody>
        </p:sp>
        <p:sp>
          <p:nvSpPr>
            <p:cNvPr id="20" name="Text Box 13"/>
            <p:cNvSpPr txBox="1">
              <a:spLocks noChangeArrowheads="1"/>
            </p:cNvSpPr>
            <p:nvPr/>
          </p:nvSpPr>
          <p:spPr bwMode="auto">
            <a:xfrm>
              <a:off x="4113" y="204"/>
              <a:ext cx="1993" cy="24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lIns="101799" tIns="50900" rIns="101799" bIns="50900" anchor="b">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r" eaLnBrk="1" hangingPunct="1">
                <a:spcBef>
                  <a:spcPct val="0"/>
                </a:spcBef>
                <a:buNone/>
              </a:pPr>
              <a:r>
                <a:rPr lang="en-US" altLang="en-US" sz="1600" b="1">
                  <a:solidFill>
                    <a:srgbClr val="4F81BD"/>
                  </a:solidFill>
                  <a:latin typeface="Arial" panose="020B0604020202020204" pitchFamily="34" charset="0"/>
                  <a:cs typeface="Arial" panose="020B0604020202020204" pitchFamily="34" charset="0"/>
                </a:rPr>
                <a:t>Service Patterns</a:t>
              </a:r>
            </a:p>
          </p:txBody>
        </p:sp>
      </p:grpSp>
      <p:sp>
        <p:nvSpPr>
          <p:cNvPr id="22" name="Slide Number Placeholder 2"/>
          <p:cNvSpPr>
            <a:spLocks noGrp="1"/>
          </p:cNvSpPr>
          <p:nvPr>
            <p:ph type="sldNum" sz="quarter" idx="12"/>
          </p:nvPr>
        </p:nvSpPr>
        <p:spPr>
          <a:xfrm>
            <a:off x="8686800" y="6613525"/>
            <a:ext cx="457200" cy="244475"/>
          </a:xfrm>
        </p:spPr>
        <p:txBody>
          <a:bodyPr/>
          <a:lstStyle/>
          <a:p>
            <a:pPr>
              <a:defRPr/>
            </a:pPr>
            <a:fld id="{E932BB6A-D600-4D54-8112-1310BC448E11}" type="slidenum">
              <a:rPr lang="en-US" smtClean="0"/>
              <a:pPr>
                <a:defRPr/>
              </a:pPr>
              <a:t>11</a:t>
            </a:fld>
            <a:endParaRPr lang="en-US"/>
          </a:p>
        </p:txBody>
      </p:sp>
      <p:graphicFrame>
        <p:nvGraphicFramePr>
          <p:cNvPr id="21" name="Chart 20">
            <a:extLst>
              <a:ext uri="{FF2B5EF4-FFF2-40B4-BE49-F238E27FC236}">
                <a16:creationId xmlns:a16="http://schemas.microsoft.com/office/drawing/2014/main" id="{7300D6F4-33CA-4D03-9454-E5468AB7E57C}"/>
              </a:ext>
            </a:extLst>
          </p:cNvPr>
          <p:cNvGraphicFramePr/>
          <p:nvPr>
            <p:extLst>
              <p:ext uri="{D42A27DB-BD31-4B8C-83A1-F6EECF244321}">
                <p14:modId xmlns:p14="http://schemas.microsoft.com/office/powerpoint/2010/main" val="2724760265"/>
              </p:ext>
            </p:extLst>
          </p:nvPr>
        </p:nvGraphicFramePr>
        <p:xfrm>
          <a:off x="274637" y="1115633"/>
          <a:ext cx="8164513" cy="4759097"/>
        </p:xfrm>
        <a:graphic>
          <a:graphicData uri="http://schemas.openxmlformats.org/drawingml/2006/chart">
            <c:chart xmlns:c="http://schemas.openxmlformats.org/drawingml/2006/chart" xmlns:r="http://schemas.openxmlformats.org/officeDocument/2006/relationships" r:id="rId4"/>
          </a:graphicData>
        </a:graphic>
      </p:graphicFrame>
      <p:sp>
        <p:nvSpPr>
          <p:cNvPr id="2" name="TextBox 1">
            <a:extLst>
              <a:ext uri="{FF2B5EF4-FFF2-40B4-BE49-F238E27FC236}">
                <a16:creationId xmlns:a16="http://schemas.microsoft.com/office/drawing/2014/main" id="{3F254156-6383-DD5B-A148-A9917A1DDF49}"/>
              </a:ext>
            </a:extLst>
          </p:cNvPr>
          <p:cNvSpPr txBox="1"/>
          <p:nvPr/>
        </p:nvSpPr>
        <p:spPr>
          <a:xfrm>
            <a:off x="594359" y="6198176"/>
            <a:ext cx="8092441" cy="338554"/>
          </a:xfrm>
          <a:prstGeom prst="rect">
            <a:avLst/>
          </a:prstGeom>
          <a:noFill/>
        </p:spPr>
        <p:txBody>
          <a:bodyPr wrap="square" rtlCol="0">
            <a:spAutoFit/>
          </a:bodyPr>
          <a:lstStyle/>
          <a:p>
            <a:r>
              <a:rPr lang="en-US" sz="800">
                <a:latin typeface="Arial" panose="020B0604020202020204" pitchFamily="34" charset="0"/>
                <a:cs typeface="Arial" panose="020B0604020202020204" pitchFamily="34" charset="0"/>
              </a:rPr>
              <a:t>Inpatient demand is lower than anticipated due to transition of grouper vendors.  Upon implementation of new grouper vendor, inpatient claims will be reprocessed, and we anticipate inpatient demand will increase.  </a:t>
            </a:r>
          </a:p>
        </p:txBody>
      </p:sp>
    </p:spTree>
    <p:extLst>
      <p:ext uri="{BB962C8B-B14F-4D97-AF65-F5344CB8AC3E}">
        <p14:creationId xmlns:p14="http://schemas.microsoft.com/office/powerpoint/2010/main" val="230812297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Rectangle 89"/>
          <p:cNvSpPr>
            <a:spLocks noChangeArrowheads="1"/>
          </p:cNvSpPr>
          <p:nvPr/>
        </p:nvSpPr>
        <p:spPr bwMode="auto">
          <a:xfrm>
            <a:off x="349250" y="520700"/>
            <a:ext cx="5622925" cy="927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ctr" eaLnBrk="1" hangingPunct="1">
              <a:spcBef>
                <a:spcPct val="0"/>
              </a:spcBef>
              <a:buFontTx/>
              <a:buNone/>
            </a:pPr>
            <a:r>
              <a:rPr lang="en-US" altLang="en-US" sz="2400" b="1">
                <a:solidFill>
                  <a:srgbClr val="000000"/>
                </a:solidFill>
                <a:latin typeface="Arial" panose="020B0604020202020204" pitchFamily="34" charset="0"/>
              </a:rPr>
              <a:t>HSN CHC Demand by Type of Service</a:t>
            </a:r>
          </a:p>
        </p:txBody>
      </p:sp>
      <p:sp>
        <p:nvSpPr>
          <p:cNvPr id="9260" name="Text Box 14"/>
          <p:cNvSpPr txBox="1">
            <a:spLocks noChangeArrowheads="1"/>
          </p:cNvSpPr>
          <p:nvPr/>
        </p:nvSpPr>
        <p:spPr bwMode="auto">
          <a:xfrm>
            <a:off x="676275" y="6248369"/>
            <a:ext cx="8107363"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b">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r>
              <a:rPr lang="en-US" altLang="en-US" sz="800">
                <a:latin typeface="Arial" panose="020B0604020202020204" pitchFamily="34" charset="0"/>
              </a:rPr>
              <a:t>Notes: The Health Safety Net fiscal year runs from October 1 through September 30 of the following year.</a:t>
            </a:r>
            <a:r>
              <a:rPr lang="en-US" altLang="en-US" sz="800">
                <a:solidFill>
                  <a:srgbClr val="080808"/>
                </a:solidFill>
                <a:latin typeface="Arial" panose="020B0604020202020204" pitchFamily="34" charset="0"/>
              </a:rPr>
              <a:t> </a:t>
            </a:r>
            <a:r>
              <a:rPr lang="en-US" altLang="en-US" sz="800">
                <a:latin typeface="Arial" panose="020B0604020202020204" pitchFamily="34" charset="0"/>
              </a:rPr>
              <a:t>Source: Health Safety Net Payment Calculation as of 9/30/23.</a:t>
            </a:r>
            <a:br>
              <a:rPr lang="en-US" altLang="en-US" sz="800">
                <a:latin typeface="Arial" panose="020B0604020202020204" pitchFamily="34" charset="0"/>
              </a:rPr>
            </a:br>
            <a:endParaRPr lang="en-US" altLang="en-US" sz="800">
              <a:latin typeface="Arial" panose="020B0604020202020204" pitchFamily="34" charset="0"/>
            </a:endParaRPr>
          </a:p>
        </p:txBody>
      </p:sp>
      <p:grpSp>
        <p:nvGrpSpPr>
          <p:cNvPr id="9261" name="Group 11"/>
          <p:cNvGrpSpPr>
            <a:grpSpLocks/>
          </p:cNvGrpSpPr>
          <p:nvPr/>
        </p:nvGrpSpPr>
        <p:grpSpPr bwMode="auto">
          <a:xfrm>
            <a:off x="7148513" y="146050"/>
            <a:ext cx="1746250" cy="369888"/>
            <a:chOff x="4307" y="122"/>
            <a:chExt cx="1856" cy="264"/>
          </a:xfrm>
        </p:grpSpPr>
        <p:sp>
          <p:nvSpPr>
            <p:cNvPr id="9263" name="Rectangle 12"/>
            <p:cNvSpPr>
              <a:spLocks noChangeArrowheads="1"/>
            </p:cNvSpPr>
            <p:nvPr/>
          </p:nvSpPr>
          <p:spPr bwMode="white">
            <a:xfrm>
              <a:off x="4307" y="123"/>
              <a:ext cx="1856" cy="263"/>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endParaRPr lang="en-US" altLang="en-US" sz="1300">
                <a:latin typeface="Verdana" pitchFamily="34" charset="0"/>
              </a:endParaRPr>
            </a:p>
          </p:txBody>
        </p:sp>
        <p:sp>
          <p:nvSpPr>
            <p:cNvPr id="9264" name="Text Box 13"/>
            <p:cNvSpPr txBox="1">
              <a:spLocks noChangeArrowheads="1"/>
            </p:cNvSpPr>
            <p:nvPr/>
          </p:nvSpPr>
          <p:spPr bwMode="auto">
            <a:xfrm>
              <a:off x="4350" y="122"/>
              <a:ext cx="1756" cy="2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lIns="101799" tIns="50900" rIns="101799" bIns="50900" anchor="b">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r" eaLnBrk="1" hangingPunct="1">
                <a:spcBef>
                  <a:spcPct val="0"/>
                </a:spcBef>
                <a:buFontTx/>
                <a:buNone/>
              </a:pPr>
              <a:r>
                <a:rPr lang="en-US" altLang="en-US" sz="1400">
                  <a:solidFill>
                    <a:srgbClr val="4F81BD"/>
                  </a:solidFill>
                </a:rPr>
                <a:t>Service Patterns</a:t>
              </a:r>
            </a:p>
          </p:txBody>
        </p:sp>
      </p:grpSp>
      <p:pic>
        <p:nvPicPr>
          <p:cNvPr id="11" name="Picture 10" descr="state seal_complete_"/>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5250" y="6345238"/>
            <a:ext cx="415925" cy="415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12" name="Group 11"/>
          <p:cNvGrpSpPr>
            <a:grpSpLocks/>
          </p:cNvGrpSpPr>
          <p:nvPr/>
        </p:nvGrpSpPr>
        <p:grpSpPr bwMode="auto">
          <a:xfrm>
            <a:off x="517525" y="6477000"/>
            <a:ext cx="3349625" cy="309563"/>
            <a:chOff x="4307" y="87"/>
            <a:chExt cx="1856" cy="299"/>
          </a:xfrm>
        </p:grpSpPr>
        <p:sp>
          <p:nvSpPr>
            <p:cNvPr id="13" name="Rectangle 12"/>
            <p:cNvSpPr>
              <a:spLocks noChangeArrowheads="1"/>
            </p:cNvSpPr>
            <p:nvPr/>
          </p:nvSpPr>
          <p:spPr bwMode="white">
            <a:xfrm>
              <a:off x="4307" y="122"/>
              <a:ext cx="1856" cy="264"/>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sz="1400">
                <a:solidFill>
                  <a:schemeClr val="tx1"/>
                </a:solidFill>
                <a:latin typeface="Verdana" pitchFamily="34" charset="0"/>
              </a:endParaRPr>
            </a:p>
          </p:txBody>
        </p:sp>
        <p:sp>
          <p:nvSpPr>
            <p:cNvPr id="14" name="Text Box 13"/>
            <p:cNvSpPr txBox="1">
              <a:spLocks noChangeArrowheads="1"/>
            </p:cNvSpPr>
            <p:nvPr/>
          </p:nvSpPr>
          <p:spPr bwMode="auto">
            <a:xfrm>
              <a:off x="4318" y="87"/>
              <a:ext cx="1756" cy="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1799" tIns="50900" rIns="101799" bIns="50900" anchor="b">
              <a:spAutoFit/>
            </a:bodyPr>
            <a:lstStyle>
              <a:lvl1pPr eaLnBrk="0" hangingPunct="0">
                <a:defRPr sz="2500" b="1">
                  <a:solidFill>
                    <a:srgbClr val="DDDDDD"/>
                  </a:solidFill>
                  <a:latin typeface="Arial" pitchFamily="34" charset="0"/>
                  <a:ea typeface="ＭＳ Ｐゴシック" pitchFamily="34" charset="-128"/>
                </a:defRPr>
              </a:lvl1pPr>
              <a:lvl2pPr marL="742950" indent="-285750" eaLnBrk="0" hangingPunct="0">
                <a:defRPr sz="2500" b="1">
                  <a:solidFill>
                    <a:srgbClr val="DDDDDD"/>
                  </a:solidFill>
                  <a:latin typeface="Arial" pitchFamily="34" charset="0"/>
                  <a:ea typeface="ＭＳ Ｐゴシック" pitchFamily="34" charset="-128"/>
                </a:defRPr>
              </a:lvl2pPr>
              <a:lvl3pPr marL="1143000" indent="-228600" eaLnBrk="0" hangingPunct="0">
                <a:defRPr sz="2500" b="1">
                  <a:solidFill>
                    <a:srgbClr val="DDDDDD"/>
                  </a:solidFill>
                  <a:latin typeface="Arial" pitchFamily="34" charset="0"/>
                  <a:ea typeface="ＭＳ Ｐゴシック" pitchFamily="34" charset="-128"/>
                </a:defRPr>
              </a:lvl3pPr>
              <a:lvl4pPr marL="1600200" indent="-228600" eaLnBrk="0" hangingPunct="0">
                <a:defRPr sz="2500" b="1">
                  <a:solidFill>
                    <a:srgbClr val="DDDDDD"/>
                  </a:solidFill>
                  <a:latin typeface="Arial" pitchFamily="34" charset="0"/>
                  <a:ea typeface="ＭＳ Ｐゴシック" pitchFamily="34" charset="-128"/>
                </a:defRPr>
              </a:lvl4pPr>
              <a:lvl5pPr marL="2057400" indent="-228600" eaLnBrk="0" hangingPunct="0">
                <a:defRPr sz="2500" b="1">
                  <a:solidFill>
                    <a:srgbClr val="DDDDDD"/>
                  </a:solidFill>
                  <a:latin typeface="Arial" pitchFamily="34" charset="0"/>
                  <a:ea typeface="ＭＳ Ｐゴシック" pitchFamily="34" charset="-128"/>
                </a:defRPr>
              </a:lvl5pPr>
              <a:lvl6pPr marL="25146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6pPr>
              <a:lvl7pPr marL="29718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7pPr>
              <a:lvl8pPr marL="34290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8pPr>
              <a:lvl9pPr marL="38862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9pPr>
            </a:lstStyle>
            <a:p>
              <a:pPr eaLnBrk="1" hangingPunct="1">
                <a:defRPr/>
              </a:pPr>
              <a:r>
                <a:rPr lang="en-US" sz="1100" b="0">
                  <a:solidFill>
                    <a:srgbClr val="376092"/>
                  </a:solidFill>
                </a:rPr>
                <a:t>Executive Office of Health and Human Services</a:t>
              </a:r>
            </a:p>
          </p:txBody>
        </p:sp>
      </p:grpSp>
      <p:cxnSp>
        <p:nvCxnSpPr>
          <p:cNvPr id="16" name="Straight Connector 15"/>
          <p:cNvCxnSpPr/>
          <p:nvPr/>
        </p:nvCxnSpPr>
        <p:spPr>
          <a:xfrm>
            <a:off x="457200" y="457200"/>
            <a:ext cx="8164513" cy="0"/>
          </a:xfrm>
          <a:prstGeom prst="line">
            <a:avLst/>
          </a:prstGeom>
          <a:ln w="25400"/>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flipH="1">
            <a:off x="676275" y="6492240"/>
            <a:ext cx="7873366" cy="0"/>
          </a:xfrm>
          <a:prstGeom prst="line">
            <a:avLst/>
          </a:prstGeom>
        </p:spPr>
        <p:style>
          <a:lnRef idx="1">
            <a:schemeClr val="accent1"/>
          </a:lnRef>
          <a:fillRef idx="0">
            <a:schemeClr val="accent1"/>
          </a:fillRef>
          <a:effectRef idx="0">
            <a:schemeClr val="accent1"/>
          </a:effectRef>
          <a:fontRef idx="minor">
            <a:schemeClr val="tx1"/>
          </a:fontRef>
        </p:style>
      </p:cxnSp>
      <p:grpSp>
        <p:nvGrpSpPr>
          <p:cNvPr id="18" name="Group 11"/>
          <p:cNvGrpSpPr>
            <a:grpSpLocks/>
          </p:cNvGrpSpPr>
          <p:nvPr/>
        </p:nvGrpSpPr>
        <p:grpSpPr bwMode="auto">
          <a:xfrm>
            <a:off x="7010613" y="147451"/>
            <a:ext cx="1959456" cy="462360"/>
            <a:chOff x="4031" y="123"/>
            <a:chExt cx="2132" cy="330"/>
          </a:xfrm>
        </p:grpSpPr>
        <p:sp>
          <p:nvSpPr>
            <p:cNvPr id="19" name="Rectangle 12"/>
            <p:cNvSpPr>
              <a:spLocks noChangeArrowheads="1"/>
            </p:cNvSpPr>
            <p:nvPr/>
          </p:nvSpPr>
          <p:spPr bwMode="white">
            <a:xfrm>
              <a:off x="4031" y="123"/>
              <a:ext cx="2132" cy="263"/>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endParaRPr lang="en-US" altLang="en-US" sz="1300">
                <a:latin typeface="Verdana" pitchFamily="34" charset="0"/>
              </a:endParaRPr>
            </a:p>
          </p:txBody>
        </p:sp>
        <p:sp>
          <p:nvSpPr>
            <p:cNvPr id="20" name="Text Box 13"/>
            <p:cNvSpPr txBox="1">
              <a:spLocks noChangeArrowheads="1"/>
            </p:cNvSpPr>
            <p:nvPr/>
          </p:nvSpPr>
          <p:spPr bwMode="auto">
            <a:xfrm>
              <a:off x="4113" y="204"/>
              <a:ext cx="1993" cy="24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lIns="101799" tIns="50900" rIns="101799" bIns="50900" anchor="b">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r" eaLnBrk="1" hangingPunct="1">
                <a:spcBef>
                  <a:spcPct val="0"/>
                </a:spcBef>
                <a:buNone/>
              </a:pPr>
              <a:r>
                <a:rPr lang="en-US" altLang="en-US" sz="1600" b="1">
                  <a:solidFill>
                    <a:srgbClr val="4F81BD"/>
                  </a:solidFill>
                  <a:latin typeface="Arial" panose="020B0604020202020204" pitchFamily="34" charset="0"/>
                  <a:cs typeface="Arial" panose="020B0604020202020204" pitchFamily="34" charset="0"/>
                </a:rPr>
                <a:t>Service Patterns</a:t>
              </a:r>
            </a:p>
          </p:txBody>
        </p:sp>
      </p:grpSp>
      <p:sp>
        <p:nvSpPr>
          <p:cNvPr id="22" name="Slide Number Placeholder 2"/>
          <p:cNvSpPr>
            <a:spLocks noGrp="1"/>
          </p:cNvSpPr>
          <p:nvPr>
            <p:ph type="sldNum" sz="quarter" idx="12"/>
          </p:nvPr>
        </p:nvSpPr>
        <p:spPr>
          <a:xfrm>
            <a:off x="8686800" y="6613525"/>
            <a:ext cx="457200" cy="244475"/>
          </a:xfrm>
        </p:spPr>
        <p:txBody>
          <a:bodyPr/>
          <a:lstStyle/>
          <a:p>
            <a:pPr>
              <a:defRPr/>
            </a:pPr>
            <a:fld id="{E932BB6A-D600-4D54-8112-1310BC448E11}" type="slidenum">
              <a:rPr lang="en-US" smtClean="0"/>
              <a:pPr>
                <a:defRPr/>
              </a:pPr>
              <a:t>12</a:t>
            </a:fld>
            <a:endParaRPr lang="en-US"/>
          </a:p>
        </p:txBody>
      </p:sp>
      <p:graphicFrame>
        <p:nvGraphicFramePr>
          <p:cNvPr id="21" name="Chart 20">
            <a:extLst>
              <a:ext uri="{FF2B5EF4-FFF2-40B4-BE49-F238E27FC236}">
                <a16:creationId xmlns:a16="http://schemas.microsoft.com/office/drawing/2014/main" id="{ED391768-CA62-499E-BFCE-6C1AFA0E9B3E}"/>
              </a:ext>
            </a:extLst>
          </p:cNvPr>
          <p:cNvGraphicFramePr>
            <a:graphicFrameLocks/>
          </p:cNvGraphicFramePr>
          <p:nvPr/>
        </p:nvGraphicFramePr>
        <p:xfrm>
          <a:off x="1447800" y="1448878"/>
          <a:ext cx="6477000" cy="4132492"/>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4" name="Chart 3">
            <a:extLst>
              <a:ext uri="{FF2B5EF4-FFF2-40B4-BE49-F238E27FC236}">
                <a16:creationId xmlns:a16="http://schemas.microsoft.com/office/drawing/2014/main" id="{B4F7C107-1175-4EC0-CA2D-A7A98461BC5D}"/>
              </a:ext>
            </a:extLst>
          </p:cNvPr>
          <p:cNvGraphicFramePr/>
          <p:nvPr>
            <p:extLst>
              <p:ext uri="{D42A27DB-BD31-4B8C-83A1-F6EECF244321}">
                <p14:modId xmlns:p14="http://schemas.microsoft.com/office/powerpoint/2010/main" val="681004275"/>
              </p:ext>
            </p:extLst>
          </p:nvPr>
        </p:nvGraphicFramePr>
        <p:xfrm>
          <a:off x="1524000" y="1397000"/>
          <a:ext cx="6096000" cy="4064000"/>
        </p:xfrm>
        <a:graphic>
          <a:graphicData uri="http://schemas.openxmlformats.org/drawingml/2006/chart">
            <c:chart xmlns:c="http://schemas.openxmlformats.org/drawingml/2006/chart" xmlns:r="http://schemas.openxmlformats.org/officeDocument/2006/relationships" r:id="rId5"/>
          </a:graphicData>
        </a:graphic>
      </p:graphicFrame>
    </p:spTree>
    <p:extLst>
      <p:ext uri="{BB962C8B-B14F-4D97-AF65-F5344CB8AC3E}">
        <p14:creationId xmlns:p14="http://schemas.microsoft.com/office/powerpoint/2010/main" val="260785143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Rectangle 89"/>
          <p:cNvSpPr>
            <a:spLocks noChangeArrowheads="1"/>
          </p:cNvSpPr>
          <p:nvPr/>
        </p:nvSpPr>
        <p:spPr bwMode="auto">
          <a:xfrm>
            <a:off x="363538" y="530226"/>
            <a:ext cx="8258175" cy="463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ctr" eaLnBrk="1" hangingPunct="1">
              <a:spcBef>
                <a:spcPct val="0"/>
              </a:spcBef>
              <a:buFontTx/>
              <a:buNone/>
            </a:pPr>
            <a:r>
              <a:rPr lang="en-US" altLang="en-US" sz="2400" b="1">
                <a:solidFill>
                  <a:srgbClr val="000000"/>
                </a:solidFill>
                <a:latin typeface="Arial" panose="020B0604020202020204" pitchFamily="34" charset="0"/>
              </a:rPr>
              <a:t>HSN </a:t>
            </a:r>
            <a:r>
              <a:rPr lang="en-US" altLang="en-US" sz="2400" b="1">
                <a:latin typeface="Arial" panose="020B0604020202020204" pitchFamily="34" charset="0"/>
              </a:rPr>
              <a:t>Hospital</a:t>
            </a:r>
            <a:r>
              <a:rPr lang="en-US" altLang="en-US" sz="2400" b="1">
                <a:solidFill>
                  <a:srgbClr val="000000"/>
                </a:solidFill>
                <a:latin typeface="Arial" panose="020B0604020202020204" pitchFamily="34" charset="0"/>
              </a:rPr>
              <a:t> Utilization by Federal Poverty Level (FPL</a:t>
            </a:r>
            <a:r>
              <a:rPr lang="en-US" altLang="en-US" sz="2000" b="1">
                <a:solidFill>
                  <a:srgbClr val="000000"/>
                </a:solidFill>
                <a:latin typeface="Arial" panose="020B0604020202020204" pitchFamily="34" charset="0"/>
              </a:rPr>
              <a:t>)</a:t>
            </a:r>
          </a:p>
        </p:txBody>
      </p:sp>
      <p:sp>
        <p:nvSpPr>
          <p:cNvPr id="9260" name="Text Box 14"/>
          <p:cNvSpPr txBox="1">
            <a:spLocks noChangeArrowheads="1"/>
          </p:cNvSpPr>
          <p:nvPr/>
        </p:nvSpPr>
        <p:spPr bwMode="auto">
          <a:xfrm>
            <a:off x="726758" y="6237516"/>
            <a:ext cx="7772400" cy="2154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nchor="b">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r>
              <a:rPr lang="en-US" altLang="en-US" sz="700">
                <a:latin typeface="Arial" panose="020B0604020202020204" pitchFamily="34" charset="0"/>
              </a:rPr>
              <a:t>Notes: Please note dental payment information is not included in the above calculation. The Health Safety Net fiscal year runs from October 1 through September 30 of the following year. &gt; 300% FPL includes individuals qualifying for Medical Hardship. </a:t>
            </a:r>
            <a:r>
              <a:rPr lang="en-US" altLang="en-US" sz="700">
                <a:solidFill>
                  <a:srgbClr val="080808"/>
                </a:solidFill>
                <a:latin typeface="Arial" panose="020B0604020202020204" pitchFamily="34" charset="0"/>
              </a:rPr>
              <a:t>Source: Health Safety Net Data </a:t>
            </a:r>
            <a:r>
              <a:rPr lang="en-US" altLang="en-US" sz="700">
                <a:latin typeface="Arial" panose="020B0604020202020204" pitchFamily="34" charset="0"/>
              </a:rPr>
              <a:t>Warehouse as of 9/30/2023.</a:t>
            </a:r>
          </a:p>
        </p:txBody>
      </p:sp>
      <p:grpSp>
        <p:nvGrpSpPr>
          <p:cNvPr id="9261" name="Group 11"/>
          <p:cNvGrpSpPr>
            <a:grpSpLocks/>
          </p:cNvGrpSpPr>
          <p:nvPr/>
        </p:nvGrpSpPr>
        <p:grpSpPr bwMode="auto">
          <a:xfrm>
            <a:off x="7148513" y="146050"/>
            <a:ext cx="1746250" cy="369888"/>
            <a:chOff x="4307" y="122"/>
            <a:chExt cx="1856" cy="264"/>
          </a:xfrm>
        </p:grpSpPr>
        <p:sp>
          <p:nvSpPr>
            <p:cNvPr id="9263" name="Rectangle 12"/>
            <p:cNvSpPr>
              <a:spLocks noChangeArrowheads="1"/>
            </p:cNvSpPr>
            <p:nvPr/>
          </p:nvSpPr>
          <p:spPr bwMode="white">
            <a:xfrm>
              <a:off x="4307" y="123"/>
              <a:ext cx="1856" cy="263"/>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endParaRPr lang="en-US" altLang="en-US" sz="1300">
                <a:latin typeface="Verdana" pitchFamily="34" charset="0"/>
              </a:endParaRPr>
            </a:p>
          </p:txBody>
        </p:sp>
        <p:sp>
          <p:nvSpPr>
            <p:cNvPr id="9264" name="Text Box 13"/>
            <p:cNvSpPr txBox="1">
              <a:spLocks noChangeArrowheads="1"/>
            </p:cNvSpPr>
            <p:nvPr/>
          </p:nvSpPr>
          <p:spPr bwMode="auto">
            <a:xfrm>
              <a:off x="4350" y="122"/>
              <a:ext cx="1756" cy="2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lIns="101799" tIns="50900" rIns="101799" bIns="50900" anchor="b">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r" eaLnBrk="1" hangingPunct="1">
                <a:spcBef>
                  <a:spcPct val="0"/>
                </a:spcBef>
                <a:buFontTx/>
                <a:buNone/>
              </a:pPr>
              <a:r>
                <a:rPr lang="en-US" altLang="en-US" sz="1400">
                  <a:solidFill>
                    <a:srgbClr val="4F81BD"/>
                  </a:solidFill>
                </a:rPr>
                <a:t>Service Patterns</a:t>
              </a:r>
            </a:p>
          </p:txBody>
        </p:sp>
      </p:grpSp>
      <p:pic>
        <p:nvPicPr>
          <p:cNvPr id="11" name="Picture 10" descr="state seal_complete_"/>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5250" y="6345238"/>
            <a:ext cx="415925" cy="415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12" name="Group 11"/>
          <p:cNvGrpSpPr>
            <a:grpSpLocks/>
          </p:cNvGrpSpPr>
          <p:nvPr/>
        </p:nvGrpSpPr>
        <p:grpSpPr bwMode="auto">
          <a:xfrm>
            <a:off x="517525" y="6477000"/>
            <a:ext cx="3349625" cy="309563"/>
            <a:chOff x="4307" y="87"/>
            <a:chExt cx="1856" cy="299"/>
          </a:xfrm>
        </p:grpSpPr>
        <p:sp>
          <p:nvSpPr>
            <p:cNvPr id="13" name="Rectangle 12"/>
            <p:cNvSpPr>
              <a:spLocks noChangeArrowheads="1"/>
            </p:cNvSpPr>
            <p:nvPr/>
          </p:nvSpPr>
          <p:spPr bwMode="white">
            <a:xfrm>
              <a:off x="4307" y="122"/>
              <a:ext cx="1856" cy="264"/>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sz="1400">
                <a:solidFill>
                  <a:schemeClr val="tx1"/>
                </a:solidFill>
                <a:latin typeface="Verdana" pitchFamily="34" charset="0"/>
              </a:endParaRPr>
            </a:p>
          </p:txBody>
        </p:sp>
        <p:sp>
          <p:nvSpPr>
            <p:cNvPr id="14" name="Text Box 13"/>
            <p:cNvSpPr txBox="1">
              <a:spLocks noChangeArrowheads="1"/>
            </p:cNvSpPr>
            <p:nvPr/>
          </p:nvSpPr>
          <p:spPr bwMode="auto">
            <a:xfrm>
              <a:off x="4318" y="87"/>
              <a:ext cx="1756" cy="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1799" tIns="50900" rIns="101799" bIns="50900" anchor="b">
              <a:spAutoFit/>
            </a:bodyPr>
            <a:lstStyle>
              <a:lvl1pPr eaLnBrk="0" hangingPunct="0">
                <a:defRPr sz="2500" b="1">
                  <a:solidFill>
                    <a:srgbClr val="DDDDDD"/>
                  </a:solidFill>
                  <a:latin typeface="Arial" pitchFamily="34" charset="0"/>
                  <a:ea typeface="ＭＳ Ｐゴシック" pitchFamily="34" charset="-128"/>
                </a:defRPr>
              </a:lvl1pPr>
              <a:lvl2pPr marL="742950" indent="-285750" eaLnBrk="0" hangingPunct="0">
                <a:defRPr sz="2500" b="1">
                  <a:solidFill>
                    <a:srgbClr val="DDDDDD"/>
                  </a:solidFill>
                  <a:latin typeface="Arial" pitchFamily="34" charset="0"/>
                  <a:ea typeface="ＭＳ Ｐゴシック" pitchFamily="34" charset="-128"/>
                </a:defRPr>
              </a:lvl2pPr>
              <a:lvl3pPr marL="1143000" indent="-228600" eaLnBrk="0" hangingPunct="0">
                <a:defRPr sz="2500" b="1">
                  <a:solidFill>
                    <a:srgbClr val="DDDDDD"/>
                  </a:solidFill>
                  <a:latin typeface="Arial" pitchFamily="34" charset="0"/>
                  <a:ea typeface="ＭＳ Ｐゴシック" pitchFamily="34" charset="-128"/>
                </a:defRPr>
              </a:lvl3pPr>
              <a:lvl4pPr marL="1600200" indent="-228600" eaLnBrk="0" hangingPunct="0">
                <a:defRPr sz="2500" b="1">
                  <a:solidFill>
                    <a:srgbClr val="DDDDDD"/>
                  </a:solidFill>
                  <a:latin typeface="Arial" pitchFamily="34" charset="0"/>
                  <a:ea typeface="ＭＳ Ｐゴシック" pitchFamily="34" charset="-128"/>
                </a:defRPr>
              </a:lvl4pPr>
              <a:lvl5pPr marL="2057400" indent="-228600" eaLnBrk="0" hangingPunct="0">
                <a:defRPr sz="2500" b="1">
                  <a:solidFill>
                    <a:srgbClr val="DDDDDD"/>
                  </a:solidFill>
                  <a:latin typeface="Arial" pitchFamily="34" charset="0"/>
                  <a:ea typeface="ＭＳ Ｐゴシック" pitchFamily="34" charset="-128"/>
                </a:defRPr>
              </a:lvl5pPr>
              <a:lvl6pPr marL="25146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6pPr>
              <a:lvl7pPr marL="29718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7pPr>
              <a:lvl8pPr marL="34290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8pPr>
              <a:lvl9pPr marL="38862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9pPr>
            </a:lstStyle>
            <a:p>
              <a:pPr eaLnBrk="1" hangingPunct="1">
                <a:defRPr/>
              </a:pPr>
              <a:r>
                <a:rPr lang="en-US" sz="1100" b="0">
                  <a:solidFill>
                    <a:srgbClr val="376092"/>
                  </a:solidFill>
                </a:rPr>
                <a:t>Executive Office of Health and Human Services</a:t>
              </a:r>
            </a:p>
          </p:txBody>
        </p:sp>
      </p:grpSp>
      <p:cxnSp>
        <p:nvCxnSpPr>
          <p:cNvPr id="16" name="Straight Connector 15"/>
          <p:cNvCxnSpPr/>
          <p:nvPr/>
        </p:nvCxnSpPr>
        <p:spPr>
          <a:xfrm>
            <a:off x="457200" y="457200"/>
            <a:ext cx="8164513" cy="0"/>
          </a:xfrm>
          <a:prstGeom prst="line">
            <a:avLst/>
          </a:prstGeom>
          <a:ln w="25400"/>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flipH="1">
            <a:off x="676275" y="6492240"/>
            <a:ext cx="7873366" cy="0"/>
          </a:xfrm>
          <a:prstGeom prst="line">
            <a:avLst/>
          </a:prstGeom>
        </p:spPr>
        <p:style>
          <a:lnRef idx="1">
            <a:schemeClr val="accent1"/>
          </a:lnRef>
          <a:fillRef idx="0">
            <a:schemeClr val="accent1"/>
          </a:fillRef>
          <a:effectRef idx="0">
            <a:schemeClr val="accent1"/>
          </a:effectRef>
          <a:fontRef idx="minor">
            <a:schemeClr val="tx1"/>
          </a:fontRef>
        </p:style>
      </p:cxnSp>
      <p:grpSp>
        <p:nvGrpSpPr>
          <p:cNvPr id="18" name="Group 11"/>
          <p:cNvGrpSpPr>
            <a:grpSpLocks/>
          </p:cNvGrpSpPr>
          <p:nvPr/>
        </p:nvGrpSpPr>
        <p:grpSpPr bwMode="auto">
          <a:xfrm>
            <a:off x="7010613" y="147451"/>
            <a:ext cx="1959456" cy="462360"/>
            <a:chOff x="4031" y="123"/>
            <a:chExt cx="2132" cy="330"/>
          </a:xfrm>
        </p:grpSpPr>
        <p:sp>
          <p:nvSpPr>
            <p:cNvPr id="19" name="Rectangle 12"/>
            <p:cNvSpPr>
              <a:spLocks noChangeArrowheads="1"/>
            </p:cNvSpPr>
            <p:nvPr/>
          </p:nvSpPr>
          <p:spPr bwMode="white">
            <a:xfrm>
              <a:off x="4031" y="123"/>
              <a:ext cx="2132" cy="263"/>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endParaRPr lang="en-US" altLang="en-US" sz="1300">
                <a:latin typeface="Verdana" pitchFamily="34" charset="0"/>
              </a:endParaRPr>
            </a:p>
          </p:txBody>
        </p:sp>
        <p:sp>
          <p:nvSpPr>
            <p:cNvPr id="20" name="Text Box 13"/>
            <p:cNvSpPr txBox="1">
              <a:spLocks noChangeArrowheads="1"/>
            </p:cNvSpPr>
            <p:nvPr/>
          </p:nvSpPr>
          <p:spPr bwMode="auto">
            <a:xfrm>
              <a:off x="4113" y="204"/>
              <a:ext cx="1993" cy="24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lIns="101799" tIns="50900" rIns="101799" bIns="50900" anchor="b">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r" eaLnBrk="1" hangingPunct="1">
                <a:spcBef>
                  <a:spcPct val="0"/>
                </a:spcBef>
                <a:buNone/>
              </a:pPr>
              <a:r>
                <a:rPr lang="en-US" altLang="en-US" sz="1600" b="1">
                  <a:solidFill>
                    <a:srgbClr val="4F81BD"/>
                  </a:solidFill>
                  <a:latin typeface="Arial" panose="020B0604020202020204" pitchFamily="34" charset="0"/>
                  <a:cs typeface="Arial" panose="020B0604020202020204" pitchFamily="34" charset="0"/>
                </a:rPr>
                <a:t>Service Patterns</a:t>
              </a:r>
            </a:p>
          </p:txBody>
        </p:sp>
      </p:grpSp>
      <p:sp>
        <p:nvSpPr>
          <p:cNvPr id="22" name="Slide Number Placeholder 2"/>
          <p:cNvSpPr>
            <a:spLocks noGrp="1"/>
          </p:cNvSpPr>
          <p:nvPr>
            <p:ph type="sldNum" sz="quarter" idx="12"/>
          </p:nvPr>
        </p:nvSpPr>
        <p:spPr>
          <a:xfrm>
            <a:off x="8686800" y="6613525"/>
            <a:ext cx="457200" cy="244475"/>
          </a:xfrm>
        </p:spPr>
        <p:txBody>
          <a:bodyPr/>
          <a:lstStyle/>
          <a:p>
            <a:pPr>
              <a:defRPr/>
            </a:pPr>
            <a:fld id="{E932BB6A-D600-4D54-8112-1310BC448E11}" type="slidenum">
              <a:rPr lang="en-US" smtClean="0"/>
              <a:pPr>
                <a:defRPr/>
              </a:pPr>
              <a:t>13</a:t>
            </a:fld>
            <a:endParaRPr lang="en-US"/>
          </a:p>
        </p:txBody>
      </p:sp>
      <p:graphicFrame>
        <p:nvGraphicFramePr>
          <p:cNvPr id="23" name="Chart 22">
            <a:extLst>
              <a:ext uri="{FF2B5EF4-FFF2-40B4-BE49-F238E27FC236}">
                <a16:creationId xmlns:a16="http://schemas.microsoft.com/office/drawing/2014/main" id="{4C85E52B-B1BA-4C12-BA0B-79B6BC28B512}"/>
              </a:ext>
            </a:extLst>
          </p:cNvPr>
          <p:cNvGraphicFramePr/>
          <p:nvPr>
            <p:extLst>
              <p:ext uri="{D42A27DB-BD31-4B8C-83A1-F6EECF244321}">
                <p14:modId xmlns:p14="http://schemas.microsoft.com/office/powerpoint/2010/main" val="731361665"/>
              </p:ext>
            </p:extLst>
          </p:nvPr>
        </p:nvGraphicFramePr>
        <p:xfrm>
          <a:off x="295275" y="1066801"/>
          <a:ext cx="8258175" cy="4952999"/>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395672695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5" name="Rectangle 15"/>
          <p:cNvSpPr>
            <a:spLocks noGrp="1" noChangeArrowheads="1"/>
          </p:cNvSpPr>
          <p:nvPr>
            <p:ph type="title" idx="4294967295"/>
          </p:nvPr>
        </p:nvSpPr>
        <p:spPr>
          <a:xfrm>
            <a:off x="533400" y="533400"/>
            <a:ext cx="8067675" cy="750887"/>
          </a:xfrm>
        </p:spPr>
        <p:txBody>
          <a:bodyPr/>
          <a:lstStyle/>
          <a:p>
            <a:pPr eaLnBrk="1" hangingPunct="1"/>
            <a:r>
              <a:rPr lang="en-US" altLang="en-US"/>
              <a:t>Table of Contents</a:t>
            </a:r>
          </a:p>
        </p:txBody>
      </p:sp>
      <p:pic>
        <p:nvPicPr>
          <p:cNvPr id="5" name="Picture 4" descr="state seal_complete_"/>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5250" y="6345238"/>
            <a:ext cx="415925" cy="415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6" name="Group 11"/>
          <p:cNvGrpSpPr>
            <a:grpSpLocks/>
          </p:cNvGrpSpPr>
          <p:nvPr/>
        </p:nvGrpSpPr>
        <p:grpSpPr bwMode="auto">
          <a:xfrm>
            <a:off x="517525" y="6477000"/>
            <a:ext cx="3349625" cy="309563"/>
            <a:chOff x="4307" y="87"/>
            <a:chExt cx="1856" cy="299"/>
          </a:xfrm>
        </p:grpSpPr>
        <p:sp>
          <p:nvSpPr>
            <p:cNvPr id="7" name="Rectangle 12"/>
            <p:cNvSpPr>
              <a:spLocks noChangeArrowheads="1"/>
            </p:cNvSpPr>
            <p:nvPr/>
          </p:nvSpPr>
          <p:spPr bwMode="white">
            <a:xfrm>
              <a:off x="4307" y="122"/>
              <a:ext cx="1856" cy="264"/>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sz="1400">
                <a:solidFill>
                  <a:schemeClr val="tx1"/>
                </a:solidFill>
                <a:latin typeface="Verdana" pitchFamily="34" charset="0"/>
              </a:endParaRPr>
            </a:p>
          </p:txBody>
        </p:sp>
        <p:sp>
          <p:nvSpPr>
            <p:cNvPr id="8" name="Text Box 13"/>
            <p:cNvSpPr txBox="1">
              <a:spLocks noChangeArrowheads="1"/>
            </p:cNvSpPr>
            <p:nvPr/>
          </p:nvSpPr>
          <p:spPr bwMode="auto">
            <a:xfrm>
              <a:off x="4318" y="87"/>
              <a:ext cx="1756" cy="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1799" tIns="50900" rIns="101799" bIns="50900" anchor="b">
              <a:spAutoFit/>
            </a:bodyPr>
            <a:lstStyle>
              <a:lvl1pPr eaLnBrk="0" hangingPunct="0">
                <a:defRPr sz="2500" b="1">
                  <a:solidFill>
                    <a:srgbClr val="DDDDDD"/>
                  </a:solidFill>
                  <a:latin typeface="Arial" pitchFamily="34" charset="0"/>
                  <a:ea typeface="ＭＳ Ｐゴシック" pitchFamily="34" charset="-128"/>
                </a:defRPr>
              </a:lvl1pPr>
              <a:lvl2pPr marL="742950" indent="-285750" eaLnBrk="0" hangingPunct="0">
                <a:defRPr sz="2500" b="1">
                  <a:solidFill>
                    <a:srgbClr val="DDDDDD"/>
                  </a:solidFill>
                  <a:latin typeface="Arial" pitchFamily="34" charset="0"/>
                  <a:ea typeface="ＭＳ Ｐゴシック" pitchFamily="34" charset="-128"/>
                </a:defRPr>
              </a:lvl2pPr>
              <a:lvl3pPr marL="1143000" indent="-228600" eaLnBrk="0" hangingPunct="0">
                <a:defRPr sz="2500" b="1">
                  <a:solidFill>
                    <a:srgbClr val="DDDDDD"/>
                  </a:solidFill>
                  <a:latin typeface="Arial" pitchFamily="34" charset="0"/>
                  <a:ea typeface="ＭＳ Ｐゴシック" pitchFamily="34" charset="-128"/>
                </a:defRPr>
              </a:lvl3pPr>
              <a:lvl4pPr marL="1600200" indent="-228600" eaLnBrk="0" hangingPunct="0">
                <a:defRPr sz="2500" b="1">
                  <a:solidFill>
                    <a:srgbClr val="DDDDDD"/>
                  </a:solidFill>
                  <a:latin typeface="Arial" pitchFamily="34" charset="0"/>
                  <a:ea typeface="ＭＳ Ｐゴシック" pitchFamily="34" charset="-128"/>
                </a:defRPr>
              </a:lvl4pPr>
              <a:lvl5pPr marL="2057400" indent="-228600" eaLnBrk="0" hangingPunct="0">
                <a:defRPr sz="2500" b="1">
                  <a:solidFill>
                    <a:srgbClr val="DDDDDD"/>
                  </a:solidFill>
                  <a:latin typeface="Arial" pitchFamily="34" charset="0"/>
                  <a:ea typeface="ＭＳ Ｐゴシック" pitchFamily="34" charset="-128"/>
                </a:defRPr>
              </a:lvl5pPr>
              <a:lvl6pPr marL="25146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6pPr>
              <a:lvl7pPr marL="29718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7pPr>
              <a:lvl8pPr marL="34290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8pPr>
              <a:lvl9pPr marL="38862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9pPr>
            </a:lstStyle>
            <a:p>
              <a:pPr eaLnBrk="1" hangingPunct="1">
                <a:defRPr/>
              </a:pPr>
              <a:r>
                <a:rPr lang="en-US" sz="1100" b="0">
                  <a:solidFill>
                    <a:srgbClr val="376092"/>
                  </a:solidFill>
                </a:rPr>
                <a:t>Executive Office of Health and Human Services</a:t>
              </a:r>
            </a:p>
          </p:txBody>
        </p:sp>
      </p:grpSp>
      <p:cxnSp>
        <p:nvCxnSpPr>
          <p:cNvPr id="10" name="Straight Connector 9"/>
          <p:cNvCxnSpPr/>
          <p:nvPr/>
        </p:nvCxnSpPr>
        <p:spPr>
          <a:xfrm>
            <a:off x="457200" y="457200"/>
            <a:ext cx="8164513" cy="0"/>
          </a:xfrm>
          <a:prstGeom prst="line">
            <a:avLst/>
          </a:prstGeom>
          <a:ln w="25400"/>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flipH="1">
            <a:off x="676275" y="6492240"/>
            <a:ext cx="7873366" cy="0"/>
          </a:xfrm>
          <a:prstGeom prst="line">
            <a:avLst/>
          </a:prstGeom>
        </p:spPr>
        <p:style>
          <a:lnRef idx="1">
            <a:schemeClr val="accent1"/>
          </a:lnRef>
          <a:fillRef idx="0">
            <a:schemeClr val="accent1"/>
          </a:fillRef>
          <a:effectRef idx="0">
            <a:schemeClr val="accent1"/>
          </a:effectRef>
          <a:fontRef idx="minor">
            <a:schemeClr val="tx1"/>
          </a:fontRef>
        </p:style>
      </p:cxnSp>
      <p:graphicFrame>
        <p:nvGraphicFramePr>
          <p:cNvPr id="2" name="Table 1"/>
          <p:cNvGraphicFramePr>
            <a:graphicFrameLocks noGrp="1"/>
          </p:cNvGraphicFramePr>
          <p:nvPr>
            <p:extLst>
              <p:ext uri="{D42A27DB-BD31-4B8C-83A1-F6EECF244321}">
                <p14:modId xmlns:p14="http://schemas.microsoft.com/office/powerpoint/2010/main" val="3072217994"/>
              </p:ext>
            </p:extLst>
          </p:nvPr>
        </p:nvGraphicFramePr>
        <p:xfrm>
          <a:off x="1133475" y="1397000"/>
          <a:ext cx="6858000" cy="3337560"/>
        </p:xfrm>
        <a:graphic>
          <a:graphicData uri="http://schemas.openxmlformats.org/drawingml/2006/table">
            <a:tbl>
              <a:tblPr firstRow="1" bandRow="1">
                <a:tableStyleId>{2D5ABB26-0587-4C30-8999-92F81FD0307C}</a:tableStyleId>
              </a:tblPr>
              <a:tblGrid>
                <a:gridCol w="6105525">
                  <a:extLst>
                    <a:ext uri="{9D8B030D-6E8A-4147-A177-3AD203B41FA5}">
                      <a16:colId xmlns:a16="http://schemas.microsoft.com/office/drawing/2014/main" val="20000"/>
                    </a:ext>
                  </a:extLst>
                </a:gridCol>
                <a:gridCol w="752475">
                  <a:extLst>
                    <a:ext uri="{9D8B030D-6E8A-4147-A177-3AD203B41FA5}">
                      <a16:colId xmlns:a16="http://schemas.microsoft.com/office/drawing/2014/main" val="20001"/>
                    </a:ext>
                  </a:extLst>
                </a:gridCol>
              </a:tblGrid>
              <a:tr h="370840">
                <a:tc>
                  <a:txBody>
                    <a:bodyPr/>
                    <a:lstStyle/>
                    <a:p>
                      <a:r>
                        <a:rPr lang="en-US" altLang="en-US" sz="1800">
                          <a:latin typeface="Arial" panose="020B0604020202020204" pitchFamily="34" charset="0"/>
                          <a:cs typeface="Arial" panose="020B0604020202020204" pitchFamily="34" charset="0"/>
                        </a:rPr>
                        <a:t>Introduction</a:t>
                      </a:r>
                      <a:endParaRPr lang="en-US" b="0">
                        <a:solidFill>
                          <a:schemeClr val="tx1"/>
                        </a:solidFill>
                        <a:latin typeface="Arial" panose="020B0604020202020204" pitchFamily="34" charset="0"/>
                        <a:cs typeface="Arial" panose="020B0604020202020204" pitchFamily="34" charset="0"/>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altLang="en-US" sz="1800">
                          <a:latin typeface="Arial" panose="020B0604020202020204" pitchFamily="34" charset="0"/>
                          <a:cs typeface="Arial" panose="020B0604020202020204" pitchFamily="34" charset="0"/>
                        </a:rPr>
                        <a:t>3</a:t>
                      </a:r>
                      <a:endParaRPr lang="en-US" b="0">
                        <a:solidFill>
                          <a:schemeClr val="tx1"/>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0000"/>
                  </a:ext>
                </a:extLst>
              </a:tr>
              <a:tr h="370840">
                <a:tc>
                  <a:txBody>
                    <a:bodyPr/>
                    <a:lstStyle/>
                    <a:p>
                      <a:r>
                        <a:rPr lang="en-US" altLang="en-US" sz="1800">
                          <a:latin typeface="Arial" panose="020B0604020202020204" pitchFamily="34" charset="0"/>
                          <a:cs typeface="Arial" panose="020B0604020202020204" pitchFamily="34" charset="0"/>
                        </a:rPr>
                        <a:t>HSN Overview</a:t>
                      </a:r>
                      <a:endParaRPr lang="en-US" b="0">
                        <a:solidFill>
                          <a:schemeClr val="tx1"/>
                        </a:solidFill>
                        <a:latin typeface="Arial" panose="020B0604020202020204" pitchFamily="34" charset="0"/>
                        <a:cs typeface="Arial" panose="020B0604020202020204" pitchFamily="34" charset="0"/>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altLang="en-US" sz="1800">
                          <a:latin typeface="Arial" panose="020B0604020202020204" pitchFamily="34" charset="0"/>
                          <a:cs typeface="Arial" panose="020B0604020202020204" pitchFamily="34" charset="0"/>
                        </a:rPr>
                        <a:t>4</a:t>
                      </a:r>
                      <a:endParaRPr lang="en-US" b="0">
                        <a:solidFill>
                          <a:schemeClr val="tx1"/>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0001"/>
                  </a:ext>
                </a:extLst>
              </a:tr>
              <a:tr h="370840">
                <a:tc>
                  <a:txBody>
                    <a:bodyPr/>
                    <a:lstStyle/>
                    <a:p>
                      <a:r>
                        <a:rPr lang="en-US" altLang="en-US" sz="1800">
                          <a:latin typeface="Arial" panose="020B0604020202020204" pitchFamily="34" charset="0"/>
                          <a:cs typeface="Arial" panose="020B0604020202020204" pitchFamily="34" charset="0"/>
                        </a:rPr>
                        <a:t>HSN Fiscal Year Updates 2023</a:t>
                      </a:r>
                      <a:endParaRPr lang="en-US" b="0">
                        <a:solidFill>
                          <a:schemeClr val="tx1"/>
                        </a:solidFill>
                        <a:latin typeface="Arial" panose="020B0604020202020204" pitchFamily="34" charset="0"/>
                        <a:cs typeface="Arial" panose="020B0604020202020204" pitchFamily="34" charset="0"/>
                      </a:endParaRPr>
                    </a:p>
                  </a:txBody>
                  <a:tcPr/>
                </a:tc>
                <a:tc>
                  <a:txBody>
                    <a:bodyPr/>
                    <a:lstStyle/>
                    <a:p>
                      <a:r>
                        <a:rPr lang="en-US">
                          <a:latin typeface="Arial" panose="020B0604020202020204" pitchFamily="34" charset="0"/>
                          <a:cs typeface="Arial" panose="020B0604020202020204" pitchFamily="34" charset="0"/>
                        </a:rPr>
                        <a:t>7</a:t>
                      </a:r>
                      <a:endParaRPr lang="en-US" b="0">
                        <a:solidFill>
                          <a:schemeClr val="tx1"/>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0002"/>
                  </a:ext>
                </a:extLst>
              </a:tr>
              <a:tr h="370840">
                <a:tc>
                  <a:txBody>
                    <a:bodyPr/>
                    <a:lstStyle/>
                    <a:p>
                      <a:r>
                        <a:rPr lang="en-US" altLang="en-US" sz="1800">
                          <a:latin typeface="Arial" panose="020B0604020202020204" pitchFamily="34" charset="0"/>
                          <a:cs typeface="Arial" panose="020B0604020202020204" pitchFamily="34" charset="0"/>
                        </a:rPr>
                        <a:t>HSN Total Demand and Payment Trends</a:t>
                      </a:r>
                      <a:endParaRPr lang="en-US" b="0">
                        <a:solidFill>
                          <a:schemeClr val="tx1"/>
                        </a:solidFill>
                        <a:latin typeface="Arial" panose="020B0604020202020204" pitchFamily="34" charset="0"/>
                        <a:cs typeface="Arial" panose="020B0604020202020204" pitchFamily="34" charset="0"/>
                      </a:endParaRPr>
                    </a:p>
                  </a:txBody>
                  <a:tcPr/>
                </a:tc>
                <a:tc>
                  <a:txBody>
                    <a:bodyPr/>
                    <a:lstStyle/>
                    <a:p>
                      <a:r>
                        <a:rPr lang="en-US">
                          <a:latin typeface="Arial" panose="020B0604020202020204" pitchFamily="34" charset="0"/>
                          <a:cs typeface="Arial" panose="020B0604020202020204" pitchFamily="34" charset="0"/>
                        </a:rPr>
                        <a:t>8</a:t>
                      </a:r>
                      <a:endParaRPr lang="en-US" b="0">
                        <a:solidFill>
                          <a:schemeClr val="tx1"/>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0003"/>
                  </a:ext>
                </a:extLst>
              </a:tr>
              <a:tr h="370840">
                <a:tc>
                  <a:txBody>
                    <a:bodyPr/>
                    <a:lstStyle/>
                    <a:p>
                      <a:r>
                        <a:rPr lang="en-US" altLang="en-US" sz="1800">
                          <a:latin typeface="Arial" panose="020B0604020202020204" pitchFamily="34" charset="0"/>
                          <a:cs typeface="Arial" panose="020B0604020202020204" pitchFamily="34" charset="0"/>
                        </a:rPr>
                        <a:t>Hospital Payments &amp; Volumes</a:t>
                      </a:r>
                      <a:endParaRPr lang="en-US" b="0">
                        <a:solidFill>
                          <a:schemeClr val="tx1"/>
                        </a:solidFill>
                        <a:latin typeface="Arial" panose="020B0604020202020204" pitchFamily="34" charset="0"/>
                        <a:cs typeface="Arial" panose="020B0604020202020204" pitchFamily="34" charset="0"/>
                      </a:endParaRPr>
                    </a:p>
                  </a:txBody>
                  <a:tcPr/>
                </a:tc>
                <a:tc>
                  <a:txBody>
                    <a:bodyPr/>
                    <a:lstStyle/>
                    <a:p>
                      <a:r>
                        <a:rPr lang="en-US">
                          <a:latin typeface="Arial" panose="020B0604020202020204" pitchFamily="34" charset="0"/>
                          <a:cs typeface="Arial" panose="020B0604020202020204" pitchFamily="34" charset="0"/>
                        </a:rPr>
                        <a:t>9</a:t>
                      </a:r>
                      <a:endParaRPr lang="en-US" b="0">
                        <a:solidFill>
                          <a:schemeClr val="tx1"/>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0004"/>
                  </a:ext>
                </a:extLst>
              </a:tr>
              <a:tr h="370840">
                <a:tc>
                  <a:txBody>
                    <a:bodyPr/>
                    <a:lstStyle/>
                    <a:p>
                      <a:r>
                        <a:rPr lang="en-US" altLang="en-US" sz="1800">
                          <a:latin typeface="Arial" panose="020B0604020202020204" pitchFamily="34" charset="0"/>
                          <a:cs typeface="Arial" panose="020B0604020202020204" pitchFamily="34" charset="0"/>
                        </a:rPr>
                        <a:t>Community Health Centers (CHC) Disbursements</a:t>
                      </a:r>
                      <a:endParaRPr lang="en-US" b="0">
                        <a:solidFill>
                          <a:schemeClr val="tx1"/>
                        </a:solidFill>
                        <a:latin typeface="Arial" panose="020B0604020202020204" pitchFamily="34" charset="0"/>
                        <a:cs typeface="Arial" panose="020B0604020202020204" pitchFamily="34" charset="0"/>
                      </a:endParaRPr>
                    </a:p>
                  </a:txBody>
                  <a:tcPr/>
                </a:tc>
                <a:tc>
                  <a:txBody>
                    <a:bodyPr/>
                    <a:lstStyle/>
                    <a:p>
                      <a:r>
                        <a:rPr lang="en-US">
                          <a:latin typeface="Arial" panose="020B0604020202020204" pitchFamily="34" charset="0"/>
                          <a:cs typeface="Arial" panose="020B0604020202020204" pitchFamily="34" charset="0"/>
                        </a:rPr>
                        <a:t>10</a:t>
                      </a:r>
                      <a:endParaRPr lang="en-US" b="0">
                        <a:solidFill>
                          <a:schemeClr val="tx1"/>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0005"/>
                  </a:ext>
                </a:extLst>
              </a:tr>
              <a:tr h="370840">
                <a:tc>
                  <a:txBody>
                    <a:bodyPr/>
                    <a:lstStyle/>
                    <a:p>
                      <a:r>
                        <a:rPr lang="en-US" altLang="en-US" sz="1800" strike="noStrike">
                          <a:solidFill>
                            <a:schemeClr val="tx1"/>
                          </a:solidFill>
                          <a:latin typeface="Arial" panose="020B0604020202020204" pitchFamily="34" charset="0"/>
                          <a:cs typeface="Arial" panose="020B0604020202020204" pitchFamily="34" charset="0"/>
                        </a:rPr>
                        <a:t>Hospital </a:t>
                      </a:r>
                      <a:r>
                        <a:rPr lang="en-US" altLang="en-US" sz="1800">
                          <a:latin typeface="Arial" panose="020B0604020202020204" pitchFamily="34" charset="0"/>
                          <a:cs typeface="Arial" panose="020B0604020202020204" pitchFamily="34" charset="0"/>
                        </a:rPr>
                        <a:t>Demand by Type of Service</a:t>
                      </a:r>
                      <a:endParaRPr lang="en-US" b="0">
                        <a:solidFill>
                          <a:schemeClr val="tx1"/>
                        </a:solidFill>
                        <a:latin typeface="Arial" panose="020B0604020202020204" pitchFamily="34" charset="0"/>
                        <a:cs typeface="Arial" panose="020B0604020202020204" pitchFamily="34" charset="0"/>
                      </a:endParaRPr>
                    </a:p>
                  </a:txBody>
                  <a:tcPr/>
                </a:tc>
                <a:tc>
                  <a:txBody>
                    <a:bodyPr/>
                    <a:lstStyle/>
                    <a:p>
                      <a:r>
                        <a:rPr lang="en-US">
                          <a:latin typeface="Arial" panose="020B0604020202020204" pitchFamily="34" charset="0"/>
                          <a:cs typeface="Arial" panose="020B0604020202020204" pitchFamily="34" charset="0"/>
                        </a:rPr>
                        <a:t>11</a:t>
                      </a:r>
                      <a:endParaRPr lang="en-US" b="0">
                        <a:solidFill>
                          <a:schemeClr val="tx1"/>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0006"/>
                  </a:ext>
                </a:extLst>
              </a:tr>
              <a:tr h="370840">
                <a:tc>
                  <a:txBody>
                    <a:bodyPr/>
                    <a:lstStyle/>
                    <a:p>
                      <a:r>
                        <a:rPr lang="en-US" altLang="en-US" sz="1800">
                          <a:latin typeface="Arial" panose="020B0604020202020204" pitchFamily="34" charset="0"/>
                          <a:cs typeface="Arial" panose="020B0604020202020204" pitchFamily="34" charset="0"/>
                        </a:rPr>
                        <a:t>CHC Demand by Type of Service</a:t>
                      </a:r>
                      <a:endParaRPr lang="en-US" b="0">
                        <a:solidFill>
                          <a:schemeClr val="tx1"/>
                        </a:solidFill>
                        <a:latin typeface="Arial" panose="020B0604020202020204" pitchFamily="34" charset="0"/>
                        <a:cs typeface="Arial" panose="020B0604020202020204" pitchFamily="34" charset="0"/>
                      </a:endParaRPr>
                    </a:p>
                  </a:txBody>
                  <a:tcPr/>
                </a:tc>
                <a:tc>
                  <a:txBody>
                    <a:bodyPr/>
                    <a:lstStyle/>
                    <a:p>
                      <a:r>
                        <a:rPr lang="en-US">
                          <a:latin typeface="Arial" panose="020B0604020202020204" pitchFamily="34" charset="0"/>
                          <a:cs typeface="Arial" panose="020B0604020202020204" pitchFamily="34" charset="0"/>
                        </a:rPr>
                        <a:t>12</a:t>
                      </a:r>
                      <a:endParaRPr lang="en-US" b="0">
                        <a:solidFill>
                          <a:schemeClr val="tx1"/>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0007"/>
                  </a:ext>
                </a:extLst>
              </a:tr>
              <a:tr h="370840">
                <a:tc>
                  <a:txBody>
                    <a:bodyPr/>
                    <a:lstStyle/>
                    <a:p>
                      <a:r>
                        <a:rPr lang="en-US" altLang="en-US" sz="1800">
                          <a:latin typeface="Arial" panose="020B0604020202020204" pitchFamily="34" charset="0"/>
                          <a:cs typeface="Arial" panose="020B0604020202020204" pitchFamily="34" charset="0"/>
                        </a:rPr>
                        <a:t>Utilization by Income (Federal Poverty Level)</a:t>
                      </a:r>
                      <a:endParaRPr lang="en-US" b="0">
                        <a:solidFill>
                          <a:schemeClr val="tx1"/>
                        </a:solidFill>
                        <a:latin typeface="Arial" panose="020B0604020202020204" pitchFamily="34" charset="0"/>
                        <a:cs typeface="Arial" panose="020B0604020202020204" pitchFamily="34" charset="0"/>
                      </a:endParaRPr>
                    </a:p>
                  </a:txBody>
                  <a:tcPr/>
                </a:tc>
                <a:tc>
                  <a:txBody>
                    <a:bodyPr/>
                    <a:lstStyle/>
                    <a:p>
                      <a:r>
                        <a:rPr lang="en-US">
                          <a:latin typeface="Arial" panose="020B0604020202020204" pitchFamily="34" charset="0"/>
                          <a:cs typeface="Arial" panose="020B0604020202020204" pitchFamily="34" charset="0"/>
                        </a:rPr>
                        <a:t>13</a:t>
                      </a:r>
                      <a:endParaRPr lang="en-US" b="0">
                        <a:solidFill>
                          <a:schemeClr val="tx1"/>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0009"/>
                  </a:ext>
                </a:extLst>
              </a:tr>
            </a:tbl>
          </a:graphicData>
        </a:graphic>
      </p:graphicFrame>
      <p:sp>
        <p:nvSpPr>
          <p:cNvPr id="12" name="Slide Number Placeholder 2"/>
          <p:cNvSpPr>
            <a:spLocks noGrp="1"/>
          </p:cNvSpPr>
          <p:nvPr>
            <p:ph type="sldNum" sz="quarter" idx="12"/>
          </p:nvPr>
        </p:nvSpPr>
        <p:spPr>
          <a:xfrm>
            <a:off x="8686800" y="6613525"/>
            <a:ext cx="457200" cy="244475"/>
          </a:xfrm>
        </p:spPr>
        <p:txBody>
          <a:bodyPr/>
          <a:lstStyle/>
          <a:p>
            <a:pPr>
              <a:defRPr/>
            </a:pPr>
            <a:fld id="{E932BB6A-D600-4D54-8112-1310BC448E11}" type="slidenum">
              <a:rPr lang="en-US" smtClean="0"/>
              <a:pPr>
                <a:defRPr/>
              </a:pPr>
              <a:t>2</a:t>
            </a:fld>
            <a:endParaRPr lang="en-US"/>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2"/>
          <p:cNvSpPr>
            <a:spLocks noGrp="1" noChangeArrowheads="1"/>
          </p:cNvSpPr>
          <p:nvPr>
            <p:ph type="title"/>
          </p:nvPr>
        </p:nvSpPr>
        <p:spPr/>
        <p:txBody>
          <a:bodyPr/>
          <a:lstStyle/>
          <a:p>
            <a:r>
              <a:rPr lang="en-US" altLang="en-US" sz="3600"/>
              <a:t>Introduction</a:t>
            </a:r>
          </a:p>
        </p:txBody>
      </p:sp>
      <p:sp>
        <p:nvSpPr>
          <p:cNvPr id="39940" name="Text Box 8"/>
          <p:cNvSpPr txBox="1">
            <a:spLocks noChangeArrowheads="1"/>
          </p:cNvSpPr>
          <p:nvPr/>
        </p:nvSpPr>
        <p:spPr bwMode="auto">
          <a:xfrm>
            <a:off x="398930" y="1420010"/>
            <a:ext cx="8326734" cy="4016484"/>
          </a:xfrm>
          <a:prstGeom prst="rect">
            <a:avLst/>
          </a:prstGeom>
          <a:noFill/>
          <a:ln w="9525" algn="ctr">
            <a:noFill/>
            <a:miter lim="800000"/>
            <a:headEnd/>
            <a:tailEnd/>
          </a:ln>
        </p:spPr>
        <p:txBody>
          <a:bodyPr wrap="square" lIns="0" tIns="0" rIns="0" bIns="0" anchor="t">
            <a:spAutoFit/>
          </a:bodyPr>
          <a:lstStyle/>
          <a:p>
            <a:pPr>
              <a:spcBef>
                <a:spcPts val="600"/>
              </a:spcBef>
              <a:defRPr/>
            </a:pPr>
            <a:r>
              <a:rPr lang="en-US" altLang="en-US" sz="1400">
                <a:latin typeface="Arial"/>
                <a:cs typeface="Arial"/>
              </a:rPr>
              <a:t>The Executive Office of Health and Human Services (EOHHS) hereby submits this report to the Massachusetts Legislature in compliance with </a:t>
            </a:r>
            <a:r>
              <a:rPr lang="en-US" sz="1400">
                <a:latin typeface="Arial"/>
                <a:cs typeface="Arial"/>
              </a:rPr>
              <a:t>Chapter 227 of the Acts of 2021</a:t>
            </a:r>
            <a:r>
              <a:rPr lang="en-US" altLang="en-US" sz="1400">
                <a:latin typeface="Arial"/>
                <a:cs typeface="Arial"/>
              </a:rPr>
              <a:t>, Line Item 4000-0300, which calls for EOHHS to report on the utilization of the Health Safety Net Trust Fund, including the following information for Fiscal Year 2023:</a:t>
            </a:r>
          </a:p>
          <a:p>
            <a:pPr marL="742950" lvl="1" indent="-285750">
              <a:spcBef>
                <a:spcPts val="600"/>
              </a:spcBef>
              <a:spcAft>
                <a:spcPts val="1200"/>
              </a:spcAft>
              <a:buFont typeface="Arial" panose="020B0604020202020204" pitchFamily="34" charset="0"/>
              <a:buChar char="•"/>
              <a:defRPr/>
            </a:pPr>
            <a:r>
              <a:rPr lang="en-US" sz="1400">
                <a:latin typeface="Arial"/>
                <a:cs typeface="Arial"/>
              </a:rPr>
              <a:t>The total dollar amount billed to the Health Safety Net Trust Fund.</a:t>
            </a:r>
          </a:p>
          <a:p>
            <a:pPr marL="742950" lvl="1" indent="-285750">
              <a:spcBef>
                <a:spcPts val="600"/>
              </a:spcBef>
              <a:spcAft>
                <a:spcPts val="1200"/>
              </a:spcAft>
              <a:buFont typeface="Arial" panose="020B0604020202020204" pitchFamily="34" charset="0"/>
              <a:buChar char="•"/>
              <a:defRPr/>
            </a:pPr>
            <a:r>
              <a:rPr lang="en-US" sz="1400">
                <a:latin typeface="Arial"/>
                <a:cs typeface="Arial"/>
              </a:rPr>
              <a:t>The types of services paid for out of the Health Safety Net Trust Fund. </a:t>
            </a:r>
          </a:p>
          <a:p>
            <a:pPr marL="742950" lvl="1" indent="-285750">
              <a:spcBef>
                <a:spcPts val="600"/>
              </a:spcBef>
              <a:spcAft>
                <a:spcPts val="1200"/>
              </a:spcAft>
              <a:buFont typeface="Arial" panose="020B0604020202020204" pitchFamily="34" charset="0"/>
              <a:buChar char="•"/>
              <a:defRPr/>
            </a:pPr>
            <a:r>
              <a:rPr lang="en-US" sz="1400">
                <a:latin typeface="Arial"/>
                <a:cs typeface="Arial"/>
              </a:rPr>
              <a:t>The amount disbursed from the Health Safety Net Trust Fund to each hospital and community health center. </a:t>
            </a:r>
            <a:endParaRPr lang="en-US" sz="1400">
              <a:latin typeface="Arial" panose="020B0604020202020204" pitchFamily="34" charset="0"/>
              <a:cs typeface="Arial" panose="020B0604020202020204" pitchFamily="34" charset="0"/>
            </a:endParaRPr>
          </a:p>
          <a:p>
            <a:pPr>
              <a:spcBef>
                <a:spcPts val="600"/>
              </a:spcBef>
              <a:defRPr/>
            </a:pPr>
            <a:r>
              <a:rPr lang="en-US" altLang="en-US" sz="1400">
                <a:latin typeface="Arial"/>
                <a:cs typeface="Arial"/>
              </a:rPr>
              <a:t>This report reflects Health Safety Net (HSN) utilization during HSN fiscal year 2023 (HSNFY23), which ran from October 1, 2022 through September 30, 2023.</a:t>
            </a:r>
            <a:r>
              <a:rPr lang="en-US" sz="1400">
                <a:latin typeface="Calibri"/>
                <a:cs typeface="Arial"/>
              </a:rPr>
              <a:t> </a:t>
            </a:r>
            <a:endParaRPr lang="en-US" sz="1400"/>
          </a:p>
          <a:p>
            <a:pPr>
              <a:spcBef>
                <a:spcPts val="600"/>
              </a:spcBef>
              <a:defRPr/>
            </a:pPr>
            <a:endParaRPr lang="en-US" sz="1400">
              <a:latin typeface="Arial" panose="020B0604020202020204" pitchFamily="34" charset="0"/>
              <a:cs typeface="Arial" panose="020B0604020202020204" pitchFamily="34" charset="0"/>
            </a:endParaRPr>
          </a:p>
          <a:p>
            <a:pPr>
              <a:spcBef>
                <a:spcPts val="600"/>
              </a:spcBef>
              <a:defRPr/>
            </a:pPr>
            <a:r>
              <a:rPr lang="en-US" sz="1400" b="1" u="sng">
                <a:latin typeface="Arial"/>
                <a:cs typeface="Arial"/>
              </a:rPr>
              <a:t>Note:</a:t>
            </a:r>
            <a:r>
              <a:rPr lang="en-US" sz="1400">
                <a:latin typeface="Arial"/>
                <a:cs typeface="Arial"/>
              </a:rPr>
              <a:t> The shortfall amount is subject to change. The Health Safety Net does not close a fiscal year until two years after it’s end date to allow for claim adjustments and remediated claim submissions.</a:t>
            </a:r>
          </a:p>
          <a:p>
            <a:pPr>
              <a:spcBef>
                <a:spcPts val="600"/>
              </a:spcBef>
              <a:defRPr/>
            </a:pPr>
            <a:endParaRPr lang="en-US" altLang="en-US" sz="1400">
              <a:latin typeface="Arial" panose="020B0604020202020204" pitchFamily="34" charset="0"/>
            </a:endParaRPr>
          </a:p>
        </p:txBody>
      </p:sp>
      <p:sp>
        <p:nvSpPr>
          <p:cNvPr id="4102" name="Rectangle 12"/>
          <p:cNvSpPr>
            <a:spLocks noChangeArrowheads="1"/>
          </p:cNvSpPr>
          <p:nvPr/>
        </p:nvSpPr>
        <p:spPr bwMode="white">
          <a:xfrm>
            <a:off x="7535863" y="147451"/>
            <a:ext cx="1358900" cy="368487"/>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endParaRPr lang="en-US" altLang="en-US" sz="1300">
              <a:latin typeface="Verdana" pitchFamily="34" charset="0"/>
            </a:endParaRPr>
          </a:p>
        </p:txBody>
      </p:sp>
      <p:pic>
        <p:nvPicPr>
          <p:cNvPr id="8" name="Picture 7" descr="state seal_complete_"/>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5250" y="6345238"/>
            <a:ext cx="415925" cy="415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9" name="Group 11"/>
          <p:cNvGrpSpPr>
            <a:grpSpLocks/>
          </p:cNvGrpSpPr>
          <p:nvPr/>
        </p:nvGrpSpPr>
        <p:grpSpPr bwMode="auto">
          <a:xfrm>
            <a:off x="517525" y="6477000"/>
            <a:ext cx="3349625" cy="309563"/>
            <a:chOff x="4307" y="87"/>
            <a:chExt cx="1856" cy="299"/>
          </a:xfrm>
        </p:grpSpPr>
        <p:sp>
          <p:nvSpPr>
            <p:cNvPr id="10" name="Rectangle 12"/>
            <p:cNvSpPr>
              <a:spLocks noChangeArrowheads="1"/>
            </p:cNvSpPr>
            <p:nvPr/>
          </p:nvSpPr>
          <p:spPr bwMode="white">
            <a:xfrm>
              <a:off x="4307" y="122"/>
              <a:ext cx="1856" cy="264"/>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sz="1400">
                <a:solidFill>
                  <a:schemeClr val="tx1"/>
                </a:solidFill>
                <a:latin typeface="Verdana" pitchFamily="34" charset="0"/>
              </a:endParaRPr>
            </a:p>
          </p:txBody>
        </p:sp>
        <p:sp>
          <p:nvSpPr>
            <p:cNvPr id="11" name="Text Box 13"/>
            <p:cNvSpPr txBox="1">
              <a:spLocks noChangeArrowheads="1"/>
            </p:cNvSpPr>
            <p:nvPr/>
          </p:nvSpPr>
          <p:spPr bwMode="auto">
            <a:xfrm>
              <a:off x="4318" y="87"/>
              <a:ext cx="1756" cy="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1799" tIns="50900" rIns="101799" bIns="50900" anchor="b">
              <a:spAutoFit/>
            </a:bodyPr>
            <a:lstStyle>
              <a:lvl1pPr eaLnBrk="0" hangingPunct="0">
                <a:defRPr sz="2500" b="1">
                  <a:solidFill>
                    <a:srgbClr val="DDDDDD"/>
                  </a:solidFill>
                  <a:latin typeface="Arial" pitchFamily="34" charset="0"/>
                  <a:ea typeface="ＭＳ Ｐゴシック" pitchFamily="34" charset="-128"/>
                </a:defRPr>
              </a:lvl1pPr>
              <a:lvl2pPr marL="742950" indent="-285750" eaLnBrk="0" hangingPunct="0">
                <a:defRPr sz="2500" b="1">
                  <a:solidFill>
                    <a:srgbClr val="DDDDDD"/>
                  </a:solidFill>
                  <a:latin typeface="Arial" pitchFamily="34" charset="0"/>
                  <a:ea typeface="ＭＳ Ｐゴシック" pitchFamily="34" charset="-128"/>
                </a:defRPr>
              </a:lvl2pPr>
              <a:lvl3pPr marL="1143000" indent="-228600" eaLnBrk="0" hangingPunct="0">
                <a:defRPr sz="2500" b="1">
                  <a:solidFill>
                    <a:srgbClr val="DDDDDD"/>
                  </a:solidFill>
                  <a:latin typeface="Arial" pitchFamily="34" charset="0"/>
                  <a:ea typeface="ＭＳ Ｐゴシック" pitchFamily="34" charset="-128"/>
                </a:defRPr>
              </a:lvl3pPr>
              <a:lvl4pPr marL="1600200" indent="-228600" eaLnBrk="0" hangingPunct="0">
                <a:defRPr sz="2500" b="1">
                  <a:solidFill>
                    <a:srgbClr val="DDDDDD"/>
                  </a:solidFill>
                  <a:latin typeface="Arial" pitchFamily="34" charset="0"/>
                  <a:ea typeface="ＭＳ Ｐゴシック" pitchFamily="34" charset="-128"/>
                </a:defRPr>
              </a:lvl4pPr>
              <a:lvl5pPr marL="2057400" indent="-228600" eaLnBrk="0" hangingPunct="0">
                <a:defRPr sz="2500" b="1">
                  <a:solidFill>
                    <a:srgbClr val="DDDDDD"/>
                  </a:solidFill>
                  <a:latin typeface="Arial" pitchFamily="34" charset="0"/>
                  <a:ea typeface="ＭＳ Ｐゴシック" pitchFamily="34" charset="-128"/>
                </a:defRPr>
              </a:lvl5pPr>
              <a:lvl6pPr marL="25146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6pPr>
              <a:lvl7pPr marL="29718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7pPr>
              <a:lvl8pPr marL="34290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8pPr>
              <a:lvl9pPr marL="38862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9pPr>
            </a:lstStyle>
            <a:p>
              <a:pPr eaLnBrk="1" hangingPunct="1">
                <a:defRPr/>
              </a:pPr>
              <a:r>
                <a:rPr lang="en-US" sz="1100" b="0">
                  <a:solidFill>
                    <a:srgbClr val="376092"/>
                  </a:solidFill>
                </a:rPr>
                <a:t>Executive Office of Health and Human Services</a:t>
              </a:r>
            </a:p>
          </p:txBody>
        </p:sp>
      </p:grpSp>
      <p:cxnSp>
        <p:nvCxnSpPr>
          <p:cNvPr id="13" name="Straight Connector 12"/>
          <p:cNvCxnSpPr/>
          <p:nvPr/>
        </p:nvCxnSpPr>
        <p:spPr>
          <a:xfrm>
            <a:off x="457200" y="457200"/>
            <a:ext cx="8164513" cy="0"/>
          </a:xfrm>
          <a:prstGeom prst="line">
            <a:avLst/>
          </a:prstGeom>
          <a:ln w="25400"/>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flipH="1">
            <a:off x="676275" y="6492240"/>
            <a:ext cx="7873366" cy="0"/>
          </a:xfrm>
          <a:prstGeom prst="line">
            <a:avLst/>
          </a:prstGeom>
        </p:spPr>
        <p:style>
          <a:lnRef idx="1">
            <a:schemeClr val="accent1"/>
          </a:lnRef>
          <a:fillRef idx="0">
            <a:schemeClr val="accent1"/>
          </a:fillRef>
          <a:effectRef idx="0">
            <a:schemeClr val="accent1"/>
          </a:effectRef>
          <a:fontRef idx="minor">
            <a:schemeClr val="tx1"/>
          </a:fontRef>
        </p:style>
      </p:cxnSp>
      <p:grpSp>
        <p:nvGrpSpPr>
          <p:cNvPr id="15" name="Group 11"/>
          <p:cNvGrpSpPr>
            <a:grpSpLocks/>
          </p:cNvGrpSpPr>
          <p:nvPr/>
        </p:nvGrpSpPr>
        <p:grpSpPr bwMode="auto">
          <a:xfrm>
            <a:off x="7543800" y="251010"/>
            <a:ext cx="1493838" cy="417512"/>
            <a:chOff x="4307" y="123"/>
            <a:chExt cx="1856" cy="263"/>
          </a:xfrm>
        </p:grpSpPr>
        <p:sp>
          <p:nvSpPr>
            <p:cNvPr id="16" name="Rectangle 12"/>
            <p:cNvSpPr>
              <a:spLocks noChangeArrowheads="1"/>
            </p:cNvSpPr>
            <p:nvPr/>
          </p:nvSpPr>
          <p:spPr bwMode="white">
            <a:xfrm>
              <a:off x="4307" y="123"/>
              <a:ext cx="1856" cy="263"/>
            </a:xfrm>
            <a:prstGeom prst="rect">
              <a:avLst/>
            </a:prstGeom>
            <a:solidFill>
              <a:schemeClr val="bg1"/>
            </a:solidFill>
            <a:ln w="9525">
              <a:noFill/>
              <a:miter lim="800000"/>
              <a:headEnd/>
              <a:tailEnd/>
            </a:ln>
          </p:spPr>
          <p:txBody>
            <a:bodyPr wrap="none" anchor="ctr"/>
            <a:lstStyle/>
            <a:p>
              <a:endParaRPr lang="en-US" sz="1400">
                <a:solidFill>
                  <a:schemeClr val="tx1"/>
                </a:solidFill>
                <a:latin typeface="Verdana" pitchFamily="34" charset="0"/>
              </a:endParaRPr>
            </a:p>
          </p:txBody>
        </p:sp>
        <p:sp>
          <p:nvSpPr>
            <p:cNvPr id="17" name="Text Box 13"/>
            <p:cNvSpPr txBox="1">
              <a:spLocks noChangeArrowheads="1"/>
            </p:cNvSpPr>
            <p:nvPr/>
          </p:nvSpPr>
          <p:spPr bwMode="auto">
            <a:xfrm>
              <a:off x="4348" y="131"/>
              <a:ext cx="1756" cy="218"/>
            </a:xfrm>
            <a:prstGeom prst="rect">
              <a:avLst/>
            </a:prstGeom>
            <a:noFill/>
            <a:ln w="9525" algn="ctr">
              <a:noFill/>
              <a:miter lim="800000"/>
              <a:headEnd/>
              <a:tailEnd/>
            </a:ln>
          </p:spPr>
          <p:txBody>
            <a:bodyPr lIns="101799" tIns="50900" rIns="101799" bIns="50900" anchor="b">
              <a:spAutoFit/>
            </a:bodyPr>
            <a:lstStyle/>
            <a:p>
              <a:pPr algn="r" defTabSz="1019175"/>
              <a:r>
                <a:rPr lang="en-US" sz="1600" b="1">
                  <a:solidFill>
                    <a:srgbClr val="4F81BD"/>
                  </a:solidFill>
                  <a:latin typeface="Arial" panose="020B0604020202020204" pitchFamily="34" charset="0"/>
                  <a:cs typeface="Arial" panose="020B0604020202020204" pitchFamily="34" charset="0"/>
                </a:rPr>
                <a:t>Introduction</a:t>
              </a:r>
            </a:p>
          </p:txBody>
        </p:sp>
      </p:grpSp>
      <p:sp>
        <p:nvSpPr>
          <p:cNvPr id="18" name="Slide Number Placeholder 2"/>
          <p:cNvSpPr>
            <a:spLocks noGrp="1"/>
          </p:cNvSpPr>
          <p:nvPr>
            <p:ph type="sldNum" sz="quarter" idx="12"/>
          </p:nvPr>
        </p:nvSpPr>
        <p:spPr>
          <a:xfrm>
            <a:off x="8686800" y="6613525"/>
            <a:ext cx="457200" cy="244475"/>
          </a:xfrm>
        </p:spPr>
        <p:txBody>
          <a:bodyPr/>
          <a:lstStyle/>
          <a:p>
            <a:pPr>
              <a:defRPr/>
            </a:pPr>
            <a:fld id="{E932BB6A-D600-4D54-8112-1310BC448E11}" type="slidenum">
              <a:rPr lang="en-US" smtClean="0"/>
              <a:pPr>
                <a:defRPr/>
              </a:pPr>
              <a:t>3</a:t>
            </a:fld>
            <a:endParaRPr lang="en-US"/>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3" name="Rectangle 2"/>
          <p:cNvSpPr>
            <a:spLocks noGrp="1" noChangeArrowheads="1"/>
          </p:cNvSpPr>
          <p:nvPr>
            <p:ph type="title"/>
          </p:nvPr>
        </p:nvSpPr>
        <p:spPr>
          <a:xfrm>
            <a:off x="457200" y="533400"/>
            <a:ext cx="8229600" cy="685800"/>
          </a:xfrm>
        </p:spPr>
        <p:txBody>
          <a:bodyPr/>
          <a:lstStyle/>
          <a:p>
            <a:r>
              <a:rPr lang="en-US" altLang="en-US" sz="3600"/>
              <a:t>HSN Overview</a:t>
            </a:r>
          </a:p>
        </p:txBody>
      </p:sp>
      <p:sp>
        <p:nvSpPr>
          <p:cNvPr id="39940" name="Text Box 8"/>
          <p:cNvSpPr txBox="1">
            <a:spLocks noChangeArrowheads="1"/>
          </p:cNvSpPr>
          <p:nvPr/>
        </p:nvSpPr>
        <p:spPr bwMode="auto">
          <a:xfrm>
            <a:off x="451035" y="1240527"/>
            <a:ext cx="8229600" cy="5238357"/>
          </a:xfrm>
          <a:prstGeom prst="rect">
            <a:avLst/>
          </a:prstGeom>
          <a:noFill/>
          <a:ln w="9525" algn="ctr">
            <a:noFill/>
            <a:miter lim="800000"/>
            <a:headEnd/>
            <a:tailEnd/>
          </a:ln>
        </p:spPr>
        <p:txBody>
          <a:bodyPr wrap="square" lIns="0" tIns="0" rIns="0" bIns="0" anchor="ctr">
            <a:spAutoFit/>
          </a:bodyPr>
          <a:lstStyle/>
          <a:p>
            <a:pPr defTabSz="914608" eaLnBrk="0" hangingPunct="0">
              <a:spcBef>
                <a:spcPct val="20000"/>
              </a:spcBef>
              <a:spcAft>
                <a:spcPct val="30000"/>
              </a:spcAft>
              <a:defRPr/>
            </a:pPr>
            <a:r>
              <a:rPr lang="en-US" sz="1400">
                <a:latin typeface="Arial" panose="020B0604020202020204" pitchFamily="34" charset="0"/>
              </a:rPr>
              <a:t>The Health Safety Net (HSN), created by Chapter 58 of the Acts of 2006, makes payments to hospitals and community health centers for health care services provided to low-income Massachusetts residents who are uninsured or underinsured. </a:t>
            </a:r>
          </a:p>
          <a:p>
            <a:pPr marL="742950" lvl="1" indent="-285750">
              <a:spcAft>
                <a:spcPct val="30000"/>
              </a:spcAft>
              <a:buFont typeface="Arial" panose="020B0604020202020204" pitchFamily="34" charset="0"/>
              <a:buChar char="•"/>
            </a:pPr>
            <a:endParaRPr lang="en-US" altLang="en-US" sz="800">
              <a:latin typeface="Arial" panose="020B0604020202020204" pitchFamily="34" charset="0"/>
            </a:endParaRPr>
          </a:p>
          <a:p>
            <a:pPr marL="742950" lvl="1" indent="-285750">
              <a:spcAft>
                <a:spcPct val="30000"/>
              </a:spcAft>
              <a:buFont typeface="Arial" panose="020B0604020202020204" pitchFamily="34" charset="0"/>
              <a:buChar char="•"/>
            </a:pPr>
            <a:r>
              <a:rPr lang="en-US" altLang="en-US" sz="1400">
                <a:latin typeface="Arial" panose="020B0604020202020204" pitchFamily="34" charset="0"/>
              </a:rPr>
              <a:t>Massachusetts residents who are uninsured or underinsured and have household incomes up to 150% of the Federal Poverty Level (FPL) may qualify for HSN primary or HSN secondary. </a:t>
            </a:r>
          </a:p>
          <a:p>
            <a:pPr marL="742950" lvl="1" indent="-285750">
              <a:spcAft>
                <a:spcPct val="30000"/>
              </a:spcAft>
              <a:buFont typeface="Arial" panose="020B0604020202020204" pitchFamily="34" charset="0"/>
              <a:buChar char="•"/>
            </a:pPr>
            <a:endParaRPr lang="en-US" altLang="en-US" sz="1400">
              <a:latin typeface="Arial" panose="020B0604020202020204" pitchFamily="34" charset="0"/>
            </a:endParaRPr>
          </a:p>
          <a:p>
            <a:pPr marL="742950" lvl="1" indent="-285750">
              <a:spcAft>
                <a:spcPct val="30000"/>
              </a:spcAft>
              <a:buFont typeface="Arial" panose="020B0604020202020204" pitchFamily="34" charset="0"/>
              <a:buChar char="•"/>
            </a:pPr>
            <a:r>
              <a:rPr lang="en-US" altLang="en-US" sz="1400">
                <a:latin typeface="Arial" panose="020B0604020202020204" pitchFamily="34" charset="0"/>
              </a:rPr>
              <a:t>If residents have incomes above 150% and up to 300% of the FPL, they may qualify for primary partial HSN or secondary partial HSN, which includes a sliding scale deductible based on income. </a:t>
            </a:r>
          </a:p>
          <a:p>
            <a:pPr marL="742950" lvl="1" indent="-285750">
              <a:spcAft>
                <a:spcPct val="30000"/>
              </a:spcAft>
              <a:buFont typeface="Arial" panose="020B0604020202020204" pitchFamily="34" charset="0"/>
              <a:buChar char="•"/>
            </a:pPr>
            <a:endParaRPr lang="en-US" altLang="en-US" sz="1400">
              <a:latin typeface="Arial" panose="020B0604020202020204" pitchFamily="34" charset="0"/>
            </a:endParaRPr>
          </a:p>
          <a:p>
            <a:pPr marL="742950" lvl="1" indent="-285750">
              <a:spcAft>
                <a:spcPct val="30000"/>
              </a:spcAft>
              <a:buFont typeface="Arial" panose="020B0604020202020204" pitchFamily="34" charset="0"/>
              <a:buChar char="•"/>
            </a:pPr>
            <a:r>
              <a:rPr lang="en-US" altLang="en-US" sz="1400">
                <a:latin typeface="Arial" panose="020B0604020202020204" pitchFamily="34" charset="0"/>
              </a:rPr>
              <a:t>Low income residents who are enrolled in MassHealth, Medicare or other insurance may qualify for HSN secondary for certain services not covered by their primary insurance.</a:t>
            </a:r>
          </a:p>
          <a:p>
            <a:pPr lvl="1">
              <a:spcAft>
                <a:spcPct val="30000"/>
              </a:spcAft>
            </a:pPr>
            <a:endParaRPr lang="en-US" altLang="en-US" sz="1400">
              <a:latin typeface="Arial" panose="020B0604020202020204" pitchFamily="34" charset="0"/>
            </a:endParaRPr>
          </a:p>
          <a:p>
            <a:pPr marL="742950" lvl="1" indent="-285750">
              <a:spcAft>
                <a:spcPct val="30000"/>
              </a:spcAft>
              <a:buFont typeface="Arial" panose="020B0604020202020204" pitchFamily="34" charset="0"/>
              <a:buChar char="•"/>
            </a:pPr>
            <a:r>
              <a:rPr lang="en-US" altLang="en-US" sz="1400">
                <a:latin typeface="Arial" panose="020B0604020202020204" pitchFamily="34" charset="0"/>
              </a:rPr>
              <a:t>Individuals eligible for ConnectorCare (regardless of enrollment) are eligible for HSN for the first 100 days of eligibility, after such time they are eligible for HSN dental only.</a:t>
            </a:r>
          </a:p>
          <a:p>
            <a:pPr marL="742950" lvl="1" indent="-285750">
              <a:spcAft>
                <a:spcPct val="30000"/>
              </a:spcAft>
              <a:buFont typeface="Arial" panose="020B0604020202020204" pitchFamily="34" charset="0"/>
              <a:buChar char="•"/>
            </a:pPr>
            <a:endParaRPr lang="en-US" altLang="en-US" sz="1400">
              <a:latin typeface="Arial" panose="020B0604020202020204" pitchFamily="34" charset="0"/>
            </a:endParaRPr>
          </a:p>
          <a:p>
            <a:pPr marL="742950" lvl="1" indent="-285750">
              <a:spcAft>
                <a:spcPct val="30000"/>
              </a:spcAft>
              <a:buFont typeface="Arial" panose="020B0604020202020204" pitchFamily="34" charset="0"/>
              <a:buChar char="•"/>
            </a:pPr>
            <a:r>
              <a:rPr lang="en-US" altLang="en-US" sz="1400">
                <a:latin typeface="Arial" panose="020B0604020202020204" pitchFamily="34" charset="0"/>
              </a:rPr>
              <a:t>If a Massachusetts resident has allowable medical expenses that exceed a certain percent of their countable income, they may qualify for Medical Hardship, in which case the HSN would pay for HSN qualified services. Individuals who qualify for Medical Hardship must pay a required contribution, based on their family’s countable income. </a:t>
            </a:r>
          </a:p>
          <a:p>
            <a:pPr marL="285750" indent="-285750">
              <a:spcAft>
                <a:spcPct val="30000"/>
              </a:spcAft>
              <a:buFont typeface="Arial" panose="020B0604020202020204" pitchFamily="34" charset="0"/>
              <a:buChar char="•"/>
            </a:pPr>
            <a:endParaRPr lang="en-US" sz="800">
              <a:latin typeface="Arial" panose="020B0604020202020204" pitchFamily="34" charset="0"/>
            </a:endParaRPr>
          </a:p>
        </p:txBody>
      </p:sp>
      <p:pic>
        <p:nvPicPr>
          <p:cNvPr id="8" name="Picture 7" descr="state seal_complete_"/>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5250" y="6345238"/>
            <a:ext cx="415925" cy="415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9" name="Group 11"/>
          <p:cNvGrpSpPr>
            <a:grpSpLocks/>
          </p:cNvGrpSpPr>
          <p:nvPr/>
        </p:nvGrpSpPr>
        <p:grpSpPr bwMode="auto">
          <a:xfrm>
            <a:off x="517525" y="6477000"/>
            <a:ext cx="3349625" cy="309563"/>
            <a:chOff x="4307" y="87"/>
            <a:chExt cx="1856" cy="299"/>
          </a:xfrm>
        </p:grpSpPr>
        <p:sp>
          <p:nvSpPr>
            <p:cNvPr id="10" name="Rectangle 12"/>
            <p:cNvSpPr>
              <a:spLocks noChangeArrowheads="1"/>
            </p:cNvSpPr>
            <p:nvPr/>
          </p:nvSpPr>
          <p:spPr bwMode="white">
            <a:xfrm>
              <a:off x="4307" y="122"/>
              <a:ext cx="1856" cy="264"/>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sz="1400">
                <a:solidFill>
                  <a:schemeClr val="tx1"/>
                </a:solidFill>
                <a:latin typeface="Verdana" pitchFamily="34" charset="0"/>
              </a:endParaRPr>
            </a:p>
          </p:txBody>
        </p:sp>
        <p:sp>
          <p:nvSpPr>
            <p:cNvPr id="11" name="Text Box 13"/>
            <p:cNvSpPr txBox="1">
              <a:spLocks noChangeArrowheads="1"/>
            </p:cNvSpPr>
            <p:nvPr/>
          </p:nvSpPr>
          <p:spPr bwMode="auto">
            <a:xfrm>
              <a:off x="4318" y="87"/>
              <a:ext cx="1756" cy="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1799" tIns="50900" rIns="101799" bIns="50900" anchor="b">
              <a:spAutoFit/>
            </a:bodyPr>
            <a:lstStyle>
              <a:lvl1pPr eaLnBrk="0" hangingPunct="0">
                <a:defRPr sz="2500" b="1">
                  <a:solidFill>
                    <a:srgbClr val="DDDDDD"/>
                  </a:solidFill>
                  <a:latin typeface="Arial" pitchFamily="34" charset="0"/>
                  <a:ea typeface="ＭＳ Ｐゴシック" pitchFamily="34" charset="-128"/>
                </a:defRPr>
              </a:lvl1pPr>
              <a:lvl2pPr marL="742950" indent="-285750" eaLnBrk="0" hangingPunct="0">
                <a:defRPr sz="2500" b="1">
                  <a:solidFill>
                    <a:srgbClr val="DDDDDD"/>
                  </a:solidFill>
                  <a:latin typeface="Arial" pitchFamily="34" charset="0"/>
                  <a:ea typeface="ＭＳ Ｐゴシック" pitchFamily="34" charset="-128"/>
                </a:defRPr>
              </a:lvl2pPr>
              <a:lvl3pPr marL="1143000" indent="-228600" eaLnBrk="0" hangingPunct="0">
                <a:defRPr sz="2500" b="1">
                  <a:solidFill>
                    <a:srgbClr val="DDDDDD"/>
                  </a:solidFill>
                  <a:latin typeface="Arial" pitchFamily="34" charset="0"/>
                  <a:ea typeface="ＭＳ Ｐゴシック" pitchFamily="34" charset="-128"/>
                </a:defRPr>
              </a:lvl3pPr>
              <a:lvl4pPr marL="1600200" indent="-228600" eaLnBrk="0" hangingPunct="0">
                <a:defRPr sz="2500" b="1">
                  <a:solidFill>
                    <a:srgbClr val="DDDDDD"/>
                  </a:solidFill>
                  <a:latin typeface="Arial" pitchFamily="34" charset="0"/>
                  <a:ea typeface="ＭＳ Ｐゴシック" pitchFamily="34" charset="-128"/>
                </a:defRPr>
              </a:lvl4pPr>
              <a:lvl5pPr marL="2057400" indent="-228600" eaLnBrk="0" hangingPunct="0">
                <a:defRPr sz="2500" b="1">
                  <a:solidFill>
                    <a:srgbClr val="DDDDDD"/>
                  </a:solidFill>
                  <a:latin typeface="Arial" pitchFamily="34" charset="0"/>
                  <a:ea typeface="ＭＳ Ｐゴシック" pitchFamily="34" charset="-128"/>
                </a:defRPr>
              </a:lvl5pPr>
              <a:lvl6pPr marL="25146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6pPr>
              <a:lvl7pPr marL="29718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7pPr>
              <a:lvl8pPr marL="34290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8pPr>
              <a:lvl9pPr marL="38862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9pPr>
            </a:lstStyle>
            <a:p>
              <a:pPr eaLnBrk="1" hangingPunct="1">
                <a:defRPr/>
              </a:pPr>
              <a:r>
                <a:rPr lang="en-US" sz="1100" b="0">
                  <a:solidFill>
                    <a:srgbClr val="376092"/>
                  </a:solidFill>
                </a:rPr>
                <a:t>Executive Office of Health and Human Services</a:t>
              </a:r>
            </a:p>
          </p:txBody>
        </p:sp>
      </p:grpSp>
      <p:cxnSp>
        <p:nvCxnSpPr>
          <p:cNvPr id="13" name="Straight Connector 12"/>
          <p:cNvCxnSpPr/>
          <p:nvPr/>
        </p:nvCxnSpPr>
        <p:spPr>
          <a:xfrm>
            <a:off x="457200" y="457200"/>
            <a:ext cx="8164513" cy="0"/>
          </a:xfrm>
          <a:prstGeom prst="line">
            <a:avLst/>
          </a:prstGeom>
          <a:ln w="25400"/>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flipH="1">
            <a:off x="676275" y="6492240"/>
            <a:ext cx="7873366" cy="0"/>
          </a:xfrm>
          <a:prstGeom prst="line">
            <a:avLst/>
          </a:prstGeom>
        </p:spPr>
        <p:style>
          <a:lnRef idx="1">
            <a:schemeClr val="accent1"/>
          </a:lnRef>
          <a:fillRef idx="0">
            <a:schemeClr val="accent1"/>
          </a:fillRef>
          <a:effectRef idx="0">
            <a:schemeClr val="accent1"/>
          </a:effectRef>
          <a:fontRef idx="minor">
            <a:schemeClr val="tx1"/>
          </a:fontRef>
        </p:style>
      </p:cxnSp>
      <p:grpSp>
        <p:nvGrpSpPr>
          <p:cNvPr id="15" name="Group 11"/>
          <p:cNvGrpSpPr>
            <a:grpSpLocks/>
          </p:cNvGrpSpPr>
          <p:nvPr/>
        </p:nvGrpSpPr>
        <p:grpSpPr bwMode="auto">
          <a:xfrm>
            <a:off x="7543800" y="260874"/>
            <a:ext cx="1493838" cy="417512"/>
            <a:chOff x="4307" y="123"/>
            <a:chExt cx="1856" cy="263"/>
          </a:xfrm>
        </p:grpSpPr>
        <p:sp>
          <p:nvSpPr>
            <p:cNvPr id="16" name="Rectangle 12"/>
            <p:cNvSpPr>
              <a:spLocks noChangeArrowheads="1"/>
            </p:cNvSpPr>
            <p:nvPr/>
          </p:nvSpPr>
          <p:spPr bwMode="white">
            <a:xfrm>
              <a:off x="4307" y="123"/>
              <a:ext cx="1856" cy="263"/>
            </a:xfrm>
            <a:prstGeom prst="rect">
              <a:avLst/>
            </a:prstGeom>
            <a:solidFill>
              <a:schemeClr val="bg1"/>
            </a:solidFill>
            <a:ln w="9525">
              <a:noFill/>
              <a:miter lim="800000"/>
              <a:headEnd/>
              <a:tailEnd/>
            </a:ln>
          </p:spPr>
          <p:txBody>
            <a:bodyPr wrap="none" anchor="ctr"/>
            <a:lstStyle/>
            <a:p>
              <a:endParaRPr lang="en-US" sz="1400">
                <a:solidFill>
                  <a:schemeClr val="tx1"/>
                </a:solidFill>
                <a:latin typeface="Verdana" pitchFamily="34" charset="0"/>
              </a:endParaRPr>
            </a:p>
          </p:txBody>
        </p:sp>
        <p:sp>
          <p:nvSpPr>
            <p:cNvPr id="17" name="Text Box 13"/>
            <p:cNvSpPr txBox="1">
              <a:spLocks noChangeArrowheads="1"/>
            </p:cNvSpPr>
            <p:nvPr/>
          </p:nvSpPr>
          <p:spPr bwMode="auto">
            <a:xfrm>
              <a:off x="4348" y="131"/>
              <a:ext cx="1756" cy="218"/>
            </a:xfrm>
            <a:prstGeom prst="rect">
              <a:avLst/>
            </a:prstGeom>
            <a:noFill/>
            <a:ln w="9525" algn="ctr">
              <a:noFill/>
              <a:miter lim="800000"/>
              <a:headEnd/>
              <a:tailEnd/>
            </a:ln>
          </p:spPr>
          <p:txBody>
            <a:bodyPr lIns="101799" tIns="50900" rIns="101799" bIns="50900" anchor="b">
              <a:spAutoFit/>
            </a:bodyPr>
            <a:lstStyle/>
            <a:p>
              <a:pPr algn="r" defTabSz="1019175"/>
              <a:r>
                <a:rPr lang="en-US" sz="1600" b="1">
                  <a:solidFill>
                    <a:srgbClr val="4F81BD"/>
                  </a:solidFill>
                  <a:latin typeface="Arial" panose="020B0604020202020204" pitchFamily="34" charset="0"/>
                  <a:cs typeface="Arial" panose="020B0604020202020204" pitchFamily="34" charset="0"/>
                </a:rPr>
                <a:t>Introduction</a:t>
              </a:r>
            </a:p>
          </p:txBody>
        </p:sp>
      </p:grpSp>
      <p:sp>
        <p:nvSpPr>
          <p:cNvPr id="18" name="Slide Number Placeholder 2"/>
          <p:cNvSpPr>
            <a:spLocks noGrp="1"/>
          </p:cNvSpPr>
          <p:nvPr>
            <p:ph type="sldNum" sz="quarter" idx="12"/>
          </p:nvPr>
        </p:nvSpPr>
        <p:spPr>
          <a:xfrm>
            <a:off x="8686800" y="6613525"/>
            <a:ext cx="457200" cy="244475"/>
          </a:xfrm>
        </p:spPr>
        <p:txBody>
          <a:bodyPr/>
          <a:lstStyle/>
          <a:p>
            <a:pPr>
              <a:defRPr/>
            </a:pPr>
            <a:fld id="{E932BB6A-D600-4D54-8112-1310BC448E11}" type="slidenum">
              <a:rPr lang="en-US" smtClean="0"/>
              <a:pPr>
                <a:defRPr/>
              </a:pPr>
              <a:t>4</a:t>
            </a:fld>
            <a:endParaRPr lang="en-US"/>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3" name="Rectangle 2"/>
          <p:cNvSpPr>
            <a:spLocks noGrp="1" noChangeArrowheads="1"/>
          </p:cNvSpPr>
          <p:nvPr>
            <p:ph type="title"/>
          </p:nvPr>
        </p:nvSpPr>
        <p:spPr>
          <a:xfrm>
            <a:off x="457200" y="533400"/>
            <a:ext cx="8229600" cy="685800"/>
          </a:xfrm>
        </p:spPr>
        <p:txBody>
          <a:bodyPr/>
          <a:lstStyle/>
          <a:p>
            <a:r>
              <a:rPr lang="en-US" altLang="en-US" sz="3600"/>
              <a:t>HSN Overview</a:t>
            </a:r>
          </a:p>
        </p:txBody>
      </p:sp>
      <p:sp>
        <p:nvSpPr>
          <p:cNvPr id="39940" name="Text Box 8"/>
          <p:cNvSpPr txBox="1">
            <a:spLocks noChangeArrowheads="1"/>
          </p:cNvSpPr>
          <p:nvPr/>
        </p:nvSpPr>
        <p:spPr bwMode="auto">
          <a:xfrm>
            <a:off x="430093" y="1249508"/>
            <a:ext cx="8229600" cy="5348131"/>
          </a:xfrm>
          <a:prstGeom prst="rect">
            <a:avLst/>
          </a:prstGeom>
          <a:noFill/>
          <a:ln w="9525" algn="ctr">
            <a:noFill/>
            <a:miter lim="800000"/>
            <a:headEnd/>
            <a:tailEnd/>
          </a:ln>
        </p:spPr>
        <p:txBody>
          <a:bodyPr wrap="square" lIns="0" tIns="0" rIns="0" bIns="0" anchor="ctr">
            <a:spAutoFit/>
          </a:bodyPr>
          <a:lstStyle/>
          <a:p>
            <a:pPr>
              <a:spcAft>
                <a:spcPct val="30000"/>
              </a:spcAft>
            </a:pPr>
            <a:r>
              <a:rPr lang="en-US" sz="1400" dirty="0">
                <a:latin typeface="Arial"/>
                <a:cs typeface="Arial"/>
              </a:rPr>
              <a:t>The HSN pays acute hospitals and community health centers based on </a:t>
            </a:r>
            <a:r>
              <a:rPr lang="en-US" sz="1400">
                <a:latin typeface="Arial"/>
                <a:cs typeface="Arial"/>
              </a:rPr>
              <a:t>MassHealth payable </a:t>
            </a:r>
            <a:r>
              <a:rPr lang="en-US" sz="1400" dirty="0">
                <a:latin typeface="Arial"/>
                <a:cs typeface="Arial"/>
              </a:rPr>
              <a:t>services that are eligible for payment. HSN payment rates for most services are based on Medicare payment principles. </a:t>
            </a:r>
            <a:endParaRPr lang="en-US" sz="1400">
              <a:latin typeface="Arial" panose="020B0604020202020204" pitchFamily="34" charset="0"/>
              <a:cs typeface="Arial" panose="020B0604020202020204" pitchFamily="34" charset="0"/>
            </a:endParaRPr>
          </a:p>
          <a:p>
            <a:pPr>
              <a:spcAft>
                <a:spcPct val="30000"/>
              </a:spcAft>
            </a:pPr>
            <a:endParaRPr lang="en-US" sz="1400">
              <a:latin typeface="Arial" panose="020B0604020202020204" pitchFamily="34" charset="0"/>
              <a:cs typeface="Arial" panose="020B0604020202020204" pitchFamily="34" charset="0"/>
            </a:endParaRPr>
          </a:p>
          <a:p>
            <a:pPr defTabSz="914608">
              <a:spcAft>
                <a:spcPct val="30000"/>
              </a:spcAft>
              <a:defRPr/>
            </a:pPr>
            <a:r>
              <a:rPr lang="en-US" altLang="en-US" sz="1400" dirty="0">
                <a:latin typeface="Arial"/>
                <a:cs typeface="Arial"/>
              </a:rPr>
              <a:t>The HSN funding total for FY23 was $346,617,348 from the following sources:</a:t>
            </a:r>
          </a:p>
          <a:p>
            <a:pPr defTabSz="914608">
              <a:spcAft>
                <a:spcPct val="30000"/>
              </a:spcAft>
              <a:defRPr/>
            </a:pPr>
            <a:endParaRPr lang="en-US" altLang="en-US" sz="1400">
              <a:latin typeface="Arial" panose="020B0604020202020204" pitchFamily="34" charset="0"/>
              <a:cs typeface="Arial" panose="020B0604020202020204" pitchFamily="34" charset="0"/>
            </a:endParaRPr>
          </a:p>
          <a:p>
            <a:pPr marL="742950" lvl="1" indent="-285750" defTabSz="914608">
              <a:spcAft>
                <a:spcPct val="30000"/>
              </a:spcAft>
              <a:buFont typeface="Arial" panose="020B0604020202020204" pitchFamily="34" charset="0"/>
              <a:buChar char="•"/>
              <a:defRPr/>
            </a:pPr>
            <a:r>
              <a:rPr lang="en-US" altLang="en-US" sz="1400" dirty="0">
                <a:latin typeface="Arial"/>
                <a:cs typeface="Arial"/>
              </a:rPr>
              <a:t>An assessment on acute hospitals’ private sector charges: $165,308,674</a:t>
            </a:r>
            <a:r>
              <a:rPr lang="en-US" altLang="en-US" sz="1400" baseline="30000" dirty="0">
                <a:latin typeface="Arial"/>
                <a:cs typeface="Arial"/>
              </a:rPr>
              <a:t>1</a:t>
            </a:r>
          </a:p>
          <a:p>
            <a:pPr marL="742950" lvl="1" indent="-285750" defTabSz="914608">
              <a:spcAft>
                <a:spcPct val="30000"/>
              </a:spcAft>
              <a:buFont typeface="Arial" panose="020B0604020202020204" pitchFamily="34" charset="0"/>
              <a:buChar char="•"/>
              <a:defRPr/>
            </a:pPr>
            <a:endParaRPr lang="en-US" altLang="en-US" sz="1400">
              <a:latin typeface="Arial" panose="020B0604020202020204" pitchFamily="34" charset="0"/>
              <a:cs typeface="Arial" panose="020B0604020202020204" pitchFamily="34" charset="0"/>
            </a:endParaRPr>
          </a:p>
          <a:p>
            <a:pPr marL="742950" lvl="1" indent="-285750" defTabSz="914608">
              <a:spcAft>
                <a:spcPct val="30000"/>
              </a:spcAft>
              <a:buFont typeface="Arial" panose="020B0604020202020204" pitchFamily="34" charset="0"/>
              <a:buChar char="•"/>
              <a:defRPr/>
            </a:pPr>
            <a:r>
              <a:rPr lang="en-US" altLang="en-US" sz="1400" dirty="0">
                <a:latin typeface="Arial"/>
                <a:cs typeface="Arial"/>
              </a:rPr>
              <a:t>A surcharge on payments made to hospitals and ambulatory surgical centers by HMOs, insurers, third party administrators, and individuals (assessment and surcharge are each </a:t>
            </a:r>
            <a:r>
              <a:rPr lang="en-US" sz="1400" dirty="0">
                <a:latin typeface="Arial"/>
                <a:cs typeface="Arial"/>
              </a:rPr>
              <a:t>equal to $160 million plus 50% of the estimated cost of administering the Health Safety Net): </a:t>
            </a:r>
            <a:r>
              <a:rPr lang="en-US" altLang="en-US" sz="1400" dirty="0">
                <a:latin typeface="Arial"/>
                <a:cs typeface="Arial"/>
              </a:rPr>
              <a:t>$165,308,674</a:t>
            </a:r>
            <a:r>
              <a:rPr lang="en-US" altLang="en-US" sz="1400" baseline="30000" dirty="0">
                <a:latin typeface="Arial"/>
                <a:cs typeface="Arial"/>
              </a:rPr>
              <a:t>1</a:t>
            </a:r>
          </a:p>
          <a:p>
            <a:pPr lvl="1" defTabSz="914608">
              <a:spcAft>
                <a:spcPct val="30000"/>
              </a:spcAft>
              <a:defRPr/>
            </a:pPr>
            <a:endParaRPr lang="en-US" altLang="en-US" sz="1400">
              <a:latin typeface="Arial" panose="020B0604020202020204" pitchFamily="34" charset="0"/>
            </a:endParaRPr>
          </a:p>
          <a:p>
            <a:pPr marL="742950" lvl="1" indent="-285750" defTabSz="914608">
              <a:spcAft>
                <a:spcPct val="30000"/>
              </a:spcAft>
              <a:buFont typeface="Arial" panose="020B0604020202020204" pitchFamily="34" charset="0"/>
              <a:buChar char="•"/>
              <a:defRPr/>
            </a:pPr>
            <a:r>
              <a:rPr lang="en-US" altLang="en-US" sz="1400" dirty="0">
                <a:latin typeface="Arial"/>
                <a:cs typeface="Arial"/>
              </a:rPr>
              <a:t>A $16 million appropriation from the Commonwealth’s General Fund.</a:t>
            </a:r>
            <a:r>
              <a:rPr lang="en-US" altLang="en-US" sz="1400" baseline="30000" dirty="0">
                <a:latin typeface="Arial"/>
                <a:cs typeface="Arial"/>
              </a:rPr>
              <a:t>2</a:t>
            </a:r>
          </a:p>
          <a:p>
            <a:pPr marL="742950" lvl="1" indent="-285750" defTabSz="914608">
              <a:spcAft>
                <a:spcPct val="30000"/>
              </a:spcAft>
              <a:buFont typeface="Arial" panose="020B0604020202020204" pitchFamily="34" charset="0"/>
              <a:buChar char="•"/>
              <a:defRPr/>
            </a:pPr>
            <a:endParaRPr lang="en-US" altLang="en-US" sz="1400" baseline="30000">
              <a:latin typeface="Arial" panose="020B0604020202020204" pitchFamily="34" charset="0"/>
              <a:cs typeface="Arial" panose="020B0604020202020204" pitchFamily="34" charset="0"/>
            </a:endParaRPr>
          </a:p>
          <a:p>
            <a:pPr marL="742950" lvl="1" indent="-285750" defTabSz="914608">
              <a:spcAft>
                <a:spcPct val="30000"/>
              </a:spcAft>
              <a:buFont typeface="Arial" panose="020B0604020202020204" pitchFamily="34" charset="0"/>
              <a:buChar char="•"/>
              <a:defRPr/>
            </a:pPr>
            <a:r>
              <a:rPr lang="en-US" sz="1400" dirty="0">
                <a:latin typeface="Arial"/>
                <a:cs typeface="Arial"/>
              </a:rPr>
              <a:t>Offset funding for uncompensated care from the Medical Assistance Trust Fund: $70,000,000</a:t>
            </a:r>
            <a:r>
              <a:rPr lang="en-US" altLang="en-US" sz="1400" baseline="30000" dirty="0">
                <a:latin typeface="Arial"/>
                <a:cs typeface="Arial"/>
              </a:rPr>
              <a:t>3</a:t>
            </a:r>
          </a:p>
          <a:p>
            <a:pPr marL="742950" lvl="1" indent="-285750" defTabSz="914608">
              <a:spcAft>
                <a:spcPct val="30000"/>
              </a:spcAft>
              <a:buFont typeface="Arial" panose="020B0604020202020204" pitchFamily="34" charset="0"/>
              <a:buChar char="•"/>
              <a:defRPr/>
            </a:pPr>
            <a:endParaRPr lang="en-US" altLang="en-US" sz="1400" baseline="30000">
              <a:latin typeface="Arial" panose="020B0604020202020204" pitchFamily="34" charset="0"/>
              <a:cs typeface="Arial" panose="020B0604020202020204" pitchFamily="34" charset="0"/>
            </a:endParaRPr>
          </a:p>
          <a:p>
            <a:pPr marL="742950" lvl="1" indent="-285750" defTabSz="914608">
              <a:spcAft>
                <a:spcPct val="30000"/>
              </a:spcAft>
              <a:buFont typeface="Arial" panose="020B0604020202020204" pitchFamily="34" charset="0"/>
              <a:buChar char="•"/>
              <a:defRPr/>
            </a:pPr>
            <a:endParaRPr lang="en-US" altLang="en-US" sz="1400" baseline="30000">
              <a:latin typeface="Arial" panose="020B0604020202020204" pitchFamily="34" charset="0"/>
              <a:cs typeface="Arial" panose="020B0604020202020204" pitchFamily="34" charset="0"/>
            </a:endParaRPr>
          </a:p>
          <a:p>
            <a:pPr marL="742950" lvl="1" indent="-285750" defTabSz="914608">
              <a:spcAft>
                <a:spcPct val="30000"/>
              </a:spcAft>
              <a:buFont typeface="Arial" panose="020B0604020202020204" pitchFamily="34" charset="0"/>
              <a:buChar char="•"/>
              <a:defRPr/>
            </a:pPr>
            <a:endParaRPr lang="en-US" altLang="en-US" sz="1400" baseline="30000">
              <a:latin typeface="Arial" panose="020B0604020202020204" pitchFamily="34" charset="0"/>
              <a:cs typeface="Arial" panose="020B0604020202020204" pitchFamily="34" charset="0"/>
            </a:endParaRPr>
          </a:p>
          <a:p>
            <a:pPr marL="742950" lvl="1" indent="-285750" defTabSz="914608">
              <a:spcAft>
                <a:spcPct val="30000"/>
              </a:spcAft>
              <a:buFont typeface="Arial" panose="020B0604020202020204" pitchFamily="34" charset="0"/>
              <a:buChar char="•"/>
              <a:defRPr/>
            </a:pPr>
            <a:endParaRPr lang="en-US" altLang="en-US" sz="1400">
              <a:latin typeface="Arial" panose="020B0604020202020204" pitchFamily="34" charset="0"/>
              <a:cs typeface="Arial" panose="020B0604020202020204" pitchFamily="34" charset="0"/>
            </a:endParaRPr>
          </a:p>
          <a:p>
            <a:pPr lvl="1" defTabSz="914608">
              <a:spcAft>
                <a:spcPct val="30000"/>
              </a:spcAft>
              <a:defRPr/>
            </a:pPr>
            <a:endParaRPr lang="en-US" altLang="en-US" sz="1600" strike="sngStrike">
              <a:solidFill>
                <a:srgbClr val="FF0000"/>
              </a:solidFill>
              <a:latin typeface="Arial" panose="020B0604020202020204" pitchFamily="34" charset="0"/>
              <a:cs typeface="Arial" panose="020B0604020202020204" pitchFamily="34" charset="0"/>
            </a:endParaRPr>
          </a:p>
          <a:p>
            <a:pPr marL="285750" indent="-285750">
              <a:spcAft>
                <a:spcPct val="30000"/>
              </a:spcAft>
              <a:buFont typeface="Arial" panose="020B0604020202020204" pitchFamily="34" charset="0"/>
              <a:buChar char="•"/>
            </a:pPr>
            <a:endParaRPr lang="en-US" sz="800">
              <a:latin typeface="Arial" panose="020B0604020202020204" pitchFamily="34" charset="0"/>
            </a:endParaRPr>
          </a:p>
        </p:txBody>
      </p:sp>
      <p:pic>
        <p:nvPicPr>
          <p:cNvPr id="8" name="Picture 7" descr="state seal_complete_"/>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5250" y="6345238"/>
            <a:ext cx="415925" cy="415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9" name="Group 11"/>
          <p:cNvGrpSpPr>
            <a:grpSpLocks/>
          </p:cNvGrpSpPr>
          <p:nvPr/>
        </p:nvGrpSpPr>
        <p:grpSpPr bwMode="auto">
          <a:xfrm>
            <a:off x="517525" y="6477000"/>
            <a:ext cx="3349625" cy="309563"/>
            <a:chOff x="4307" y="87"/>
            <a:chExt cx="1856" cy="299"/>
          </a:xfrm>
        </p:grpSpPr>
        <p:sp>
          <p:nvSpPr>
            <p:cNvPr id="10" name="Rectangle 12"/>
            <p:cNvSpPr>
              <a:spLocks noChangeArrowheads="1"/>
            </p:cNvSpPr>
            <p:nvPr/>
          </p:nvSpPr>
          <p:spPr bwMode="white">
            <a:xfrm>
              <a:off x="4307" y="122"/>
              <a:ext cx="1856" cy="264"/>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sz="1400">
                <a:solidFill>
                  <a:schemeClr val="tx1"/>
                </a:solidFill>
                <a:latin typeface="Verdana" pitchFamily="34" charset="0"/>
              </a:endParaRPr>
            </a:p>
          </p:txBody>
        </p:sp>
        <p:sp>
          <p:nvSpPr>
            <p:cNvPr id="11" name="Text Box 13"/>
            <p:cNvSpPr txBox="1">
              <a:spLocks noChangeArrowheads="1"/>
            </p:cNvSpPr>
            <p:nvPr/>
          </p:nvSpPr>
          <p:spPr bwMode="auto">
            <a:xfrm>
              <a:off x="4318" y="87"/>
              <a:ext cx="1756" cy="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1799" tIns="50900" rIns="101799" bIns="50900" anchor="b">
              <a:spAutoFit/>
            </a:bodyPr>
            <a:lstStyle>
              <a:lvl1pPr eaLnBrk="0" hangingPunct="0">
                <a:defRPr sz="2500" b="1">
                  <a:solidFill>
                    <a:srgbClr val="DDDDDD"/>
                  </a:solidFill>
                  <a:latin typeface="Arial" pitchFamily="34" charset="0"/>
                  <a:ea typeface="ＭＳ Ｐゴシック" pitchFamily="34" charset="-128"/>
                </a:defRPr>
              </a:lvl1pPr>
              <a:lvl2pPr marL="742950" indent="-285750" eaLnBrk="0" hangingPunct="0">
                <a:defRPr sz="2500" b="1">
                  <a:solidFill>
                    <a:srgbClr val="DDDDDD"/>
                  </a:solidFill>
                  <a:latin typeface="Arial" pitchFamily="34" charset="0"/>
                  <a:ea typeface="ＭＳ Ｐゴシック" pitchFamily="34" charset="-128"/>
                </a:defRPr>
              </a:lvl2pPr>
              <a:lvl3pPr marL="1143000" indent="-228600" eaLnBrk="0" hangingPunct="0">
                <a:defRPr sz="2500" b="1">
                  <a:solidFill>
                    <a:srgbClr val="DDDDDD"/>
                  </a:solidFill>
                  <a:latin typeface="Arial" pitchFamily="34" charset="0"/>
                  <a:ea typeface="ＭＳ Ｐゴシック" pitchFamily="34" charset="-128"/>
                </a:defRPr>
              </a:lvl3pPr>
              <a:lvl4pPr marL="1600200" indent="-228600" eaLnBrk="0" hangingPunct="0">
                <a:defRPr sz="2500" b="1">
                  <a:solidFill>
                    <a:srgbClr val="DDDDDD"/>
                  </a:solidFill>
                  <a:latin typeface="Arial" pitchFamily="34" charset="0"/>
                  <a:ea typeface="ＭＳ Ｐゴシック" pitchFamily="34" charset="-128"/>
                </a:defRPr>
              </a:lvl4pPr>
              <a:lvl5pPr marL="2057400" indent="-228600" eaLnBrk="0" hangingPunct="0">
                <a:defRPr sz="2500" b="1">
                  <a:solidFill>
                    <a:srgbClr val="DDDDDD"/>
                  </a:solidFill>
                  <a:latin typeface="Arial" pitchFamily="34" charset="0"/>
                  <a:ea typeface="ＭＳ Ｐゴシック" pitchFamily="34" charset="-128"/>
                </a:defRPr>
              </a:lvl5pPr>
              <a:lvl6pPr marL="25146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6pPr>
              <a:lvl7pPr marL="29718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7pPr>
              <a:lvl8pPr marL="34290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8pPr>
              <a:lvl9pPr marL="38862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9pPr>
            </a:lstStyle>
            <a:p>
              <a:pPr eaLnBrk="1" hangingPunct="1">
                <a:defRPr/>
              </a:pPr>
              <a:r>
                <a:rPr lang="en-US" sz="1100" b="0">
                  <a:solidFill>
                    <a:srgbClr val="376092"/>
                  </a:solidFill>
                </a:rPr>
                <a:t>Executive Office of Health and Human Services</a:t>
              </a:r>
            </a:p>
          </p:txBody>
        </p:sp>
      </p:grpSp>
      <p:cxnSp>
        <p:nvCxnSpPr>
          <p:cNvPr id="13" name="Straight Connector 12"/>
          <p:cNvCxnSpPr/>
          <p:nvPr/>
        </p:nvCxnSpPr>
        <p:spPr>
          <a:xfrm>
            <a:off x="457200" y="457200"/>
            <a:ext cx="8164513" cy="0"/>
          </a:xfrm>
          <a:prstGeom prst="line">
            <a:avLst/>
          </a:prstGeom>
          <a:ln w="25400"/>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flipH="1">
            <a:off x="676275" y="6492240"/>
            <a:ext cx="7873366" cy="0"/>
          </a:xfrm>
          <a:prstGeom prst="line">
            <a:avLst/>
          </a:prstGeom>
        </p:spPr>
        <p:style>
          <a:lnRef idx="1">
            <a:schemeClr val="accent1"/>
          </a:lnRef>
          <a:fillRef idx="0">
            <a:schemeClr val="accent1"/>
          </a:fillRef>
          <a:effectRef idx="0">
            <a:schemeClr val="accent1"/>
          </a:effectRef>
          <a:fontRef idx="minor">
            <a:schemeClr val="tx1"/>
          </a:fontRef>
        </p:style>
      </p:cxnSp>
      <p:grpSp>
        <p:nvGrpSpPr>
          <p:cNvPr id="15" name="Group 11"/>
          <p:cNvGrpSpPr>
            <a:grpSpLocks/>
          </p:cNvGrpSpPr>
          <p:nvPr/>
        </p:nvGrpSpPr>
        <p:grpSpPr bwMode="auto">
          <a:xfrm>
            <a:off x="7543800" y="260874"/>
            <a:ext cx="1493838" cy="417512"/>
            <a:chOff x="4307" y="123"/>
            <a:chExt cx="1856" cy="263"/>
          </a:xfrm>
        </p:grpSpPr>
        <p:sp>
          <p:nvSpPr>
            <p:cNvPr id="16" name="Rectangle 12"/>
            <p:cNvSpPr>
              <a:spLocks noChangeArrowheads="1"/>
            </p:cNvSpPr>
            <p:nvPr/>
          </p:nvSpPr>
          <p:spPr bwMode="white">
            <a:xfrm>
              <a:off x="4307" y="123"/>
              <a:ext cx="1856" cy="263"/>
            </a:xfrm>
            <a:prstGeom prst="rect">
              <a:avLst/>
            </a:prstGeom>
            <a:solidFill>
              <a:schemeClr val="bg1"/>
            </a:solidFill>
            <a:ln w="9525">
              <a:noFill/>
              <a:miter lim="800000"/>
              <a:headEnd/>
              <a:tailEnd/>
            </a:ln>
          </p:spPr>
          <p:txBody>
            <a:bodyPr wrap="none" anchor="ctr"/>
            <a:lstStyle/>
            <a:p>
              <a:endParaRPr lang="en-US" sz="1400">
                <a:solidFill>
                  <a:schemeClr val="tx1"/>
                </a:solidFill>
                <a:latin typeface="Verdana" pitchFamily="34" charset="0"/>
              </a:endParaRPr>
            </a:p>
          </p:txBody>
        </p:sp>
        <p:sp>
          <p:nvSpPr>
            <p:cNvPr id="17" name="Text Box 13"/>
            <p:cNvSpPr txBox="1">
              <a:spLocks noChangeArrowheads="1"/>
            </p:cNvSpPr>
            <p:nvPr/>
          </p:nvSpPr>
          <p:spPr bwMode="auto">
            <a:xfrm>
              <a:off x="4348" y="131"/>
              <a:ext cx="1756" cy="218"/>
            </a:xfrm>
            <a:prstGeom prst="rect">
              <a:avLst/>
            </a:prstGeom>
            <a:noFill/>
            <a:ln w="9525" algn="ctr">
              <a:noFill/>
              <a:miter lim="800000"/>
              <a:headEnd/>
              <a:tailEnd/>
            </a:ln>
          </p:spPr>
          <p:txBody>
            <a:bodyPr lIns="101799" tIns="50900" rIns="101799" bIns="50900" anchor="b">
              <a:spAutoFit/>
            </a:bodyPr>
            <a:lstStyle/>
            <a:p>
              <a:pPr algn="r" defTabSz="1019175"/>
              <a:r>
                <a:rPr lang="en-US" sz="1600" b="1">
                  <a:solidFill>
                    <a:srgbClr val="4F81BD"/>
                  </a:solidFill>
                  <a:latin typeface="Arial" panose="020B0604020202020204" pitchFamily="34" charset="0"/>
                  <a:cs typeface="Arial" panose="020B0604020202020204" pitchFamily="34" charset="0"/>
                </a:rPr>
                <a:t>Introduction</a:t>
              </a:r>
            </a:p>
          </p:txBody>
        </p:sp>
      </p:grpSp>
      <p:sp>
        <p:nvSpPr>
          <p:cNvPr id="18" name="Slide Number Placeholder 2"/>
          <p:cNvSpPr>
            <a:spLocks noGrp="1"/>
          </p:cNvSpPr>
          <p:nvPr>
            <p:ph type="sldNum" sz="quarter" idx="12"/>
          </p:nvPr>
        </p:nvSpPr>
        <p:spPr>
          <a:xfrm>
            <a:off x="8686800" y="6613525"/>
            <a:ext cx="457200" cy="244475"/>
          </a:xfrm>
        </p:spPr>
        <p:txBody>
          <a:bodyPr/>
          <a:lstStyle/>
          <a:p>
            <a:pPr>
              <a:defRPr/>
            </a:pPr>
            <a:fld id="{E932BB6A-D600-4D54-8112-1310BC448E11}" type="slidenum">
              <a:rPr lang="en-US" smtClean="0"/>
              <a:pPr>
                <a:defRPr/>
              </a:pPr>
              <a:t>5</a:t>
            </a:fld>
            <a:endParaRPr lang="en-US"/>
          </a:p>
        </p:txBody>
      </p:sp>
      <p:sp>
        <p:nvSpPr>
          <p:cNvPr id="2" name="TextBox 1"/>
          <p:cNvSpPr txBox="1"/>
          <p:nvPr/>
        </p:nvSpPr>
        <p:spPr>
          <a:xfrm>
            <a:off x="351504" y="5544338"/>
            <a:ext cx="8458200" cy="1200329"/>
          </a:xfrm>
          <a:prstGeom prst="rect">
            <a:avLst/>
          </a:prstGeom>
          <a:noFill/>
        </p:spPr>
        <p:txBody>
          <a:bodyPr wrap="square" lIns="91440" tIns="45720" rIns="91440" bIns="45720" rtlCol="0" anchor="t">
            <a:spAutoFit/>
          </a:bodyPr>
          <a:lstStyle/>
          <a:p>
            <a:pPr marL="228600" indent="-228600">
              <a:buAutoNum type="arabicPeriod"/>
            </a:pPr>
            <a:r>
              <a:rPr lang="en-US" sz="800">
                <a:latin typeface="Arial"/>
                <a:cs typeface="Arial"/>
              </a:rPr>
              <a:t>$10,617,347 is used for HSN administrative funding.</a:t>
            </a:r>
          </a:p>
          <a:p>
            <a:pPr marL="228600" indent="-228600">
              <a:buFontTx/>
              <a:buAutoNum type="arabicPeriod"/>
            </a:pPr>
            <a:r>
              <a:rPr lang="en-US" altLang="en-US" sz="800">
                <a:latin typeface="Arial"/>
                <a:cs typeface="Arial"/>
              </a:rPr>
              <a:t>$15M in funding for the Health Safety Net.  $1M in additional funding for demonstration projects.</a:t>
            </a:r>
          </a:p>
          <a:p>
            <a:pPr marL="228600" indent="-228600">
              <a:buFontTx/>
              <a:buAutoNum type="arabicPeriod"/>
            </a:pPr>
            <a:r>
              <a:rPr lang="en-US" sz="800">
                <a:latin typeface="Arial"/>
                <a:cs typeface="Arial"/>
              </a:rPr>
              <a:t>In FY23, </a:t>
            </a:r>
            <a:r>
              <a:rPr lang="en-US" altLang="en-US" sz="800">
                <a:latin typeface="Arial"/>
                <a:cs typeface="Arial"/>
              </a:rPr>
              <a:t>disbursements were made to Cambridge Health Alliance ($50,000,000) and Boston Medical Center ($20,000,000) due to offset funding for uncompensated care from other sources.</a:t>
            </a:r>
          </a:p>
          <a:p>
            <a:pPr marL="228600" indent="-228600">
              <a:buFontTx/>
              <a:buAutoNum type="arabicPeriod"/>
            </a:pPr>
            <a:endParaRPr lang="en-US" altLang="en-US" sz="800">
              <a:latin typeface="Arial" panose="020B0604020202020204" pitchFamily="34" charset="0"/>
            </a:endParaRPr>
          </a:p>
          <a:p>
            <a:br>
              <a:rPr lang="en-US" altLang="en-US" sz="800">
                <a:latin typeface="Arial" panose="020B0604020202020204" pitchFamily="34" charset="0"/>
              </a:rPr>
            </a:br>
            <a:br>
              <a:rPr lang="en-US" altLang="en-US" sz="800">
                <a:latin typeface="Arial" panose="020B0604020202020204" pitchFamily="34" charset="0"/>
              </a:rPr>
            </a:br>
            <a:endParaRPr lang="en-US" altLang="en-US" sz="800">
              <a:latin typeface="Arial" panose="020B0604020202020204" pitchFamily="34" charset="0"/>
            </a:endParaRPr>
          </a:p>
          <a:p>
            <a:pPr marL="228600" indent="-228600">
              <a:buAutoNum type="arabicPeriod"/>
            </a:pPr>
            <a:endParaRPr lang="en-US" sz="800"/>
          </a:p>
        </p:txBody>
      </p:sp>
    </p:spTree>
    <p:extLst>
      <p:ext uri="{BB962C8B-B14F-4D97-AF65-F5344CB8AC3E}">
        <p14:creationId xmlns:p14="http://schemas.microsoft.com/office/powerpoint/2010/main" val="98705601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3" name="Rectangle 2"/>
          <p:cNvSpPr>
            <a:spLocks noGrp="1" noChangeArrowheads="1"/>
          </p:cNvSpPr>
          <p:nvPr>
            <p:ph type="title"/>
          </p:nvPr>
        </p:nvSpPr>
        <p:spPr>
          <a:xfrm>
            <a:off x="457200" y="533400"/>
            <a:ext cx="8229600" cy="685800"/>
          </a:xfrm>
        </p:spPr>
        <p:txBody>
          <a:bodyPr/>
          <a:lstStyle/>
          <a:p>
            <a:r>
              <a:rPr lang="en-US" altLang="en-US" sz="3600"/>
              <a:t>HSN Overview</a:t>
            </a:r>
          </a:p>
        </p:txBody>
      </p:sp>
      <p:sp>
        <p:nvSpPr>
          <p:cNvPr id="39940" name="Text Box 8"/>
          <p:cNvSpPr txBox="1">
            <a:spLocks noChangeArrowheads="1"/>
          </p:cNvSpPr>
          <p:nvPr/>
        </p:nvSpPr>
        <p:spPr bwMode="auto">
          <a:xfrm>
            <a:off x="457200" y="1638925"/>
            <a:ext cx="8229600" cy="723275"/>
          </a:xfrm>
          <a:prstGeom prst="rect">
            <a:avLst/>
          </a:prstGeom>
          <a:noFill/>
          <a:ln w="9525" algn="ctr">
            <a:noFill/>
            <a:miter lim="800000"/>
            <a:headEnd/>
            <a:tailEnd/>
          </a:ln>
        </p:spPr>
        <p:txBody>
          <a:bodyPr wrap="square" lIns="0" tIns="0" rIns="0" bIns="0" anchor="ctr">
            <a:spAutoFit/>
          </a:bodyPr>
          <a:lstStyle/>
          <a:p>
            <a:pPr marL="742950" lvl="1" indent="-285750" defTabSz="914608">
              <a:spcAft>
                <a:spcPct val="30000"/>
              </a:spcAft>
              <a:buFont typeface="Arial" panose="020B0604020202020204" pitchFamily="34" charset="0"/>
              <a:buChar char="•"/>
              <a:defRPr/>
            </a:pPr>
            <a:endParaRPr lang="en-US" altLang="en-US" sz="1400">
              <a:solidFill>
                <a:prstClr val="black"/>
              </a:solidFill>
              <a:latin typeface="Arial" panose="020B0604020202020204" pitchFamily="34" charset="0"/>
              <a:cs typeface="Arial" panose="020B0604020202020204" pitchFamily="34" charset="0"/>
            </a:endParaRPr>
          </a:p>
          <a:p>
            <a:pPr lvl="1" defTabSz="914608">
              <a:spcAft>
                <a:spcPct val="30000"/>
              </a:spcAft>
              <a:defRPr/>
            </a:pPr>
            <a:endParaRPr lang="en-US" altLang="en-US" sz="1600" strike="sngStrike">
              <a:solidFill>
                <a:srgbClr val="FF0000"/>
              </a:solidFill>
              <a:latin typeface="Arial" panose="020B0604020202020204" pitchFamily="34" charset="0"/>
              <a:cs typeface="Arial" panose="020B0604020202020204" pitchFamily="34" charset="0"/>
            </a:endParaRPr>
          </a:p>
          <a:p>
            <a:pPr marL="285750" indent="-285750">
              <a:spcAft>
                <a:spcPct val="30000"/>
              </a:spcAft>
              <a:buFont typeface="Arial" panose="020B0604020202020204" pitchFamily="34" charset="0"/>
              <a:buChar char="•"/>
            </a:pPr>
            <a:endParaRPr lang="en-US" sz="800">
              <a:solidFill>
                <a:prstClr val="black"/>
              </a:solidFill>
              <a:latin typeface="Arial" panose="020B0604020202020204" pitchFamily="34" charset="0"/>
            </a:endParaRPr>
          </a:p>
        </p:txBody>
      </p:sp>
      <p:pic>
        <p:nvPicPr>
          <p:cNvPr id="8" name="Picture 7" descr="state seal_complete_"/>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5250" y="6345238"/>
            <a:ext cx="415925" cy="415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9" name="Group 11"/>
          <p:cNvGrpSpPr>
            <a:grpSpLocks/>
          </p:cNvGrpSpPr>
          <p:nvPr/>
        </p:nvGrpSpPr>
        <p:grpSpPr bwMode="auto">
          <a:xfrm>
            <a:off x="517525" y="6477000"/>
            <a:ext cx="3349625" cy="309563"/>
            <a:chOff x="4307" y="87"/>
            <a:chExt cx="1856" cy="299"/>
          </a:xfrm>
        </p:grpSpPr>
        <p:sp>
          <p:nvSpPr>
            <p:cNvPr id="10" name="Rectangle 12"/>
            <p:cNvSpPr>
              <a:spLocks noChangeArrowheads="1"/>
            </p:cNvSpPr>
            <p:nvPr/>
          </p:nvSpPr>
          <p:spPr bwMode="white">
            <a:xfrm>
              <a:off x="4307" y="122"/>
              <a:ext cx="1856" cy="264"/>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sz="1400">
                <a:solidFill>
                  <a:prstClr val="black"/>
                </a:solidFill>
                <a:latin typeface="Verdana" pitchFamily="34" charset="0"/>
              </a:endParaRPr>
            </a:p>
          </p:txBody>
        </p:sp>
        <p:sp>
          <p:nvSpPr>
            <p:cNvPr id="11" name="Text Box 13"/>
            <p:cNvSpPr txBox="1">
              <a:spLocks noChangeArrowheads="1"/>
            </p:cNvSpPr>
            <p:nvPr/>
          </p:nvSpPr>
          <p:spPr bwMode="auto">
            <a:xfrm>
              <a:off x="4318" y="87"/>
              <a:ext cx="1756" cy="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1799" tIns="50900" rIns="101799" bIns="50900" anchor="b">
              <a:spAutoFit/>
            </a:bodyPr>
            <a:lstStyle>
              <a:lvl1pPr eaLnBrk="0" hangingPunct="0">
                <a:defRPr sz="2500" b="1">
                  <a:solidFill>
                    <a:srgbClr val="DDDDDD"/>
                  </a:solidFill>
                  <a:latin typeface="Arial" pitchFamily="34" charset="0"/>
                  <a:ea typeface="ＭＳ Ｐゴシック" pitchFamily="34" charset="-128"/>
                </a:defRPr>
              </a:lvl1pPr>
              <a:lvl2pPr marL="742950" indent="-285750" eaLnBrk="0" hangingPunct="0">
                <a:defRPr sz="2500" b="1">
                  <a:solidFill>
                    <a:srgbClr val="DDDDDD"/>
                  </a:solidFill>
                  <a:latin typeface="Arial" pitchFamily="34" charset="0"/>
                  <a:ea typeface="ＭＳ Ｐゴシック" pitchFamily="34" charset="-128"/>
                </a:defRPr>
              </a:lvl2pPr>
              <a:lvl3pPr marL="1143000" indent="-228600" eaLnBrk="0" hangingPunct="0">
                <a:defRPr sz="2500" b="1">
                  <a:solidFill>
                    <a:srgbClr val="DDDDDD"/>
                  </a:solidFill>
                  <a:latin typeface="Arial" pitchFamily="34" charset="0"/>
                  <a:ea typeface="ＭＳ Ｐゴシック" pitchFamily="34" charset="-128"/>
                </a:defRPr>
              </a:lvl3pPr>
              <a:lvl4pPr marL="1600200" indent="-228600" eaLnBrk="0" hangingPunct="0">
                <a:defRPr sz="2500" b="1">
                  <a:solidFill>
                    <a:srgbClr val="DDDDDD"/>
                  </a:solidFill>
                  <a:latin typeface="Arial" pitchFamily="34" charset="0"/>
                  <a:ea typeface="ＭＳ Ｐゴシック" pitchFamily="34" charset="-128"/>
                </a:defRPr>
              </a:lvl4pPr>
              <a:lvl5pPr marL="2057400" indent="-228600" eaLnBrk="0" hangingPunct="0">
                <a:defRPr sz="2500" b="1">
                  <a:solidFill>
                    <a:srgbClr val="DDDDDD"/>
                  </a:solidFill>
                  <a:latin typeface="Arial" pitchFamily="34" charset="0"/>
                  <a:ea typeface="ＭＳ Ｐゴシック" pitchFamily="34" charset="-128"/>
                </a:defRPr>
              </a:lvl5pPr>
              <a:lvl6pPr marL="25146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6pPr>
              <a:lvl7pPr marL="29718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7pPr>
              <a:lvl8pPr marL="34290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8pPr>
              <a:lvl9pPr marL="38862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9pPr>
            </a:lstStyle>
            <a:p>
              <a:pPr eaLnBrk="1" hangingPunct="1">
                <a:defRPr/>
              </a:pPr>
              <a:r>
                <a:rPr lang="en-US" sz="1100" b="0">
                  <a:solidFill>
                    <a:srgbClr val="376092"/>
                  </a:solidFill>
                </a:rPr>
                <a:t>Executive Office of Health and Human Services</a:t>
              </a:r>
            </a:p>
          </p:txBody>
        </p:sp>
      </p:grpSp>
      <p:cxnSp>
        <p:nvCxnSpPr>
          <p:cNvPr id="13" name="Straight Connector 12"/>
          <p:cNvCxnSpPr/>
          <p:nvPr/>
        </p:nvCxnSpPr>
        <p:spPr>
          <a:xfrm>
            <a:off x="457200" y="457200"/>
            <a:ext cx="8164513" cy="0"/>
          </a:xfrm>
          <a:prstGeom prst="line">
            <a:avLst/>
          </a:prstGeom>
          <a:ln w="25400"/>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flipH="1">
            <a:off x="676275" y="6492240"/>
            <a:ext cx="7873366" cy="0"/>
          </a:xfrm>
          <a:prstGeom prst="line">
            <a:avLst/>
          </a:prstGeom>
        </p:spPr>
        <p:style>
          <a:lnRef idx="1">
            <a:schemeClr val="accent1"/>
          </a:lnRef>
          <a:fillRef idx="0">
            <a:schemeClr val="accent1"/>
          </a:fillRef>
          <a:effectRef idx="0">
            <a:schemeClr val="accent1"/>
          </a:effectRef>
          <a:fontRef idx="minor">
            <a:schemeClr val="tx1"/>
          </a:fontRef>
        </p:style>
      </p:cxnSp>
      <p:grpSp>
        <p:nvGrpSpPr>
          <p:cNvPr id="15" name="Group 11"/>
          <p:cNvGrpSpPr>
            <a:grpSpLocks/>
          </p:cNvGrpSpPr>
          <p:nvPr/>
        </p:nvGrpSpPr>
        <p:grpSpPr bwMode="auto">
          <a:xfrm>
            <a:off x="7543800" y="260874"/>
            <a:ext cx="1493838" cy="417512"/>
            <a:chOff x="4307" y="123"/>
            <a:chExt cx="1856" cy="263"/>
          </a:xfrm>
        </p:grpSpPr>
        <p:sp>
          <p:nvSpPr>
            <p:cNvPr id="16" name="Rectangle 12"/>
            <p:cNvSpPr>
              <a:spLocks noChangeArrowheads="1"/>
            </p:cNvSpPr>
            <p:nvPr/>
          </p:nvSpPr>
          <p:spPr bwMode="white">
            <a:xfrm>
              <a:off x="4307" y="123"/>
              <a:ext cx="1856" cy="263"/>
            </a:xfrm>
            <a:prstGeom prst="rect">
              <a:avLst/>
            </a:prstGeom>
            <a:solidFill>
              <a:schemeClr val="bg1"/>
            </a:solidFill>
            <a:ln w="9525">
              <a:noFill/>
              <a:miter lim="800000"/>
              <a:headEnd/>
              <a:tailEnd/>
            </a:ln>
          </p:spPr>
          <p:txBody>
            <a:bodyPr wrap="none" anchor="ctr"/>
            <a:lstStyle/>
            <a:p>
              <a:endParaRPr lang="en-US" sz="1400">
                <a:solidFill>
                  <a:prstClr val="black"/>
                </a:solidFill>
                <a:latin typeface="Verdana" pitchFamily="34" charset="0"/>
              </a:endParaRPr>
            </a:p>
          </p:txBody>
        </p:sp>
        <p:sp>
          <p:nvSpPr>
            <p:cNvPr id="17" name="Text Box 13"/>
            <p:cNvSpPr txBox="1">
              <a:spLocks noChangeArrowheads="1"/>
            </p:cNvSpPr>
            <p:nvPr/>
          </p:nvSpPr>
          <p:spPr bwMode="auto">
            <a:xfrm>
              <a:off x="4348" y="131"/>
              <a:ext cx="1756" cy="218"/>
            </a:xfrm>
            <a:prstGeom prst="rect">
              <a:avLst/>
            </a:prstGeom>
            <a:noFill/>
            <a:ln w="9525" algn="ctr">
              <a:noFill/>
              <a:miter lim="800000"/>
              <a:headEnd/>
              <a:tailEnd/>
            </a:ln>
          </p:spPr>
          <p:txBody>
            <a:bodyPr lIns="101799" tIns="50900" rIns="101799" bIns="50900" anchor="b">
              <a:spAutoFit/>
            </a:bodyPr>
            <a:lstStyle/>
            <a:p>
              <a:pPr algn="r" defTabSz="1019175"/>
              <a:r>
                <a:rPr lang="en-US" sz="1600" b="1">
                  <a:solidFill>
                    <a:srgbClr val="4F81BD"/>
                  </a:solidFill>
                  <a:latin typeface="Arial" panose="020B0604020202020204" pitchFamily="34" charset="0"/>
                  <a:cs typeface="Arial" panose="020B0604020202020204" pitchFamily="34" charset="0"/>
                </a:rPr>
                <a:t>Introduction</a:t>
              </a:r>
            </a:p>
          </p:txBody>
        </p:sp>
      </p:grpSp>
      <p:sp>
        <p:nvSpPr>
          <p:cNvPr id="18" name="Slide Number Placeholder 2"/>
          <p:cNvSpPr>
            <a:spLocks noGrp="1"/>
          </p:cNvSpPr>
          <p:nvPr>
            <p:ph type="sldNum" sz="quarter" idx="12"/>
          </p:nvPr>
        </p:nvSpPr>
        <p:spPr>
          <a:xfrm>
            <a:off x="8686800" y="6613525"/>
            <a:ext cx="457200" cy="244475"/>
          </a:xfrm>
        </p:spPr>
        <p:txBody>
          <a:bodyPr/>
          <a:lstStyle/>
          <a:p>
            <a:pPr>
              <a:defRPr/>
            </a:pPr>
            <a:fld id="{E932BB6A-D600-4D54-8112-1310BC448E11}" type="slidenum">
              <a:rPr lang="en-US" smtClean="0">
                <a:solidFill>
                  <a:prstClr val="black">
                    <a:tint val="75000"/>
                  </a:prstClr>
                </a:solidFill>
              </a:rPr>
              <a:pPr>
                <a:defRPr/>
              </a:pPr>
              <a:t>6</a:t>
            </a:fld>
            <a:endParaRPr lang="en-US">
              <a:solidFill>
                <a:prstClr val="black">
                  <a:tint val="75000"/>
                </a:prstClr>
              </a:solidFill>
            </a:endParaRPr>
          </a:p>
        </p:txBody>
      </p:sp>
      <p:sp>
        <p:nvSpPr>
          <p:cNvPr id="19" name="Text Box 8"/>
          <p:cNvSpPr txBox="1">
            <a:spLocks noChangeArrowheads="1"/>
          </p:cNvSpPr>
          <p:nvPr/>
        </p:nvSpPr>
        <p:spPr bwMode="auto">
          <a:xfrm>
            <a:off x="457200" y="1423583"/>
            <a:ext cx="8229600" cy="4114973"/>
          </a:xfrm>
          <a:prstGeom prst="rect">
            <a:avLst/>
          </a:prstGeom>
          <a:noFill/>
          <a:ln w="9525" algn="ctr">
            <a:noFill/>
            <a:miter lim="800000"/>
            <a:headEnd/>
            <a:tailEnd/>
          </a:ln>
        </p:spPr>
        <p:txBody>
          <a:bodyPr wrap="square" lIns="0" tIns="0" rIns="0" bIns="0" anchor="ctr">
            <a:spAutoFit/>
          </a:bodyPr>
          <a:lstStyle/>
          <a:p>
            <a:pPr>
              <a:spcAft>
                <a:spcPct val="30000"/>
              </a:spcAft>
            </a:pPr>
            <a:r>
              <a:rPr lang="en-US" sz="1400">
                <a:latin typeface="Arial" panose="020B0604020202020204" pitchFamily="34" charset="0"/>
                <a:cs typeface="Arial" panose="020B0604020202020204" pitchFamily="34" charset="0"/>
              </a:rPr>
              <a:t>The HSN also allocates funds every fiscal year for demonstration projects designed to address alternative approaches to improve health care and reduce costs for the uninsured and underinsured on a cost-neutral basis.</a:t>
            </a:r>
            <a:r>
              <a:rPr lang="en-US" sz="1400" baseline="30000">
                <a:latin typeface="Arial" panose="020B0604020202020204" pitchFamily="34" charset="0"/>
                <a:cs typeface="Arial" panose="020B0604020202020204" pitchFamily="34" charset="0"/>
              </a:rPr>
              <a:t>1</a:t>
            </a:r>
            <a:r>
              <a:rPr lang="en-US" sz="1400">
                <a:latin typeface="Arial" panose="020B0604020202020204" pitchFamily="34" charset="0"/>
                <a:cs typeface="Arial" panose="020B0604020202020204" pitchFamily="34" charset="0"/>
              </a:rPr>
              <a:t> The following demonstration projects were funded in FY23:</a:t>
            </a:r>
          </a:p>
          <a:p>
            <a:pPr marL="285750" indent="-285750">
              <a:spcAft>
                <a:spcPct val="30000"/>
              </a:spcAft>
              <a:buFont typeface="Arial" panose="020B0604020202020204" pitchFamily="34" charset="0"/>
              <a:buChar char="•"/>
            </a:pPr>
            <a:endParaRPr lang="en-US" sz="1400">
              <a:latin typeface="Arial"/>
            </a:endParaRPr>
          </a:p>
          <a:p>
            <a:pPr marL="285750" indent="-285750">
              <a:spcAft>
                <a:spcPct val="30000"/>
              </a:spcAft>
              <a:buFont typeface="Arial" panose="020B0604020202020204" pitchFamily="34" charset="0"/>
              <a:buChar char="•"/>
            </a:pPr>
            <a:r>
              <a:rPr lang="en-US" sz="1400">
                <a:latin typeface="Arial"/>
                <a:cs typeface="Arial"/>
              </a:rPr>
              <a:t>Fishing Partnership</a:t>
            </a:r>
          </a:p>
          <a:p>
            <a:pPr marL="742950" lvl="1" indent="-285750">
              <a:spcAft>
                <a:spcPct val="30000"/>
              </a:spcAft>
              <a:buFont typeface="Arial" panose="020B0604020202020204" pitchFamily="34" charset="0"/>
              <a:buChar char="•"/>
            </a:pPr>
            <a:r>
              <a:rPr lang="en-US" sz="1400">
                <a:latin typeface="Arial"/>
                <a:cs typeface="Arial"/>
              </a:rPr>
              <a:t>The Fishing Partnership was awarded demonstration funding to connect commercial fishermen with a broad range of professional counseling services, provide assistance with health insurance applications, and offer safety and survival trainings and other special health-oriented events for fishing families: $2,000,000</a:t>
            </a:r>
          </a:p>
          <a:p>
            <a:pPr marL="285750" indent="-285750" defTabSz="914608">
              <a:spcAft>
                <a:spcPct val="30000"/>
              </a:spcAft>
              <a:buFont typeface="Arial" panose="020B0604020202020204" pitchFamily="34" charset="0"/>
              <a:buChar char="•"/>
              <a:defRPr/>
            </a:pPr>
            <a:r>
              <a:rPr lang="en-US" sz="1400">
                <a:latin typeface="Arial"/>
                <a:cs typeface="Arial"/>
              </a:rPr>
              <a:t>Long-Acting Reversible Contraception</a:t>
            </a:r>
            <a:r>
              <a:rPr lang="en-US" sz="1200">
                <a:latin typeface="Arial"/>
                <a:cs typeface="Arial"/>
              </a:rPr>
              <a:t> </a:t>
            </a:r>
            <a:endParaRPr lang="en-US" sz="1200">
              <a:latin typeface="Arial" panose="020B0604020202020204" pitchFamily="34" charset="0"/>
              <a:cs typeface="Arial" panose="020B0604020202020204" pitchFamily="34" charset="0"/>
            </a:endParaRPr>
          </a:p>
          <a:p>
            <a:pPr marL="742950" lvl="1" indent="-285750" defTabSz="914608">
              <a:spcAft>
                <a:spcPct val="30000"/>
              </a:spcAft>
              <a:buFont typeface="Arial" panose="020B0604020202020204" pitchFamily="34" charset="0"/>
              <a:buChar char="•"/>
              <a:defRPr/>
            </a:pPr>
            <a:r>
              <a:rPr lang="en-US" sz="1400">
                <a:latin typeface="Arial"/>
                <a:cs typeface="Arial"/>
              </a:rPr>
              <a:t>Two community organizations (Boston Medical Center and Upstream USA) were awarded demonstration funding to provide assistance to health care providers, both in the community and hospital settings, with the aim of decreasing the number of unintended pregnancies and improving maternal and infant health outcomes across the Commonwealth: $2,086,638</a:t>
            </a:r>
          </a:p>
          <a:p>
            <a:pPr marL="742950" lvl="1" indent="-285750" defTabSz="914608">
              <a:spcAft>
                <a:spcPct val="30000"/>
              </a:spcAft>
              <a:buFont typeface="Arial" panose="020B0604020202020204" pitchFamily="34" charset="0"/>
              <a:buChar char="•"/>
              <a:defRPr/>
            </a:pPr>
            <a:endParaRPr lang="en-US" sz="1400">
              <a:latin typeface="Arial" panose="020B0604020202020204" pitchFamily="34" charset="0"/>
              <a:cs typeface="Arial" panose="020B0604020202020204" pitchFamily="34" charset="0"/>
            </a:endParaRPr>
          </a:p>
          <a:p>
            <a:pPr marL="285750" indent="-285750" defTabSz="914608">
              <a:spcAft>
                <a:spcPct val="30000"/>
              </a:spcAft>
              <a:buFont typeface="Arial" panose="020B0604020202020204" pitchFamily="34" charset="0"/>
              <a:buChar char="•"/>
              <a:defRPr/>
            </a:pPr>
            <a:r>
              <a:rPr lang="en-US" altLang="en-US" sz="1400">
                <a:latin typeface="Arial" panose="020B0604020202020204" pitchFamily="34" charset="0"/>
              </a:rPr>
              <a:t>Note: Each fiscal year, the HSN makes a $1M payment to the Office of the Inspector General for auditing purposes.</a:t>
            </a:r>
            <a:endParaRPr lang="en-US" sz="1400">
              <a:latin typeface="Arial" panose="020B0604020202020204" pitchFamily="34" charset="0"/>
              <a:cs typeface="Arial" panose="020B0604020202020204" pitchFamily="34" charset="0"/>
            </a:endParaRPr>
          </a:p>
        </p:txBody>
      </p:sp>
      <p:sp>
        <p:nvSpPr>
          <p:cNvPr id="20" name="TextBox 19"/>
          <p:cNvSpPr txBox="1"/>
          <p:nvPr/>
        </p:nvSpPr>
        <p:spPr>
          <a:xfrm>
            <a:off x="351504" y="5943600"/>
            <a:ext cx="8458200" cy="707886"/>
          </a:xfrm>
          <a:prstGeom prst="rect">
            <a:avLst/>
          </a:prstGeom>
          <a:noFill/>
        </p:spPr>
        <p:txBody>
          <a:bodyPr wrap="square" rtlCol="0">
            <a:spAutoFit/>
          </a:bodyPr>
          <a:lstStyle/>
          <a:p>
            <a:pPr marL="228600" indent="-228600">
              <a:buAutoNum type="arabicPeriod"/>
            </a:pPr>
            <a:r>
              <a:rPr lang="en-US" altLang="en-US" sz="800">
                <a:latin typeface="Arial" panose="020B0604020202020204" pitchFamily="34" charset="0"/>
              </a:rPr>
              <a:t>$50,000 of demonstration funding is used to pay for the HSN drug utilization review contract.</a:t>
            </a:r>
          </a:p>
          <a:p>
            <a:endParaRPr lang="en-US" altLang="en-US" sz="800">
              <a:latin typeface="Arial" panose="020B0604020202020204" pitchFamily="34" charset="0"/>
            </a:endParaRPr>
          </a:p>
          <a:p>
            <a:br>
              <a:rPr lang="en-US" altLang="en-US" sz="800">
                <a:latin typeface="Arial" panose="020B0604020202020204" pitchFamily="34" charset="0"/>
              </a:rPr>
            </a:br>
            <a:endParaRPr lang="en-US" altLang="en-US" sz="800">
              <a:latin typeface="Arial" panose="020B0604020202020204" pitchFamily="34" charset="0"/>
            </a:endParaRPr>
          </a:p>
          <a:p>
            <a:pPr marL="228600" indent="-228600">
              <a:buAutoNum type="arabicPeriod"/>
            </a:pPr>
            <a:endParaRPr lang="en-US" sz="800"/>
          </a:p>
        </p:txBody>
      </p:sp>
    </p:spTree>
    <p:extLst>
      <p:ext uri="{BB962C8B-B14F-4D97-AF65-F5344CB8AC3E}">
        <p14:creationId xmlns:p14="http://schemas.microsoft.com/office/powerpoint/2010/main" val="333903675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3" name="Rectangle 2"/>
          <p:cNvSpPr>
            <a:spLocks noGrp="1" noChangeArrowheads="1"/>
          </p:cNvSpPr>
          <p:nvPr>
            <p:ph type="title"/>
          </p:nvPr>
        </p:nvSpPr>
        <p:spPr>
          <a:xfrm>
            <a:off x="457200" y="457200"/>
            <a:ext cx="8229600" cy="990600"/>
          </a:xfrm>
        </p:spPr>
        <p:txBody>
          <a:bodyPr/>
          <a:lstStyle/>
          <a:p>
            <a:r>
              <a:rPr lang="en-US" altLang="en-US" sz="3600"/>
              <a:t>HSN Fiscal Year 2023 Updates</a:t>
            </a:r>
          </a:p>
        </p:txBody>
      </p:sp>
      <p:sp>
        <p:nvSpPr>
          <p:cNvPr id="39940" name="Text Box 8"/>
          <p:cNvSpPr txBox="1">
            <a:spLocks noChangeArrowheads="1"/>
          </p:cNvSpPr>
          <p:nvPr/>
        </p:nvSpPr>
        <p:spPr bwMode="auto">
          <a:xfrm>
            <a:off x="436562" y="1676400"/>
            <a:ext cx="8250238" cy="4514056"/>
          </a:xfrm>
          <a:prstGeom prst="rect">
            <a:avLst/>
          </a:prstGeom>
          <a:noFill/>
          <a:ln w="9525" algn="ctr">
            <a:noFill/>
            <a:miter lim="800000"/>
            <a:headEnd/>
            <a:tailEnd/>
          </a:ln>
        </p:spPr>
        <p:txBody>
          <a:bodyPr lIns="0" tIns="0" rIns="0" bIns="0" anchor="t">
            <a:spAutoFit/>
          </a:bodyPr>
          <a:lstStyle/>
          <a:p>
            <a:pPr marL="273685" lvl="1" indent="-171450" defTabSz="914608" eaLnBrk="0" hangingPunct="0">
              <a:spcBef>
                <a:spcPts val="336"/>
              </a:spcBef>
              <a:spcAft>
                <a:spcPts val="504"/>
              </a:spcAft>
              <a:buFont typeface="Arial" panose="020B0604020202020204" pitchFamily="34" charset="0"/>
              <a:buChar char="•"/>
              <a:defRPr/>
            </a:pPr>
            <a:r>
              <a:rPr lang="en-US">
                <a:latin typeface="Arial"/>
                <a:cs typeface="Arial"/>
              </a:rPr>
              <a:t>The HSN shortfall increased from $68M during HSNFY22 to $107M during HSNFY23</a:t>
            </a:r>
          </a:p>
          <a:p>
            <a:pPr marL="273685" lvl="1" indent="-171450" defTabSz="914608" eaLnBrk="0" hangingPunct="0">
              <a:spcBef>
                <a:spcPts val="336"/>
              </a:spcBef>
              <a:spcAft>
                <a:spcPts val="504"/>
              </a:spcAft>
              <a:buFont typeface="Arial" panose="020B0604020202020204" pitchFamily="34" charset="0"/>
              <a:buChar char="•"/>
              <a:defRPr/>
            </a:pPr>
            <a:r>
              <a:rPr lang="en-US">
                <a:latin typeface="Arial"/>
                <a:cs typeface="Arial"/>
              </a:rPr>
              <a:t>HSN received a hospital assessment of $875,000,000.  It transferred $710,000,000 to the Executive Office of Health and Human Services to support MassHealth payment, clinical, health equity, and population health initiatives.  The Health Safety Net kept $165,000,000 of the overall hospital assessment.   </a:t>
            </a:r>
            <a:endParaRPr lang="en-US">
              <a:latin typeface="Arial" panose="020B0604020202020204" pitchFamily="34" charset="0"/>
              <a:cs typeface="Arial" panose="020B0604020202020204" pitchFamily="34" charset="0"/>
            </a:endParaRPr>
          </a:p>
          <a:p>
            <a:pPr marL="273685" lvl="1" indent="-171450" defTabSz="914608" eaLnBrk="0" hangingPunct="0">
              <a:spcBef>
                <a:spcPts val="336"/>
              </a:spcBef>
              <a:spcAft>
                <a:spcPts val="504"/>
              </a:spcAft>
              <a:buFont typeface="Arial" panose="020B0604020202020204" pitchFamily="34" charset="0"/>
              <a:buChar char="•"/>
              <a:defRPr/>
            </a:pPr>
            <a:r>
              <a:rPr lang="en-US">
                <a:latin typeface="Arial"/>
                <a:cs typeface="Arial"/>
              </a:rPr>
              <a:t>The increase in shortfall is attributable to increased CHC demand, mandated Medicare-based rate increases, and increased Medicare Savings Plan contributions.  </a:t>
            </a:r>
            <a:endParaRPr lang="en-US">
              <a:latin typeface="Arial" panose="020B0604020202020204" pitchFamily="34" charset="0"/>
              <a:cs typeface="Arial" panose="020B0604020202020204" pitchFamily="34" charset="0"/>
            </a:endParaRPr>
          </a:p>
          <a:p>
            <a:pPr marL="273685" lvl="1" indent="-171450" defTabSz="914608" eaLnBrk="0" hangingPunct="0">
              <a:spcBef>
                <a:spcPts val="336"/>
              </a:spcBef>
              <a:spcAft>
                <a:spcPts val="504"/>
              </a:spcAft>
              <a:buFont typeface="Arial" panose="020B0604020202020204" pitchFamily="34" charset="0"/>
              <a:buChar char="•"/>
              <a:defRPr/>
            </a:pPr>
            <a:r>
              <a:rPr lang="en-US">
                <a:latin typeface="Arial"/>
                <a:cs typeface="Arial"/>
              </a:rPr>
              <a:t>The above shortfall amount is subject to change.  The Health Safety Net does not close a fiscal year until two years after its end date to allow for claim adjustments and remediated claim submissions.  </a:t>
            </a:r>
          </a:p>
          <a:p>
            <a:pPr marL="273685" lvl="1" indent="-171450" defTabSz="914608" eaLnBrk="0" hangingPunct="0">
              <a:spcBef>
                <a:spcPts val="336"/>
              </a:spcBef>
              <a:spcAft>
                <a:spcPts val="504"/>
              </a:spcAft>
              <a:buFont typeface="Arial" panose="020B0604020202020204" pitchFamily="34" charset="0"/>
              <a:buChar char="•"/>
              <a:defRPr/>
            </a:pPr>
            <a:endParaRPr lang="en-US">
              <a:latin typeface="Arial" panose="020B0604020202020204" pitchFamily="34" charset="0"/>
              <a:cs typeface="Arial" panose="020B0604020202020204" pitchFamily="34" charset="0"/>
            </a:endParaRPr>
          </a:p>
          <a:p>
            <a:pPr marL="102235" lvl="1" defTabSz="914608" eaLnBrk="0" hangingPunct="0">
              <a:spcBef>
                <a:spcPts val="336"/>
              </a:spcBef>
              <a:spcAft>
                <a:spcPts val="504"/>
              </a:spcAft>
              <a:defRPr/>
            </a:pPr>
            <a:endParaRPr lang="en-US" sz="800">
              <a:latin typeface="Arial" panose="020B0604020202020204" pitchFamily="34" charset="0"/>
              <a:cs typeface="Arial" panose="020B0604020202020204" pitchFamily="34" charset="0"/>
            </a:endParaRPr>
          </a:p>
        </p:txBody>
      </p:sp>
      <p:pic>
        <p:nvPicPr>
          <p:cNvPr id="8" name="Picture 7" descr="state seal_complete_"/>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5250" y="6345238"/>
            <a:ext cx="415925" cy="415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9" name="Group 11"/>
          <p:cNvGrpSpPr>
            <a:grpSpLocks/>
          </p:cNvGrpSpPr>
          <p:nvPr/>
        </p:nvGrpSpPr>
        <p:grpSpPr bwMode="auto">
          <a:xfrm>
            <a:off x="517525" y="6477000"/>
            <a:ext cx="3349625" cy="309563"/>
            <a:chOff x="4307" y="87"/>
            <a:chExt cx="1856" cy="299"/>
          </a:xfrm>
        </p:grpSpPr>
        <p:sp>
          <p:nvSpPr>
            <p:cNvPr id="10" name="Rectangle 12"/>
            <p:cNvSpPr>
              <a:spLocks noChangeArrowheads="1"/>
            </p:cNvSpPr>
            <p:nvPr/>
          </p:nvSpPr>
          <p:spPr bwMode="white">
            <a:xfrm>
              <a:off x="4307" y="122"/>
              <a:ext cx="1856" cy="264"/>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sz="1400">
                <a:solidFill>
                  <a:schemeClr val="tx1"/>
                </a:solidFill>
                <a:latin typeface="Verdana" pitchFamily="34" charset="0"/>
              </a:endParaRPr>
            </a:p>
          </p:txBody>
        </p:sp>
        <p:sp>
          <p:nvSpPr>
            <p:cNvPr id="11" name="Text Box 13"/>
            <p:cNvSpPr txBox="1">
              <a:spLocks noChangeArrowheads="1"/>
            </p:cNvSpPr>
            <p:nvPr/>
          </p:nvSpPr>
          <p:spPr bwMode="auto">
            <a:xfrm>
              <a:off x="4318" y="87"/>
              <a:ext cx="1756" cy="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1799" tIns="50900" rIns="101799" bIns="50900" anchor="b">
              <a:spAutoFit/>
            </a:bodyPr>
            <a:lstStyle>
              <a:lvl1pPr eaLnBrk="0" hangingPunct="0">
                <a:defRPr sz="2500" b="1">
                  <a:solidFill>
                    <a:srgbClr val="DDDDDD"/>
                  </a:solidFill>
                  <a:latin typeface="Arial" pitchFamily="34" charset="0"/>
                  <a:ea typeface="ＭＳ Ｐゴシック" pitchFamily="34" charset="-128"/>
                </a:defRPr>
              </a:lvl1pPr>
              <a:lvl2pPr marL="742950" indent="-285750" eaLnBrk="0" hangingPunct="0">
                <a:defRPr sz="2500" b="1">
                  <a:solidFill>
                    <a:srgbClr val="DDDDDD"/>
                  </a:solidFill>
                  <a:latin typeface="Arial" pitchFamily="34" charset="0"/>
                  <a:ea typeface="ＭＳ Ｐゴシック" pitchFamily="34" charset="-128"/>
                </a:defRPr>
              </a:lvl2pPr>
              <a:lvl3pPr marL="1143000" indent="-228600" eaLnBrk="0" hangingPunct="0">
                <a:defRPr sz="2500" b="1">
                  <a:solidFill>
                    <a:srgbClr val="DDDDDD"/>
                  </a:solidFill>
                  <a:latin typeface="Arial" pitchFamily="34" charset="0"/>
                  <a:ea typeface="ＭＳ Ｐゴシック" pitchFamily="34" charset="-128"/>
                </a:defRPr>
              </a:lvl3pPr>
              <a:lvl4pPr marL="1600200" indent="-228600" eaLnBrk="0" hangingPunct="0">
                <a:defRPr sz="2500" b="1">
                  <a:solidFill>
                    <a:srgbClr val="DDDDDD"/>
                  </a:solidFill>
                  <a:latin typeface="Arial" pitchFamily="34" charset="0"/>
                  <a:ea typeface="ＭＳ Ｐゴシック" pitchFamily="34" charset="-128"/>
                </a:defRPr>
              </a:lvl4pPr>
              <a:lvl5pPr marL="2057400" indent="-228600" eaLnBrk="0" hangingPunct="0">
                <a:defRPr sz="2500" b="1">
                  <a:solidFill>
                    <a:srgbClr val="DDDDDD"/>
                  </a:solidFill>
                  <a:latin typeface="Arial" pitchFamily="34" charset="0"/>
                  <a:ea typeface="ＭＳ Ｐゴシック" pitchFamily="34" charset="-128"/>
                </a:defRPr>
              </a:lvl5pPr>
              <a:lvl6pPr marL="25146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6pPr>
              <a:lvl7pPr marL="29718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7pPr>
              <a:lvl8pPr marL="34290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8pPr>
              <a:lvl9pPr marL="38862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9pPr>
            </a:lstStyle>
            <a:p>
              <a:pPr eaLnBrk="1" hangingPunct="1">
                <a:defRPr/>
              </a:pPr>
              <a:r>
                <a:rPr lang="en-US" sz="1100" b="0">
                  <a:solidFill>
                    <a:srgbClr val="376092"/>
                  </a:solidFill>
                </a:rPr>
                <a:t>Executive Office of Health and Human Services</a:t>
              </a:r>
            </a:p>
          </p:txBody>
        </p:sp>
      </p:grpSp>
      <p:cxnSp>
        <p:nvCxnSpPr>
          <p:cNvPr id="13" name="Straight Connector 12"/>
          <p:cNvCxnSpPr/>
          <p:nvPr/>
        </p:nvCxnSpPr>
        <p:spPr>
          <a:xfrm>
            <a:off x="457200" y="457200"/>
            <a:ext cx="8164513" cy="0"/>
          </a:xfrm>
          <a:prstGeom prst="line">
            <a:avLst/>
          </a:prstGeom>
          <a:ln w="25400"/>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flipH="1">
            <a:off x="676275" y="6492240"/>
            <a:ext cx="7873366" cy="0"/>
          </a:xfrm>
          <a:prstGeom prst="line">
            <a:avLst/>
          </a:prstGeom>
        </p:spPr>
        <p:style>
          <a:lnRef idx="1">
            <a:schemeClr val="accent1"/>
          </a:lnRef>
          <a:fillRef idx="0">
            <a:schemeClr val="accent1"/>
          </a:fillRef>
          <a:effectRef idx="0">
            <a:schemeClr val="accent1"/>
          </a:effectRef>
          <a:fontRef idx="minor">
            <a:schemeClr val="tx1"/>
          </a:fontRef>
        </p:style>
      </p:cxnSp>
      <p:grpSp>
        <p:nvGrpSpPr>
          <p:cNvPr id="16" name="Group 11"/>
          <p:cNvGrpSpPr>
            <a:grpSpLocks/>
          </p:cNvGrpSpPr>
          <p:nvPr/>
        </p:nvGrpSpPr>
        <p:grpSpPr bwMode="auto">
          <a:xfrm>
            <a:off x="7543800" y="278152"/>
            <a:ext cx="1493838" cy="493712"/>
            <a:chOff x="4307" y="131"/>
            <a:chExt cx="1856" cy="311"/>
          </a:xfrm>
        </p:grpSpPr>
        <p:sp>
          <p:nvSpPr>
            <p:cNvPr id="17" name="Rectangle 12"/>
            <p:cNvSpPr>
              <a:spLocks noChangeArrowheads="1"/>
            </p:cNvSpPr>
            <p:nvPr/>
          </p:nvSpPr>
          <p:spPr bwMode="white">
            <a:xfrm>
              <a:off x="4307" y="179"/>
              <a:ext cx="1856" cy="263"/>
            </a:xfrm>
            <a:prstGeom prst="rect">
              <a:avLst/>
            </a:prstGeom>
            <a:solidFill>
              <a:schemeClr val="bg1"/>
            </a:solidFill>
            <a:ln w="9525">
              <a:noFill/>
              <a:miter lim="800000"/>
              <a:headEnd/>
              <a:tailEnd/>
            </a:ln>
          </p:spPr>
          <p:txBody>
            <a:bodyPr wrap="none" anchor="ctr"/>
            <a:lstStyle/>
            <a:p>
              <a:endParaRPr lang="en-US" sz="1400" b="1">
                <a:solidFill>
                  <a:schemeClr val="tx1"/>
                </a:solidFill>
                <a:latin typeface="Arial" panose="020B0604020202020204" pitchFamily="34" charset="0"/>
                <a:cs typeface="Arial" panose="020B0604020202020204" pitchFamily="34" charset="0"/>
              </a:endParaRPr>
            </a:p>
          </p:txBody>
        </p:sp>
        <p:sp>
          <p:nvSpPr>
            <p:cNvPr id="18" name="Text Box 13"/>
            <p:cNvSpPr txBox="1">
              <a:spLocks noChangeArrowheads="1"/>
            </p:cNvSpPr>
            <p:nvPr/>
          </p:nvSpPr>
          <p:spPr bwMode="auto">
            <a:xfrm>
              <a:off x="4348" y="131"/>
              <a:ext cx="1756" cy="218"/>
            </a:xfrm>
            <a:prstGeom prst="rect">
              <a:avLst/>
            </a:prstGeom>
            <a:noFill/>
            <a:ln w="9525" algn="ctr">
              <a:noFill/>
              <a:miter lim="800000"/>
              <a:headEnd/>
              <a:tailEnd/>
            </a:ln>
          </p:spPr>
          <p:txBody>
            <a:bodyPr lIns="101799" tIns="50900" rIns="101799" bIns="50900" anchor="b">
              <a:spAutoFit/>
            </a:bodyPr>
            <a:lstStyle/>
            <a:p>
              <a:pPr algn="r" defTabSz="1019175"/>
              <a:r>
                <a:rPr lang="en-US" sz="1600" b="1">
                  <a:solidFill>
                    <a:srgbClr val="4F81BD"/>
                  </a:solidFill>
                  <a:latin typeface="Arial" panose="020B0604020202020204" pitchFamily="34" charset="0"/>
                  <a:cs typeface="Arial" panose="020B0604020202020204" pitchFamily="34" charset="0"/>
                </a:rPr>
                <a:t>Introduction</a:t>
              </a:r>
            </a:p>
          </p:txBody>
        </p:sp>
      </p:grpSp>
      <p:sp>
        <p:nvSpPr>
          <p:cNvPr id="19" name="Slide Number Placeholder 2"/>
          <p:cNvSpPr>
            <a:spLocks noGrp="1"/>
          </p:cNvSpPr>
          <p:nvPr>
            <p:ph type="sldNum" sz="quarter" idx="12"/>
          </p:nvPr>
        </p:nvSpPr>
        <p:spPr>
          <a:xfrm>
            <a:off x="8686800" y="6613525"/>
            <a:ext cx="457200" cy="244475"/>
          </a:xfrm>
        </p:spPr>
        <p:txBody>
          <a:bodyPr/>
          <a:lstStyle/>
          <a:p>
            <a:pPr>
              <a:defRPr/>
            </a:pPr>
            <a:fld id="{E932BB6A-D600-4D54-8112-1310BC448E11}" type="slidenum">
              <a:rPr lang="en-US" smtClean="0"/>
              <a:pPr>
                <a:defRPr/>
              </a:pPr>
              <a:t>7</a:t>
            </a:fld>
            <a:endParaRPr lang="en-US"/>
          </a:p>
        </p:txBody>
      </p:sp>
    </p:spTree>
    <p:extLst>
      <p:ext uri="{BB962C8B-B14F-4D97-AF65-F5344CB8AC3E}">
        <p14:creationId xmlns:p14="http://schemas.microsoft.com/office/powerpoint/2010/main" val="16708157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1" name="AutoShape 16"/>
          <p:cNvSpPr>
            <a:spLocks noChangeArrowheads="1"/>
          </p:cNvSpPr>
          <p:nvPr/>
        </p:nvSpPr>
        <p:spPr bwMode="auto">
          <a:xfrm>
            <a:off x="6781799" y="996951"/>
            <a:ext cx="1996759" cy="4650204"/>
          </a:xfrm>
          <a:prstGeom prst="roundRect">
            <a:avLst>
              <a:gd name="adj" fmla="val 16667"/>
            </a:avLst>
          </a:prstGeom>
          <a:solidFill>
            <a:schemeClr val="accent3">
              <a:lumMod val="60000"/>
              <a:lumOff val="40000"/>
            </a:schemeClr>
          </a:solidFill>
          <a:ln>
            <a:noFill/>
          </a:ln>
        </p:spPr>
        <p:txBody>
          <a:bodyPr wrap="none" lIns="82058" tIns="41029" rIns="82058" bIns="41029" anchor="ct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endParaRPr lang="en-US" altLang="en-US" sz="1300">
              <a:latin typeface="Verdana" pitchFamily="34" charset="0"/>
            </a:endParaRPr>
          </a:p>
        </p:txBody>
      </p:sp>
      <p:sp>
        <p:nvSpPr>
          <p:cNvPr id="7172" name="Rectangle 4"/>
          <p:cNvSpPr>
            <a:spLocks noGrp="1" noChangeArrowheads="1"/>
          </p:cNvSpPr>
          <p:nvPr>
            <p:ph type="body" sz="half" idx="4294967295"/>
          </p:nvPr>
        </p:nvSpPr>
        <p:spPr>
          <a:xfrm>
            <a:off x="6810374" y="857542"/>
            <a:ext cx="1968184" cy="4360279"/>
          </a:xfrm>
        </p:spPr>
        <p:txBody>
          <a:bodyPr/>
          <a:lstStyle/>
          <a:p>
            <a:pPr marL="0" indent="0">
              <a:spcAft>
                <a:spcPct val="30000"/>
              </a:spcAft>
              <a:buNone/>
            </a:pPr>
            <a:endParaRPr lang="en-US" altLang="en-US" sz="1100"/>
          </a:p>
          <a:p>
            <a:pPr marL="0" indent="0">
              <a:spcAft>
                <a:spcPct val="30000"/>
              </a:spcAft>
              <a:buNone/>
            </a:pPr>
            <a:r>
              <a:rPr lang="en-US" altLang="en-US" sz="1100"/>
              <a:t>Demand represents the amount that providers would have been paid in the absence of a funding shortfall. </a:t>
            </a:r>
          </a:p>
          <a:p>
            <a:pPr marL="0" indent="0">
              <a:spcAft>
                <a:spcPct val="30000"/>
              </a:spcAft>
              <a:buNone/>
            </a:pPr>
            <a:endParaRPr lang="en-US" altLang="en-US" sz="1100"/>
          </a:p>
          <a:p>
            <a:pPr marL="0" indent="0">
              <a:spcAft>
                <a:spcPct val="30000"/>
              </a:spcAft>
              <a:buNone/>
            </a:pPr>
            <a:r>
              <a:rPr lang="en-US" altLang="en-US" sz="1100"/>
              <a:t>The HSN shortfall increased from $68M during HSNFY22 to $107M during HSNFY23</a:t>
            </a:r>
          </a:p>
          <a:p>
            <a:pPr marL="0" indent="0">
              <a:spcAft>
                <a:spcPct val="30000"/>
              </a:spcAft>
              <a:buNone/>
            </a:pPr>
            <a:endParaRPr lang="en-US" altLang="en-US" sz="1100"/>
          </a:p>
          <a:p>
            <a:pPr marL="0" indent="0">
              <a:spcAft>
                <a:spcPct val="30000"/>
              </a:spcAft>
              <a:buNone/>
            </a:pPr>
            <a:r>
              <a:rPr lang="en-US" altLang="en-US" sz="1100"/>
              <a:t>Hospital Payments includes $20M offset for BMC and $43M in CHA demand paid through it’s offset.  </a:t>
            </a:r>
          </a:p>
          <a:p>
            <a:pPr marL="0" indent="0">
              <a:spcAft>
                <a:spcPct val="30000"/>
              </a:spcAft>
              <a:buNone/>
            </a:pPr>
            <a:endParaRPr lang="en-US" altLang="en-US" sz="1100"/>
          </a:p>
          <a:p>
            <a:pPr marL="0" indent="0">
              <a:spcAft>
                <a:spcPct val="30000"/>
              </a:spcAft>
              <a:buNone/>
            </a:pPr>
            <a:r>
              <a:rPr lang="en-US" altLang="en-US" sz="1100">
                <a:latin typeface="Arial"/>
                <a:cs typeface="Arial"/>
              </a:rPr>
              <a:t>Note: In FY22, the HSN received a $16M appropriation from the Commonwealth’s General Fund ($15 million towards HSN general fund and $1M directly for demonstration projects)</a:t>
            </a:r>
          </a:p>
          <a:p>
            <a:pPr marL="0" indent="0">
              <a:spcAft>
                <a:spcPct val="30000"/>
              </a:spcAft>
              <a:buNone/>
            </a:pPr>
            <a:endParaRPr lang="en-US" altLang="en-US" sz="1100"/>
          </a:p>
          <a:p>
            <a:pPr marL="0" indent="0">
              <a:spcAft>
                <a:spcPct val="30000"/>
              </a:spcAft>
              <a:buNone/>
            </a:pPr>
            <a:endParaRPr lang="en-US" altLang="en-US" sz="1100"/>
          </a:p>
          <a:p>
            <a:pPr marL="0" indent="0">
              <a:spcAft>
                <a:spcPct val="30000"/>
              </a:spcAft>
              <a:buNone/>
            </a:pPr>
            <a:endParaRPr lang="en-US" altLang="en-US" sz="1100" strike="sngStrike"/>
          </a:p>
        </p:txBody>
      </p:sp>
      <p:sp>
        <p:nvSpPr>
          <p:cNvPr id="7173" name="Rectangle 17"/>
          <p:cNvSpPr>
            <a:spLocks noChangeArrowheads="1"/>
          </p:cNvSpPr>
          <p:nvPr/>
        </p:nvSpPr>
        <p:spPr bwMode="auto">
          <a:xfrm>
            <a:off x="511378" y="477705"/>
            <a:ext cx="8164513" cy="927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r>
              <a:rPr lang="en-US" altLang="en-US" sz="2400" b="1">
                <a:solidFill>
                  <a:srgbClr val="000000"/>
                </a:solidFill>
                <a:latin typeface="Arial" panose="020B0604020202020204" pitchFamily="34" charset="0"/>
              </a:rPr>
              <a:t>HSN Total Demand and Payment Trends</a:t>
            </a:r>
            <a:endParaRPr lang="en-US" altLang="en-US" sz="2400" b="1">
              <a:solidFill>
                <a:srgbClr val="FF0000"/>
              </a:solidFill>
              <a:latin typeface="Arial" panose="020B0604020202020204" pitchFamily="34" charset="0"/>
            </a:endParaRPr>
          </a:p>
        </p:txBody>
      </p:sp>
      <p:sp>
        <p:nvSpPr>
          <p:cNvPr id="7179" name="Text Box 14"/>
          <p:cNvSpPr txBox="1">
            <a:spLocks noChangeArrowheads="1"/>
          </p:cNvSpPr>
          <p:nvPr/>
        </p:nvSpPr>
        <p:spPr bwMode="auto">
          <a:xfrm>
            <a:off x="676275" y="5919129"/>
            <a:ext cx="8059121" cy="5386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nchor="b">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None/>
            </a:pPr>
            <a:r>
              <a:rPr lang="en-US" altLang="en-US" sz="700">
                <a:latin typeface="Arial" panose="020B0604020202020204" pitchFamily="34" charset="0"/>
              </a:rPr>
              <a:t>Notes: The Health Safety Net fiscal year runs from October 1 through September 30 of the following year. Hospital and community health center payments are reported in the month in which payment was made. The shortfall amount is based on spending assumptions in place during the fiscal year and may differ from year-end shortfall estimates reported elsewhere. Data reflect payment and projected demand levels as of the end of each fiscal year and exclude adjustments made after the end of the fiscal year. Numbers are rounded to the nearest million and may not sum due to rounding; percent changes are calculated prior to rounding.  Source: Health Safety Net Payment Calculation as of </a:t>
            </a:r>
            <a:r>
              <a:rPr lang="en-US" altLang="en-US" sz="700" b="1">
                <a:latin typeface="Arial" panose="020B0604020202020204" pitchFamily="34" charset="0"/>
              </a:rPr>
              <a:t>09/30/23.  The above totals are subject to change to allow for claim adjustments and remediated claim submissions.  </a:t>
            </a:r>
          </a:p>
        </p:txBody>
      </p:sp>
      <p:sp>
        <p:nvSpPr>
          <p:cNvPr id="20" name="Slide Number Placeholder 3"/>
          <p:cNvSpPr txBox="1">
            <a:spLocks/>
          </p:cNvSpPr>
          <p:nvPr/>
        </p:nvSpPr>
        <p:spPr>
          <a:xfrm>
            <a:off x="8305800" y="6332855"/>
            <a:ext cx="458788" cy="249928"/>
          </a:xfrm>
          <a:prstGeom prst="rect">
            <a:avLst/>
          </a:prstGeom>
        </p:spPr>
        <p:txBody>
          <a:bodyPr vert="horz" lIns="91440" tIns="45720" rIns="91440" bIns="45720" rtlCol="0" anchor="ctr"/>
          <a:lstStyle>
            <a:defPPr>
              <a:defRPr lang="en-US"/>
            </a:defPPr>
            <a:lvl1pPr algn="l" rtl="0" fontAlgn="auto">
              <a:spcBef>
                <a:spcPts val="0"/>
              </a:spcBef>
              <a:spcAft>
                <a:spcPts val="0"/>
              </a:spcAft>
              <a:defRPr sz="1200" kern="1200">
                <a:solidFill>
                  <a:schemeClr val="tx1">
                    <a:tint val="75000"/>
                  </a:schemeClr>
                </a:solidFill>
                <a:latin typeface="+mn-lt"/>
                <a:ea typeface="+mn-ea"/>
                <a:cs typeface="+mn-cs"/>
              </a:defRPr>
            </a:lvl1pPr>
            <a:lvl2pPr marL="457200" algn="l" rtl="0" fontAlgn="base">
              <a:spcBef>
                <a:spcPct val="0"/>
              </a:spcBef>
              <a:spcAft>
                <a:spcPct val="0"/>
              </a:spcAft>
              <a:defRPr kern="1200">
                <a:solidFill>
                  <a:schemeClr val="tx1"/>
                </a:solidFill>
                <a:latin typeface="Calibri" pitchFamily="34" charset="0"/>
                <a:ea typeface="+mn-ea"/>
                <a:cs typeface="Arial" charset="0"/>
              </a:defRPr>
            </a:lvl2pPr>
            <a:lvl3pPr marL="914400" algn="l" rtl="0" fontAlgn="base">
              <a:spcBef>
                <a:spcPct val="0"/>
              </a:spcBef>
              <a:spcAft>
                <a:spcPct val="0"/>
              </a:spcAft>
              <a:defRPr kern="1200">
                <a:solidFill>
                  <a:schemeClr val="tx1"/>
                </a:solidFill>
                <a:latin typeface="Calibri" pitchFamily="34" charset="0"/>
                <a:ea typeface="+mn-ea"/>
                <a:cs typeface="Arial" charset="0"/>
              </a:defRPr>
            </a:lvl3pPr>
            <a:lvl4pPr marL="1371600" algn="l" rtl="0" fontAlgn="base">
              <a:spcBef>
                <a:spcPct val="0"/>
              </a:spcBef>
              <a:spcAft>
                <a:spcPct val="0"/>
              </a:spcAft>
              <a:defRPr kern="1200">
                <a:solidFill>
                  <a:schemeClr val="tx1"/>
                </a:solidFill>
                <a:latin typeface="Calibri" pitchFamily="34" charset="0"/>
                <a:ea typeface="+mn-ea"/>
                <a:cs typeface="Arial" charset="0"/>
              </a:defRPr>
            </a:lvl4pPr>
            <a:lvl5pPr marL="1828800" algn="l" rtl="0" fontAlgn="base">
              <a:spcBef>
                <a:spcPct val="0"/>
              </a:spcBef>
              <a:spcAft>
                <a:spcPct val="0"/>
              </a:spcAft>
              <a:defRPr kern="1200">
                <a:solidFill>
                  <a:schemeClr val="tx1"/>
                </a:solidFill>
                <a:latin typeface="Calibri" pitchFamily="34" charset="0"/>
                <a:ea typeface="+mn-ea"/>
                <a:cs typeface="Arial" charset="0"/>
              </a:defRPr>
            </a:lvl5pPr>
            <a:lvl6pPr marL="2286000" algn="l" defTabSz="914400" rtl="0" eaLnBrk="1" latinLnBrk="0" hangingPunct="1">
              <a:defRPr kern="1200">
                <a:solidFill>
                  <a:schemeClr val="tx1"/>
                </a:solidFill>
                <a:latin typeface="Calibri" pitchFamily="34" charset="0"/>
                <a:ea typeface="+mn-ea"/>
                <a:cs typeface="Arial" charset="0"/>
              </a:defRPr>
            </a:lvl6pPr>
            <a:lvl7pPr marL="2743200" algn="l" defTabSz="914400" rtl="0" eaLnBrk="1" latinLnBrk="0" hangingPunct="1">
              <a:defRPr kern="1200">
                <a:solidFill>
                  <a:schemeClr val="tx1"/>
                </a:solidFill>
                <a:latin typeface="Calibri" pitchFamily="34" charset="0"/>
                <a:ea typeface="+mn-ea"/>
                <a:cs typeface="Arial" charset="0"/>
              </a:defRPr>
            </a:lvl7pPr>
            <a:lvl8pPr marL="3200400" algn="l" defTabSz="914400" rtl="0" eaLnBrk="1" latinLnBrk="0" hangingPunct="1">
              <a:defRPr kern="1200">
                <a:solidFill>
                  <a:schemeClr val="tx1"/>
                </a:solidFill>
                <a:latin typeface="Calibri" pitchFamily="34" charset="0"/>
                <a:ea typeface="+mn-ea"/>
                <a:cs typeface="Arial" charset="0"/>
              </a:defRPr>
            </a:lvl8pPr>
            <a:lvl9pPr marL="3657600" algn="l" defTabSz="914400" rtl="0" eaLnBrk="1" latinLnBrk="0" hangingPunct="1">
              <a:defRPr kern="1200">
                <a:solidFill>
                  <a:schemeClr val="tx1"/>
                </a:solidFill>
                <a:latin typeface="Calibri" pitchFamily="34" charset="0"/>
                <a:ea typeface="+mn-ea"/>
                <a:cs typeface="Arial" charset="0"/>
              </a:defRPr>
            </a:lvl9pPr>
          </a:lstStyle>
          <a:p>
            <a:pPr algn="r">
              <a:defRPr/>
            </a:pPr>
            <a:endParaRPr lang="en-US" sz="1100">
              <a:solidFill>
                <a:schemeClr val="tx1"/>
              </a:solidFill>
              <a:latin typeface="Times New Roman" panose="02020603050405020304" pitchFamily="18" charset="0"/>
              <a:cs typeface="Times New Roman" panose="02020603050405020304" pitchFamily="18" charset="0"/>
            </a:endParaRPr>
          </a:p>
        </p:txBody>
      </p:sp>
      <p:pic>
        <p:nvPicPr>
          <p:cNvPr id="21" name="Picture 20" descr="state seal_complete_"/>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5250" y="6345238"/>
            <a:ext cx="415925" cy="415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22" name="Group 11"/>
          <p:cNvGrpSpPr>
            <a:grpSpLocks/>
          </p:cNvGrpSpPr>
          <p:nvPr/>
        </p:nvGrpSpPr>
        <p:grpSpPr bwMode="auto">
          <a:xfrm>
            <a:off x="517525" y="6477000"/>
            <a:ext cx="3349625" cy="309563"/>
            <a:chOff x="4307" y="87"/>
            <a:chExt cx="1856" cy="299"/>
          </a:xfrm>
        </p:grpSpPr>
        <p:sp>
          <p:nvSpPr>
            <p:cNvPr id="23" name="Rectangle 12"/>
            <p:cNvSpPr>
              <a:spLocks noChangeArrowheads="1"/>
            </p:cNvSpPr>
            <p:nvPr/>
          </p:nvSpPr>
          <p:spPr bwMode="white">
            <a:xfrm>
              <a:off x="4307" y="122"/>
              <a:ext cx="1856" cy="264"/>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sz="1400">
                <a:solidFill>
                  <a:schemeClr val="tx1"/>
                </a:solidFill>
                <a:latin typeface="Verdana" pitchFamily="34" charset="0"/>
              </a:endParaRPr>
            </a:p>
          </p:txBody>
        </p:sp>
        <p:sp>
          <p:nvSpPr>
            <p:cNvPr id="24" name="Text Box 13"/>
            <p:cNvSpPr txBox="1">
              <a:spLocks noChangeArrowheads="1"/>
            </p:cNvSpPr>
            <p:nvPr/>
          </p:nvSpPr>
          <p:spPr bwMode="auto">
            <a:xfrm>
              <a:off x="4318" y="87"/>
              <a:ext cx="1756" cy="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1799" tIns="50900" rIns="101799" bIns="50900" anchor="b">
              <a:spAutoFit/>
            </a:bodyPr>
            <a:lstStyle>
              <a:lvl1pPr eaLnBrk="0" hangingPunct="0">
                <a:defRPr sz="2500" b="1">
                  <a:solidFill>
                    <a:srgbClr val="DDDDDD"/>
                  </a:solidFill>
                  <a:latin typeface="Arial" pitchFamily="34" charset="0"/>
                  <a:ea typeface="ＭＳ Ｐゴシック" pitchFamily="34" charset="-128"/>
                </a:defRPr>
              </a:lvl1pPr>
              <a:lvl2pPr marL="742950" indent="-285750" eaLnBrk="0" hangingPunct="0">
                <a:defRPr sz="2500" b="1">
                  <a:solidFill>
                    <a:srgbClr val="DDDDDD"/>
                  </a:solidFill>
                  <a:latin typeface="Arial" pitchFamily="34" charset="0"/>
                  <a:ea typeface="ＭＳ Ｐゴシック" pitchFamily="34" charset="-128"/>
                </a:defRPr>
              </a:lvl2pPr>
              <a:lvl3pPr marL="1143000" indent="-228600" eaLnBrk="0" hangingPunct="0">
                <a:defRPr sz="2500" b="1">
                  <a:solidFill>
                    <a:srgbClr val="DDDDDD"/>
                  </a:solidFill>
                  <a:latin typeface="Arial" pitchFamily="34" charset="0"/>
                  <a:ea typeface="ＭＳ Ｐゴシック" pitchFamily="34" charset="-128"/>
                </a:defRPr>
              </a:lvl3pPr>
              <a:lvl4pPr marL="1600200" indent="-228600" eaLnBrk="0" hangingPunct="0">
                <a:defRPr sz="2500" b="1">
                  <a:solidFill>
                    <a:srgbClr val="DDDDDD"/>
                  </a:solidFill>
                  <a:latin typeface="Arial" pitchFamily="34" charset="0"/>
                  <a:ea typeface="ＭＳ Ｐゴシック" pitchFamily="34" charset="-128"/>
                </a:defRPr>
              </a:lvl4pPr>
              <a:lvl5pPr marL="2057400" indent="-228600" eaLnBrk="0" hangingPunct="0">
                <a:defRPr sz="2500" b="1">
                  <a:solidFill>
                    <a:srgbClr val="DDDDDD"/>
                  </a:solidFill>
                  <a:latin typeface="Arial" pitchFamily="34" charset="0"/>
                  <a:ea typeface="ＭＳ Ｐゴシック" pitchFamily="34" charset="-128"/>
                </a:defRPr>
              </a:lvl5pPr>
              <a:lvl6pPr marL="25146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6pPr>
              <a:lvl7pPr marL="29718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7pPr>
              <a:lvl8pPr marL="34290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8pPr>
              <a:lvl9pPr marL="38862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9pPr>
            </a:lstStyle>
            <a:p>
              <a:pPr eaLnBrk="1" hangingPunct="1">
                <a:defRPr/>
              </a:pPr>
              <a:r>
                <a:rPr lang="en-US" sz="1100" b="0">
                  <a:solidFill>
                    <a:srgbClr val="376092"/>
                  </a:solidFill>
                </a:rPr>
                <a:t>Executive Office of Health and Human Services</a:t>
              </a:r>
            </a:p>
          </p:txBody>
        </p:sp>
      </p:grpSp>
      <p:cxnSp>
        <p:nvCxnSpPr>
          <p:cNvPr id="25" name="Straight Connector 24"/>
          <p:cNvCxnSpPr/>
          <p:nvPr/>
        </p:nvCxnSpPr>
        <p:spPr>
          <a:xfrm>
            <a:off x="475130" y="420624"/>
            <a:ext cx="8164513" cy="0"/>
          </a:xfrm>
          <a:prstGeom prst="line">
            <a:avLst/>
          </a:prstGeom>
          <a:ln w="25400"/>
        </p:spPr>
        <p:style>
          <a:lnRef idx="1">
            <a:schemeClr val="accent1"/>
          </a:lnRef>
          <a:fillRef idx="0">
            <a:schemeClr val="accent1"/>
          </a:fillRef>
          <a:effectRef idx="0">
            <a:schemeClr val="accent1"/>
          </a:effectRef>
          <a:fontRef idx="minor">
            <a:schemeClr val="tx1"/>
          </a:fontRef>
        </p:style>
      </p:cxnSp>
      <p:cxnSp>
        <p:nvCxnSpPr>
          <p:cNvPr id="26" name="Straight Connector 25"/>
          <p:cNvCxnSpPr/>
          <p:nvPr/>
        </p:nvCxnSpPr>
        <p:spPr>
          <a:xfrm flipH="1">
            <a:off x="676275" y="6492240"/>
            <a:ext cx="7873366" cy="0"/>
          </a:xfrm>
          <a:prstGeom prst="line">
            <a:avLst/>
          </a:prstGeom>
        </p:spPr>
        <p:style>
          <a:lnRef idx="1">
            <a:schemeClr val="accent1"/>
          </a:lnRef>
          <a:fillRef idx="0">
            <a:schemeClr val="accent1"/>
          </a:fillRef>
          <a:effectRef idx="0">
            <a:schemeClr val="accent1"/>
          </a:effectRef>
          <a:fontRef idx="minor">
            <a:schemeClr val="tx1"/>
          </a:fontRef>
        </p:style>
      </p:cxnSp>
      <p:grpSp>
        <p:nvGrpSpPr>
          <p:cNvPr id="27" name="Group 11"/>
          <p:cNvGrpSpPr>
            <a:grpSpLocks/>
          </p:cNvGrpSpPr>
          <p:nvPr/>
        </p:nvGrpSpPr>
        <p:grpSpPr bwMode="auto">
          <a:xfrm>
            <a:off x="7437120" y="256582"/>
            <a:ext cx="1341438" cy="330488"/>
            <a:chOff x="4307" y="123"/>
            <a:chExt cx="1856" cy="285"/>
          </a:xfrm>
        </p:grpSpPr>
        <p:sp>
          <p:nvSpPr>
            <p:cNvPr id="28" name="Rectangle 12"/>
            <p:cNvSpPr>
              <a:spLocks noChangeArrowheads="1"/>
            </p:cNvSpPr>
            <p:nvPr/>
          </p:nvSpPr>
          <p:spPr bwMode="white">
            <a:xfrm>
              <a:off x="4307" y="123"/>
              <a:ext cx="1856" cy="263"/>
            </a:xfrm>
            <a:prstGeom prst="rect">
              <a:avLst/>
            </a:prstGeom>
            <a:solidFill>
              <a:schemeClr val="bg1"/>
            </a:solidFill>
            <a:ln w="9525">
              <a:noFill/>
              <a:miter lim="800000"/>
              <a:headEnd/>
              <a:tailEnd/>
            </a:ln>
          </p:spPr>
          <p:txBody>
            <a:bodyPr wrap="none" anchor="ctr"/>
            <a:lstStyle/>
            <a:p>
              <a:endParaRPr lang="en-US" sz="1400">
                <a:solidFill>
                  <a:schemeClr val="tx1"/>
                </a:solidFill>
                <a:latin typeface="Verdana" pitchFamily="34" charset="0"/>
              </a:endParaRPr>
            </a:p>
          </p:txBody>
        </p:sp>
        <p:sp>
          <p:nvSpPr>
            <p:cNvPr id="29" name="Text Box 13"/>
            <p:cNvSpPr txBox="1">
              <a:spLocks noChangeArrowheads="1"/>
            </p:cNvSpPr>
            <p:nvPr/>
          </p:nvSpPr>
          <p:spPr bwMode="auto">
            <a:xfrm>
              <a:off x="4357" y="188"/>
              <a:ext cx="1756" cy="220"/>
            </a:xfrm>
            <a:prstGeom prst="rect">
              <a:avLst/>
            </a:prstGeom>
            <a:noFill/>
            <a:ln w="9525" algn="ctr">
              <a:noFill/>
              <a:miter lim="800000"/>
              <a:headEnd/>
              <a:tailEnd/>
            </a:ln>
          </p:spPr>
          <p:txBody>
            <a:bodyPr lIns="101799" tIns="50900" rIns="101799" bIns="50900" anchor="b">
              <a:spAutoFit/>
            </a:bodyPr>
            <a:lstStyle/>
            <a:p>
              <a:pPr algn="r" defTabSz="1019175"/>
              <a:r>
                <a:rPr lang="en-US" sz="1600" b="1">
                  <a:solidFill>
                    <a:srgbClr val="4F81BD"/>
                  </a:solidFill>
                  <a:latin typeface="Arial" panose="020B0604020202020204" pitchFamily="34" charset="0"/>
                  <a:cs typeface="Arial" panose="020B0604020202020204" pitchFamily="34" charset="0"/>
                </a:rPr>
                <a:t>Payments</a:t>
              </a:r>
            </a:p>
          </p:txBody>
        </p:sp>
      </p:grpSp>
      <p:sp>
        <p:nvSpPr>
          <p:cNvPr id="31" name="Slide Number Placeholder 2"/>
          <p:cNvSpPr>
            <a:spLocks noGrp="1"/>
          </p:cNvSpPr>
          <p:nvPr>
            <p:ph type="sldNum" sz="quarter" idx="12"/>
          </p:nvPr>
        </p:nvSpPr>
        <p:spPr>
          <a:xfrm>
            <a:off x="8686800" y="6613525"/>
            <a:ext cx="457200" cy="244475"/>
          </a:xfrm>
        </p:spPr>
        <p:txBody>
          <a:bodyPr/>
          <a:lstStyle/>
          <a:p>
            <a:pPr>
              <a:defRPr/>
            </a:pPr>
            <a:fld id="{E932BB6A-D600-4D54-8112-1310BC448E11}" type="slidenum">
              <a:rPr lang="en-US" smtClean="0"/>
              <a:pPr>
                <a:defRPr/>
              </a:pPr>
              <a:t>8</a:t>
            </a:fld>
            <a:endParaRPr lang="en-US"/>
          </a:p>
        </p:txBody>
      </p:sp>
      <p:graphicFrame>
        <p:nvGraphicFramePr>
          <p:cNvPr id="3" name="Content Placeholder 11">
            <a:extLst>
              <a:ext uri="{FF2B5EF4-FFF2-40B4-BE49-F238E27FC236}">
                <a16:creationId xmlns:a16="http://schemas.microsoft.com/office/drawing/2014/main" id="{BD535E9B-04B4-FA2D-3A14-30967FC2F2B9}"/>
              </a:ext>
            </a:extLst>
          </p:cNvPr>
          <p:cNvGraphicFramePr>
            <a:graphicFrameLocks/>
          </p:cNvGraphicFramePr>
          <p:nvPr>
            <p:extLst>
              <p:ext uri="{D42A27DB-BD31-4B8C-83A1-F6EECF244321}">
                <p14:modId xmlns:p14="http://schemas.microsoft.com/office/powerpoint/2010/main" val="3474392698"/>
              </p:ext>
            </p:extLst>
          </p:nvPr>
        </p:nvGraphicFramePr>
        <p:xfrm>
          <a:off x="414671" y="1227772"/>
          <a:ext cx="6048375" cy="4525963"/>
        </p:xfrm>
        <a:graphic>
          <a:graphicData uri="http://schemas.openxmlformats.org/drawingml/2006/chart">
            <c:chart xmlns:c="http://schemas.openxmlformats.org/drawingml/2006/chart" xmlns:r="http://schemas.openxmlformats.org/officeDocument/2006/relationships" r:id="rId4"/>
          </a:graphicData>
        </a:graphic>
      </p:graphicFrame>
      <p:grpSp>
        <p:nvGrpSpPr>
          <p:cNvPr id="7" name="Group 11">
            <a:extLst>
              <a:ext uri="{FF2B5EF4-FFF2-40B4-BE49-F238E27FC236}">
                <a16:creationId xmlns:a16="http://schemas.microsoft.com/office/drawing/2014/main" id="{E86BE531-93D8-4406-12ED-8F8EBA927DBF}"/>
              </a:ext>
            </a:extLst>
          </p:cNvPr>
          <p:cNvGrpSpPr>
            <a:grpSpLocks/>
          </p:cNvGrpSpPr>
          <p:nvPr/>
        </p:nvGrpSpPr>
        <p:grpSpPr bwMode="auto">
          <a:xfrm>
            <a:off x="1577363" y="2298878"/>
            <a:ext cx="1341438" cy="350201"/>
            <a:chOff x="4307" y="123"/>
            <a:chExt cx="1856" cy="302"/>
          </a:xfrm>
        </p:grpSpPr>
        <p:sp>
          <p:nvSpPr>
            <p:cNvPr id="8" name="Rectangle 12">
              <a:extLst>
                <a:ext uri="{FF2B5EF4-FFF2-40B4-BE49-F238E27FC236}">
                  <a16:creationId xmlns:a16="http://schemas.microsoft.com/office/drawing/2014/main" id="{467DDAB9-91A5-B84B-7FEF-F6F6BA68EE0B}"/>
                </a:ext>
              </a:extLst>
            </p:cNvPr>
            <p:cNvSpPr>
              <a:spLocks noChangeArrowheads="1"/>
            </p:cNvSpPr>
            <p:nvPr/>
          </p:nvSpPr>
          <p:spPr bwMode="white">
            <a:xfrm>
              <a:off x="4307" y="123"/>
              <a:ext cx="1856" cy="263"/>
            </a:xfrm>
            <a:prstGeom prst="rect">
              <a:avLst/>
            </a:prstGeom>
            <a:solidFill>
              <a:schemeClr val="bg1"/>
            </a:solidFill>
            <a:ln w="9525">
              <a:noFill/>
              <a:miter lim="800000"/>
              <a:headEnd/>
              <a:tailEnd/>
            </a:ln>
          </p:spPr>
          <p:txBody>
            <a:bodyPr wrap="none" anchor="ctr"/>
            <a:lstStyle/>
            <a:p>
              <a:endParaRPr lang="en-US" sz="1400">
                <a:solidFill>
                  <a:schemeClr val="tx1"/>
                </a:solidFill>
                <a:latin typeface="Verdana" pitchFamily="34" charset="0"/>
              </a:endParaRPr>
            </a:p>
          </p:txBody>
        </p:sp>
        <p:sp>
          <p:nvSpPr>
            <p:cNvPr id="9" name="Text Box 13">
              <a:extLst>
                <a:ext uri="{FF2B5EF4-FFF2-40B4-BE49-F238E27FC236}">
                  <a16:creationId xmlns:a16="http://schemas.microsoft.com/office/drawing/2014/main" id="{23CE01D4-FE44-88F2-13F4-9C71DB701F8F}"/>
                </a:ext>
              </a:extLst>
            </p:cNvPr>
            <p:cNvSpPr txBox="1">
              <a:spLocks noChangeArrowheads="1"/>
            </p:cNvSpPr>
            <p:nvPr/>
          </p:nvSpPr>
          <p:spPr bwMode="auto">
            <a:xfrm>
              <a:off x="4778" y="151"/>
              <a:ext cx="1247" cy="274"/>
            </a:xfrm>
            <a:prstGeom prst="rect">
              <a:avLst/>
            </a:prstGeom>
            <a:noFill/>
            <a:ln w="9525" algn="ctr">
              <a:noFill/>
              <a:miter lim="800000"/>
              <a:headEnd/>
              <a:tailEnd/>
            </a:ln>
          </p:spPr>
          <p:txBody>
            <a:bodyPr wrap="square" lIns="101799" tIns="50900" rIns="101799" bIns="50900" anchor="b">
              <a:spAutoFit/>
            </a:bodyPr>
            <a:lstStyle/>
            <a:p>
              <a:pPr algn="r" defTabSz="1019175"/>
              <a:r>
                <a:rPr lang="en-US" sz="1400">
                  <a:latin typeface="Verdana" panose="020B0604030504040204" pitchFamily="34" charset="0"/>
                  <a:ea typeface="Verdana" panose="020B0604030504040204" pitchFamily="34" charset="0"/>
                  <a:cs typeface="Arial" panose="020B0604020202020204" pitchFamily="34" charset="0"/>
                </a:rPr>
                <a:t>$380 M</a:t>
              </a:r>
            </a:p>
          </p:txBody>
        </p:sp>
      </p:grpSp>
      <p:grpSp>
        <p:nvGrpSpPr>
          <p:cNvPr id="10" name="Group 11">
            <a:extLst>
              <a:ext uri="{FF2B5EF4-FFF2-40B4-BE49-F238E27FC236}">
                <a16:creationId xmlns:a16="http://schemas.microsoft.com/office/drawing/2014/main" id="{3F7E63DB-F9B5-C505-A098-7778ABE71FA2}"/>
              </a:ext>
            </a:extLst>
          </p:cNvPr>
          <p:cNvGrpSpPr>
            <a:grpSpLocks/>
          </p:cNvGrpSpPr>
          <p:nvPr/>
        </p:nvGrpSpPr>
        <p:grpSpPr bwMode="auto">
          <a:xfrm>
            <a:off x="2819400" y="1996645"/>
            <a:ext cx="1133316" cy="330488"/>
            <a:chOff x="4307" y="123"/>
            <a:chExt cx="1856" cy="285"/>
          </a:xfrm>
        </p:grpSpPr>
        <p:sp>
          <p:nvSpPr>
            <p:cNvPr id="11" name="Rectangle 12">
              <a:extLst>
                <a:ext uri="{FF2B5EF4-FFF2-40B4-BE49-F238E27FC236}">
                  <a16:creationId xmlns:a16="http://schemas.microsoft.com/office/drawing/2014/main" id="{4BB05E9D-20B4-A7E6-B681-159E35F90383}"/>
                </a:ext>
              </a:extLst>
            </p:cNvPr>
            <p:cNvSpPr>
              <a:spLocks noChangeArrowheads="1"/>
            </p:cNvSpPr>
            <p:nvPr/>
          </p:nvSpPr>
          <p:spPr bwMode="white">
            <a:xfrm>
              <a:off x="4307" y="123"/>
              <a:ext cx="1856" cy="263"/>
            </a:xfrm>
            <a:prstGeom prst="rect">
              <a:avLst/>
            </a:prstGeom>
            <a:solidFill>
              <a:schemeClr val="bg1"/>
            </a:solidFill>
            <a:ln w="9525">
              <a:noFill/>
              <a:miter lim="800000"/>
              <a:headEnd/>
              <a:tailEnd/>
            </a:ln>
          </p:spPr>
          <p:txBody>
            <a:bodyPr wrap="none" anchor="ctr"/>
            <a:lstStyle/>
            <a:p>
              <a:endParaRPr lang="en-US" sz="1400">
                <a:solidFill>
                  <a:schemeClr val="tx1"/>
                </a:solidFill>
                <a:latin typeface="Verdana" pitchFamily="34" charset="0"/>
              </a:endParaRPr>
            </a:p>
          </p:txBody>
        </p:sp>
        <p:sp>
          <p:nvSpPr>
            <p:cNvPr id="12" name="Text Box 13">
              <a:extLst>
                <a:ext uri="{FF2B5EF4-FFF2-40B4-BE49-F238E27FC236}">
                  <a16:creationId xmlns:a16="http://schemas.microsoft.com/office/drawing/2014/main" id="{1CEC7641-C5BB-2450-06FB-6C18AF5CFBAF}"/>
                </a:ext>
              </a:extLst>
            </p:cNvPr>
            <p:cNvSpPr txBox="1">
              <a:spLocks noChangeArrowheads="1"/>
            </p:cNvSpPr>
            <p:nvPr/>
          </p:nvSpPr>
          <p:spPr bwMode="auto">
            <a:xfrm>
              <a:off x="4608" y="134"/>
              <a:ext cx="1505" cy="274"/>
            </a:xfrm>
            <a:prstGeom prst="rect">
              <a:avLst/>
            </a:prstGeom>
            <a:noFill/>
            <a:ln w="9525" algn="ctr">
              <a:noFill/>
              <a:miter lim="800000"/>
              <a:headEnd/>
              <a:tailEnd/>
            </a:ln>
          </p:spPr>
          <p:txBody>
            <a:bodyPr wrap="square" lIns="101799" tIns="50900" rIns="101799" bIns="50900" anchor="b">
              <a:spAutoFit/>
            </a:bodyPr>
            <a:lstStyle/>
            <a:p>
              <a:pPr algn="r" defTabSz="1019175"/>
              <a:r>
                <a:rPr lang="en-US" sz="1400">
                  <a:latin typeface="Verdana" pitchFamily="34" charset="0"/>
                </a:rPr>
                <a:t>$479 M</a:t>
              </a:r>
              <a:endParaRPr lang="en-US" sz="1400">
                <a:solidFill>
                  <a:schemeClr val="tx1"/>
                </a:solidFill>
                <a:latin typeface="Verdana" pitchFamily="34" charset="0"/>
              </a:endParaRPr>
            </a:p>
          </p:txBody>
        </p:sp>
      </p:grpSp>
      <p:grpSp>
        <p:nvGrpSpPr>
          <p:cNvPr id="13" name="Group 11">
            <a:extLst>
              <a:ext uri="{FF2B5EF4-FFF2-40B4-BE49-F238E27FC236}">
                <a16:creationId xmlns:a16="http://schemas.microsoft.com/office/drawing/2014/main" id="{2BDA1767-1034-D0E6-77C5-7425A9926284}"/>
              </a:ext>
            </a:extLst>
          </p:cNvPr>
          <p:cNvGrpSpPr>
            <a:grpSpLocks/>
          </p:cNvGrpSpPr>
          <p:nvPr/>
        </p:nvGrpSpPr>
        <p:grpSpPr bwMode="auto">
          <a:xfrm>
            <a:off x="3450613" y="1080373"/>
            <a:ext cx="1341438" cy="349042"/>
            <a:chOff x="4307" y="107"/>
            <a:chExt cx="1856" cy="301"/>
          </a:xfrm>
        </p:grpSpPr>
        <p:sp>
          <p:nvSpPr>
            <p:cNvPr id="14" name="Rectangle 12">
              <a:extLst>
                <a:ext uri="{FF2B5EF4-FFF2-40B4-BE49-F238E27FC236}">
                  <a16:creationId xmlns:a16="http://schemas.microsoft.com/office/drawing/2014/main" id="{7DDC659C-FCD3-73D9-5778-12F705CC3561}"/>
                </a:ext>
              </a:extLst>
            </p:cNvPr>
            <p:cNvSpPr>
              <a:spLocks noChangeArrowheads="1"/>
            </p:cNvSpPr>
            <p:nvPr/>
          </p:nvSpPr>
          <p:spPr bwMode="white">
            <a:xfrm>
              <a:off x="4307" y="123"/>
              <a:ext cx="1856" cy="263"/>
            </a:xfrm>
            <a:prstGeom prst="rect">
              <a:avLst/>
            </a:prstGeom>
            <a:solidFill>
              <a:schemeClr val="bg1"/>
            </a:solidFill>
            <a:ln w="9525">
              <a:noFill/>
              <a:miter lim="800000"/>
              <a:headEnd/>
              <a:tailEnd/>
            </a:ln>
          </p:spPr>
          <p:txBody>
            <a:bodyPr wrap="none" anchor="ctr"/>
            <a:lstStyle/>
            <a:p>
              <a:endParaRPr lang="en-US" sz="1400">
                <a:solidFill>
                  <a:schemeClr val="tx1"/>
                </a:solidFill>
                <a:latin typeface="Verdana" pitchFamily="34" charset="0"/>
              </a:endParaRPr>
            </a:p>
          </p:txBody>
        </p:sp>
        <p:sp>
          <p:nvSpPr>
            <p:cNvPr id="15" name="Text Box 13">
              <a:extLst>
                <a:ext uri="{FF2B5EF4-FFF2-40B4-BE49-F238E27FC236}">
                  <a16:creationId xmlns:a16="http://schemas.microsoft.com/office/drawing/2014/main" id="{271288C2-8AC5-0905-E942-11BD39EA700F}"/>
                </a:ext>
              </a:extLst>
            </p:cNvPr>
            <p:cNvSpPr txBox="1">
              <a:spLocks noChangeArrowheads="1"/>
            </p:cNvSpPr>
            <p:nvPr/>
          </p:nvSpPr>
          <p:spPr bwMode="auto">
            <a:xfrm>
              <a:off x="4357" y="107"/>
              <a:ext cx="1756" cy="301"/>
            </a:xfrm>
            <a:prstGeom prst="rect">
              <a:avLst/>
            </a:prstGeom>
            <a:noFill/>
            <a:ln w="9525" algn="ctr">
              <a:noFill/>
              <a:miter lim="800000"/>
              <a:headEnd/>
              <a:tailEnd/>
            </a:ln>
          </p:spPr>
          <p:txBody>
            <a:bodyPr lIns="101799" tIns="50900" rIns="101799" bIns="50900" anchor="b">
              <a:spAutoFit/>
            </a:bodyPr>
            <a:lstStyle/>
            <a:p>
              <a:pPr algn="r" defTabSz="1019175"/>
              <a:endParaRPr lang="en-US" sz="1600" b="1">
                <a:solidFill>
                  <a:srgbClr val="4F81BD"/>
                </a:solidFill>
                <a:latin typeface="Arial" panose="020B0604020202020204" pitchFamily="34" charset="0"/>
                <a:cs typeface="Arial" panose="020B0604020202020204" pitchFamily="34" charset="0"/>
              </a:endParaRPr>
            </a:p>
          </p:txBody>
        </p:sp>
      </p:grpSp>
      <p:sp>
        <p:nvSpPr>
          <p:cNvPr id="17" name="Rectangle 12">
            <a:extLst>
              <a:ext uri="{FF2B5EF4-FFF2-40B4-BE49-F238E27FC236}">
                <a16:creationId xmlns:a16="http://schemas.microsoft.com/office/drawing/2014/main" id="{E480A422-18EF-99DE-B7E2-E06D66666B6E}"/>
              </a:ext>
            </a:extLst>
          </p:cNvPr>
          <p:cNvSpPr>
            <a:spLocks noChangeArrowheads="1"/>
          </p:cNvSpPr>
          <p:nvPr/>
        </p:nvSpPr>
        <p:spPr bwMode="white">
          <a:xfrm>
            <a:off x="5319361" y="1844548"/>
            <a:ext cx="772634" cy="304977"/>
          </a:xfrm>
          <a:prstGeom prst="rect">
            <a:avLst/>
          </a:prstGeom>
          <a:solidFill>
            <a:schemeClr val="bg1"/>
          </a:solidFill>
          <a:ln w="9525">
            <a:noFill/>
            <a:miter lim="800000"/>
            <a:headEnd/>
            <a:tailEnd/>
          </a:ln>
        </p:spPr>
        <p:txBody>
          <a:bodyPr wrap="none" anchor="ctr"/>
          <a:lstStyle/>
          <a:p>
            <a:r>
              <a:rPr lang="en-US" sz="1400">
                <a:latin typeface="Verdana" pitchFamily="34" charset="0"/>
              </a:rPr>
              <a:t>$491 M</a:t>
            </a:r>
            <a:endParaRPr lang="en-US" sz="1400">
              <a:solidFill>
                <a:schemeClr val="tx1"/>
              </a:solidFill>
              <a:latin typeface="Verdana" pitchFamily="34" charset="0"/>
            </a:endParaRPr>
          </a:p>
        </p:txBody>
      </p:sp>
      <p:sp>
        <p:nvSpPr>
          <p:cNvPr id="30" name="TextBox 29">
            <a:extLst>
              <a:ext uri="{FF2B5EF4-FFF2-40B4-BE49-F238E27FC236}">
                <a16:creationId xmlns:a16="http://schemas.microsoft.com/office/drawing/2014/main" id="{40F561F7-968A-026E-F066-21C08777A88C}"/>
              </a:ext>
            </a:extLst>
          </p:cNvPr>
          <p:cNvSpPr txBox="1"/>
          <p:nvPr/>
        </p:nvSpPr>
        <p:spPr>
          <a:xfrm>
            <a:off x="4170531" y="2171507"/>
            <a:ext cx="846205" cy="307777"/>
          </a:xfrm>
          <a:prstGeom prst="rect">
            <a:avLst/>
          </a:prstGeom>
          <a:noFill/>
        </p:spPr>
        <p:txBody>
          <a:bodyPr wrap="square">
            <a:spAutoFit/>
          </a:bodyPr>
          <a:lstStyle/>
          <a:p>
            <a:r>
              <a:rPr lang="en-US" sz="1400">
                <a:latin typeface="Verdana" pitchFamily="34" charset="0"/>
              </a:rPr>
              <a:t>$451 M</a:t>
            </a:r>
            <a:endParaRPr lang="en-US" sz="1400">
              <a:solidFill>
                <a:schemeClr val="tx1"/>
              </a:solidFill>
              <a:latin typeface="Verdana" pitchFamily="34" charset="0"/>
            </a:endParaRPr>
          </a:p>
        </p:txBody>
      </p:sp>
    </p:spTree>
    <p:extLst>
      <p:ext uri="{BB962C8B-B14F-4D97-AF65-F5344CB8AC3E}">
        <p14:creationId xmlns:p14="http://schemas.microsoft.com/office/powerpoint/2010/main" val="326656344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3" name="Rectangle 17"/>
          <p:cNvSpPr>
            <a:spLocks noChangeArrowheads="1"/>
          </p:cNvSpPr>
          <p:nvPr/>
        </p:nvSpPr>
        <p:spPr bwMode="auto">
          <a:xfrm>
            <a:off x="-539473" y="150920"/>
            <a:ext cx="8839200" cy="927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ctr" eaLnBrk="1" hangingPunct="1">
              <a:spcBef>
                <a:spcPct val="0"/>
              </a:spcBef>
              <a:buFontTx/>
              <a:buNone/>
            </a:pPr>
            <a:r>
              <a:rPr lang="en-US" altLang="en-US" sz="1600" b="1">
                <a:solidFill>
                  <a:srgbClr val="000000"/>
                </a:solidFill>
                <a:latin typeface="Arial" panose="020B0604020202020204" pitchFamily="34" charset="0"/>
              </a:rPr>
              <a:t>Amounts Disbursed to Hospitals from the Health Safety Net Trust Fund </a:t>
            </a:r>
          </a:p>
          <a:p>
            <a:pPr algn="ctr" eaLnBrk="1" hangingPunct="1">
              <a:spcBef>
                <a:spcPct val="0"/>
              </a:spcBef>
              <a:buFontTx/>
              <a:buNone/>
            </a:pPr>
            <a:r>
              <a:rPr lang="en-US" altLang="en-US" sz="1600" b="1">
                <a:solidFill>
                  <a:srgbClr val="000000"/>
                </a:solidFill>
                <a:latin typeface="Arial" panose="020B0604020202020204" pitchFamily="34" charset="0"/>
              </a:rPr>
              <a:t>and Offset Funding (after Shortfall)</a:t>
            </a:r>
            <a:endParaRPr lang="en-US" altLang="en-US" sz="2000" b="1">
              <a:solidFill>
                <a:srgbClr val="FF0000"/>
              </a:solidFill>
              <a:latin typeface="Arial" panose="020B0604020202020204" pitchFamily="34" charset="0"/>
            </a:endParaRPr>
          </a:p>
        </p:txBody>
      </p:sp>
      <p:sp>
        <p:nvSpPr>
          <p:cNvPr id="7179" name="Text Box 14"/>
          <p:cNvSpPr txBox="1">
            <a:spLocks noChangeArrowheads="1"/>
          </p:cNvSpPr>
          <p:nvPr/>
        </p:nvSpPr>
        <p:spPr bwMode="auto">
          <a:xfrm rot="10800000" flipV="1">
            <a:off x="114163" y="5610311"/>
            <a:ext cx="8950493" cy="861774"/>
          </a:xfrm>
          <a:prstGeom prst="rect">
            <a:avLst/>
          </a:prstGeom>
          <a:solidFill>
            <a:schemeClr val="bg1"/>
          </a:solidFill>
          <a:ln>
            <a:noFill/>
          </a:ln>
        </p:spPr>
        <p:txBody>
          <a:bodyPr wrap="square" lIns="0" tIns="0" rIns="0" bIns="0" anchor="b">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None/>
            </a:pPr>
            <a:r>
              <a:rPr lang="en-US" altLang="en-US" sz="700">
                <a:latin typeface="Arial"/>
                <a:cs typeface="Arial"/>
              </a:rPr>
              <a:t>Notes: 1. The total disbursements listed above incudes a legislative special payment to Boston Children’s Hospital ($3,850,000). The list does not include disbursements to Cambridge Health Alliance ($50,000,000) and </a:t>
            </a:r>
            <a:r>
              <a:rPr lang="en-US" altLang="en-US" sz="700" dirty="0">
                <a:latin typeface="Arial"/>
                <a:cs typeface="Arial"/>
              </a:rPr>
              <a:t>Boston Medical Center ($20,000,000) due to offset funding for uncompensated care from other sources. </a:t>
            </a:r>
            <a:endParaRPr lang="en-US" altLang="en-US" sz="700" dirty="0">
              <a:latin typeface="Arial" panose="020B0604020202020204" pitchFamily="34" charset="0"/>
            </a:endParaRPr>
          </a:p>
          <a:p>
            <a:pPr eaLnBrk="1" hangingPunct="1">
              <a:spcBef>
                <a:spcPct val="0"/>
              </a:spcBef>
              <a:buNone/>
            </a:pPr>
            <a:r>
              <a:rPr lang="en-US" altLang="en-US" sz="700" dirty="0">
                <a:latin typeface="Arial"/>
                <a:cs typeface="Arial"/>
              </a:rPr>
              <a:t>The Health Safety Net fiscal year runs from October 1 through September 30 of the following year. Hospital payments are reported in the month in which payment was made. The shortfall amount is based on spending assumptions in place during the fiscal year and may differ from year-end shortfall estimates reported elsewhere. Data reflect as of the end of each fiscal year and exclude adjustments made after the end of the fiscal year.  Source: Health Safety Net Payment Calculation as </a:t>
            </a:r>
            <a:r>
              <a:rPr lang="en-US" altLang="en-US" sz="700" b="1" dirty="0">
                <a:latin typeface="Arial"/>
                <a:cs typeface="Arial"/>
              </a:rPr>
              <a:t>of 09/30/23.</a:t>
            </a:r>
          </a:p>
          <a:p>
            <a:pPr eaLnBrk="1" hangingPunct="1">
              <a:spcBef>
                <a:spcPct val="0"/>
              </a:spcBef>
              <a:buNone/>
            </a:pPr>
            <a:r>
              <a:rPr lang="en-US" altLang="en-US" sz="700" dirty="0">
                <a:latin typeface="Arial"/>
                <a:cs typeface="Arial"/>
              </a:rPr>
              <a:t>2. Remediated claims and calculations are submitted after the conclusion of the HSN fiscal year.  Although these clams and calculations are paid in subsequent fiscal years, these claims will be counted </a:t>
            </a:r>
            <a:r>
              <a:rPr lang="en-US" altLang="en-US" sz="700">
                <a:latin typeface="Arial"/>
                <a:cs typeface="Arial"/>
              </a:rPr>
              <a:t>against</a:t>
            </a:r>
            <a:r>
              <a:rPr lang="en-US" altLang="en-US" sz="700" dirty="0">
                <a:latin typeface="Arial"/>
                <a:cs typeface="Arial"/>
              </a:rPr>
              <a:t> total demand and shortfall for the fiscal year in which </a:t>
            </a:r>
            <a:r>
              <a:rPr lang="en-US" altLang="en-US" sz="700">
                <a:latin typeface="Arial"/>
                <a:cs typeface="Arial"/>
              </a:rPr>
              <a:t>its</a:t>
            </a:r>
            <a:r>
              <a:rPr lang="en-US" altLang="en-US" sz="700" dirty="0">
                <a:latin typeface="Arial"/>
                <a:cs typeface="Arial"/>
              </a:rPr>
              <a:t> date of service fell.  </a:t>
            </a:r>
            <a:endParaRPr lang="en-US" altLang="en-US" sz="700" dirty="0">
              <a:latin typeface="Arial" panose="020B0604020202020204" pitchFamily="34" charset="0"/>
            </a:endParaRPr>
          </a:p>
          <a:p>
            <a:pPr eaLnBrk="1" hangingPunct="1">
              <a:spcBef>
                <a:spcPct val="0"/>
              </a:spcBef>
              <a:buNone/>
            </a:pPr>
            <a:endParaRPr lang="en-US" altLang="en-US" sz="700" b="1">
              <a:latin typeface="Arial" panose="020B0604020202020204" pitchFamily="34" charset="0"/>
            </a:endParaRPr>
          </a:p>
        </p:txBody>
      </p:sp>
      <p:pic>
        <p:nvPicPr>
          <p:cNvPr id="21" name="Picture 20" descr="state seal_complete_"/>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5250" y="6345238"/>
            <a:ext cx="415925" cy="415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22" name="Group 11"/>
          <p:cNvGrpSpPr>
            <a:grpSpLocks/>
          </p:cNvGrpSpPr>
          <p:nvPr/>
        </p:nvGrpSpPr>
        <p:grpSpPr bwMode="auto">
          <a:xfrm>
            <a:off x="517525" y="6477000"/>
            <a:ext cx="3349625" cy="309563"/>
            <a:chOff x="4307" y="87"/>
            <a:chExt cx="1856" cy="299"/>
          </a:xfrm>
        </p:grpSpPr>
        <p:sp>
          <p:nvSpPr>
            <p:cNvPr id="23" name="Rectangle 12"/>
            <p:cNvSpPr>
              <a:spLocks noChangeArrowheads="1"/>
            </p:cNvSpPr>
            <p:nvPr/>
          </p:nvSpPr>
          <p:spPr bwMode="white">
            <a:xfrm>
              <a:off x="4307" y="122"/>
              <a:ext cx="1856" cy="264"/>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sz="1400">
                <a:solidFill>
                  <a:schemeClr val="tx1"/>
                </a:solidFill>
                <a:latin typeface="Verdana" pitchFamily="34" charset="0"/>
              </a:endParaRPr>
            </a:p>
          </p:txBody>
        </p:sp>
        <p:sp>
          <p:nvSpPr>
            <p:cNvPr id="24" name="Text Box 13"/>
            <p:cNvSpPr txBox="1">
              <a:spLocks noChangeArrowheads="1"/>
            </p:cNvSpPr>
            <p:nvPr/>
          </p:nvSpPr>
          <p:spPr bwMode="auto">
            <a:xfrm>
              <a:off x="4318" y="87"/>
              <a:ext cx="1756" cy="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1799" tIns="50900" rIns="101799" bIns="50900" anchor="b">
              <a:spAutoFit/>
            </a:bodyPr>
            <a:lstStyle>
              <a:lvl1pPr eaLnBrk="0" hangingPunct="0">
                <a:defRPr sz="2500" b="1">
                  <a:solidFill>
                    <a:srgbClr val="DDDDDD"/>
                  </a:solidFill>
                  <a:latin typeface="Arial" pitchFamily="34" charset="0"/>
                  <a:ea typeface="ＭＳ Ｐゴシック" pitchFamily="34" charset="-128"/>
                </a:defRPr>
              </a:lvl1pPr>
              <a:lvl2pPr marL="742950" indent="-285750" eaLnBrk="0" hangingPunct="0">
                <a:defRPr sz="2500" b="1">
                  <a:solidFill>
                    <a:srgbClr val="DDDDDD"/>
                  </a:solidFill>
                  <a:latin typeface="Arial" pitchFamily="34" charset="0"/>
                  <a:ea typeface="ＭＳ Ｐゴシック" pitchFamily="34" charset="-128"/>
                </a:defRPr>
              </a:lvl2pPr>
              <a:lvl3pPr marL="1143000" indent="-228600" eaLnBrk="0" hangingPunct="0">
                <a:defRPr sz="2500" b="1">
                  <a:solidFill>
                    <a:srgbClr val="DDDDDD"/>
                  </a:solidFill>
                  <a:latin typeface="Arial" pitchFamily="34" charset="0"/>
                  <a:ea typeface="ＭＳ Ｐゴシック" pitchFamily="34" charset="-128"/>
                </a:defRPr>
              </a:lvl3pPr>
              <a:lvl4pPr marL="1600200" indent="-228600" eaLnBrk="0" hangingPunct="0">
                <a:defRPr sz="2500" b="1">
                  <a:solidFill>
                    <a:srgbClr val="DDDDDD"/>
                  </a:solidFill>
                  <a:latin typeface="Arial" pitchFamily="34" charset="0"/>
                  <a:ea typeface="ＭＳ Ｐゴシック" pitchFamily="34" charset="-128"/>
                </a:defRPr>
              </a:lvl4pPr>
              <a:lvl5pPr marL="2057400" indent="-228600" eaLnBrk="0" hangingPunct="0">
                <a:defRPr sz="2500" b="1">
                  <a:solidFill>
                    <a:srgbClr val="DDDDDD"/>
                  </a:solidFill>
                  <a:latin typeface="Arial" pitchFamily="34" charset="0"/>
                  <a:ea typeface="ＭＳ Ｐゴシック" pitchFamily="34" charset="-128"/>
                </a:defRPr>
              </a:lvl5pPr>
              <a:lvl6pPr marL="25146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6pPr>
              <a:lvl7pPr marL="29718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7pPr>
              <a:lvl8pPr marL="34290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8pPr>
              <a:lvl9pPr marL="38862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9pPr>
            </a:lstStyle>
            <a:p>
              <a:pPr eaLnBrk="1" hangingPunct="1">
                <a:defRPr/>
              </a:pPr>
              <a:r>
                <a:rPr lang="en-US" sz="1100" b="0">
                  <a:solidFill>
                    <a:srgbClr val="376092"/>
                  </a:solidFill>
                </a:rPr>
                <a:t>Executive Office of Health and Human Services</a:t>
              </a:r>
            </a:p>
          </p:txBody>
        </p:sp>
      </p:grpSp>
      <p:cxnSp>
        <p:nvCxnSpPr>
          <p:cNvPr id="25" name="Straight Connector 24"/>
          <p:cNvCxnSpPr/>
          <p:nvPr/>
        </p:nvCxnSpPr>
        <p:spPr>
          <a:xfrm>
            <a:off x="391573" y="818147"/>
            <a:ext cx="8164513" cy="0"/>
          </a:xfrm>
          <a:prstGeom prst="line">
            <a:avLst/>
          </a:prstGeom>
          <a:ln w="25400"/>
        </p:spPr>
        <p:style>
          <a:lnRef idx="1">
            <a:schemeClr val="accent1"/>
          </a:lnRef>
          <a:fillRef idx="0">
            <a:schemeClr val="accent1"/>
          </a:fillRef>
          <a:effectRef idx="0">
            <a:schemeClr val="accent1"/>
          </a:effectRef>
          <a:fontRef idx="minor">
            <a:schemeClr val="tx1"/>
          </a:fontRef>
        </p:style>
      </p:cxnSp>
      <p:cxnSp>
        <p:nvCxnSpPr>
          <p:cNvPr id="26" name="Straight Connector 25"/>
          <p:cNvCxnSpPr/>
          <p:nvPr/>
        </p:nvCxnSpPr>
        <p:spPr>
          <a:xfrm flipH="1">
            <a:off x="676275" y="6492240"/>
            <a:ext cx="7873366" cy="0"/>
          </a:xfrm>
          <a:prstGeom prst="line">
            <a:avLst/>
          </a:prstGeom>
        </p:spPr>
        <p:style>
          <a:lnRef idx="1">
            <a:schemeClr val="accent1"/>
          </a:lnRef>
          <a:fillRef idx="0">
            <a:schemeClr val="accent1"/>
          </a:fillRef>
          <a:effectRef idx="0">
            <a:schemeClr val="accent1"/>
          </a:effectRef>
          <a:fontRef idx="minor">
            <a:schemeClr val="tx1"/>
          </a:fontRef>
        </p:style>
      </p:cxnSp>
      <p:grpSp>
        <p:nvGrpSpPr>
          <p:cNvPr id="27" name="Group 11"/>
          <p:cNvGrpSpPr>
            <a:grpSpLocks/>
          </p:cNvGrpSpPr>
          <p:nvPr/>
        </p:nvGrpSpPr>
        <p:grpSpPr bwMode="auto">
          <a:xfrm>
            <a:off x="7437119" y="256582"/>
            <a:ext cx="1480207" cy="330488"/>
            <a:chOff x="4307" y="123"/>
            <a:chExt cx="2048" cy="285"/>
          </a:xfrm>
        </p:grpSpPr>
        <p:sp>
          <p:nvSpPr>
            <p:cNvPr id="28" name="Rectangle 12"/>
            <p:cNvSpPr>
              <a:spLocks noChangeArrowheads="1"/>
            </p:cNvSpPr>
            <p:nvPr/>
          </p:nvSpPr>
          <p:spPr bwMode="white">
            <a:xfrm>
              <a:off x="4307" y="123"/>
              <a:ext cx="1856" cy="263"/>
            </a:xfrm>
            <a:prstGeom prst="rect">
              <a:avLst/>
            </a:prstGeom>
            <a:solidFill>
              <a:schemeClr val="bg1"/>
            </a:solidFill>
            <a:ln w="9525">
              <a:noFill/>
              <a:miter lim="800000"/>
              <a:headEnd/>
              <a:tailEnd/>
            </a:ln>
          </p:spPr>
          <p:txBody>
            <a:bodyPr wrap="none" anchor="ctr"/>
            <a:lstStyle/>
            <a:p>
              <a:endParaRPr lang="en-US" sz="1400">
                <a:solidFill>
                  <a:schemeClr val="tx1"/>
                </a:solidFill>
                <a:latin typeface="Verdana" pitchFamily="34" charset="0"/>
              </a:endParaRPr>
            </a:p>
          </p:txBody>
        </p:sp>
        <p:sp>
          <p:nvSpPr>
            <p:cNvPr id="29" name="Text Box 13"/>
            <p:cNvSpPr txBox="1">
              <a:spLocks noChangeArrowheads="1"/>
            </p:cNvSpPr>
            <p:nvPr/>
          </p:nvSpPr>
          <p:spPr bwMode="auto">
            <a:xfrm>
              <a:off x="4599" y="188"/>
              <a:ext cx="1756" cy="220"/>
            </a:xfrm>
            <a:prstGeom prst="rect">
              <a:avLst/>
            </a:prstGeom>
            <a:noFill/>
            <a:ln w="9525" algn="ctr">
              <a:noFill/>
              <a:miter lim="800000"/>
              <a:headEnd/>
              <a:tailEnd/>
            </a:ln>
          </p:spPr>
          <p:txBody>
            <a:bodyPr lIns="101799" tIns="50900" rIns="101799" bIns="50900" anchor="b">
              <a:spAutoFit/>
            </a:bodyPr>
            <a:lstStyle/>
            <a:p>
              <a:pPr algn="r" defTabSz="1019175"/>
              <a:r>
                <a:rPr lang="en-US" sz="1600" b="1">
                  <a:solidFill>
                    <a:srgbClr val="4F81BD"/>
                  </a:solidFill>
                  <a:latin typeface="Arial" panose="020B0604020202020204" pitchFamily="34" charset="0"/>
                  <a:cs typeface="Arial" panose="020B0604020202020204" pitchFamily="34" charset="0"/>
                </a:rPr>
                <a:t>Payments</a:t>
              </a:r>
            </a:p>
          </p:txBody>
        </p:sp>
      </p:grpSp>
      <p:sp>
        <p:nvSpPr>
          <p:cNvPr id="30" name="AutoShape 16"/>
          <p:cNvSpPr>
            <a:spLocks noChangeArrowheads="1"/>
          </p:cNvSpPr>
          <p:nvPr/>
        </p:nvSpPr>
        <p:spPr bwMode="auto">
          <a:xfrm>
            <a:off x="6862552" y="1290403"/>
            <a:ext cx="2076450" cy="3984283"/>
          </a:xfrm>
          <a:prstGeom prst="roundRect">
            <a:avLst>
              <a:gd name="adj" fmla="val 16667"/>
            </a:avLst>
          </a:prstGeom>
          <a:solidFill>
            <a:schemeClr val="accent3">
              <a:lumMod val="60000"/>
              <a:lumOff val="40000"/>
            </a:schemeClr>
          </a:solidFill>
          <a:ln>
            <a:noFill/>
          </a:ln>
        </p:spPr>
        <p:txBody>
          <a:bodyPr wrap="none" lIns="82058" tIns="41029" rIns="82058" bIns="41029" anchor="ct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endParaRPr lang="en-US" altLang="en-US" sz="1300">
              <a:latin typeface="Verdana" pitchFamily="34" charset="0"/>
            </a:endParaRPr>
          </a:p>
        </p:txBody>
      </p:sp>
      <p:sp>
        <p:nvSpPr>
          <p:cNvPr id="31" name="Rectangle 4"/>
          <p:cNvSpPr txBox="1">
            <a:spLocks noChangeArrowheads="1"/>
          </p:cNvSpPr>
          <p:nvPr/>
        </p:nvSpPr>
        <p:spPr bwMode="auto">
          <a:xfrm>
            <a:off x="6997384" y="1399655"/>
            <a:ext cx="2076450" cy="40701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Font typeface="Arial" charset="0"/>
              <a:buChar char="•"/>
              <a:defRPr sz="3200" kern="1200">
                <a:solidFill>
                  <a:schemeClr val="tx1"/>
                </a:solidFill>
                <a:latin typeface="Arial" panose="020B0604020202020204" pitchFamily="34" charset="0"/>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Arial" panose="020B0604020202020204" pitchFamily="34" charset="0"/>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Arial" panose="020B0604020202020204" pitchFamily="34" charset="0"/>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Arial" panose="020B0604020202020204" pitchFamily="34" charset="0"/>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Arial" panose="020B0604020202020204" pitchFamily="34" charset="0"/>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spcAft>
                <a:spcPct val="30000"/>
              </a:spcAft>
              <a:buNone/>
            </a:pPr>
            <a:r>
              <a:rPr lang="en-US" altLang="en-US" sz="1100">
                <a:latin typeface="Arial"/>
                <a:cs typeface="Arial"/>
              </a:rPr>
              <a:t>Total Hospital Disbursements for FY23: </a:t>
            </a:r>
            <a:r>
              <a:rPr lang="en-US" altLang="en-US" sz="1100" b="1">
                <a:latin typeface="Arial"/>
                <a:cs typeface="Arial"/>
              </a:rPr>
              <a:t> </a:t>
            </a:r>
            <a:endParaRPr lang="en-US" altLang="en-US" sz="1100" b="1"/>
          </a:p>
          <a:p>
            <a:pPr marL="0" indent="0">
              <a:spcAft>
                <a:spcPct val="30000"/>
              </a:spcAft>
              <a:buNone/>
            </a:pPr>
            <a:r>
              <a:rPr lang="en-US" altLang="en-US" sz="1100" b="1">
                <a:latin typeface="Arial"/>
                <a:cs typeface="Arial"/>
              </a:rPr>
              <a:t>$235,515,285</a:t>
            </a:r>
            <a:endParaRPr lang="en-US" sz="600" baseline="30000">
              <a:latin typeface="Arial"/>
              <a:cs typeface="Arial"/>
            </a:endParaRPr>
          </a:p>
          <a:p>
            <a:pPr marL="0" indent="0">
              <a:spcAft>
                <a:spcPct val="30000"/>
              </a:spcAft>
              <a:buFont typeface="Arial" charset="0"/>
              <a:buNone/>
            </a:pPr>
            <a:endParaRPr lang="en-US" altLang="en-US" sz="1100">
              <a:cs typeface="Arial" panose="020B0604020202020204" pitchFamily="34" charset="0"/>
            </a:endParaRPr>
          </a:p>
          <a:p>
            <a:pPr marL="0" indent="0">
              <a:spcAft>
                <a:spcPct val="30000"/>
              </a:spcAft>
              <a:buNone/>
            </a:pPr>
            <a:r>
              <a:rPr lang="en-US" altLang="en-US" sz="1100">
                <a:latin typeface="Arial"/>
                <a:cs typeface="Arial"/>
              </a:rPr>
              <a:t>This represents the amount disbursed from the Health Safety Net Trust Fund to each Hospital during HSN fiscal year 2023 and offset funding from outside sources.</a:t>
            </a:r>
            <a:r>
              <a:rPr lang="en-US" sz="1100" baseline="30000">
                <a:latin typeface="Arial"/>
                <a:cs typeface="Arial"/>
              </a:rPr>
              <a:t> </a:t>
            </a:r>
            <a:endParaRPr lang="en-US" altLang="en-US" sz="1100"/>
          </a:p>
          <a:p>
            <a:pPr marL="0" indent="0">
              <a:spcAft>
                <a:spcPct val="30000"/>
              </a:spcAft>
              <a:buNone/>
            </a:pPr>
            <a:r>
              <a:rPr lang="en-US" altLang="en-US" sz="1100">
                <a:latin typeface="Arial"/>
                <a:cs typeface="Arial"/>
              </a:rPr>
              <a:t>Data reflects amount disbursed based on claims that have been submitted as of the date of this report. </a:t>
            </a:r>
            <a:endParaRPr lang="en-US" altLang="en-US" sz="1100">
              <a:cs typeface="Arial"/>
            </a:endParaRPr>
          </a:p>
          <a:p>
            <a:pPr marL="0" indent="0">
              <a:spcAft>
                <a:spcPct val="30000"/>
              </a:spcAft>
              <a:buNone/>
            </a:pPr>
            <a:r>
              <a:rPr lang="en-US" altLang="en-US" sz="1100">
                <a:latin typeface="Arial"/>
                <a:cs typeface="Arial"/>
              </a:rPr>
              <a:t>Remediated claims for dates of service in fiscal year 2023 will be paid in subsequent fiscal years.</a:t>
            </a:r>
            <a:endParaRPr lang="en-US" altLang="en-US" sz="1100" baseline="30000">
              <a:latin typeface="Arial"/>
              <a:cs typeface="Arial"/>
            </a:endParaRPr>
          </a:p>
          <a:p>
            <a:pPr marL="0" indent="0">
              <a:spcAft>
                <a:spcPct val="30000"/>
              </a:spcAft>
              <a:buNone/>
            </a:pPr>
            <a:endParaRPr lang="en-US" altLang="en-US" sz="1100"/>
          </a:p>
          <a:p>
            <a:pPr marL="0" indent="0">
              <a:spcAft>
                <a:spcPct val="30000"/>
              </a:spcAft>
              <a:buFont typeface="Arial" charset="0"/>
              <a:buNone/>
            </a:pPr>
            <a:endParaRPr lang="en-US" altLang="en-US" sz="1100" strike="sngStrike"/>
          </a:p>
        </p:txBody>
      </p:sp>
      <p:sp>
        <p:nvSpPr>
          <p:cNvPr id="32" name="Slide Number Placeholder 2"/>
          <p:cNvSpPr>
            <a:spLocks noGrp="1"/>
          </p:cNvSpPr>
          <p:nvPr>
            <p:ph type="sldNum" sz="quarter" idx="12"/>
          </p:nvPr>
        </p:nvSpPr>
        <p:spPr>
          <a:xfrm>
            <a:off x="8686800" y="6613525"/>
            <a:ext cx="457200" cy="244475"/>
          </a:xfrm>
        </p:spPr>
        <p:txBody>
          <a:bodyPr/>
          <a:lstStyle/>
          <a:p>
            <a:pPr>
              <a:defRPr/>
            </a:pPr>
            <a:fld id="{E932BB6A-D600-4D54-8112-1310BC448E11}" type="slidenum">
              <a:rPr lang="en-US" smtClean="0"/>
              <a:pPr>
                <a:defRPr/>
              </a:pPr>
              <a:t>9</a:t>
            </a:fld>
            <a:endParaRPr lang="en-US"/>
          </a:p>
        </p:txBody>
      </p:sp>
      <p:graphicFrame>
        <p:nvGraphicFramePr>
          <p:cNvPr id="5" name="Table 4">
            <a:extLst>
              <a:ext uri="{FF2B5EF4-FFF2-40B4-BE49-F238E27FC236}">
                <a16:creationId xmlns:a16="http://schemas.microsoft.com/office/drawing/2014/main" id="{62053FF5-68CB-458F-AF8B-80DC45E4F9D1}"/>
              </a:ext>
            </a:extLst>
          </p:cNvPr>
          <p:cNvGraphicFramePr>
            <a:graphicFrameLocks noGrp="1"/>
          </p:cNvGraphicFramePr>
          <p:nvPr>
            <p:extLst>
              <p:ext uri="{D42A27DB-BD31-4B8C-83A1-F6EECF244321}">
                <p14:modId xmlns:p14="http://schemas.microsoft.com/office/powerpoint/2010/main" val="3819707245"/>
              </p:ext>
            </p:extLst>
          </p:nvPr>
        </p:nvGraphicFramePr>
        <p:xfrm>
          <a:off x="457200" y="968212"/>
          <a:ext cx="3068525" cy="4183258"/>
        </p:xfrm>
        <a:graphic>
          <a:graphicData uri="http://schemas.openxmlformats.org/drawingml/2006/table">
            <a:tbl>
              <a:tblPr/>
              <a:tblGrid>
                <a:gridCol w="2297337">
                  <a:extLst>
                    <a:ext uri="{9D8B030D-6E8A-4147-A177-3AD203B41FA5}">
                      <a16:colId xmlns:a16="http://schemas.microsoft.com/office/drawing/2014/main" val="1635679584"/>
                    </a:ext>
                  </a:extLst>
                </a:gridCol>
                <a:gridCol w="771188">
                  <a:extLst>
                    <a:ext uri="{9D8B030D-6E8A-4147-A177-3AD203B41FA5}">
                      <a16:colId xmlns:a16="http://schemas.microsoft.com/office/drawing/2014/main" val="3553503530"/>
                    </a:ext>
                  </a:extLst>
                </a:gridCol>
              </a:tblGrid>
              <a:tr h="155448">
                <a:tc>
                  <a:txBody>
                    <a:bodyPr/>
                    <a:lstStyle/>
                    <a:p>
                      <a:pPr algn="ctr" fontAlgn="b"/>
                      <a:r>
                        <a:rPr lang="en-US" sz="800" b="1" i="0" u="none" strike="noStrike">
                          <a:solidFill>
                            <a:srgbClr val="0D0D0D"/>
                          </a:solidFill>
                          <a:effectLst/>
                          <a:latin typeface="Calibri"/>
                        </a:rPr>
                        <a:t>Hospital</a:t>
                      </a:r>
                    </a:p>
                  </a:txBody>
                  <a:tcPr marL="5499" marR="5499" marT="5499" marB="0" anchor="b">
                    <a:lnL>
                      <a:noFill/>
                    </a:lnL>
                    <a:lnR>
                      <a:noFill/>
                    </a:lnR>
                    <a:lnT w="6350" cap="flat" cmpd="sng" algn="ctr">
                      <a:solidFill>
                        <a:srgbClr val="4F81BD"/>
                      </a:solidFill>
                      <a:prstDash val="solid"/>
                      <a:round/>
                      <a:headEnd type="none" w="med" len="med"/>
                      <a:tailEnd type="none" w="med" len="med"/>
                    </a:lnT>
                    <a:lnB w="6350" cap="flat" cmpd="sng" algn="ctr">
                      <a:solidFill>
                        <a:srgbClr val="4F81BD"/>
                      </a:solidFill>
                      <a:prstDash val="solid"/>
                      <a:round/>
                      <a:headEnd type="none" w="med" len="med"/>
                      <a:tailEnd type="none" w="med" len="med"/>
                    </a:lnB>
                  </a:tcPr>
                </a:tc>
                <a:tc>
                  <a:txBody>
                    <a:bodyPr/>
                    <a:lstStyle/>
                    <a:p>
                      <a:pPr algn="ctr" fontAlgn="b"/>
                      <a:r>
                        <a:rPr lang="en-US" sz="800" b="1" i="0" u="none" strike="noStrike">
                          <a:solidFill>
                            <a:srgbClr val="0D0D0D"/>
                          </a:solidFill>
                          <a:effectLst/>
                          <a:latin typeface="Calibri"/>
                        </a:rPr>
                        <a:t> Payments </a:t>
                      </a:r>
                      <a:endParaRPr lang="en-US" sz="800" b="1" i="0" u="none" strike="noStrike">
                        <a:solidFill>
                          <a:srgbClr val="0D0D0D"/>
                        </a:solidFill>
                        <a:effectLst/>
                        <a:latin typeface="Calibri" panose="020F0502020204030204" pitchFamily="34" charset="0"/>
                      </a:endParaRPr>
                    </a:p>
                  </a:txBody>
                  <a:tcPr marL="5499" marR="5499" marT="5499" marB="0" anchor="b">
                    <a:lnL>
                      <a:noFill/>
                    </a:lnL>
                    <a:lnR>
                      <a:noFill/>
                    </a:lnR>
                    <a:lnT w="6350" cap="flat" cmpd="sng" algn="ctr">
                      <a:solidFill>
                        <a:srgbClr val="4F81BD"/>
                      </a:solidFill>
                      <a:prstDash val="solid"/>
                      <a:round/>
                      <a:headEnd type="none" w="med" len="med"/>
                      <a:tailEnd type="none" w="med" len="med"/>
                    </a:lnT>
                    <a:lnB w="6350" cap="flat" cmpd="sng" algn="ctr">
                      <a:solidFill>
                        <a:srgbClr val="4F81BD"/>
                      </a:solidFill>
                      <a:prstDash val="solid"/>
                      <a:round/>
                      <a:headEnd type="none" w="med" len="med"/>
                      <a:tailEnd type="none" w="med" len="med"/>
                    </a:lnB>
                  </a:tcPr>
                </a:tc>
                <a:extLst>
                  <a:ext uri="{0D108BD9-81ED-4DB2-BD59-A6C34878D82A}">
                    <a16:rowId xmlns:a16="http://schemas.microsoft.com/office/drawing/2014/main" val="350267321"/>
                  </a:ext>
                </a:extLst>
              </a:tr>
              <a:tr h="138562">
                <a:tc>
                  <a:txBody>
                    <a:bodyPr/>
                    <a:lstStyle/>
                    <a:p>
                      <a:pPr algn="l" fontAlgn="b"/>
                      <a:r>
                        <a:rPr lang="en-US" sz="800" b="0" i="0" u="none" strike="noStrike">
                          <a:solidFill>
                            <a:srgbClr val="0D0D0D"/>
                          </a:solidFill>
                          <a:effectLst/>
                          <a:latin typeface="Calibri"/>
                        </a:rPr>
                        <a:t>Anna Jaques Hospital</a:t>
                      </a:r>
                    </a:p>
                  </a:txBody>
                  <a:tcPr marL="5499" marR="5499" marT="5499" marB="0" anchor="b">
                    <a:lnL>
                      <a:noFill/>
                    </a:lnL>
                    <a:lnR>
                      <a:noFill/>
                    </a:lnR>
                    <a:lnT w="6350" cap="flat" cmpd="sng" algn="ctr">
                      <a:solidFill>
                        <a:srgbClr val="4F81BD"/>
                      </a:solidFill>
                      <a:prstDash val="solid"/>
                      <a:round/>
                      <a:headEnd type="none" w="med" len="med"/>
                      <a:tailEnd type="none" w="med" len="med"/>
                    </a:lnT>
                    <a:lnB>
                      <a:noFill/>
                    </a:lnB>
                    <a:solidFill>
                      <a:srgbClr val="DCE6F1"/>
                    </a:solidFill>
                  </a:tcPr>
                </a:tc>
                <a:tc>
                  <a:txBody>
                    <a:bodyPr/>
                    <a:lstStyle/>
                    <a:p>
                      <a:pPr algn="l" fontAlgn="b"/>
                      <a:r>
                        <a:rPr lang="en-US" sz="800" b="0" i="0" u="none" strike="noStrike">
                          <a:solidFill>
                            <a:srgbClr val="0D0D0D"/>
                          </a:solidFill>
                          <a:effectLst/>
                          <a:latin typeface="Calibri"/>
                        </a:rPr>
                        <a:t>$              489,714 </a:t>
                      </a:r>
                      <a:endParaRPr lang="en-US" sz="800" b="0" i="0" u="none" strike="noStrike">
                        <a:solidFill>
                          <a:srgbClr val="0D0D0D"/>
                        </a:solidFill>
                        <a:effectLst/>
                        <a:latin typeface="Calibri" panose="020F0502020204030204" pitchFamily="34" charset="0"/>
                      </a:endParaRPr>
                    </a:p>
                  </a:txBody>
                  <a:tcPr marL="5499" marR="5499" marT="5499" marB="0" anchor="b">
                    <a:lnL>
                      <a:noFill/>
                    </a:lnL>
                    <a:lnR>
                      <a:noFill/>
                    </a:lnR>
                    <a:lnT w="6350" cap="flat" cmpd="sng" algn="ctr">
                      <a:solidFill>
                        <a:srgbClr val="4F81BD"/>
                      </a:solidFill>
                      <a:prstDash val="solid"/>
                      <a:round/>
                      <a:headEnd type="none" w="med" len="med"/>
                      <a:tailEnd type="none" w="med" len="med"/>
                    </a:lnT>
                    <a:lnB>
                      <a:noFill/>
                    </a:lnB>
                    <a:solidFill>
                      <a:srgbClr val="DCE6F1"/>
                    </a:solidFill>
                  </a:tcPr>
                </a:tc>
                <a:extLst>
                  <a:ext uri="{0D108BD9-81ED-4DB2-BD59-A6C34878D82A}">
                    <a16:rowId xmlns:a16="http://schemas.microsoft.com/office/drawing/2014/main" val="4184484249"/>
                  </a:ext>
                </a:extLst>
              </a:tr>
              <a:tr h="155448">
                <a:tc>
                  <a:txBody>
                    <a:bodyPr/>
                    <a:lstStyle/>
                    <a:p>
                      <a:pPr algn="l" fontAlgn="b"/>
                      <a:r>
                        <a:rPr lang="en-US" sz="800" b="0" i="0" u="none" strike="noStrike">
                          <a:solidFill>
                            <a:srgbClr val="0D0D0D"/>
                          </a:solidFill>
                          <a:effectLst/>
                          <a:latin typeface="Calibri"/>
                        </a:rPr>
                        <a:t>Athol Memorial Hospital</a:t>
                      </a:r>
                    </a:p>
                  </a:txBody>
                  <a:tcPr marL="5499" marR="5499" marT="5499" marB="0" anchor="b">
                    <a:lnL>
                      <a:noFill/>
                    </a:lnL>
                    <a:lnR>
                      <a:noFill/>
                    </a:lnR>
                    <a:lnT>
                      <a:noFill/>
                    </a:lnT>
                    <a:lnB>
                      <a:noFill/>
                    </a:lnB>
                  </a:tcPr>
                </a:tc>
                <a:tc>
                  <a:txBody>
                    <a:bodyPr/>
                    <a:lstStyle/>
                    <a:p>
                      <a:pPr algn="l" fontAlgn="b"/>
                      <a:r>
                        <a:rPr lang="en-US" sz="800" b="0" i="0" u="none" strike="noStrike">
                          <a:solidFill>
                            <a:srgbClr val="0D0D0D"/>
                          </a:solidFill>
                          <a:effectLst/>
                          <a:latin typeface="Calibri"/>
                        </a:rPr>
                        <a:t>$              244,671 </a:t>
                      </a:r>
                      <a:endParaRPr lang="en-US" sz="800" b="0" i="0" u="none" strike="noStrike">
                        <a:solidFill>
                          <a:srgbClr val="0D0D0D"/>
                        </a:solidFill>
                        <a:effectLst/>
                        <a:latin typeface="Calibri" panose="020F0502020204030204" pitchFamily="34" charset="0"/>
                      </a:endParaRPr>
                    </a:p>
                  </a:txBody>
                  <a:tcPr marL="5499" marR="5499" marT="5499" marB="0" anchor="b">
                    <a:lnL>
                      <a:noFill/>
                    </a:lnL>
                    <a:lnR>
                      <a:noFill/>
                    </a:lnR>
                    <a:lnT>
                      <a:noFill/>
                    </a:lnT>
                    <a:lnB>
                      <a:noFill/>
                    </a:lnB>
                  </a:tcPr>
                </a:tc>
                <a:extLst>
                  <a:ext uri="{0D108BD9-81ED-4DB2-BD59-A6C34878D82A}">
                    <a16:rowId xmlns:a16="http://schemas.microsoft.com/office/drawing/2014/main" val="43379941"/>
                  </a:ext>
                </a:extLst>
              </a:tr>
              <a:tr h="155448">
                <a:tc>
                  <a:txBody>
                    <a:bodyPr/>
                    <a:lstStyle/>
                    <a:p>
                      <a:pPr algn="l" fontAlgn="b"/>
                      <a:r>
                        <a:rPr lang="en-US" sz="800" b="0" i="0" u="none" strike="noStrike">
                          <a:solidFill>
                            <a:srgbClr val="0D0D0D"/>
                          </a:solidFill>
                          <a:effectLst/>
                          <a:latin typeface="Calibri"/>
                        </a:rPr>
                        <a:t>Baystate Franklin Medical Center</a:t>
                      </a:r>
                    </a:p>
                  </a:txBody>
                  <a:tcPr marL="5499" marR="5499" marT="5499" marB="0" anchor="b">
                    <a:lnL>
                      <a:noFill/>
                    </a:lnL>
                    <a:lnR>
                      <a:noFill/>
                    </a:lnR>
                    <a:lnT>
                      <a:noFill/>
                    </a:lnT>
                    <a:lnB>
                      <a:noFill/>
                    </a:lnB>
                    <a:solidFill>
                      <a:srgbClr val="DCE6F1"/>
                    </a:solidFill>
                  </a:tcPr>
                </a:tc>
                <a:tc>
                  <a:txBody>
                    <a:bodyPr/>
                    <a:lstStyle/>
                    <a:p>
                      <a:pPr algn="l" fontAlgn="b"/>
                      <a:r>
                        <a:rPr lang="en-US" sz="800" b="0" i="0" u="none" strike="noStrike">
                          <a:solidFill>
                            <a:srgbClr val="0D0D0D"/>
                          </a:solidFill>
                          <a:effectLst/>
                          <a:latin typeface="Calibri"/>
                        </a:rPr>
                        <a:t>$              430,011</a:t>
                      </a:r>
                    </a:p>
                  </a:txBody>
                  <a:tcPr marL="5499" marR="5499" marT="5499" marB="0" anchor="b">
                    <a:lnL>
                      <a:noFill/>
                    </a:lnL>
                    <a:lnR>
                      <a:noFill/>
                    </a:lnR>
                    <a:lnT>
                      <a:noFill/>
                    </a:lnT>
                    <a:lnB>
                      <a:noFill/>
                    </a:lnB>
                    <a:solidFill>
                      <a:srgbClr val="DCE6F1"/>
                    </a:solidFill>
                  </a:tcPr>
                </a:tc>
                <a:extLst>
                  <a:ext uri="{0D108BD9-81ED-4DB2-BD59-A6C34878D82A}">
                    <a16:rowId xmlns:a16="http://schemas.microsoft.com/office/drawing/2014/main" val="612439691"/>
                  </a:ext>
                </a:extLst>
              </a:tr>
              <a:tr h="155448">
                <a:tc>
                  <a:txBody>
                    <a:bodyPr/>
                    <a:lstStyle/>
                    <a:p>
                      <a:pPr algn="l" fontAlgn="b"/>
                      <a:r>
                        <a:rPr lang="en-US" sz="800" b="0" i="0" u="none" strike="noStrike">
                          <a:solidFill>
                            <a:srgbClr val="0D0D0D"/>
                          </a:solidFill>
                          <a:effectLst/>
                          <a:latin typeface="Calibri"/>
                        </a:rPr>
                        <a:t>Baystate Medical Center</a:t>
                      </a:r>
                    </a:p>
                  </a:txBody>
                  <a:tcPr marL="5499" marR="5499" marT="5499" marB="0" anchor="b">
                    <a:lnL>
                      <a:noFill/>
                    </a:lnL>
                    <a:lnR>
                      <a:noFill/>
                    </a:lnR>
                    <a:lnT>
                      <a:noFill/>
                    </a:lnT>
                    <a:lnB>
                      <a:noFill/>
                    </a:lnB>
                  </a:tcPr>
                </a:tc>
                <a:tc>
                  <a:txBody>
                    <a:bodyPr/>
                    <a:lstStyle/>
                    <a:p>
                      <a:pPr algn="l" fontAlgn="b"/>
                      <a:r>
                        <a:rPr lang="en-US" sz="800" b="0" i="0" u="none" strike="noStrike">
                          <a:solidFill>
                            <a:srgbClr val="0D0D0D"/>
                          </a:solidFill>
                          <a:effectLst/>
                          <a:latin typeface="Calibri"/>
                        </a:rPr>
                        <a:t>$           4,707,620</a:t>
                      </a:r>
                    </a:p>
                  </a:txBody>
                  <a:tcPr marL="5499" marR="5499" marT="5499" marB="0" anchor="b">
                    <a:lnL>
                      <a:noFill/>
                    </a:lnL>
                    <a:lnR>
                      <a:noFill/>
                    </a:lnR>
                    <a:lnT>
                      <a:noFill/>
                    </a:lnT>
                    <a:lnB>
                      <a:noFill/>
                    </a:lnB>
                  </a:tcPr>
                </a:tc>
                <a:extLst>
                  <a:ext uri="{0D108BD9-81ED-4DB2-BD59-A6C34878D82A}">
                    <a16:rowId xmlns:a16="http://schemas.microsoft.com/office/drawing/2014/main" val="2486499260"/>
                  </a:ext>
                </a:extLst>
              </a:tr>
              <a:tr h="155448">
                <a:tc>
                  <a:txBody>
                    <a:bodyPr/>
                    <a:lstStyle/>
                    <a:p>
                      <a:pPr marL="0" marR="0" lvl="0" indent="0" algn="l" defTabSz="914400" rtl="0" eaLnBrk="1" fontAlgn="b" latinLnBrk="0" hangingPunct="1">
                        <a:lnSpc>
                          <a:spcPct val="100000"/>
                        </a:lnSpc>
                        <a:spcBef>
                          <a:spcPts val="0"/>
                        </a:spcBef>
                        <a:spcAft>
                          <a:spcPts val="0"/>
                        </a:spcAft>
                        <a:buClrTx/>
                        <a:buSzTx/>
                        <a:buFontTx/>
                        <a:buNone/>
                        <a:tabLst/>
                        <a:defRPr/>
                      </a:pPr>
                      <a:r>
                        <a:rPr lang="en-US" sz="800" b="0" i="0" u="none" strike="noStrike">
                          <a:solidFill>
                            <a:srgbClr val="0D0D0D"/>
                          </a:solidFill>
                          <a:effectLst/>
                          <a:latin typeface="Calibri"/>
                        </a:rPr>
                        <a:t>Baystate Wing Hospital</a:t>
                      </a:r>
                    </a:p>
                  </a:txBody>
                  <a:tcPr marL="5499" marR="5499" marT="5499" marB="0" anchor="b">
                    <a:lnL>
                      <a:noFill/>
                    </a:lnL>
                    <a:lnR>
                      <a:noFill/>
                    </a:lnR>
                    <a:lnT>
                      <a:noFill/>
                    </a:lnT>
                    <a:lnB>
                      <a:noFill/>
                    </a:lnB>
                    <a:solidFill>
                      <a:srgbClr val="DCE6F1"/>
                    </a:solidFill>
                  </a:tcPr>
                </a:tc>
                <a:tc>
                  <a:txBody>
                    <a:bodyPr/>
                    <a:lstStyle/>
                    <a:p>
                      <a:pPr algn="l" fontAlgn="b"/>
                      <a:r>
                        <a:rPr lang="en-US" sz="800" b="0" i="0" u="none" strike="noStrike">
                          <a:solidFill>
                            <a:srgbClr val="0D0D0D"/>
                          </a:solidFill>
                          <a:effectLst/>
                          <a:latin typeface="Calibri"/>
                        </a:rPr>
                        <a:t>$              804,455</a:t>
                      </a:r>
                      <a:endParaRPr lang="en-US" sz="800" b="0" i="0" u="none" strike="noStrike">
                        <a:solidFill>
                          <a:srgbClr val="0D0D0D"/>
                        </a:solidFill>
                        <a:effectLst/>
                        <a:latin typeface="Calibri" panose="020F0502020204030204" pitchFamily="34" charset="0"/>
                      </a:endParaRPr>
                    </a:p>
                  </a:txBody>
                  <a:tcPr marL="5499" marR="5499" marT="5499" marB="0" anchor="b">
                    <a:lnL>
                      <a:noFill/>
                    </a:lnL>
                    <a:lnR>
                      <a:noFill/>
                    </a:lnR>
                    <a:lnT>
                      <a:noFill/>
                    </a:lnT>
                    <a:lnB>
                      <a:noFill/>
                    </a:lnB>
                    <a:solidFill>
                      <a:srgbClr val="DCE6F1"/>
                    </a:solidFill>
                  </a:tcPr>
                </a:tc>
                <a:extLst>
                  <a:ext uri="{0D108BD9-81ED-4DB2-BD59-A6C34878D82A}">
                    <a16:rowId xmlns:a16="http://schemas.microsoft.com/office/drawing/2014/main" val="3081301309"/>
                  </a:ext>
                </a:extLst>
              </a:tr>
              <a:tr h="155448">
                <a:tc>
                  <a:txBody>
                    <a:bodyPr/>
                    <a:lstStyle/>
                    <a:p>
                      <a:pPr marL="0" marR="0" lvl="0" indent="0" algn="l" defTabSz="914400" rtl="0" eaLnBrk="1" fontAlgn="b" latinLnBrk="0" hangingPunct="1">
                        <a:lnSpc>
                          <a:spcPct val="100000"/>
                        </a:lnSpc>
                        <a:spcBef>
                          <a:spcPts val="0"/>
                        </a:spcBef>
                        <a:spcAft>
                          <a:spcPts val="0"/>
                        </a:spcAft>
                        <a:buClrTx/>
                        <a:buSzTx/>
                        <a:buFontTx/>
                        <a:buNone/>
                        <a:tabLst/>
                        <a:defRPr/>
                      </a:pPr>
                      <a:r>
                        <a:rPr lang="en-US" sz="800" b="0" i="0" u="none" strike="noStrike">
                          <a:solidFill>
                            <a:srgbClr val="0D0D0D"/>
                          </a:solidFill>
                          <a:effectLst/>
                          <a:latin typeface="Calibri"/>
                        </a:rPr>
                        <a:t>Berkshire Medical Center</a:t>
                      </a:r>
                    </a:p>
                  </a:txBody>
                  <a:tcPr marL="5499" marR="5499" marT="5499" marB="0" anchor="b">
                    <a:lnL>
                      <a:noFill/>
                    </a:lnL>
                    <a:lnR>
                      <a:noFill/>
                    </a:lnR>
                    <a:lnT>
                      <a:noFill/>
                    </a:lnT>
                    <a:lnB>
                      <a:noFill/>
                    </a:lnB>
                    <a:solidFill>
                      <a:schemeClr val="bg1"/>
                    </a:solidFill>
                  </a:tcPr>
                </a:tc>
                <a:tc>
                  <a:txBody>
                    <a:bodyPr/>
                    <a:lstStyle/>
                    <a:p>
                      <a:pPr algn="l" fontAlgn="b"/>
                      <a:r>
                        <a:rPr lang="en-US" sz="800" b="0" i="0" u="none" strike="noStrike">
                          <a:solidFill>
                            <a:srgbClr val="0D0D0D"/>
                          </a:solidFill>
                          <a:effectLst/>
                          <a:latin typeface="Calibri"/>
                        </a:rPr>
                        <a:t>$           3,130,904</a:t>
                      </a:r>
                    </a:p>
                  </a:txBody>
                  <a:tcPr marL="5499" marR="5499" marT="5499" marB="0" anchor="b">
                    <a:lnL>
                      <a:noFill/>
                    </a:lnL>
                    <a:lnR>
                      <a:noFill/>
                    </a:lnR>
                    <a:lnT>
                      <a:noFill/>
                    </a:lnT>
                    <a:lnB>
                      <a:noFill/>
                    </a:lnB>
                    <a:solidFill>
                      <a:schemeClr val="bg1"/>
                    </a:solidFill>
                  </a:tcPr>
                </a:tc>
                <a:extLst>
                  <a:ext uri="{0D108BD9-81ED-4DB2-BD59-A6C34878D82A}">
                    <a16:rowId xmlns:a16="http://schemas.microsoft.com/office/drawing/2014/main" val="887194104"/>
                  </a:ext>
                </a:extLst>
              </a:tr>
              <a:tr h="155448">
                <a:tc>
                  <a:txBody>
                    <a:bodyPr/>
                    <a:lstStyle/>
                    <a:p>
                      <a:pPr marL="0" marR="0" lvl="0" indent="0" algn="l" defTabSz="914400" rtl="0" eaLnBrk="1" fontAlgn="b" latinLnBrk="0" hangingPunct="1">
                        <a:lnSpc>
                          <a:spcPct val="100000"/>
                        </a:lnSpc>
                        <a:spcBef>
                          <a:spcPts val="0"/>
                        </a:spcBef>
                        <a:spcAft>
                          <a:spcPts val="0"/>
                        </a:spcAft>
                        <a:buClrTx/>
                        <a:buSzTx/>
                        <a:buFontTx/>
                        <a:buNone/>
                        <a:tabLst/>
                        <a:defRPr/>
                      </a:pPr>
                      <a:r>
                        <a:rPr lang="en-US" sz="800" b="0" i="0" u="none" strike="noStrike">
                          <a:solidFill>
                            <a:srgbClr val="0D0D0D"/>
                          </a:solidFill>
                          <a:effectLst/>
                          <a:latin typeface="Calibri"/>
                        </a:rPr>
                        <a:t>Beth Israel Deaconess Medical Center</a:t>
                      </a:r>
                    </a:p>
                  </a:txBody>
                  <a:tcPr marL="5499" marR="5499" marT="5499" marB="0" anchor="b">
                    <a:lnL>
                      <a:noFill/>
                    </a:lnL>
                    <a:lnR>
                      <a:noFill/>
                    </a:lnR>
                    <a:lnT>
                      <a:noFill/>
                    </a:lnT>
                    <a:lnB>
                      <a:noFill/>
                    </a:lnB>
                    <a:solidFill>
                      <a:srgbClr val="DCE6F1"/>
                    </a:solidFill>
                  </a:tcPr>
                </a:tc>
                <a:tc>
                  <a:txBody>
                    <a:bodyPr/>
                    <a:lstStyle/>
                    <a:p>
                      <a:pPr algn="l" fontAlgn="b"/>
                      <a:r>
                        <a:rPr lang="en-US" sz="800" b="0" i="0" u="none" strike="noStrike">
                          <a:solidFill>
                            <a:srgbClr val="0D0D0D"/>
                          </a:solidFill>
                          <a:effectLst/>
                          <a:latin typeface="Calibri"/>
                        </a:rPr>
                        <a:t>                            -</a:t>
                      </a:r>
                      <a:endParaRPr lang="en-US" sz="800" b="0" i="0" u="none" strike="noStrike">
                        <a:solidFill>
                          <a:srgbClr val="0D0D0D"/>
                        </a:solidFill>
                        <a:effectLst/>
                        <a:latin typeface="Calibri" panose="020F0502020204030204" pitchFamily="34" charset="0"/>
                      </a:endParaRPr>
                    </a:p>
                  </a:txBody>
                  <a:tcPr marL="5499" marR="5499" marT="5499" marB="0" anchor="b">
                    <a:lnL>
                      <a:noFill/>
                    </a:lnL>
                    <a:lnR>
                      <a:noFill/>
                    </a:lnR>
                    <a:lnT>
                      <a:noFill/>
                    </a:lnT>
                    <a:lnB>
                      <a:noFill/>
                    </a:lnB>
                    <a:solidFill>
                      <a:srgbClr val="DCE6F1"/>
                    </a:solidFill>
                  </a:tcPr>
                </a:tc>
                <a:extLst>
                  <a:ext uri="{0D108BD9-81ED-4DB2-BD59-A6C34878D82A}">
                    <a16:rowId xmlns:a16="http://schemas.microsoft.com/office/drawing/2014/main" val="3481537912"/>
                  </a:ext>
                </a:extLst>
              </a:tr>
              <a:tr h="155448">
                <a:tc>
                  <a:txBody>
                    <a:bodyPr/>
                    <a:lstStyle/>
                    <a:p>
                      <a:pPr marL="0" marR="0" lvl="0" indent="0" algn="l" defTabSz="914400" rtl="0" eaLnBrk="1" fontAlgn="b" latinLnBrk="0" hangingPunct="1">
                        <a:lnSpc>
                          <a:spcPct val="100000"/>
                        </a:lnSpc>
                        <a:spcBef>
                          <a:spcPts val="0"/>
                        </a:spcBef>
                        <a:spcAft>
                          <a:spcPts val="0"/>
                        </a:spcAft>
                        <a:buClrTx/>
                        <a:buSzTx/>
                        <a:buFontTx/>
                        <a:buNone/>
                        <a:tabLst/>
                        <a:defRPr/>
                      </a:pPr>
                      <a:r>
                        <a:rPr lang="en-US" sz="800" b="0" i="0" u="none" strike="noStrike">
                          <a:solidFill>
                            <a:srgbClr val="0D0D0D"/>
                          </a:solidFill>
                          <a:effectLst/>
                          <a:latin typeface="Calibri"/>
                        </a:rPr>
                        <a:t>Beth Israel Deaconess Hospital – Milton</a:t>
                      </a:r>
                    </a:p>
                  </a:txBody>
                  <a:tcPr marL="5499" marR="5499" marT="5499" marB="0" anchor="b">
                    <a:lnL>
                      <a:noFill/>
                    </a:lnL>
                    <a:lnR>
                      <a:noFill/>
                    </a:lnR>
                    <a:lnT>
                      <a:noFill/>
                    </a:lnT>
                    <a:lnB>
                      <a:noFill/>
                    </a:lnB>
                  </a:tcPr>
                </a:tc>
                <a:tc>
                  <a:txBody>
                    <a:bodyPr/>
                    <a:lstStyle/>
                    <a:p>
                      <a:pPr algn="l" fontAlgn="b"/>
                      <a:r>
                        <a:rPr lang="en-US" sz="800" b="0" i="0" u="none" strike="noStrike">
                          <a:solidFill>
                            <a:srgbClr val="0D0D0D"/>
                          </a:solidFill>
                          <a:effectLst/>
                          <a:latin typeface="Calibri"/>
                        </a:rPr>
                        <a:t>$              201,776 </a:t>
                      </a:r>
                      <a:endParaRPr lang="en-US" sz="800" b="0" i="0" u="none" strike="noStrike">
                        <a:solidFill>
                          <a:srgbClr val="0D0D0D"/>
                        </a:solidFill>
                        <a:effectLst/>
                        <a:latin typeface="Calibri" panose="020F0502020204030204" pitchFamily="34" charset="0"/>
                      </a:endParaRPr>
                    </a:p>
                  </a:txBody>
                  <a:tcPr marL="5499" marR="5499" marT="5499" marB="0" anchor="b">
                    <a:lnL>
                      <a:noFill/>
                    </a:lnL>
                    <a:lnR>
                      <a:noFill/>
                    </a:lnR>
                    <a:lnT>
                      <a:noFill/>
                    </a:lnT>
                    <a:lnB>
                      <a:noFill/>
                    </a:lnB>
                  </a:tcPr>
                </a:tc>
                <a:extLst>
                  <a:ext uri="{0D108BD9-81ED-4DB2-BD59-A6C34878D82A}">
                    <a16:rowId xmlns:a16="http://schemas.microsoft.com/office/drawing/2014/main" val="1078138808"/>
                  </a:ext>
                </a:extLst>
              </a:tr>
              <a:tr h="155448">
                <a:tc>
                  <a:txBody>
                    <a:bodyPr/>
                    <a:lstStyle/>
                    <a:p>
                      <a:pPr marL="0" marR="0" lvl="0" indent="0" algn="l" defTabSz="914400" rtl="0" eaLnBrk="1" fontAlgn="b" latinLnBrk="0" hangingPunct="1">
                        <a:lnSpc>
                          <a:spcPct val="100000"/>
                        </a:lnSpc>
                        <a:spcBef>
                          <a:spcPts val="0"/>
                        </a:spcBef>
                        <a:spcAft>
                          <a:spcPts val="0"/>
                        </a:spcAft>
                        <a:buClrTx/>
                        <a:buSzTx/>
                        <a:buFontTx/>
                        <a:buNone/>
                        <a:tabLst/>
                        <a:defRPr/>
                      </a:pPr>
                      <a:r>
                        <a:rPr lang="en-US" sz="800" b="0" i="0" u="none" strike="noStrike">
                          <a:solidFill>
                            <a:srgbClr val="0D0D0D"/>
                          </a:solidFill>
                          <a:effectLst/>
                          <a:latin typeface="Calibri"/>
                        </a:rPr>
                        <a:t>Beth Israel Deaconess Hospital – Plymouth</a:t>
                      </a:r>
                    </a:p>
                  </a:txBody>
                  <a:tcPr marL="5499" marR="5499" marT="5499" marB="0" anchor="b">
                    <a:lnL>
                      <a:noFill/>
                    </a:lnL>
                    <a:lnR>
                      <a:noFill/>
                    </a:lnR>
                    <a:lnT>
                      <a:noFill/>
                    </a:lnT>
                    <a:lnB>
                      <a:noFill/>
                    </a:lnB>
                    <a:solidFill>
                      <a:srgbClr val="DCE6F1"/>
                    </a:solidFill>
                  </a:tcPr>
                </a:tc>
                <a:tc>
                  <a:txBody>
                    <a:bodyPr/>
                    <a:lstStyle/>
                    <a:p>
                      <a:pPr algn="l" fontAlgn="b"/>
                      <a:r>
                        <a:rPr lang="en-US" sz="800" b="0" i="0" u="none" strike="noStrike">
                          <a:solidFill>
                            <a:srgbClr val="0D0D0D"/>
                          </a:solidFill>
                          <a:effectLst/>
                          <a:latin typeface="Calibri"/>
                        </a:rPr>
                        <a:t>$              527,708</a:t>
                      </a:r>
                    </a:p>
                  </a:txBody>
                  <a:tcPr marL="5499" marR="5499" marT="5499" marB="0" anchor="b">
                    <a:lnL>
                      <a:noFill/>
                    </a:lnL>
                    <a:lnR>
                      <a:noFill/>
                    </a:lnR>
                    <a:lnT>
                      <a:noFill/>
                    </a:lnT>
                    <a:lnB>
                      <a:noFill/>
                    </a:lnB>
                    <a:solidFill>
                      <a:srgbClr val="DCE6F1"/>
                    </a:solidFill>
                  </a:tcPr>
                </a:tc>
                <a:extLst>
                  <a:ext uri="{0D108BD9-81ED-4DB2-BD59-A6C34878D82A}">
                    <a16:rowId xmlns:a16="http://schemas.microsoft.com/office/drawing/2014/main" val="354710263"/>
                  </a:ext>
                </a:extLst>
              </a:tr>
              <a:tr h="155448">
                <a:tc>
                  <a:txBody>
                    <a:bodyPr/>
                    <a:lstStyle/>
                    <a:p>
                      <a:pPr marL="0" marR="0" lvl="0" indent="0" algn="l" defTabSz="914400" rtl="0" eaLnBrk="1" fontAlgn="b" latinLnBrk="0" hangingPunct="1">
                        <a:lnSpc>
                          <a:spcPct val="100000"/>
                        </a:lnSpc>
                        <a:spcBef>
                          <a:spcPts val="0"/>
                        </a:spcBef>
                        <a:spcAft>
                          <a:spcPts val="0"/>
                        </a:spcAft>
                        <a:buClrTx/>
                        <a:buSzTx/>
                        <a:buFontTx/>
                        <a:buNone/>
                        <a:tabLst/>
                        <a:defRPr/>
                      </a:pPr>
                      <a:r>
                        <a:rPr lang="en-US" sz="800" b="0" i="0" u="none" strike="noStrike">
                          <a:solidFill>
                            <a:srgbClr val="0D0D0D"/>
                          </a:solidFill>
                          <a:effectLst/>
                          <a:latin typeface="Calibri"/>
                        </a:rPr>
                        <a:t>Boston Children's Hospital</a:t>
                      </a:r>
                    </a:p>
                  </a:txBody>
                  <a:tcPr marL="5499" marR="5499" marT="5499" marB="0" anchor="b">
                    <a:lnL>
                      <a:noFill/>
                    </a:lnL>
                    <a:lnR>
                      <a:noFill/>
                    </a:lnR>
                    <a:lnT>
                      <a:noFill/>
                    </a:lnT>
                    <a:lnB>
                      <a:noFill/>
                    </a:lnB>
                  </a:tcPr>
                </a:tc>
                <a:tc>
                  <a:txBody>
                    <a:bodyPr/>
                    <a:lstStyle/>
                    <a:p>
                      <a:pPr algn="l" fontAlgn="b"/>
                      <a:r>
                        <a:rPr lang="en-US" sz="800" b="0" i="0" u="none" strike="noStrike">
                          <a:solidFill>
                            <a:srgbClr val="0D0D0D"/>
                          </a:solidFill>
                          <a:effectLst/>
                          <a:latin typeface="Calibri"/>
                        </a:rPr>
                        <a:t>$          3,850,000  </a:t>
                      </a:r>
                      <a:endParaRPr lang="en-US" sz="800" b="0" i="0" u="none" strike="noStrike">
                        <a:solidFill>
                          <a:srgbClr val="0D0D0D"/>
                        </a:solidFill>
                        <a:effectLst/>
                        <a:latin typeface="Calibri" panose="020F0502020204030204" pitchFamily="34" charset="0"/>
                      </a:endParaRPr>
                    </a:p>
                  </a:txBody>
                  <a:tcPr marL="5499" marR="5499" marT="5499" marB="0" anchor="b">
                    <a:lnL>
                      <a:noFill/>
                    </a:lnL>
                    <a:lnR>
                      <a:noFill/>
                    </a:lnR>
                    <a:lnT>
                      <a:noFill/>
                    </a:lnT>
                    <a:lnB>
                      <a:noFill/>
                    </a:lnB>
                  </a:tcPr>
                </a:tc>
                <a:extLst>
                  <a:ext uri="{0D108BD9-81ED-4DB2-BD59-A6C34878D82A}">
                    <a16:rowId xmlns:a16="http://schemas.microsoft.com/office/drawing/2014/main" val="3019427052"/>
                  </a:ext>
                </a:extLst>
              </a:tr>
              <a:tr h="155448">
                <a:tc>
                  <a:txBody>
                    <a:bodyPr/>
                    <a:lstStyle/>
                    <a:p>
                      <a:pPr algn="l" fontAlgn="b"/>
                      <a:r>
                        <a:rPr lang="en-US" sz="800" b="0" i="0" u="none" strike="noStrike">
                          <a:solidFill>
                            <a:srgbClr val="0D0D0D"/>
                          </a:solidFill>
                          <a:effectLst/>
                          <a:latin typeface="Calibri"/>
                        </a:rPr>
                        <a:t>Boston Medical Center</a:t>
                      </a:r>
                    </a:p>
                  </a:txBody>
                  <a:tcPr marL="5499" marR="5499" marT="5499" marB="0" anchor="b">
                    <a:lnL>
                      <a:noFill/>
                    </a:lnL>
                    <a:lnR>
                      <a:noFill/>
                    </a:lnR>
                    <a:lnT>
                      <a:noFill/>
                    </a:lnT>
                    <a:lnB>
                      <a:noFill/>
                    </a:lnB>
                    <a:solidFill>
                      <a:srgbClr val="DCE6F1"/>
                    </a:solidFill>
                  </a:tcPr>
                </a:tc>
                <a:tc>
                  <a:txBody>
                    <a:bodyPr/>
                    <a:lstStyle/>
                    <a:p>
                      <a:pPr algn="l" fontAlgn="b"/>
                      <a:r>
                        <a:rPr lang="en-US" sz="800" b="0" i="0" u="none" strike="noStrike">
                          <a:solidFill>
                            <a:srgbClr val="0D0D0D"/>
                          </a:solidFill>
                          <a:effectLst/>
                          <a:latin typeface="Calibri"/>
                        </a:rPr>
                        <a:t>$      104,581,632</a:t>
                      </a:r>
                    </a:p>
                  </a:txBody>
                  <a:tcPr marL="5499" marR="5499" marT="5499" marB="0" anchor="b">
                    <a:lnL>
                      <a:noFill/>
                    </a:lnL>
                    <a:lnR>
                      <a:noFill/>
                    </a:lnR>
                    <a:lnT>
                      <a:noFill/>
                    </a:lnT>
                    <a:lnB>
                      <a:noFill/>
                    </a:lnB>
                    <a:solidFill>
                      <a:srgbClr val="DCE6F1"/>
                    </a:solidFill>
                  </a:tcPr>
                </a:tc>
                <a:extLst>
                  <a:ext uri="{0D108BD9-81ED-4DB2-BD59-A6C34878D82A}">
                    <a16:rowId xmlns:a16="http://schemas.microsoft.com/office/drawing/2014/main" val="123921864"/>
                  </a:ext>
                </a:extLst>
              </a:tr>
              <a:tr h="155448">
                <a:tc>
                  <a:txBody>
                    <a:bodyPr/>
                    <a:lstStyle/>
                    <a:p>
                      <a:pPr marL="0" marR="0" lvl="0" indent="0" algn="l" defTabSz="914400" rtl="0" eaLnBrk="1" fontAlgn="b" latinLnBrk="0" hangingPunct="1">
                        <a:lnSpc>
                          <a:spcPct val="100000"/>
                        </a:lnSpc>
                        <a:spcBef>
                          <a:spcPts val="0"/>
                        </a:spcBef>
                        <a:spcAft>
                          <a:spcPts val="0"/>
                        </a:spcAft>
                        <a:buClrTx/>
                        <a:buSzTx/>
                        <a:buFontTx/>
                        <a:buNone/>
                        <a:tabLst/>
                        <a:defRPr/>
                      </a:pPr>
                      <a:r>
                        <a:rPr lang="en-US" sz="800" b="0" i="0" u="none" strike="noStrike">
                          <a:solidFill>
                            <a:srgbClr val="0D0D0D"/>
                          </a:solidFill>
                          <a:effectLst/>
                          <a:latin typeface="Calibri"/>
                        </a:rPr>
                        <a:t>Brigham and Women's Faulkner Hospital</a:t>
                      </a:r>
                    </a:p>
                  </a:txBody>
                  <a:tcPr marL="5499" marR="5499" marT="5499" marB="0" anchor="b">
                    <a:lnL>
                      <a:noFill/>
                    </a:lnL>
                    <a:lnR>
                      <a:noFill/>
                    </a:lnR>
                    <a:lnT>
                      <a:noFill/>
                    </a:lnT>
                    <a:lnB>
                      <a:noFill/>
                    </a:lnB>
                  </a:tcPr>
                </a:tc>
                <a:tc>
                  <a:txBody>
                    <a:bodyPr/>
                    <a:lstStyle/>
                    <a:p>
                      <a:pPr algn="l" fontAlgn="b"/>
                      <a:r>
                        <a:rPr lang="en-US" sz="800" b="0" i="0" u="none" strike="noStrike">
                          <a:solidFill>
                            <a:srgbClr val="0D0D0D"/>
                          </a:solidFill>
                          <a:effectLst/>
                          <a:latin typeface="Calibri"/>
                        </a:rPr>
                        <a:t>                           -   </a:t>
                      </a:r>
                      <a:endParaRPr lang="en-US" sz="800" b="0" i="0" u="none" strike="noStrike">
                        <a:solidFill>
                          <a:srgbClr val="0D0D0D"/>
                        </a:solidFill>
                        <a:effectLst/>
                        <a:latin typeface="Calibri" panose="020F0502020204030204" pitchFamily="34" charset="0"/>
                      </a:endParaRPr>
                    </a:p>
                  </a:txBody>
                  <a:tcPr marL="5499" marR="5499" marT="5499" marB="0" anchor="b">
                    <a:lnL>
                      <a:noFill/>
                    </a:lnL>
                    <a:lnR>
                      <a:noFill/>
                    </a:lnR>
                    <a:lnT>
                      <a:noFill/>
                    </a:lnT>
                    <a:lnB>
                      <a:noFill/>
                    </a:lnB>
                  </a:tcPr>
                </a:tc>
                <a:extLst>
                  <a:ext uri="{0D108BD9-81ED-4DB2-BD59-A6C34878D82A}">
                    <a16:rowId xmlns:a16="http://schemas.microsoft.com/office/drawing/2014/main" val="99983410"/>
                  </a:ext>
                </a:extLst>
              </a:tr>
              <a:tr h="155448">
                <a:tc>
                  <a:txBody>
                    <a:bodyPr/>
                    <a:lstStyle/>
                    <a:p>
                      <a:pPr marL="0" marR="0" lvl="0" indent="0" algn="l" defTabSz="914400" rtl="0" eaLnBrk="1" fontAlgn="b" latinLnBrk="0" hangingPunct="1">
                        <a:lnSpc>
                          <a:spcPct val="100000"/>
                        </a:lnSpc>
                        <a:spcBef>
                          <a:spcPts val="0"/>
                        </a:spcBef>
                        <a:spcAft>
                          <a:spcPts val="0"/>
                        </a:spcAft>
                        <a:buClrTx/>
                        <a:buSzTx/>
                        <a:buFontTx/>
                        <a:buNone/>
                        <a:tabLst/>
                        <a:defRPr/>
                      </a:pPr>
                      <a:r>
                        <a:rPr lang="en-US" sz="800" b="0" i="0" u="none" strike="noStrike">
                          <a:solidFill>
                            <a:srgbClr val="0D0D0D"/>
                          </a:solidFill>
                          <a:effectLst/>
                          <a:latin typeface="Calibri"/>
                        </a:rPr>
                        <a:t>Brigham and Women's Hospital</a:t>
                      </a:r>
                    </a:p>
                  </a:txBody>
                  <a:tcPr marL="5499" marR="5499" marT="5499" marB="0" anchor="b">
                    <a:lnL>
                      <a:noFill/>
                    </a:lnL>
                    <a:lnR>
                      <a:noFill/>
                    </a:lnR>
                    <a:lnT>
                      <a:noFill/>
                    </a:lnT>
                    <a:lnB>
                      <a:noFill/>
                    </a:lnB>
                    <a:solidFill>
                      <a:srgbClr val="DCE6F1"/>
                    </a:solidFill>
                  </a:tcPr>
                </a:tc>
                <a:tc>
                  <a:txBody>
                    <a:bodyPr/>
                    <a:lstStyle/>
                    <a:p>
                      <a:pPr algn="l" fontAlgn="b"/>
                      <a:r>
                        <a:rPr lang="en-US" sz="800" b="0" i="0" u="none" strike="noStrike">
                          <a:solidFill>
                            <a:srgbClr val="0D0D0D"/>
                          </a:solidFill>
                          <a:effectLst/>
                          <a:latin typeface="Calibri"/>
                        </a:rPr>
                        <a:t>                           -   </a:t>
                      </a:r>
                      <a:endParaRPr lang="en-US" sz="800" b="0" i="0" u="none" strike="noStrike">
                        <a:solidFill>
                          <a:srgbClr val="0D0D0D"/>
                        </a:solidFill>
                        <a:effectLst/>
                        <a:latin typeface="Calibri" panose="020F0502020204030204" pitchFamily="34" charset="0"/>
                      </a:endParaRPr>
                    </a:p>
                  </a:txBody>
                  <a:tcPr marL="5499" marR="5499" marT="5499" marB="0" anchor="b">
                    <a:lnL>
                      <a:noFill/>
                    </a:lnL>
                    <a:lnR>
                      <a:noFill/>
                    </a:lnR>
                    <a:lnT>
                      <a:noFill/>
                    </a:lnT>
                    <a:lnB>
                      <a:noFill/>
                    </a:lnB>
                    <a:solidFill>
                      <a:srgbClr val="DCE6F1"/>
                    </a:solidFill>
                  </a:tcPr>
                </a:tc>
                <a:extLst>
                  <a:ext uri="{0D108BD9-81ED-4DB2-BD59-A6C34878D82A}">
                    <a16:rowId xmlns:a16="http://schemas.microsoft.com/office/drawing/2014/main" val="736355155"/>
                  </a:ext>
                </a:extLst>
              </a:tr>
              <a:tr h="186525">
                <a:tc>
                  <a:txBody>
                    <a:bodyPr/>
                    <a:lstStyle/>
                    <a:p>
                      <a:pPr marL="0" marR="0" lvl="0" indent="0" algn="l" defTabSz="914400" rtl="0" eaLnBrk="1" fontAlgn="b" latinLnBrk="0" hangingPunct="1">
                        <a:lnSpc>
                          <a:spcPct val="100000"/>
                        </a:lnSpc>
                        <a:spcBef>
                          <a:spcPts val="0"/>
                        </a:spcBef>
                        <a:spcAft>
                          <a:spcPts val="0"/>
                        </a:spcAft>
                        <a:buClrTx/>
                        <a:buSzTx/>
                        <a:buFontTx/>
                        <a:buNone/>
                        <a:tabLst/>
                        <a:defRPr/>
                      </a:pPr>
                      <a:r>
                        <a:rPr lang="en-US" sz="800" b="0" i="0" u="none" strike="noStrike">
                          <a:solidFill>
                            <a:srgbClr val="0D0D0D"/>
                          </a:solidFill>
                          <a:effectLst/>
                          <a:latin typeface="Calibri"/>
                        </a:rPr>
                        <a:t>Cape Cod Hospital</a:t>
                      </a:r>
                    </a:p>
                  </a:txBody>
                  <a:tcPr marL="5499" marR="5499" marT="5499" marB="0" anchor="b">
                    <a:lnL>
                      <a:noFill/>
                    </a:lnL>
                    <a:lnR>
                      <a:noFill/>
                    </a:lnR>
                    <a:lnT>
                      <a:noFill/>
                    </a:lnT>
                    <a:lnB>
                      <a:noFill/>
                    </a:lnB>
                    <a:solidFill>
                      <a:schemeClr val="bg1"/>
                    </a:solidFill>
                  </a:tcPr>
                </a:tc>
                <a:tc>
                  <a:txBody>
                    <a:bodyPr/>
                    <a:lstStyle/>
                    <a:p>
                      <a:pPr algn="l" fontAlgn="b"/>
                      <a:r>
                        <a:rPr lang="en-US" sz="800" b="0" i="0" u="none" strike="noStrike">
                          <a:solidFill>
                            <a:srgbClr val="0D0D0D"/>
                          </a:solidFill>
                          <a:effectLst/>
                          <a:latin typeface="Calibri"/>
                        </a:rPr>
                        <a:t>$          6,522,225</a:t>
                      </a:r>
                    </a:p>
                  </a:txBody>
                  <a:tcPr marL="5499" marR="5499" marT="5499" marB="0" anchor="b">
                    <a:lnL>
                      <a:noFill/>
                    </a:lnL>
                    <a:lnR>
                      <a:noFill/>
                    </a:lnR>
                    <a:lnT>
                      <a:noFill/>
                    </a:lnT>
                    <a:lnB>
                      <a:noFill/>
                    </a:lnB>
                    <a:solidFill>
                      <a:schemeClr val="bg1"/>
                    </a:solidFill>
                  </a:tcPr>
                </a:tc>
                <a:extLst>
                  <a:ext uri="{0D108BD9-81ED-4DB2-BD59-A6C34878D82A}">
                    <a16:rowId xmlns:a16="http://schemas.microsoft.com/office/drawing/2014/main" val="530384716"/>
                  </a:ext>
                </a:extLst>
              </a:tr>
              <a:tr h="155448">
                <a:tc>
                  <a:txBody>
                    <a:bodyPr/>
                    <a:lstStyle/>
                    <a:p>
                      <a:pPr marL="0" marR="0" lvl="0" indent="0" algn="l" defTabSz="914400" rtl="0" eaLnBrk="1" fontAlgn="b" latinLnBrk="0" hangingPunct="1">
                        <a:lnSpc>
                          <a:spcPct val="100000"/>
                        </a:lnSpc>
                        <a:spcBef>
                          <a:spcPts val="0"/>
                        </a:spcBef>
                        <a:spcAft>
                          <a:spcPts val="0"/>
                        </a:spcAft>
                        <a:buClrTx/>
                        <a:buSzTx/>
                        <a:buFontTx/>
                        <a:buNone/>
                        <a:tabLst/>
                        <a:defRPr/>
                      </a:pPr>
                      <a:r>
                        <a:rPr lang="en-US" sz="800" b="0" i="0" u="none" strike="noStrike">
                          <a:solidFill>
                            <a:srgbClr val="0D0D0D"/>
                          </a:solidFill>
                          <a:effectLst/>
                          <a:latin typeface="Calibri"/>
                        </a:rPr>
                        <a:t>Cooley Dickinson Hospital</a:t>
                      </a:r>
                    </a:p>
                  </a:txBody>
                  <a:tcPr marL="5499" marR="5499" marT="5499" marB="0" anchor="b">
                    <a:lnL>
                      <a:noFill/>
                    </a:lnL>
                    <a:lnR>
                      <a:noFill/>
                    </a:lnR>
                    <a:lnT>
                      <a:noFill/>
                    </a:lnT>
                    <a:lnB>
                      <a:noFill/>
                    </a:lnB>
                    <a:solidFill>
                      <a:schemeClr val="accent1">
                        <a:lumMod val="20000"/>
                        <a:lumOff val="80000"/>
                      </a:schemeClr>
                    </a:solidFill>
                  </a:tcPr>
                </a:tc>
                <a:tc>
                  <a:txBody>
                    <a:bodyPr/>
                    <a:lstStyle/>
                    <a:p>
                      <a:pPr algn="l" fontAlgn="b"/>
                      <a:r>
                        <a:rPr lang="en-US" sz="800" b="0" i="0" u="none" strike="noStrike">
                          <a:solidFill>
                            <a:srgbClr val="0D0D0D"/>
                          </a:solidFill>
                          <a:effectLst/>
                          <a:latin typeface="Calibri"/>
                        </a:rPr>
                        <a:t>$             566,892 </a:t>
                      </a:r>
                      <a:endParaRPr lang="en-US" sz="800" b="0" i="0" u="none" strike="noStrike">
                        <a:solidFill>
                          <a:srgbClr val="0D0D0D"/>
                        </a:solidFill>
                        <a:effectLst/>
                        <a:latin typeface="Calibri" panose="020F0502020204030204" pitchFamily="34" charset="0"/>
                      </a:endParaRPr>
                    </a:p>
                  </a:txBody>
                  <a:tcPr marL="5499" marR="5499" marT="5499" marB="0" anchor="b">
                    <a:lnL>
                      <a:noFill/>
                    </a:lnL>
                    <a:lnR>
                      <a:noFill/>
                    </a:lnR>
                    <a:lnT>
                      <a:noFill/>
                    </a:lnT>
                    <a:lnB>
                      <a:noFill/>
                    </a:lnB>
                    <a:solidFill>
                      <a:schemeClr val="accent1">
                        <a:lumMod val="20000"/>
                        <a:lumOff val="80000"/>
                      </a:schemeClr>
                    </a:solidFill>
                  </a:tcPr>
                </a:tc>
                <a:extLst>
                  <a:ext uri="{0D108BD9-81ED-4DB2-BD59-A6C34878D82A}">
                    <a16:rowId xmlns:a16="http://schemas.microsoft.com/office/drawing/2014/main" val="875460632"/>
                  </a:ext>
                </a:extLst>
              </a:tr>
              <a:tr h="155448">
                <a:tc>
                  <a:txBody>
                    <a:bodyPr/>
                    <a:lstStyle/>
                    <a:p>
                      <a:pPr marL="0" marR="0" lvl="0" indent="0" algn="l" defTabSz="914400" rtl="0" eaLnBrk="1" fontAlgn="b" latinLnBrk="0" hangingPunct="1">
                        <a:lnSpc>
                          <a:spcPct val="100000"/>
                        </a:lnSpc>
                        <a:spcBef>
                          <a:spcPts val="0"/>
                        </a:spcBef>
                        <a:spcAft>
                          <a:spcPts val="0"/>
                        </a:spcAft>
                        <a:buClrTx/>
                        <a:buSzTx/>
                        <a:buFontTx/>
                        <a:buNone/>
                        <a:tabLst/>
                        <a:defRPr/>
                      </a:pPr>
                      <a:r>
                        <a:rPr lang="en-US" sz="800" b="0" i="0" u="none" strike="noStrike">
                          <a:solidFill>
                            <a:srgbClr val="0D0D0D"/>
                          </a:solidFill>
                          <a:effectLst/>
                          <a:latin typeface="Calibri"/>
                        </a:rPr>
                        <a:t>Dana-Farber Cancer Institute</a:t>
                      </a:r>
                    </a:p>
                  </a:txBody>
                  <a:tcPr marL="5499" marR="5499" marT="5499" marB="0" anchor="b">
                    <a:lnL>
                      <a:noFill/>
                    </a:lnL>
                    <a:lnR>
                      <a:noFill/>
                    </a:lnR>
                    <a:lnT>
                      <a:noFill/>
                    </a:lnT>
                    <a:lnB>
                      <a:noFill/>
                    </a:lnB>
                    <a:solidFill>
                      <a:schemeClr val="bg1"/>
                    </a:solidFill>
                  </a:tcPr>
                </a:tc>
                <a:tc>
                  <a:txBody>
                    <a:bodyPr/>
                    <a:lstStyle/>
                    <a:p>
                      <a:pPr algn="l" fontAlgn="b"/>
                      <a:r>
                        <a:rPr lang="en-US" sz="800" b="0" i="0" u="none" strike="noStrike">
                          <a:solidFill>
                            <a:srgbClr val="0D0D0D"/>
                          </a:solidFill>
                          <a:effectLst/>
                          <a:latin typeface="Calibri"/>
                        </a:rPr>
                        <a:t>$          7,676,704</a:t>
                      </a:r>
                    </a:p>
                  </a:txBody>
                  <a:tcPr marL="5499" marR="5499" marT="5499" marB="0" anchor="b">
                    <a:lnL>
                      <a:noFill/>
                    </a:lnL>
                    <a:lnR>
                      <a:noFill/>
                    </a:lnR>
                    <a:lnT>
                      <a:noFill/>
                    </a:lnT>
                    <a:lnB>
                      <a:noFill/>
                    </a:lnB>
                    <a:solidFill>
                      <a:schemeClr val="bg1"/>
                    </a:solidFill>
                  </a:tcPr>
                </a:tc>
                <a:extLst>
                  <a:ext uri="{0D108BD9-81ED-4DB2-BD59-A6C34878D82A}">
                    <a16:rowId xmlns:a16="http://schemas.microsoft.com/office/drawing/2014/main" val="1884378001"/>
                  </a:ext>
                </a:extLst>
              </a:tr>
              <a:tr h="155448">
                <a:tc>
                  <a:txBody>
                    <a:bodyPr/>
                    <a:lstStyle/>
                    <a:p>
                      <a:pPr marL="0" marR="0" lvl="0" indent="0" algn="l" defTabSz="914400" rtl="0" eaLnBrk="1" fontAlgn="b" latinLnBrk="0" hangingPunct="1">
                        <a:lnSpc>
                          <a:spcPct val="100000"/>
                        </a:lnSpc>
                        <a:spcBef>
                          <a:spcPts val="0"/>
                        </a:spcBef>
                        <a:spcAft>
                          <a:spcPts val="0"/>
                        </a:spcAft>
                        <a:buClrTx/>
                        <a:buSzTx/>
                        <a:buFontTx/>
                        <a:buNone/>
                        <a:tabLst/>
                        <a:defRPr/>
                      </a:pPr>
                      <a:r>
                        <a:rPr lang="en-US" sz="800" b="0" i="0" u="none" strike="noStrike">
                          <a:solidFill>
                            <a:srgbClr val="0D0D0D"/>
                          </a:solidFill>
                          <a:effectLst/>
                          <a:latin typeface="Calibri"/>
                        </a:rPr>
                        <a:t>Fairview Hospital</a:t>
                      </a:r>
                    </a:p>
                  </a:txBody>
                  <a:tcPr marL="5499" marR="5499" marT="5499" marB="0" anchor="b">
                    <a:lnL>
                      <a:noFill/>
                    </a:lnL>
                    <a:lnR>
                      <a:noFill/>
                    </a:lnR>
                    <a:lnT>
                      <a:noFill/>
                    </a:lnT>
                    <a:lnB>
                      <a:noFill/>
                    </a:lnB>
                    <a:solidFill>
                      <a:schemeClr val="accent1">
                        <a:lumMod val="20000"/>
                        <a:lumOff val="80000"/>
                      </a:schemeClr>
                    </a:solidFill>
                  </a:tcPr>
                </a:tc>
                <a:tc>
                  <a:txBody>
                    <a:bodyPr/>
                    <a:lstStyle/>
                    <a:p>
                      <a:pPr algn="l" fontAlgn="b"/>
                      <a:r>
                        <a:rPr lang="en-US" sz="800" b="0" i="0" u="none" strike="noStrike">
                          <a:solidFill>
                            <a:srgbClr val="0D0D0D"/>
                          </a:solidFill>
                          <a:effectLst/>
                          <a:latin typeface="Calibri"/>
                        </a:rPr>
                        <a:t>$             695,230</a:t>
                      </a:r>
                    </a:p>
                  </a:txBody>
                  <a:tcPr marL="5499" marR="5499" marT="5499" marB="0" anchor="b">
                    <a:lnL>
                      <a:noFill/>
                    </a:lnL>
                    <a:lnR>
                      <a:noFill/>
                    </a:lnR>
                    <a:lnT>
                      <a:noFill/>
                    </a:lnT>
                    <a:lnB>
                      <a:noFill/>
                    </a:lnB>
                    <a:solidFill>
                      <a:schemeClr val="accent1">
                        <a:lumMod val="20000"/>
                        <a:lumOff val="80000"/>
                      </a:schemeClr>
                    </a:solidFill>
                  </a:tcPr>
                </a:tc>
                <a:extLst>
                  <a:ext uri="{0D108BD9-81ED-4DB2-BD59-A6C34878D82A}">
                    <a16:rowId xmlns:a16="http://schemas.microsoft.com/office/drawing/2014/main" val="733991639"/>
                  </a:ext>
                </a:extLst>
              </a:tr>
              <a:tr h="155448">
                <a:tc>
                  <a:txBody>
                    <a:bodyPr/>
                    <a:lstStyle/>
                    <a:p>
                      <a:pPr marL="0" marR="0" lvl="0" indent="0" algn="l" defTabSz="914400" rtl="0" eaLnBrk="1" fontAlgn="b" latinLnBrk="0" hangingPunct="1">
                        <a:lnSpc>
                          <a:spcPct val="100000"/>
                        </a:lnSpc>
                        <a:spcBef>
                          <a:spcPts val="0"/>
                        </a:spcBef>
                        <a:spcAft>
                          <a:spcPts val="0"/>
                        </a:spcAft>
                        <a:buClrTx/>
                        <a:buSzTx/>
                        <a:buFontTx/>
                        <a:buNone/>
                        <a:tabLst/>
                        <a:defRPr/>
                      </a:pPr>
                      <a:r>
                        <a:rPr lang="en-US" sz="800" b="0" i="0" u="none" strike="noStrike">
                          <a:solidFill>
                            <a:srgbClr val="0D0D0D"/>
                          </a:solidFill>
                          <a:effectLst/>
                          <a:latin typeface="Calibri"/>
                        </a:rPr>
                        <a:t>Falmouth Hospital</a:t>
                      </a:r>
                    </a:p>
                  </a:txBody>
                  <a:tcPr marL="5499" marR="5499" marT="5499" marB="0" anchor="b">
                    <a:lnL>
                      <a:noFill/>
                    </a:lnL>
                    <a:lnR>
                      <a:noFill/>
                    </a:lnR>
                    <a:lnT>
                      <a:noFill/>
                    </a:lnT>
                    <a:lnB>
                      <a:noFill/>
                    </a:lnB>
                    <a:solidFill>
                      <a:schemeClr val="bg1"/>
                    </a:solidFill>
                  </a:tcPr>
                </a:tc>
                <a:tc>
                  <a:txBody>
                    <a:bodyPr/>
                    <a:lstStyle/>
                    <a:p>
                      <a:pPr algn="l" fontAlgn="b"/>
                      <a:r>
                        <a:rPr lang="en-US" sz="800" b="0" i="0" u="none" strike="noStrike">
                          <a:solidFill>
                            <a:srgbClr val="0D0D0D"/>
                          </a:solidFill>
                          <a:effectLst/>
                          <a:latin typeface="Calibri"/>
                        </a:rPr>
                        <a:t>$             856,803 </a:t>
                      </a:r>
                      <a:endParaRPr lang="en-US" sz="800" b="0" i="0" u="none" strike="noStrike">
                        <a:solidFill>
                          <a:srgbClr val="0D0D0D"/>
                        </a:solidFill>
                        <a:effectLst/>
                        <a:latin typeface="Calibri" panose="020F0502020204030204" pitchFamily="34" charset="0"/>
                      </a:endParaRPr>
                    </a:p>
                  </a:txBody>
                  <a:tcPr marL="5499" marR="5499" marT="5499" marB="0" anchor="b">
                    <a:lnL>
                      <a:noFill/>
                    </a:lnL>
                    <a:lnR>
                      <a:noFill/>
                    </a:lnR>
                    <a:lnT>
                      <a:noFill/>
                    </a:lnT>
                    <a:lnB>
                      <a:noFill/>
                    </a:lnB>
                    <a:solidFill>
                      <a:schemeClr val="bg1"/>
                    </a:solidFill>
                  </a:tcPr>
                </a:tc>
                <a:extLst>
                  <a:ext uri="{0D108BD9-81ED-4DB2-BD59-A6C34878D82A}">
                    <a16:rowId xmlns:a16="http://schemas.microsoft.com/office/drawing/2014/main" val="4018421765"/>
                  </a:ext>
                </a:extLst>
              </a:tr>
              <a:tr h="155448">
                <a:tc>
                  <a:txBody>
                    <a:bodyPr/>
                    <a:lstStyle/>
                    <a:p>
                      <a:pPr marL="0" marR="0" lvl="0" indent="0" algn="l" defTabSz="914400" rtl="0" eaLnBrk="1" fontAlgn="b" latinLnBrk="0" hangingPunct="1">
                        <a:lnSpc>
                          <a:spcPct val="100000"/>
                        </a:lnSpc>
                        <a:spcBef>
                          <a:spcPts val="0"/>
                        </a:spcBef>
                        <a:spcAft>
                          <a:spcPts val="0"/>
                        </a:spcAft>
                        <a:buClrTx/>
                        <a:buSzTx/>
                        <a:buFontTx/>
                        <a:buNone/>
                        <a:tabLst/>
                        <a:defRPr/>
                      </a:pPr>
                      <a:r>
                        <a:rPr lang="en-US" sz="800" b="0" i="0" u="none" strike="noStrike">
                          <a:solidFill>
                            <a:srgbClr val="0D0D0D"/>
                          </a:solidFill>
                          <a:effectLst/>
                          <a:latin typeface="Calibri"/>
                        </a:rPr>
                        <a:t>Hallmark Health</a:t>
                      </a:r>
                    </a:p>
                  </a:txBody>
                  <a:tcPr marL="5499" marR="5499" marT="5499" marB="0" anchor="b">
                    <a:lnL>
                      <a:noFill/>
                    </a:lnL>
                    <a:lnR>
                      <a:noFill/>
                    </a:lnR>
                    <a:lnT>
                      <a:noFill/>
                    </a:lnT>
                    <a:lnB>
                      <a:noFill/>
                    </a:lnB>
                    <a:solidFill>
                      <a:schemeClr val="accent1">
                        <a:lumMod val="20000"/>
                        <a:lumOff val="80000"/>
                      </a:schemeClr>
                    </a:solidFill>
                  </a:tcPr>
                </a:tc>
                <a:tc>
                  <a:txBody>
                    <a:bodyPr/>
                    <a:lstStyle/>
                    <a:p>
                      <a:pPr algn="l" fontAlgn="b"/>
                      <a:r>
                        <a:rPr lang="en-US" sz="800" b="0" i="0" u="none" strike="noStrike">
                          <a:solidFill>
                            <a:srgbClr val="0D0D0D"/>
                          </a:solidFill>
                          <a:effectLst/>
                          <a:latin typeface="Calibri"/>
                        </a:rPr>
                        <a:t>$             569,918 </a:t>
                      </a:r>
                      <a:endParaRPr lang="en-US" sz="800" b="0" i="0" u="none" strike="noStrike">
                        <a:solidFill>
                          <a:srgbClr val="0D0D0D"/>
                        </a:solidFill>
                        <a:effectLst/>
                        <a:latin typeface="Calibri" panose="020F0502020204030204" pitchFamily="34" charset="0"/>
                      </a:endParaRPr>
                    </a:p>
                  </a:txBody>
                  <a:tcPr marL="5499" marR="5499" marT="5499" marB="0" anchor="b">
                    <a:lnL>
                      <a:noFill/>
                    </a:lnL>
                    <a:lnR>
                      <a:noFill/>
                    </a:lnR>
                    <a:lnT>
                      <a:noFill/>
                    </a:lnT>
                    <a:lnB>
                      <a:noFill/>
                    </a:lnB>
                    <a:solidFill>
                      <a:schemeClr val="accent1">
                        <a:lumMod val="20000"/>
                        <a:lumOff val="80000"/>
                      </a:schemeClr>
                    </a:solidFill>
                  </a:tcPr>
                </a:tc>
                <a:extLst>
                  <a:ext uri="{0D108BD9-81ED-4DB2-BD59-A6C34878D82A}">
                    <a16:rowId xmlns:a16="http://schemas.microsoft.com/office/drawing/2014/main" val="4274206367"/>
                  </a:ext>
                </a:extLst>
              </a:tr>
              <a:tr h="155448">
                <a:tc>
                  <a:txBody>
                    <a:bodyPr/>
                    <a:lstStyle/>
                    <a:p>
                      <a:pPr marL="0" marR="0" lvl="0" indent="0" algn="l" defTabSz="914400" rtl="0" eaLnBrk="1" fontAlgn="b" latinLnBrk="0" hangingPunct="1">
                        <a:lnSpc>
                          <a:spcPct val="100000"/>
                        </a:lnSpc>
                        <a:spcBef>
                          <a:spcPts val="0"/>
                        </a:spcBef>
                        <a:spcAft>
                          <a:spcPts val="0"/>
                        </a:spcAft>
                        <a:buClrTx/>
                        <a:buSzTx/>
                        <a:buFontTx/>
                        <a:buNone/>
                        <a:tabLst/>
                        <a:defRPr/>
                      </a:pPr>
                      <a:r>
                        <a:rPr lang="en-US" sz="800" b="0" i="0" u="none" strike="noStrike">
                          <a:solidFill>
                            <a:srgbClr val="0D0D0D"/>
                          </a:solidFill>
                          <a:effectLst/>
                          <a:latin typeface="Calibri"/>
                        </a:rPr>
                        <a:t>Harrington Memorial Hospital</a:t>
                      </a:r>
                    </a:p>
                  </a:txBody>
                  <a:tcPr marL="5499" marR="5499" marT="5499" marB="0" anchor="b">
                    <a:lnL>
                      <a:noFill/>
                    </a:lnL>
                    <a:lnR>
                      <a:noFill/>
                    </a:lnR>
                    <a:lnT>
                      <a:noFill/>
                    </a:lnT>
                    <a:lnB>
                      <a:noFill/>
                    </a:lnB>
                    <a:solidFill>
                      <a:schemeClr val="bg1"/>
                    </a:solidFill>
                  </a:tcPr>
                </a:tc>
                <a:tc>
                  <a:txBody>
                    <a:bodyPr/>
                    <a:lstStyle/>
                    <a:p>
                      <a:pPr algn="l" fontAlgn="b"/>
                      <a:r>
                        <a:rPr lang="en-US" sz="800" b="0" i="0" u="none" strike="noStrike">
                          <a:solidFill>
                            <a:srgbClr val="0D0D0D"/>
                          </a:solidFill>
                          <a:effectLst/>
                          <a:latin typeface="Calibri"/>
                        </a:rPr>
                        <a:t>$             530,348 </a:t>
                      </a:r>
                      <a:endParaRPr lang="en-US" sz="800" b="0" i="0" u="none" strike="noStrike">
                        <a:solidFill>
                          <a:srgbClr val="0D0D0D"/>
                        </a:solidFill>
                        <a:effectLst/>
                        <a:latin typeface="Calibri" panose="020F0502020204030204" pitchFamily="34" charset="0"/>
                      </a:endParaRPr>
                    </a:p>
                  </a:txBody>
                  <a:tcPr marL="5499" marR="5499" marT="5499" marB="0" anchor="b">
                    <a:lnL>
                      <a:noFill/>
                    </a:lnL>
                    <a:lnR>
                      <a:noFill/>
                    </a:lnR>
                    <a:lnT>
                      <a:noFill/>
                    </a:lnT>
                    <a:lnB>
                      <a:noFill/>
                    </a:lnB>
                    <a:solidFill>
                      <a:schemeClr val="bg1"/>
                    </a:solidFill>
                  </a:tcPr>
                </a:tc>
                <a:extLst>
                  <a:ext uri="{0D108BD9-81ED-4DB2-BD59-A6C34878D82A}">
                    <a16:rowId xmlns:a16="http://schemas.microsoft.com/office/drawing/2014/main" val="893425850"/>
                  </a:ext>
                </a:extLst>
              </a:tr>
              <a:tr h="155448">
                <a:tc>
                  <a:txBody>
                    <a:bodyPr/>
                    <a:lstStyle/>
                    <a:p>
                      <a:pPr marL="0" marR="0" lvl="0" indent="0" algn="l" defTabSz="914400" rtl="0" eaLnBrk="1" fontAlgn="b" latinLnBrk="0" hangingPunct="1">
                        <a:lnSpc>
                          <a:spcPct val="100000"/>
                        </a:lnSpc>
                        <a:spcBef>
                          <a:spcPts val="0"/>
                        </a:spcBef>
                        <a:spcAft>
                          <a:spcPts val="0"/>
                        </a:spcAft>
                        <a:buClrTx/>
                        <a:buSzTx/>
                        <a:buFontTx/>
                        <a:buNone/>
                        <a:tabLst/>
                        <a:defRPr/>
                      </a:pPr>
                      <a:r>
                        <a:rPr lang="en-US" sz="800" b="0" i="0" u="none" strike="noStrike">
                          <a:solidFill>
                            <a:srgbClr val="0D0D0D"/>
                          </a:solidFill>
                          <a:effectLst/>
                          <a:latin typeface="Calibri"/>
                        </a:rPr>
                        <a:t>Health Alliance Hospital</a:t>
                      </a:r>
                    </a:p>
                  </a:txBody>
                  <a:tcPr marL="5499" marR="5499" marT="5499" marB="0" anchor="b">
                    <a:lnL>
                      <a:noFill/>
                    </a:lnL>
                    <a:lnR>
                      <a:noFill/>
                    </a:lnR>
                    <a:lnT>
                      <a:noFill/>
                    </a:lnT>
                    <a:lnB>
                      <a:noFill/>
                    </a:lnB>
                    <a:solidFill>
                      <a:schemeClr val="accent1">
                        <a:lumMod val="20000"/>
                        <a:lumOff val="80000"/>
                      </a:schemeClr>
                    </a:solidFill>
                  </a:tcPr>
                </a:tc>
                <a:tc>
                  <a:txBody>
                    <a:bodyPr/>
                    <a:lstStyle/>
                    <a:p>
                      <a:pPr algn="l" fontAlgn="b"/>
                      <a:r>
                        <a:rPr lang="en-US" sz="800" b="0" i="0" u="none" strike="noStrike">
                          <a:solidFill>
                            <a:srgbClr val="0D0D0D"/>
                          </a:solidFill>
                          <a:effectLst/>
                          <a:latin typeface="Calibri"/>
                        </a:rPr>
                        <a:t>$          1,746,232 </a:t>
                      </a:r>
                      <a:endParaRPr lang="en-US" sz="800" b="0" i="0" u="none" strike="noStrike">
                        <a:solidFill>
                          <a:srgbClr val="0D0D0D"/>
                        </a:solidFill>
                        <a:effectLst/>
                        <a:latin typeface="Calibri" panose="020F0502020204030204" pitchFamily="34" charset="0"/>
                      </a:endParaRPr>
                    </a:p>
                  </a:txBody>
                  <a:tcPr marL="5499" marR="5499" marT="5499" marB="0" anchor="b">
                    <a:lnL>
                      <a:noFill/>
                    </a:lnL>
                    <a:lnR>
                      <a:noFill/>
                    </a:lnR>
                    <a:lnT>
                      <a:noFill/>
                    </a:lnT>
                    <a:lnB>
                      <a:noFill/>
                    </a:lnB>
                    <a:solidFill>
                      <a:schemeClr val="accent1">
                        <a:lumMod val="20000"/>
                        <a:lumOff val="80000"/>
                      </a:schemeClr>
                    </a:solidFill>
                  </a:tcPr>
                </a:tc>
                <a:extLst>
                  <a:ext uri="{0D108BD9-81ED-4DB2-BD59-A6C34878D82A}">
                    <a16:rowId xmlns:a16="http://schemas.microsoft.com/office/drawing/2014/main" val="2865140180"/>
                  </a:ext>
                </a:extLst>
              </a:tr>
              <a:tr h="155448">
                <a:tc>
                  <a:txBody>
                    <a:bodyPr/>
                    <a:lstStyle/>
                    <a:p>
                      <a:pPr marL="0" marR="0" lvl="0" indent="0" algn="l" defTabSz="914400" rtl="0" eaLnBrk="1" fontAlgn="b" latinLnBrk="0" hangingPunct="1">
                        <a:lnSpc>
                          <a:spcPct val="100000"/>
                        </a:lnSpc>
                        <a:spcBef>
                          <a:spcPts val="0"/>
                        </a:spcBef>
                        <a:spcAft>
                          <a:spcPts val="0"/>
                        </a:spcAft>
                        <a:buClrTx/>
                        <a:buSzTx/>
                        <a:buFontTx/>
                        <a:buNone/>
                        <a:tabLst/>
                        <a:defRPr/>
                      </a:pPr>
                      <a:r>
                        <a:rPr lang="en-US" sz="800" b="0" i="0" u="none" strike="noStrike">
                          <a:solidFill>
                            <a:srgbClr val="0D0D0D"/>
                          </a:solidFill>
                          <a:effectLst/>
                          <a:latin typeface="Calibri"/>
                        </a:rPr>
                        <a:t>Heywood Hospital</a:t>
                      </a:r>
                    </a:p>
                  </a:txBody>
                  <a:tcPr marL="5499" marR="5499" marT="5499" marB="0" anchor="b">
                    <a:lnL>
                      <a:noFill/>
                    </a:lnL>
                    <a:lnR>
                      <a:noFill/>
                    </a:lnR>
                    <a:lnT>
                      <a:noFill/>
                    </a:lnT>
                    <a:lnB>
                      <a:noFill/>
                    </a:lnB>
                    <a:solidFill>
                      <a:schemeClr val="bg1"/>
                    </a:solidFill>
                  </a:tcPr>
                </a:tc>
                <a:tc>
                  <a:txBody>
                    <a:bodyPr/>
                    <a:lstStyle/>
                    <a:p>
                      <a:pPr algn="l" fontAlgn="b"/>
                      <a:r>
                        <a:rPr lang="en-US" sz="800" b="0" i="0" u="none" strike="noStrike">
                          <a:solidFill>
                            <a:srgbClr val="0D0D0D"/>
                          </a:solidFill>
                          <a:effectLst/>
                          <a:latin typeface="Calibri"/>
                        </a:rPr>
                        <a:t>$             391,022 </a:t>
                      </a:r>
                      <a:endParaRPr lang="en-US" sz="800" b="0" i="0" u="none" strike="noStrike">
                        <a:solidFill>
                          <a:srgbClr val="0D0D0D"/>
                        </a:solidFill>
                        <a:effectLst/>
                        <a:latin typeface="Calibri" panose="020F0502020204030204" pitchFamily="34" charset="0"/>
                      </a:endParaRPr>
                    </a:p>
                  </a:txBody>
                  <a:tcPr marL="5499" marR="5499" marT="5499" marB="0" anchor="b">
                    <a:lnL>
                      <a:noFill/>
                    </a:lnL>
                    <a:lnR>
                      <a:noFill/>
                    </a:lnR>
                    <a:lnT>
                      <a:noFill/>
                    </a:lnT>
                    <a:lnB>
                      <a:noFill/>
                    </a:lnB>
                    <a:solidFill>
                      <a:schemeClr val="bg1"/>
                    </a:solidFill>
                  </a:tcPr>
                </a:tc>
                <a:extLst>
                  <a:ext uri="{0D108BD9-81ED-4DB2-BD59-A6C34878D82A}">
                    <a16:rowId xmlns:a16="http://schemas.microsoft.com/office/drawing/2014/main" val="3744258238"/>
                  </a:ext>
                </a:extLst>
              </a:tr>
              <a:tr h="155448">
                <a:tc>
                  <a:txBody>
                    <a:bodyPr/>
                    <a:lstStyle/>
                    <a:p>
                      <a:pPr marL="0" marR="0" lvl="0" indent="0" algn="l" defTabSz="914400" rtl="0" eaLnBrk="1" fontAlgn="b" latinLnBrk="0" hangingPunct="1">
                        <a:lnSpc>
                          <a:spcPct val="100000"/>
                        </a:lnSpc>
                        <a:spcBef>
                          <a:spcPts val="0"/>
                        </a:spcBef>
                        <a:spcAft>
                          <a:spcPts val="0"/>
                        </a:spcAft>
                        <a:buClrTx/>
                        <a:buSzTx/>
                        <a:buFontTx/>
                        <a:buNone/>
                        <a:tabLst/>
                        <a:defRPr/>
                      </a:pPr>
                      <a:r>
                        <a:rPr lang="en-US" sz="800" b="0" i="0" u="none" strike="noStrike">
                          <a:solidFill>
                            <a:srgbClr val="0D0D0D"/>
                          </a:solidFill>
                          <a:effectLst/>
                          <a:latin typeface="Calibri"/>
                        </a:rPr>
                        <a:t>Holyoke Medical Center</a:t>
                      </a:r>
                    </a:p>
                  </a:txBody>
                  <a:tcPr marL="5499" marR="5499" marT="5499" marB="0" anchor="b">
                    <a:lnL>
                      <a:noFill/>
                    </a:lnL>
                    <a:lnR>
                      <a:noFill/>
                    </a:lnR>
                    <a:lnT>
                      <a:noFill/>
                    </a:lnT>
                    <a:lnB>
                      <a:noFill/>
                    </a:lnB>
                    <a:solidFill>
                      <a:schemeClr val="accent1">
                        <a:lumMod val="20000"/>
                        <a:lumOff val="80000"/>
                      </a:schemeClr>
                    </a:solidFill>
                  </a:tcPr>
                </a:tc>
                <a:tc>
                  <a:txBody>
                    <a:bodyPr/>
                    <a:lstStyle/>
                    <a:p>
                      <a:pPr algn="l" fontAlgn="b"/>
                      <a:r>
                        <a:rPr lang="en-US" sz="800" b="0" i="0" u="none" strike="noStrike">
                          <a:solidFill>
                            <a:srgbClr val="0D0D0D"/>
                          </a:solidFill>
                          <a:effectLst/>
                          <a:latin typeface="Calibri"/>
                        </a:rPr>
                        <a:t>$             548,079</a:t>
                      </a:r>
                    </a:p>
                  </a:txBody>
                  <a:tcPr marL="5499" marR="5499" marT="5499" marB="0" anchor="b">
                    <a:lnL>
                      <a:noFill/>
                    </a:lnL>
                    <a:lnR>
                      <a:noFill/>
                    </a:lnR>
                    <a:lnT>
                      <a:noFill/>
                    </a:lnT>
                    <a:lnB>
                      <a:noFill/>
                    </a:lnB>
                    <a:solidFill>
                      <a:schemeClr val="accent1">
                        <a:lumMod val="20000"/>
                        <a:lumOff val="80000"/>
                      </a:schemeClr>
                    </a:solidFill>
                  </a:tcPr>
                </a:tc>
                <a:extLst>
                  <a:ext uri="{0D108BD9-81ED-4DB2-BD59-A6C34878D82A}">
                    <a16:rowId xmlns:a16="http://schemas.microsoft.com/office/drawing/2014/main" val="1726026629"/>
                  </a:ext>
                </a:extLst>
              </a:tr>
              <a:tr h="60363">
                <a:tc>
                  <a:txBody>
                    <a:bodyPr/>
                    <a:lstStyle/>
                    <a:p>
                      <a:pPr algn="l" fontAlgn="b"/>
                      <a:r>
                        <a:rPr lang="en-US" sz="800" b="0" i="0" u="none" strike="noStrike">
                          <a:solidFill>
                            <a:srgbClr val="0D0D0D"/>
                          </a:solidFill>
                          <a:effectLst/>
                          <a:latin typeface="Calibri"/>
                        </a:rPr>
                        <a:t>Lahey Clinic</a:t>
                      </a:r>
                    </a:p>
                  </a:txBody>
                  <a:tcPr marL="5499" marR="5499" marT="5499" marB="0" anchor="b">
                    <a:lnL>
                      <a:noFill/>
                    </a:lnL>
                    <a:lnR>
                      <a:noFill/>
                    </a:lnR>
                    <a:lnT>
                      <a:noFill/>
                    </a:lnT>
                    <a:lnB>
                      <a:noFill/>
                    </a:lnB>
                    <a:solidFill>
                      <a:schemeClr val="bg1"/>
                    </a:solidFill>
                  </a:tcPr>
                </a:tc>
                <a:tc>
                  <a:txBody>
                    <a:bodyPr/>
                    <a:lstStyle/>
                    <a:p>
                      <a:pPr algn="l" fontAlgn="b"/>
                      <a:r>
                        <a:rPr lang="en-US" sz="800" b="0" i="0" u="none" strike="noStrike">
                          <a:solidFill>
                            <a:srgbClr val="0D0D0D"/>
                          </a:solidFill>
                          <a:effectLst/>
                          <a:latin typeface="Calibri"/>
                        </a:rPr>
                        <a:t>$          2,693,958</a:t>
                      </a:r>
                    </a:p>
                  </a:txBody>
                  <a:tcPr marL="5499" marR="5499" marT="5499" marB="0" anchor="b">
                    <a:lnL>
                      <a:noFill/>
                    </a:lnL>
                    <a:lnR>
                      <a:noFill/>
                    </a:lnR>
                    <a:lnT>
                      <a:noFill/>
                    </a:lnT>
                    <a:lnB>
                      <a:noFill/>
                    </a:lnB>
                    <a:solidFill>
                      <a:schemeClr val="bg1"/>
                    </a:solidFill>
                  </a:tcPr>
                </a:tc>
                <a:extLst>
                  <a:ext uri="{0D108BD9-81ED-4DB2-BD59-A6C34878D82A}">
                    <a16:rowId xmlns:a16="http://schemas.microsoft.com/office/drawing/2014/main" val="1050670068"/>
                  </a:ext>
                </a:extLst>
              </a:tr>
              <a:tr h="155448">
                <a:tc>
                  <a:txBody>
                    <a:bodyPr/>
                    <a:lstStyle/>
                    <a:p>
                      <a:pPr marL="0" marR="0" lvl="0" indent="0" algn="l" defTabSz="914400" rtl="0" eaLnBrk="1" fontAlgn="b" latinLnBrk="0" hangingPunct="1">
                        <a:lnSpc>
                          <a:spcPct val="100000"/>
                        </a:lnSpc>
                        <a:spcBef>
                          <a:spcPts val="0"/>
                        </a:spcBef>
                        <a:spcAft>
                          <a:spcPts val="0"/>
                        </a:spcAft>
                        <a:buClrTx/>
                        <a:buSzTx/>
                        <a:buFontTx/>
                        <a:buNone/>
                        <a:tabLst/>
                        <a:defRPr/>
                      </a:pPr>
                      <a:r>
                        <a:rPr lang="en-US" sz="800" b="0" i="0" u="none" strike="noStrike">
                          <a:solidFill>
                            <a:srgbClr val="0D0D0D"/>
                          </a:solidFill>
                          <a:effectLst/>
                          <a:latin typeface="Calibri"/>
                        </a:rPr>
                        <a:t>Lawrence General Hospital</a:t>
                      </a:r>
                    </a:p>
                  </a:txBody>
                  <a:tcPr marL="5499" marR="5499" marT="5499" marB="0" anchor="b">
                    <a:lnL>
                      <a:noFill/>
                    </a:lnL>
                    <a:lnR>
                      <a:noFill/>
                    </a:lnR>
                    <a:lnT>
                      <a:noFill/>
                    </a:lnT>
                    <a:lnB>
                      <a:noFill/>
                    </a:lnB>
                    <a:solidFill>
                      <a:schemeClr val="accent1">
                        <a:lumMod val="20000"/>
                        <a:lumOff val="80000"/>
                      </a:schemeClr>
                    </a:solidFill>
                  </a:tcPr>
                </a:tc>
                <a:tc>
                  <a:txBody>
                    <a:bodyPr/>
                    <a:lstStyle/>
                    <a:p>
                      <a:pPr algn="l" fontAlgn="b"/>
                      <a:r>
                        <a:rPr lang="en-US" sz="800" b="0" i="0" u="none" strike="noStrike">
                          <a:solidFill>
                            <a:srgbClr val="0D0D0D"/>
                          </a:solidFill>
                          <a:effectLst/>
                          <a:latin typeface="Calibri"/>
                        </a:rPr>
                        <a:t>$          5,173,030</a:t>
                      </a:r>
                    </a:p>
                  </a:txBody>
                  <a:tcPr marL="5499" marR="5499" marT="5499" marB="0" anchor="b">
                    <a:lnL>
                      <a:noFill/>
                    </a:lnL>
                    <a:lnR>
                      <a:noFill/>
                    </a:lnR>
                    <a:lnT>
                      <a:noFill/>
                    </a:lnT>
                    <a:lnB>
                      <a:noFill/>
                    </a:lnB>
                    <a:solidFill>
                      <a:schemeClr val="accent1">
                        <a:lumMod val="20000"/>
                        <a:lumOff val="80000"/>
                      </a:schemeClr>
                    </a:solidFill>
                  </a:tcPr>
                </a:tc>
                <a:extLst>
                  <a:ext uri="{0D108BD9-81ED-4DB2-BD59-A6C34878D82A}">
                    <a16:rowId xmlns:a16="http://schemas.microsoft.com/office/drawing/2014/main" val="324480202"/>
                  </a:ext>
                </a:extLst>
              </a:tr>
              <a:tr h="155448">
                <a:tc>
                  <a:txBody>
                    <a:bodyPr/>
                    <a:lstStyle/>
                    <a:p>
                      <a:pPr marL="0" marR="0" lvl="0" indent="0" algn="l" defTabSz="914400" rtl="0" eaLnBrk="1" fontAlgn="b" latinLnBrk="0" hangingPunct="1">
                        <a:lnSpc>
                          <a:spcPct val="100000"/>
                        </a:lnSpc>
                        <a:spcBef>
                          <a:spcPts val="0"/>
                        </a:spcBef>
                        <a:spcAft>
                          <a:spcPts val="0"/>
                        </a:spcAft>
                        <a:buClrTx/>
                        <a:buSzTx/>
                        <a:buFontTx/>
                        <a:buNone/>
                        <a:tabLst/>
                        <a:defRPr/>
                      </a:pPr>
                      <a:r>
                        <a:rPr lang="en-US" sz="800" b="0" i="0" u="none" strike="noStrike">
                          <a:solidFill>
                            <a:srgbClr val="0D0D0D"/>
                          </a:solidFill>
                          <a:effectLst/>
                          <a:latin typeface="Calibri"/>
                        </a:rPr>
                        <a:t>Lowell General Hospital</a:t>
                      </a:r>
                    </a:p>
                  </a:txBody>
                  <a:tcPr marL="5499" marR="5499" marT="5499" marB="0" anchor="b">
                    <a:lnL>
                      <a:noFill/>
                    </a:lnL>
                    <a:lnR>
                      <a:noFill/>
                    </a:lnR>
                    <a:lnT>
                      <a:noFill/>
                    </a:lnT>
                    <a:lnB>
                      <a:noFill/>
                    </a:lnB>
                    <a:solidFill>
                      <a:schemeClr val="bg1"/>
                    </a:solidFill>
                  </a:tcPr>
                </a:tc>
                <a:tc>
                  <a:txBody>
                    <a:bodyPr/>
                    <a:lstStyle/>
                    <a:p>
                      <a:pPr algn="l" fontAlgn="b"/>
                      <a:r>
                        <a:rPr lang="en-US" sz="800" b="0" i="0" u="none" strike="noStrike">
                          <a:solidFill>
                            <a:srgbClr val="0D0D0D"/>
                          </a:solidFill>
                          <a:effectLst/>
                          <a:latin typeface="Calibri"/>
                        </a:rPr>
                        <a:t>$          2,219,007 </a:t>
                      </a:r>
                      <a:endParaRPr lang="en-US" sz="800" b="0" i="0" u="none" strike="noStrike">
                        <a:solidFill>
                          <a:srgbClr val="0D0D0D"/>
                        </a:solidFill>
                        <a:effectLst/>
                        <a:latin typeface="Calibri" panose="020F0502020204030204" pitchFamily="34" charset="0"/>
                      </a:endParaRPr>
                    </a:p>
                  </a:txBody>
                  <a:tcPr marL="5499" marR="5499" marT="5499" marB="0" anchor="b">
                    <a:lnL>
                      <a:noFill/>
                    </a:lnL>
                    <a:lnR>
                      <a:noFill/>
                    </a:lnR>
                    <a:lnT>
                      <a:noFill/>
                    </a:lnT>
                    <a:lnB>
                      <a:noFill/>
                    </a:lnB>
                    <a:solidFill>
                      <a:schemeClr val="bg1"/>
                    </a:solidFill>
                  </a:tcPr>
                </a:tc>
                <a:extLst>
                  <a:ext uri="{0D108BD9-81ED-4DB2-BD59-A6C34878D82A}">
                    <a16:rowId xmlns:a16="http://schemas.microsoft.com/office/drawing/2014/main" val="3107801561"/>
                  </a:ext>
                </a:extLst>
              </a:tr>
            </a:tbl>
          </a:graphicData>
        </a:graphic>
      </p:graphicFrame>
      <p:graphicFrame>
        <p:nvGraphicFramePr>
          <p:cNvPr id="6" name="Table 5">
            <a:extLst>
              <a:ext uri="{FF2B5EF4-FFF2-40B4-BE49-F238E27FC236}">
                <a16:creationId xmlns:a16="http://schemas.microsoft.com/office/drawing/2014/main" id="{55CC66FC-63ED-44FC-ACDC-981F8842AA5E}"/>
              </a:ext>
            </a:extLst>
          </p:cNvPr>
          <p:cNvGraphicFramePr>
            <a:graphicFrameLocks noGrp="1"/>
          </p:cNvGraphicFramePr>
          <p:nvPr>
            <p:extLst>
              <p:ext uri="{D42A27DB-BD31-4B8C-83A1-F6EECF244321}">
                <p14:modId xmlns:p14="http://schemas.microsoft.com/office/powerpoint/2010/main" val="1714407375"/>
              </p:ext>
            </p:extLst>
          </p:nvPr>
        </p:nvGraphicFramePr>
        <p:xfrm>
          <a:off x="3798570" y="968212"/>
          <a:ext cx="3029851" cy="4195834"/>
        </p:xfrm>
        <a:graphic>
          <a:graphicData uri="http://schemas.openxmlformats.org/drawingml/2006/table">
            <a:tbl>
              <a:tblPr/>
              <a:tblGrid>
                <a:gridCol w="2309438">
                  <a:extLst>
                    <a:ext uri="{9D8B030D-6E8A-4147-A177-3AD203B41FA5}">
                      <a16:colId xmlns:a16="http://schemas.microsoft.com/office/drawing/2014/main" val="2695780041"/>
                    </a:ext>
                  </a:extLst>
                </a:gridCol>
                <a:gridCol w="720413">
                  <a:extLst>
                    <a:ext uri="{9D8B030D-6E8A-4147-A177-3AD203B41FA5}">
                      <a16:colId xmlns:a16="http://schemas.microsoft.com/office/drawing/2014/main" val="1908659152"/>
                    </a:ext>
                  </a:extLst>
                </a:gridCol>
              </a:tblGrid>
              <a:tr h="144798">
                <a:tc>
                  <a:txBody>
                    <a:bodyPr/>
                    <a:lstStyle/>
                    <a:p>
                      <a:pPr algn="ctr" fontAlgn="b"/>
                      <a:r>
                        <a:rPr lang="en-US" sz="800" b="1" i="0" u="none" strike="noStrike">
                          <a:solidFill>
                            <a:srgbClr val="0D0D0D"/>
                          </a:solidFill>
                          <a:effectLst/>
                          <a:latin typeface="Calibri"/>
                        </a:rPr>
                        <a:t>Hospital</a:t>
                      </a:r>
                    </a:p>
                  </a:txBody>
                  <a:tcPr marL="5382" marR="5382" marT="5382" marB="0" anchor="b">
                    <a:lnL>
                      <a:noFill/>
                    </a:lnL>
                    <a:lnR>
                      <a:noFill/>
                    </a:lnR>
                    <a:lnT w="6350" cap="flat" cmpd="sng" algn="ctr">
                      <a:solidFill>
                        <a:srgbClr val="4F81BD"/>
                      </a:solidFill>
                      <a:prstDash val="solid"/>
                      <a:round/>
                      <a:headEnd type="none" w="med" len="med"/>
                      <a:tailEnd type="none" w="med" len="med"/>
                    </a:lnT>
                    <a:lnB w="6350" cap="flat" cmpd="sng" algn="ctr">
                      <a:solidFill>
                        <a:srgbClr val="4F81BD"/>
                      </a:solidFill>
                      <a:prstDash val="solid"/>
                      <a:round/>
                      <a:headEnd type="none" w="med" len="med"/>
                      <a:tailEnd type="none" w="med" len="med"/>
                    </a:lnB>
                  </a:tcPr>
                </a:tc>
                <a:tc>
                  <a:txBody>
                    <a:bodyPr/>
                    <a:lstStyle/>
                    <a:p>
                      <a:pPr algn="ctr" fontAlgn="b"/>
                      <a:r>
                        <a:rPr lang="en-US" sz="800" b="1" i="0" u="none" strike="noStrike">
                          <a:solidFill>
                            <a:srgbClr val="0D0D0D"/>
                          </a:solidFill>
                          <a:effectLst/>
                          <a:latin typeface="Calibri"/>
                        </a:rPr>
                        <a:t> Payments </a:t>
                      </a:r>
                      <a:endParaRPr lang="en-US" sz="800" b="1" i="0" u="none" strike="noStrike">
                        <a:solidFill>
                          <a:srgbClr val="0D0D0D"/>
                        </a:solidFill>
                        <a:effectLst/>
                        <a:latin typeface="Calibri" panose="020F0502020204030204" pitchFamily="34" charset="0"/>
                      </a:endParaRPr>
                    </a:p>
                  </a:txBody>
                  <a:tcPr marL="5382" marR="5382" marT="5382" marB="0" anchor="b">
                    <a:lnL>
                      <a:noFill/>
                    </a:lnL>
                    <a:lnR>
                      <a:noFill/>
                    </a:lnR>
                    <a:lnT w="6350" cap="flat" cmpd="sng" algn="ctr">
                      <a:solidFill>
                        <a:srgbClr val="4F81BD"/>
                      </a:solidFill>
                      <a:prstDash val="solid"/>
                      <a:round/>
                      <a:headEnd type="none" w="med" len="med"/>
                      <a:tailEnd type="none" w="med" len="med"/>
                    </a:lnT>
                    <a:lnB w="6350" cap="flat" cmpd="sng" algn="ctr">
                      <a:solidFill>
                        <a:srgbClr val="4F81BD"/>
                      </a:solidFill>
                      <a:prstDash val="solid"/>
                      <a:round/>
                      <a:headEnd type="none" w="med" len="med"/>
                      <a:tailEnd type="none" w="med" len="med"/>
                    </a:lnB>
                  </a:tcPr>
                </a:tc>
                <a:extLst>
                  <a:ext uri="{0D108BD9-81ED-4DB2-BD59-A6C34878D82A}">
                    <a16:rowId xmlns:a16="http://schemas.microsoft.com/office/drawing/2014/main" val="3837172041"/>
                  </a:ext>
                </a:extLst>
              </a:tr>
              <a:tr h="144798">
                <a:tc>
                  <a:txBody>
                    <a:bodyPr/>
                    <a:lstStyle/>
                    <a:p>
                      <a:pPr marL="0" marR="0" lvl="0" indent="0" algn="l" defTabSz="914400" rtl="0" eaLnBrk="1" fontAlgn="b" latinLnBrk="0" hangingPunct="1">
                        <a:lnSpc>
                          <a:spcPct val="100000"/>
                        </a:lnSpc>
                        <a:spcBef>
                          <a:spcPts val="0"/>
                        </a:spcBef>
                        <a:spcAft>
                          <a:spcPts val="0"/>
                        </a:spcAft>
                        <a:buClrTx/>
                        <a:buSzTx/>
                        <a:buFontTx/>
                        <a:buNone/>
                        <a:tabLst/>
                        <a:defRPr/>
                      </a:pPr>
                      <a:r>
                        <a:rPr lang="en-US" sz="800" b="0" i="0" u="none" strike="noStrike">
                          <a:solidFill>
                            <a:srgbClr val="0D0D0D"/>
                          </a:solidFill>
                          <a:effectLst/>
                          <a:latin typeface="Calibri"/>
                        </a:rPr>
                        <a:t>Marlborough Hospital</a:t>
                      </a:r>
                    </a:p>
                  </a:txBody>
                  <a:tcPr marL="5382" marR="5382" marT="5382" marB="0" anchor="b">
                    <a:lnL>
                      <a:noFill/>
                    </a:lnL>
                    <a:lnR>
                      <a:noFill/>
                    </a:lnR>
                    <a:lnT w="6350" cap="flat" cmpd="sng" algn="ctr">
                      <a:solidFill>
                        <a:srgbClr val="4F81BD"/>
                      </a:solidFill>
                      <a:prstDash val="solid"/>
                      <a:round/>
                      <a:headEnd type="none" w="med" len="med"/>
                      <a:tailEnd type="none" w="med" len="med"/>
                    </a:lnT>
                    <a:lnB>
                      <a:noFill/>
                    </a:lnB>
                    <a:solidFill>
                      <a:srgbClr val="DCE6F1"/>
                    </a:solidFill>
                  </a:tcPr>
                </a:tc>
                <a:tc>
                  <a:txBody>
                    <a:bodyPr/>
                    <a:lstStyle/>
                    <a:p>
                      <a:pPr marL="0" marR="0" lvl="0" indent="0" algn="l" rtl="0" eaLnBrk="1" fontAlgn="b" latinLnBrk="0" hangingPunct="1">
                        <a:lnSpc>
                          <a:spcPct val="100000"/>
                        </a:lnSpc>
                        <a:spcBef>
                          <a:spcPts val="0"/>
                        </a:spcBef>
                        <a:spcAft>
                          <a:spcPts val="0"/>
                        </a:spcAft>
                        <a:buClrTx/>
                        <a:buSzTx/>
                        <a:buFontTx/>
                        <a:buNone/>
                      </a:pPr>
                      <a:r>
                        <a:rPr lang="en-US" sz="800" b="0" i="0" u="none" strike="noStrike">
                          <a:solidFill>
                            <a:srgbClr val="0D0D0D"/>
                          </a:solidFill>
                          <a:effectLst/>
                          <a:latin typeface="Calibri"/>
                        </a:rPr>
                        <a:t>$        1,835,703 </a:t>
                      </a:r>
                      <a:endParaRPr lang="en-US" sz="800" b="0" i="0" u="none" strike="noStrike">
                        <a:solidFill>
                          <a:srgbClr val="0D0D0D"/>
                        </a:solidFill>
                        <a:effectLst/>
                        <a:latin typeface="Calibri" panose="020F0502020204030204" pitchFamily="34" charset="0"/>
                      </a:endParaRPr>
                    </a:p>
                  </a:txBody>
                  <a:tcPr marL="5382" marR="5382" marT="5382" marB="0" anchor="b">
                    <a:lnL>
                      <a:noFill/>
                    </a:lnL>
                    <a:lnR>
                      <a:noFill/>
                    </a:lnR>
                    <a:lnT w="6350" cap="flat" cmpd="sng" algn="ctr">
                      <a:solidFill>
                        <a:srgbClr val="4F81BD"/>
                      </a:solidFill>
                      <a:prstDash val="solid"/>
                      <a:round/>
                      <a:headEnd type="none" w="med" len="med"/>
                      <a:tailEnd type="none" w="med" len="med"/>
                    </a:lnT>
                    <a:lnB>
                      <a:noFill/>
                    </a:lnB>
                    <a:solidFill>
                      <a:srgbClr val="DCE6F1"/>
                    </a:solidFill>
                  </a:tcPr>
                </a:tc>
                <a:extLst>
                  <a:ext uri="{0D108BD9-81ED-4DB2-BD59-A6C34878D82A}">
                    <a16:rowId xmlns:a16="http://schemas.microsoft.com/office/drawing/2014/main" val="1378974443"/>
                  </a:ext>
                </a:extLst>
              </a:tr>
              <a:tr h="144798">
                <a:tc>
                  <a:txBody>
                    <a:bodyPr/>
                    <a:lstStyle/>
                    <a:p>
                      <a:pPr marL="0" marR="0" lvl="0" indent="0" algn="l" defTabSz="914400" rtl="0" eaLnBrk="1" fontAlgn="b" latinLnBrk="0" hangingPunct="1">
                        <a:lnSpc>
                          <a:spcPct val="100000"/>
                        </a:lnSpc>
                        <a:spcBef>
                          <a:spcPts val="0"/>
                        </a:spcBef>
                        <a:spcAft>
                          <a:spcPts val="0"/>
                        </a:spcAft>
                        <a:buClrTx/>
                        <a:buSzTx/>
                        <a:buFontTx/>
                        <a:buNone/>
                        <a:tabLst/>
                        <a:defRPr/>
                      </a:pPr>
                      <a:r>
                        <a:rPr lang="en-US" sz="800" b="0" i="0" u="none" strike="noStrike">
                          <a:solidFill>
                            <a:srgbClr val="0D0D0D"/>
                          </a:solidFill>
                          <a:effectLst/>
                          <a:latin typeface="Calibri"/>
                        </a:rPr>
                        <a:t>Martha's Vineyard Hospital</a:t>
                      </a:r>
                    </a:p>
                  </a:txBody>
                  <a:tcPr marL="5382" marR="5382" marT="5382" marB="0" anchor="b">
                    <a:lnL>
                      <a:noFill/>
                    </a:lnL>
                    <a:lnR>
                      <a:noFill/>
                    </a:lnR>
                    <a:lnT>
                      <a:noFill/>
                    </a:lnT>
                    <a:lnB>
                      <a:noFill/>
                    </a:lnB>
                  </a:tcPr>
                </a:tc>
                <a:tc>
                  <a:txBody>
                    <a:bodyPr/>
                    <a:lstStyle/>
                    <a:p>
                      <a:pPr marL="0" marR="0" lvl="0" indent="0" algn="l" rtl="0" eaLnBrk="1" fontAlgn="b" latinLnBrk="0" hangingPunct="1">
                        <a:lnSpc>
                          <a:spcPct val="100000"/>
                        </a:lnSpc>
                        <a:spcBef>
                          <a:spcPts val="0"/>
                        </a:spcBef>
                        <a:spcAft>
                          <a:spcPts val="0"/>
                        </a:spcAft>
                        <a:buClrTx/>
                        <a:buSzTx/>
                        <a:buFontTx/>
                        <a:buNone/>
                      </a:pPr>
                      <a:r>
                        <a:rPr lang="en-US" sz="800" b="0" i="0" u="none" strike="noStrike">
                          <a:solidFill>
                            <a:srgbClr val="0D0D0D"/>
                          </a:solidFill>
                          <a:effectLst/>
                          <a:latin typeface="Calibri"/>
                        </a:rPr>
                        <a:t>$        2,350,097</a:t>
                      </a:r>
                    </a:p>
                  </a:txBody>
                  <a:tcPr marL="5382" marR="5382" marT="5382" marB="0" anchor="b">
                    <a:lnL>
                      <a:noFill/>
                    </a:lnL>
                    <a:lnR>
                      <a:noFill/>
                    </a:lnR>
                    <a:lnT>
                      <a:noFill/>
                    </a:lnT>
                    <a:lnB>
                      <a:noFill/>
                    </a:lnB>
                  </a:tcPr>
                </a:tc>
                <a:extLst>
                  <a:ext uri="{0D108BD9-81ED-4DB2-BD59-A6C34878D82A}">
                    <a16:rowId xmlns:a16="http://schemas.microsoft.com/office/drawing/2014/main" val="946981874"/>
                  </a:ext>
                </a:extLst>
              </a:tr>
              <a:tr h="144798">
                <a:tc>
                  <a:txBody>
                    <a:bodyPr/>
                    <a:lstStyle/>
                    <a:p>
                      <a:pPr marL="0" marR="0" lvl="0" indent="0" algn="l" defTabSz="914400" rtl="0" eaLnBrk="1" fontAlgn="b" latinLnBrk="0" hangingPunct="1">
                        <a:lnSpc>
                          <a:spcPct val="100000"/>
                        </a:lnSpc>
                        <a:spcBef>
                          <a:spcPts val="0"/>
                        </a:spcBef>
                        <a:spcAft>
                          <a:spcPts val="0"/>
                        </a:spcAft>
                        <a:buClrTx/>
                        <a:buSzTx/>
                        <a:buFontTx/>
                        <a:buNone/>
                        <a:tabLst/>
                        <a:defRPr/>
                      </a:pPr>
                      <a:r>
                        <a:rPr lang="en-US" sz="800" b="0" i="0" u="none" strike="noStrike">
                          <a:solidFill>
                            <a:srgbClr val="0D0D0D"/>
                          </a:solidFill>
                          <a:effectLst/>
                          <a:latin typeface="Calibri"/>
                        </a:rPr>
                        <a:t>Massachusetts Eye and Ear Infirmary</a:t>
                      </a:r>
                    </a:p>
                  </a:txBody>
                  <a:tcPr marL="5382" marR="5382" marT="5382" marB="0" anchor="b">
                    <a:lnL>
                      <a:noFill/>
                    </a:lnL>
                    <a:lnR>
                      <a:noFill/>
                    </a:lnR>
                    <a:lnT>
                      <a:noFill/>
                    </a:lnT>
                    <a:lnB>
                      <a:noFill/>
                    </a:lnB>
                    <a:solidFill>
                      <a:srgbClr val="DCE6F1"/>
                    </a:solidFill>
                  </a:tcPr>
                </a:tc>
                <a:tc>
                  <a:txBody>
                    <a:bodyPr/>
                    <a:lstStyle/>
                    <a:p>
                      <a:pPr marL="0" marR="0" lvl="0" indent="0" algn="l" rtl="0" eaLnBrk="1" fontAlgn="b" latinLnBrk="0" hangingPunct="1">
                        <a:lnSpc>
                          <a:spcPct val="100000"/>
                        </a:lnSpc>
                        <a:spcBef>
                          <a:spcPts val="0"/>
                        </a:spcBef>
                        <a:spcAft>
                          <a:spcPts val="0"/>
                        </a:spcAft>
                        <a:buClrTx/>
                        <a:buSzTx/>
                        <a:buFontTx/>
                        <a:buNone/>
                      </a:pPr>
                      <a:r>
                        <a:rPr lang="en-US" sz="800" b="0" i="0" u="none" strike="noStrike">
                          <a:solidFill>
                            <a:srgbClr val="0D0D0D"/>
                          </a:solidFill>
                          <a:effectLst/>
                          <a:latin typeface="Calibri"/>
                        </a:rPr>
                        <a:t>$        2,693,354</a:t>
                      </a:r>
                    </a:p>
                  </a:txBody>
                  <a:tcPr marL="5382" marR="5382" marT="5382" marB="0" anchor="b">
                    <a:lnL>
                      <a:noFill/>
                    </a:lnL>
                    <a:lnR>
                      <a:noFill/>
                    </a:lnR>
                    <a:lnT>
                      <a:noFill/>
                    </a:lnT>
                    <a:lnB>
                      <a:noFill/>
                    </a:lnB>
                    <a:solidFill>
                      <a:srgbClr val="DCE6F1"/>
                    </a:solidFill>
                  </a:tcPr>
                </a:tc>
                <a:extLst>
                  <a:ext uri="{0D108BD9-81ED-4DB2-BD59-A6C34878D82A}">
                    <a16:rowId xmlns:a16="http://schemas.microsoft.com/office/drawing/2014/main" val="1784946665"/>
                  </a:ext>
                </a:extLst>
              </a:tr>
              <a:tr h="144798">
                <a:tc>
                  <a:txBody>
                    <a:bodyPr/>
                    <a:lstStyle/>
                    <a:p>
                      <a:pPr marL="0" marR="0" lvl="0" indent="0" algn="l" defTabSz="914400" rtl="0" eaLnBrk="1" fontAlgn="b" latinLnBrk="0" hangingPunct="1">
                        <a:lnSpc>
                          <a:spcPct val="100000"/>
                        </a:lnSpc>
                        <a:spcBef>
                          <a:spcPts val="0"/>
                        </a:spcBef>
                        <a:spcAft>
                          <a:spcPts val="0"/>
                        </a:spcAft>
                        <a:buClrTx/>
                        <a:buSzTx/>
                        <a:buFontTx/>
                        <a:buNone/>
                        <a:tabLst/>
                        <a:defRPr/>
                      </a:pPr>
                      <a:r>
                        <a:rPr lang="en-US" sz="800" b="0" i="0" u="none" strike="noStrike">
                          <a:solidFill>
                            <a:srgbClr val="0D0D0D"/>
                          </a:solidFill>
                          <a:effectLst/>
                          <a:latin typeface="Calibri"/>
                        </a:rPr>
                        <a:t>Massachusetts General Hospital</a:t>
                      </a:r>
                    </a:p>
                  </a:txBody>
                  <a:tcPr marL="5382" marR="5382" marT="5382" marB="0" anchor="b">
                    <a:lnL>
                      <a:noFill/>
                    </a:lnL>
                    <a:lnR>
                      <a:noFill/>
                    </a:lnR>
                    <a:lnT>
                      <a:noFill/>
                    </a:lnT>
                    <a:lnB>
                      <a:noFill/>
                    </a:lnB>
                  </a:tcPr>
                </a:tc>
                <a:tc>
                  <a:txBody>
                    <a:bodyPr/>
                    <a:lstStyle/>
                    <a:p>
                      <a:pPr marL="0" marR="0" lvl="0" indent="0" algn="l" rtl="0" eaLnBrk="1" fontAlgn="b" latinLnBrk="0" hangingPunct="1">
                        <a:lnSpc>
                          <a:spcPct val="100000"/>
                        </a:lnSpc>
                        <a:spcBef>
                          <a:spcPts val="0"/>
                        </a:spcBef>
                        <a:spcAft>
                          <a:spcPts val="0"/>
                        </a:spcAft>
                        <a:buClrTx/>
                        <a:buSzTx/>
                        <a:buFontTx/>
                        <a:buNone/>
                      </a:pPr>
                      <a:r>
                        <a:rPr lang="en-US" sz="800" b="0" i="0" u="none" strike="noStrike">
                          <a:solidFill>
                            <a:srgbClr val="0D0D0D"/>
                          </a:solidFill>
                          <a:effectLst/>
                          <a:latin typeface="Calibri"/>
                        </a:rPr>
                        <a:t>$      16,821,957</a:t>
                      </a:r>
                    </a:p>
                  </a:txBody>
                  <a:tcPr marL="5382" marR="5382" marT="5382" marB="0" anchor="b">
                    <a:lnL>
                      <a:noFill/>
                    </a:lnL>
                    <a:lnR>
                      <a:noFill/>
                    </a:lnR>
                    <a:lnT>
                      <a:noFill/>
                    </a:lnT>
                    <a:lnB>
                      <a:noFill/>
                    </a:lnB>
                  </a:tcPr>
                </a:tc>
                <a:extLst>
                  <a:ext uri="{0D108BD9-81ED-4DB2-BD59-A6C34878D82A}">
                    <a16:rowId xmlns:a16="http://schemas.microsoft.com/office/drawing/2014/main" val="3335840178"/>
                  </a:ext>
                </a:extLst>
              </a:tr>
              <a:tr h="144798">
                <a:tc>
                  <a:txBody>
                    <a:bodyPr/>
                    <a:lstStyle/>
                    <a:p>
                      <a:pPr marL="0" marR="0" lvl="0" indent="0" algn="l" defTabSz="914400" rtl="0" eaLnBrk="1" fontAlgn="b" latinLnBrk="0" hangingPunct="1">
                        <a:lnSpc>
                          <a:spcPct val="100000"/>
                        </a:lnSpc>
                        <a:spcBef>
                          <a:spcPts val="0"/>
                        </a:spcBef>
                        <a:spcAft>
                          <a:spcPts val="0"/>
                        </a:spcAft>
                        <a:buClrTx/>
                        <a:buSzTx/>
                        <a:buFontTx/>
                        <a:buNone/>
                        <a:tabLst/>
                        <a:defRPr/>
                      </a:pPr>
                      <a:r>
                        <a:rPr lang="en-US" sz="800" b="0" i="0" u="none" strike="noStrike">
                          <a:solidFill>
                            <a:srgbClr val="0D0D0D"/>
                          </a:solidFill>
                          <a:effectLst/>
                          <a:latin typeface="Calibri"/>
                        </a:rPr>
                        <a:t>Mercy Medical Center</a:t>
                      </a:r>
                    </a:p>
                  </a:txBody>
                  <a:tcPr marL="5382" marR="5382" marT="5382" marB="0" anchor="b">
                    <a:lnL>
                      <a:noFill/>
                    </a:lnL>
                    <a:lnR>
                      <a:noFill/>
                    </a:lnR>
                    <a:lnT>
                      <a:noFill/>
                    </a:lnT>
                    <a:lnB>
                      <a:noFill/>
                    </a:lnB>
                    <a:solidFill>
                      <a:srgbClr val="DCE6F1"/>
                    </a:solidFill>
                  </a:tcPr>
                </a:tc>
                <a:tc>
                  <a:txBody>
                    <a:bodyPr/>
                    <a:lstStyle/>
                    <a:p>
                      <a:pPr marL="0" marR="0" lvl="0" indent="0" algn="l" rtl="0" eaLnBrk="1" fontAlgn="b" latinLnBrk="0" hangingPunct="1">
                        <a:lnSpc>
                          <a:spcPct val="100000"/>
                        </a:lnSpc>
                        <a:spcBef>
                          <a:spcPts val="0"/>
                        </a:spcBef>
                        <a:spcAft>
                          <a:spcPts val="0"/>
                        </a:spcAft>
                        <a:buClrTx/>
                        <a:buSzTx/>
                        <a:buFontTx/>
                        <a:buNone/>
                      </a:pPr>
                      <a:r>
                        <a:rPr lang="en-US" sz="800" b="0" i="0" u="none" strike="noStrike">
                          <a:solidFill>
                            <a:srgbClr val="0D0D0D"/>
                          </a:solidFill>
                          <a:effectLst/>
                          <a:latin typeface="Calibri"/>
                        </a:rPr>
                        <a:t>$        1,142,138</a:t>
                      </a:r>
                    </a:p>
                  </a:txBody>
                  <a:tcPr marL="5382" marR="5382" marT="5382" marB="0" anchor="b">
                    <a:lnL>
                      <a:noFill/>
                    </a:lnL>
                    <a:lnR>
                      <a:noFill/>
                    </a:lnR>
                    <a:lnT>
                      <a:noFill/>
                    </a:lnT>
                    <a:lnB>
                      <a:noFill/>
                    </a:lnB>
                    <a:solidFill>
                      <a:srgbClr val="DCE6F1"/>
                    </a:solidFill>
                  </a:tcPr>
                </a:tc>
                <a:extLst>
                  <a:ext uri="{0D108BD9-81ED-4DB2-BD59-A6C34878D82A}">
                    <a16:rowId xmlns:a16="http://schemas.microsoft.com/office/drawing/2014/main" val="850213678"/>
                  </a:ext>
                </a:extLst>
              </a:tr>
              <a:tr h="144798">
                <a:tc>
                  <a:txBody>
                    <a:bodyPr/>
                    <a:lstStyle/>
                    <a:p>
                      <a:pPr marL="0" marR="0" lvl="0" indent="0" algn="l" defTabSz="914400" rtl="0" eaLnBrk="1" fontAlgn="b" latinLnBrk="0" hangingPunct="1">
                        <a:lnSpc>
                          <a:spcPct val="100000"/>
                        </a:lnSpc>
                        <a:spcBef>
                          <a:spcPts val="0"/>
                        </a:spcBef>
                        <a:spcAft>
                          <a:spcPts val="0"/>
                        </a:spcAft>
                        <a:buClrTx/>
                        <a:buSzTx/>
                        <a:buFontTx/>
                        <a:buNone/>
                        <a:tabLst/>
                        <a:defRPr/>
                      </a:pPr>
                      <a:r>
                        <a:rPr lang="en-US" sz="800" b="0" i="0" u="none" strike="noStrike">
                          <a:solidFill>
                            <a:srgbClr val="0D0D0D"/>
                          </a:solidFill>
                          <a:effectLst/>
                          <a:latin typeface="Calibri"/>
                        </a:rPr>
                        <a:t>MetroWest Medical Center</a:t>
                      </a:r>
                    </a:p>
                  </a:txBody>
                  <a:tcPr marL="5382" marR="5382" marT="5382" marB="0" anchor="b">
                    <a:lnL>
                      <a:noFill/>
                    </a:lnL>
                    <a:lnR>
                      <a:noFill/>
                    </a:lnR>
                    <a:lnT>
                      <a:noFill/>
                    </a:lnT>
                    <a:lnB>
                      <a:noFill/>
                    </a:lnB>
                  </a:tcPr>
                </a:tc>
                <a:tc>
                  <a:txBody>
                    <a:bodyPr/>
                    <a:lstStyle/>
                    <a:p>
                      <a:pPr marL="0" marR="0" lvl="0" indent="0" algn="l" rtl="0" eaLnBrk="1" fontAlgn="b" latinLnBrk="0" hangingPunct="1">
                        <a:lnSpc>
                          <a:spcPct val="100000"/>
                        </a:lnSpc>
                        <a:spcBef>
                          <a:spcPts val="0"/>
                        </a:spcBef>
                        <a:spcAft>
                          <a:spcPts val="0"/>
                        </a:spcAft>
                        <a:buClrTx/>
                        <a:buSzTx/>
                        <a:buFontTx/>
                        <a:buNone/>
                      </a:pPr>
                      <a:r>
                        <a:rPr lang="en-US" sz="800" b="0" i="0" u="none" strike="noStrike">
                          <a:solidFill>
                            <a:srgbClr val="0D0D0D"/>
                          </a:solidFill>
                          <a:effectLst/>
                          <a:latin typeface="Calibri"/>
                        </a:rPr>
                        <a:t>$        1,182,773 </a:t>
                      </a:r>
                      <a:endParaRPr lang="en-US" sz="800" b="0" i="0" u="none" strike="noStrike">
                        <a:solidFill>
                          <a:srgbClr val="0D0D0D"/>
                        </a:solidFill>
                        <a:effectLst/>
                        <a:latin typeface="Calibri" panose="020F0502020204030204" pitchFamily="34" charset="0"/>
                      </a:endParaRPr>
                    </a:p>
                  </a:txBody>
                  <a:tcPr marL="5382" marR="5382" marT="5382" marB="0" anchor="b">
                    <a:lnL>
                      <a:noFill/>
                    </a:lnL>
                    <a:lnR>
                      <a:noFill/>
                    </a:lnR>
                    <a:lnT>
                      <a:noFill/>
                    </a:lnT>
                    <a:lnB>
                      <a:noFill/>
                    </a:lnB>
                  </a:tcPr>
                </a:tc>
                <a:extLst>
                  <a:ext uri="{0D108BD9-81ED-4DB2-BD59-A6C34878D82A}">
                    <a16:rowId xmlns:a16="http://schemas.microsoft.com/office/drawing/2014/main" val="2745432075"/>
                  </a:ext>
                </a:extLst>
              </a:tr>
              <a:tr h="144798">
                <a:tc>
                  <a:txBody>
                    <a:bodyPr/>
                    <a:lstStyle/>
                    <a:p>
                      <a:pPr marL="0" marR="0" lvl="0" indent="0" algn="l" defTabSz="914400" rtl="0" eaLnBrk="1" fontAlgn="b" latinLnBrk="0" hangingPunct="1">
                        <a:lnSpc>
                          <a:spcPct val="100000"/>
                        </a:lnSpc>
                        <a:spcBef>
                          <a:spcPts val="0"/>
                        </a:spcBef>
                        <a:spcAft>
                          <a:spcPts val="0"/>
                        </a:spcAft>
                        <a:buClrTx/>
                        <a:buSzTx/>
                        <a:buFontTx/>
                        <a:buNone/>
                        <a:tabLst/>
                        <a:defRPr/>
                      </a:pPr>
                      <a:r>
                        <a:rPr lang="en-US" sz="800" b="0" i="0" u="none" strike="noStrike">
                          <a:solidFill>
                            <a:srgbClr val="0D0D0D"/>
                          </a:solidFill>
                          <a:effectLst/>
                          <a:latin typeface="Calibri"/>
                        </a:rPr>
                        <a:t>Milford Regional Medical Center</a:t>
                      </a:r>
                    </a:p>
                  </a:txBody>
                  <a:tcPr marL="5382" marR="5382" marT="5382" marB="0" anchor="b">
                    <a:lnL>
                      <a:noFill/>
                    </a:lnL>
                    <a:lnR>
                      <a:noFill/>
                    </a:lnR>
                    <a:lnT>
                      <a:noFill/>
                    </a:lnT>
                    <a:lnB>
                      <a:noFill/>
                    </a:lnB>
                    <a:solidFill>
                      <a:srgbClr val="DCE6F1"/>
                    </a:solidFill>
                  </a:tcPr>
                </a:tc>
                <a:tc>
                  <a:txBody>
                    <a:bodyPr/>
                    <a:lstStyle/>
                    <a:p>
                      <a:pPr algn="l" fontAlgn="b"/>
                      <a:r>
                        <a:rPr lang="en-US" sz="800" b="0" i="0" u="none" strike="noStrike">
                          <a:solidFill>
                            <a:srgbClr val="0D0D0D"/>
                          </a:solidFill>
                          <a:effectLst/>
                          <a:latin typeface="Calibri"/>
                        </a:rPr>
                        <a:t>                          -</a:t>
                      </a:r>
                      <a:endParaRPr lang="en-US" sz="800" b="0" i="0" u="none" strike="noStrike">
                        <a:solidFill>
                          <a:srgbClr val="0D0D0D"/>
                        </a:solidFill>
                        <a:effectLst/>
                        <a:latin typeface="Calibri" panose="020F0502020204030204" pitchFamily="34" charset="0"/>
                      </a:endParaRPr>
                    </a:p>
                  </a:txBody>
                  <a:tcPr marL="5382" marR="5382" marT="5382" marB="0" anchor="b">
                    <a:lnL>
                      <a:noFill/>
                    </a:lnL>
                    <a:lnR>
                      <a:noFill/>
                    </a:lnR>
                    <a:lnT>
                      <a:noFill/>
                    </a:lnT>
                    <a:lnB>
                      <a:noFill/>
                    </a:lnB>
                    <a:solidFill>
                      <a:srgbClr val="DCE6F1"/>
                    </a:solidFill>
                  </a:tcPr>
                </a:tc>
                <a:extLst>
                  <a:ext uri="{0D108BD9-81ED-4DB2-BD59-A6C34878D82A}">
                    <a16:rowId xmlns:a16="http://schemas.microsoft.com/office/drawing/2014/main" val="282536820"/>
                  </a:ext>
                </a:extLst>
              </a:tr>
              <a:tr h="144798">
                <a:tc>
                  <a:txBody>
                    <a:bodyPr/>
                    <a:lstStyle/>
                    <a:p>
                      <a:pPr marL="0" marR="0" lvl="0" indent="0" algn="l" defTabSz="914400" rtl="0" eaLnBrk="1" fontAlgn="b" latinLnBrk="0" hangingPunct="1">
                        <a:lnSpc>
                          <a:spcPct val="100000"/>
                        </a:lnSpc>
                        <a:spcBef>
                          <a:spcPts val="0"/>
                        </a:spcBef>
                        <a:spcAft>
                          <a:spcPts val="0"/>
                        </a:spcAft>
                        <a:buClrTx/>
                        <a:buSzTx/>
                        <a:buFontTx/>
                        <a:buNone/>
                        <a:tabLst/>
                        <a:defRPr/>
                      </a:pPr>
                      <a:r>
                        <a:rPr lang="en-US" sz="800" b="0" i="0" u="none" strike="noStrike">
                          <a:solidFill>
                            <a:srgbClr val="0D0D0D"/>
                          </a:solidFill>
                          <a:effectLst/>
                          <a:latin typeface="Calibri"/>
                        </a:rPr>
                        <a:t>Morton Hospital, A Steward Family Hospital Inc.</a:t>
                      </a:r>
                    </a:p>
                  </a:txBody>
                  <a:tcPr marL="5382" marR="5382" marT="5382" marB="0" anchor="b">
                    <a:lnL>
                      <a:noFill/>
                    </a:lnL>
                    <a:lnR>
                      <a:noFill/>
                    </a:lnR>
                    <a:lnT>
                      <a:noFill/>
                    </a:lnT>
                    <a:lnB>
                      <a:noFill/>
                    </a:lnB>
                  </a:tcPr>
                </a:tc>
                <a:tc>
                  <a:txBody>
                    <a:bodyPr/>
                    <a:lstStyle/>
                    <a:p>
                      <a:pPr marL="0" marR="0" lvl="0" indent="0" algn="l" rtl="0" eaLnBrk="1" fontAlgn="b" latinLnBrk="0" hangingPunct="1">
                        <a:lnSpc>
                          <a:spcPct val="100000"/>
                        </a:lnSpc>
                        <a:spcBef>
                          <a:spcPts val="0"/>
                        </a:spcBef>
                        <a:spcAft>
                          <a:spcPts val="0"/>
                        </a:spcAft>
                        <a:buClrTx/>
                        <a:buSzTx/>
                        <a:buFontTx/>
                        <a:buNone/>
                      </a:pPr>
                      <a:r>
                        <a:rPr lang="en-US" sz="800" b="0" i="0" u="none" strike="noStrike">
                          <a:solidFill>
                            <a:srgbClr val="0D0D0D"/>
                          </a:solidFill>
                          <a:effectLst/>
                          <a:latin typeface="Calibri"/>
                        </a:rPr>
                        <a:t>$            639,593</a:t>
                      </a:r>
                    </a:p>
                  </a:txBody>
                  <a:tcPr marL="5382" marR="5382" marT="5382" marB="0" anchor="b">
                    <a:lnL>
                      <a:noFill/>
                    </a:lnL>
                    <a:lnR>
                      <a:noFill/>
                    </a:lnR>
                    <a:lnT>
                      <a:noFill/>
                    </a:lnT>
                    <a:lnB>
                      <a:noFill/>
                    </a:lnB>
                  </a:tcPr>
                </a:tc>
                <a:extLst>
                  <a:ext uri="{0D108BD9-81ED-4DB2-BD59-A6C34878D82A}">
                    <a16:rowId xmlns:a16="http://schemas.microsoft.com/office/drawing/2014/main" val="350978337"/>
                  </a:ext>
                </a:extLst>
              </a:tr>
              <a:tr h="144798">
                <a:tc>
                  <a:txBody>
                    <a:bodyPr/>
                    <a:lstStyle/>
                    <a:p>
                      <a:pPr marL="0" marR="0" lvl="0" indent="0" algn="l" defTabSz="914400" rtl="0" eaLnBrk="1" fontAlgn="b" latinLnBrk="0" hangingPunct="1">
                        <a:lnSpc>
                          <a:spcPct val="100000"/>
                        </a:lnSpc>
                        <a:spcBef>
                          <a:spcPts val="0"/>
                        </a:spcBef>
                        <a:spcAft>
                          <a:spcPts val="0"/>
                        </a:spcAft>
                        <a:buClrTx/>
                        <a:buSzTx/>
                        <a:buFontTx/>
                        <a:buNone/>
                        <a:tabLst/>
                        <a:defRPr/>
                      </a:pPr>
                      <a:r>
                        <a:rPr lang="en-US" sz="800" b="0" i="0" u="none" strike="noStrike">
                          <a:solidFill>
                            <a:srgbClr val="0D0D0D"/>
                          </a:solidFill>
                          <a:effectLst/>
                          <a:latin typeface="Calibri"/>
                        </a:rPr>
                        <a:t>Mount Auburn Hospital</a:t>
                      </a:r>
                    </a:p>
                  </a:txBody>
                  <a:tcPr marL="5382" marR="5382" marT="5382" marB="0" anchor="b">
                    <a:lnL>
                      <a:noFill/>
                    </a:lnL>
                    <a:lnR>
                      <a:noFill/>
                    </a:lnR>
                    <a:lnT>
                      <a:noFill/>
                    </a:lnT>
                    <a:lnB>
                      <a:noFill/>
                    </a:lnB>
                    <a:solidFill>
                      <a:srgbClr val="DCE6F1"/>
                    </a:solidFill>
                  </a:tcPr>
                </a:tc>
                <a:tc>
                  <a:txBody>
                    <a:bodyPr/>
                    <a:lstStyle/>
                    <a:p>
                      <a:pPr marL="0" marR="0" lvl="0" indent="0" algn="l" rtl="0" eaLnBrk="1" fontAlgn="b" latinLnBrk="0" hangingPunct="1">
                        <a:lnSpc>
                          <a:spcPct val="100000"/>
                        </a:lnSpc>
                        <a:spcBef>
                          <a:spcPts val="0"/>
                        </a:spcBef>
                        <a:spcAft>
                          <a:spcPts val="0"/>
                        </a:spcAft>
                        <a:buClrTx/>
                        <a:buSzTx/>
                        <a:buFontTx/>
                        <a:buNone/>
                      </a:pPr>
                      <a:r>
                        <a:rPr lang="en-US" sz="800" b="0" i="0" u="none" strike="noStrike">
                          <a:solidFill>
                            <a:srgbClr val="0D0D0D"/>
                          </a:solidFill>
                          <a:effectLst/>
                          <a:latin typeface="Calibri"/>
                        </a:rPr>
                        <a:t>                          -</a:t>
                      </a:r>
                    </a:p>
                  </a:txBody>
                  <a:tcPr marL="5382" marR="5382" marT="5382" marB="0" anchor="b">
                    <a:lnL>
                      <a:noFill/>
                    </a:lnL>
                    <a:lnR>
                      <a:noFill/>
                    </a:lnR>
                    <a:lnT>
                      <a:noFill/>
                    </a:lnT>
                    <a:lnB>
                      <a:noFill/>
                    </a:lnB>
                    <a:solidFill>
                      <a:srgbClr val="DCE6F1"/>
                    </a:solidFill>
                  </a:tcPr>
                </a:tc>
                <a:extLst>
                  <a:ext uri="{0D108BD9-81ED-4DB2-BD59-A6C34878D82A}">
                    <a16:rowId xmlns:a16="http://schemas.microsoft.com/office/drawing/2014/main" val="179203085"/>
                  </a:ext>
                </a:extLst>
              </a:tr>
              <a:tr h="144798">
                <a:tc>
                  <a:txBody>
                    <a:bodyPr/>
                    <a:lstStyle/>
                    <a:p>
                      <a:pPr marL="0" marR="0" lvl="0" indent="0" algn="l" defTabSz="914400" rtl="0" eaLnBrk="1" fontAlgn="b" latinLnBrk="0" hangingPunct="1">
                        <a:lnSpc>
                          <a:spcPct val="100000"/>
                        </a:lnSpc>
                        <a:spcBef>
                          <a:spcPts val="0"/>
                        </a:spcBef>
                        <a:spcAft>
                          <a:spcPts val="0"/>
                        </a:spcAft>
                        <a:buClrTx/>
                        <a:buSzTx/>
                        <a:buFontTx/>
                        <a:buNone/>
                        <a:tabLst/>
                        <a:defRPr/>
                      </a:pPr>
                      <a:r>
                        <a:rPr lang="en-US" sz="800" b="0" i="0" u="none" strike="noStrike">
                          <a:solidFill>
                            <a:srgbClr val="0D0D0D"/>
                          </a:solidFill>
                          <a:effectLst/>
                          <a:latin typeface="Calibri"/>
                        </a:rPr>
                        <a:t>Nantucket Cottage Hospital</a:t>
                      </a:r>
                    </a:p>
                  </a:txBody>
                  <a:tcPr marL="5382" marR="5382" marT="5382" marB="0" anchor="b">
                    <a:lnL>
                      <a:noFill/>
                    </a:lnL>
                    <a:lnR>
                      <a:noFill/>
                    </a:lnR>
                    <a:lnT>
                      <a:noFill/>
                    </a:lnT>
                    <a:lnB>
                      <a:noFill/>
                    </a:lnB>
                  </a:tcPr>
                </a:tc>
                <a:tc>
                  <a:txBody>
                    <a:bodyPr/>
                    <a:lstStyle/>
                    <a:p>
                      <a:pPr marL="0" marR="0" lvl="0" indent="0" algn="l" rtl="0" eaLnBrk="1" fontAlgn="b" latinLnBrk="0" hangingPunct="1">
                        <a:lnSpc>
                          <a:spcPct val="100000"/>
                        </a:lnSpc>
                        <a:spcBef>
                          <a:spcPts val="0"/>
                        </a:spcBef>
                        <a:spcAft>
                          <a:spcPts val="0"/>
                        </a:spcAft>
                        <a:buClrTx/>
                        <a:buSzTx/>
                        <a:buFontTx/>
                        <a:buNone/>
                      </a:pPr>
                      <a:r>
                        <a:rPr lang="en-US" sz="800" b="0" i="0" u="none" strike="noStrike">
                          <a:solidFill>
                            <a:srgbClr val="0D0D0D"/>
                          </a:solidFill>
                          <a:effectLst/>
                          <a:latin typeface="Calibri"/>
                        </a:rPr>
                        <a:t>$        1,119,349</a:t>
                      </a:r>
                    </a:p>
                  </a:txBody>
                  <a:tcPr marL="5382" marR="5382" marT="5382" marB="0" anchor="b">
                    <a:lnL>
                      <a:noFill/>
                    </a:lnL>
                    <a:lnR>
                      <a:noFill/>
                    </a:lnR>
                    <a:lnT>
                      <a:noFill/>
                    </a:lnT>
                    <a:lnB>
                      <a:noFill/>
                    </a:lnB>
                  </a:tcPr>
                </a:tc>
                <a:extLst>
                  <a:ext uri="{0D108BD9-81ED-4DB2-BD59-A6C34878D82A}">
                    <a16:rowId xmlns:a16="http://schemas.microsoft.com/office/drawing/2014/main" val="262858503"/>
                  </a:ext>
                </a:extLst>
              </a:tr>
              <a:tr h="144798">
                <a:tc>
                  <a:txBody>
                    <a:bodyPr/>
                    <a:lstStyle/>
                    <a:p>
                      <a:pPr marL="0" marR="0" lvl="0" indent="0" algn="l" defTabSz="914400" rtl="0" eaLnBrk="1" fontAlgn="b" latinLnBrk="0" hangingPunct="1">
                        <a:lnSpc>
                          <a:spcPct val="100000"/>
                        </a:lnSpc>
                        <a:spcBef>
                          <a:spcPts val="0"/>
                        </a:spcBef>
                        <a:spcAft>
                          <a:spcPts val="0"/>
                        </a:spcAft>
                        <a:buClrTx/>
                        <a:buSzTx/>
                        <a:buFontTx/>
                        <a:buNone/>
                        <a:tabLst/>
                        <a:defRPr/>
                      </a:pPr>
                      <a:r>
                        <a:rPr lang="en-US" sz="800" b="0" i="0" u="none" strike="noStrike">
                          <a:solidFill>
                            <a:srgbClr val="0D0D0D"/>
                          </a:solidFill>
                          <a:effectLst/>
                          <a:latin typeface="Calibri"/>
                        </a:rPr>
                        <a:t>Nashoba Valley Med Ctr, A Steward Family Hospital</a:t>
                      </a:r>
                    </a:p>
                  </a:txBody>
                  <a:tcPr marL="5382" marR="5382" marT="5382" marB="0" anchor="b">
                    <a:lnL>
                      <a:noFill/>
                    </a:lnL>
                    <a:lnR>
                      <a:noFill/>
                    </a:lnR>
                    <a:lnT>
                      <a:noFill/>
                    </a:lnT>
                    <a:lnB>
                      <a:noFill/>
                    </a:lnB>
                    <a:solidFill>
                      <a:srgbClr val="DCE6F1"/>
                    </a:solidFill>
                  </a:tcPr>
                </a:tc>
                <a:tc>
                  <a:txBody>
                    <a:bodyPr/>
                    <a:lstStyle/>
                    <a:p>
                      <a:pPr marL="0" marR="0" lvl="0" indent="0" algn="l" rtl="0" eaLnBrk="1" fontAlgn="b" latinLnBrk="0" hangingPunct="1">
                        <a:lnSpc>
                          <a:spcPct val="100000"/>
                        </a:lnSpc>
                        <a:spcBef>
                          <a:spcPts val="0"/>
                        </a:spcBef>
                        <a:spcAft>
                          <a:spcPts val="0"/>
                        </a:spcAft>
                        <a:buClrTx/>
                        <a:buSzTx/>
                        <a:buFontTx/>
                        <a:buNone/>
                      </a:pPr>
                      <a:r>
                        <a:rPr lang="en-US" sz="800" b="0" i="0" u="none" strike="noStrike">
                          <a:solidFill>
                            <a:srgbClr val="0D0D0D"/>
                          </a:solidFill>
                          <a:effectLst/>
                          <a:latin typeface="Calibri"/>
                        </a:rPr>
                        <a:t>$           335,340 </a:t>
                      </a:r>
                      <a:endParaRPr lang="en-US" sz="800" b="0" i="0" u="none" strike="noStrike">
                        <a:solidFill>
                          <a:srgbClr val="0D0D0D"/>
                        </a:solidFill>
                        <a:effectLst/>
                        <a:latin typeface="Calibri" panose="020F0502020204030204" pitchFamily="34" charset="0"/>
                      </a:endParaRPr>
                    </a:p>
                  </a:txBody>
                  <a:tcPr marL="5382" marR="5382" marT="5382" marB="0" anchor="b">
                    <a:lnL>
                      <a:noFill/>
                    </a:lnL>
                    <a:lnR>
                      <a:noFill/>
                    </a:lnR>
                    <a:lnT>
                      <a:noFill/>
                    </a:lnT>
                    <a:lnB>
                      <a:noFill/>
                    </a:lnB>
                    <a:solidFill>
                      <a:srgbClr val="DCE6F1"/>
                    </a:solidFill>
                  </a:tcPr>
                </a:tc>
                <a:extLst>
                  <a:ext uri="{0D108BD9-81ED-4DB2-BD59-A6C34878D82A}">
                    <a16:rowId xmlns:a16="http://schemas.microsoft.com/office/drawing/2014/main" val="2935819992"/>
                  </a:ext>
                </a:extLst>
              </a:tr>
              <a:tr h="144798">
                <a:tc>
                  <a:txBody>
                    <a:bodyPr/>
                    <a:lstStyle/>
                    <a:p>
                      <a:pPr marL="0" marR="0" lvl="0" indent="0" algn="l" defTabSz="914400" rtl="0" eaLnBrk="1" fontAlgn="b" latinLnBrk="0" hangingPunct="1">
                        <a:lnSpc>
                          <a:spcPct val="100000"/>
                        </a:lnSpc>
                        <a:spcBef>
                          <a:spcPts val="0"/>
                        </a:spcBef>
                        <a:spcAft>
                          <a:spcPts val="0"/>
                        </a:spcAft>
                        <a:buClrTx/>
                        <a:buSzTx/>
                        <a:buFontTx/>
                        <a:buNone/>
                        <a:tabLst/>
                        <a:defRPr/>
                      </a:pPr>
                      <a:r>
                        <a:rPr lang="en-US" sz="800" b="0" i="0" u="none" strike="noStrike">
                          <a:solidFill>
                            <a:srgbClr val="0D0D0D"/>
                          </a:solidFill>
                          <a:effectLst/>
                          <a:latin typeface="Calibri"/>
                        </a:rPr>
                        <a:t>Newton-Wellesley Hospital</a:t>
                      </a:r>
                    </a:p>
                  </a:txBody>
                  <a:tcPr marL="5382" marR="5382" marT="5382" marB="0" anchor="b">
                    <a:lnL>
                      <a:noFill/>
                    </a:lnL>
                    <a:lnR>
                      <a:noFill/>
                    </a:lnR>
                    <a:lnT>
                      <a:noFill/>
                    </a:lnT>
                    <a:lnB>
                      <a:noFill/>
                    </a:lnB>
                  </a:tcPr>
                </a:tc>
                <a:tc>
                  <a:txBody>
                    <a:bodyPr/>
                    <a:lstStyle/>
                    <a:p>
                      <a:pPr marL="0" marR="0" lvl="0" indent="0" algn="l" rtl="0" eaLnBrk="1" fontAlgn="b" latinLnBrk="0" hangingPunct="1">
                        <a:lnSpc>
                          <a:spcPct val="100000"/>
                        </a:lnSpc>
                        <a:spcBef>
                          <a:spcPts val="0"/>
                        </a:spcBef>
                        <a:spcAft>
                          <a:spcPts val="0"/>
                        </a:spcAft>
                        <a:buClrTx/>
                        <a:buSzTx/>
                        <a:buFontTx/>
                        <a:buNone/>
                      </a:pPr>
                      <a:r>
                        <a:rPr lang="en-US" sz="800" b="0" i="0" u="none" strike="noStrike">
                          <a:solidFill>
                            <a:srgbClr val="0D0D0D"/>
                          </a:solidFill>
                          <a:effectLst/>
                          <a:latin typeface="Calibri"/>
                        </a:rPr>
                        <a:t>                          -</a:t>
                      </a:r>
                      <a:endParaRPr lang="en-US" sz="800" b="0" i="0" u="none" strike="noStrike">
                        <a:solidFill>
                          <a:srgbClr val="0D0D0D"/>
                        </a:solidFill>
                        <a:effectLst/>
                        <a:latin typeface="Calibri" panose="020F0502020204030204" pitchFamily="34" charset="0"/>
                      </a:endParaRPr>
                    </a:p>
                  </a:txBody>
                  <a:tcPr marL="5382" marR="5382" marT="5382" marB="0" anchor="b">
                    <a:lnL>
                      <a:noFill/>
                    </a:lnL>
                    <a:lnR>
                      <a:noFill/>
                    </a:lnR>
                    <a:lnT>
                      <a:noFill/>
                    </a:lnT>
                    <a:lnB>
                      <a:noFill/>
                    </a:lnB>
                  </a:tcPr>
                </a:tc>
                <a:extLst>
                  <a:ext uri="{0D108BD9-81ED-4DB2-BD59-A6C34878D82A}">
                    <a16:rowId xmlns:a16="http://schemas.microsoft.com/office/drawing/2014/main" val="150556616"/>
                  </a:ext>
                </a:extLst>
              </a:tr>
              <a:tr h="144798">
                <a:tc>
                  <a:txBody>
                    <a:bodyPr/>
                    <a:lstStyle/>
                    <a:p>
                      <a:pPr marL="0" marR="0" lvl="0" indent="0" algn="l" defTabSz="914400" rtl="0" eaLnBrk="1" fontAlgn="b" latinLnBrk="0" hangingPunct="1">
                        <a:lnSpc>
                          <a:spcPct val="100000"/>
                        </a:lnSpc>
                        <a:spcBef>
                          <a:spcPts val="0"/>
                        </a:spcBef>
                        <a:spcAft>
                          <a:spcPts val="0"/>
                        </a:spcAft>
                        <a:buClrTx/>
                        <a:buSzTx/>
                        <a:buFontTx/>
                        <a:buNone/>
                        <a:tabLst/>
                        <a:defRPr/>
                      </a:pPr>
                      <a:r>
                        <a:rPr lang="en-US" sz="800" b="0" i="0" u="none" strike="noStrike">
                          <a:solidFill>
                            <a:srgbClr val="0D0D0D"/>
                          </a:solidFill>
                          <a:effectLst/>
                          <a:latin typeface="Calibri"/>
                        </a:rPr>
                        <a:t>Noble Hospital</a:t>
                      </a:r>
                    </a:p>
                  </a:txBody>
                  <a:tcPr marL="5382" marR="5382" marT="5382" marB="0" anchor="b">
                    <a:lnL>
                      <a:noFill/>
                    </a:lnL>
                    <a:lnR>
                      <a:noFill/>
                    </a:lnR>
                    <a:lnT>
                      <a:noFill/>
                    </a:lnT>
                    <a:lnB>
                      <a:noFill/>
                    </a:lnB>
                    <a:solidFill>
                      <a:srgbClr val="DCE6F1"/>
                    </a:solidFill>
                  </a:tcPr>
                </a:tc>
                <a:tc>
                  <a:txBody>
                    <a:bodyPr/>
                    <a:lstStyle/>
                    <a:p>
                      <a:pPr marL="0" marR="0" lvl="0" indent="0" algn="l" rtl="0" eaLnBrk="1" fontAlgn="b" latinLnBrk="0" hangingPunct="1">
                        <a:lnSpc>
                          <a:spcPct val="100000"/>
                        </a:lnSpc>
                        <a:spcBef>
                          <a:spcPts val="0"/>
                        </a:spcBef>
                        <a:spcAft>
                          <a:spcPts val="0"/>
                        </a:spcAft>
                        <a:buClrTx/>
                        <a:buSzTx/>
                        <a:buFontTx/>
                        <a:buNone/>
                      </a:pPr>
                      <a:r>
                        <a:rPr lang="en-US" sz="800" b="0" i="0" u="none" strike="noStrike">
                          <a:solidFill>
                            <a:srgbClr val="0D0D0D"/>
                          </a:solidFill>
                          <a:effectLst/>
                          <a:latin typeface="Calibri"/>
                        </a:rPr>
                        <a:t>$           266,467</a:t>
                      </a:r>
                    </a:p>
                  </a:txBody>
                  <a:tcPr marL="5382" marR="5382" marT="5382" marB="0" anchor="b">
                    <a:lnL>
                      <a:noFill/>
                    </a:lnL>
                    <a:lnR>
                      <a:noFill/>
                    </a:lnR>
                    <a:lnT>
                      <a:noFill/>
                    </a:lnT>
                    <a:lnB>
                      <a:noFill/>
                    </a:lnB>
                    <a:solidFill>
                      <a:srgbClr val="DCE6F1"/>
                    </a:solidFill>
                  </a:tcPr>
                </a:tc>
                <a:extLst>
                  <a:ext uri="{0D108BD9-81ED-4DB2-BD59-A6C34878D82A}">
                    <a16:rowId xmlns:a16="http://schemas.microsoft.com/office/drawing/2014/main" val="2590156090"/>
                  </a:ext>
                </a:extLst>
              </a:tr>
              <a:tr h="144798">
                <a:tc>
                  <a:txBody>
                    <a:bodyPr/>
                    <a:lstStyle/>
                    <a:p>
                      <a:pPr marL="0" marR="0" lvl="0" indent="0" algn="l" defTabSz="914400" rtl="0" eaLnBrk="1" fontAlgn="b" latinLnBrk="0" hangingPunct="1">
                        <a:lnSpc>
                          <a:spcPct val="100000"/>
                        </a:lnSpc>
                        <a:spcBef>
                          <a:spcPts val="0"/>
                        </a:spcBef>
                        <a:spcAft>
                          <a:spcPts val="0"/>
                        </a:spcAft>
                        <a:buClrTx/>
                        <a:buSzTx/>
                        <a:buFontTx/>
                        <a:buNone/>
                        <a:tabLst/>
                        <a:defRPr/>
                      </a:pPr>
                      <a:r>
                        <a:rPr lang="en-US" sz="800" b="0" i="0" u="none" strike="noStrike">
                          <a:solidFill>
                            <a:srgbClr val="0D0D0D"/>
                          </a:solidFill>
                          <a:effectLst/>
                          <a:latin typeface="Calibri"/>
                        </a:rPr>
                        <a:t>North Shore Medical Center</a:t>
                      </a:r>
                    </a:p>
                  </a:txBody>
                  <a:tcPr marL="5382" marR="5382" marT="5382" marB="0" anchor="b">
                    <a:lnL>
                      <a:noFill/>
                    </a:lnL>
                    <a:lnR>
                      <a:noFill/>
                    </a:lnR>
                    <a:lnT>
                      <a:noFill/>
                    </a:lnT>
                    <a:lnB>
                      <a:noFill/>
                    </a:lnB>
                  </a:tcPr>
                </a:tc>
                <a:tc>
                  <a:txBody>
                    <a:bodyPr/>
                    <a:lstStyle/>
                    <a:p>
                      <a:pPr marL="0" marR="0" lvl="0" indent="0" algn="l" rtl="0" eaLnBrk="1" fontAlgn="b" latinLnBrk="0" hangingPunct="1">
                        <a:lnSpc>
                          <a:spcPct val="100000"/>
                        </a:lnSpc>
                        <a:spcBef>
                          <a:spcPts val="0"/>
                        </a:spcBef>
                        <a:spcAft>
                          <a:spcPts val="0"/>
                        </a:spcAft>
                        <a:buClrTx/>
                        <a:buSzTx/>
                        <a:buFontTx/>
                        <a:buNone/>
                      </a:pPr>
                      <a:r>
                        <a:rPr lang="en-US" sz="800" b="0" i="0" u="none" strike="noStrike">
                          <a:solidFill>
                            <a:srgbClr val="0D0D0D"/>
                          </a:solidFill>
                          <a:effectLst/>
                          <a:latin typeface="Calibri"/>
                        </a:rPr>
                        <a:t>$        5,616,188 </a:t>
                      </a:r>
                      <a:endParaRPr lang="en-US" sz="800" b="0" i="0" u="none" strike="noStrike">
                        <a:solidFill>
                          <a:srgbClr val="0D0D0D"/>
                        </a:solidFill>
                        <a:effectLst/>
                        <a:latin typeface="Calibri" panose="020F0502020204030204" pitchFamily="34" charset="0"/>
                      </a:endParaRPr>
                    </a:p>
                  </a:txBody>
                  <a:tcPr marL="5382" marR="5382" marT="5382" marB="0" anchor="b">
                    <a:lnL>
                      <a:noFill/>
                    </a:lnL>
                    <a:lnR>
                      <a:noFill/>
                    </a:lnR>
                    <a:lnT>
                      <a:noFill/>
                    </a:lnT>
                    <a:lnB>
                      <a:noFill/>
                    </a:lnB>
                  </a:tcPr>
                </a:tc>
                <a:extLst>
                  <a:ext uri="{0D108BD9-81ED-4DB2-BD59-A6C34878D82A}">
                    <a16:rowId xmlns:a16="http://schemas.microsoft.com/office/drawing/2014/main" val="3897986568"/>
                  </a:ext>
                </a:extLst>
              </a:tr>
              <a:tr h="144798">
                <a:tc>
                  <a:txBody>
                    <a:bodyPr/>
                    <a:lstStyle/>
                    <a:p>
                      <a:pPr marL="0" marR="0" lvl="0" indent="0" algn="l" defTabSz="914400" rtl="0" eaLnBrk="1" fontAlgn="b" latinLnBrk="0" hangingPunct="1">
                        <a:lnSpc>
                          <a:spcPct val="100000"/>
                        </a:lnSpc>
                        <a:spcBef>
                          <a:spcPts val="0"/>
                        </a:spcBef>
                        <a:spcAft>
                          <a:spcPts val="0"/>
                        </a:spcAft>
                        <a:buClrTx/>
                        <a:buSzTx/>
                        <a:buFontTx/>
                        <a:buNone/>
                        <a:tabLst/>
                        <a:defRPr/>
                      </a:pPr>
                      <a:r>
                        <a:rPr lang="en-US" sz="800" b="0" i="0" u="none" strike="noStrike">
                          <a:solidFill>
                            <a:srgbClr val="0D0D0D"/>
                          </a:solidFill>
                          <a:effectLst/>
                          <a:latin typeface="Calibri"/>
                        </a:rPr>
                        <a:t>Northeast Hospital</a:t>
                      </a:r>
                    </a:p>
                  </a:txBody>
                  <a:tcPr marL="5382" marR="5382" marT="5382" marB="0" anchor="b">
                    <a:lnL>
                      <a:noFill/>
                    </a:lnL>
                    <a:lnR>
                      <a:noFill/>
                    </a:lnR>
                    <a:lnT>
                      <a:noFill/>
                    </a:lnT>
                    <a:lnB>
                      <a:noFill/>
                    </a:lnB>
                    <a:solidFill>
                      <a:srgbClr val="DCE6F1"/>
                    </a:solidFill>
                  </a:tcPr>
                </a:tc>
                <a:tc>
                  <a:txBody>
                    <a:bodyPr/>
                    <a:lstStyle/>
                    <a:p>
                      <a:pPr marL="0" marR="0" lvl="0" indent="0" algn="l" rtl="0" eaLnBrk="1" fontAlgn="b" latinLnBrk="0" hangingPunct="1">
                        <a:lnSpc>
                          <a:spcPct val="100000"/>
                        </a:lnSpc>
                        <a:spcBef>
                          <a:spcPts val="0"/>
                        </a:spcBef>
                        <a:spcAft>
                          <a:spcPts val="0"/>
                        </a:spcAft>
                        <a:buClrTx/>
                        <a:buSzTx/>
                        <a:buFontTx/>
                        <a:buNone/>
                      </a:pPr>
                      <a:r>
                        <a:rPr lang="en-US" sz="800" b="0" i="0" u="none" strike="noStrike">
                          <a:solidFill>
                            <a:srgbClr val="0D0D0D"/>
                          </a:solidFill>
                          <a:effectLst/>
                          <a:latin typeface="Calibri"/>
                        </a:rPr>
                        <a:t>$         1,608,794</a:t>
                      </a:r>
                    </a:p>
                  </a:txBody>
                  <a:tcPr marL="5382" marR="5382" marT="5382" marB="0" anchor="b">
                    <a:lnL>
                      <a:noFill/>
                    </a:lnL>
                    <a:lnR>
                      <a:noFill/>
                    </a:lnR>
                    <a:lnT>
                      <a:noFill/>
                    </a:lnT>
                    <a:lnB>
                      <a:noFill/>
                    </a:lnB>
                    <a:solidFill>
                      <a:srgbClr val="DCE6F1"/>
                    </a:solidFill>
                  </a:tcPr>
                </a:tc>
                <a:extLst>
                  <a:ext uri="{0D108BD9-81ED-4DB2-BD59-A6C34878D82A}">
                    <a16:rowId xmlns:a16="http://schemas.microsoft.com/office/drawing/2014/main" val="3597688016"/>
                  </a:ext>
                </a:extLst>
              </a:tr>
              <a:tr h="144798">
                <a:tc>
                  <a:txBody>
                    <a:bodyPr/>
                    <a:lstStyle/>
                    <a:p>
                      <a:pPr marL="0" marR="0" lvl="0" indent="0" algn="l" defTabSz="914400" rtl="0" eaLnBrk="1" fontAlgn="b" latinLnBrk="0" hangingPunct="1">
                        <a:lnSpc>
                          <a:spcPct val="100000"/>
                        </a:lnSpc>
                        <a:spcBef>
                          <a:spcPts val="0"/>
                        </a:spcBef>
                        <a:spcAft>
                          <a:spcPts val="0"/>
                        </a:spcAft>
                        <a:buClrTx/>
                        <a:buSzTx/>
                        <a:buFontTx/>
                        <a:buNone/>
                        <a:tabLst/>
                        <a:defRPr/>
                      </a:pPr>
                      <a:r>
                        <a:rPr lang="en-US" sz="800" b="0" i="0" u="none" strike="noStrike">
                          <a:solidFill>
                            <a:srgbClr val="0D0D0D"/>
                          </a:solidFill>
                          <a:effectLst/>
                          <a:latin typeface="Calibri"/>
                        </a:rPr>
                        <a:t>Saint Vincent Hospital</a:t>
                      </a:r>
                    </a:p>
                  </a:txBody>
                  <a:tcPr marL="5382" marR="5382" marT="5382" marB="0" anchor="b">
                    <a:lnL>
                      <a:noFill/>
                    </a:lnL>
                    <a:lnR>
                      <a:noFill/>
                    </a:lnR>
                    <a:lnT>
                      <a:noFill/>
                    </a:lnT>
                    <a:lnB>
                      <a:noFill/>
                    </a:lnB>
                  </a:tcPr>
                </a:tc>
                <a:tc>
                  <a:txBody>
                    <a:bodyPr/>
                    <a:lstStyle/>
                    <a:p>
                      <a:pPr marL="0" marR="0" lvl="0" indent="0" algn="l" rtl="0" eaLnBrk="1" fontAlgn="b" latinLnBrk="0" hangingPunct="1">
                        <a:lnSpc>
                          <a:spcPct val="100000"/>
                        </a:lnSpc>
                        <a:spcBef>
                          <a:spcPts val="0"/>
                        </a:spcBef>
                        <a:spcAft>
                          <a:spcPts val="0"/>
                        </a:spcAft>
                        <a:buClrTx/>
                        <a:buSzTx/>
                        <a:buFontTx/>
                        <a:buNone/>
                      </a:pPr>
                      <a:r>
                        <a:rPr lang="en-US" sz="800" b="0" i="0" u="none" strike="noStrike">
                          <a:solidFill>
                            <a:srgbClr val="0D0D0D"/>
                          </a:solidFill>
                          <a:effectLst/>
                          <a:latin typeface="Calibri"/>
                        </a:rPr>
                        <a:t>$            775,031</a:t>
                      </a:r>
                    </a:p>
                  </a:txBody>
                  <a:tcPr marL="5382" marR="5382" marT="5382" marB="0" anchor="b">
                    <a:lnL>
                      <a:noFill/>
                    </a:lnL>
                    <a:lnR>
                      <a:noFill/>
                    </a:lnR>
                    <a:lnT>
                      <a:noFill/>
                    </a:lnT>
                    <a:lnB>
                      <a:noFill/>
                    </a:lnB>
                  </a:tcPr>
                </a:tc>
                <a:extLst>
                  <a:ext uri="{0D108BD9-81ED-4DB2-BD59-A6C34878D82A}">
                    <a16:rowId xmlns:a16="http://schemas.microsoft.com/office/drawing/2014/main" val="2986937316"/>
                  </a:ext>
                </a:extLst>
              </a:tr>
              <a:tr h="144798">
                <a:tc>
                  <a:txBody>
                    <a:bodyPr/>
                    <a:lstStyle/>
                    <a:p>
                      <a:pPr marL="0" marR="0" lvl="0" indent="0" algn="l" defTabSz="914400" rtl="0" eaLnBrk="1" fontAlgn="b" latinLnBrk="0" hangingPunct="1">
                        <a:lnSpc>
                          <a:spcPct val="100000"/>
                        </a:lnSpc>
                        <a:spcBef>
                          <a:spcPts val="0"/>
                        </a:spcBef>
                        <a:spcAft>
                          <a:spcPts val="0"/>
                        </a:spcAft>
                        <a:buClrTx/>
                        <a:buSzTx/>
                        <a:buFontTx/>
                        <a:buNone/>
                        <a:tabLst/>
                        <a:defRPr/>
                      </a:pPr>
                      <a:r>
                        <a:rPr lang="en-US" sz="800" b="0" i="0" u="none" strike="noStrike">
                          <a:solidFill>
                            <a:srgbClr val="0D0D0D"/>
                          </a:solidFill>
                          <a:effectLst/>
                          <a:latin typeface="Calibri"/>
                        </a:rPr>
                        <a:t>Signature Healthcare Brockton Hospital</a:t>
                      </a:r>
                    </a:p>
                  </a:txBody>
                  <a:tcPr marL="5382" marR="5382" marT="5382" marB="0" anchor="b">
                    <a:lnL>
                      <a:noFill/>
                    </a:lnL>
                    <a:lnR>
                      <a:noFill/>
                    </a:lnR>
                    <a:lnT>
                      <a:noFill/>
                    </a:lnT>
                    <a:lnB>
                      <a:noFill/>
                    </a:lnB>
                    <a:solidFill>
                      <a:srgbClr val="DCE6F1"/>
                    </a:solidFill>
                  </a:tcPr>
                </a:tc>
                <a:tc>
                  <a:txBody>
                    <a:bodyPr/>
                    <a:lstStyle/>
                    <a:p>
                      <a:pPr marL="0" marR="0" lvl="0" indent="0" algn="l" rtl="0" eaLnBrk="1" fontAlgn="b" latinLnBrk="0" hangingPunct="1">
                        <a:lnSpc>
                          <a:spcPct val="100000"/>
                        </a:lnSpc>
                        <a:spcBef>
                          <a:spcPts val="0"/>
                        </a:spcBef>
                        <a:spcAft>
                          <a:spcPts val="0"/>
                        </a:spcAft>
                        <a:buClrTx/>
                        <a:buSzTx/>
                        <a:buFontTx/>
                        <a:buNone/>
                      </a:pPr>
                      <a:r>
                        <a:rPr lang="en-US" sz="800" b="0" i="0" u="none" strike="noStrike">
                          <a:solidFill>
                            <a:srgbClr val="0D0D0D"/>
                          </a:solidFill>
                          <a:effectLst/>
                          <a:latin typeface="Calibri"/>
                        </a:rPr>
                        <a:t>$         3,305,506 </a:t>
                      </a:r>
                      <a:endParaRPr lang="en-US" sz="800" b="0" i="0" u="none" strike="noStrike">
                        <a:solidFill>
                          <a:srgbClr val="0D0D0D"/>
                        </a:solidFill>
                        <a:effectLst/>
                        <a:latin typeface="Calibri" panose="020F0502020204030204" pitchFamily="34" charset="0"/>
                      </a:endParaRPr>
                    </a:p>
                  </a:txBody>
                  <a:tcPr marL="5382" marR="5382" marT="5382" marB="0" anchor="b">
                    <a:lnL>
                      <a:noFill/>
                    </a:lnL>
                    <a:lnR>
                      <a:noFill/>
                    </a:lnR>
                    <a:lnT>
                      <a:noFill/>
                    </a:lnT>
                    <a:lnB>
                      <a:noFill/>
                    </a:lnB>
                    <a:solidFill>
                      <a:srgbClr val="DCE6F1"/>
                    </a:solidFill>
                  </a:tcPr>
                </a:tc>
                <a:extLst>
                  <a:ext uri="{0D108BD9-81ED-4DB2-BD59-A6C34878D82A}">
                    <a16:rowId xmlns:a16="http://schemas.microsoft.com/office/drawing/2014/main" val="59896401"/>
                  </a:ext>
                </a:extLst>
              </a:tr>
              <a:tr h="144798">
                <a:tc>
                  <a:txBody>
                    <a:bodyPr/>
                    <a:lstStyle/>
                    <a:p>
                      <a:pPr marL="0" marR="0" lvl="0" indent="0" algn="l" defTabSz="914400" rtl="0" eaLnBrk="1" fontAlgn="b" latinLnBrk="0" hangingPunct="1">
                        <a:lnSpc>
                          <a:spcPct val="100000"/>
                        </a:lnSpc>
                        <a:spcBef>
                          <a:spcPts val="0"/>
                        </a:spcBef>
                        <a:spcAft>
                          <a:spcPts val="0"/>
                        </a:spcAft>
                        <a:buClrTx/>
                        <a:buSzTx/>
                        <a:buFontTx/>
                        <a:buNone/>
                        <a:tabLst/>
                        <a:defRPr/>
                      </a:pPr>
                      <a:r>
                        <a:rPr lang="en-US" sz="800" b="0" i="0" u="none" strike="noStrike">
                          <a:solidFill>
                            <a:srgbClr val="0D0D0D"/>
                          </a:solidFill>
                          <a:effectLst/>
                          <a:latin typeface="Calibri"/>
                        </a:rPr>
                        <a:t>South Shore Hospital</a:t>
                      </a:r>
                    </a:p>
                  </a:txBody>
                  <a:tcPr marL="5382" marR="5382" marT="5382" marB="0" anchor="b">
                    <a:lnL>
                      <a:noFill/>
                    </a:lnL>
                    <a:lnR>
                      <a:noFill/>
                    </a:lnR>
                    <a:lnT>
                      <a:noFill/>
                    </a:lnT>
                    <a:lnB>
                      <a:noFill/>
                    </a:lnB>
                  </a:tcPr>
                </a:tc>
                <a:tc>
                  <a:txBody>
                    <a:bodyPr/>
                    <a:lstStyle/>
                    <a:p>
                      <a:pPr algn="l" fontAlgn="b"/>
                      <a:r>
                        <a:rPr lang="en-US" sz="800" b="0" i="0" u="none" strike="noStrike">
                          <a:solidFill>
                            <a:srgbClr val="0D0D0D"/>
                          </a:solidFill>
                          <a:effectLst/>
                          <a:latin typeface="Calibri"/>
                        </a:rPr>
                        <a:t>$         2,755,004</a:t>
                      </a:r>
                    </a:p>
                  </a:txBody>
                  <a:tcPr marL="5382" marR="5382" marT="5382" marB="0" anchor="b">
                    <a:lnL>
                      <a:noFill/>
                    </a:lnL>
                    <a:lnR>
                      <a:noFill/>
                    </a:lnR>
                    <a:lnT>
                      <a:noFill/>
                    </a:lnT>
                    <a:lnB>
                      <a:noFill/>
                    </a:lnB>
                  </a:tcPr>
                </a:tc>
                <a:extLst>
                  <a:ext uri="{0D108BD9-81ED-4DB2-BD59-A6C34878D82A}">
                    <a16:rowId xmlns:a16="http://schemas.microsoft.com/office/drawing/2014/main" val="2538801093"/>
                  </a:ext>
                </a:extLst>
              </a:tr>
              <a:tr h="144798">
                <a:tc>
                  <a:txBody>
                    <a:bodyPr/>
                    <a:lstStyle/>
                    <a:p>
                      <a:pPr marL="0" marR="0" lvl="0" indent="0" algn="l" defTabSz="914400" rtl="0" eaLnBrk="1" fontAlgn="b" latinLnBrk="0" hangingPunct="1">
                        <a:lnSpc>
                          <a:spcPct val="100000"/>
                        </a:lnSpc>
                        <a:spcBef>
                          <a:spcPts val="0"/>
                        </a:spcBef>
                        <a:spcAft>
                          <a:spcPts val="0"/>
                        </a:spcAft>
                        <a:buClrTx/>
                        <a:buSzTx/>
                        <a:buFontTx/>
                        <a:buNone/>
                        <a:tabLst/>
                        <a:defRPr/>
                      </a:pPr>
                      <a:r>
                        <a:rPr lang="en-US" sz="800" b="0" i="0" u="none" strike="noStrike">
                          <a:solidFill>
                            <a:srgbClr val="0D0D0D"/>
                          </a:solidFill>
                          <a:effectLst/>
                          <a:latin typeface="Calibri"/>
                        </a:rPr>
                        <a:t>Southcoast Hospitals Group</a:t>
                      </a:r>
                    </a:p>
                  </a:txBody>
                  <a:tcPr marL="5382" marR="5382" marT="5382" marB="0" anchor="b">
                    <a:lnL>
                      <a:noFill/>
                    </a:lnL>
                    <a:lnR>
                      <a:noFill/>
                    </a:lnR>
                    <a:lnT>
                      <a:noFill/>
                    </a:lnT>
                    <a:lnB>
                      <a:noFill/>
                    </a:lnB>
                    <a:solidFill>
                      <a:srgbClr val="DCE6F1"/>
                    </a:solidFill>
                  </a:tcPr>
                </a:tc>
                <a:tc>
                  <a:txBody>
                    <a:bodyPr/>
                    <a:lstStyle/>
                    <a:p>
                      <a:pPr algn="l" fontAlgn="b"/>
                      <a:r>
                        <a:rPr lang="en-US" sz="800" b="0" i="0" u="none" strike="noStrike">
                          <a:solidFill>
                            <a:srgbClr val="0D0D0D"/>
                          </a:solidFill>
                          <a:effectLst/>
                          <a:latin typeface="Calibri"/>
                        </a:rPr>
                        <a:t>$         6,887,449</a:t>
                      </a:r>
                    </a:p>
                  </a:txBody>
                  <a:tcPr marL="5382" marR="5382" marT="5382" marB="0" anchor="b">
                    <a:lnL>
                      <a:noFill/>
                    </a:lnL>
                    <a:lnR>
                      <a:noFill/>
                    </a:lnR>
                    <a:lnT>
                      <a:noFill/>
                    </a:lnT>
                    <a:lnB>
                      <a:noFill/>
                    </a:lnB>
                    <a:solidFill>
                      <a:srgbClr val="DCE6F1"/>
                    </a:solidFill>
                  </a:tcPr>
                </a:tc>
                <a:extLst>
                  <a:ext uri="{0D108BD9-81ED-4DB2-BD59-A6C34878D82A}">
                    <a16:rowId xmlns:a16="http://schemas.microsoft.com/office/drawing/2014/main" val="106298447"/>
                  </a:ext>
                </a:extLst>
              </a:tr>
              <a:tr h="144798">
                <a:tc>
                  <a:txBody>
                    <a:bodyPr/>
                    <a:lstStyle/>
                    <a:p>
                      <a:pPr marL="0" marR="0" lvl="0" indent="0" algn="l" defTabSz="914400" rtl="0" eaLnBrk="1" fontAlgn="b" latinLnBrk="0" hangingPunct="1">
                        <a:lnSpc>
                          <a:spcPct val="100000"/>
                        </a:lnSpc>
                        <a:spcBef>
                          <a:spcPts val="0"/>
                        </a:spcBef>
                        <a:spcAft>
                          <a:spcPts val="0"/>
                        </a:spcAft>
                        <a:buClrTx/>
                        <a:buSzTx/>
                        <a:buFontTx/>
                        <a:buNone/>
                        <a:tabLst/>
                        <a:defRPr/>
                      </a:pPr>
                      <a:r>
                        <a:rPr lang="en-US" sz="800" b="0" i="0" u="none" strike="noStrike">
                          <a:solidFill>
                            <a:srgbClr val="0D0D0D"/>
                          </a:solidFill>
                          <a:effectLst/>
                          <a:latin typeface="Calibri"/>
                        </a:rPr>
                        <a:t>Steward Carney Hospital</a:t>
                      </a:r>
                    </a:p>
                  </a:txBody>
                  <a:tcPr marL="5382" marR="5382" marT="5382" marB="0" anchor="b">
                    <a:lnL>
                      <a:noFill/>
                    </a:lnL>
                    <a:lnR>
                      <a:noFill/>
                    </a:lnR>
                    <a:lnT>
                      <a:noFill/>
                    </a:lnT>
                    <a:lnB>
                      <a:noFill/>
                    </a:lnB>
                  </a:tcPr>
                </a:tc>
                <a:tc>
                  <a:txBody>
                    <a:bodyPr/>
                    <a:lstStyle/>
                    <a:p>
                      <a:pPr algn="l" fontAlgn="b"/>
                      <a:r>
                        <a:rPr lang="en-US" sz="800" b="0" i="0" u="none" strike="noStrike">
                          <a:solidFill>
                            <a:srgbClr val="0D0D0D"/>
                          </a:solidFill>
                          <a:effectLst/>
                          <a:latin typeface="Calibri"/>
                        </a:rPr>
                        <a:t>$            790,433 </a:t>
                      </a:r>
                      <a:endParaRPr lang="en-US" sz="800" b="0" i="0" u="none" strike="noStrike">
                        <a:solidFill>
                          <a:srgbClr val="0D0D0D"/>
                        </a:solidFill>
                        <a:effectLst/>
                        <a:latin typeface="Calibri" panose="020F0502020204030204" pitchFamily="34" charset="0"/>
                      </a:endParaRPr>
                    </a:p>
                  </a:txBody>
                  <a:tcPr marL="5382" marR="5382" marT="5382" marB="0" anchor="b">
                    <a:lnL>
                      <a:noFill/>
                    </a:lnL>
                    <a:lnR>
                      <a:noFill/>
                    </a:lnR>
                    <a:lnT>
                      <a:noFill/>
                    </a:lnT>
                    <a:lnB>
                      <a:noFill/>
                    </a:lnB>
                  </a:tcPr>
                </a:tc>
                <a:extLst>
                  <a:ext uri="{0D108BD9-81ED-4DB2-BD59-A6C34878D82A}">
                    <a16:rowId xmlns:a16="http://schemas.microsoft.com/office/drawing/2014/main" val="2089857113"/>
                  </a:ext>
                </a:extLst>
              </a:tr>
              <a:tr h="144798">
                <a:tc>
                  <a:txBody>
                    <a:bodyPr/>
                    <a:lstStyle/>
                    <a:p>
                      <a:pPr marL="0" marR="0" lvl="0" indent="0" algn="l" defTabSz="914400" rtl="0" eaLnBrk="1" fontAlgn="b" latinLnBrk="0" hangingPunct="1">
                        <a:lnSpc>
                          <a:spcPct val="100000"/>
                        </a:lnSpc>
                        <a:spcBef>
                          <a:spcPts val="0"/>
                        </a:spcBef>
                        <a:spcAft>
                          <a:spcPts val="0"/>
                        </a:spcAft>
                        <a:buClrTx/>
                        <a:buSzTx/>
                        <a:buFontTx/>
                        <a:buNone/>
                        <a:tabLst/>
                        <a:defRPr/>
                      </a:pPr>
                      <a:r>
                        <a:rPr lang="en-US" sz="800" b="0" i="0" u="none" strike="noStrike">
                          <a:solidFill>
                            <a:srgbClr val="0D0D0D"/>
                          </a:solidFill>
                          <a:effectLst/>
                          <a:latin typeface="Calibri"/>
                        </a:rPr>
                        <a:t>Steward Good Samaritan Medical Center</a:t>
                      </a:r>
                    </a:p>
                  </a:txBody>
                  <a:tcPr marL="5382" marR="5382" marT="5382" marB="0" anchor="b">
                    <a:lnL>
                      <a:noFill/>
                    </a:lnL>
                    <a:lnR>
                      <a:noFill/>
                    </a:lnR>
                    <a:lnT>
                      <a:noFill/>
                    </a:lnT>
                    <a:lnB>
                      <a:noFill/>
                    </a:lnB>
                    <a:solidFill>
                      <a:srgbClr val="DCE6F1"/>
                    </a:solidFill>
                  </a:tcPr>
                </a:tc>
                <a:tc>
                  <a:txBody>
                    <a:bodyPr/>
                    <a:lstStyle/>
                    <a:p>
                      <a:pPr marL="0" marR="0" lvl="0" indent="0" algn="l" rtl="0" eaLnBrk="1" fontAlgn="b" latinLnBrk="0" hangingPunct="1">
                        <a:lnSpc>
                          <a:spcPct val="100000"/>
                        </a:lnSpc>
                        <a:spcBef>
                          <a:spcPts val="0"/>
                        </a:spcBef>
                        <a:spcAft>
                          <a:spcPts val="0"/>
                        </a:spcAft>
                        <a:buClrTx/>
                        <a:buSzTx/>
                        <a:buFontTx/>
                        <a:buNone/>
                      </a:pPr>
                      <a:r>
                        <a:rPr lang="en-US" sz="800" b="0" i="0" u="none" strike="noStrike">
                          <a:solidFill>
                            <a:srgbClr val="0D0D0D"/>
                          </a:solidFill>
                          <a:effectLst/>
                          <a:latin typeface="Calibri"/>
                        </a:rPr>
                        <a:t>$         1,856,460 </a:t>
                      </a:r>
                      <a:endParaRPr lang="en-US" sz="800" b="0" i="0" u="none" strike="noStrike">
                        <a:solidFill>
                          <a:srgbClr val="0D0D0D"/>
                        </a:solidFill>
                        <a:effectLst/>
                        <a:latin typeface="Calibri" panose="020F0502020204030204" pitchFamily="34" charset="0"/>
                      </a:endParaRPr>
                    </a:p>
                  </a:txBody>
                  <a:tcPr marL="5382" marR="5382" marT="5382" marB="0" anchor="b">
                    <a:lnL>
                      <a:noFill/>
                    </a:lnL>
                    <a:lnR>
                      <a:noFill/>
                    </a:lnR>
                    <a:lnT>
                      <a:noFill/>
                    </a:lnT>
                    <a:lnB>
                      <a:noFill/>
                    </a:lnB>
                    <a:solidFill>
                      <a:srgbClr val="DCE6F1"/>
                    </a:solidFill>
                  </a:tcPr>
                </a:tc>
                <a:extLst>
                  <a:ext uri="{0D108BD9-81ED-4DB2-BD59-A6C34878D82A}">
                    <a16:rowId xmlns:a16="http://schemas.microsoft.com/office/drawing/2014/main" val="523132222"/>
                  </a:ext>
                </a:extLst>
              </a:tr>
              <a:tr h="144798">
                <a:tc>
                  <a:txBody>
                    <a:bodyPr/>
                    <a:lstStyle/>
                    <a:p>
                      <a:pPr marL="0" marR="0" lvl="0" indent="0" algn="l" defTabSz="914400" rtl="0" eaLnBrk="1" fontAlgn="b" latinLnBrk="0" hangingPunct="1">
                        <a:lnSpc>
                          <a:spcPct val="100000"/>
                        </a:lnSpc>
                        <a:spcBef>
                          <a:spcPts val="0"/>
                        </a:spcBef>
                        <a:spcAft>
                          <a:spcPts val="0"/>
                        </a:spcAft>
                        <a:buClrTx/>
                        <a:buSzTx/>
                        <a:buFontTx/>
                        <a:buNone/>
                        <a:tabLst/>
                        <a:defRPr/>
                      </a:pPr>
                      <a:r>
                        <a:rPr lang="en-US" sz="800" b="0" i="0" u="none" strike="noStrike">
                          <a:solidFill>
                            <a:srgbClr val="0D0D0D"/>
                          </a:solidFill>
                          <a:effectLst/>
                          <a:latin typeface="Calibri"/>
                        </a:rPr>
                        <a:t>Steward Holy Family Hospital</a:t>
                      </a:r>
                    </a:p>
                  </a:txBody>
                  <a:tcPr marL="5382" marR="5382" marT="5382" marB="0" anchor="b">
                    <a:lnL>
                      <a:noFill/>
                    </a:lnL>
                    <a:lnR>
                      <a:noFill/>
                    </a:lnR>
                    <a:lnT>
                      <a:noFill/>
                    </a:lnT>
                    <a:lnB>
                      <a:noFill/>
                    </a:lnB>
                  </a:tcPr>
                </a:tc>
                <a:tc>
                  <a:txBody>
                    <a:bodyPr/>
                    <a:lstStyle/>
                    <a:p>
                      <a:pPr marL="0" marR="0" lvl="0" indent="0" algn="l" rtl="0" eaLnBrk="1" fontAlgn="b" latinLnBrk="0" hangingPunct="1">
                        <a:lnSpc>
                          <a:spcPct val="100000"/>
                        </a:lnSpc>
                        <a:spcBef>
                          <a:spcPts val="0"/>
                        </a:spcBef>
                        <a:spcAft>
                          <a:spcPts val="0"/>
                        </a:spcAft>
                        <a:buClrTx/>
                        <a:buSzTx/>
                        <a:buFontTx/>
                        <a:buNone/>
                      </a:pPr>
                      <a:r>
                        <a:rPr lang="en-US" sz="800" b="0" i="0" u="none" strike="noStrike">
                          <a:solidFill>
                            <a:srgbClr val="0D0D0D"/>
                          </a:solidFill>
                          <a:effectLst/>
                          <a:latin typeface="Calibri"/>
                        </a:rPr>
                        <a:t>$         1,412,288</a:t>
                      </a:r>
                    </a:p>
                  </a:txBody>
                  <a:tcPr marL="5382" marR="5382" marT="5382" marB="0" anchor="b">
                    <a:lnL>
                      <a:noFill/>
                    </a:lnL>
                    <a:lnR>
                      <a:noFill/>
                    </a:lnR>
                    <a:lnT>
                      <a:noFill/>
                    </a:lnT>
                    <a:lnB>
                      <a:noFill/>
                    </a:lnB>
                  </a:tcPr>
                </a:tc>
                <a:extLst>
                  <a:ext uri="{0D108BD9-81ED-4DB2-BD59-A6C34878D82A}">
                    <a16:rowId xmlns:a16="http://schemas.microsoft.com/office/drawing/2014/main" val="4087753521"/>
                  </a:ext>
                </a:extLst>
              </a:tr>
              <a:tr h="144798">
                <a:tc>
                  <a:txBody>
                    <a:bodyPr/>
                    <a:lstStyle/>
                    <a:p>
                      <a:pPr marL="0" marR="0" lvl="0" indent="0" algn="l" defTabSz="914400" rtl="0" eaLnBrk="1" fontAlgn="b" latinLnBrk="0" hangingPunct="1">
                        <a:lnSpc>
                          <a:spcPct val="100000"/>
                        </a:lnSpc>
                        <a:spcBef>
                          <a:spcPts val="0"/>
                        </a:spcBef>
                        <a:spcAft>
                          <a:spcPts val="0"/>
                        </a:spcAft>
                        <a:buClrTx/>
                        <a:buSzTx/>
                        <a:buFontTx/>
                        <a:buNone/>
                        <a:tabLst/>
                        <a:defRPr/>
                      </a:pPr>
                      <a:r>
                        <a:rPr lang="en-US" sz="800" b="0" i="0" u="none" strike="noStrike">
                          <a:solidFill>
                            <a:srgbClr val="0D0D0D"/>
                          </a:solidFill>
                          <a:effectLst/>
                          <a:latin typeface="Calibri"/>
                        </a:rPr>
                        <a:t>Steward Norwood Hospital</a:t>
                      </a:r>
                    </a:p>
                  </a:txBody>
                  <a:tcPr marL="5382" marR="5382" marT="5382" marB="0" anchor="b">
                    <a:lnL>
                      <a:noFill/>
                    </a:lnL>
                    <a:lnR>
                      <a:noFill/>
                    </a:lnR>
                    <a:lnT>
                      <a:noFill/>
                    </a:lnT>
                    <a:lnB>
                      <a:noFill/>
                    </a:lnB>
                    <a:solidFill>
                      <a:srgbClr val="DCE6F1"/>
                    </a:solidFill>
                  </a:tcPr>
                </a:tc>
                <a:tc>
                  <a:txBody>
                    <a:bodyPr/>
                    <a:lstStyle/>
                    <a:p>
                      <a:pPr algn="l" fontAlgn="b"/>
                      <a:r>
                        <a:rPr lang="en-US" sz="800" b="0" i="0" u="none" strike="noStrike">
                          <a:solidFill>
                            <a:srgbClr val="0D0D0D"/>
                          </a:solidFill>
                          <a:effectLst/>
                          <a:latin typeface="Calibri"/>
                        </a:rPr>
                        <a:t>$            260,318</a:t>
                      </a:r>
                    </a:p>
                  </a:txBody>
                  <a:tcPr marL="5382" marR="5382" marT="5382" marB="0" anchor="b">
                    <a:lnL>
                      <a:noFill/>
                    </a:lnL>
                    <a:lnR>
                      <a:noFill/>
                    </a:lnR>
                    <a:lnT>
                      <a:noFill/>
                    </a:lnT>
                    <a:lnB>
                      <a:noFill/>
                    </a:lnB>
                    <a:solidFill>
                      <a:srgbClr val="DCE6F1"/>
                    </a:solidFill>
                  </a:tcPr>
                </a:tc>
                <a:extLst>
                  <a:ext uri="{0D108BD9-81ED-4DB2-BD59-A6C34878D82A}">
                    <a16:rowId xmlns:a16="http://schemas.microsoft.com/office/drawing/2014/main" val="3951869258"/>
                  </a:ext>
                </a:extLst>
              </a:tr>
              <a:tr h="144798">
                <a:tc>
                  <a:txBody>
                    <a:bodyPr/>
                    <a:lstStyle/>
                    <a:p>
                      <a:pPr marL="0" marR="0" lvl="0" indent="0" algn="l" defTabSz="914400" rtl="0" eaLnBrk="1" fontAlgn="b" latinLnBrk="0" hangingPunct="1">
                        <a:lnSpc>
                          <a:spcPct val="100000"/>
                        </a:lnSpc>
                        <a:spcBef>
                          <a:spcPts val="0"/>
                        </a:spcBef>
                        <a:spcAft>
                          <a:spcPts val="0"/>
                        </a:spcAft>
                        <a:buClrTx/>
                        <a:buSzTx/>
                        <a:buFontTx/>
                        <a:buNone/>
                        <a:tabLst/>
                        <a:defRPr/>
                      </a:pPr>
                      <a:r>
                        <a:rPr lang="en-US" sz="800" b="0" i="0" u="none" strike="noStrike">
                          <a:solidFill>
                            <a:srgbClr val="0D0D0D"/>
                          </a:solidFill>
                          <a:effectLst/>
                          <a:latin typeface="Calibri"/>
                        </a:rPr>
                        <a:t>Steward Saint Anne's Hospital</a:t>
                      </a:r>
                    </a:p>
                  </a:txBody>
                  <a:tcPr marL="5382" marR="5382" marT="5382" marB="0" anchor="b">
                    <a:lnL>
                      <a:noFill/>
                    </a:lnL>
                    <a:lnR>
                      <a:noFill/>
                    </a:lnR>
                    <a:lnT>
                      <a:noFill/>
                    </a:lnT>
                    <a:lnB>
                      <a:noFill/>
                    </a:lnB>
                    <a:solidFill>
                      <a:schemeClr val="bg1"/>
                    </a:solidFill>
                  </a:tcPr>
                </a:tc>
                <a:tc>
                  <a:txBody>
                    <a:bodyPr/>
                    <a:lstStyle/>
                    <a:p>
                      <a:pPr algn="l" fontAlgn="b"/>
                      <a:r>
                        <a:rPr lang="en-US" sz="800" b="0" i="0" u="none" strike="noStrike">
                          <a:solidFill>
                            <a:srgbClr val="0D0D0D"/>
                          </a:solidFill>
                          <a:effectLst/>
                          <a:latin typeface="Calibri"/>
                        </a:rPr>
                        <a:t>$         1,607,052</a:t>
                      </a:r>
                    </a:p>
                  </a:txBody>
                  <a:tcPr marL="5382" marR="5382" marT="5382" marB="0" anchor="b">
                    <a:lnL>
                      <a:noFill/>
                    </a:lnL>
                    <a:lnR>
                      <a:noFill/>
                    </a:lnR>
                    <a:lnT>
                      <a:noFill/>
                    </a:lnT>
                    <a:lnB>
                      <a:noFill/>
                    </a:lnB>
                    <a:solidFill>
                      <a:schemeClr val="bg1"/>
                    </a:solidFill>
                  </a:tcPr>
                </a:tc>
                <a:extLst>
                  <a:ext uri="{0D108BD9-81ED-4DB2-BD59-A6C34878D82A}">
                    <a16:rowId xmlns:a16="http://schemas.microsoft.com/office/drawing/2014/main" val="3213413494"/>
                  </a:ext>
                </a:extLst>
              </a:tr>
              <a:tr h="144798">
                <a:tc>
                  <a:txBody>
                    <a:bodyPr/>
                    <a:lstStyle/>
                    <a:p>
                      <a:pPr marL="0" marR="0" lvl="0" indent="0" algn="l" defTabSz="914400" rtl="0" eaLnBrk="1" fontAlgn="b" latinLnBrk="0" hangingPunct="1">
                        <a:lnSpc>
                          <a:spcPct val="100000"/>
                        </a:lnSpc>
                        <a:spcBef>
                          <a:spcPts val="0"/>
                        </a:spcBef>
                        <a:spcAft>
                          <a:spcPts val="0"/>
                        </a:spcAft>
                        <a:buClrTx/>
                        <a:buSzTx/>
                        <a:buFontTx/>
                        <a:buNone/>
                        <a:tabLst/>
                        <a:defRPr/>
                      </a:pPr>
                      <a:r>
                        <a:rPr lang="en-US" sz="800" b="0" i="0" u="none" strike="noStrike">
                          <a:solidFill>
                            <a:srgbClr val="0D0D0D"/>
                          </a:solidFill>
                          <a:effectLst/>
                          <a:latin typeface="Calibri"/>
                        </a:rPr>
                        <a:t>Steward St. Elizabeth's Medical Center</a:t>
                      </a:r>
                    </a:p>
                  </a:txBody>
                  <a:tcPr marL="5382" marR="5382" marT="5382" marB="0" anchor="b">
                    <a:lnL>
                      <a:noFill/>
                    </a:lnL>
                    <a:lnR>
                      <a:noFill/>
                    </a:lnR>
                    <a:lnT>
                      <a:noFill/>
                    </a:lnT>
                    <a:lnB>
                      <a:noFill/>
                    </a:lnB>
                    <a:solidFill>
                      <a:srgbClr val="DCE6F1"/>
                    </a:solidFill>
                  </a:tcPr>
                </a:tc>
                <a:tc>
                  <a:txBody>
                    <a:bodyPr/>
                    <a:lstStyle/>
                    <a:p>
                      <a:pPr marL="0" marR="0" lvl="0" indent="0" algn="l" rtl="0" eaLnBrk="1" fontAlgn="b" latinLnBrk="0" hangingPunct="1">
                        <a:lnSpc>
                          <a:spcPct val="100000"/>
                        </a:lnSpc>
                        <a:spcBef>
                          <a:spcPts val="0"/>
                        </a:spcBef>
                        <a:spcAft>
                          <a:spcPts val="0"/>
                        </a:spcAft>
                        <a:buClrTx/>
                        <a:buSzTx/>
                        <a:buFontTx/>
                        <a:buNone/>
                      </a:pPr>
                      <a:r>
                        <a:rPr lang="en-US" sz="800" b="0" i="0" u="none" strike="noStrike">
                          <a:solidFill>
                            <a:srgbClr val="0D0D0D"/>
                          </a:solidFill>
                          <a:effectLst/>
                          <a:latin typeface="Calibri"/>
                        </a:rPr>
                        <a:t>$         1,577,073 </a:t>
                      </a:r>
                      <a:endParaRPr lang="en-US" sz="800" b="0" i="0" u="none" strike="noStrike">
                        <a:solidFill>
                          <a:srgbClr val="0D0D0D"/>
                        </a:solidFill>
                        <a:effectLst/>
                        <a:latin typeface="Calibri" panose="020F0502020204030204" pitchFamily="34" charset="0"/>
                      </a:endParaRPr>
                    </a:p>
                  </a:txBody>
                  <a:tcPr marL="5382" marR="5382" marT="5382" marB="0" anchor="b">
                    <a:lnL>
                      <a:noFill/>
                    </a:lnL>
                    <a:lnR>
                      <a:noFill/>
                    </a:lnR>
                    <a:lnT>
                      <a:noFill/>
                    </a:lnT>
                    <a:lnB>
                      <a:noFill/>
                    </a:lnB>
                    <a:solidFill>
                      <a:srgbClr val="DCE6F1"/>
                    </a:solidFill>
                  </a:tcPr>
                </a:tc>
                <a:extLst>
                  <a:ext uri="{0D108BD9-81ED-4DB2-BD59-A6C34878D82A}">
                    <a16:rowId xmlns:a16="http://schemas.microsoft.com/office/drawing/2014/main" val="1374239489"/>
                  </a:ext>
                </a:extLst>
              </a:tr>
              <a:tr h="144798">
                <a:tc>
                  <a:txBody>
                    <a:bodyPr/>
                    <a:lstStyle/>
                    <a:p>
                      <a:pPr marL="0" marR="0" lvl="0" indent="0" algn="l" defTabSz="914400" rtl="0" eaLnBrk="1" fontAlgn="b" latinLnBrk="0" hangingPunct="1">
                        <a:lnSpc>
                          <a:spcPct val="100000"/>
                        </a:lnSpc>
                        <a:spcBef>
                          <a:spcPts val="0"/>
                        </a:spcBef>
                        <a:spcAft>
                          <a:spcPts val="0"/>
                        </a:spcAft>
                        <a:buClrTx/>
                        <a:buSzTx/>
                        <a:buFontTx/>
                        <a:buNone/>
                        <a:tabLst/>
                        <a:defRPr/>
                      </a:pPr>
                      <a:r>
                        <a:rPr lang="en-US" sz="800" b="0" i="0" u="none" strike="noStrike">
                          <a:solidFill>
                            <a:srgbClr val="0D0D0D"/>
                          </a:solidFill>
                          <a:effectLst/>
                          <a:latin typeface="Calibri"/>
                        </a:rPr>
                        <a:t>Sturdy Memorial Hospital</a:t>
                      </a:r>
                    </a:p>
                  </a:txBody>
                  <a:tcPr marL="5382" marR="5382" marT="5382" marB="0" anchor="b">
                    <a:lnL>
                      <a:noFill/>
                    </a:lnL>
                    <a:lnR>
                      <a:noFill/>
                    </a:lnR>
                    <a:lnT>
                      <a:noFill/>
                    </a:lnT>
                    <a:lnB>
                      <a:noFill/>
                    </a:lnB>
                    <a:solidFill>
                      <a:schemeClr val="bg1"/>
                    </a:solidFill>
                  </a:tcPr>
                </a:tc>
                <a:tc>
                  <a:txBody>
                    <a:bodyPr/>
                    <a:lstStyle/>
                    <a:p>
                      <a:pPr marL="0" marR="0" lvl="0" indent="0" algn="l" rtl="0" eaLnBrk="1" fontAlgn="b" latinLnBrk="0" hangingPunct="1">
                        <a:lnSpc>
                          <a:spcPct val="100000"/>
                        </a:lnSpc>
                        <a:spcBef>
                          <a:spcPts val="0"/>
                        </a:spcBef>
                        <a:spcAft>
                          <a:spcPts val="0"/>
                        </a:spcAft>
                        <a:buClrTx/>
                        <a:buSzTx/>
                        <a:buFontTx/>
                        <a:buNone/>
                      </a:pPr>
                      <a:r>
                        <a:rPr lang="en-US" sz="800" b="0" i="0" u="none" strike="noStrike">
                          <a:solidFill>
                            <a:srgbClr val="0D0D0D"/>
                          </a:solidFill>
                          <a:effectLst/>
                          <a:latin typeface="Calibri"/>
                        </a:rPr>
                        <a:t>$         1,699,513</a:t>
                      </a:r>
                    </a:p>
                  </a:txBody>
                  <a:tcPr marL="5382" marR="5382" marT="5382" marB="0" anchor="b">
                    <a:lnL>
                      <a:noFill/>
                    </a:lnL>
                    <a:lnR>
                      <a:noFill/>
                    </a:lnR>
                    <a:lnT>
                      <a:noFill/>
                    </a:lnT>
                    <a:lnB>
                      <a:noFill/>
                    </a:lnB>
                    <a:solidFill>
                      <a:schemeClr val="bg1"/>
                    </a:solidFill>
                  </a:tcPr>
                </a:tc>
                <a:extLst>
                  <a:ext uri="{0D108BD9-81ED-4DB2-BD59-A6C34878D82A}">
                    <a16:rowId xmlns:a16="http://schemas.microsoft.com/office/drawing/2014/main" val="2341398489"/>
                  </a:ext>
                </a:extLst>
              </a:tr>
              <a:tr h="143144">
                <a:tc>
                  <a:txBody>
                    <a:bodyPr/>
                    <a:lstStyle/>
                    <a:p>
                      <a:pPr marL="0" marR="0" lvl="0" indent="0" algn="l" defTabSz="914400" rtl="0" eaLnBrk="1" fontAlgn="b" latinLnBrk="0" hangingPunct="1">
                        <a:lnSpc>
                          <a:spcPct val="100000"/>
                        </a:lnSpc>
                        <a:spcBef>
                          <a:spcPts val="0"/>
                        </a:spcBef>
                        <a:spcAft>
                          <a:spcPts val="0"/>
                        </a:spcAft>
                        <a:buClrTx/>
                        <a:buSzTx/>
                        <a:buFontTx/>
                        <a:buNone/>
                        <a:tabLst/>
                        <a:defRPr/>
                      </a:pPr>
                      <a:r>
                        <a:rPr lang="en-US" sz="800" b="0" i="0" u="none" strike="noStrike">
                          <a:solidFill>
                            <a:srgbClr val="0D0D0D"/>
                          </a:solidFill>
                          <a:effectLst/>
                          <a:latin typeface="Calibri"/>
                        </a:rPr>
                        <a:t>Tufts Medical Center</a:t>
                      </a:r>
                    </a:p>
                  </a:txBody>
                  <a:tcPr marL="5382" marR="5382" marT="5382" marB="0" anchor="b">
                    <a:lnL>
                      <a:noFill/>
                    </a:lnL>
                    <a:lnR>
                      <a:noFill/>
                    </a:lnR>
                    <a:lnT>
                      <a:noFill/>
                    </a:lnT>
                    <a:lnB>
                      <a:noFill/>
                    </a:lnB>
                    <a:solidFill>
                      <a:schemeClr val="accent1">
                        <a:lumMod val="20000"/>
                        <a:lumOff val="80000"/>
                      </a:schemeClr>
                    </a:solidFill>
                  </a:tcPr>
                </a:tc>
                <a:tc>
                  <a:txBody>
                    <a:bodyPr/>
                    <a:lstStyle/>
                    <a:p>
                      <a:pPr marL="0" marR="0" lvl="0" indent="0" algn="l" rtl="0" eaLnBrk="1" fontAlgn="b" latinLnBrk="0" hangingPunct="1">
                        <a:lnSpc>
                          <a:spcPct val="100000"/>
                        </a:lnSpc>
                        <a:spcBef>
                          <a:spcPts val="0"/>
                        </a:spcBef>
                        <a:spcAft>
                          <a:spcPts val="0"/>
                        </a:spcAft>
                        <a:buClrTx/>
                        <a:buSzTx/>
                        <a:buFontTx/>
                        <a:buNone/>
                      </a:pPr>
                      <a:r>
                        <a:rPr lang="en-US" sz="800" b="0" i="0" u="none" strike="noStrike">
                          <a:solidFill>
                            <a:srgbClr val="0D0D0D"/>
                          </a:solidFill>
                          <a:effectLst/>
                          <a:latin typeface="Calibri"/>
                        </a:rPr>
                        <a:t>$         4,214,124</a:t>
                      </a:r>
                    </a:p>
                  </a:txBody>
                  <a:tcPr marL="5382" marR="5382" marT="5382" marB="0" anchor="b">
                    <a:lnL>
                      <a:noFill/>
                    </a:lnL>
                    <a:lnR>
                      <a:noFill/>
                    </a:lnR>
                    <a:lnT>
                      <a:noFill/>
                    </a:lnT>
                    <a:lnB>
                      <a:noFill/>
                    </a:lnB>
                    <a:solidFill>
                      <a:schemeClr val="accent1">
                        <a:lumMod val="20000"/>
                        <a:lumOff val="80000"/>
                      </a:schemeClr>
                    </a:solidFill>
                  </a:tcPr>
                </a:tc>
                <a:extLst>
                  <a:ext uri="{0D108BD9-81ED-4DB2-BD59-A6C34878D82A}">
                    <a16:rowId xmlns:a16="http://schemas.microsoft.com/office/drawing/2014/main" val="293743731"/>
                  </a:ext>
                </a:extLst>
              </a:tr>
              <a:tr h="143144">
                <a:tc>
                  <a:txBody>
                    <a:bodyPr/>
                    <a:lstStyle/>
                    <a:p>
                      <a:pPr marL="0" marR="0" lvl="0" indent="0" algn="l" defTabSz="914400" rtl="0" eaLnBrk="1" fontAlgn="b" latinLnBrk="0" hangingPunct="1">
                        <a:lnSpc>
                          <a:spcPct val="100000"/>
                        </a:lnSpc>
                        <a:spcBef>
                          <a:spcPts val="0"/>
                        </a:spcBef>
                        <a:spcAft>
                          <a:spcPts val="0"/>
                        </a:spcAft>
                        <a:buClrTx/>
                        <a:buSzTx/>
                        <a:buFontTx/>
                        <a:buNone/>
                        <a:tabLst/>
                        <a:defRPr/>
                      </a:pPr>
                      <a:r>
                        <a:rPr lang="en-US" sz="800" b="0" i="0" u="none" strike="noStrike">
                          <a:solidFill>
                            <a:srgbClr val="0D0D0D"/>
                          </a:solidFill>
                          <a:effectLst/>
                          <a:latin typeface="Calibri"/>
                        </a:rPr>
                        <a:t>UMass Memorial Medical Center</a:t>
                      </a:r>
                    </a:p>
                  </a:txBody>
                  <a:tcPr marL="5382" marR="5382" marT="5382" marB="0" anchor="b">
                    <a:lnL>
                      <a:noFill/>
                    </a:lnL>
                    <a:lnR>
                      <a:noFill/>
                    </a:lnR>
                    <a:lnT>
                      <a:noFill/>
                    </a:lnT>
                    <a:lnB>
                      <a:noFill/>
                    </a:lnB>
                    <a:noFill/>
                  </a:tcPr>
                </a:tc>
                <a:tc>
                  <a:txBody>
                    <a:bodyPr/>
                    <a:lstStyle/>
                    <a:p>
                      <a:pPr marL="0" marR="0" lvl="0" indent="0" algn="l" rtl="0" eaLnBrk="1" fontAlgn="b" latinLnBrk="0" hangingPunct="1">
                        <a:lnSpc>
                          <a:spcPct val="100000"/>
                        </a:lnSpc>
                        <a:spcBef>
                          <a:spcPts val="0"/>
                        </a:spcBef>
                        <a:spcAft>
                          <a:spcPts val="0"/>
                        </a:spcAft>
                        <a:buClrTx/>
                        <a:buSzTx/>
                        <a:buFontTx/>
                        <a:buNone/>
                      </a:pPr>
                      <a:r>
                        <a:rPr lang="en-US" sz="800" b="0" i="0" u="none" strike="noStrike">
                          <a:solidFill>
                            <a:srgbClr val="0D0D0D"/>
                          </a:solidFill>
                          <a:effectLst/>
                          <a:latin typeface="Calibri"/>
                        </a:rPr>
                        <a:t>$       23,605,342</a:t>
                      </a:r>
                    </a:p>
                  </a:txBody>
                  <a:tcPr marL="5382" marR="5382" marT="5382" marB="0" anchor="b">
                    <a:lnL>
                      <a:noFill/>
                    </a:lnL>
                    <a:lnR>
                      <a:noFill/>
                    </a:lnR>
                    <a:lnT>
                      <a:noFill/>
                    </a:lnT>
                    <a:lnB>
                      <a:noFill/>
                    </a:lnB>
                    <a:noFill/>
                  </a:tcPr>
                </a:tc>
                <a:extLst>
                  <a:ext uri="{0D108BD9-81ED-4DB2-BD59-A6C34878D82A}">
                    <a16:rowId xmlns:a16="http://schemas.microsoft.com/office/drawing/2014/main" val="1499119569"/>
                  </a:ext>
                </a:extLst>
              </a:tr>
            </a:tbl>
          </a:graphicData>
        </a:graphic>
      </p:graphicFrame>
      <p:sp>
        <p:nvSpPr>
          <p:cNvPr id="3" name="Footer Placeholder 2">
            <a:extLst>
              <a:ext uri="{FF2B5EF4-FFF2-40B4-BE49-F238E27FC236}">
                <a16:creationId xmlns:a16="http://schemas.microsoft.com/office/drawing/2014/main" id="{33344487-213D-D6B3-E5CD-F4BE4AB564AF}"/>
              </a:ext>
            </a:extLst>
          </p:cNvPr>
          <p:cNvSpPr>
            <a:spLocks noGrp="1"/>
          </p:cNvSpPr>
          <p:nvPr>
            <p:ph type="ftr" sz="quarter" idx="11"/>
          </p:nvPr>
        </p:nvSpPr>
        <p:spPr/>
        <p:txBody>
          <a:bodyPr/>
          <a:lstStyle/>
          <a:p>
            <a:endParaRPr lang="en-US"/>
          </a:p>
        </p:txBody>
      </p:sp>
    </p:spTree>
    <p:extLst>
      <p:ext uri="{BB962C8B-B14F-4D97-AF65-F5344CB8AC3E}">
        <p14:creationId xmlns:p14="http://schemas.microsoft.com/office/powerpoint/2010/main" val="3495937444"/>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HINKCELLUNDODONOTDELETE" val="0"/>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Custom 1">
      <a:majorFont>
        <a:latin typeface="Bookman Old Style"/>
        <a:ea typeface=""/>
        <a:cs typeface=""/>
      </a:majorFont>
      <a:minorFont>
        <a:latin typeface="Bookman Old Style"/>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chemeClr val="accent3">
            <a:lumMod val="60000"/>
            <a:lumOff val="40000"/>
          </a:schemeClr>
        </a:solidFill>
        <a:ln>
          <a:noFill/>
        </a:ln>
      </a:spPr>
      <a:bodyPr wrap="none" lIns="82058" tIns="41029" rIns="82058" bIns="41029" anchor="ctr"/>
      <a:lstStyle>
        <a:defPPr eaLnBrk="1" hangingPunct="1">
          <a:spcBef>
            <a:spcPct val="0"/>
          </a:spcBef>
          <a:buFontTx/>
          <a:buNone/>
          <a:defRPr sz="1300" dirty="0">
            <a:latin typeface="Verdana" pitchFamily="34" charset="0"/>
          </a:defRPr>
        </a:defPPr>
      </a:lstStyle>
    </a:sp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26D427941B96CA4E8DE016C71E528B02" ma:contentTypeVersion="15" ma:contentTypeDescription="Create a new document." ma:contentTypeScope="" ma:versionID="926bc4261ba473012d10c2994085a35e">
  <xsd:schema xmlns:xsd="http://www.w3.org/2001/XMLSchema" xmlns:xs="http://www.w3.org/2001/XMLSchema" xmlns:p="http://schemas.microsoft.com/office/2006/metadata/properties" xmlns:ns2="196d572f-d072-48f3-88e9-aa412ca7ea5e" xmlns:ns3="6d3083f0-d352-495a-b011-790bbddb8b4f" targetNamespace="http://schemas.microsoft.com/office/2006/metadata/properties" ma:root="true" ma:fieldsID="ebf1ad8d8ba0afce75f2db41a75a8a45" ns2:_="" ns3:_="">
    <xsd:import namespace="196d572f-d072-48f3-88e9-aa412ca7ea5e"/>
    <xsd:import namespace="6d3083f0-d352-495a-b011-790bbddb8b4f"/>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3:SharedWithUsers" minOccurs="0"/>
                <xsd:element ref="ns3:SharedWithDetails"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ServiceDateTaken" minOccurs="0"/>
                <xsd:element ref="ns2:MediaLengthInSeconds" minOccurs="0"/>
                <xsd:element ref="ns2:MediaServiceSearchProperties" minOccurs="0"/>
                <xsd:element ref="ns2:Not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96d572f-d072-48f3-88e9-aa412ca7ea5e"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lcf76f155ced4ddcb4097134ff3c332f" ma:index="14" nillable="true" ma:taxonomy="true" ma:internalName="lcf76f155ced4ddcb4097134ff3c332f" ma:taxonomyFieldName="MediaServiceImageTags" ma:displayName="Image Tags" ma:readOnly="false" ma:fieldId="{5cf76f15-5ced-4ddc-b409-7134ff3c332f}" ma:taxonomyMulti="true" ma:sspId="9f123c60-6d59-4beb-a46f-4c7d903a1f29" ma:termSetId="09814cd3-568e-fe90-9814-8d621ff8fb84" ma:anchorId="fba54fb3-c3e1-fe81-a776-ca4b69148c4d" ma:open="true" ma:isKeyword="false">
      <xsd:complexType>
        <xsd:sequence>
          <xsd:element ref="pc:Terms" minOccurs="0" maxOccurs="1"/>
        </xsd:sequence>
      </xsd:complex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DateTaken" ma:index="19" nillable="true" ma:displayName="MediaServiceDateTaken" ma:hidden="true" ma:indexed="true" ma:internalName="MediaServiceDateTaken" ma:readOnly="true">
      <xsd:simpleType>
        <xsd:restriction base="dms:Text"/>
      </xsd:simpleType>
    </xsd:element>
    <xsd:element name="MediaLengthInSeconds" ma:index="20" nillable="true" ma:displayName="MediaLengthInSeconds" ma:hidden="true" ma:internalName="MediaLengthInSeconds" ma:readOnly="true">
      <xsd:simpleType>
        <xsd:restriction base="dms:Unknown"/>
      </xsd:simpleType>
    </xsd:element>
    <xsd:element name="MediaServiceSearchProperties" ma:index="21" nillable="true" ma:displayName="MediaServiceSearchProperties" ma:hidden="true" ma:internalName="MediaServiceSearchProperties" ma:readOnly="true">
      <xsd:simpleType>
        <xsd:restriction base="dms:Note"/>
      </xsd:simpleType>
    </xsd:element>
    <xsd:element name="Notes" ma:index="22" nillable="true" ma:displayName="Notes" ma:description="Brief description or note to give context before opening file. " ma:format="Dropdown" ma:internalName="Notes">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6d3083f0-d352-495a-b011-790bbddb8b4f" elementFormDefault="qualified">
    <xsd:import namespace="http://schemas.microsoft.com/office/2006/documentManagement/types"/>
    <xsd:import namespace="http://schemas.microsoft.com/office/infopath/2007/PartnerControls"/>
    <xsd:element name="SharedWithUsers" ma:index="11"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2" nillable="true" ma:displayName="Shared With Details" ma:internalName="SharedWithDetails" ma:readOnly="true">
      <xsd:simpleType>
        <xsd:restriction base="dms:Note">
          <xsd:maxLength value="255"/>
        </xsd:restriction>
      </xsd:simpleType>
    </xsd:element>
    <xsd:element name="TaxCatchAll" ma:index="15" nillable="true" ma:displayName="Taxonomy Catch All Column" ma:hidden="true" ma:list="{63f98153-3966-40ef-9520-0f0818834ff4}" ma:internalName="TaxCatchAll" ma:showField="CatchAllData" ma:web="6d3083f0-d352-495a-b011-790bbddb8b4f">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196d572f-d072-48f3-88e9-aa412ca7ea5e">
      <Terms xmlns="http://schemas.microsoft.com/office/infopath/2007/PartnerControls"/>
    </lcf76f155ced4ddcb4097134ff3c332f>
    <TaxCatchAll xmlns="6d3083f0-d352-495a-b011-790bbddb8b4f" xsi:nil="true"/>
    <Notes xmlns="196d572f-d072-48f3-88e9-aa412ca7ea5e" xsi:nil="true"/>
  </documentManagement>
</p:properties>
</file>

<file path=customXml/itemProps1.xml><?xml version="1.0" encoding="utf-8"?>
<ds:datastoreItem xmlns:ds="http://schemas.openxmlformats.org/officeDocument/2006/customXml" ds:itemID="{E93D5CCE-589A-490F-A7F1-C1C99D65CD2F}">
  <ds:schemaRefs>
    <ds:schemaRef ds:uri="http://schemas.microsoft.com/sharepoint/v3/contenttype/forms"/>
  </ds:schemaRefs>
</ds:datastoreItem>
</file>

<file path=customXml/itemProps2.xml><?xml version="1.0" encoding="utf-8"?>
<ds:datastoreItem xmlns:ds="http://schemas.openxmlformats.org/officeDocument/2006/customXml" ds:itemID="{599CB46F-2B99-46C5-887D-0A9FA02C6E5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196d572f-d072-48f3-88e9-aa412ca7ea5e"/>
    <ds:schemaRef ds:uri="6d3083f0-d352-495a-b011-790bbddb8b4f"/>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EE71EFAE-45B4-4F6E-9D05-5F3658A30B40}">
  <ds:schemaRefs>
    <ds:schemaRef ds:uri="http://purl.org/dc/dcmitype/"/>
    <ds:schemaRef ds:uri="196d572f-d072-48f3-88e9-aa412ca7ea5e"/>
    <ds:schemaRef ds:uri="http://www.w3.org/XML/1998/namespace"/>
    <ds:schemaRef ds:uri="http://schemas.microsoft.com/office/infopath/2007/PartnerControls"/>
    <ds:schemaRef ds:uri="http://purl.org/dc/elements/1.1/"/>
    <ds:schemaRef ds:uri="http://schemas.openxmlformats.org/package/2006/metadata/core-properties"/>
    <ds:schemaRef ds:uri="http://schemas.microsoft.com/office/2006/documentManagement/types"/>
    <ds:schemaRef ds:uri="http://schemas.microsoft.com/office/2006/metadata/properties"/>
    <ds:schemaRef ds:uri="6d3083f0-d352-495a-b011-790bbddb8b4f"/>
    <ds:schemaRef ds:uri="http://purl.org/dc/terms/"/>
  </ds:schemaRefs>
</ds:datastoreItem>
</file>

<file path=docMetadata/LabelInfo.xml><?xml version="1.0" encoding="utf-8"?>
<clbl:labelList xmlns:clbl="http://schemas.microsoft.com/office/2020/mipLabelMetadata">
  <clbl:label id="{3e861d16-48b7-4a0e-9806-8c04d81b7b2a}" enabled="0" method="" siteId="{3e861d16-48b7-4a0e-9806-8c04d81b7b2a}" removed="1"/>
</clbl:labelList>
</file>

<file path=docProps/app.xml><?xml version="1.0" encoding="utf-8"?>
<Properties xmlns="http://schemas.openxmlformats.org/officeDocument/2006/extended-properties" xmlns:vt="http://schemas.openxmlformats.org/officeDocument/2006/docPropsVTypes">
  <TotalTime>3</TotalTime>
  <Words>2606</Words>
  <Application>Microsoft Office PowerPoint</Application>
  <PresentationFormat>On-screen Show (4:3)</PresentationFormat>
  <Paragraphs>362</Paragraphs>
  <Slides>13</Slides>
  <Notes>13</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1</vt:i4>
      </vt:variant>
      <vt:variant>
        <vt:lpstr>Slide Titles</vt:lpstr>
      </vt:variant>
      <vt:variant>
        <vt:i4>13</vt:i4>
      </vt:variant>
    </vt:vector>
  </HeadingPairs>
  <TitlesOfParts>
    <vt:vector size="19" baseType="lpstr">
      <vt:lpstr>Arial</vt:lpstr>
      <vt:lpstr>Calibri</vt:lpstr>
      <vt:lpstr>Times New Roman</vt:lpstr>
      <vt:lpstr>Verdana</vt:lpstr>
      <vt:lpstr>Office Theme</vt:lpstr>
      <vt:lpstr>think-cell Slide</vt:lpstr>
      <vt:lpstr>PowerPoint Presentation</vt:lpstr>
      <vt:lpstr>Table of Contents</vt:lpstr>
      <vt:lpstr>Introduction</vt:lpstr>
      <vt:lpstr>HSN Overview</vt:lpstr>
      <vt:lpstr>HSN Overview</vt:lpstr>
      <vt:lpstr>HSN Overview</vt:lpstr>
      <vt:lpstr>HSN Fiscal Year 2023 Updates</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mvitello</dc:creator>
  <cp:lastModifiedBy>Burwood, Benjamin (EHS)</cp:lastModifiedBy>
  <cp:revision>80</cp:revision>
  <cp:lastPrinted>2020-11-13T15:12:03Z</cp:lastPrinted>
  <dcterms:created xsi:type="dcterms:W3CDTF">2013-11-25T21:20:22Z</dcterms:created>
  <dcterms:modified xsi:type="dcterms:W3CDTF">2024-11-05T13:42:48Z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0x01010026D427941B96CA4E8DE016C71E528B02</vt:lpwstr>
  </property>
  <property fmtid="{D5CDD505-2E9C-101B-9397-08002B2CF9AE}" pid="3" name="MediaServiceImageTags">
    <vt:lpwstr/>
  </property>
</Properties>
</file>