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3.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8"/>
  </p:notesMasterIdLst>
  <p:handoutMasterIdLst>
    <p:handoutMasterId r:id="rId19"/>
  </p:handoutMasterIdLst>
  <p:sldIdLst>
    <p:sldId id="290" r:id="rId5"/>
    <p:sldId id="281" r:id="rId6"/>
    <p:sldId id="282" r:id="rId7"/>
    <p:sldId id="284" r:id="rId8"/>
    <p:sldId id="332" r:id="rId9"/>
    <p:sldId id="333" r:id="rId10"/>
    <p:sldId id="295" r:id="rId11"/>
    <p:sldId id="335" r:id="rId12"/>
    <p:sldId id="316" r:id="rId13"/>
    <p:sldId id="315" r:id="rId14"/>
    <p:sldId id="328" r:id="rId15"/>
    <p:sldId id="336" r:id="rId16"/>
    <p:sldId id="306" r:id="rId17"/>
  </p:sldIdLst>
  <p:sldSz cx="9144000" cy="6858000" type="screen4x3"/>
  <p:notesSz cx="6881813" cy="9296400"/>
  <p:custDataLst>
    <p:tags r:id="rId20"/>
  </p:custDataLst>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200">
          <p15:clr>
            <a:srgbClr val="A4A3A4"/>
          </p15:clr>
        </p15:guide>
        <p15:guide id="2" pos="2920">
          <p15:clr>
            <a:srgbClr val="A4A3A4"/>
          </p15:clr>
        </p15:guide>
        <p15:guide id="3" orient="horz" pos="2928">
          <p15:clr>
            <a:srgbClr val="A4A3A4"/>
          </p15:clr>
        </p15:guide>
        <p15:guide id="4" pos="2208">
          <p15:clr>
            <a:srgbClr val="A4A3A4"/>
          </p15:clr>
        </p15:guide>
        <p15:guide id="5" pos="2866">
          <p15:clr>
            <a:srgbClr val="A4A3A4"/>
          </p15:clr>
        </p15:guide>
        <p15:guide id="6" pos="2168">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62F044B-D5BD-4DC4-736E-8602FECF253E}" name="Nordberg, Sarah (EHS)" initials="SN" userId="S::Sarah.Nordberg@mass.gov::e2544774-5db5-40e5-a308-81e15c6dfac8" providerId="AD"/>
  <p188:author id="{4FE4464B-AAA5-1D7A-388A-9F2DA7A59738}" name="King, Christopher (EHS)" initials="K(" userId="S::christopher.king@mass.gov::9435b708-58ba-48aa-bc64-30eaa539e09a" providerId="AD"/>
  <p188:author id="{E852EFE8-AFE3-FC15-F99F-B4B4A5A45EBB}" name="Singham, Ashali (EHS)" initials="S(" userId="S::ashali.singham3@mass.gov::3ae73fc3-33e0-4c4c-bea2-4067a624141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mvitello" initials="MAV" lastIdx="7" clrIdx="0"/>
  <p:cmAuthor id="1" name="sysadmin" initials="MS" lastIdx="10" clrIdx="1"/>
  <p:cmAuthor id="2" name="CKE" initials="CKE" lastIdx="1" clrIdx="2"/>
  <p:cmAuthor id="3" name="sysadmin" initials="KTB" lastIdx="2" clrIdx="3"/>
  <p:cmAuthor id="4" name=" Russell Leino" initials="RPL" lastIdx="10" clrIdx="4"/>
  <p:cmAuthor id="5" name="sysadmin" initials="s" lastIdx="23" clrIdx="5"/>
  <p:cmAuthor id="6" name=" Trish Grant" initials="TG" lastIdx="2" clrIdx="6"/>
  <p:cmAuthor id="7" name="DLHarris" initials="s" lastIdx="0" clrIdx="7"/>
  <p:cmAuthor id="8" name="JLannon" initials="JL" lastIdx="5" clrIdx="8"/>
  <p:cmAuthor id="9" name=" " initials="" lastIdx="17" clrIdx="9"/>
  <p:cmAuthor id="10" name="Susan Keays" initials="SK" lastIdx="4" clrIdx="10"/>
  <p:cmAuthor id="11" name="kco1000@outlook.com" initials="k" lastIdx="28" clrIdx="11">
    <p:extLst>
      <p:ext uri="{19B8F6BF-5375-455C-9EA6-DF929625EA0E}">
        <p15:presenceInfo xmlns:p15="http://schemas.microsoft.com/office/powerpoint/2012/main" userId="d9bd57f5a8d294ac" providerId="Windows Live"/>
      </p:ext>
    </p:extLst>
  </p:cmAuthor>
  <p:cmAuthor id="12" name="O'Brian, Khloe (EHS)" initials="OK(" lastIdx="15" clrIdx="12">
    <p:extLst>
      <p:ext uri="{19B8F6BF-5375-455C-9EA6-DF929625EA0E}">
        <p15:presenceInfo xmlns:p15="http://schemas.microsoft.com/office/powerpoint/2012/main" userId="S::Khloe.OBrian@mass.gov::db2024ea-4c6e-41a4-bea5-1ed70c51c76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BB37D4A-BFD2-8BEE-ACFD-584F94F3631E}" v="29" dt="2024-11-04T16:55:46.24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252" y="102"/>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guide orient="horz" pos="2200"/>
        <p:guide pos="2920"/>
        <p:guide orient="horz" pos="2928"/>
        <p:guide pos="2208"/>
        <p:guide pos="2866"/>
        <p:guide pos="216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8/10/relationships/authors" Targe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KOBrian\AppData\Local\Packages\microsoft.windowscommunicationsapps_8wekyb3d8bbwe\LocalState\Files\S0\4\Attachments\HFY%2021%20Annual%20Report%20Financials%209%2017%2021%5b3760%5d.xls"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334808936284536"/>
          <c:y val="0.1026658856910673"/>
          <c:w val="0.75355479777626222"/>
          <c:h val="0.73338160298703281"/>
        </c:manualLayout>
      </c:layout>
      <c:barChart>
        <c:barDir val="col"/>
        <c:grouping val="stacked"/>
        <c:varyColors val="0"/>
        <c:ser>
          <c:idx val="0"/>
          <c:order val="0"/>
          <c:tx>
            <c:strRef>
              <c:f>Sheet1!$B$1</c:f>
              <c:strCache>
                <c:ptCount val="1"/>
                <c:pt idx="0">
                  <c:v>Hospital Payments</c:v>
                </c:pt>
              </c:strCache>
            </c:strRef>
          </c:tx>
          <c:spPr>
            <a:solidFill>
              <a:schemeClr val="accent1"/>
            </a:solidFill>
            <a:ln>
              <a:noFill/>
            </a:ln>
            <a:effectLst/>
          </c:spPr>
          <c:invertIfNegative val="0"/>
          <c:dLbls>
            <c:dLbl>
              <c:idx val="0"/>
              <c:tx>
                <c:rich>
                  <a:bodyPr/>
                  <a:lstStyle/>
                  <a:p>
                    <a:r>
                      <a:rPr lang="en-US"/>
                      <a:t>291 M</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C4B7-45A8-B053-0037F9D9E872}"/>
                </c:ext>
              </c:extLst>
            </c:dLbl>
            <c:dLbl>
              <c:idx val="1"/>
              <c:tx>
                <c:rich>
                  <a:bodyPr/>
                  <a:lstStyle/>
                  <a:p>
                    <a:r>
                      <a:rPr lang="en-US"/>
                      <a:t>323 M</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C4B7-45A8-B053-0037F9D9E872}"/>
                </c:ext>
              </c:extLst>
            </c:dLbl>
            <c:dLbl>
              <c:idx val="2"/>
              <c:tx>
                <c:rich>
                  <a:bodyPr/>
                  <a:lstStyle/>
                  <a:p>
                    <a:r>
                      <a:rPr lang="en-US"/>
                      <a:t>305 M</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C4B7-45A8-B053-0037F9D9E872}"/>
                </c:ext>
              </c:extLst>
            </c:dLbl>
            <c:dLbl>
              <c:idx val="3"/>
              <c:tx>
                <c:rich>
                  <a:bodyPr/>
                  <a:lstStyle/>
                  <a:p>
                    <a:r>
                      <a:rPr lang="en-US"/>
                      <a:t>298</a:t>
                    </a:r>
                    <a:r>
                      <a:rPr lang="en-US" baseline="0"/>
                      <a:t> </a:t>
                    </a:r>
                    <a:r>
                      <a:rPr lang="en-US"/>
                      <a:t>M</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C4B7-45A8-B053-0037F9D9E87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HSN 20</c:v>
                </c:pt>
                <c:pt idx="1">
                  <c:v>HSN 21</c:v>
                </c:pt>
                <c:pt idx="2">
                  <c:v>HSN 22</c:v>
                </c:pt>
                <c:pt idx="3">
                  <c:v>HSN 23</c:v>
                </c:pt>
              </c:strCache>
            </c:strRef>
          </c:cat>
          <c:val>
            <c:numRef>
              <c:f>Sheet1!$B$2:$B$5</c:f>
              <c:numCache>
                <c:formatCode>_("$"* #,##0_);_("$"* \(#,##0\);_("$"* "-"_);_(@_)</c:formatCode>
                <c:ptCount val="4"/>
                <c:pt idx="0">
                  <c:v>290754986</c:v>
                </c:pt>
                <c:pt idx="1">
                  <c:v>322664367</c:v>
                </c:pt>
                <c:pt idx="2">
                  <c:v>304882498</c:v>
                </c:pt>
                <c:pt idx="3">
                  <c:v>297775248</c:v>
                </c:pt>
              </c:numCache>
            </c:numRef>
          </c:val>
          <c:extLst>
            <c:ext xmlns:c16="http://schemas.microsoft.com/office/drawing/2014/chart" uri="{C3380CC4-5D6E-409C-BE32-E72D297353CC}">
              <c16:uniqueId val="{00000004-C4B7-45A8-B053-0037F9D9E872}"/>
            </c:ext>
          </c:extLst>
        </c:ser>
        <c:ser>
          <c:idx val="1"/>
          <c:order val="1"/>
          <c:tx>
            <c:strRef>
              <c:f>Sheet1!$C$1</c:f>
              <c:strCache>
                <c:ptCount val="1"/>
                <c:pt idx="0">
                  <c:v>CHC Payments</c:v>
                </c:pt>
              </c:strCache>
            </c:strRef>
          </c:tx>
          <c:spPr>
            <a:solidFill>
              <a:schemeClr val="accent2"/>
            </a:solidFill>
            <a:ln>
              <a:noFill/>
            </a:ln>
            <a:effectLst/>
          </c:spPr>
          <c:invertIfNegative val="0"/>
          <c:dLbls>
            <c:dLbl>
              <c:idx val="0"/>
              <c:tx>
                <c:rich>
                  <a:bodyPr/>
                  <a:lstStyle/>
                  <a:p>
                    <a:r>
                      <a:rPr lang="en-US"/>
                      <a:t>69</a:t>
                    </a:r>
                    <a:r>
                      <a:rPr lang="en-US" baseline="0"/>
                      <a:t> M</a:t>
                    </a:r>
                    <a:endParaRPr lang="en-US"/>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C4B7-45A8-B053-0037F9D9E872}"/>
                </c:ext>
              </c:extLst>
            </c:dLbl>
            <c:dLbl>
              <c:idx val="1"/>
              <c:tx>
                <c:rich>
                  <a:bodyPr/>
                  <a:lstStyle/>
                  <a:p>
                    <a:r>
                      <a:rPr lang="en-US"/>
                      <a:t>91 M</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C4B7-45A8-B053-0037F9D9E872}"/>
                </c:ext>
              </c:extLst>
            </c:dLbl>
            <c:dLbl>
              <c:idx val="2"/>
              <c:tx>
                <c:rich>
                  <a:bodyPr/>
                  <a:lstStyle/>
                  <a:p>
                    <a:r>
                      <a:rPr lang="en-US"/>
                      <a:t>78 M</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C4B7-45A8-B053-0037F9D9E872}"/>
                </c:ext>
              </c:extLst>
            </c:dLbl>
            <c:dLbl>
              <c:idx val="3"/>
              <c:tx>
                <c:rich>
                  <a:bodyPr/>
                  <a:lstStyle/>
                  <a:p>
                    <a:r>
                      <a:rPr lang="en-US"/>
                      <a:t>86 M</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C4B7-45A8-B053-0037F9D9E87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HSN 20</c:v>
                </c:pt>
                <c:pt idx="1">
                  <c:v>HSN 21</c:v>
                </c:pt>
                <c:pt idx="2">
                  <c:v>HSN 22</c:v>
                </c:pt>
                <c:pt idx="3">
                  <c:v>HSN 23</c:v>
                </c:pt>
              </c:strCache>
            </c:strRef>
          </c:cat>
          <c:val>
            <c:numRef>
              <c:f>Sheet1!$C$2:$C$5</c:f>
              <c:numCache>
                <c:formatCode>_("$"* #,##0_);_("$"* \(#,##0\);_("$"* "-"_);_(@_)</c:formatCode>
                <c:ptCount val="4"/>
                <c:pt idx="0">
                  <c:v>69189154</c:v>
                </c:pt>
                <c:pt idx="1">
                  <c:v>91160066</c:v>
                </c:pt>
                <c:pt idx="2">
                  <c:v>78404025</c:v>
                </c:pt>
                <c:pt idx="3">
                  <c:v>86329619</c:v>
                </c:pt>
              </c:numCache>
            </c:numRef>
          </c:val>
          <c:extLst>
            <c:ext xmlns:c16="http://schemas.microsoft.com/office/drawing/2014/chart" uri="{C3380CC4-5D6E-409C-BE32-E72D297353CC}">
              <c16:uniqueId val="{00000009-C4B7-45A8-B053-0037F9D9E872}"/>
            </c:ext>
          </c:extLst>
        </c:ser>
        <c:ser>
          <c:idx val="2"/>
          <c:order val="2"/>
          <c:tx>
            <c:strRef>
              <c:f>Sheet1!$D$1</c:f>
              <c:strCache>
                <c:ptCount val="1"/>
                <c:pt idx="0">
                  <c:v>Shortfall</c:v>
                </c:pt>
              </c:strCache>
            </c:strRef>
          </c:tx>
          <c:spPr>
            <a:solidFill>
              <a:schemeClr val="accent3"/>
            </a:solidFill>
            <a:ln>
              <a:noFill/>
            </a:ln>
            <a:effectLst/>
          </c:spPr>
          <c:invertIfNegative val="0"/>
          <c:dLbls>
            <c:dLbl>
              <c:idx val="0"/>
              <c:layout>
                <c:manualLayout>
                  <c:x val="3.6429619525905716E-3"/>
                  <c:y val="-2.2448261287155904E-2"/>
                </c:manualLayout>
              </c:layout>
              <c:tx>
                <c:rich>
                  <a:bodyPr/>
                  <a:lstStyle/>
                  <a:p>
                    <a:r>
                      <a:rPr lang="en-US"/>
                      <a:t>20 M</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A-C4B7-45A8-B053-0037F9D9E872}"/>
                </c:ext>
              </c:extLst>
            </c:dLbl>
            <c:dLbl>
              <c:idx val="1"/>
              <c:tx>
                <c:rich>
                  <a:bodyPr/>
                  <a:lstStyle/>
                  <a:p>
                    <a:r>
                      <a:rPr lang="en-US"/>
                      <a:t>65 M</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C4B7-45A8-B053-0037F9D9E872}"/>
                </c:ext>
              </c:extLst>
            </c:dLbl>
            <c:dLbl>
              <c:idx val="2"/>
              <c:tx>
                <c:rich>
                  <a:bodyPr/>
                  <a:lstStyle/>
                  <a:p>
                    <a:r>
                      <a:rPr lang="en-US"/>
                      <a:t>68 M</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C-C4B7-45A8-B053-0037F9D9E872}"/>
                </c:ext>
              </c:extLst>
            </c:dLbl>
            <c:dLbl>
              <c:idx val="3"/>
              <c:tx>
                <c:rich>
                  <a:bodyPr/>
                  <a:lstStyle/>
                  <a:p>
                    <a:r>
                      <a:rPr lang="en-US"/>
                      <a:t>107 M</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D-C4B7-45A8-B053-0037F9D9E87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HSN 20</c:v>
                </c:pt>
                <c:pt idx="1">
                  <c:v>HSN 21</c:v>
                </c:pt>
                <c:pt idx="2">
                  <c:v>HSN 22</c:v>
                </c:pt>
                <c:pt idx="3">
                  <c:v>HSN 23</c:v>
                </c:pt>
              </c:strCache>
            </c:strRef>
          </c:cat>
          <c:val>
            <c:numRef>
              <c:f>Sheet1!$D$2:$D$5</c:f>
              <c:numCache>
                <c:formatCode>_("$"* #,##0_);_("$"* \(#,##0\);_("$"* "-"_);_(@_)</c:formatCode>
                <c:ptCount val="4"/>
                <c:pt idx="0">
                  <c:v>20036281</c:v>
                </c:pt>
                <c:pt idx="1">
                  <c:v>64967528</c:v>
                </c:pt>
                <c:pt idx="2">
                  <c:v>68029958</c:v>
                </c:pt>
                <c:pt idx="3">
                  <c:v>111515557</c:v>
                </c:pt>
              </c:numCache>
            </c:numRef>
          </c:val>
          <c:extLst>
            <c:ext xmlns:c16="http://schemas.microsoft.com/office/drawing/2014/chart" uri="{C3380CC4-5D6E-409C-BE32-E72D297353CC}">
              <c16:uniqueId val="{0000000E-C4B7-45A8-B053-0037F9D9E872}"/>
            </c:ext>
          </c:extLst>
        </c:ser>
        <c:dLbls>
          <c:showLegendKey val="0"/>
          <c:showVal val="0"/>
          <c:showCatName val="0"/>
          <c:showSerName val="0"/>
          <c:showPercent val="0"/>
          <c:showBubbleSize val="0"/>
        </c:dLbls>
        <c:gapWidth val="150"/>
        <c:overlap val="100"/>
        <c:axId val="1879627600"/>
        <c:axId val="1830992336"/>
      </c:barChart>
      <c:catAx>
        <c:axId val="1879627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30992336"/>
        <c:crosses val="autoZero"/>
        <c:auto val="1"/>
        <c:lblAlgn val="ctr"/>
        <c:lblOffset val="100"/>
        <c:noMultiLvlLbl val="0"/>
      </c:catAx>
      <c:valAx>
        <c:axId val="1830992336"/>
        <c:scaling>
          <c:orientation val="minMax"/>
          <c:max val="600000000"/>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_(&quot;$&quot;* #,##0_);_(&quot;$&quot;* \(#,##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796276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061249825923482"/>
          <c:y val="7.9525368403474669E-2"/>
          <c:w val="0.41891157500759696"/>
          <c:h val="0.82894483951566411"/>
        </c:manualLayout>
      </c:layout>
      <c:pieChart>
        <c:varyColors val="1"/>
        <c:ser>
          <c:idx val="0"/>
          <c:order val="0"/>
          <c:tx>
            <c:strRef>
              <c:f>Sheet1!$B$1</c:f>
              <c:strCache>
                <c:ptCount val="1"/>
                <c:pt idx="0">
                  <c:v>Hospital Demand by Type of Service FY21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C7F-4A58-82CD-22A2A7D45A7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C7F-4A58-82CD-22A2A7D45A7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C7F-4A58-82CD-22A2A7D45A71}"/>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C7F-4A58-82CD-22A2A7D45A71}"/>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1C7F-4A58-82CD-22A2A7D45A71}"/>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1C7F-4A58-82CD-22A2A7D45A71}"/>
              </c:ext>
            </c:extLst>
          </c:dPt>
          <c:dLbls>
            <c:dLbl>
              <c:idx val="0"/>
              <c:layout>
                <c:manualLayout>
                  <c:x val="-2.2447817769412577E-2"/>
                  <c:y val="0"/>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1C7F-4A58-82CD-22A2A7D45A71}"/>
                </c:ext>
              </c:extLst>
            </c:dLbl>
            <c:dLbl>
              <c:idx val="1"/>
              <c:layout>
                <c:manualLayout>
                  <c:x val="-5.2651027685301013E-3"/>
                  <c:y val="-7.8080862747968421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1C7F-4A58-82CD-22A2A7D45A71}"/>
                </c:ext>
              </c:extLst>
            </c:dLbl>
            <c:dLbl>
              <c:idx val="2"/>
              <c:layout>
                <c:manualLayout>
                  <c:x val="-0.13979986876640421"/>
                  <c:y val="-0.1789841894763155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1C7F-4A58-82CD-22A2A7D45A71}"/>
                </c:ext>
              </c:extLst>
            </c:dLbl>
            <c:dLbl>
              <c:idx val="3"/>
              <c:layout>
                <c:manualLayout>
                  <c:x val="0.14150041772240421"/>
                  <c:y val="-2.16288061572780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1C7F-4A58-82CD-22A2A7D45A71}"/>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bestFit"/>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Sheet1!$A$2:$A$7</c:f>
              <c:strCache>
                <c:ptCount val="6"/>
                <c:pt idx="0">
                  <c:v>Bad Debt</c:v>
                </c:pt>
                <c:pt idx="1">
                  <c:v>Professional</c:v>
                </c:pt>
                <c:pt idx="2">
                  <c:v>Outpatient</c:v>
                </c:pt>
                <c:pt idx="3">
                  <c:v>Inpatient </c:v>
                </c:pt>
                <c:pt idx="4">
                  <c:v>Dental</c:v>
                </c:pt>
                <c:pt idx="5">
                  <c:v>Pharmacy</c:v>
                </c:pt>
              </c:strCache>
            </c:strRef>
          </c:cat>
          <c:val>
            <c:numRef>
              <c:f>Sheet1!$B$2:$B$7</c:f>
              <c:numCache>
                <c:formatCode>"$"#,##0.00</c:formatCode>
                <c:ptCount val="6"/>
                <c:pt idx="0">
                  <c:v>21594920.806482997</c:v>
                </c:pt>
                <c:pt idx="1">
                  <c:v>17095576.104179539</c:v>
                </c:pt>
                <c:pt idx="2">
                  <c:v>174082846.1154519</c:v>
                </c:pt>
                <c:pt idx="3">
                  <c:v>74072799.402700096</c:v>
                </c:pt>
                <c:pt idx="4">
                  <c:v>13698327.760000002</c:v>
                </c:pt>
                <c:pt idx="5">
                  <c:v>71494077.250000015</c:v>
                </c:pt>
              </c:numCache>
            </c:numRef>
          </c:val>
          <c:extLst>
            <c:ext xmlns:c16="http://schemas.microsoft.com/office/drawing/2014/chart" uri="{C3380CC4-5D6E-409C-BE32-E72D297353CC}">
              <c16:uniqueId val="{0000000C-1C7F-4A58-82CD-22A2A7D45A71}"/>
            </c:ext>
          </c:extLst>
        </c:ser>
        <c:dLbls>
          <c:dLblPos val="bestFit"/>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74517855504670027"/>
          <c:y val="0.34186528821402146"/>
          <c:w val="0.22413290296677826"/>
          <c:h val="0.37975065616797898"/>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dLblPos val="bestFit"/>
          <c:showLegendKey val="0"/>
          <c:showVal val="1"/>
          <c:showCatName val="0"/>
          <c:showSerName val="0"/>
          <c:showPercent val="0"/>
          <c:showBubbleSize val="0"/>
          <c:showLeaderLines val="0"/>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C339-450E-A446-9590CE56B8B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1-C339-450E-A446-9590CE56B8B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3-C339-450E-A446-9590CE56B8BB}"/>
              </c:ext>
            </c:extLst>
          </c:dPt>
          <c:dLbls>
            <c:dLbl>
              <c:idx val="0"/>
              <c:layout>
                <c:manualLayout>
                  <c:x val="-0.15357193241469816"/>
                  <c:y val="3.85029527559055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339-450E-A446-9590CE56B8BB}"/>
                </c:ext>
              </c:extLst>
            </c:dLbl>
            <c:dLbl>
              <c:idx val="1"/>
              <c:layout>
                <c:manualLayout>
                  <c:x val="0.13599926181102362"/>
                  <c:y val="-0.14264862204724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339-450E-A446-9590CE56B8BB}"/>
                </c:ext>
              </c:extLst>
            </c:dLbl>
            <c:dLbl>
              <c:idx val="2"/>
              <c:layout>
                <c:manualLayout>
                  <c:x val="9.9942503280839895E-2"/>
                  <c:y val="0.139663631889763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339-450E-A446-9590CE56B8B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s>
          <c:cat>
            <c:strRef>
              <c:f>Sheet1!$A$2:$A$4</c:f>
              <c:strCache>
                <c:ptCount val="3"/>
                <c:pt idx="0">
                  <c:v>Professional Services</c:v>
                </c:pt>
                <c:pt idx="1">
                  <c:v>Pharmacy</c:v>
                </c:pt>
                <c:pt idx="2">
                  <c:v>Dental</c:v>
                </c:pt>
              </c:strCache>
            </c:strRef>
          </c:cat>
          <c:val>
            <c:numRef>
              <c:f>Sheet1!$B$2:$B$4</c:f>
              <c:numCache>
                <c:formatCode>0.00%</c:formatCode>
                <c:ptCount val="3"/>
                <c:pt idx="0">
                  <c:v>0.43319999999999997</c:v>
                </c:pt>
                <c:pt idx="1">
                  <c:v>0.38059999999999999</c:v>
                </c:pt>
                <c:pt idx="2">
                  <c:v>0.18629999999999999</c:v>
                </c:pt>
              </c:numCache>
            </c:numRef>
          </c:val>
          <c:extLst>
            <c:ext xmlns:c16="http://schemas.microsoft.com/office/drawing/2014/chart" uri="{C3380CC4-5D6E-409C-BE32-E72D297353CC}">
              <c16:uniqueId val="{00000000-C339-450E-A446-9590CE56B8BB}"/>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HSN Hospital Utilization by Federal Poverty Level (FPL)</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692-4B5A-B9D6-63375E777279}"/>
              </c:ext>
            </c:extLst>
          </c:dPt>
          <c:dPt>
            <c:idx val="1"/>
            <c:bubble3D val="0"/>
            <c:spPr>
              <a:solidFill>
                <a:schemeClr val="accent3"/>
              </a:solidFill>
              <a:ln w="19050">
                <a:solidFill>
                  <a:schemeClr val="lt1"/>
                </a:solidFill>
              </a:ln>
              <a:effectLst/>
            </c:spPr>
            <c:extLst>
              <c:ext xmlns:c16="http://schemas.microsoft.com/office/drawing/2014/chart" uri="{C3380CC4-5D6E-409C-BE32-E72D297353CC}">
                <c16:uniqueId val="{00000003-E692-4B5A-B9D6-63375E777279}"/>
              </c:ext>
            </c:extLst>
          </c:dPt>
          <c:dPt>
            <c:idx val="2"/>
            <c:bubble3D val="0"/>
            <c:spPr>
              <a:solidFill>
                <a:schemeClr val="accent5"/>
              </a:solidFill>
              <a:ln w="19050">
                <a:solidFill>
                  <a:schemeClr val="lt1"/>
                </a:solidFill>
              </a:ln>
              <a:effectLst/>
            </c:spPr>
            <c:extLst>
              <c:ext xmlns:c16="http://schemas.microsoft.com/office/drawing/2014/chart" uri="{C3380CC4-5D6E-409C-BE32-E72D297353CC}">
                <c16:uniqueId val="{00000005-E692-4B5A-B9D6-63375E777279}"/>
              </c:ext>
            </c:extLst>
          </c:dPt>
          <c:dPt>
            <c:idx val="3"/>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7-E692-4B5A-B9D6-63375E777279}"/>
              </c:ext>
            </c:extLst>
          </c:dPt>
          <c:dLbls>
            <c:dLbl>
              <c:idx val="0"/>
              <c:layout>
                <c:manualLayout>
                  <c:x val="-0.1247942859601567"/>
                  <c:y val="-0.2468930060213062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E692-4B5A-B9D6-63375E777279}"/>
                </c:ext>
              </c:extLst>
            </c:dLbl>
            <c:dLbl>
              <c:idx val="1"/>
              <c:layout>
                <c:manualLayout>
                  <c:x val="7.3260083825110872E-3"/>
                  <c:y val="-3.1279563698621691E-4"/>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157551912568306"/>
                      <c:h val="0.10749019607843137"/>
                    </c:manualLayout>
                  </c15:layout>
                </c:ext>
                <c:ext xmlns:c16="http://schemas.microsoft.com/office/drawing/2014/chart" uri="{C3380CC4-5D6E-409C-BE32-E72D297353CC}">
                  <c16:uniqueId val="{00000003-E692-4B5A-B9D6-63375E777279}"/>
                </c:ext>
              </c:extLst>
            </c:dLbl>
            <c:dLbl>
              <c:idx val="2"/>
              <c:layout>
                <c:manualLayout>
                  <c:x val="4.1768292105148295E-3"/>
                  <c:y val="3.660169421754053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E692-4B5A-B9D6-63375E777279}"/>
                </c:ext>
              </c:extLst>
            </c:dLbl>
            <c:dLbl>
              <c:idx val="3"/>
              <c:layout>
                <c:manualLayout>
                  <c:x val="1.4966051374725699E-2"/>
                  <c:y val="9.8039215686274508E-4"/>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E692-4B5A-B9D6-63375E777279}"/>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bestFit"/>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0% FPL</c:v>
                </c:pt>
                <c:pt idx="1">
                  <c:v>&gt; 0% - 150% FPL</c:v>
                </c:pt>
                <c:pt idx="2">
                  <c:v>&gt;150% - 300% FPL</c:v>
                </c:pt>
                <c:pt idx="3">
                  <c:v>&gt; 300% FPL</c:v>
                </c:pt>
              </c:strCache>
            </c:strRef>
          </c:cat>
          <c:val>
            <c:numRef>
              <c:f>Sheet1!$B$2:$B$5</c:f>
              <c:numCache>
                <c:formatCode>"$"#,##0.00</c:formatCode>
                <c:ptCount val="4"/>
                <c:pt idx="0">
                  <c:v>232739092</c:v>
                </c:pt>
                <c:pt idx="1">
                  <c:v>46804422.519999996</c:v>
                </c:pt>
                <c:pt idx="2">
                  <c:v>39022859.649999999</c:v>
                </c:pt>
                <c:pt idx="3">
                  <c:v>8157313.2199999997</c:v>
                </c:pt>
              </c:numCache>
            </c:numRef>
          </c:val>
          <c:extLst>
            <c:ext xmlns:c16="http://schemas.microsoft.com/office/drawing/2014/chart" uri="{C3380CC4-5D6E-409C-BE32-E72D297353CC}">
              <c16:uniqueId val="{00000008-E692-4B5A-B9D6-63375E777279}"/>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r"/>
      <c:layout>
        <c:manualLayout>
          <c:xMode val="edge"/>
          <c:yMode val="edge"/>
          <c:x val="0.6885690865166767"/>
          <c:y val="0.33095185556468598"/>
          <c:w val="0.24958826936315712"/>
          <c:h val="0.39346190977991496"/>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82512" cy="464820"/>
          </a:xfrm>
          <a:prstGeom prst="rect">
            <a:avLst/>
          </a:prstGeom>
        </p:spPr>
        <p:txBody>
          <a:bodyPr vert="horz" lIns="93167" tIns="46584" rIns="93167" bIns="46584" rtlCol="0"/>
          <a:lstStyle>
            <a:lvl1pPr algn="l">
              <a:defRPr sz="1200"/>
            </a:lvl1pPr>
          </a:lstStyle>
          <a:p>
            <a:pPr>
              <a:defRPr/>
            </a:pPr>
            <a:endParaRPr lang="en-US"/>
          </a:p>
        </p:txBody>
      </p:sp>
      <p:sp>
        <p:nvSpPr>
          <p:cNvPr id="3" name="Date Placeholder 2"/>
          <p:cNvSpPr>
            <a:spLocks noGrp="1"/>
          </p:cNvSpPr>
          <p:nvPr>
            <p:ph type="dt" sz="quarter" idx="1"/>
          </p:nvPr>
        </p:nvSpPr>
        <p:spPr>
          <a:xfrm>
            <a:off x="3896944" y="0"/>
            <a:ext cx="2983690" cy="464820"/>
          </a:xfrm>
          <a:prstGeom prst="rect">
            <a:avLst/>
          </a:prstGeom>
        </p:spPr>
        <p:txBody>
          <a:bodyPr vert="horz" lIns="93167" tIns="46584" rIns="93167" bIns="46584" rtlCol="0"/>
          <a:lstStyle>
            <a:lvl1pPr algn="r">
              <a:defRPr sz="1200"/>
            </a:lvl1pPr>
          </a:lstStyle>
          <a:p>
            <a:pPr>
              <a:defRPr/>
            </a:pPr>
            <a:fld id="{8808B54D-06B2-4450-AE64-FA9D52076060}" type="datetimeFigureOut">
              <a:rPr lang="en-US"/>
              <a:pPr>
                <a:defRPr/>
              </a:pPr>
              <a:t>11/5/2024</a:t>
            </a:fld>
            <a:endParaRPr lang="en-US"/>
          </a:p>
        </p:txBody>
      </p:sp>
      <p:sp>
        <p:nvSpPr>
          <p:cNvPr id="4" name="Footer Placeholder 3"/>
          <p:cNvSpPr>
            <a:spLocks noGrp="1"/>
          </p:cNvSpPr>
          <p:nvPr>
            <p:ph type="ftr" sz="quarter" idx="2"/>
          </p:nvPr>
        </p:nvSpPr>
        <p:spPr>
          <a:xfrm>
            <a:off x="1" y="8829468"/>
            <a:ext cx="2982512" cy="464820"/>
          </a:xfrm>
          <a:prstGeom prst="rect">
            <a:avLst/>
          </a:prstGeom>
        </p:spPr>
        <p:txBody>
          <a:bodyPr vert="horz" lIns="93167" tIns="46584" rIns="93167" bIns="46584"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896944" y="8829468"/>
            <a:ext cx="2983690" cy="464820"/>
          </a:xfrm>
          <a:prstGeom prst="rect">
            <a:avLst/>
          </a:prstGeom>
        </p:spPr>
        <p:txBody>
          <a:bodyPr vert="horz" lIns="93167" tIns="46584" rIns="93167" bIns="46584" rtlCol="0" anchor="b"/>
          <a:lstStyle>
            <a:lvl1pPr algn="r">
              <a:defRPr sz="1200"/>
            </a:lvl1pPr>
          </a:lstStyle>
          <a:p>
            <a:pPr>
              <a:defRPr/>
            </a:pPr>
            <a:fld id="{30F910B3-42B5-4924-AEEC-21EC9DAAB958}" type="slidenum">
              <a:rPr lang="en-US"/>
              <a:pPr>
                <a:defRPr/>
              </a:pPr>
              <a:t>‹#›</a:t>
            </a:fld>
            <a:endParaRPr lang="en-US"/>
          </a:p>
        </p:txBody>
      </p:sp>
    </p:spTree>
    <p:extLst>
      <p:ext uri="{BB962C8B-B14F-4D97-AF65-F5344CB8AC3E}">
        <p14:creationId xmlns:p14="http://schemas.microsoft.com/office/powerpoint/2010/main" val="82399359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82512" cy="464820"/>
          </a:xfrm>
          <a:prstGeom prst="rect">
            <a:avLst/>
          </a:prstGeom>
        </p:spPr>
        <p:txBody>
          <a:bodyPr vert="horz" lIns="93167" tIns="46584" rIns="93167" bIns="46584"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96944" y="0"/>
            <a:ext cx="2983690" cy="464820"/>
          </a:xfrm>
          <a:prstGeom prst="rect">
            <a:avLst/>
          </a:prstGeom>
        </p:spPr>
        <p:txBody>
          <a:bodyPr vert="horz" lIns="93167" tIns="46584" rIns="93167" bIns="46584" rtlCol="0"/>
          <a:lstStyle>
            <a:lvl1pPr algn="r" fontAlgn="auto">
              <a:spcBef>
                <a:spcPts val="0"/>
              </a:spcBef>
              <a:spcAft>
                <a:spcPts val="0"/>
              </a:spcAft>
              <a:defRPr sz="1200">
                <a:latin typeface="+mn-lt"/>
                <a:cs typeface="+mn-cs"/>
              </a:defRPr>
            </a:lvl1pPr>
          </a:lstStyle>
          <a:p>
            <a:pPr>
              <a:defRPr/>
            </a:pPr>
            <a:fld id="{112EBBA2-80A8-43B8-BE68-8BB9E01D0EC1}" type="datetimeFigureOut">
              <a:rPr lang="en-US"/>
              <a:pPr>
                <a:defRPr/>
              </a:pPr>
              <a:t>11/5/2024</a:t>
            </a:fld>
            <a:endParaRPr lang="en-US"/>
          </a:p>
        </p:txBody>
      </p:sp>
      <p:sp>
        <p:nvSpPr>
          <p:cNvPr id="4" name="Slide Image Placeholder 3"/>
          <p:cNvSpPr>
            <a:spLocks noGrp="1" noRot="1" noChangeAspect="1"/>
          </p:cNvSpPr>
          <p:nvPr>
            <p:ph type="sldImg" idx="2"/>
          </p:nvPr>
        </p:nvSpPr>
        <p:spPr>
          <a:xfrm>
            <a:off x="1117600" y="696913"/>
            <a:ext cx="4646613" cy="3486150"/>
          </a:xfrm>
          <a:prstGeom prst="rect">
            <a:avLst/>
          </a:prstGeom>
          <a:noFill/>
          <a:ln w="12700">
            <a:solidFill>
              <a:prstClr val="black"/>
            </a:solidFill>
          </a:ln>
        </p:spPr>
        <p:txBody>
          <a:bodyPr vert="horz" lIns="93167" tIns="46584" rIns="93167" bIns="46584" rtlCol="0" anchor="ctr"/>
          <a:lstStyle/>
          <a:p>
            <a:pPr lvl="0"/>
            <a:endParaRPr lang="en-US" noProof="0"/>
          </a:p>
        </p:txBody>
      </p:sp>
      <p:sp>
        <p:nvSpPr>
          <p:cNvPr id="5" name="Notes Placeholder 4"/>
          <p:cNvSpPr>
            <a:spLocks noGrp="1"/>
          </p:cNvSpPr>
          <p:nvPr>
            <p:ph type="body" sz="quarter" idx="3"/>
          </p:nvPr>
        </p:nvSpPr>
        <p:spPr>
          <a:xfrm>
            <a:off x="689361" y="4415790"/>
            <a:ext cx="5503093" cy="4183380"/>
          </a:xfrm>
          <a:prstGeom prst="rect">
            <a:avLst/>
          </a:prstGeom>
        </p:spPr>
        <p:txBody>
          <a:bodyPr vert="horz" lIns="93167" tIns="46584" rIns="93167" bIns="46584"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1" y="8829468"/>
            <a:ext cx="2982512" cy="464820"/>
          </a:xfrm>
          <a:prstGeom prst="rect">
            <a:avLst/>
          </a:prstGeom>
        </p:spPr>
        <p:txBody>
          <a:bodyPr vert="horz" lIns="93167" tIns="46584" rIns="93167" bIns="46584"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96944" y="8829468"/>
            <a:ext cx="2983690" cy="464820"/>
          </a:xfrm>
          <a:prstGeom prst="rect">
            <a:avLst/>
          </a:prstGeom>
        </p:spPr>
        <p:txBody>
          <a:bodyPr vert="horz" lIns="93167" tIns="46584" rIns="93167" bIns="46584" rtlCol="0" anchor="b"/>
          <a:lstStyle>
            <a:lvl1pPr algn="r" fontAlgn="auto">
              <a:spcBef>
                <a:spcPts val="0"/>
              </a:spcBef>
              <a:spcAft>
                <a:spcPts val="0"/>
              </a:spcAft>
              <a:defRPr sz="1200">
                <a:latin typeface="+mn-lt"/>
                <a:cs typeface="+mn-cs"/>
              </a:defRPr>
            </a:lvl1pPr>
          </a:lstStyle>
          <a:p>
            <a:pPr>
              <a:defRPr/>
            </a:pPr>
            <a:fld id="{204B2AB8-B69D-454D-98FC-624097190D3B}" type="slidenum">
              <a:rPr lang="en-US"/>
              <a:pPr>
                <a:defRPr/>
              </a:pPr>
              <a:t>‹#›</a:t>
            </a:fld>
            <a:endParaRPr lang="en-US"/>
          </a:p>
        </p:txBody>
      </p:sp>
    </p:spTree>
    <p:extLst>
      <p:ext uri="{BB962C8B-B14F-4D97-AF65-F5344CB8AC3E}">
        <p14:creationId xmlns:p14="http://schemas.microsoft.com/office/powerpoint/2010/main" val="3875548376"/>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bwMode="auto">
          <a:xfrm>
            <a:off x="6580736" y="8366761"/>
            <a:ext cx="82836" cy="185606"/>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30922" indent="-280266">
              <a:defRPr>
                <a:solidFill>
                  <a:schemeClr val="tx1"/>
                </a:solidFill>
                <a:latin typeface="Calibri" pitchFamily="34" charset="0"/>
              </a:defRPr>
            </a:lvl2pPr>
            <a:lvl3pPr marL="1124249" indent="-224532">
              <a:defRPr>
                <a:solidFill>
                  <a:schemeClr val="tx1"/>
                </a:solidFill>
                <a:latin typeface="Calibri" pitchFamily="34" charset="0"/>
              </a:defRPr>
            </a:lvl3pPr>
            <a:lvl4pPr marL="1574905" indent="-224532">
              <a:defRPr>
                <a:solidFill>
                  <a:schemeClr val="tx1"/>
                </a:solidFill>
                <a:latin typeface="Calibri" pitchFamily="34" charset="0"/>
              </a:defRPr>
            </a:lvl4pPr>
            <a:lvl5pPr marL="2023968" indent="-224532">
              <a:defRPr>
                <a:solidFill>
                  <a:schemeClr val="tx1"/>
                </a:solidFill>
                <a:latin typeface="Calibri" pitchFamily="34" charset="0"/>
              </a:defRPr>
            </a:lvl5pPr>
            <a:lvl6pPr marL="2482585" indent="-224532" fontAlgn="base">
              <a:spcBef>
                <a:spcPct val="0"/>
              </a:spcBef>
              <a:spcAft>
                <a:spcPct val="0"/>
              </a:spcAft>
              <a:defRPr>
                <a:solidFill>
                  <a:schemeClr val="tx1"/>
                </a:solidFill>
                <a:latin typeface="Calibri" pitchFamily="34" charset="0"/>
              </a:defRPr>
            </a:lvl6pPr>
            <a:lvl7pPr marL="2941203" indent="-224532" fontAlgn="base">
              <a:spcBef>
                <a:spcPct val="0"/>
              </a:spcBef>
              <a:spcAft>
                <a:spcPct val="0"/>
              </a:spcAft>
              <a:defRPr>
                <a:solidFill>
                  <a:schemeClr val="tx1"/>
                </a:solidFill>
                <a:latin typeface="Calibri" pitchFamily="34" charset="0"/>
              </a:defRPr>
            </a:lvl7pPr>
            <a:lvl8pPr marL="3399820" indent="-224532" fontAlgn="base">
              <a:spcBef>
                <a:spcPct val="0"/>
              </a:spcBef>
              <a:spcAft>
                <a:spcPct val="0"/>
              </a:spcAft>
              <a:defRPr>
                <a:solidFill>
                  <a:schemeClr val="tx1"/>
                </a:solidFill>
                <a:latin typeface="Calibri" pitchFamily="34" charset="0"/>
              </a:defRPr>
            </a:lvl8pPr>
            <a:lvl9pPr marL="3858437" indent="-224532"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99238950-2C2D-4159-BDE0-E295202174A9}" type="slidenum">
              <a:rPr lang="en-US" altLang="en-US" smtClean="0">
                <a:latin typeface="Arial" charset="0"/>
              </a:rPr>
              <a:pPr fontAlgn="base">
                <a:spcBef>
                  <a:spcPct val="0"/>
                </a:spcBef>
                <a:spcAft>
                  <a:spcPct val="0"/>
                </a:spcAft>
                <a:defRPr/>
              </a:pPr>
              <a:t>1</a:t>
            </a:fld>
            <a:endParaRPr lang="en-US" altLang="en-US">
              <a:latin typeface="Arial" charset="0"/>
            </a:endParaRPr>
          </a:p>
        </p:txBody>
      </p:sp>
      <p:sp>
        <p:nvSpPr>
          <p:cNvPr id="28675" name="Rectangle 9"/>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6" name="Rectangle 10"/>
          <p:cNvSpPr>
            <a:spLocks noGrp="1" noChangeArrowheads="1"/>
          </p:cNvSpPr>
          <p:nvPr>
            <p:ph type="body" idx="1"/>
          </p:nvPr>
        </p:nvSpPr>
        <p:spPr bwMode="auto">
          <a:xfrm>
            <a:off x="579858" y="4688550"/>
            <a:ext cx="6096458" cy="24693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a:p>
        </p:txBody>
      </p:sp>
    </p:spTree>
    <p:extLst>
      <p:ext uri="{BB962C8B-B14F-4D97-AF65-F5344CB8AC3E}">
        <p14:creationId xmlns:p14="http://schemas.microsoft.com/office/powerpoint/2010/main" val="27006250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Tree>
    <p:extLst>
      <p:ext uri="{BB962C8B-B14F-4D97-AF65-F5344CB8AC3E}">
        <p14:creationId xmlns:p14="http://schemas.microsoft.com/office/powerpoint/2010/main" val="23896575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a:p>
        </p:txBody>
      </p:sp>
    </p:spTree>
    <p:extLst>
      <p:ext uri="{BB962C8B-B14F-4D97-AF65-F5344CB8AC3E}">
        <p14:creationId xmlns:p14="http://schemas.microsoft.com/office/powerpoint/2010/main" val="6662185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a:p>
        </p:txBody>
      </p:sp>
    </p:spTree>
    <p:extLst>
      <p:ext uri="{BB962C8B-B14F-4D97-AF65-F5344CB8AC3E}">
        <p14:creationId xmlns:p14="http://schemas.microsoft.com/office/powerpoint/2010/main" val="12799730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a:p>
        </p:txBody>
      </p:sp>
    </p:spTree>
    <p:extLst>
      <p:ext uri="{BB962C8B-B14F-4D97-AF65-F5344CB8AC3E}">
        <p14:creationId xmlns:p14="http://schemas.microsoft.com/office/powerpoint/2010/main" val="6662185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txBox="1">
            <a:spLocks noGrp="1" noChangeArrowheads="1"/>
          </p:cNvSpPr>
          <p:nvPr/>
        </p:nvSpPr>
        <p:spPr bwMode="auto">
          <a:xfrm>
            <a:off x="3896944" y="8829468"/>
            <a:ext cx="298369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47" tIns="46424" rIns="92847" bIns="46424" anchor="b"/>
          <a:lstStyle>
            <a:lvl1pPr defTabSz="925513" eaLnBrk="0" hangingPunct="0">
              <a:spcBef>
                <a:spcPct val="30000"/>
              </a:spcBef>
              <a:defRPr sz="1200">
                <a:solidFill>
                  <a:schemeClr val="tx1"/>
                </a:solidFill>
                <a:latin typeface="Calibri" pitchFamily="34" charset="0"/>
              </a:defRPr>
            </a:lvl1pPr>
            <a:lvl2pPr marL="742950" indent="-285750" defTabSz="925513" eaLnBrk="0" hangingPunct="0">
              <a:spcBef>
                <a:spcPct val="30000"/>
              </a:spcBef>
              <a:defRPr sz="1200">
                <a:solidFill>
                  <a:schemeClr val="tx1"/>
                </a:solidFill>
                <a:latin typeface="Calibri" pitchFamily="34" charset="0"/>
              </a:defRPr>
            </a:lvl2pPr>
            <a:lvl3pPr marL="1143000" indent="-228600" defTabSz="925513" eaLnBrk="0" hangingPunct="0">
              <a:spcBef>
                <a:spcPct val="30000"/>
              </a:spcBef>
              <a:defRPr sz="1200">
                <a:solidFill>
                  <a:schemeClr val="tx1"/>
                </a:solidFill>
                <a:latin typeface="Calibri" pitchFamily="34" charset="0"/>
              </a:defRPr>
            </a:lvl3pPr>
            <a:lvl4pPr marL="1600200" indent="-228600" defTabSz="925513" eaLnBrk="0" hangingPunct="0">
              <a:spcBef>
                <a:spcPct val="30000"/>
              </a:spcBef>
              <a:defRPr sz="1200">
                <a:solidFill>
                  <a:schemeClr val="tx1"/>
                </a:solidFill>
                <a:latin typeface="Calibri" pitchFamily="34" charset="0"/>
              </a:defRPr>
            </a:lvl4pPr>
            <a:lvl5pPr marL="2057400" indent="-228600" defTabSz="925513" eaLnBrk="0" hangingPunct="0">
              <a:spcBef>
                <a:spcPct val="30000"/>
              </a:spcBef>
              <a:defRPr sz="1200">
                <a:solidFill>
                  <a:schemeClr val="tx1"/>
                </a:solidFill>
                <a:latin typeface="Calibri" pitchFamily="34" charset="0"/>
              </a:defRPr>
            </a:lvl5pPr>
            <a:lvl6pPr marL="2514600" indent="-228600" defTabSz="925513" eaLnBrk="0" fontAlgn="base" hangingPunct="0">
              <a:spcBef>
                <a:spcPct val="30000"/>
              </a:spcBef>
              <a:spcAft>
                <a:spcPct val="0"/>
              </a:spcAft>
              <a:defRPr sz="1200">
                <a:solidFill>
                  <a:schemeClr val="tx1"/>
                </a:solidFill>
                <a:latin typeface="Calibri" pitchFamily="34" charset="0"/>
              </a:defRPr>
            </a:lvl6pPr>
            <a:lvl7pPr marL="2971800" indent="-228600" defTabSz="925513" eaLnBrk="0" fontAlgn="base" hangingPunct="0">
              <a:spcBef>
                <a:spcPct val="30000"/>
              </a:spcBef>
              <a:spcAft>
                <a:spcPct val="0"/>
              </a:spcAft>
              <a:defRPr sz="1200">
                <a:solidFill>
                  <a:schemeClr val="tx1"/>
                </a:solidFill>
                <a:latin typeface="Calibri" pitchFamily="34" charset="0"/>
              </a:defRPr>
            </a:lvl7pPr>
            <a:lvl8pPr marL="3429000" indent="-228600" defTabSz="925513" eaLnBrk="0" fontAlgn="base" hangingPunct="0">
              <a:spcBef>
                <a:spcPct val="30000"/>
              </a:spcBef>
              <a:spcAft>
                <a:spcPct val="0"/>
              </a:spcAft>
              <a:defRPr sz="1200">
                <a:solidFill>
                  <a:schemeClr val="tx1"/>
                </a:solidFill>
                <a:latin typeface="Calibri" pitchFamily="34" charset="0"/>
              </a:defRPr>
            </a:lvl8pPr>
            <a:lvl9pPr marL="3886200" indent="-228600" defTabSz="925513"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119B21D4-0946-467F-92BC-CF6F540D121C}" type="slidenum">
              <a:rPr lang="en-US" altLang="en-US"/>
              <a:pPr algn="r" eaLnBrk="1" hangingPunct="1">
                <a:spcBef>
                  <a:spcPct val="0"/>
                </a:spcBef>
              </a:pPr>
              <a:t>2</a:t>
            </a:fld>
            <a:endParaRPr lang="en-US" altLang="en-US"/>
          </a:p>
        </p:txBody>
      </p:sp>
      <p:sp>
        <p:nvSpPr>
          <p:cNvPr id="17411" name="Rectangle 2"/>
          <p:cNvSpPr>
            <a:spLocks noGrp="1" noRot="1" noChangeAspect="1" noChangeArrowheads="1" noTextEdit="1"/>
          </p:cNvSpPr>
          <p:nvPr>
            <p:ph type="sldImg"/>
          </p:nvPr>
        </p:nvSpPr>
        <p:spPr bwMode="auto">
          <a:xfrm>
            <a:off x="1119188" y="696913"/>
            <a:ext cx="4648200"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847" tIns="46424" rIns="92847" bIns="46424"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34656565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Tree>
    <p:extLst>
      <p:ext uri="{BB962C8B-B14F-4D97-AF65-F5344CB8AC3E}">
        <p14:creationId xmlns:p14="http://schemas.microsoft.com/office/powerpoint/2010/main" val="28711043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Tree>
    <p:extLst>
      <p:ext uri="{BB962C8B-B14F-4D97-AF65-F5344CB8AC3E}">
        <p14:creationId xmlns:p14="http://schemas.microsoft.com/office/powerpoint/2010/main" val="29781525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Tree>
    <p:extLst>
      <p:ext uri="{BB962C8B-B14F-4D97-AF65-F5344CB8AC3E}">
        <p14:creationId xmlns:p14="http://schemas.microsoft.com/office/powerpoint/2010/main" val="29781525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Tree>
    <p:extLst>
      <p:ext uri="{BB962C8B-B14F-4D97-AF65-F5344CB8AC3E}">
        <p14:creationId xmlns:p14="http://schemas.microsoft.com/office/powerpoint/2010/main" val="29781525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Tree>
    <p:extLst>
      <p:ext uri="{BB962C8B-B14F-4D97-AF65-F5344CB8AC3E}">
        <p14:creationId xmlns:p14="http://schemas.microsoft.com/office/powerpoint/2010/main" val="14593808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a:solidFill>
                <a:schemeClr val="tx1"/>
              </a:solidFill>
              <a:effectLst/>
              <a:latin typeface="+mn-lt"/>
              <a:ea typeface="+mn-ea"/>
              <a:cs typeface="+mn-cs"/>
            </a:endParaRPr>
          </a:p>
        </p:txBody>
      </p:sp>
    </p:spTree>
    <p:extLst>
      <p:ext uri="{BB962C8B-B14F-4D97-AF65-F5344CB8AC3E}">
        <p14:creationId xmlns:p14="http://schemas.microsoft.com/office/powerpoint/2010/main" val="9266485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spcAft>
                <a:spcPct val="30000"/>
              </a:spcAft>
              <a:buNone/>
            </a:pPr>
            <a:endParaRPr lang="en-US" altLang="en-US"/>
          </a:p>
        </p:txBody>
      </p:sp>
    </p:spTree>
    <p:extLst>
      <p:ext uri="{BB962C8B-B14F-4D97-AF65-F5344CB8AC3E}">
        <p14:creationId xmlns:p14="http://schemas.microsoft.com/office/powerpoint/2010/main" val="23896575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A3DBFED7-43B1-4AFC-A58B-013185527B45}" type="datetime1">
              <a:rPr lang="en-US" smtClean="0"/>
              <a:t>11/5/2024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903F27A-914A-4204-BFC5-43FF95AACD45}" type="slidenum">
              <a:rPr lang="en-US"/>
              <a:pPr>
                <a:defRPr/>
              </a:pPr>
              <a:t>‹#›</a:t>
            </a:fld>
            <a:endParaRPr lang="en-US"/>
          </a:p>
        </p:txBody>
      </p:sp>
    </p:spTree>
    <p:extLst>
      <p:ext uri="{BB962C8B-B14F-4D97-AF65-F5344CB8AC3E}">
        <p14:creationId xmlns:p14="http://schemas.microsoft.com/office/powerpoint/2010/main" val="3607013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3CD6C44-E89E-4BE1-A388-E998477A04BA}" type="datetime1">
              <a:rPr lang="en-US" smtClean="0"/>
              <a:t>11/5/2024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E84D509-5A7D-4CA7-A02F-19C92CE77188}" type="slidenum">
              <a:rPr lang="en-US"/>
              <a:pPr>
                <a:defRPr/>
              </a:pPr>
              <a:t>‹#›</a:t>
            </a:fld>
            <a:endParaRPr lang="en-US"/>
          </a:p>
        </p:txBody>
      </p:sp>
    </p:spTree>
    <p:extLst>
      <p:ext uri="{BB962C8B-B14F-4D97-AF65-F5344CB8AC3E}">
        <p14:creationId xmlns:p14="http://schemas.microsoft.com/office/powerpoint/2010/main" val="910918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68C61E2-B783-4DD0-A259-8D055C994830}" type="datetime1">
              <a:rPr lang="en-US" smtClean="0"/>
              <a:t>11/5/2024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62B025C-FB65-4908-A90E-AF278B1F577B}" type="slidenum">
              <a:rPr lang="en-US"/>
              <a:pPr>
                <a:defRPr/>
              </a:pPr>
              <a:t>‹#›</a:t>
            </a:fld>
            <a:endParaRPr lang="en-US"/>
          </a:p>
        </p:txBody>
      </p:sp>
    </p:spTree>
    <p:extLst>
      <p:ext uri="{BB962C8B-B14F-4D97-AF65-F5344CB8AC3E}">
        <p14:creationId xmlns:p14="http://schemas.microsoft.com/office/powerpoint/2010/main" val="3897481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ACA263DF-DAF5-4F3C-A264-ACEB4F254256}" type="datetime1">
              <a:rPr lang="en-US" smtClean="0"/>
              <a:t>11/5/2024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664FD68-7789-4411-B794-D82C5F643237}" type="slidenum">
              <a:rPr lang="en-US"/>
              <a:pPr>
                <a:defRPr/>
              </a:pPr>
              <a:t>‹#›</a:t>
            </a:fld>
            <a:endParaRPr lang="en-US"/>
          </a:p>
        </p:txBody>
      </p:sp>
    </p:spTree>
    <p:extLst>
      <p:ext uri="{BB962C8B-B14F-4D97-AF65-F5344CB8AC3E}">
        <p14:creationId xmlns:p14="http://schemas.microsoft.com/office/powerpoint/2010/main" val="64144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1AC7FD01-A5F8-470B-9F38-A52291894447}" type="datetime1">
              <a:rPr lang="en-US" smtClean="0"/>
              <a:t>11/5/2024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F7CABD2-7A9F-4199-B27A-6D3CF5DCF6BC}" type="slidenum">
              <a:rPr lang="en-US"/>
              <a:pPr>
                <a:defRPr/>
              </a:pPr>
              <a:t>‹#›</a:t>
            </a:fld>
            <a:endParaRPr lang="en-US"/>
          </a:p>
        </p:txBody>
      </p:sp>
    </p:spTree>
    <p:extLst>
      <p:ext uri="{BB962C8B-B14F-4D97-AF65-F5344CB8AC3E}">
        <p14:creationId xmlns:p14="http://schemas.microsoft.com/office/powerpoint/2010/main" val="1547345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2D0A535F-0074-45F6-851C-FE35C74AEEC9}" type="datetime1">
              <a:rPr lang="en-US" smtClean="0"/>
              <a:t>11/5/2024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F9A0947-32BE-437B-B38B-6F372C59DD12}" type="slidenum">
              <a:rPr lang="en-US"/>
              <a:pPr>
                <a:defRPr/>
              </a:pPr>
              <a:t>‹#›</a:t>
            </a:fld>
            <a:endParaRPr lang="en-US"/>
          </a:p>
        </p:txBody>
      </p:sp>
    </p:spTree>
    <p:extLst>
      <p:ext uri="{BB962C8B-B14F-4D97-AF65-F5344CB8AC3E}">
        <p14:creationId xmlns:p14="http://schemas.microsoft.com/office/powerpoint/2010/main" val="25885155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B525CA43-EB5D-435F-9FA4-6023B1C6509C}" type="datetime1">
              <a:rPr lang="en-US" smtClean="0"/>
              <a:t>11/5/2024</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39EE3089-DE16-443E-9A2F-071BF8F74C42}" type="slidenum">
              <a:rPr lang="en-US"/>
              <a:pPr>
                <a:defRPr/>
              </a:pPr>
              <a:t>‹#›</a:t>
            </a:fld>
            <a:endParaRPr lang="en-US"/>
          </a:p>
        </p:txBody>
      </p:sp>
    </p:spTree>
    <p:extLst>
      <p:ext uri="{BB962C8B-B14F-4D97-AF65-F5344CB8AC3E}">
        <p14:creationId xmlns:p14="http://schemas.microsoft.com/office/powerpoint/2010/main" val="2800147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F1381EDA-7123-4C06-A9E7-A613AF6EFC28}" type="datetime1">
              <a:rPr lang="en-US" smtClean="0"/>
              <a:t>11/5/2024</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1D915975-A8C2-4CF7-83AA-CF8F9A62D762}" type="slidenum">
              <a:rPr lang="en-US"/>
              <a:pPr>
                <a:defRPr/>
              </a:pPr>
              <a:t>‹#›</a:t>
            </a:fld>
            <a:endParaRPr lang="en-US"/>
          </a:p>
        </p:txBody>
      </p:sp>
    </p:spTree>
    <p:extLst>
      <p:ext uri="{BB962C8B-B14F-4D97-AF65-F5344CB8AC3E}">
        <p14:creationId xmlns:p14="http://schemas.microsoft.com/office/powerpoint/2010/main" val="14047376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1C6EF9B-B1E6-4B26-AC94-432359050625}" type="datetime1">
              <a:rPr lang="en-US" smtClean="0"/>
              <a:t>11/5/2024</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E932BB6A-D600-4D54-8112-1310BC448E11}" type="slidenum">
              <a:rPr lang="en-US"/>
              <a:pPr>
                <a:defRPr/>
              </a:pPr>
              <a:t>‹#›</a:t>
            </a:fld>
            <a:endParaRPr lang="en-US"/>
          </a:p>
        </p:txBody>
      </p:sp>
    </p:spTree>
    <p:extLst>
      <p:ext uri="{BB962C8B-B14F-4D97-AF65-F5344CB8AC3E}">
        <p14:creationId xmlns:p14="http://schemas.microsoft.com/office/powerpoint/2010/main" val="38072768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823C64E-B347-479C-9E6C-3DFC83D00D06}" type="datetime1">
              <a:rPr lang="en-US" smtClean="0"/>
              <a:t>11/5/2024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5EF73A5-6900-4E88-808A-0E9134225703}" type="slidenum">
              <a:rPr lang="en-US"/>
              <a:pPr>
                <a:defRPr/>
              </a:pPr>
              <a:t>‹#›</a:t>
            </a:fld>
            <a:endParaRPr lang="en-US"/>
          </a:p>
        </p:txBody>
      </p:sp>
    </p:spTree>
    <p:extLst>
      <p:ext uri="{BB962C8B-B14F-4D97-AF65-F5344CB8AC3E}">
        <p14:creationId xmlns:p14="http://schemas.microsoft.com/office/powerpoint/2010/main" val="11301194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DBA4EB8B-BEE6-4705-A427-4CF676535DBC}" type="datetime1">
              <a:rPr lang="en-US" smtClean="0"/>
              <a:t>11/5/2024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A2D99E5-9007-41FC-BC35-6EFF6EBD80FC}" type="slidenum">
              <a:rPr lang="en-US"/>
              <a:pPr>
                <a:defRPr/>
              </a:pPr>
              <a:t>‹#›</a:t>
            </a:fld>
            <a:endParaRPr lang="en-US"/>
          </a:p>
        </p:txBody>
      </p:sp>
    </p:spTree>
    <p:extLst>
      <p:ext uri="{BB962C8B-B14F-4D97-AF65-F5344CB8AC3E}">
        <p14:creationId xmlns:p14="http://schemas.microsoft.com/office/powerpoint/2010/main" val="7777029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BD1EDC9C-791E-30E4-924F-FE563907F7FC}"/>
              </a:ext>
            </a:extLst>
          </p:cNvPr>
          <p:cNvGraphicFramePr>
            <a:graphicFrameLocks noChangeAspect="1"/>
          </p:cNvGraphicFramePr>
          <p:nvPr userDrawn="1">
            <p:custDataLst>
              <p:tags r:id="rId13"/>
            </p:custDataLst>
            <p:extLst>
              <p:ext uri="{D42A27DB-BD31-4B8C-83A1-F6EECF244321}">
                <p14:modId xmlns:p14="http://schemas.microsoft.com/office/powerpoint/2010/main" val="37057501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4" imgW="347" imgH="348" progId="TCLayout.ActiveDocument.1">
                  <p:embed/>
                </p:oleObj>
              </mc:Choice>
              <mc:Fallback>
                <p:oleObj name="think-cell Slide" r:id="rId14" imgW="347" imgH="348" progId="TCLayout.ActiveDocument.1">
                  <p:embed/>
                  <p:pic>
                    <p:nvPicPr>
                      <p:cNvPr id="3" name="think-cell data - do not delete" hidden="1">
                        <a:extLst>
                          <a:ext uri="{FF2B5EF4-FFF2-40B4-BE49-F238E27FC236}">
                            <a16:creationId xmlns:a16="http://schemas.microsoft.com/office/drawing/2014/main" id="{BD1EDC9C-791E-30E4-924F-FE563907F7FC}"/>
                          </a:ext>
                        </a:extLst>
                      </p:cNvPr>
                      <p:cNvPicPr/>
                      <p:nvPr/>
                    </p:nvPicPr>
                    <p:blipFill>
                      <a:blip r:embed="rId15"/>
                      <a:stretch>
                        <a:fillRect/>
                      </a:stretch>
                    </p:blipFill>
                    <p:spPr>
                      <a:xfrm>
                        <a:off x="1588" y="1588"/>
                        <a:ext cx="1588" cy="1588"/>
                      </a:xfrm>
                      <a:prstGeom prst="rect">
                        <a:avLst/>
                      </a:prstGeom>
                    </p:spPr>
                  </p:pic>
                </p:oleObj>
              </mc:Fallback>
            </mc:AlternateContent>
          </a:graphicData>
        </a:graphic>
      </p:graphicFrame>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Arial" panose="020B0604020202020204" pitchFamily="34" charset="0"/>
                <a:cs typeface="+mn-cs"/>
              </a:defRPr>
            </a:lvl1pPr>
          </a:lstStyle>
          <a:p>
            <a:pPr>
              <a:defRPr/>
            </a:pPr>
            <a:fld id="{AF7567AC-5139-463C-A14F-9C3A3ABDE4CF}" type="datetime1">
              <a:rPr lang="en-US" smtClean="0"/>
              <a:pPr>
                <a:defRPr/>
              </a:pPr>
              <a:t>11/5/2024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Arial" panose="020B0604020202020204" pitchFamily="34" charset="0"/>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Arial" panose="020B0604020202020204" pitchFamily="34" charset="0"/>
                <a:cs typeface="+mn-cs"/>
              </a:defRPr>
            </a:lvl1pPr>
          </a:lstStyle>
          <a:p>
            <a:pPr>
              <a:defRPr/>
            </a:pPr>
            <a:fld id="{B90C2EAB-61EF-4730-8B68-B703A0CB4819}"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kern="1200">
          <a:solidFill>
            <a:schemeClr val="tx1"/>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oleObject" Target="../embeddings/oleObject2.bin"/></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chart" Target="../charts/chart5.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chart" Target="../charts/chart1.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0" name="Object 2" hidden="1"/>
          <p:cNvGraphicFramePr>
            <a:graphicFrameLocks noChangeAspect="1"/>
          </p:cNvGraphicFramePr>
          <p:nvPr>
            <p:custDataLst>
              <p:tags r:id="rId1"/>
            </p:custDataLst>
            <p:extLst>
              <p:ext uri="{D42A27DB-BD31-4B8C-83A1-F6EECF244321}">
                <p14:modId xmlns:p14="http://schemas.microsoft.com/office/powerpoint/2010/main" val="317237107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2050" name="Object 2"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51" name="Date"/>
          <p:cNvSpPr txBox="1">
            <a:spLocks noChangeArrowheads="1"/>
          </p:cNvSpPr>
          <p:nvPr/>
        </p:nvSpPr>
        <p:spPr bwMode="auto">
          <a:xfrm>
            <a:off x="2044700" y="5305425"/>
            <a:ext cx="503555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000" b="1" dirty="0">
                <a:solidFill>
                  <a:srgbClr val="0070C0"/>
                </a:solidFill>
                <a:latin typeface="Arial"/>
                <a:cs typeface="Arial"/>
              </a:rPr>
              <a:t>Fiscal Year 2023</a:t>
            </a:r>
          </a:p>
          <a:p>
            <a:pPr algn="ctr" eaLnBrk="1" hangingPunct="1">
              <a:spcBef>
                <a:spcPct val="0"/>
              </a:spcBef>
              <a:buFontTx/>
              <a:buNone/>
            </a:pPr>
            <a:endParaRPr lang="en-US" altLang="en-US" sz="2000" b="1">
              <a:solidFill>
                <a:srgbClr val="0070C0"/>
              </a:solidFill>
              <a:latin typeface="Arial" charset="0"/>
            </a:endParaRPr>
          </a:p>
          <a:p>
            <a:pPr algn="ctr" eaLnBrk="1" hangingPunct="1">
              <a:spcBef>
                <a:spcPct val="0"/>
              </a:spcBef>
              <a:buNone/>
            </a:pPr>
            <a:r>
              <a:rPr lang="en-US" altLang="en-US" sz="2000" dirty="0">
                <a:solidFill>
                  <a:srgbClr val="0070C0"/>
                </a:solidFill>
                <a:latin typeface="Arial"/>
                <a:cs typeface="Arial"/>
              </a:rPr>
              <a:t>November 2024</a:t>
            </a:r>
            <a:endParaRPr lang="en-US" altLang="en-US" sz="2000" b="1" dirty="0">
              <a:solidFill>
                <a:srgbClr val="0070C0"/>
              </a:solidFill>
              <a:latin typeface="Arial" charset="0"/>
            </a:endParaRPr>
          </a:p>
        </p:txBody>
      </p:sp>
      <p:sp>
        <p:nvSpPr>
          <p:cNvPr id="17" name="TitleTopPlaceholder"/>
          <p:cNvSpPr>
            <a:spLocks noChangeArrowheads="1"/>
          </p:cNvSpPr>
          <p:nvPr/>
        </p:nvSpPr>
        <p:spPr bwMode="auto">
          <a:xfrm>
            <a:off x="2125663" y="3246438"/>
            <a:ext cx="2125662" cy="436562"/>
          </a:xfrm>
          <a:prstGeom prst="rect">
            <a:avLst/>
          </a:prstGeom>
          <a:solidFill>
            <a:schemeClr val="accent2">
              <a:lumMod val="75000"/>
              <a:alpha val="77000"/>
            </a:schemeClr>
          </a:solidFill>
          <a:ln w="9525">
            <a:noFill/>
            <a:miter lim="800000"/>
            <a:headEnd/>
            <a:tailEnd/>
          </a:ln>
          <a:effectLst/>
        </p:spPr>
        <p:txBody>
          <a:bodyPr wrap="none" lIns="93296" tIns="46648" rIns="93296" bIns="46648" anchor="ctr"/>
          <a:lstStyle/>
          <a:p>
            <a:pPr fontAlgn="auto">
              <a:spcBef>
                <a:spcPts val="0"/>
              </a:spcBef>
              <a:spcAft>
                <a:spcPts val="0"/>
              </a:spcAft>
              <a:defRPr/>
            </a:pPr>
            <a:endParaRPr lang="en-US">
              <a:latin typeface="+mn-lt"/>
              <a:cs typeface="+mn-cs"/>
            </a:endParaRPr>
          </a:p>
        </p:txBody>
      </p:sp>
      <p:sp>
        <p:nvSpPr>
          <p:cNvPr id="2053" name="TitleTopPlaceholder"/>
          <p:cNvSpPr>
            <a:spLocks noChangeArrowheads="1"/>
          </p:cNvSpPr>
          <p:nvPr/>
        </p:nvSpPr>
        <p:spPr bwMode="auto">
          <a:xfrm>
            <a:off x="0" y="3246438"/>
            <a:ext cx="2125663" cy="436562"/>
          </a:xfrm>
          <a:prstGeom prst="rect">
            <a:avLst/>
          </a:prstGeom>
          <a:solidFill>
            <a:srgbClr val="FFC000">
              <a:alpha val="7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3296" tIns="46648" rIns="93296" bIns="46648"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800"/>
          </a:p>
        </p:txBody>
      </p:sp>
      <p:sp>
        <p:nvSpPr>
          <p:cNvPr id="2054" name="TitleTopPlaceholder"/>
          <p:cNvSpPr>
            <a:spLocks noChangeArrowheads="1"/>
          </p:cNvSpPr>
          <p:nvPr/>
        </p:nvSpPr>
        <p:spPr bwMode="auto">
          <a:xfrm>
            <a:off x="3886200" y="3246438"/>
            <a:ext cx="5257800" cy="436562"/>
          </a:xfrm>
          <a:prstGeom prst="rect">
            <a:avLst/>
          </a:prstGeom>
          <a:solidFill>
            <a:srgbClr val="009900">
              <a:alpha val="6901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3296" tIns="46648" rIns="93296" bIns="46648"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800"/>
          </a:p>
        </p:txBody>
      </p:sp>
      <p:pic>
        <p:nvPicPr>
          <p:cNvPr id="13316" name="Picture 4" descr="http://upload.wikimedia.org/wikipedia/commons/thumb/8/82/Seal_of_Massachusetts.svg/2000px-Seal_of_Massachusetts.svg.png"/>
          <p:cNvPicPr>
            <a:picLocks noChangeAspect="1" noChangeArrowheads="1"/>
          </p:cNvPicPr>
          <p:nvPr/>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21967" y="2029604"/>
            <a:ext cx="2075338"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056" name="Title 1"/>
          <p:cNvSpPr txBox="1">
            <a:spLocks/>
          </p:cNvSpPr>
          <p:nvPr/>
        </p:nvSpPr>
        <p:spPr bwMode="auto">
          <a:xfrm>
            <a:off x="685800" y="457200"/>
            <a:ext cx="77724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1019175" eaLnBrk="0" hangingPunct="0">
              <a:spcBef>
                <a:spcPct val="20000"/>
              </a:spcBef>
              <a:buFont typeface="Arial" charset="0"/>
              <a:buChar char="•"/>
              <a:defRPr sz="3200">
                <a:solidFill>
                  <a:schemeClr val="tx1"/>
                </a:solidFill>
                <a:latin typeface="Calibri" pitchFamily="34" charset="0"/>
              </a:defRPr>
            </a:lvl1pPr>
            <a:lvl2pPr marL="742950" indent="-285750" defTabSz="1019175" eaLnBrk="0" hangingPunct="0">
              <a:spcBef>
                <a:spcPct val="20000"/>
              </a:spcBef>
              <a:buFont typeface="Arial" charset="0"/>
              <a:buChar char="–"/>
              <a:defRPr sz="2800">
                <a:solidFill>
                  <a:schemeClr val="tx1"/>
                </a:solidFill>
                <a:latin typeface="Calibri" pitchFamily="34" charset="0"/>
              </a:defRPr>
            </a:lvl2pPr>
            <a:lvl3pPr marL="1143000" indent="-228600" defTabSz="1019175" eaLnBrk="0" hangingPunct="0">
              <a:spcBef>
                <a:spcPct val="20000"/>
              </a:spcBef>
              <a:buFont typeface="Arial" charset="0"/>
              <a:buChar char="•"/>
              <a:defRPr sz="2400">
                <a:solidFill>
                  <a:schemeClr val="tx1"/>
                </a:solidFill>
                <a:latin typeface="Calibri" pitchFamily="34" charset="0"/>
              </a:defRPr>
            </a:lvl3pPr>
            <a:lvl4pPr marL="1600200" indent="-228600" defTabSz="1019175" eaLnBrk="0" hangingPunct="0">
              <a:spcBef>
                <a:spcPct val="20000"/>
              </a:spcBef>
              <a:buFont typeface="Arial" charset="0"/>
              <a:buChar char="–"/>
              <a:defRPr sz="2000">
                <a:solidFill>
                  <a:schemeClr val="tx1"/>
                </a:solidFill>
                <a:latin typeface="Calibri" pitchFamily="34" charset="0"/>
              </a:defRPr>
            </a:lvl4pPr>
            <a:lvl5pPr marL="2057400" indent="-228600" defTabSz="1019175" eaLnBrk="0" hangingPunct="0">
              <a:spcBef>
                <a:spcPct val="20000"/>
              </a:spcBef>
              <a:buFont typeface="Arial" charset="0"/>
              <a:buChar char="»"/>
              <a:defRPr sz="2000">
                <a:solidFill>
                  <a:schemeClr val="tx1"/>
                </a:solidFill>
                <a:latin typeface="Calibri" pitchFamily="34" charset="0"/>
              </a:defRPr>
            </a:lvl5pPr>
            <a:lvl6pPr marL="2514600" indent="-228600" defTabSz="1019175"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1019175"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1019175"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1019175"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4400">
                <a:solidFill>
                  <a:srgbClr val="0070C0"/>
                </a:solidFill>
                <a:latin typeface="Arial" charset="0"/>
              </a:rPr>
              <a:t>Health Safety Net</a:t>
            </a:r>
            <a:br>
              <a:rPr lang="en-US" altLang="en-US" sz="4400">
                <a:solidFill>
                  <a:srgbClr val="0070C0"/>
                </a:solidFill>
                <a:latin typeface="Arial" charset="0"/>
              </a:rPr>
            </a:br>
            <a:r>
              <a:rPr lang="en-US" altLang="en-US" sz="4400">
                <a:solidFill>
                  <a:srgbClr val="0070C0"/>
                </a:solidFill>
                <a:latin typeface="Arial" charset="0"/>
              </a:rPr>
              <a:t>Annual Report</a:t>
            </a:r>
            <a:br>
              <a:rPr lang="en-US" altLang="en-US" sz="4400">
                <a:solidFill>
                  <a:srgbClr val="0070C0"/>
                </a:solidFill>
                <a:latin typeface="Arial" charset="0"/>
              </a:rPr>
            </a:br>
            <a:endParaRPr lang="en-US" altLang="en-US" sz="4400">
              <a:solidFill>
                <a:srgbClr val="0070C0"/>
              </a:solidFill>
              <a:latin typeface="Arial" charset="0"/>
            </a:endParaRPr>
          </a:p>
        </p:txBody>
      </p:sp>
    </p:spTree>
    <p:extLst>
      <p:ext uri="{BB962C8B-B14F-4D97-AF65-F5344CB8AC3E}">
        <p14:creationId xmlns:p14="http://schemas.microsoft.com/office/powerpoint/2010/main" val="6181584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AutoShape 16"/>
          <p:cNvSpPr>
            <a:spLocks noChangeArrowheads="1"/>
          </p:cNvSpPr>
          <p:nvPr/>
        </p:nvSpPr>
        <p:spPr bwMode="auto">
          <a:xfrm>
            <a:off x="6400800" y="1066800"/>
            <a:ext cx="2212975" cy="4648200"/>
          </a:xfrm>
          <a:prstGeom prst="roundRect">
            <a:avLst>
              <a:gd name="adj" fmla="val 16667"/>
            </a:avLst>
          </a:prstGeom>
          <a:solidFill>
            <a:schemeClr val="accent3">
              <a:lumMod val="60000"/>
              <a:lumOff val="40000"/>
            </a:schemeClr>
          </a:solidFill>
          <a:ln>
            <a:noFill/>
          </a:ln>
        </p:spPr>
        <p:txBody>
          <a:bodyPr wrap="none" lIns="82058" tIns="41029" rIns="82058" bIns="41029"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a:latin typeface="Verdana" pitchFamily="34" charset="0"/>
            </a:endParaRPr>
          </a:p>
        </p:txBody>
      </p:sp>
      <p:sp>
        <p:nvSpPr>
          <p:cNvPr id="7172" name="Rectangle 4"/>
          <p:cNvSpPr>
            <a:spLocks noGrp="1" noChangeArrowheads="1"/>
          </p:cNvSpPr>
          <p:nvPr>
            <p:ph idx="1"/>
          </p:nvPr>
        </p:nvSpPr>
        <p:spPr/>
        <p:txBody>
          <a:bodyPr/>
          <a:lstStyle/>
          <a:p>
            <a:pPr marL="0" indent="0">
              <a:spcAft>
                <a:spcPct val="30000"/>
              </a:spcAft>
              <a:buNone/>
            </a:pPr>
            <a:endParaRPr lang="en-US" altLang="en-US" sz="1100"/>
          </a:p>
          <a:p>
            <a:pPr marL="0" indent="0">
              <a:spcAft>
                <a:spcPct val="30000"/>
              </a:spcAft>
              <a:buNone/>
            </a:pPr>
            <a:endParaRPr lang="en-US" altLang="en-US" sz="1100" strike="sngStrike"/>
          </a:p>
        </p:txBody>
      </p:sp>
      <p:sp>
        <p:nvSpPr>
          <p:cNvPr id="7173" name="Rectangle 17"/>
          <p:cNvSpPr>
            <a:spLocks noChangeArrowheads="1"/>
          </p:cNvSpPr>
          <p:nvPr/>
        </p:nvSpPr>
        <p:spPr bwMode="auto">
          <a:xfrm>
            <a:off x="457200" y="533400"/>
            <a:ext cx="7086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2000" b="1">
                <a:solidFill>
                  <a:srgbClr val="000000"/>
                </a:solidFill>
                <a:latin typeface="Arial" panose="020B0604020202020204" pitchFamily="34" charset="0"/>
              </a:rPr>
              <a:t>HSN Amounts Disbursed to Community Health Centers</a:t>
            </a:r>
            <a:endParaRPr lang="en-US" altLang="en-US" sz="2000" b="1">
              <a:solidFill>
                <a:srgbClr val="FF0000"/>
              </a:solidFill>
              <a:latin typeface="Arial" panose="020B0604020202020204" pitchFamily="34" charset="0"/>
            </a:endParaRPr>
          </a:p>
        </p:txBody>
      </p:sp>
      <p:sp>
        <p:nvSpPr>
          <p:cNvPr id="7179" name="Text Box 14"/>
          <p:cNvSpPr txBox="1">
            <a:spLocks noChangeArrowheads="1"/>
          </p:cNvSpPr>
          <p:nvPr/>
        </p:nvSpPr>
        <p:spPr bwMode="auto">
          <a:xfrm>
            <a:off x="542514" y="6225133"/>
            <a:ext cx="805912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None/>
            </a:pPr>
            <a:r>
              <a:rPr lang="en-US" altLang="en-US" sz="700">
                <a:latin typeface="Arial" panose="020B0604020202020204" pitchFamily="34" charset="0"/>
              </a:rPr>
              <a:t>Notes: The Health Safety Net fiscal year runs from October 1 through September 30 of the following year.  Community health center payments are reported in the month in which payment was made.  Data reflects payment  as of the end of each fiscal year and exclude adjustments made after the end of the fiscal year. Source: Health Safety Net Payment Calculation as of </a:t>
            </a:r>
            <a:r>
              <a:rPr lang="en-US" altLang="en-US" sz="700" b="1">
                <a:latin typeface="Arial" panose="020B0604020202020204" pitchFamily="34" charset="0"/>
              </a:rPr>
              <a:t>9/30/23.</a:t>
            </a:r>
          </a:p>
        </p:txBody>
      </p:sp>
      <p:sp>
        <p:nvSpPr>
          <p:cNvPr id="20" name="Slide Number Placeholder 3"/>
          <p:cNvSpPr txBox="1">
            <a:spLocks/>
          </p:cNvSpPr>
          <p:nvPr/>
        </p:nvSpPr>
        <p:spPr>
          <a:xfrm>
            <a:off x="8305800" y="6332855"/>
            <a:ext cx="458788" cy="249928"/>
          </a:xfrm>
          <a:prstGeom prst="rect">
            <a:avLst/>
          </a:prstGeom>
        </p:spPr>
        <p:txBody>
          <a:bodyPr vert="horz" lIns="91440" tIns="45720" rIns="91440" bIns="45720" rtlCol="0" anchor="ctr"/>
          <a:lstStyle>
            <a:defPPr>
              <a:defRPr lang="en-US"/>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r">
              <a:defRPr/>
            </a:pPr>
            <a:endParaRPr lang="en-US" sz="1100">
              <a:solidFill>
                <a:schemeClr val="tx1"/>
              </a:solidFill>
              <a:latin typeface="Times New Roman" panose="02020603050405020304" pitchFamily="18" charset="0"/>
              <a:cs typeface="Times New Roman" panose="02020603050405020304" pitchFamily="18" charset="0"/>
            </a:endParaRPr>
          </a:p>
        </p:txBody>
      </p:sp>
      <p:pic>
        <p:nvPicPr>
          <p:cNvPr id="21" name="Picture 20"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 name="Group 11"/>
          <p:cNvGrpSpPr>
            <a:grpSpLocks/>
          </p:cNvGrpSpPr>
          <p:nvPr/>
        </p:nvGrpSpPr>
        <p:grpSpPr bwMode="auto">
          <a:xfrm>
            <a:off x="517525" y="6477000"/>
            <a:ext cx="3349625" cy="309563"/>
            <a:chOff x="4307" y="87"/>
            <a:chExt cx="1856" cy="299"/>
          </a:xfrm>
        </p:grpSpPr>
        <p:sp>
          <p:nvSpPr>
            <p:cNvPr id="2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a:solidFill>
                  <a:schemeClr val="tx1"/>
                </a:solidFill>
                <a:latin typeface="Verdana" pitchFamily="34" charset="0"/>
              </a:endParaRPr>
            </a:p>
          </p:txBody>
        </p:sp>
        <p:sp>
          <p:nvSpPr>
            <p:cNvPr id="2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a:solidFill>
                    <a:srgbClr val="376092"/>
                  </a:solidFill>
                </a:rPr>
                <a:t>Executive Office of Health and Human Services</a:t>
              </a:r>
            </a:p>
          </p:txBody>
        </p:sp>
      </p:grpSp>
      <p:cxnSp>
        <p:nvCxnSpPr>
          <p:cNvPr id="25" name="Straight Connector 24"/>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7" name="Group 11"/>
          <p:cNvGrpSpPr>
            <a:grpSpLocks/>
          </p:cNvGrpSpPr>
          <p:nvPr/>
        </p:nvGrpSpPr>
        <p:grpSpPr bwMode="auto">
          <a:xfrm>
            <a:off x="7437120" y="256582"/>
            <a:ext cx="1341438" cy="330488"/>
            <a:chOff x="4307" y="123"/>
            <a:chExt cx="1856" cy="285"/>
          </a:xfrm>
        </p:grpSpPr>
        <p:sp>
          <p:nvSpPr>
            <p:cNvPr id="28"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a:solidFill>
                  <a:schemeClr val="tx1"/>
                </a:solidFill>
                <a:latin typeface="Verdana" pitchFamily="34" charset="0"/>
              </a:endParaRPr>
            </a:p>
          </p:txBody>
        </p:sp>
        <p:sp>
          <p:nvSpPr>
            <p:cNvPr id="29" name="Text Box 13"/>
            <p:cNvSpPr txBox="1">
              <a:spLocks noChangeArrowheads="1"/>
            </p:cNvSpPr>
            <p:nvPr/>
          </p:nvSpPr>
          <p:spPr bwMode="auto">
            <a:xfrm>
              <a:off x="4357" y="188"/>
              <a:ext cx="1756" cy="220"/>
            </a:xfrm>
            <a:prstGeom prst="rect">
              <a:avLst/>
            </a:prstGeom>
            <a:noFill/>
            <a:ln w="9525" algn="ctr">
              <a:noFill/>
              <a:miter lim="800000"/>
              <a:headEnd/>
              <a:tailEnd/>
            </a:ln>
          </p:spPr>
          <p:txBody>
            <a:bodyPr lIns="101799" tIns="50900" rIns="101799" bIns="50900" anchor="b">
              <a:spAutoFit/>
            </a:bodyPr>
            <a:lstStyle/>
            <a:p>
              <a:pPr algn="r" defTabSz="1019175"/>
              <a:r>
                <a:rPr lang="en-US" sz="1600" b="1">
                  <a:solidFill>
                    <a:srgbClr val="4F81BD"/>
                  </a:solidFill>
                  <a:latin typeface="Arial" panose="020B0604020202020204" pitchFamily="34" charset="0"/>
                  <a:cs typeface="Arial" panose="020B0604020202020204" pitchFamily="34" charset="0"/>
                </a:rPr>
                <a:t>Payments</a:t>
              </a:r>
            </a:p>
          </p:txBody>
        </p:sp>
      </p:grpSp>
      <p:sp>
        <p:nvSpPr>
          <p:cNvPr id="31" name="Rectangle 4"/>
          <p:cNvSpPr txBox="1">
            <a:spLocks noChangeArrowheads="1"/>
          </p:cNvSpPr>
          <p:nvPr/>
        </p:nvSpPr>
        <p:spPr bwMode="auto">
          <a:xfrm>
            <a:off x="6477000" y="1300840"/>
            <a:ext cx="2076450" cy="4261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Aft>
                <a:spcPct val="30000"/>
              </a:spcAft>
              <a:buFont typeface="Arial" charset="0"/>
              <a:buNone/>
            </a:pPr>
            <a:endParaRPr lang="en-US" altLang="en-US" sz="1100"/>
          </a:p>
          <a:p>
            <a:pPr marL="0" indent="0">
              <a:spcAft>
                <a:spcPct val="30000"/>
              </a:spcAft>
              <a:buNone/>
            </a:pPr>
            <a:r>
              <a:rPr lang="en-US" altLang="en-US" sz="1100"/>
              <a:t>Total Disbursements for FY23: </a:t>
            </a:r>
          </a:p>
          <a:p>
            <a:pPr marL="0" indent="0">
              <a:spcAft>
                <a:spcPct val="30000"/>
              </a:spcAft>
              <a:buNone/>
            </a:pPr>
            <a:r>
              <a:rPr lang="en-US" altLang="en-US" sz="1100" b="1"/>
              <a:t> $86,329,619</a:t>
            </a:r>
          </a:p>
          <a:p>
            <a:pPr marL="0" indent="0">
              <a:spcAft>
                <a:spcPct val="30000"/>
              </a:spcAft>
              <a:buFont typeface="Arial" charset="0"/>
              <a:buNone/>
            </a:pPr>
            <a:endParaRPr lang="en-US" altLang="en-US" sz="1100"/>
          </a:p>
          <a:p>
            <a:pPr marL="0" indent="0">
              <a:spcAft>
                <a:spcPct val="30000"/>
              </a:spcAft>
              <a:buFont typeface="Arial" charset="0"/>
              <a:buNone/>
            </a:pPr>
            <a:r>
              <a:rPr lang="en-US" altLang="en-US" sz="1100"/>
              <a:t>This represents the amount disbursed from the Health Safety Net Trust Fund to each Community Health Center during HSN fiscal year 2023.  </a:t>
            </a:r>
          </a:p>
          <a:p>
            <a:pPr marL="0" indent="0">
              <a:spcAft>
                <a:spcPct val="30000"/>
              </a:spcAft>
              <a:buFont typeface="Arial" charset="0"/>
              <a:buNone/>
            </a:pPr>
            <a:endParaRPr lang="en-US" altLang="en-US" sz="1100"/>
          </a:p>
          <a:p>
            <a:pPr marL="0" indent="0">
              <a:spcAft>
                <a:spcPct val="30000"/>
              </a:spcAft>
              <a:buFont typeface="Arial" charset="0"/>
              <a:buNone/>
            </a:pPr>
            <a:r>
              <a:rPr lang="en-US" altLang="en-US" sz="1100"/>
              <a:t>Data reflects amount disbursed based on claims that have been submitted as of the date of this report.  </a:t>
            </a:r>
          </a:p>
          <a:p>
            <a:pPr marL="0" indent="0">
              <a:spcAft>
                <a:spcPct val="30000"/>
              </a:spcAft>
              <a:buFont typeface="Arial" charset="0"/>
              <a:buNone/>
            </a:pPr>
            <a:endParaRPr lang="en-US" altLang="en-US" sz="1100"/>
          </a:p>
          <a:p>
            <a:pPr marL="0" indent="0">
              <a:spcAft>
                <a:spcPct val="30000"/>
              </a:spcAft>
              <a:buFont typeface="Arial" charset="0"/>
              <a:buNone/>
            </a:pPr>
            <a:r>
              <a:rPr lang="en-US" altLang="en-US" sz="1100"/>
              <a:t>Remediated claims for dates of service in fiscal year 2023 will be paid in subsequent fiscal years.</a:t>
            </a:r>
            <a:endParaRPr lang="en-US" altLang="en-US" sz="1100" strike="sngStrike"/>
          </a:p>
        </p:txBody>
      </p:sp>
      <p:sp>
        <p:nvSpPr>
          <p:cNvPr id="30"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10</a:t>
            </a:fld>
            <a:endParaRPr lang="en-US"/>
          </a:p>
        </p:txBody>
      </p:sp>
      <p:graphicFrame>
        <p:nvGraphicFramePr>
          <p:cNvPr id="3" name="Table 2">
            <a:extLst>
              <a:ext uri="{FF2B5EF4-FFF2-40B4-BE49-F238E27FC236}">
                <a16:creationId xmlns:a16="http://schemas.microsoft.com/office/drawing/2014/main" id="{5147FBC8-009D-44AF-A537-FA072A1541DF}"/>
              </a:ext>
            </a:extLst>
          </p:cNvPr>
          <p:cNvGraphicFramePr>
            <a:graphicFrameLocks noGrp="1"/>
          </p:cNvGraphicFramePr>
          <p:nvPr>
            <p:extLst>
              <p:ext uri="{D42A27DB-BD31-4B8C-83A1-F6EECF244321}">
                <p14:modId xmlns:p14="http://schemas.microsoft.com/office/powerpoint/2010/main" val="3012306101"/>
              </p:ext>
            </p:extLst>
          </p:nvPr>
        </p:nvGraphicFramePr>
        <p:xfrm>
          <a:off x="914400" y="982911"/>
          <a:ext cx="3730638" cy="4937760"/>
        </p:xfrm>
        <a:graphic>
          <a:graphicData uri="http://schemas.openxmlformats.org/drawingml/2006/table">
            <a:tbl>
              <a:tblPr/>
              <a:tblGrid>
                <a:gridCol w="2622941">
                  <a:extLst>
                    <a:ext uri="{9D8B030D-6E8A-4147-A177-3AD203B41FA5}">
                      <a16:colId xmlns:a16="http://schemas.microsoft.com/office/drawing/2014/main" val="1154648923"/>
                    </a:ext>
                  </a:extLst>
                </a:gridCol>
                <a:gridCol w="1107697">
                  <a:extLst>
                    <a:ext uri="{9D8B030D-6E8A-4147-A177-3AD203B41FA5}">
                      <a16:colId xmlns:a16="http://schemas.microsoft.com/office/drawing/2014/main" val="1586023176"/>
                    </a:ext>
                  </a:extLst>
                </a:gridCol>
              </a:tblGrid>
              <a:tr h="137160">
                <a:tc>
                  <a:txBody>
                    <a:bodyPr/>
                    <a:lstStyle/>
                    <a:p>
                      <a:pPr algn="ctr" fontAlgn="b"/>
                      <a:r>
                        <a:rPr lang="en-US" sz="740" b="1" i="0" u="none" strike="noStrike">
                          <a:solidFill>
                            <a:srgbClr val="0D0D0D"/>
                          </a:solidFill>
                          <a:effectLst/>
                          <a:latin typeface="Calibri" panose="020F0502020204030204" pitchFamily="34" charset="0"/>
                        </a:rPr>
                        <a:t>Community Health Center</a:t>
                      </a:r>
                    </a:p>
                  </a:txBody>
                  <a:tcPr marL="4218" marR="4218" marT="4218"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740" b="1" i="0" u="none" strike="noStrike">
                          <a:solidFill>
                            <a:srgbClr val="0D0D0D"/>
                          </a:solidFill>
                          <a:effectLst/>
                          <a:latin typeface="Calibri" panose="020F0502020204030204" pitchFamily="34" charset="0"/>
                        </a:rPr>
                        <a:t> FY2023 Total Paid </a:t>
                      </a:r>
                    </a:p>
                  </a:txBody>
                  <a:tcPr marL="4218" marR="4218" marT="4218"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extLst>
                  <a:ext uri="{0D108BD9-81ED-4DB2-BD59-A6C34878D82A}">
                    <a16:rowId xmlns:a16="http://schemas.microsoft.com/office/drawing/2014/main" val="1721838385"/>
                  </a:ext>
                </a:extLst>
              </a:tr>
              <a:tr h="137160">
                <a:tc>
                  <a:txBody>
                    <a:bodyPr/>
                    <a:lstStyle/>
                    <a:p>
                      <a:pPr algn="l" fontAlgn="b"/>
                      <a:r>
                        <a:rPr lang="en-US" sz="740" b="0" i="0" u="none" strike="noStrike">
                          <a:solidFill>
                            <a:srgbClr val="0D0D0D"/>
                          </a:solidFill>
                          <a:effectLst/>
                          <a:latin typeface="Calibri" panose="020F0502020204030204" pitchFamily="34" charset="0"/>
                        </a:rPr>
                        <a:t>Boston Health Care for the Homeless Program</a:t>
                      </a:r>
                    </a:p>
                  </a:txBody>
                  <a:tcPr marL="4218" marR="4218" marT="4218" marB="0" anchor="b">
                    <a:lnL>
                      <a:noFill/>
                    </a:lnL>
                    <a:lnR>
                      <a:noFill/>
                    </a:lnR>
                    <a:lnT w="6350" cap="flat" cmpd="sng" algn="ctr">
                      <a:solidFill>
                        <a:srgbClr val="4F81BD"/>
                      </a:solidFill>
                      <a:prstDash val="solid"/>
                      <a:round/>
                      <a:headEnd type="none" w="med" len="med"/>
                      <a:tailEnd type="none" w="med" len="med"/>
                    </a:lnT>
                    <a:lnB>
                      <a:noFill/>
                    </a:lnB>
                    <a:solidFill>
                      <a:srgbClr val="DCE6F1"/>
                    </a:solidFill>
                  </a:tcPr>
                </a:tc>
                <a:tc>
                  <a:txBody>
                    <a:bodyPr/>
                    <a:lstStyle/>
                    <a:p>
                      <a:pPr algn="l" fontAlgn="b"/>
                      <a:r>
                        <a:rPr lang="en-US" sz="740" b="0" i="0" u="none" strike="noStrike">
                          <a:solidFill>
                            <a:srgbClr val="0D0D0D"/>
                          </a:solidFill>
                          <a:effectLst/>
                          <a:latin typeface="Calibri" panose="020F0502020204030204" pitchFamily="34" charset="0"/>
                        </a:rPr>
                        <a:t> $                           1,690,008</a:t>
                      </a:r>
                    </a:p>
                  </a:txBody>
                  <a:tcPr marL="4218" marR="4218" marT="4218" marB="0" anchor="b">
                    <a:lnL>
                      <a:noFill/>
                    </a:lnL>
                    <a:lnR>
                      <a:noFill/>
                    </a:lnR>
                    <a:lnT w="6350" cap="flat" cmpd="sng" algn="ctr">
                      <a:solidFill>
                        <a:srgbClr val="4F81BD"/>
                      </a:solidFill>
                      <a:prstDash val="solid"/>
                      <a:round/>
                      <a:headEnd type="none" w="med" len="med"/>
                      <a:tailEnd type="none" w="med" len="med"/>
                    </a:lnT>
                    <a:lnB>
                      <a:noFill/>
                    </a:lnB>
                    <a:solidFill>
                      <a:srgbClr val="DCE6F1"/>
                    </a:solidFill>
                  </a:tcPr>
                </a:tc>
                <a:extLst>
                  <a:ext uri="{0D108BD9-81ED-4DB2-BD59-A6C34878D82A}">
                    <a16:rowId xmlns:a16="http://schemas.microsoft.com/office/drawing/2014/main" val="3265525495"/>
                  </a:ext>
                </a:extLst>
              </a:tr>
              <a:tr h="137160">
                <a:tc>
                  <a:txBody>
                    <a:bodyPr/>
                    <a:lstStyle/>
                    <a:p>
                      <a:pPr algn="l" fontAlgn="b"/>
                      <a:r>
                        <a:rPr lang="en-US" sz="740" b="0" i="0" u="none" strike="noStrike">
                          <a:solidFill>
                            <a:srgbClr val="0D0D0D"/>
                          </a:solidFill>
                          <a:effectLst/>
                          <a:latin typeface="Calibri" panose="020F0502020204030204" pitchFamily="34" charset="0"/>
                        </a:rPr>
                        <a:t>Brockton Neighborhood Health Center</a:t>
                      </a:r>
                    </a:p>
                  </a:txBody>
                  <a:tcPr marL="4218" marR="4218" marT="4218" marB="0" anchor="b">
                    <a:lnL>
                      <a:noFill/>
                    </a:lnL>
                    <a:lnR>
                      <a:noFill/>
                    </a:lnR>
                    <a:lnT>
                      <a:noFill/>
                    </a:lnT>
                    <a:lnB>
                      <a:noFill/>
                    </a:lnB>
                  </a:tcPr>
                </a:tc>
                <a:tc>
                  <a:txBody>
                    <a:bodyPr/>
                    <a:lstStyle/>
                    <a:p>
                      <a:pPr algn="l" fontAlgn="b"/>
                      <a:r>
                        <a:rPr lang="en-US" sz="740" b="0" i="0" u="none" strike="noStrike">
                          <a:solidFill>
                            <a:srgbClr val="0D0D0D"/>
                          </a:solidFill>
                          <a:effectLst/>
                          <a:latin typeface="Calibri" panose="020F0502020204030204" pitchFamily="34" charset="0"/>
                        </a:rPr>
                        <a:t> $                        12,434,295</a:t>
                      </a:r>
                    </a:p>
                  </a:txBody>
                  <a:tcPr marL="4218" marR="4218" marT="4218" marB="0" anchor="b">
                    <a:lnL>
                      <a:noFill/>
                    </a:lnL>
                    <a:lnR>
                      <a:noFill/>
                    </a:lnR>
                    <a:lnT>
                      <a:noFill/>
                    </a:lnT>
                    <a:lnB>
                      <a:noFill/>
                    </a:lnB>
                  </a:tcPr>
                </a:tc>
                <a:extLst>
                  <a:ext uri="{0D108BD9-81ED-4DB2-BD59-A6C34878D82A}">
                    <a16:rowId xmlns:a16="http://schemas.microsoft.com/office/drawing/2014/main" val="682935167"/>
                  </a:ext>
                </a:extLst>
              </a:tr>
              <a:tr h="137160">
                <a:tc>
                  <a:txBody>
                    <a:bodyPr/>
                    <a:lstStyle/>
                    <a:p>
                      <a:pPr algn="l" fontAlgn="b"/>
                      <a:r>
                        <a:rPr lang="en-US" sz="740" b="0" i="0" u="none" strike="noStrike">
                          <a:solidFill>
                            <a:srgbClr val="0D0D0D"/>
                          </a:solidFill>
                          <a:effectLst/>
                          <a:latin typeface="Calibri" panose="020F0502020204030204" pitchFamily="34" charset="0"/>
                        </a:rPr>
                        <a:t>Caring Health Center, Inc.</a:t>
                      </a:r>
                    </a:p>
                  </a:txBody>
                  <a:tcPr marL="4218" marR="4218" marT="4218" marB="0" anchor="b">
                    <a:lnL>
                      <a:noFill/>
                    </a:lnL>
                    <a:lnR>
                      <a:noFill/>
                    </a:lnR>
                    <a:lnT>
                      <a:noFill/>
                    </a:lnT>
                    <a:lnB>
                      <a:noFill/>
                    </a:lnB>
                    <a:solidFill>
                      <a:srgbClr val="DCE6F1"/>
                    </a:solidFill>
                  </a:tcPr>
                </a:tc>
                <a:tc>
                  <a:txBody>
                    <a:bodyPr/>
                    <a:lstStyle/>
                    <a:p>
                      <a:pPr algn="l" fontAlgn="b"/>
                      <a:r>
                        <a:rPr lang="en-US" sz="740" b="0" i="0" u="none" strike="noStrike">
                          <a:solidFill>
                            <a:srgbClr val="0D0D0D"/>
                          </a:solidFill>
                          <a:effectLst/>
                          <a:latin typeface="Calibri" panose="020F0502020204030204" pitchFamily="34" charset="0"/>
                        </a:rPr>
                        <a:t> $                              876,289</a:t>
                      </a:r>
                    </a:p>
                  </a:txBody>
                  <a:tcPr marL="4218" marR="4218" marT="4218" marB="0" anchor="b">
                    <a:lnL>
                      <a:noFill/>
                    </a:lnL>
                    <a:lnR>
                      <a:noFill/>
                    </a:lnR>
                    <a:lnT>
                      <a:noFill/>
                    </a:lnT>
                    <a:lnB>
                      <a:noFill/>
                    </a:lnB>
                    <a:solidFill>
                      <a:srgbClr val="DCE6F1"/>
                    </a:solidFill>
                  </a:tcPr>
                </a:tc>
                <a:extLst>
                  <a:ext uri="{0D108BD9-81ED-4DB2-BD59-A6C34878D82A}">
                    <a16:rowId xmlns:a16="http://schemas.microsoft.com/office/drawing/2014/main" val="2203745695"/>
                  </a:ext>
                </a:extLst>
              </a:tr>
              <a:tr h="137160">
                <a:tc>
                  <a:txBody>
                    <a:bodyPr/>
                    <a:lstStyle/>
                    <a:p>
                      <a:pPr algn="l" fontAlgn="b"/>
                      <a:r>
                        <a:rPr lang="en-US" sz="740" b="0" i="0" u="none" strike="noStrike">
                          <a:solidFill>
                            <a:srgbClr val="0D0D0D"/>
                          </a:solidFill>
                          <a:effectLst/>
                          <a:latin typeface="Calibri" panose="020F0502020204030204" pitchFamily="34" charset="0"/>
                        </a:rPr>
                        <a:t>Charles River Community Health Center</a:t>
                      </a:r>
                    </a:p>
                  </a:txBody>
                  <a:tcPr marL="4218" marR="4218" marT="4218" marB="0" anchor="b">
                    <a:lnL>
                      <a:noFill/>
                    </a:lnL>
                    <a:lnR>
                      <a:noFill/>
                    </a:lnR>
                    <a:lnT>
                      <a:noFill/>
                    </a:lnT>
                    <a:lnB>
                      <a:noFill/>
                    </a:lnB>
                  </a:tcPr>
                </a:tc>
                <a:tc>
                  <a:txBody>
                    <a:bodyPr/>
                    <a:lstStyle/>
                    <a:p>
                      <a:pPr algn="l" fontAlgn="b"/>
                      <a:r>
                        <a:rPr lang="en-US" sz="740" b="0" i="0" u="none" strike="noStrike">
                          <a:solidFill>
                            <a:srgbClr val="0D0D0D"/>
                          </a:solidFill>
                          <a:effectLst/>
                          <a:latin typeface="Calibri" panose="020F0502020204030204" pitchFamily="34" charset="0"/>
                        </a:rPr>
                        <a:t> $                           4,077,110</a:t>
                      </a:r>
                    </a:p>
                  </a:txBody>
                  <a:tcPr marL="4218" marR="4218" marT="4218" marB="0" anchor="b">
                    <a:lnL>
                      <a:noFill/>
                    </a:lnL>
                    <a:lnR>
                      <a:noFill/>
                    </a:lnR>
                    <a:lnT>
                      <a:noFill/>
                    </a:lnT>
                    <a:lnB>
                      <a:noFill/>
                    </a:lnB>
                  </a:tcPr>
                </a:tc>
                <a:extLst>
                  <a:ext uri="{0D108BD9-81ED-4DB2-BD59-A6C34878D82A}">
                    <a16:rowId xmlns:a16="http://schemas.microsoft.com/office/drawing/2014/main" val="630194310"/>
                  </a:ext>
                </a:extLst>
              </a:tr>
              <a:tr h="137160">
                <a:tc>
                  <a:txBody>
                    <a:bodyPr/>
                    <a:lstStyle/>
                    <a:p>
                      <a:pPr algn="l" fontAlgn="b"/>
                      <a:r>
                        <a:rPr lang="en-US" sz="740" b="0" i="0" u="none" strike="noStrike">
                          <a:solidFill>
                            <a:srgbClr val="0D0D0D"/>
                          </a:solidFill>
                          <a:effectLst/>
                          <a:latin typeface="Calibri" panose="020F0502020204030204" pitchFamily="34" charset="0"/>
                        </a:rPr>
                        <a:t>CHP Health Center</a:t>
                      </a:r>
                    </a:p>
                  </a:txBody>
                  <a:tcPr marL="4218" marR="4218" marT="4218" marB="0" anchor="b">
                    <a:lnL>
                      <a:noFill/>
                    </a:lnL>
                    <a:lnR>
                      <a:noFill/>
                    </a:lnR>
                    <a:lnT>
                      <a:noFill/>
                    </a:lnT>
                    <a:lnB>
                      <a:noFill/>
                    </a:lnB>
                    <a:solidFill>
                      <a:srgbClr val="DCE6F1"/>
                    </a:solidFill>
                  </a:tcPr>
                </a:tc>
                <a:tc>
                  <a:txBody>
                    <a:bodyPr/>
                    <a:lstStyle/>
                    <a:p>
                      <a:pPr algn="l" fontAlgn="b"/>
                      <a:r>
                        <a:rPr lang="en-US" sz="740" b="0" i="0" u="none" strike="noStrike">
                          <a:solidFill>
                            <a:srgbClr val="0D0D0D"/>
                          </a:solidFill>
                          <a:effectLst/>
                          <a:latin typeface="Calibri" panose="020F0502020204030204" pitchFamily="34" charset="0"/>
                        </a:rPr>
                        <a:t> $                              307,635</a:t>
                      </a:r>
                    </a:p>
                  </a:txBody>
                  <a:tcPr marL="4218" marR="4218" marT="4218" marB="0" anchor="b">
                    <a:lnL>
                      <a:noFill/>
                    </a:lnL>
                    <a:lnR>
                      <a:noFill/>
                    </a:lnR>
                    <a:lnT>
                      <a:noFill/>
                    </a:lnT>
                    <a:lnB>
                      <a:noFill/>
                    </a:lnB>
                    <a:solidFill>
                      <a:srgbClr val="DCE6F1"/>
                    </a:solidFill>
                  </a:tcPr>
                </a:tc>
                <a:extLst>
                  <a:ext uri="{0D108BD9-81ED-4DB2-BD59-A6C34878D82A}">
                    <a16:rowId xmlns:a16="http://schemas.microsoft.com/office/drawing/2014/main" val="707159154"/>
                  </a:ext>
                </a:extLst>
              </a:tr>
              <a:tr h="137160">
                <a:tc>
                  <a:txBody>
                    <a:bodyPr/>
                    <a:lstStyle/>
                    <a:p>
                      <a:pPr algn="l" fontAlgn="b"/>
                      <a:r>
                        <a:rPr lang="en-US" sz="740" b="0" i="0" u="none" strike="noStrike">
                          <a:solidFill>
                            <a:srgbClr val="0D0D0D"/>
                          </a:solidFill>
                          <a:effectLst/>
                          <a:latin typeface="Calibri" panose="020F0502020204030204" pitchFamily="34" charset="0"/>
                        </a:rPr>
                        <a:t>Community Health Center of Cape Cod</a:t>
                      </a:r>
                    </a:p>
                  </a:txBody>
                  <a:tcPr marL="4218" marR="4218" marT="4218" marB="0" anchor="b">
                    <a:lnL>
                      <a:noFill/>
                    </a:lnL>
                    <a:lnR>
                      <a:noFill/>
                    </a:lnR>
                    <a:lnT>
                      <a:noFill/>
                    </a:lnT>
                    <a:lnB>
                      <a:noFill/>
                    </a:lnB>
                  </a:tcPr>
                </a:tc>
                <a:tc>
                  <a:txBody>
                    <a:bodyPr/>
                    <a:lstStyle/>
                    <a:p>
                      <a:pPr algn="l" fontAlgn="b"/>
                      <a:r>
                        <a:rPr lang="en-US" sz="740" b="0" i="0" u="none" strike="noStrike">
                          <a:solidFill>
                            <a:srgbClr val="0D0D0D"/>
                          </a:solidFill>
                          <a:effectLst/>
                          <a:latin typeface="Calibri" panose="020F0502020204030204" pitchFamily="34" charset="0"/>
                        </a:rPr>
                        <a:t> $                          1,401,375 </a:t>
                      </a:r>
                    </a:p>
                  </a:txBody>
                  <a:tcPr marL="4218" marR="4218" marT="4218" marB="0" anchor="b">
                    <a:lnL>
                      <a:noFill/>
                    </a:lnL>
                    <a:lnR>
                      <a:noFill/>
                    </a:lnR>
                    <a:lnT>
                      <a:noFill/>
                    </a:lnT>
                    <a:lnB>
                      <a:noFill/>
                    </a:lnB>
                  </a:tcPr>
                </a:tc>
                <a:extLst>
                  <a:ext uri="{0D108BD9-81ED-4DB2-BD59-A6C34878D82A}">
                    <a16:rowId xmlns:a16="http://schemas.microsoft.com/office/drawing/2014/main" val="4289511927"/>
                  </a:ext>
                </a:extLst>
              </a:tr>
              <a:tr h="137160">
                <a:tc>
                  <a:txBody>
                    <a:bodyPr/>
                    <a:lstStyle/>
                    <a:p>
                      <a:pPr algn="l" fontAlgn="b"/>
                      <a:r>
                        <a:rPr lang="en-US" sz="740" b="0" i="0" u="none" strike="noStrike">
                          <a:solidFill>
                            <a:srgbClr val="0D0D0D"/>
                          </a:solidFill>
                          <a:effectLst/>
                          <a:latin typeface="Calibri" panose="020F0502020204030204" pitchFamily="34" charset="0"/>
                        </a:rPr>
                        <a:t>Community Health Center of Franklin County, Inc.</a:t>
                      </a:r>
                    </a:p>
                  </a:txBody>
                  <a:tcPr marL="4218" marR="4218" marT="4218" marB="0" anchor="b">
                    <a:lnL>
                      <a:noFill/>
                    </a:lnL>
                    <a:lnR>
                      <a:noFill/>
                    </a:lnR>
                    <a:lnT>
                      <a:noFill/>
                    </a:lnT>
                    <a:lnB>
                      <a:noFill/>
                    </a:lnB>
                    <a:solidFill>
                      <a:srgbClr val="DCE6F1"/>
                    </a:solidFill>
                  </a:tcPr>
                </a:tc>
                <a:tc>
                  <a:txBody>
                    <a:bodyPr/>
                    <a:lstStyle/>
                    <a:p>
                      <a:pPr algn="l" fontAlgn="b"/>
                      <a:r>
                        <a:rPr lang="en-US" sz="740" b="0" i="0" u="none" strike="noStrike">
                          <a:solidFill>
                            <a:srgbClr val="0D0D0D"/>
                          </a:solidFill>
                          <a:effectLst/>
                          <a:latin typeface="Calibri" panose="020F0502020204030204" pitchFamily="34" charset="0"/>
                        </a:rPr>
                        <a:t> $                              236,813 </a:t>
                      </a:r>
                    </a:p>
                  </a:txBody>
                  <a:tcPr marL="4218" marR="4218" marT="4218" marB="0" anchor="b">
                    <a:lnL>
                      <a:noFill/>
                    </a:lnL>
                    <a:lnR>
                      <a:noFill/>
                    </a:lnR>
                    <a:lnT>
                      <a:noFill/>
                    </a:lnT>
                    <a:lnB>
                      <a:noFill/>
                    </a:lnB>
                    <a:solidFill>
                      <a:srgbClr val="DCE6F1"/>
                    </a:solidFill>
                  </a:tcPr>
                </a:tc>
                <a:extLst>
                  <a:ext uri="{0D108BD9-81ED-4DB2-BD59-A6C34878D82A}">
                    <a16:rowId xmlns:a16="http://schemas.microsoft.com/office/drawing/2014/main" val="3226047982"/>
                  </a:ext>
                </a:extLst>
              </a:tr>
              <a:tr h="137160">
                <a:tc>
                  <a:txBody>
                    <a:bodyPr/>
                    <a:lstStyle/>
                    <a:p>
                      <a:pPr algn="l" fontAlgn="b"/>
                      <a:r>
                        <a:rPr lang="en-US" sz="740" b="0" i="0" u="none" strike="noStrike">
                          <a:solidFill>
                            <a:srgbClr val="0D0D0D"/>
                          </a:solidFill>
                          <a:effectLst/>
                          <a:latin typeface="Calibri" panose="020F0502020204030204" pitchFamily="34" charset="0"/>
                        </a:rPr>
                        <a:t>Community Health Connections Family Health Center</a:t>
                      </a:r>
                    </a:p>
                  </a:txBody>
                  <a:tcPr marL="4218" marR="4218" marT="4218" marB="0" anchor="b">
                    <a:lnL>
                      <a:noFill/>
                    </a:lnL>
                    <a:lnR>
                      <a:noFill/>
                    </a:lnR>
                    <a:lnT>
                      <a:noFill/>
                    </a:lnT>
                    <a:lnB>
                      <a:noFill/>
                    </a:lnB>
                  </a:tcPr>
                </a:tc>
                <a:tc>
                  <a:txBody>
                    <a:bodyPr/>
                    <a:lstStyle/>
                    <a:p>
                      <a:pPr algn="l" fontAlgn="b"/>
                      <a:r>
                        <a:rPr lang="en-US" sz="740" b="0" i="0" u="none" strike="noStrike">
                          <a:solidFill>
                            <a:srgbClr val="0D0D0D"/>
                          </a:solidFill>
                          <a:effectLst/>
                          <a:latin typeface="Calibri" panose="020F0502020204030204" pitchFamily="34" charset="0"/>
                        </a:rPr>
                        <a:t> $                          2, 986,162</a:t>
                      </a:r>
                    </a:p>
                  </a:txBody>
                  <a:tcPr marL="4218" marR="4218" marT="4218" marB="0" anchor="b">
                    <a:lnL>
                      <a:noFill/>
                    </a:lnL>
                    <a:lnR>
                      <a:noFill/>
                    </a:lnR>
                    <a:lnT>
                      <a:noFill/>
                    </a:lnT>
                    <a:lnB>
                      <a:noFill/>
                    </a:lnB>
                  </a:tcPr>
                </a:tc>
                <a:extLst>
                  <a:ext uri="{0D108BD9-81ED-4DB2-BD59-A6C34878D82A}">
                    <a16:rowId xmlns:a16="http://schemas.microsoft.com/office/drawing/2014/main" val="1947411708"/>
                  </a:ext>
                </a:extLst>
              </a:tr>
              <a:tr h="137160">
                <a:tc>
                  <a:txBody>
                    <a:bodyPr/>
                    <a:lstStyle/>
                    <a:p>
                      <a:pPr algn="l" fontAlgn="b"/>
                      <a:r>
                        <a:rPr lang="en-US" sz="740" b="0" i="0" u="none" strike="noStrike">
                          <a:solidFill>
                            <a:srgbClr val="0D0D0D"/>
                          </a:solidFill>
                          <a:effectLst/>
                          <a:latin typeface="Calibri" panose="020F0502020204030204" pitchFamily="34" charset="0"/>
                        </a:rPr>
                        <a:t>Dimock Community Health Center</a:t>
                      </a:r>
                    </a:p>
                  </a:txBody>
                  <a:tcPr marL="4218" marR="4218" marT="4218" marB="0" anchor="b">
                    <a:lnL>
                      <a:noFill/>
                    </a:lnL>
                    <a:lnR>
                      <a:noFill/>
                    </a:lnR>
                    <a:lnT>
                      <a:noFill/>
                    </a:lnT>
                    <a:lnB>
                      <a:noFill/>
                    </a:lnB>
                    <a:solidFill>
                      <a:srgbClr val="DCE6F1"/>
                    </a:solidFill>
                  </a:tcPr>
                </a:tc>
                <a:tc>
                  <a:txBody>
                    <a:bodyPr/>
                    <a:lstStyle/>
                    <a:p>
                      <a:pPr algn="l" fontAlgn="b"/>
                      <a:r>
                        <a:rPr lang="en-US" sz="740" b="0" i="0" u="none" strike="noStrike">
                          <a:solidFill>
                            <a:srgbClr val="0D0D0D"/>
                          </a:solidFill>
                          <a:effectLst/>
                          <a:latin typeface="Calibri" panose="020F0502020204030204" pitchFamily="34" charset="0"/>
                        </a:rPr>
                        <a:t> $                           1,405,445</a:t>
                      </a:r>
                    </a:p>
                  </a:txBody>
                  <a:tcPr marL="4218" marR="4218" marT="4218" marB="0" anchor="b">
                    <a:lnL>
                      <a:noFill/>
                    </a:lnL>
                    <a:lnR>
                      <a:noFill/>
                    </a:lnR>
                    <a:lnT>
                      <a:noFill/>
                    </a:lnT>
                    <a:lnB>
                      <a:noFill/>
                    </a:lnB>
                    <a:solidFill>
                      <a:srgbClr val="DCE6F1"/>
                    </a:solidFill>
                  </a:tcPr>
                </a:tc>
                <a:extLst>
                  <a:ext uri="{0D108BD9-81ED-4DB2-BD59-A6C34878D82A}">
                    <a16:rowId xmlns:a16="http://schemas.microsoft.com/office/drawing/2014/main" val="1512650587"/>
                  </a:ext>
                </a:extLst>
              </a:tr>
              <a:tr h="137160">
                <a:tc>
                  <a:txBody>
                    <a:bodyPr/>
                    <a:lstStyle/>
                    <a:p>
                      <a:pPr algn="l" fontAlgn="b"/>
                      <a:r>
                        <a:rPr lang="en-US" sz="740" b="0" i="0" u="none" strike="noStrike">
                          <a:solidFill>
                            <a:srgbClr val="0D0D0D"/>
                          </a:solidFill>
                          <a:effectLst/>
                          <a:latin typeface="Calibri" panose="020F0502020204030204" pitchFamily="34" charset="0"/>
                        </a:rPr>
                        <a:t>Duffy Health Center</a:t>
                      </a:r>
                    </a:p>
                  </a:txBody>
                  <a:tcPr marL="4218" marR="4218" marT="4218" marB="0" anchor="b">
                    <a:lnL>
                      <a:noFill/>
                    </a:lnL>
                    <a:lnR>
                      <a:noFill/>
                    </a:lnR>
                    <a:lnT>
                      <a:noFill/>
                    </a:lnT>
                    <a:lnB>
                      <a:noFill/>
                    </a:lnB>
                  </a:tcPr>
                </a:tc>
                <a:tc>
                  <a:txBody>
                    <a:bodyPr/>
                    <a:lstStyle/>
                    <a:p>
                      <a:pPr algn="l" fontAlgn="b"/>
                      <a:r>
                        <a:rPr lang="en-US" sz="740" b="0" i="0" u="none" strike="noStrike">
                          <a:solidFill>
                            <a:srgbClr val="0D0D0D"/>
                          </a:solidFill>
                          <a:effectLst/>
                          <a:latin typeface="Calibri" panose="020F0502020204030204" pitchFamily="34" charset="0"/>
                        </a:rPr>
                        <a:t> $                              104,238 </a:t>
                      </a:r>
                    </a:p>
                  </a:txBody>
                  <a:tcPr marL="4218" marR="4218" marT="4218" marB="0" anchor="b">
                    <a:lnL>
                      <a:noFill/>
                    </a:lnL>
                    <a:lnR>
                      <a:noFill/>
                    </a:lnR>
                    <a:lnT>
                      <a:noFill/>
                    </a:lnT>
                    <a:lnB>
                      <a:noFill/>
                    </a:lnB>
                  </a:tcPr>
                </a:tc>
                <a:extLst>
                  <a:ext uri="{0D108BD9-81ED-4DB2-BD59-A6C34878D82A}">
                    <a16:rowId xmlns:a16="http://schemas.microsoft.com/office/drawing/2014/main" val="324885838"/>
                  </a:ext>
                </a:extLst>
              </a:tr>
              <a:tr h="137160">
                <a:tc>
                  <a:txBody>
                    <a:bodyPr/>
                    <a:lstStyle/>
                    <a:p>
                      <a:pPr algn="l" fontAlgn="b"/>
                      <a:r>
                        <a:rPr lang="en-US" sz="740" b="0" i="0" u="none" strike="noStrike">
                          <a:solidFill>
                            <a:srgbClr val="0D0D0D"/>
                          </a:solidFill>
                          <a:effectLst/>
                          <a:latin typeface="Calibri" panose="020F0502020204030204" pitchFamily="34" charset="0"/>
                        </a:rPr>
                        <a:t>Edward M. Kennedy Community Health Center, Inc.</a:t>
                      </a:r>
                    </a:p>
                  </a:txBody>
                  <a:tcPr marL="4218" marR="4218" marT="4218" marB="0" anchor="b">
                    <a:lnL>
                      <a:noFill/>
                    </a:lnL>
                    <a:lnR>
                      <a:noFill/>
                    </a:lnR>
                    <a:lnT>
                      <a:noFill/>
                    </a:lnT>
                    <a:lnB>
                      <a:noFill/>
                    </a:lnB>
                    <a:solidFill>
                      <a:srgbClr val="DCE6F1"/>
                    </a:solidFill>
                  </a:tcPr>
                </a:tc>
                <a:tc>
                  <a:txBody>
                    <a:bodyPr/>
                    <a:lstStyle/>
                    <a:p>
                      <a:pPr algn="l" fontAlgn="b"/>
                      <a:r>
                        <a:rPr lang="en-US" sz="740" b="0" i="0" u="none" strike="noStrike">
                          <a:solidFill>
                            <a:srgbClr val="0D0D0D"/>
                          </a:solidFill>
                          <a:effectLst/>
                          <a:latin typeface="Calibri" panose="020F0502020204030204" pitchFamily="34" charset="0"/>
                        </a:rPr>
                        <a:t> $                          8,571,474</a:t>
                      </a:r>
                    </a:p>
                  </a:txBody>
                  <a:tcPr marL="4218" marR="4218" marT="4218" marB="0" anchor="b">
                    <a:lnL>
                      <a:noFill/>
                    </a:lnL>
                    <a:lnR>
                      <a:noFill/>
                    </a:lnR>
                    <a:lnT>
                      <a:noFill/>
                    </a:lnT>
                    <a:lnB>
                      <a:noFill/>
                    </a:lnB>
                    <a:solidFill>
                      <a:srgbClr val="DCE6F1"/>
                    </a:solidFill>
                  </a:tcPr>
                </a:tc>
                <a:extLst>
                  <a:ext uri="{0D108BD9-81ED-4DB2-BD59-A6C34878D82A}">
                    <a16:rowId xmlns:a16="http://schemas.microsoft.com/office/drawing/2014/main" val="3069464820"/>
                  </a:ext>
                </a:extLst>
              </a:tr>
              <a:tr h="137160">
                <a:tc>
                  <a:txBody>
                    <a:bodyPr/>
                    <a:lstStyle/>
                    <a:p>
                      <a:pPr algn="l" fontAlgn="b"/>
                      <a:r>
                        <a:rPr lang="en-US" sz="740" b="0" i="0" u="none" strike="noStrike">
                          <a:solidFill>
                            <a:srgbClr val="0D0D0D"/>
                          </a:solidFill>
                          <a:effectLst/>
                          <a:latin typeface="Calibri" panose="020F0502020204030204" pitchFamily="34" charset="0"/>
                        </a:rPr>
                        <a:t>Family Health Center of Worcester</a:t>
                      </a:r>
                    </a:p>
                  </a:txBody>
                  <a:tcPr marL="4218" marR="4218" marT="4218" marB="0" anchor="b">
                    <a:lnL>
                      <a:noFill/>
                    </a:lnL>
                    <a:lnR>
                      <a:noFill/>
                    </a:lnR>
                    <a:lnT>
                      <a:noFill/>
                    </a:lnT>
                    <a:lnB>
                      <a:noFill/>
                    </a:lnB>
                  </a:tcPr>
                </a:tc>
                <a:tc>
                  <a:txBody>
                    <a:bodyPr/>
                    <a:lstStyle/>
                    <a:p>
                      <a:pPr algn="l" fontAlgn="b"/>
                      <a:r>
                        <a:rPr lang="en-US" sz="740" b="0" i="0" u="none" strike="noStrike">
                          <a:solidFill>
                            <a:srgbClr val="0D0D0D"/>
                          </a:solidFill>
                          <a:effectLst/>
                          <a:latin typeface="Calibri" panose="020F0502020204030204" pitchFamily="34" charset="0"/>
                        </a:rPr>
                        <a:t> $                           4,156,456 </a:t>
                      </a:r>
                    </a:p>
                  </a:txBody>
                  <a:tcPr marL="4218" marR="4218" marT="4218" marB="0" anchor="b">
                    <a:lnL>
                      <a:noFill/>
                    </a:lnL>
                    <a:lnR>
                      <a:noFill/>
                    </a:lnR>
                    <a:lnT>
                      <a:noFill/>
                    </a:lnT>
                    <a:lnB>
                      <a:noFill/>
                    </a:lnB>
                  </a:tcPr>
                </a:tc>
                <a:extLst>
                  <a:ext uri="{0D108BD9-81ED-4DB2-BD59-A6C34878D82A}">
                    <a16:rowId xmlns:a16="http://schemas.microsoft.com/office/drawing/2014/main" val="1736639310"/>
                  </a:ext>
                </a:extLst>
              </a:tr>
              <a:tr h="137160">
                <a:tc>
                  <a:txBody>
                    <a:bodyPr/>
                    <a:lstStyle/>
                    <a:p>
                      <a:pPr algn="l" fontAlgn="b"/>
                      <a:r>
                        <a:rPr lang="en-US" sz="740" b="0" i="0" u="none" strike="noStrike">
                          <a:solidFill>
                            <a:srgbClr val="0D0D0D"/>
                          </a:solidFill>
                          <a:effectLst/>
                          <a:latin typeface="Calibri" panose="020F0502020204030204" pitchFamily="34" charset="0"/>
                        </a:rPr>
                        <a:t>Fenway Community Health Center</a:t>
                      </a:r>
                    </a:p>
                  </a:txBody>
                  <a:tcPr marL="4218" marR="4218" marT="4218" marB="0" anchor="b">
                    <a:lnL>
                      <a:noFill/>
                    </a:lnL>
                    <a:lnR>
                      <a:noFill/>
                    </a:lnR>
                    <a:lnT>
                      <a:noFill/>
                    </a:lnT>
                    <a:lnB>
                      <a:noFill/>
                    </a:lnB>
                    <a:solidFill>
                      <a:srgbClr val="DCE6F1"/>
                    </a:solidFill>
                  </a:tcPr>
                </a:tc>
                <a:tc>
                  <a:txBody>
                    <a:bodyPr/>
                    <a:lstStyle/>
                    <a:p>
                      <a:pPr algn="l" fontAlgn="b"/>
                      <a:r>
                        <a:rPr lang="en-US" sz="740" b="0" i="0" u="none" strike="noStrike">
                          <a:solidFill>
                            <a:srgbClr val="0D0D0D"/>
                          </a:solidFill>
                          <a:effectLst/>
                          <a:latin typeface="Calibri" panose="020F0502020204030204" pitchFamily="34" charset="0"/>
                        </a:rPr>
                        <a:t> $                           1,972,684</a:t>
                      </a:r>
                    </a:p>
                  </a:txBody>
                  <a:tcPr marL="4218" marR="4218" marT="4218" marB="0" anchor="b">
                    <a:lnL>
                      <a:noFill/>
                    </a:lnL>
                    <a:lnR>
                      <a:noFill/>
                    </a:lnR>
                    <a:lnT>
                      <a:noFill/>
                    </a:lnT>
                    <a:lnB>
                      <a:noFill/>
                    </a:lnB>
                    <a:solidFill>
                      <a:srgbClr val="DCE6F1"/>
                    </a:solidFill>
                  </a:tcPr>
                </a:tc>
                <a:extLst>
                  <a:ext uri="{0D108BD9-81ED-4DB2-BD59-A6C34878D82A}">
                    <a16:rowId xmlns:a16="http://schemas.microsoft.com/office/drawing/2014/main" val="436544497"/>
                  </a:ext>
                </a:extLst>
              </a:tr>
              <a:tr h="137160">
                <a:tc>
                  <a:txBody>
                    <a:bodyPr/>
                    <a:lstStyle/>
                    <a:p>
                      <a:pPr algn="l" fontAlgn="b"/>
                      <a:r>
                        <a:rPr lang="en-US" sz="740" b="0" i="0" u="none" strike="noStrike">
                          <a:solidFill>
                            <a:srgbClr val="0D0D0D"/>
                          </a:solidFill>
                          <a:effectLst/>
                          <a:latin typeface="Calibri" panose="020F0502020204030204" pitchFamily="34" charset="0"/>
                        </a:rPr>
                        <a:t>Geiger Gibson Community Health Center</a:t>
                      </a:r>
                    </a:p>
                  </a:txBody>
                  <a:tcPr marL="4218" marR="4218" marT="4218" marB="0" anchor="b">
                    <a:lnL>
                      <a:noFill/>
                    </a:lnL>
                    <a:lnR>
                      <a:noFill/>
                    </a:lnR>
                    <a:lnT>
                      <a:noFill/>
                    </a:lnT>
                    <a:lnB>
                      <a:noFill/>
                    </a:lnB>
                  </a:tcPr>
                </a:tc>
                <a:tc>
                  <a:txBody>
                    <a:bodyPr/>
                    <a:lstStyle/>
                    <a:p>
                      <a:pPr algn="l" fontAlgn="b"/>
                      <a:r>
                        <a:rPr lang="en-US" sz="740" b="0" i="0" u="none" strike="noStrike">
                          <a:solidFill>
                            <a:srgbClr val="0D0D0D"/>
                          </a:solidFill>
                          <a:effectLst/>
                          <a:latin typeface="Calibri" panose="020F0502020204030204" pitchFamily="34" charset="0"/>
                        </a:rPr>
                        <a:t> $                              320,469</a:t>
                      </a:r>
                    </a:p>
                  </a:txBody>
                  <a:tcPr marL="4218" marR="4218" marT="4218" marB="0" anchor="b">
                    <a:lnL>
                      <a:noFill/>
                    </a:lnL>
                    <a:lnR>
                      <a:noFill/>
                    </a:lnR>
                    <a:lnT>
                      <a:noFill/>
                    </a:lnT>
                    <a:lnB>
                      <a:noFill/>
                    </a:lnB>
                  </a:tcPr>
                </a:tc>
                <a:extLst>
                  <a:ext uri="{0D108BD9-81ED-4DB2-BD59-A6C34878D82A}">
                    <a16:rowId xmlns:a16="http://schemas.microsoft.com/office/drawing/2014/main" val="3091344370"/>
                  </a:ext>
                </a:extLst>
              </a:tr>
              <a:tr h="137160">
                <a:tc>
                  <a:txBody>
                    <a:bodyPr/>
                    <a:lstStyle/>
                    <a:p>
                      <a:pPr algn="l" fontAlgn="b"/>
                      <a:r>
                        <a:rPr lang="en-US" sz="740" b="0" i="0" u="none" strike="noStrike">
                          <a:solidFill>
                            <a:srgbClr val="0D0D0D"/>
                          </a:solidFill>
                          <a:effectLst/>
                          <a:latin typeface="Calibri" panose="020F0502020204030204" pitchFamily="34" charset="0"/>
                        </a:rPr>
                        <a:t>Greater Lawrence Family Health Center, Inc.</a:t>
                      </a:r>
                    </a:p>
                  </a:txBody>
                  <a:tcPr marL="4218" marR="4218" marT="4218" marB="0" anchor="b">
                    <a:lnL>
                      <a:noFill/>
                    </a:lnL>
                    <a:lnR>
                      <a:noFill/>
                    </a:lnR>
                    <a:lnT>
                      <a:noFill/>
                    </a:lnT>
                    <a:lnB>
                      <a:noFill/>
                    </a:lnB>
                    <a:solidFill>
                      <a:srgbClr val="DCE6F1"/>
                    </a:solidFill>
                  </a:tcPr>
                </a:tc>
                <a:tc>
                  <a:txBody>
                    <a:bodyPr/>
                    <a:lstStyle/>
                    <a:p>
                      <a:pPr algn="l" fontAlgn="b"/>
                      <a:r>
                        <a:rPr lang="en-US" sz="740" b="0" i="0" u="none" strike="noStrike">
                          <a:solidFill>
                            <a:srgbClr val="0D0D0D"/>
                          </a:solidFill>
                          <a:effectLst/>
                          <a:latin typeface="Calibri" panose="020F0502020204030204" pitchFamily="34" charset="0"/>
                        </a:rPr>
                        <a:t> $                           7,198,254</a:t>
                      </a:r>
                    </a:p>
                  </a:txBody>
                  <a:tcPr marL="4218" marR="4218" marT="4218" marB="0" anchor="b">
                    <a:lnL>
                      <a:noFill/>
                    </a:lnL>
                    <a:lnR>
                      <a:noFill/>
                    </a:lnR>
                    <a:lnT>
                      <a:noFill/>
                    </a:lnT>
                    <a:lnB>
                      <a:noFill/>
                    </a:lnB>
                    <a:solidFill>
                      <a:srgbClr val="DCE6F1"/>
                    </a:solidFill>
                  </a:tcPr>
                </a:tc>
                <a:extLst>
                  <a:ext uri="{0D108BD9-81ED-4DB2-BD59-A6C34878D82A}">
                    <a16:rowId xmlns:a16="http://schemas.microsoft.com/office/drawing/2014/main" val="3341924597"/>
                  </a:ext>
                </a:extLst>
              </a:tr>
              <a:tr h="137160">
                <a:tc>
                  <a:txBody>
                    <a:bodyPr/>
                    <a:lstStyle/>
                    <a:p>
                      <a:pPr algn="l" fontAlgn="b"/>
                      <a:r>
                        <a:rPr lang="en-US" sz="740" b="0" i="0" u="none" strike="noStrike">
                          <a:solidFill>
                            <a:srgbClr val="0D0D0D"/>
                          </a:solidFill>
                          <a:effectLst/>
                          <a:latin typeface="Calibri" panose="020F0502020204030204" pitchFamily="34" charset="0"/>
                        </a:rPr>
                        <a:t>Greater New Bedford Community Health Center, Inc.</a:t>
                      </a:r>
                    </a:p>
                  </a:txBody>
                  <a:tcPr marL="4218" marR="4218" marT="4218" marB="0" anchor="b">
                    <a:lnL>
                      <a:noFill/>
                    </a:lnL>
                    <a:lnR>
                      <a:noFill/>
                    </a:lnR>
                    <a:lnT>
                      <a:noFill/>
                    </a:lnT>
                    <a:lnB>
                      <a:noFill/>
                    </a:lnB>
                  </a:tcPr>
                </a:tc>
                <a:tc>
                  <a:txBody>
                    <a:bodyPr/>
                    <a:lstStyle/>
                    <a:p>
                      <a:pPr algn="l" fontAlgn="b"/>
                      <a:r>
                        <a:rPr lang="en-US" sz="740" b="0" i="0" u="none" strike="noStrike">
                          <a:solidFill>
                            <a:srgbClr val="0D0D0D"/>
                          </a:solidFill>
                          <a:effectLst/>
                          <a:latin typeface="Calibri" panose="020F0502020204030204" pitchFamily="34" charset="0"/>
                        </a:rPr>
                        <a:t> $                           2,591,281</a:t>
                      </a:r>
                    </a:p>
                  </a:txBody>
                  <a:tcPr marL="4218" marR="4218" marT="4218" marB="0" anchor="b">
                    <a:lnL>
                      <a:noFill/>
                    </a:lnL>
                    <a:lnR>
                      <a:noFill/>
                    </a:lnR>
                    <a:lnT>
                      <a:noFill/>
                    </a:lnT>
                    <a:lnB>
                      <a:noFill/>
                    </a:lnB>
                  </a:tcPr>
                </a:tc>
                <a:extLst>
                  <a:ext uri="{0D108BD9-81ED-4DB2-BD59-A6C34878D82A}">
                    <a16:rowId xmlns:a16="http://schemas.microsoft.com/office/drawing/2014/main" val="2587287483"/>
                  </a:ext>
                </a:extLst>
              </a:tr>
              <a:tr h="137160">
                <a:tc>
                  <a:txBody>
                    <a:bodyPr/>
                    <a:lstStyle/>
                    <a:p>
                      <a:pPr algn="l" fontAlgn="b"/>
                      <a:r>
                        <a:rPr lang="en-US" sz="740" b="0" i="0" u="none" strike="noStrike">
                          <a:solidFill>
                            <a:srgbClr val="0D0D0D"/>
                          </a:solidFill>
                          <a:effectLst/>
                          <a:latin typeface="Calibri" panose="020F0502020204030204" pitchFamily="34" charset="0"/>
                        </a:rPr>
                        <a:t>Harbor Community Health Center - Hyannis</a:t>
                      </a:r>
                    </a:p>
                  </a:txBody>
                  <a:tcPr marL="4218" marR="4218" marT="4218" marB="0" anchor="b">
                    <a:lnL>
                      <a:noFill/>
                    </a:lnL>
                    <a:lnR>
                      <a:noFill/>
                    </a:lnR>
                    <a:lnT>
                      <a:noFill/>
                    </a:lnT>
                    <a:lnB>
                      <a:noFill/>
                    </a:lnB>
                    <a:solidFill>
                      <a:srgbClr val="DCE6F1"/>
                    </a:solidFill>
                  </a:tcPr>
                </a:tc>
                <a:tc>
                  <a:txBody>
                    <a:bodyPr/>
                    <a:lstStyle/>
                    <a:p>
                      <a:pPr algn="l" fontAlgn="b"/>
                      <a:r>
                        <a:rPr lang="en-US" sz="740" b="0" i="0" u="none" strike="noStrike">
                          <a:solidFill>
                            <a:srgbClr val="0D0D0D"/>
                          </a:solidFill>
                          <a:effectLst/>
                          <a:latin typeface="Calibri" panose="020F0502020204030204" pitchFamily="34" charset="0"/>
                        </a:rPr>
                        <a:t> $                           2,675,956 </a:t>
                      </a:r>
                    </a:p>
                  </a:txBody>
                  <a:tcPr marL="4218" marR="4218" marT="4218" marB="0" anchor="b">
                    <a:lnL>
                      <a:noFill/>
                    </a:lnL>
                    <a:lnR>
                      <a:noFill/>
                    </a:lnR>
                    <a:lnT>
                      <a:noFill/>
                    </a:lnT>
                    <a:lnB>
                      <a:noFill/>
                    </a:lnB>
                    <a:solidFill>
                      <a:srgbClr val="DCE6F1"/>
                    </a:solidFill>
                  </a:tcPr>
                </a:tc>
                <a:extLst>
                  <a:ext uri="{0D108BD9-81ED-4DB2-BD59-A6C34878D82A}">
                    <a16:rowId xmlns:a16="http://schemas.microsoft.com/office/drawing/2014/main" val="2277512620"/>
                  </a:ext>
                </a:extLst>
              </a:tr>
              <a:tr h="137160">
                <a:tc>
                  <a:txBody>
                    <a:bodyPr/>
                    <a:lstStyle/>
                    <a:p>
                      <a:pPr algn="l" fontAlgn="b"/>
                      <a:r>
                        <a:rPr lang="en-US" sz="740" b="0" i="0" u="none" strike="noStrike">
                          <a:solidFill>
                            <a:srgbClr val="0D0D0D"/>
                          </a:solidFill>
                          <a:effectLst/>
                          <a:latin typeface="Calibri" panose="020F0502020204030204" pitchFamily="34" charset="0"/>
                        </a:rPr>
                        <a:t>Harvard Street Neighborhood Health Center</a:t>
                      </a:r>
                    </a:p>
                  </a:txBody>
                  <a:tcPr marL="4218" marR="4218" marT="4218" marB="0" anchor="b">
                    <a:lnL>
                      <a:noFill/>
                    </a:lnL>
                    <a:lnR>
                      <a:noFill/>
                    </a:lnR>
                    <a:lnT>
                      <a:noFill/>
                    </a:lnT>
                    <a:lnB>
                      <a:noFill/>
                    </a:lnB>
                  </a:tcPr>
                </a:tc>
                <a:tc>
                  <a:txBody>
                    <a:bodyPr/>
                    <a:lstStyle/>
                    <a:p>
                      <a:pPr algn="l" fontAlgn="b"/>
                      <a:r>
                        <a:rPr lang="en-US" sz="740" b="0" i="0" u="none" strike="noStrike">
                          <a:solidFill>
                            <a:srgbClr val="0D0D0D"/>
                          </a:solidFill>
                          <a:effectLst/>
                          <a:latin typeface="Calibri" panose="020F0502020204030204" pitchFamily="34" charset="0"/>
                        </a:rPr>
                        <a:t> $                           1,985,573</a:t>
                      </a:r>
                    </a:p>
                  </a:txBody>
                  <a:tcPr marL="4218" marR="4218" marT="4218" marB="0" anchor="b">
                    <a:lnL>
                      <a:noFill/>
                    </a:lnL>
                    <a:lnR>
                      <a:noFill/>
                    </a:lnR>
                    <a:lnT>
                      <a:noFill/>
                    </a:lnT>
                    <a:lnB>
                      <a:noFill/>
                    </a:lnB>
                  </a:tcPr>
                </a:tc>
                <a:extLst>
                  <a:ext uri="{0D108BD9-81ED-4DB2-BD59-A6C34878D82A}">
                    <a16:rowId xmlns:a16="http://schemas.microsoft.com/office/drawing/2014/main" val="1703610705"/>
                  </a:ext>
                </a:extLst>
              </a:tr>
              <a:tr h="137160">
                <a:tc>
                  <a:txBody>
                    <a:bodyPr/>
                    <a:lstStyle/>
                    <a:p>
                      <a:pPr algn="l" fontAlgn="b"/>
                      <a:r>
                        <a:rPr lang="en-US" sz="740" b="0" i="0" u="none" strike="noStrike">
                          <a:solidFill>
                            <a:srgbClr val="0D0D0D"/>
                          </a:solidFill>
                          <a:effectLst/>
                          <a:latin typeface="Calibri" panose="020F0502020204030204" pitchFamily="34" charset="0"/>
                        </a:rPr>
                        <a:t>HealthFirst Family Care Center, Inc.</a:t>
                      </a:r>
                    </a:p>
                  </a:txBody>
                  <a:tcPr marL="4218" marR="4218" marT="4218" marB="0" anchor="b">
                    <a:lnL>
                      <a:noFill/>
                    </a:lnL>
                    <a:lnR>
                      <a:noFill/>
                    </a:lnR>
                    <a:lnT>
                      <a:noFill/>
                    </a:lnT>
                    <a:lnB>
                      <a:noFill/>
                    </a:lnB>
                    <a:solidFill>
                      <a:srgbClr val="DCE6F1"/>
                    </a:solidFill>
                  </a:tcPr>
                </a:tc>
                <a:tc>
                  <a:txBody>
                    <a:bodyPr/>
                    <a:lstStyle/>
                    <a:p>
                      <a:pPr algn="l" fontAlgn="b"/>
                      <a:r>
                        <a:rPr lang="en-US" sz="740" b="0" i="0" u="none" strike="noStrike">
                          <a:solidFill>
                            <a:srgbClr val="0D0D0D"/>
                          </a:solidFill>
                          <a:effectLst/>
                          <a:latin typeface="Calibri" panose="020F0502020204030204" pitchFamily="34" charset="0"/>
                        </a:rPr>
                        <a:t> $                           2,496,284</a:t>
                      </a:r>
                    </a:p>
                  </a:txBody>
                  <a:tcPr marL="4218" marR="4218" marT="4218" marB="0" anchor="b">
                    <a:lnL>
                      <a:noFill/>
                    </a:lnL>
                    <a:lnR>
                      <a:noFill/>
                    </a:lnR>
                    <a:lnT>
                      <a:noFill/>
                    </a:lnT>
                    <a:lnB>
                      <a:noFill/>
                    </a:lnB>
                    <a:solidFill>
                      <a:srgbClr val="DCE6F1"/>
                    </a:solidFill>
                  </a:tcPr>
                </a:tc>
                <a:extLst>
                  <a:ext uri="{0D108BD9-81ED-4DB2-BD59-A6C34878D82A}">
                    <a16:rowId xmlns:a16="http://schemas.microsoft.com/office/drawing/2014/main" val="1188166489"/>
                  </a:ext>
                </a:extLst>
              </a:tr>
              <a:tr h="137160">
                <a:tc>
                  <a:txBody>
                    <a:bodyPr/>
                    <a:lstStyle/>
                    <a:p>
                      <a:pPr algn="l" fontAlgn="b"/>
                      <a:r>
                        <a:rPr lang="en-US" sz="740" b="0" i="0" u="none" strike="noStrike">
                          <a:solidFill>
                            <a:srgbClr val="0D0D0D"/>
                          </a:solidFill>
                          <a:effectLst/>
                          <a:latin typeface="Calibri" panose="020F0502020204030204" pitchFamily="34" charset="0"/>
                        </a:rPr>
                        <a:t>Hilltown Community Health Centers, Inc.</a:t>
                      </a:r>
                    </a:p>
                  </a:txBody>
                  <a:tcPr marL="4218" marR="4218" marT="4218" marB="0" anchor="b">
                    <a:lnL>
                      <a:noFill/>
                    </a:lnL>
                    <a:lnR>
                      <a:noFill/>
                    </a:lnR>
                    <a:lnT>
                      <a:noFill/>
                    </a:lnT>
                    <a:lnB>
                      <a:noFill/>
                    </a:lnB>
                  </a:tcPr>
                </a:tc>
                <a:tc>
                  <a:txBody>
                    <a:bodyPr/>
                    <a:lstStyle/>
                    <a:p>
                      <a:pPr algn="l" fontAlgn="b"/>
                      <a:r>
                        <a:rPr lang="en-US" sz="740" b="0" i="0" u="none" strike="noStrike">
                          <a:solidFill>
                            <a:srgbClr val="0D0D0D"/>
                          </a:solidFill>
                          <a:effectLst/>
                          <a:latin typeface="Calibri" panose="020F0502020204030204" pitchFamily="34" charset="0"/>
                        </a:rPr>
                        <a:t> $                              125,989 </a:t>
                      </a:r>
                    </a:p>
                  </a:txBody>
                  <a:tcPr marL="4218" marR="4218" marT="4218" marB="0" anchor="b">
                    <a:lnL>
                      <a:noFill/>
                    </a:lnL>
                    <a:lnR>
                      <a:noFill/>
                    </a:lnR>
                    <a:lnT>
                      <a:noFill/>
                    </a:lnT>
                    <a:lnB>
                      <a:noFill/>
                    </a:lnB>
                  </a:tcPr>
                </a:tc>
                <a:extLst>
                  <a:ext uri="{0D108BD9-81ED-4DB2-BD59-A6C34878D82A}">
                    <a16:rowId xmlns:a16="http://schemas.microsoft.com/office/drawing/2014/main" val="1548802523"/>
                  </a:ext>
                </a:extLst>
              </a:tr>
              <a:tr h="137160">
                <a:tc>
                  <a:txBody>
                    <a:bodyPr/>
                    <a:lstStyle/>
                    <a:p>
                      <a:pPr algn="l" fontAlgn="b"/>
                      <a:r>
                        <a:rPr lang="en-US" sz="740" b="0" i="0" u="none" strike="noStrike">
                          <a:solidFill>
                            <a:srgbClr val="0D0D0D"/>
                          </a:solidFill>
                          <a:effectLst/>
                          <a:latin typeface="Calibri" panose="020F0502020204030204" pitchFamily="34" charset="0"/>
                        </a:rPr>
                        <a:t>Holyoke Health Center</a:t>
                      </a:r>
                    </a:p>
                  </a:txBody>
                  <a:tcPr marL="4218" marR="4218" marT="4218" marB="0" anchor="b">
                    <a:lnL>
                      <a:noFill/>
                    </a:lnL>
                    <a:lnR>
                      <a:noFill/>
                    </a:lnR>
                    <a:lnT>
                      <a:noFill/>
                    </a:lnT>
                    <a:lnB>
                      <a:noFill/>
                    </a:lnB>
                    <a:solidFill>
                      <a:srgbClr val="DCE6F1"/>
                    </a:solidFill>
                  </a:tcPr>
                </a:tc>
                <a:tc>
                  <a:txBody>
                    <a:bodyPr/>
                    <a:lstStyle/>
                    <a:p>
                      <a:pPr algn="l" fontAlgn="b"/>
                      <a:r>
                        <a:rPr lang="en-US" sz="740" b="0" i="0" u="none" strike="noStrike">
                          <a:solidFill>
                            <a:srgbClr val="0D0D0D"/>
                          </a:solidFill>
                          <a:effectLst/>
                          <a:latin typeface="Calibri" panose="020F0502020204030204" pitchFamily="34" charset="0"/>
                        </a:rPr>
                        <a:t> $                           1,966,364</a:t>
                      </a:r>
                    </a:p>
                  </a:txBody>
                  <a:tcPr marL="4218" marR="4218" marT="4218" marB="0" anchor="b">
                    <a:lnL>
                      <a:noFill/>
                    </a:lnL>
                    <a:lnR>
                      <a:noFill/>
                    </a:lnR>
                    <a:lnT>
                      <a:noFill/>
                    </a:lnT>
                    <a:lnB>
                      <a:noFill/>
                    </a:lnB>
                    <a:solidFill>
                      <a:srgbClr val="DCE6F1"/>
                    </a:solidFill>
                  </a:tcPr>
                </a:tc>
                <a:extLst>
                  <a:ext uri="{0D108BD9-81ED-4DB2-BD59-A6C34878D82A}">
                    <a16:rowId xmlns:a16="http://schemas.microsoft.com/office/drawing/2014/main" val="1042052370"/>
                  </a:ext>
                </a:extLst>
              </a:tr>
              <a:tr h="137160">
                <a:tc>
                  <a:txBody>
                    <a:bodyPr/>
                    <a:lstStyle/>
                    <a:p>
                      <a:pPr algn="l" fontAlgn="b"/>
                      <a:r>
                        <a:rPr lang="en-US" sz="740" b="0" i="0" u="none" strike="noStrike">
                          <a:solidFill>
                            <a:srgbClr val="0D0D0D"/>
                          </a:solidFill>
                          <a:effectLst/>
                          <a:latin typeface="Calibri" panose="020F0502020204030204" pitchFamily="34" charset="0"/>
                        </a:rPr>
                        <a:t>Island Health Care</a:t>
                      </a:r>
                    </a:p>
                  </a:txBody>
                  <a:tcPr marL="4218" marR="4218" marT="4218" marB="0" anchor="b">
                    <a:lnL>
                      <a:noFill/>
                    </a:lnL>
                    <a:lnR>
                      <a:noFill/>
                    </a:lnR>
                    <a:lnT>
                      <a:noFill/>
                    </a:lnT>
                    <a:lnB>
                      <a:noFill/>
                    </a:lnB>
                  </a:tcPr>
                </a:tc>
                <a:tc>
                  <a:txBody>
                    <a:bodyPr/>
                    <a:lstStyle/>
                    <a:p>
                      <a:pPr algn="l" fontAlgn="b"/>
                      <a:r>
                        <a:rPr lang="en-US" sz="740" b="0" i="0" u="none" strike="noStrike">
                          <a:solidFill>
                            <a:srgbClr val="0D0D0D"/>
                          </a:solidFill>
                          <a:effectLst/>
                          <a:latin typeface="Calibri" panose="020F0502020204030204" pitchFamily="34" charset="0"/>
                        </a:rPr>
                        <a:t> $                              244,457 </a:t>
                      </a:r>
                    </a:p>
                  </a:txBody>
                  <a:tcPr marL="4218" marR="4218" marT="4218" marB="0" anchor="b">
                    <a:lnL>
                      <a:noFill/>
                    </a:lnL>
                    <a:lnR>
                      <a:noFill/>
                    </a:lnR>
                    <a:lnT>
                      <a:noFill/>
                    </a:lnT>
                    <a:lnB>
                      <a:noFill/>
                    </a:lnB>
                  </a:tcPr>
                </a:tc>
                <a:extLst>
                  <a:ext uri="{0D108BD9-81ED-4DB2-BD59-A6C34878D82A}">
                    <a16:rowId xmlns:a16="http://schemas.microsoft.com/office/drawing/2014/main" val="3282980823"/>
                  </a:ext>
                </a:extLst>
              </a:tr>
              <a:tr h="137160">
                <a:tc>
                  <a:txBody>
                    <a:bodyPr/>
                    <a:lstStyle/>
                    <a:p>
                      <a:pPr algn="l" fontAlgn="b"/>
                      <a:r>
                        <a:rPr lang="en-US" sz="740" b="0" i="0" u="none" strike="noStrike">
                          <a:solidFill>
                            <a:srgbClr val="0D0D0D"/>
                          </a:solidFill>
                          <a:effectLst/>
                          <a:latin typeface="Calibri" panose="020F0502020204030204" pitchFamily="34" charset="0"/>
                        </a:rPr>
                        <a:t>Lowell Community Health Center</a:t>
                      </a:r>
                    </a:p>
                  </a:txBody>
                  <a:tcPr marL="4218" marR="4218" marT="4218" marB="0" anchor="b">
                    <a:lnL>
                      <a:noFill/>
                    </a:lnL>
                    <a:lnR>
                      <a:noFill/>
                    </a:lnR>
                    <a:lnT>
                      <a:noFill/>
                    </a:lnT>
                    <a:lnB>
                      <a:noFill/>
                    </a:lnB>
                    <a:solidFill>
                      <a:srgbClr val="DCE6F1"/>
                    </a:solidFill>
                  </a:tcPr>
                </a:tc>
                <a:tc>
                  <a:txBody>
                    <a:bodyPr/>
                    <a:lstStyle/>
                    <a:p>
                      <a:pPr algn="l" fontAlgn="b"/>
                      <a:r>
                        <a:rPr lang="en-US" sz="740" b="0" i="0" u="none" strike="noStrike">
                          <a:solidFill>
                            <a:srgbClr val="0D0D0D"/>
                          </a:solidFill>
                          <a:effectLst/>
                          <a:latin typeface="Calibri" panose="020F0502020204030204" pitchFamily="34" charset="0"/>
                        </a:rPr>
                        <a:t> $                           7,509,352 </a:t>
                      </a:r>
                    </a:p>
                  </a:txBody>
                  <a:tcPr marL="4218" marR="4218" marT="4218" marB="0" anchor="b">
                    <a:lnL>
                      <a:noFill/>
                    </a:lnL>
                    <a:lnR>
                      <a:noFill/>
                    </a:lnR>
                    <a:lnT>
                      <a:noFill/>
                    </a:lnT>
                    <a:lnB>
                      <a:noFill/>
                    </a:lnB>
                    <a:solidFill>
                      <a:srgbClr val="DCE6F1"/>
                    </a:solidFill>
                  </a:tcPr>
                </a:tc>
                <a:extLst>
                  <a:ext uri="{0D108BD9-81ED-4DB2-BD59-A6C34878D82A}">
                    <a16:rowId xmlns:a16="http://schemas.microsoft.com/office/drawing/2014/main" val="1424109723"/>
                  </a:ext>
                </a:extLst>
              </a:tr>
              <a:tr h="137160">
                <a:tc>
                  <a:txBody>
                    <a:bodyPr/>
                    <a:lstStyle/>
                    <a:p>
                      <a:pPr algn="l" fontAlgn="b"/>
                      <a:r>
                        <a:rPr lang="en-US" sz="740" b="0" i="0" u="none" strike="noStrike">
                          <a:solidFill>
                            <a:srgbClr val="0D0D0D"/>
                          </a:solidFill>
                          <a:effectLst/>
                          <a:latin typeface="Calibri" panose="020F0502020204030204" pitchFamily="34" charset="0"/>
                        </a:rPr>
                        <a:t>Lynn Community Health Center</a:t>
                      </a:r>
                    </a:p>
                  </a:txBody>
                  <a:tcPr marL="4218" marR="4218" marT="4218" marB="0" anchor="b">
                    <a:lnL>
                      <a:noFill/>
                    </a:lnL>
                    <a:lnR>
                      <a:noFill/>
                    </a:lnR>
                    <a:lnT>
                      <a:noFill/>
                    </a:lnT>
                    <a:lnB>
                      <a:noFill/>
                    </a:lnB>
                  </a:tcPr>
                </a:tc>
                <a:tc>
                  <a:txBody>
                    <a:bodyPr/>
                    <a:lstStyle/>
                    <a:p>
                      <a:pPr algn="l" fontAlgn="b"/>
                      <a:r>
                        <a:rPr lang="en-US" sz="740" b="0" i="0" u="none" strike="noStrike">
                          <a:solidFill>
                            <a:srgbClr val="0D0D0D"/>
                          </a:solidFill>
                          <a:effectLst/>
                          <a:latin typeface="Calibri" panose="020F0502020204030204" pitchFamily="34" charset="0"/>
                        </a:rPr>
                        <a:t> $                           7,041,523</a:t>
                      </a:r>
                    </a:p>
                  </a:txBody>
                  <a:tcPr marL="4218" marR="4218" marT="4218" marB="0" anchor="b">
                    <a:lnL>
                      <a:noFill/>
                    </a:lnL>
                    <a:lnR>
                      <a:noFill/>
                    </a:lnR>
                    <a:lnT>
                      <a:noFill/>
                    </a:lnT>
                    <a:lnB>
                      <a:noFill/>
                    </a:lnB>
                  </a:tcPr>
                </a:tc>
                <a:extLst>
                  <a:ext uri="{0D108BD9-81ED-4DB2-BD59-A6C34878D82A}">
                    <a16:rowId xmlns:a16="http://schemas.microsoft.com/office/drawing/2014/main" val="2441888102"/>
                  </a:ext>
                </a:extLst>
              </a:tr>
              <a:tr h="137160">
                <a:tc>
                  <a:txBody>
                    <a:bodyPr/>
                    <a:lstStyle/>
                    <a:p>
                      <a:pPr algn="l" fontAlgn="b"/>
                      <a:r>
                        <a:rPr lang="en-US" sz="740" b="0" i="0" u="none" strike="noStrike">
                          <a:solidFill>
                            <a:srgbClr val="0D0D0D"/>
                          </a:solidFill>
                          <a:effectLst/>
                          <a:latin typeface="Calibri" panose="020F0502020204030204" pitchFamily="34" charset="0"/>
                        </a:rPr>
                        <a:t>Manet Community Health Center, Inc. </a:t>
                      </a:r>
                    </a:p>
                  </a:txBody>
                  <a:tcPr marL="4218" marR="4218" marT="4218" marB="0" anchor="b">
                    <a:lnL>
                      <a:noFill/>
                    </a:lnL>
                    <a:lnR>
                      <a:noFill/>
                    </a:lnR>
                    <a:lnT>
                      <a:noFill/>
                    </a:lnT>
                    <a:lnB>
                      <a:noFill/>
                    </a:lnB>
                    <a:solidFill>
                      <a:srgbClr val="DCE6F1"/>
                    </a:solidFill>
                  </a:tcPr>
                </a:tc>
                <a:tc>
                  <a:txBody>
                    <a:bodyPr/>
                    <a:lstStyle/>
                    <a:p>
                      <a:pPr algn="l" fontAlgn="b"/>
                      <a:r>
                        <a:rPr lang="en-US" sz="740" b="0" i="0" u="none" strike="noStrike">
                          <a:solidFill>
                            <a:srgbClr val="0D0D0D"/>
                          </a:solidFill>
                          <a:effectLst/>
                          <a:latin typeface="Calibri" panose="020F0502020204030204" pitchFamily="34" charset="0"/>
                        </a:rPr>
                        <a:t> $                           1,007,981</a:t>
                      </a:r>
                    </a:p>
                  </a:txBody>
                  <a:tcPr marL="4218" marR="4218" marT="4218" marB="0" anchor="b">
                    <a:lnL>
                      <a:noFill/>
                    </a:lnL>
                    <a:lnR>
                      <a:noFill/>
                    </a:lnR>
                    <a:lnT>
                      <a:noFill/>
                    </a:lnT>
                    <a:lnB>
                      <a:noFill/>
                    </a:lnB>
                    <a:solidFill>
                      <a:srgbClr val="DCE6F1"/>
                    </a:solidFill>
                  </a:tcPr>
                </a:tc>
                <a:extLst>
                  <a:ext uri="{0D108BD9-81ED-4DB2-BD59-A6C34878D82A}">
                    <a16:rowId xmlns:a16="http://schemas.microsoft.com/office/drawing/2014/main" val="1271035164"/>
                  </a:ext>
                </a:extLst>
              </a:tr>
              <a:tr h="137160">
                <a:tc>
                  <a:txBody>
                    <a:bodyPr/>
                    <a:lstStyle/>
                    <a:p>
                      <a:pPr algn="l" fontAlgn="b"/>
                      <a:r>
                        <a:rPr lang="en-US" sz="740" b="0" i="0" u="none" strike="noStrike">
                          <a:solidFill>
                            <a:srgbClr val="0D0D0D"/>
                          </a:solidFill>
                          <a:effectLst/>
                          <a:latin typeface="Calibri" panose="020F0502020204030204" pitchFamily="34" charset="0"/>
                        </a:rPr>
                        <a:t>Mattapan Community Health Center</a:t>
                      </a:r>
                    </a:p>
                  </a:txBody>
                  <a:tcPr marL="4218" marR="4218" marT="4218" marB="0" anchor="b">
                    <a:lnL>
                      <a:noFill/>
                    </a:lnL>
                    <a:lnR>
                      <a:noFill/>
                    </a:lnR>
                    <a:lnT>
                      <a:noFill/>
                    </a:lnT>
                    <a:lnB>
                      <a:noFill/>
                    </a:lnB>
                  </a:tcPr>
                </a:tc>
                <a:tc>
                  <a:txBody>
                    <a:bodyPr/>
                    <a:lstStyle/>
                    <a:p>
                      <a:pPr algn="l" fontAlgn="b"/>
                      <a:r>
                        <a:rPr lang="en-US" sz="740" b="0" i="0" u="none" strike="noStrike">
                          <a:solidFill>
                            <a:srgbClr val="0D0D0D"/>
                          </a:solidFill>
                          <a:effectLst/>
                          <a:latin typeface="Calibri" panose="020F0502020204030204" pitchFamily="34" charset="0"/>
                        </a:rPr>
                        <a:t> $                              439,313 </a:t>
                      </a:r>
                    </a:p>
                  </a:txBody>
                  <a:tcPr marL="4218" marR="4218" marT="4218" marB="0" anchor="b">
                    <a:lnL>
                      <a:noFill/>
                    </a:lnL>
                    <a:lnR>
                      <a:noFill/>
                    </a:lnR>
                    <a:lnT>
                      <a:noFill/>
                    </a:lnT>
                    <a:lnB>
                      <a:noFill/>
                    </a:lnB>
                  </a:tcPr>
                </a:tc>
                <a:extLst>
                  <a:ext uri="{0D108BD9-81ED-4DB2-BD59-A6C34878D82A}">
                    <a16:rowId xmlns:a16="http://schemas.microsoft.com/office/drawing/2014/main" val="2185309461"/>
                  </a:ext>
                </a:extLst>
              </a:tr>
              <a:tr h="137160">
                <a:tc>
                  <a:txBody>
                    <a:bodyPr/>
                    <a:lstStyle/>
                    <a:p>
                      <a:pPr algn="l" fontAlgn="b"/>
                      <a:r>
                        <a:rPr lang="en-US" sz="740" b="0" i="0" u="none" strike="noStrike">
                          <a:solidFill>
                            <a:srgbClr val="0D0D0D"/>
                          </a:solidFill>
                          <a:effectLst/>
                          <a:latin typeface="Calibri" panose="020F0502020204030204" pitchFamily="34" charset="0"/>
                        </a:rPr>
                        <a:t>Neponset Health Center</a:t>
                      </a:r>
                    </a:p>
                  </a:txBody>
                  <a:tcPr marL="4218" marR="4218" marT="4218" marB="0" anchor="b">
                    <a:lnL>
                      <a:noFill/>
                    </a:lnL>
                    <a:lnR>
                      <a:noFill/>
                    </a:lnR>
                    <a:lnT>
                      <a:noFill/>
                    </a:lnT>
                    <a:lnB>
                      <a:noFill/>
                    </a:lnB>
                    <a:solidFill>
                      <a:srgbClr val="DCE6F1"/>
                    </a:solidFill>
                  </a:tcPr>
                </a:tc>
                <a:tc>
                  <a:txBody>
                    <a:bodyPr/>
                    <a:lstStyle/>
                    <a:p>
                      <a:pPr algn="l" fontAlgn="b"/>
                      <a:r>
                        <a:rPr lang="en-US" sz="740" b="0" i="0" u="none" strike="noStrike">
                          <a:solidFill>
                            <a:srgbClr val="0D0D0D"/>
                          </a:solidFill>
                          <a:effectLst/>
                          <a:latin typeface="Calibri" panose="020F0502020204030204" pitchFamily="34" charset="0"/>
                        </a:rPr>
                        <a:t> $                              442,087 </a:t>
                      </a:r>
                    </a:p>
                  </a:txBody>
                  <a:tcPr marL="4218" marR="4218" marT="4218" marB="0" anchor="b">
                    <a:lnL>
                      <a:noFill/>
                    </a:lnL>
                    <a:lnR>
                      <a:noFill/>
                    </a:lnR>
                    <a:lnT>
                      <a:noFill/>
                    </a:lnT>
                    <a:lnB>
                      <a:noFill/>
                    </a:lnB>
                    <a:solidFill>
                      <a:srgbClr val="DCE6F1"/>
                    </a:solidFill>
                  </a:tcPr>
                </a:tc>
                <a:extLst>
                  <a:ext uri="{0D108BD9-81ED-4DB2-BD59-A6C34878D82A}">
                    <a16:rowId xmlns:a16="http://schemas.microsoft.com/office/drawing/2014/main" val="4147097941"/>
                  </a:ext>
                </a:extLst>
              </a:tr>
              <a:tr h="137160">
                <a:tc>
                  <a:txBody>
                    <a:bodyPr/>
                    <a:lstStyle/>
                    <a:p>
                      <a:pPr algn="l" fontAlgn="b"/>
                      <a:r>
                        <a:rPr lang="en-US" sz="740" b="0" i="0" u="none" strike="noStrike">
                          <a:solidFill>
                            <a:srgbClr val="0D0D0D"/>
                          </a:solidFill>
                          <a:effectLst/>
                          <a:latin typeface="Calibri" panose="020F0502020204030204" pitchFamily="34" charset="0"/>
                        </a:rPr>
                        <a:t>North End Waterfront Health</a:t>
                      </a:r>
                    </a:p>
                  </a:txBody>
                  <a:tcPr marL="4218" marR="4218" marT="4218" marB="0" anchor="b">
                    <a:lnL>
                      <a:noFill/>
                    </a:lnL>
                    <a:lnR>
                      <a:noFill/>
                    </a:lnR>
                    <a:lnT>
                      <a:noFill/>
                    </a:lnT>
                    <a:lnB>
                      <a:noFill/>
                    </a:lnB>
                  </a:tcPr>
                </a:tc>
                <a:tc>
                  <a:txBody>
                    <a:bodyPr/>
                    <a:lstStyle/>
                    <a:p>
                      <a:pPr algn="l" fontAlgn="b"/>
                      <a:r>
                        <a:rPr lang="en-US" sz="740" b="0" i="0" u="none" strike="noStrike">
                          <a:solidFill>
                            <a:srgbClr val="0D0D0D"/>
                          </a:solidFill>
                          <a:effectLst/>
                          <a:latin typeface="Calibri" panose="020F0502020204030204" pitchFamily="34" charset="0"/>
                        </a:rPr>
                        <a:t> $                              768,508</a:t>
                      </a:r>
                    </a:p>
                  </a:txBody>
                  <a:tcPr marL="4218" marR="4218" marT="4218" marB="0" anchor="b">
                    <a:lnL>
                      <a:noFill/>
                    </a:lnL>
                    <a:lnR>
                      <a:noFill/>
                    </a:lnR>
                    <a:lnT>
                      <a:noFill/>
                    </a:lnT>
                    <a:lnB>
                      <a:noFill/>
                    </a:lnB>
                  </a:tcPr>
                </a:tc>
                <a:extLst>
                  <a:ext uri="{0D108BD9-81ED-4DB2-BD59-A6C34878D82A}">
                    <a16:rowId xmlns:a16="http://schemas.microsoft.com/office/drawing/2014/main" val="138845042"/>
                  </a:ext>
                </a:extLst>
              </a:tr>
              <a:tr h="137160">
                <a:tc>
                  <a:txBody>
                    <a:bodyPr/>
                    <a:lstStyle/>
                    <a:p>
                      <a:pPr algn="l" fontAlgn="b"/>
                      <a:r>
                        <a:rPr lang="en-US" sz="740" b="0" i="0" u="none" strike="noStrike">
                          <a:solidFill>
                            <a:srgbClr val="0D0D0D"/>
                          </a:solidFill>
                          <a:effectLst/>
                          <a:latin typeface="Calibri" panose="020F0502020204030204" pitchFamily="34" charset="0"/>
                        </a:rPr>
                        <a:t>North Shore Community Health, Inc.</a:t>
                      </a:r>
                    </a:p>
                  </a:txBody>
                  <a:tcPr marL="4218" marR="4218" marT="4218" marB="0" anchor="b">
                    <a:lnL>
                      <a:noFill/>
                    </a:lnL>
                    <a:lnR>
                      <a:noFill/>
                    </a:lnR>
                    <a:lnT>
                      <a:noFill/>
                    </a:lnT>
                    <a:lnB>
                      <a:noFill/>
                    </a:lnB>
                    <a:solidFill>
                      <a:srgbClr val="DCE6F1"/>
                    </a:solidFill>
                  </a:tcPr>
                </a:tc>
                <a:tc>
                  <a:txBody>
                    <a:bodyPr/>
                    <a:lstStyle/>
                    <a:p>
                      <a:pPr algn="l" fontAlgn="b"/>
                      <a:r>
                        <a:rPr lang="en-US" sz="740" b="0" i="0" u="none" strike="noStrike">
                          <a:solidFill>
                            <a:srgbClr val="0D0D0D"/>
                          </a:solidFill>
                          <a:effectLst/>
                          <a:latin typeface="Calibri" panose="020F0502020204030204" pitchFamily="34" charset="0"/>
                        </a:rPr>
                        <a:t> $                           2,795,701 </a:t>
                      </a:r>
                    </a:p>
                  </a:txBody>
                  <a:tcPr marL="4218" marR="4218" marT="4218" marB="0" anchor="b">
                    <a:lnL>
                      <a:noFill/>
                    </a:lnL>
                    <a:lnR>
                      <a:noFill/>
                    </a:lnR>
                    <a:lnT>
                      <a:noFill/>
                    </a:lnT>
                    <a:lnB>
                      <a:noFill/>
                    </a:lnB>
                    <a:solidFill>
                      <a:srgbClr val="DCE6F1"/>
                    </a:solidFill>
                  </a:tcPr>
                </a:tc>
                <a:extLst>
                  <a:ext uri="{0D108BD9-81ED-4DB2-BD59-A6C34878D82A}">
                    <a16:rowId xmlns:a16="http://schemas.microsoft.com/office/drawing/2014/main" val="1802823570"/>
                  </a:ext>
                </a:extLst>
              </a:tr>
              <a:tr h="137160">
                <a:tc>
                  <a:txBody>
                    <a:bodyPr/>
                    <a:lstStyle/>
                    <a:p>
                      <a:pPr algn="l" fontAlgn="b"/>
                      <a:r>
                        <a:rPr lang="en-US" sz="740" b="0" i="0" u="none" strike="noStrike">
                          <a:solidFill>
                            <a:srgbClr val="0D0D0D"/>
                          </a:solidFill>
                          <a:effectLst/>
                          <a:latin typeface="Calibri" panose="020F0502020204030204" pitchFamily="34" charset="0"/>
                        </a:rPr>
                        <a:t>Outer Cape Health Services, Inc.</a:t>
                      </a:r>
                    </a:p>
                  </a:txBody>
                  <a:tcPr marL="4218" marR="4218" marT="4218" marB="0" anchor="b">
                    <a:lnL>
                      <a:noFill/>
                    </a:lnL>
                    <a:lnR>
                      <a:noFill/>
                    </a:lnR>
                    <a:lnT>
                      <a:noFill/>
                    </a:lnT>
                    <a:lnB>
                      <a:noFill/>
                    </a:lnB>
                  </a:tcPr>
                </a:tc>
                <a:tc>
                  <a:txBody>
                    <a:bodyPr/>
                    <a:lstStyle/>
                    <a:p>
                      <a:pPr algn="l" fontAlgn="b"/>
                      <a:r>
                        <a:rPr lang="en-US" sz="740" b="0" i="0" u="none" strike="noStrike">
                          <a:solidFill>
                            <a:srgbClr val="0D0D0D"/>
                          </a:solidFill>
                          <a:effectLst/>
                          <a:latin typeface="Calibri" panose="020F0502020204030204" pitchFamily="34" charset="0"/>
                        </a:rPr>
                        <a:t> $                              448,556</a:t>
                      </a:r>
                    </a:p>
                  </a:txBody>
                  <a:tcPr marL="4218" marR="4218" marT="4218" marB="0" anchor="b">
                    <a:lnL>
                      <a:noFill/>
                    </a:lnL>
                    <a:lnR>
                      <a:noFill/>
                    </a:lnR>
                    <a:lnT>
                      <a:noFill/>
                    </a:lnT>
                    <a:lnB>
                      <a:noFill/>
                    </a:lnB>
                  </a:tcPr>
                </a:tc>
                <a:extLst>
                  <a:ext uri="{0D108BD9-81ED-4DB2-BD59-A6C34878D82A}">
                    <a16:rowId xmlns:a16="http://schemas.microsoft.com/office/drawing/2014/main" val="3881349784"/>
                  </a:ext>
                </a:extLst>
              </a:tr>
              <a:tr h="137160">
                <a:tc>
                  <a:txBody>
                    <a:bodyPr/>
                    <a:lstStyle/>
                    <a:p>
                      <a:pPr algn="l" fontAlgn="b"/>
                      <a:r>
                        <a:rPr lang="en-US" sz="740" b="0" i="0" u="none" strike="noStrike">
                          <a:solidFill>
                            <a:srgbClr val="0D0D0D"/>
                          </a:solidFill>
                          <a:effectLst/>
                          <a:latin typeface="Calibri" panose="020F0502020204030204" pitchFamily="34" charset="0"/>
                        </a:rPr>
                        <a:t>South Cove Community Health Center</a:t>
                      </a:r>
                    </a:p>
                  </a:txBody>
                  <a:tcPr marL="4218" marR="4218" marT="4218" marB="0" anchor="b">
                    <a:lnL>
                      <a:noFill/>
                    </a:lnL>
                    <a:lnR>
                      <a:noFill/>
                    </a:lnR>
                    <a:lnT>
                      <a:noFill/>
                    </a:lnT>
                    <a:lnB>
                      <a:noFill/>
                    </a:lnB>
                    <a:solidFill>
                      <a:srgbClr val="DCE6F1"/>
                    </a:solidFill>
                  </a:tcPr>
                </a:tc>
                <a:tc>
                  <a:txBody>
                    <a:bodyPr/>
                    <a:lstStyle/>
                    <a:p>
                      <a:pPr algn="l" fontAlgn="b"/>
                      <a:r>
                        <a:rPr lang="en-US" sz="740" b="0" i="0" u="none" strike="noStrike">
                          <a:solidFill>
                            <a:srgbClr val="0D0D0D"/>
                          </a:solidFill>
                          <a:effectLst/>
                          <a:latin typeface="Calibri" panose="020F0502020204030204" pitchFamily="34" charset="0"/>
                        </a:rPr>
                        <a:t> $                           1,341,609 </a:t>
                      </a:r>
                    </a:p>
                  </a:txBody>
                  <a:tcPr marL="4218" marR="4218" marT="4218" marB="0" anchor="b">
                    <a:lnL>
                      <a:noFill/>
                    </a:lnL>
                    <a:lnR>
                      <a:noFill/>
                    </a:lnR>
                    <a:lnT>
                      <a:noFill/>
                    </a:lnT>
                    <a:lnB>
                      <a:noFill/>
                    </a:lnB>
                    <a:solidFill>
                      <a:srgbClr val="DCE6F1"/>
                    </a:solidFill>
                  </a:tcPr>
                </a:tc>
                <a:extLst>
                  <a:ext uri="{0D108BD9-81ED-4DB2-BD59-A6C34878D82A}">
                    <a16:rowId xmlns:a16="http://schemas.microsoft.com/office/drawing/2014/main" val="1728294294"/>
                  </a:ext>
                </a:extLst>
              </a:tr>
              <a:tr h="137160">
                <a:tc>
                  <a:txBody>
                    <a:bodyPr/>
                    <a:lstStyle/>
                    <a:p>
                      <a:pPr algn="l" fontAlgn="b"/>
                      <a:r>
                        <a:rPr lang="en-US" sz="740" b="0" i="0" u="none" strike="noStrike">
                          <a:solidFill>
                            <a:srgbClr val="0D0D0D"/>
                          </a:solidFill>
                          <a:effectLst/>
                          <a:latin typeface="Calibri" panose="020F0502020204030204" pitchFamily="34" charset="0"/>
                        </a:rPr>
                        <a:t>Springfield Health Services for the Homeless</a:t>
                      </a:r>
                    </a:p>
                  </a:txBody>
                  <a:tcPr marL="4218" marR="4218" marT="4218" marB="0" anchor="b">
                    <a:lnL>
                      <a:noFill/>
                    </a:lnL>
                    <a:lnR>
                      <a:noFill/>
                    </a:lnR>
                    <a:lnT>
                      <a:noFill/>
                    </a:lnT>
                    <a:lnB>
                      <a:noFill/>
                    </a:lnB>
                  </a:tcPr>
                </a:tc>
                <a:tc>
                  <a:txBody>
                    <a:bodyPr/>
                    <a:lstStyle/>
                    <a:p>
                      <a:pPr algn="l" fontAlgn="b"/>
                      <a:r>
                        <a:rPr lang="en-US" sz="740" b="0" i="0" u="none" strike="noStrike">
                          <a:solidFill>
                            <a:srgbClr val="0D0D0D"/>
                          </a:solidFill>
                          <a:effectLst/>
                          <a:latin typeface="Calibri" panose="020F0502020204030204" pitchFamily="34" charset="0"/>
                        </a:rPr>
                        <a:t> $                                   1,905</a:t>
                      </a:r>
                    </a:p>
                  </a:txBody>
                  <a:tcPr marL="4218" marR="4218" marT="4218" marB="0" anchor="b">
                    <a:lnL>
                      <a:noFill/>
                    </a:lnL>
                    <a:lnR>
                      <a:noFill/>
                    </a:lnR>
                    <a:lnT>
                      <a:noFill/>
                    </a:lnT>
                    <a:lnB>
                      <a:noFill/>
                    </a:lnB>
                  </a:tcPr>
                </a:tc>
                <a:extLst>
                  <a:ext uri="{0D108BD9-81ED-4DB2-BD59-A6C34878D82A}">
                    <a16:rowId xmlns:a16="http://schemas.microsoft.com/office/drawing/2014/main" val="967915221"/>
                  </a:ext>
                </a:extLst>
              </a:tr>
              <a:tr h="137160">
                <a:tc>
                  <a:txBody>
                    <a:bodyPr/>
                    <a:lstStyle/>
                    <a:p>
                      <a:pPr algn="l" fontAlgn="b"/>
                      <a:r>
                        <a:rPr lang="en-US" sz="740" b="0" i="0" u="none" strike="noStrike">
                          <a:solidFill>
                            <a:srgbClr val="0D0D0D"/>
                          </a:solidFill>
                          <a:effectLst/>
                          <a:latin typeface="Calibri" panose="020F0502020204030204" pitchFamily="34" charset="0"/>
                        </a:rPr>
                        <a:t>Stanley Street Treatment and Resources (</a:t>
                      </a:r>
                      <a:r>
                        <a:rPr lang="en-US" sz="740" b="0" i="0" u="none" strike="noStrike" err="1">
                          <a:solidFill>
                            <a:srgbClr val="0D0D0D"/>
                          </a:solidFill>
                          <a:effectLst/>
                          <a:latin typeface="Calibri" panose="020F0502020204030204" pitchFamily="34" charset="0"/>
                        </a:rPr>
                        <a:t>SSTAR</a:t>
                      </a:r>
                      <a:r>
                        <a:rPr lang="en-US" sz="740" b="0" i="0" u="none" strike="noStrike">
                          <a:solidFill>
                            <a:srgbClr val="0D0D0D"/>
                          </a:solidFill>
                          <a:effectLst/>
                          <a:latin typeface="Calibri" panose="020F0502020204030204" pitchFamily="34" charset="0"/>
                        </a:rPr>
                        <a:t>)</a:t>
                      </a:r>
                    </a:p>
                  </a:txBody>
                  <a:tcPr marL="4218" marR="4218" marT="4218" marB="0" anchor="b">
                    <a:lnL>
                      <a:noFill/>
                    </a:lnL>
                    <a:lnR>
                      <a:noFill/>
                    </a:lnR>
                    <a:lnT>
                      <a:noFill/>
                    </a:lnT>
                    <a:lnB>
                      <a:noFill/>
                    </a:lnB>
                    <a:solidFill>
                      <a:srgbClr val="DCE6F1"/>
                    </a:solidFill>
                  </a:tcPr>
                </a:tc>
                <a:tc>
                  <a:txBody>
                    <a:bodyPr/>
                    <a:lstStyle/>
                    <a:p>
                      <a:pPr algn="l" fontAlgn="b"/>
                      <a:r>
                        <a:rPr lang="en-US" sz="740" b="0" i="0" u="none" strike="noStrike">
                          <a:solidFill>
                            <a:srgbClr val="0D0D0D"/>
                          </a:solidFill>
                          <a:effectLst/>
                          <a:latin typeface="Calibri" panose="020F0502020204030204" pitchFamily="34" charset="0"/>
                        </a:rPr>
                        <a:t> $                              460,477</a:t>
                      </a:r>
                    </a:p>
                  </a:txBody>
                  <a:tcPr marL="4218" marR="4218" marT="4218" marB="0" anchor="b">
                    <a:lnL>
                      <a:noFill/>
                    </a:lnL>
                    <a:lnR>
                      <a:noFill/>
                    </a:lnR>
                    <a:lnT>
                      <a:noFill/>
                    </a:lnT>
                    <a:lnB>
                      <a:noFill/>
                    </a:lnB>
                    <a:solidFill>
                      <a:srgbClr val="DCE6F1"/>
                    </a:solidFill>
                  </a:tcPr>
                </a:tc>
                <a:extLst>
                  <a:ext uri="{0D108BD9-81ED-4DB2-BD59-A6C34878D82A}">
                    <a16:rowId xmlns:a16="http://schemas.microsoft.com/office/drawing/2014/main" val="1967638118"/>
                  </a:ext>
                </a:extLst>
              </a:tr>
              <a:tr h="137160">
                <a:tc>
                  <a:txBody>
                    <a:bodyPr/>
                    <a:lstStyle/>
                    <a:p>
                      <a:pPr algn="l" fontAlgn="b"/>
                      <a:r>
                        <a:rPr lang="en-US" sz="740" b="0" i="0" u="none" strike="noStrike">
                          <a:solidFill>
                            <a:srgbClr val="0D0D0D"/>
                          </a:solidFill>
                          <a:effectLst/>
                          <a:latin typeface="Calibri" panose="020F0502020204030204" pitchFamily="34" charset="0"/>
                        </a:rPr>
                        <a:t>Upham's Corner Health Center</a:t>
                      </a:r>
                    </a:p>
                  </a:txBody>
                  <a:tcPr marL="4218" marR="4218" marT="4218" marB="0" anchor="b">
                    <a:lnL>
                      <a:noFill/>
                    </a:lnL>
                    <a:lnR>
                      <a:noFill/>
                    </a:lnR>
                    <a:lnT>
                      <a:noFill/>
                    </a:lnT>
                    <a:lnB>
                      <a:noFill/>
                    </a:lnB>
                  </a:tcPr>
                </a:tc>
                <a:tc>
                  <a:txBody>
                    <a:bodyPr/>
                    <a:lstStyle/>
                    <a:p>
                      <a:pPr algn="l" fontAlgn="b"/>
                      <a:r>
                        <a:rPr lang="en-US" sz="740" b="0" i="0" u="none" strike="noStrike">
                          <a:solidFill>
                            <a:srgbClr val="0D0D0D"/>
                          </a:solidFill>
                          <a:effectLst/>
                          <a:latin typeface="Calibri" panose="020F0502020204030204" pitchFamily="34" charset="0"/>
                        </a:rPr>
                        <a:t> $                           1,314,973 </a:t>
                      </a:r>
                    </a:p>
                  </a:txBody>
                  <a:tcPr marL="4218" marR="4218" marT="4218" marB="0" anchor="b">
                    <a:lnL>
                      <a:noFill/>
                    </a:lnL>
                    <a:lnR>
                      <a:noFill/>
                    </a:lnR>
                    <a:lnT>
                      <a:noFill/>
                    </a:lnT>
                    <a:lnB>
                      <a:noFill/>
                    </a:lnB>
                  </a:tcPr>
                </a:tc>
                <a:extLst>
                  <a:ext uri="{0D108BD9-81ED-4DB2-BD59-A6C34878D82A}">
                    <a16:rowId xmlns:a16="http://schemas.microsoft.com/office/drawing/2014/main" val="4161339032"/>
                  </a:ext>
                </a:extLst>
              </a:tr>
              <a:tr h="137160">
                <a:tc>
                  <a:txBody>
                    <a:bodyPr/>
                    <a:lstStyle/>
                    <a:p>
                      <a:pPr algn="l" fontAlgn="b"/>
                      <a:r>
                        <a:rPr lang="en-US" sz="740" b="0" i="0" u="none" strike="noStrike">
                          <a:solidFill>
                            <a:srgbClr val="0D0D0D"/>
                          </a:solidFill>
                          <a:effectLst/>
                          <a:latin typeface="Calibri" panose="020F0502020204030204" pitchFamily="34" charset="0"/>
                        </a:rPr>
                        <a:t>Whittier Street Health Center</a:t>
                      </a:r>
                    </a:p>
                  </a:txBody>
                  <a:tcPr marL="4218" marR="4218" marT="4218" marB="0" anchor="b">
                    <a:lnL>
                      <a:noFill/>
                    </a:lnL>
                    <a:lnR>
                      <a:noFill/>
                    </a:lnR>
                    <a:lnT>
                      <a:noFill/>
                    </a:lnT>
                    <a:lnB>
                      <a:noFill/>
                    </a:lnB>
                    <a:solidFill>
                      <a:srgbClr val="DCE6F1"/>
                    </a:solidFill>
                  </a:tcPr>
                </a:tc>
                <a:tc>
                  <a:txBody>
                    <a:bodyPr/>
                    <a:lstStyle/>
                    <a:p>
                      <a:pPr algn="l" fontAlgn="b"/>
                      <a:r>
                        <a:rPr lang="en-US" sz="740" b="0" i="0" u="none" strike="noStrike">
                          <a:solidFill>
                            <a:srgbClr val="0D0D0D"/>
                          </a:solidFill>
                          <a:effectLst/>
                          <a:latin typeface="Calibri" panose="020F0502020204030204" pitchFamily="34" charset="0"/>
                        </a:rPr>
                        <a:t> $                           2,933,022</a:t>
                      </a:r>
                    </a:p>
                  </a:txBody>
                  <a:tcPr marL="4218" marR="4218" marT="4218" marB="0" anchor="b">
                    <a:lnL>
                      <a:noFill/>
                    </a:lnL>
                    <a:lnR>
                      <a:noFill/>
                    </a:lnR>
                    <a:lnT>
                      <a:noFill/>
                    </a:lnT>
                    <a:lnB>
                      <a:noFill/>
                    </a:lnB>
                    <a:solidFill>
                      <a:srgbClr val="DCE6F1"/>
                    </a:solidFill>
                  </a:tcPr>
                </a:tc>
                <a:extLst>
                  <a:ext uri="{0D108BD9-81ED-4DB2-BD59-A6C34878D82A}">
                    <a16:rowId xmlns:a16="http://schemas.microsoft.com/office/drawing/2014/main" val="3713433395"/>
                  </a:ext>
                </a:extLst>
              </a:tr>
            </a:tbl>
          </a:graphicData>
        </a:graphic>
      </p:graphicFrame>
    </p:spTree>
    <p:extLst>
      <p:ext uri="{BB962C8B-B14F-4D97-AF65-F5344CB8AC3E}">
        <p14:creationId xmlns:p14="http://schemas.microsoft.com/office/powerpoint/2010/main" val="18248403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89"/>
          <p:cNvSpPr>
            <a:spLocks noChangeArrowheads="1"/>
          </p:cNvSpPr>
          <p:nvPr/>
        </p:nvSpPr>
        <p:spPr bwMode="auto">
          <a:xfrm>
            <a:off x="303212" y="513367"/>
            <a:ext cx="5675312"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400" b="1">
                <a:latin typeface="Arial" panose="020B0604020202020204" pitchFamily="34" charset="0"/>
              </a:rPr>
              <a:t>Hospital </a:t>
            </a:r>
            <a:r>
              <a:rPr lang="en-US" altLang="en-US" sz="2400" b="1">
                <a:solidFill>
                  <a:srgbClr val="000000"/>
                </a:solidFill>
                <a:latin typeface="Arial" panose="020B0604020202020204" pitchFamily="34" charset="0"/>
              </a:rPr>
              <a:t>Demand by Type of Service</a:t>
            </a:r>
          </a:p>
        </p:txBody>
      </p:sp>
      <p:sp>
        <p:nvSpPr>
          <p:cNvPr id="9260" name="Text Box 14"/>
          <p:cNvSpPr txBox="1">
            <a:spLocks noChangeArrowheads="1"/>
          </p:cNvSpPr>
          <p:nvPr/>
        </p:nvSpPr>
        <p:spPr bwMode="auto">
          <a:xfrm>
            <a:off x="676275" y="5915719"/>
            <a:ext cx="809212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800">
                <a:latin typeface="Arial" panose="020B0604020202020204" pitchFamily="34" charset="0"/>
              </a:rPr>
              <a:t>Notes: The Health Safety Net fiscal year runs from October 1 through September 30 of the following year</a:t>
            </a:r>
            <a:r>
              <a:rPr lang="en-US" altLang="en-US" sz="800" b="1">
                <a:latin typeface="Arial" panose="020B0604020202020204" pitchFamily="34" charset="0"/>
              </a:rPr>
              <a:t>. </a:t>
            </a:r>
            <a:r>
              <a:rPr lang="en-US" altLang="en-US" sz="800">
                <a:latin typeface="Arial" panose="020B0604020202020204" pitchFamily="34" charset="0"/>
              </a:rPr>
              <a:t>Hospital </a:t>
            </a:r>
            <a:r>
              <a:rPr lang="en-US" altLang="en-US" sz="800">
                <a:solidFill>
                  <a:srgbClr val="080808"/>
                </a:solidFill>
                <a:latin typeface="Arial" panose="020B0604020202020204" pitchFamily="34" charset="0"/>
              </a:rPr>
              <a:t>Inpatient excludes pharmacy claims</a:t>
            </a:r>
            <a:r>
              <a:rPr lang="en-US" altLang="en-US" sz="800">
                <a:latin typeface="Arial" panose="020B0604020202020204" pitchFamily="34" charset="0"/>
              </a:rPr>
              <a:t>. Hospital inpatient payments are reported in the month in which the service was provided. Source: Health Safety Net Data Warehouse and Health Safety Net Payment Calculation as of </a:t>
            </a:r>
            <a:r>
              <a:rPr lang="en-US" altLang="en-US" sz="800" b="1">
                <a:latin typeface="Arial" panose="020B0604020202020204" pitchFamily="34" charset="0"/>
              </a:rPr>
              <a:t>09/30/2023</a:t>
            </a:r>
            <a:r>
              <a:rPr lang="en-US" altLang="en-US" sz="800" b="1">
                <a:solidFill>
                  <a:srgbClr val="FF0000"/>
                </a:solidFill>
                <a:latin typeface="Arial" panose="020B0604020202020204" pitchFamily="34" charset="0"/>
              </a:rPr>
              <a:t>.</a:t>
            </a:r>
          </a:p>
        </p:txBody>
      </p:sp>
      <p:grpSp>
        <p:nvGrpSpPr>
          <p:cNvPr id="9261" name="Group 11"/>
          <p:cNvGrpSpPr>
            <a:grpSpLocks/>
          </p:cNvGrpSpPr>
          <p:nvPr/>
        </p:nvGrpSpPr>
        <p:grpSpPr bwMode="auto">
          <a:xfrm>
            <a:off x="7148513" y="146050"/>
            <a:ext cx="1746250" cy="369888"/>
            <a:chOff x="4307" y="122"/>
            <a:chExt cx="1856" cy="264"/>
          </a:xfrm>
        </p:grpSpPr>
        <p:sp>
          <p:nvSpPr>
            <p:cNvPr id="9263" name="Rectangle 12"/>
            <p:cNvSpPr>
              <a:spLocks noChangeArrowheads="1"/>
            </p:cNvSpPr>
            <p:nvPr/>
          </p:nvSpPr>
          <p:spPr bwMode="white">
            <a:xfrm>
              <a:off x="4307" y="123"/>
              <a:ext cx="1856"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a:latin typeface="Verdana" pitchFamily="34" charset="0"/>
              </a:endParaRPr>
            </a:p>
          </p:txBody>
        </p:sp>
        <p:sp>
          <p:nvSpPr>
            <p:cNvPr id="9264" name="Text Box 13"/>
            <p:cNvSpPr txBox="1">
              <a:spLocks noChangeArrowheads="1"/>
            </p:cNvSpPr>
            <p:nvPr/>
          </p:nvSpPr>
          <p:spPr bwMode="auto">
            <a:xfrm>
              <a:off x="4350" y="122"/>
              <a:ext cx="1756"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FontTx/>
                <a:buNone/>
              </a:pPr>
              <a:r>
                <a:rPr lang="en-US" altLang="en-US" sz="1400">
                  <a:solidFill>
                    <a:srgbClr val="4F81BD"/>
                  </a:solidFill>
                </a:rPr>
                <a:t>Service Patterns</a:t>
              </a:r>
            </a:p>
          </p:txBody>
        </p:sp>
      </p:grpSp>
      <p:pic>
        <p:nvPicPr>
          <p:cNvPr id="11" name="Picture 10"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p:cNvGrpSpPr>
            <a:grpSpLocks/>
          </p:cNvGrpSpPr>
          <p:nvPr/>
        </p:nvGrpSpPr>
        <p:grpSpPr bwMode="auto">
          <a:xfrm>
            <a:off x="517525" y="6477000"/>
            <a:ext cx="3349625" cy="309563"/>
            <a:chOff x="4307" y="87"/>
            <a:chExt cx="1856" cy="299"/>
          </a:xfrm>
        </p:grpSpPr>
        <p:sp>
          <p:nvSpPr>
            <p:cNvPr id="1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a:solidFill>
                  <a:schemeClr val="tx1"/>
                </a:solidFill>
                <a:latin typeface="Verdana" pitchFamily="34" charset="0"/>
              </a:endParaRPr>
            </a:p>
          </p:txBody>
        </p:sp>
        <p:sp>
          <p:nvSpPr>
            <p:cNvPr id="1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a:solidFill>
                    <a:srgbClr val="376092"/>
                  </a:solidFill>
                </a:rPr>
                <a:t>Executive Office of Health and Human Services</a:t>
              </a:r>
            </a:p>
          </p:txBody>
        </p:sp>
      </p:grpSp>
      <p:cxnSp>
        <p:nvCxnSpPr>
          <p:cNvPr id="16" name="Straight Connector 15"/>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8" name="Group 11"/>
          <p:cNvGrpSpPr>
            <a:grpSpLocks/>
          </p:cNvGrpSpPr>
          <p:nvPr/>
        </p:nvGrpSpPr>
        <p:grpSpPr bwMode="auto">
          <a:xfrm>
            <a:off x="7010613" y="147451"/>
            <a:ext cx="1959456" cy="462360"/>
            <a:chOff x="4031" y="123"/>
            <a:chExt cx="2132" cy="330"/>
          </a:xfrm>
        </p:grpSpPr>
        <p:sp>
          <p:nvSpPr>
            <p:cNvPr id="19" name="Rectangle 12"/>
            <p:cNvSpPr>
              <a:spLocks noChangeArrowheads="1"/>
            </p:cNvSpPr>
            <p:nvPr/>
          </p:nvSpPr>
          <p:spPr bwMode="white">
            <a:xfrm>
              <a:off x="4031" y="123"/>
              <a:ext cx="2132"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a:latin typeface="Verdana" pitchFamily="34" charset="0"/>
              </a:endParaRPr>
            </a:p>
          </p:txBody>
        </p:sp>
        <p:sp>
          <p:nvSpPr>
            <p:cNvPr id="20" name="Text Box 13"/>
            <p:cNvSpPr txBox="1">
              <a:spLocks noChangeArrowheads="1"/>
            </p:cNvSpPr>
            <p:nvPr/>
          </p:nvSpPr>
          <p:spPr bwMode="auto">
            <a:xfrm>
              <a:off x="4113" y="204"/>
              <a:ext cx="1993" cy="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None/>
              </a:pPr>
              <a:r>
                <a:rPr lang="en-US" altLang="en-US" sz="1600" b="1">
                  <a:solidFill>
                    <a:srgbClr val="4F81BD"/>
                  </a:solidFill>
                  <a:latin typeface="Arial" panose="020B0604020202020204" pitchFamily="34" charset="0"/>
                  <a:cs typeface="Arial" panose="020B0604020202020204" pitchFamily="34" charset="0"/>
                </a:rPr>
                <a:t>Service Patterns</a:t>
              </a:r>
            </a:p>
          </p:txBody>
        </p:sp>
      </p:grpSp>
      <p:sp>
        <p:nvSpPr>
          <p:cNvPr id="22"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11</a:t>
            </a:fld>
            <a:endParaRPr lang="en-US"/>
          </a:p>
        </p:txBody>
      </p:sp>
      <p:graphicFrame>
        <p:nvGraphicFramePr>
          <p:cNvPr id="21" name="Chart 20">
            <a:extLst>
              <a:ext uri="{FF2B5EF4-FFF2-40B4-BE49-F238E27FC236}">
                <a16:creationId xmlns:a16="http://schemas.microsoft.com/office/drawing/2014/main" id="{7300D6F4-33CA-4D03-9454-E5468AB7E57C}"/>
              </a:ext>
            </a:extLst>
          </p:cNvPr>
          <p:cNvGraphicFramePr/>
          <p:nvPr>
            <p:extLst>
              <p:ext uri="{D42A27DB-BD31-4B8C-83A1-F6EECF244321}">
                <p14:modId xmlns:p14="http://schemas.microsoft.com/office/powerpoint/2010/main" val="2724760265"/>
              </p:ext>
            </p:extLst>
          </p:nvPr>
        </p:nvGraphicFramePr>
        <p:xfrm>
          <a:off x="274637" y="1115633"/>
          <a:ext cx="8164513" cy="4759097"/>
        </p:xfrm>
        <a:graphic>
          <a:graphicData uri="http://schemas.openxmlformats.org/drawingml/2006/chart">
            <c:chart xmlns:c="http://schemas.openxmlformats.org/drawingml/2006/chart" xmlns:r="http://schemas.openxmlformats.org/officeDocument/2006/relationships" r:id="rId4"/>
          </a:graphicData>
        </a:graphic>
      </p:graphicFrame>
      <p:sp>
        <p:nvSpPr>
          <p:cNvPr id="2" name="TextBox 1">
            <a:extLst>
              <a:ext uri="{FF2B5EF4-FFF2-40B4-BE49-F238E27FC236}">
                <a16:creationId xmlns:a16="http://schemas.microsoft.com/office/drawing/2014/main" id="{3F254156-6383-DD5B-A148-A9917A1DDF49}"/>
              </a:ext>
            </a:extLst>
          </p:cNvPr>
          <p:cNvSpPr txBox="1"/>
          <p:nvPr/>
        </p:nvSpPr>
        <p:spPr>
          <a:xfrm>
            <a:off x="594359" y="6198176"/>
            <a:ext cx="8092441" cy="338554"/>
          </a:xfrm>
          <a:prstGeom prst="rect">
            <a:avLst/>
          </a:prstGeom>
          <a:noFill/>
        </p:spPr>
        <p:txBody>
          <a:bodyPr wrap="square" rtlCol="0">
            <a:spAutoFit/>
          </a:bodyPr>
          <a:lstStyle/>
          <a:p>
            <a:r>
              <a:rPr lang="en-US" sz="800">
                <a:latin typeface="Arial" panose="020B0604020202020204" pitchFamily="34" charset="0"/>
                <a:cs typeface="Arial" panose="020B0604020202020204" pitchFamily="34" charset="0"/>
              </a:rPr>
              <a:t>Inpatient demand is lower than anticipated due to transition of grouper vendors.  Upon implementation of new grouper vendor, inpatient claims will be reprocessed, and we anticipate inpatient demand will increase.  </a:t>
            </a:r>
          </a:p>
        </p:txBody>
      </p:sp>
    </p:spTree>
    <p:extLst>
      <p:ext uri="{BB962C8B-B14F-4D97-AF65-F5344CB8AC3E}">
        <p14:creationId xmlns:p14="http://schemas.microsoft.com/office/powerpoint/2010/main" val="23081229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89"/>
          <p:cNvSpPr>
            <a:spLocks noChangeArrowheads="1"/>
          </p:cNvSpPr>
          <p:nvPr/>
        </p:nvSpPr>
        <p:spPr bwMode="auto">
          <a:xfrm>
            <a:off x="349250" y="520700"/>
            <a:ext cx="5622925"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400" b="1">
                <a:solidFill>
                  <a:srgbClr val="000000"/>
                </a:solidFill>
                <a:latin typeface="Arial" panose="020B0604020202020204" pitchFamily="34" charset="0"/>
              </a:rPr>
              <a:t>HSN CHC Demand by Type of Service</a:t>
            </a:r>
          </a:p>
        </p:txBody>
      </p:sp>
      <p:sp>
        <p:nvSpPr>
          <p:cNvPr id="9260" name="Text Box 14"/>
          <p:cNvSpPr txBox="1">
            <a:spLocks noChangeArrowheads="1"/>
          </p:cNvSpPr>
          <p:nvPr/>
        </p:nvSpPr>
        <p:spPr bwMode="auto">
          <a:xfrm>
            <a:off x="676275" y="6248369"/>
            <a:ext cx="810736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800">
                <a:latin typeface="Arial" panose="020B0604020202020204" pitchFamily="34" charset="0"/>
              </a:rPr>
              <a:t>Notes: The Health Safety Net fiscal year runs from October 1 through September 30 of the following year.</a:t>
            </a:r>
            <a:r>
              <a:rPr lang="en-US" altLang="en-US" sz="800">
                <a:solidFill>
                  <a:srgbClr val="080808"/>
                </a:solidFill>
                <a:latin typeface="Arial" panose="020B0604020202020204" pitchFamily="34" charset="0"/>
              </a:rPr>
              <a:t> </a:t>
            </a:r>
            <a:r>
              <a:rPr lang="en-US" altLang="en-US" sz="800">
                <a:latin typeface="Arial" panose="020B0604020202020204" pitchFamily="34" charset="0"/>
              </a:rPr>
              <a:t>Source: Health Safety Net Payment Calculation as of 9/30/23.</a:t>
            </a:r>
            <a:br>
              <a:rPr lang="en-US" altLang="en-US" sz="800">
                <a:latin typeface="Arial" panose="020B0604020202020204" pitchFamily="34" charset="0"/>
              </a:rPr>
            </a:br>
            <a:endParaRPr lang="en-US" altLang="en-US" sz="800">
              <a:latin typeface="Arial" panose="020B0604020202020204" pitchFamily="34" charset="0"/>
            </a:endParaRPr>
          </a:p>
        </p:txBody>
      </p:sp>
      <p:grpSp>
        <p:nvGrpSpPr>
          <p:cNvPr id="9261" name="Group 11"/>
          <p:cNvGrpSpPr>
            <a:grpSpLocks/>
          </p:cNvGrpSpPr>
          <p:nvPr/>
        </p:nvGrpSpPr>
        <p:grpSpPr bwMode="auto">
          <a:xfrm>
            <a:off x="7148513" y="146050"/>
            <a:ext cx="1746250" cy="369888"/>
            <a:chOff x="4307" y="122"/>
            <a:chExt cx="1856" cy="264"/>
          </a:xfrm>
        </p:grpSpPr>
        <p:sp>
          <p:nvSpPr>
            <p:cNvPr id="9263" name="Rectangle 12"/>
            <p:cNvSpPr>
              <a:spLocks noChangeArrowheads="1"/>
            </p:cNvSpPr>
            <p:nvPr/>
          </p:nvSpPr>
          <p:spPr bwMode="white">
            <a:xfrm>
              <a:off x="4307" y="123"/>
              <a:ext cx="1856"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a:latin typeface="Verdana" pitchFamily="34" charset="0"/>
              </a:endParaRPr>
            </a:p>
          </p:txBody>
        </p:sp>
        <p:sp>
          <p:nvSpPr>
            <p:cNvPr id="9264" name="Text Box 13"/>
            <p:cNvSpPr txBox="1">
              <a:spLocks noChangeArrowheads="1"/>
            </p:cNvSpPr>
            <p:nvPr/>
          </p:nvSpPr>
          <p:spPr bwMode="auto">
            <a:xfrm>
              <a:off x="4350" y="122"/>
              <a:ext cx="1756"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FontTx/>
                <a:buNone/>
              </a:pPr>
              <a:r>
                <a:rPr lang="en-US" altLang="en-US" sz="1400">
                  <a:solidFill>
                    <a:srgbClr val="4F81BD"/>
                  </a:solidFill>
                </a:rPr>
                <a:t>Service Patterns</a:t>
              </a:r>
            </a:p>
          </p:txBody>
        </p:sp>
      </p:grpSp>
      <p:pic>
        <p:nvPicPr>
          <p:cNvPr id="11" name="Picture 10"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p:cNvGrpSpPr>
            <a:grpSpLocks/>
          </p:cNvGrpSpPr>
          <p:nvPr/>
        </p:nvGrpSpPr>
        <p:grpSpPr bwMode="auto">
          <a:xfrm>
            <a:off x="517525" y="6477000"/>
            <a:ext cx="3349625" cy="309563"/>
            <a:chOff x="4307" y="87"/>
            <a:chExt cx="1856" cy="299"/>
          </a:xfrm>
        </p:grpSpPr>
        <p:sp>
          <p:nvSpPr>
            <p:cNvPr id="1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a:solidFill>
                  <a:schemeClr val="tx1"/>
                </a:solidFill>
                <a:latin typeface="Verdana" pitchFamily="34" charset="0"/>
              </a:endParaRPr>
            </a:p>
          </p:txBody>
        </p:sp>
        <p:sp>
          <p:nvSpPr>
            <p:cNvPr id="1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a:solidFill>
                    <a:srgbClr val="376092"/>
                  </a:solidFill>
                </a:rPr>
                <a:t>Executive Office of Health and Human Services</a:t>
              </a:r>
            </a:p>
          </p:txBody>
        </p:sp>
      </p:grpSp>
      <p:cxnSp>
        <p:nvCxnSpPr>
          <p:cNvPr id="16" name="Straight Connector 15"/>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8" name="Group 11"/>
          <p:cNvGrpSpPr>
            <a:grpSpLocks/>
          </p:cNvGrpSpPr>
          <p:nvPr/>
        </p:nvGrpSpPr>
        <p:grpSpPr bwMode="auto">
          <a:xfrm>
            <a:off x="7010613" y="147451"/>
            <a:ext cx="1959456" cy="462360"/>
            <a:chOff x="4031" y="123"/>
            <a:chExt cx="2132" cy="330"/>
          </a:xfrm>
        </p:grpSpPr>
        <p:sp>
          <p:nvSpPr>
            <p:cNvPr id="19" name="Rectangle 12"/>
            <p:cNvSpPr>
              <a:spLocks noChangeArrowheads="1"/>
            </p:cNvSpPr>
            <p:nvPr/>
          </p:nvSpPr>
          <p:spPr bwMode="white">
            <a:xfrm>
              <a:off x="4031" y="123"/>
              <a:ext cx="2132"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a:latin typeface="Verdana" pitchFamily="34" charset="0"/>
              </a:endParaRPr>
            </a:p>
          </p:txBody>
        </p:sp>
        <p:sp>
          <p:nvSpPr>
            <p:cNvPr id="20" name="Text Box 13"/>
            <p:cNvSpPr txBox="1">
              <a:spLocks noChangeArrowheads="1"/>
            </p:cNvSpPr>
            <p:nvPr/>
          </p:nvSpPr>
          <p:spPr bwMode="auto">
            <a:xfrm>
              <a:off x="4113" y="204"/>
              <a:ext cx="1993" cy="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None/>
              </a:pPr>
              <a:r>
                <a:rPr lang="en-US" altLang="en-US" sz="1600" b="1">
                  <a:solidFill>
                    <a:srgbClr val="4F81BD"/>
                  </a:solidFill>
                  <a:latin typeface="Arial" panose="020B0604020202020204" pitchFamily="34" charset="0"/>
                  <a:cs typeface="Arial" panose="020B0604020202020204" pitchFamily="34" charset="0"/>
                </a:rPr>
                <a:t>Service Patterns</a:t>
              </a:r>
            </a:p>
          </p:txBody>
        </p:sp>
      </p:grpSp>
      <p:sp>
        <p:nvSpPr>
          <p:cNvPr id="22"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12</a:t>
            </a:fld>
            <a:endParaRPr lang="en-US"/>
          </a:p>
        </p:txBody>
      </p:sp>
      <p:graphicFrame>
        <p:nvGraphicFramePr>
          <p:cNvPr id="21" name="Chart 20">
            <a:extLst>
              <a:ext uri="{FF2B5EF4-FFF2-40B4-BE49-F238E27FC236}">
                <a16:creationId xmlns:a16="http://schemas.microsoft.com/office/drawing/2014/main" id="{ED391768-CA62-499E-BFCE-6C1AFA0E9B3E}"/>
              </a:ext>
            </a:extLst>
          </p:cNvPr>
          <p:cNvGraphicFramePr>
            <a:graphicFrameLocks/>
          </p:cNvGraphicFramePr>
          <p:nvPr/>
        </p:nvGraphicFramePr>
        <p:xfrm>
          <a:off x="1447800" y="1448878"/>
          <a:ext cx="6477000" cy="4132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 name="Chart 3">
            <a:extLst>
              <a:ext uri="{FF2B5EF4-FFF2-40B4-BE49-F238E27FC236}">
                <a16:creationId xmlns:a16="http://schemas.microsoft.com/office/drawing/2014/main" id="{B4F7C107-1175-4EC0-CA2D-A7A98461BC5D}"/>
              </a:ext>
            </a:extLst>
          </p:cNvPr>
          <p:cNvGraphicFramePr/>
          <p:nvPr>
            <p:extLst>
              <p:ext uri="{D42A27DB-BD31-4B8C-83A1-F6EECF244321}">
                <p14:modId xmlns:p14="http://schemas.microsoft.com/office/powerpoint/2010/main" val="681004275"/>
              </p:ext>
            </p:extLst>
          </p:nvPr>
        </p:nvGraphicFramePr>
        <p:xfrm>
          <a:off x="1524000" y="1397000"/>
          <a:ext cx="6096000" cy="40640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6078514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89"/>
          <p:cNvSpPr>
            <a:spLocks noChangeArrowheads="1"/>
          </p:cNvSpPr>
          <p:nvPr/>
        </p:nvSpPr>
        <p:spPr bwMode="auto">
          <a:xfrm>
            <a:off x="363538" y="530226"/>
            <a:ext cx="82581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400" b="1">
                <a:solidFill>
                  <a:srgbClr val="000000"/>
                </a:solidFill>
                <a:latin typeface="Arial" panose="020B0604020202020204" pitchFamily="34" charset="0"/>
              </a:rPr>
              <a:t>HSN </a:t>
            </a:r>
            <a:r>
              <a:rPr lang="en-US" altLang="en-US" sz="2400" b="1">
                <a:latin typeface="Arial" panose="020B0604020202020204" pitchFamily="34" charset="0"/>
              </a:rPr>
              <a:t>Hospital</a:t>
            </a:r>
            <a:r>
              <a:rPr lang="en-US" altLang="en-US" sz="2400" b="1">
                <a:solidFill>
                  <a:srgbClr val="000000"/>
                </a:solidFill>
                <a:latin typeface="Arial" panose="020B0604020202020204" pitchFamily="34" charset="0"/>
              </a:rPr>
              <a:t> Utilization by Federal Poverty Level (FPL</a:t>
            </a:r>
            <a:r>
              <a:rPr lang="en-US" altLang="en-US" sz="2000" b="1">
                <a:solidFill>
                  <a:srgbClr val="000000"/>
                </a:solidFill>
                <a:latin typeface="Arial" panose="020B0604020202020204" pitchFamily="34" charset="0"/>
              </a:rPr>
              <a:t>)</a:t>
            </a:r>
          </a:p>
        </p:txBody>
      </p:sp>
      <p:sp>
        <p:nvSpPr>
          <p:cNvPr id="9260" name="Text Box 14"/>
          <p:cNvSpPr txBox="1">
            <a:spLocks noChangeArrowheads="1"/>
          </p:cNvSpPr>
          <p:nvPr/>
        </p:nvSpPr>
        <p:spPr bwMode="auto">
          <a:xfrm>
            <a:off x="726758" y="6237516"/>
            <a:ext cx="777240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700">
                <a:latin typeface="Arial" panose="020B0604020202020204" pitchFamily="34" charset="0"/>
              </a:rPr>
              <a:t>Notes: Please note dental payment information is not included in the above calculation. The Health Safety Net fiscal year runs from October 1 through September 30 of the following year. &gt; 300% FPL includes individuals qualifying for Medical Hardship. </a:t>
            </a:r>
            <a:r>
              <a:rPr lang="en-US" altLang="en-US" sz="700">
                <a:solidFill>
                  <a:srgbClr val="080808"/>
                </a:solidFill>
                <a:latin typeface="Arial" panose="020B0604020202020204" pitchFamily="34" charset="0"/>
              </a:rPr>
              <a:t>Source: Health Safety Net Data </a:t>
            </a:r>
            <a:r>
              <a:rPr lang="en-US" altLang="en-US" sz="700">
                <a:latin typeface="Arial" panose="020B0604020202020204" pitchFamily="34" charset="0"/>
              </a:rPr>
              <a:t>Warehouse as of 9/30/2023.</a:t>
            </a:r>
          </a:p>
        </p:txBody>
      </p:sp>
      <p:grpSp>
        <p:nvGrpSpPr>
          <p:cNvPr id="9261" name="Group 11"/>
          <p:cNvGrpSpPr>
            <a:grpSpLocks/>
          </p:cNvGrpSpPr>
          <p:nvPr/>
        </p:nvGrpSpPr>
        <p:grpSpPr bwMode="auto">
          <a:xfrm>
            <a:off x="7148513" y="146050"/>
            <a:ext cx="1746250" cy="369888"/>
            <a:chOff x="4307" y="122"/>
            <a:chExt cx="1856" cy="264"/>
          </a:xfrm>
        </p:grpSpPr>
        <p:sp>
          <p:nvSpPr>
            <p:cNvPr id="9263" name="Rectangle 12"/>
            <p:cNvSpPr>
              <a:spLocks noChangeArrowheads="1"/>
            </p:cNvSpPr>
            <p:nvPr/>
          </p:nvSpPr>
          <p:spPr bwMode="white">
            <a:xfrm>
              <a:off x="4307" y="123"/>
              <a:ext cx="1856"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a:latin typeface="Verdana" pitchFamily="34" charset="0"/>
              </a:endParaRPr>
            </a:p>
          </p:txBody>
        </p:sp>
        <p:sp>
          <p:nvSpPr>
            <p:cNvPr id="9264" name="Text Box 13"/>
            <p:cNvSpPr txBox="1">
              <a:spLocks noChangeArrowheads="1"/>
            </p:cNvSpPr>
            <p:nvPr/>
          </p:nvSpPr>
          <p:spPr bwMode="auto">
            <a:xfrm>
              <a:off x="4350" y="122"/>
              <a:ext cx="1756"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FontTx/>
                <a:buNone/>
              </a:pPr>
              <a:r>
                <a:rPr lang="en-US" altLang="en-US" sz="1400">
                  <a:solidFill>
                    <a:srgbClr val="4F81BD"/>
                  </a:solidFill>
                </a:rPr>
                <a:t>Service Patterns</a:t>
              </a:r>
            </a:p>
          </p:txBody>
        </p:sp>
      </p:grpSp>
      <p:pic>
        <p:nvPicPr>
          <p:cNvPr id="11" name="Picture 10"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p:cNvGrpSpPr>
            <a:grpSpLocks/>
          </p:cNvGrpSpPr>
          <p:nvPr/>
        </p:nvGrpSpPr>
        <p:grpSpPr bwMode="auto">
          <a:xfrm>
            <a:off x="517525" y="6477000"/>
            <a:ext cx="3349625" cy="309563"/>
            <a:chOff x="4307" y="87"/>
            <a:chExt cx="1856" cy="299"/>
          </a:xfrm>
        </p:grpSpPr>
        <p:sp>
          <p:nvSpPr>
            <p:cNvPr id="1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a:solidFill>
                  <a:schemeClr val="tx1"/>
                </a:solidFill>
                <a:latin typeface="Verdana" pitchFamily="34" charset="0"/>
              </a:endParaRPr>
            </a:p>
          </p:txBody>
        </p:sp>
        <p:sp>
          <p:nvSpPr>
            <p:cNvPr id="1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a:solidFill>
                    <a:srgbClr val="376092"/>
                  </a:solidFill>
                </a:rPr>
                <a:t>Executive Office of Health and Human Services</a:t>
              </a:r>
            </a:p>
          </p:txBody>
        </p:sp>
      </p:grpSp>
      <p:cxnSp>
        <p:nvCxnSpPr>
          <p:cNvPr id="16" name="Straight Connector 15"/>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8" name="Group 11"/>
          <p:cNvGrpSpPr>
            <a:grpSpLocks/>
          </p:cNvGrpSpPr>
          <p:nvPr/>
        </p:nvGrpSpPr>
        <p:grpSpPr bwMode="auto">
          <a:xfrm>
            <a:off x="7010613" y="147451"/>
            <a:ext cx="1959456" cy="462360"/>
            <a:chOff x="4031" y="123"/>
            <a:chExt cx="2132" cy="330"/>
          </a:xfrm>
        </p:grpSpPr>
        <p:sp>
          <p:nvSpPr>
            <p:cNvPr id="19" name="Rectangle 12"/>
            <p:cNvSpPr>
              <a:spLocks noChangeArrowheads="1"/>
            </p:cNvSpPr>
            <p:nvPr/>
          </p:nvSpPr>
          <p:spPr bwMode="white">
            <a:xfrm>
              <a:off x="4031" y="123"/>
              <a:ext cx="2132"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a:latin typeface="Verdana" pitchFamily="34" charset="0"/>
              </a:endParaRPr>
            </a:p>
          </p:txBody>
        </p:sp>
        <p:sp>
          <p:nvSpPr>
            <p:cNvPr id="20" name="Text Box 13"/>
            <p:cNvSpPr txBox="1">
              <a:spLocks noChangeArrowheads="1"/>
            </p:cNvSpPr>
            <p:nvPr/>
          </p:nvSpPr>
          <p:spPr bwMode="auto">
            <a:xfrm>
              <a:off x="4113" y="204"/>
              <a:ext cx="1993" cy="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None/>
              </a:pPr>
              <a:r>
                <a:rPr lang="en-US" altLang="en-US" sz="1600" b="1">
                  <a:solidFill>
                    <a:srgbClr val="4F81BD"/>
                  </a:solidFill>
                  <a:latin typeface="Arial" panose="020B0604020202020204" pitchFamily="34" charset="0"/>
                  <a:cs typeface="Arial" panose="020B0604020202020204" pitchFamily="34" charset="0"/>
                </a:rPr>
                <a:t>Service Patterns</a:t>
              </a:r>
            </a:p>
          </p:txBody>
        </p:sp>
      </p:grpSp>
      <p:sp>
        <p:nvSpPr>
          <p:cNvPr id="22"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13</a:t>
            </a:fld>
            <a:endParaRPr lang="en-US"/>
          </a:p>
        </p:txBody>
      </p:sp>
      <p:graphicFrame>
        <p:nvGraphicFramePr>
          <p:cNvPr id="23" name="Chart 22">
            <a:extLst>
              <a:ext uri="{FF2B5EF4-FFF2-40B4-BE49-F238E27FC236}">
                <a16:creationId xmlns:a16="http://schemas.microsoft.com/office/drawing/2014/main" id="{4C85E52B-B1BA-4C12-BA0B-79B6BC28B512}"/>
              </a:ext>
            </a:extLst>
          </p:cNvPr>
          <p:cNvGraphicFramePr/>
          <p:nvPr>
            <p:extLst>
              <p:ext uri="{D42A27DB-BD31-4B8C-83A1-F6EECF244321}">
                <p14:modId xmlns:p14="http://schemas.microsoft.com/office/powerpoint/2010/main" val="731361665"/>
              </p:ext>
            </p:extLst>
          </p:nvPr>
        </p:nvGraphicFramePr>
        <p:xfrm>
          <a:off x="295275" y="1066801"/>
          <a:ext cx="8258175" cy="495299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9567269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15"/>
          <p:cNvSpPr>
            <a:spLocks noGrp="1" noChangeArrowheads="1"/>
          </p:cNvSpPr>
          <p:nvPr>
            <p:ph type="title" idx="4294967295"/>
          </p:nvPr>
        </p:nvSpPr>
        <p:spPr>
          <a:xfrm>
            <a:off x="533400" y="533400"/>
            <a:ext cx="8067675" cy="750887"/>
          </a:xfrm>
        </p:spPr>
        <p:txBody>
          <a:bodyPr/>
          <a:lstStyle/>
          <a:p>
            <a:pPr eaLnBrk="1" hangingPunct="1"/>
            <a:r>
              <a:rPr lang="en-US" altLang="en-US"/>
              <a:t>Table of Contents</a:t>
            </a:r>
          </a:p>
        </p:txBody>
      </p:sp>
      <p:pic>
        <p:nvPicPr>
          <p:cNvPr id="5" name="Picture 4"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11"/>
          <p:cNvGrpSpPr>
            <a:grpSpLocks/>
          </p:cNvGrpSpPr>
          <p:nvPr/>
        </p:nvGrpSpPr>
        <p:grpSpPr bwMode="auto">
          <a:xfrm>
            <a:off x="517525" y="6477000"/>
            <a:ext cx="3349625" cy="309563"/>
            <a:chOff x="4307" y="87"/>
            <a:chExt cx="1856" cy="299"/>
          </a:xfrm>
        </p:grpSpPr>
        <p:sp>
          <p:nvSpPr>
            <p:cNvPr id="7"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a:solidFill>
                  <a:schemeClr val="tx1"/>
                </a:solidFill>
                <a:latin typeface="Verdana" pitchFamily="34" charset="0"/>
              </a:endParaRPr>
            </a:p>
          </p:txBody>
        </p:sp>
        <p:sp>
          <p:nvSpPr>
            <p:cNvPr id="8"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a:solidFill>
                    <a:srgbClr val="376092"/>
                  </a:solidFill>
                </a:rPr>
                <a:t>Executive Office of Health and Human Services</a:t>
              </a:r>
            </a:p>
          </p:txBody>
        </p:sp>
      </p:grpSp>
      <p:cxnSp>
        <p:nvCxnSpPr>
          <p:cNvPr id="10" name="Straight Connector 9"/>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 name="Table 1"/>
          <p:cNvGraphicFramePr>
            <a:graphicFrameLocks noGrp="1"/>
          </p:cNvGraphicFramePr>
          <p:nvPr>
            <p:extLst>
              <p:ext uri="{D42A27DB-BD31-4B8C-83A1-F6EECF244321}">
                <p14:modId xmlns:p14="http://schemas.microsoft.com/office/powerpoint/2010/main" val="3072217994"/>
              </p:ext>
            </p:extLst>
          </p:nvPr>
        </p:nvGraphicFramePr>
        <p:xfrm>
          <a:off x="1133475" y="1397000"/>
          <a:ext cx="6858000" cy="3337560"/>
        </p:xfrm>
        <a:graphic>
          <a:graphicData uri="http://schemas.openxmlformats.org/drawingml/2006/table">
            <a:tbl>
              <a:tblPr firstRow="1" bandRow="1">
                <a:tableStyleId>{2D5ABB26-0587-4C30-8999-92F81FD0307C}</a:tableStyleId>
              </a:tblPr>
              <a:tblGrid>
                <a:gridCol w="6105525">
                  <a:extLst>
                    <a:ext uri="{9D8B030D-6E8A-4147-A177-3AD203B41FA5}">
                      <a16:colId xmlns:a16="http://schemas.microsoft.com/office/drawing/2014/main" val="20000"/>
                    </a:ext>
                  </a:extLst>
                </a:gridCol>
                <a:gridCol w="752475">
                  <a:extLst>
                    <a:ext uri="{9D8B030D-6E8A-4147-A177-3AD203B41FA5}">
                      <a16:colId xmlns:a16="http://schemas.microsoft.com/office/drawing/2014/main" val="20001"/>
                    </a:ext>
                  </a:extLst>
                </a:gridCol>
              </a:tblGrid>
              <a:tr h="370840">
                <a:tc>
                  <a:txBody>
                    <a:bodyPr/>
                    <a:lstStyle/>
                    <a:p>
                      <a:r>
                        <a:rPr lang="en-US" altLang="en-US" sz="1800">
                          <a:latin typeface="Arial" panose="020B0604020202020204" pitchFamily="34" charset="0"/>
                          <a:cs typeface="Arial" panose="020B0604020202020204" pitchFamily="34" charset="0"/>
                        </a:rPr>
                        <a:t>Introduction</a:t>
                      </a:r>
                      <a:endParaRPr lang="en-US" b="0">
                        <a:solidFill>
                          <a:schemeClr val="tx1"/>
                        </a:solidFill>
                        <a:latin typeface="Arial" panose="020B0604020202020204" pitchFamily="34" charset="0"/>
                        <a:cs typeface="Arial"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800">
                          <a:latin typeface="Arial" panose="020B0604020202020204" pitchFamily="34" charset="0"/>
                          <a:cs typeface="Arial" panose="020B0604020202020204" pitchFamily="34" charset="0"/>
                        </a:rPr>
                        <a:t>3</a:t>
                      </a:r>
                      <a:endParaRPr lang="en-US" b="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370840">
                <a:tc>
                  <a:txBody>
                    <a:bodyPr/>
                    <a:lstStyle/>
                    <a:p>
                      <a:r>
                        <a:rPr lang="en-US" altLang="en-US" sz="1800">
                          <a:latin typeface="Arial" panose="020B0604020202020204" pitchFamily="34" charset="0"/>
                          <a:cs typeface="Arial" panose="020B0604020202020204" pitchFamily="34" charset="0"/>
                        </a:rPr>
                        <a:t>HSN Overview</a:t>
                      </a:r>
                      <a:endParaRPr lang="en-US" b="0">
                        <a:solidFill>
                          <a:schemeClr val="tx1"/>
                        </a:solidFill>
                        <a:latin typeface="Arial" panose="020B0604020202020204" pitchFamily="34" charset="0"/>
                        <a:cs typeface="Arial"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800">
                          <a:latin typeface="Arial" panose="020B0604020202020204" pitchFamily="34" charset="0"/>
                          <a:cs typeface="Arial" panose="020B0604020202020204" pitchFamily="34" charset="0"/>
                        </a:rPr>
                        <a:t>4</a:t>
                      </a:r>
                      <a:endParaRPr lang="en-US" b="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370840">
                <a:tc>
                  <a:txBody>
                    <a:bodyPr/>
                    <a:lstStyle/>
                    <a:p>
                      <a:r>
                        <a:rPr lang="en-US" altLang="en-US" sz="1800">
                          <a:latin typeface="Arial" panose="020B0604020202020204" pitchFamily="34" charset="0"/>
                          <a:cs typeface="Arial" panose="020B0604020202020204" pitchFamily="34" charset="0"/>
                        </a:rPr>
                        <a:t>HSN Fiscal Year Updates 2023</a:t>
                      </a:r>
                      <a:endParaRPr lang="en-US" b="0">
                        <a:solidFill>
                          <a:schemeClr val="tx1"/>
                        </a:solidFill>
                        <a:latin typeface="Arial" panose="020B0604020202020204" pitchFamily="34" charset="0"/>
                        <a:cs typeface="Arial" panose="020B0604020202020204" pitchFamily="34" charset="0"/>
                      </a:endParaRPr>
                    </a:p>
                  </a:txBody>
                  <a:tcPr/>
                </a:tc>
                <a:tc>
                  <a:txBody>
                    <a:bodyPr/>
                    <a:lstStyle/>
                    <a:p>
                      <a:r>
                        <a:rPr lang="en-US">
                          <a:latin typeface="Arial" panose="020B0604020202020204" pitchFamily="34" charset="0"/>
                          <a:cs typeface="Arial" panose="020B0604020202020204" pitchFamily="34" charset="0"/>
                        </a:rPr>
                        <a:t>7</a:t>
                      </a:r>
                      <a:endParaRPr lang="en-US" b="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370840">
                <a:tc>
                  <a:txBody>
                    <a:bodyPr/>
                    <a:lstStyle/>
                    <a:p>
                      <a:r>
                        <a:rPr lang="en-US" altLang="en-US" sz="1800">
                          <a:latin typeface="Arial" panose="020B0604020202020204" pitchFamily="34" charset="0"/>
                          <a:cs typeface="Arial" panose="020B0604020202020204" pitchFamily="34" charset="0"/>
                        </a:rPr>
                        <a:t>HSN Total Demand and Payment Trends</a:t>
                      </a:r>
                      <a:endParaRPr lang="en-US" b="0">
                        <a:solidFill>
                          <a:schemeClr val="tx1"/>
                        </a:solidFill>
                        <a:latin typeface="Arial" panose="020B0604020202020204" pitchFamily="34" charset="0"/>
                        <a:cs typeface="Arial" panose="020B0604020202020204" pitchFamily="34" charset="0"/>
                      </a:endParaRPr>
                    </a:p>
                  </a:txBody>
                  <a:tcPr/>
                </a:tc>
                <a:tc>
                  <a:txBody>
                    <a:bodyPr/>
                    <a:lstStyle/>
                    <a:p>
                      <a:r>
                        <a:rPr lang="en-US">
                          <a:latin typeface="Arial" panose="020B0604020202020204" pitchFamily="34" charset="0"/>
                          <a:cs typeface="Arial" panose="020B0604020202020204" pitchFamily="34" charset="0"/>
                        </a:rPr>
                        <a:t>8</a:t>
                      </a:r>
                      <a:endParaRPr lang="en-US" b="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370840">
                <a:tc>
                  <a:txBody>
                    <a:bodyPr/>
                    <a:lstStyle/>
                    <a:p>
                      <a:r>
                        <a:rPr lang="en-US" altLang="en-US" sz="1800">
                          <a:latin typeface="Arial" panose="020B0604020202020204" pitchFamily="34" charset="0"/>
                          <a:cs typeface="Arial" panose="020B0604020202020204" pitchFamily="34" charset="0"/>
                        </a:rPr>
                        <a:t>Hospital Payments &amp; Volumes</a:t>
                      </a:r>
                      <a:endParaRPr lang="en-US" b="0">
                        <a:solidFill>
                          <a:schemeClr val="tx1"/>
                        </a:solidFill>
                        <a:latin typeface="Arial" panose="020B0604020202020204" pitchFamily="34" charset="0"/>
                        <a:cs typeface="Arial" panose="020B0604020202020204" pitchFamily="34" charset="0"/>
                      </a:endParaRPr>
                    </a:p>
                  </a:txBody>
                  <a:tcPr/>
                </a:tc>
                <a:tc>
                  <a:txBody>
                    <a:bodyPr/>
                    <a:lstStyle/>
                    <a:p>
                      <a:r>
                        <a:rPr lang="en-US">
                          <a:latin typeface="Arial" panose="020B0604020202020204" pitchFamily="34" charset="0"/>
                          <a:cs typeface="Arial" panose="020B0604020202020204" pitchFamily="34" charset="0"/>
                        </a:rPr>
                        <a:t>9</a:t>
                      </a:r>
                      <a:endParaRPr lang="en-US" b="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r h="370840">
                <a:tc>
                  <a:txBody>
                    <a:bodyPr/>
                    <a:lstStyle/>
                    <a:p>
                      <a:r>
                        <a:rPr lang="en-US" altLang="en-US" sz="1800">
                          <a:latin typeface="Arial" panose="020B0604020202020204" pitchFamily="34" charset="0"/>
                          <a:cs typeface="Arial" panose="020B0604020202020204" pitchFamily="34" charset="0"/>
                        </a:rPr>
                        <a:t>Community Health Centers (CHC) Disbursements</a:t>
                      </a:r>
                      <a:endParaRPr lang="en-US" b="0">
                        <a:solidFill>
                          <a:schemeClr val="tx1"/>
                        </a:solidFill>
                        <a:latin typeface="Arial" panose="020B0604020202020204" pitchFamily="34" charset="0"/>
                        <a:cs typeface="Arial" panose="020B0604020202020204" pitchFamily="34" charset="0"/>
                      </a:endParaRPr>
                    </a:p>
                  </a:txBody>
                  <a:tcPr/>
                </a:tc>
                <a:tc>
                  <a:txBody>
                    <a:bodyPr/>
                    <a:lstStyle/>
                    <a:p>
                      <a:r>
                        <a:rPr lang="en-US">
                          <a:latin typeface="Arial" panose="020B0604020202020204" pitchFamily="34" charset="0"/>
                          <a:cs typeface="Arial" panose="020B0604020202020204" pitchFamily="34" charset="0"/>
                        </a:rPr>
                        <a:t>10</a:t>
                      </a:r>
                      <a:endParaRPr lang="en-US" b="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370840">
                <a:tc>
                  <a:txBody>
                    <a:bodyPr/>
                    <a:lstStyle/>
                    <a:p>
                      <a:r>
                        <a:rPr lang="en-US" altLang="en-US" sz="1800" strike="noStrike">
                          <a:solidFill>
                            <a:schemeClr val="tx1"/>
                          </a:solidFill>
                          <a:latin typeface="Arial" panose="020B0604020202020204" pitchFamily="34" charset="0"/>
                          <a:cs typeface="Arial" panose="020B0604020202020204" pitchFamily="34" charset="0"/>
                        </a:rPr>
                        <a:t>Hospital </a:t>
                      </a:r>
                      <a:r>
                        <a:rPr lang="en-US" altLang="en-US" sz="1800">
                          <a:latin typeface="Arial" panose="020B0604020202020204" pitchFamily="34" charset="0"/>
                          <a:cs typeface="Arial" panose="020B0604020202020204" pitchFamily="34" charset="0"/>
                        </a:rPr>
                        <a:t>Demand by Type of Service</a:t>
                      </a:r>
                      <a:endParaRPr lang="en-US" b="0">
                        <a:solidFill>
                          <a:schemeClr val="tx1"/>
                        </a:solidFill>
                        <a:latin typeface="Arial" panose="020B0604020202020204" pitchFamily="34" charset="0"/>
                        <a:cs typeface="Arial" panose="020B0604020202020204" pitchFamily="34" charset="0"/>
                      </a:endParaRPr>
                    </a:p>
                  </a:txBody>
                  <a:tcPr/>
                </a:tc>
                <a:tc>
                  <a:txBody>
                    <a:bodyPr/>
                    <a:lstStyle/>
                    <a:p>
                      <a:r>
                        <a:rPr lang="en-US">
                          <a:latin typeface="Arial" panose="020B0604020202020204" pitchFamily="34" charset="0"/>
                          <a:cs typeface="Arial" panose="020B0604020202020204" pitchFamily="34" charset="0"/>
                        </a:rPr>
                        <a:t>11</a:t>
                      </a:r>
                      <a:endParaRPr lang="en-US" b="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6"/>
                  </a:ext>
                </a:extLst>
              </a:tr>
              <a:tr h="370840">
                <a:tc>
                  <a:txBody>
                    <a:bodyPr/>
                    <a:lstStyle/>
                    <a:p>
                      <a:r>
                        <a:rPr lang="en-US" altLang="en-US" sz="1800">
                          <a:latin typeface="Arial" panose="020B0604020202020204" pitchFamily="34" charset="0"/>
                          <a:cs typeface="Arial" panose="020B0604020202020204" pitchFamily="34" charset="0"/>
                        </a:rPr>
                        <a:t>CHC Demand by Type of Service</a:t>
                      </a:r>
                      <a:endParaRPr lang="en-US" b="0">
                        <a:solidFill>
                          <a:schemeClr val="tx1"/>
                        </a:solidFill>
                        <a:latin typeface="Arial" panose="020B0604020202020204" pitchFamily="34" charset="0"/>
                        <a:cs typeface="Arial" panose="020B0604020202020204" pitchFamily="34" charset="0"/>
                      </a:endParaRPr>
                    </a:p>
                  </a:txBody>
                  <a:tcPr/>
                </a:tc>
                <a:tc>
                  <a:txBody>
                    <a:bodyPr/>
                    <a:lstStyle/>
                    <a:p>
                      <a:r>
                        <a:rPr lang="en-US">
                          <a:latin typeface="Arial" panose="020B0604020202020204" pitchFamily="34" charset="0"/>
                          <a:cs typeface="Arial" panose="020B0604020202020204" pitchFamily="34" charset="0"/>
                        </a:rPr>
                        <a:t>12</a:t>
                      </a:r>
                      <a:endParaRPr lang="en-US" b="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7"/>
                  </a:ext>
                </a:extLst>
              </a:tr>
              <a:tr h="370840">
                <a:tc>
                  <a:txBody>
                    <a:bodyPr/>
                    <a:lstStyle/>
                    <a:p>
                      <a:r>
                        <a:rPr lang="en-US" altLang="en-US" sz="1800">
                          <a:latin typeface="Arial" panose="020B0604020202020204" pitchFamily="34" charset="0"/>
                          <a:cs typeface="Arial" panose="020B0604020202020204" pitchFamily="34" charset="0"/>
                        </a:rPr>
                        <a:t>Utilization by Income (Federal Poverty Level)</a:t>
                      </a:r>
                      <a:endParaRPr lang="en-US" b="0">
                        <a:solidFill>
                          <a:schemeClr val="tx1"/>
                        </a:solidFill>
                        <a:latin typeface="Arial" panose="020B0604020202020204" pitchFamily="34" charset="0"/>
                        <a:cs typeface="Arial" panose="020B0604020202020204" pitchFamily="34" charset="0"/>
                      </a:endParaRPr>
                    </a:p>
                  </a:txBody>
                  <a:tcPr/>
                </a:tc>
                <a:tc>
                  <a:txBody>
                    <a:bodyPr/>
                    <a:lstStyle/>
                    <a:p>
                      <a:r>
                        <a:rPr lang="en-US">
                          <a:latin typeface="Arial" panose="020B0604020202020204" pitchFamily="34" charset="0"/>
                          <a:cs typeface="Arial" panose="020B0604020202020204" pitchFamily="34" charset="0"/>
                        </a:rPr>
                        <a:t>13</a:t>
                      </a:r>
                      <a:endParaRPr lang="en-US" b="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9"/>
                  </a:ext>
                </a:extLst>
              </a:tr>
            </a:tbl>
          </a:graphicData>
        </a:graphic>
      </p:graphicFrame>
      <p:sp>
        <p:nvSpPr>
          <p:cNvPr id="12"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p:txBody>
          <a:bodyPr/>
          <a:lstStyle/>
          <a:p>
            <a:r>
              <a:rPr lang="en-US" altLang="en-US" sz="3600"/>
              <a:t>Introduction</a:t>
            </a:r>
          </a:p>
        </p:txBody>
      </p:sp>
      <p:sp>
        <p:nvSpPr>
          <p:cNvPr id="39940" name="Text Box 8"/>
          <p:cNvSpPr txBox="1">
            <a:spLocks noChangeArrowheads="1"/>
          </p:cNvSpPr>
          <p:nvPr/>
        </p:nvSpPr>
        <p:spPr bwMode="auto">
          <a:xfrm>
            <a:off x="398930" y="1420010"/>
            <a:ext cx="8326734" cy="4016484"/>
          </a:xfrm>
          <a:prstGeom prst="rect">
            <a:avLst/>
          </a:prstGeom>
          <a:noFill/>
          <a:ln w="9525" algn="ctr">
            <a:noFill/>
            <a:miter lim="800000"/>
            <a:headEnd/>
            <a:tailEnd/>
          </a:ln>
        </p:spPr>
        <p:txBody>
          <a:bodyPr wrap="square" lIns="0" tIns="0" rIns="0" bIns="0" anchor="t">
            <a:spAutoFit/>
          </a:bodyPr>
          <a:lstStyle/>
          <a:p>
            <a:pPr>
              <a:spcBef>
                <a:spcPts val="600"/>
              </a:spcBef>
              <a:defRPr/>
            </a:pPr>
            <a:r>
              <a:rPr lang="en-US" altLang="en-US" sz="1400">
                <a:latin typeface="Arial"/>
                <a:cs typeface="Arial"/>
              </a:rPr>
              <a:t>The Executive Office of Health and Human Services (EOHHS) hereby submits this report to the Massachusetts Legislature in compliance with </a:t>
            </a:r>
            <a:r>
              <a:rPr lang="en-US" sz="1400">
                <a:latin typeface="Arial"/>
                <a:cs typeface="Arial"/>
              </a:rPr>
              <a:t>Chapter 227 of the Acts of 2021</a:t>
            </a:r>
            <a:r>
              <a:rPr lang="en-US" altLang="en-US" sz="1400">
                <a:latin typeface="Arial"/>
                <a:cs typeface="Arial"/>
              </a:rPr>
              <a:t>, Line Item 4000-0300, which calls for EOHHS to report on the utilization of the Health Safety Net Trust Fund, including the following information for Fiscal Year 2023:</a:t>
            </a:r>
          </a:p>
          <a:p>
            <a:pPr marL="742950" lvl="1" indent="-285750">
              <a:spcBef>
                <a:spcPts val="600"/>
              </a:spcBef>
              <a:spcAft>
                <a:spcPts val="1200"/>
              </a:spcAft>
              <a:buFont typeface="Arial" panose="020B0604020202020204" pitchFamily="34" charset="0"/>
              <a:buChar char="•"/>
              <a:defRPr/>
            </a:pPr>
            <a:r>
              <a:rPr lang="en-US" sz="1400">
                <a:latin typeface="Arial"/>
                <a:cs typeface="Arial"/>
              </a:rPr>
              <a:t>The total dollar amount billed to the Health Safety Net Trust Fund.</a:t>
            </a:r>
          </a:p>
          <a:p>
            <a:pPr marL="742950" lvl="1" indent="-285750">
              <a:spcBef>
                <a:spcPts val="600"/>
              </a:spcBef>
              <a:spcAft>
                <a:spcPts val="1200"/>
              </a:spcAft>
              <a:buFont typeface="Arial" panose="020B0604020202020204" pitchFamily="34" charset="0"/>
              <a:buChar char="•"/>
              <a:defRPr/>
            </a:pPr>
            <a:r>
              <a:rPr lang="en-US" sz="1400">
                <a:latin typeface="Arial"/>
                <a:cs typeface="Arial"/>
              </a:rPr>
              <a:t>The types of services paid for out of the Health Safety Net Trust Fund. </a:t>
            </a:r>
          </a:p>
          <a:p>
            <a:pPr marL="742950" lvl="1" indent="-285750">
              <a:spcBef>
                <a:spcPts val="600"/>
              </a:spcBef>
              <a:spcAft>
                <a:spcPts val="1200"/>
              </a:spcAft>
              <a:buFont typeface="Arial" panose="020B0604020202020204" pitchFamily="34" charset="0"/>
              <a:buChar char="•"/>
              <a:defRPr/>
            </a:pPr>
            <a:r>
              <a:rPr lang="en-US" sz="1400">
                <a:latin typeface="Arial"/>
                <a:cs typeface="Arial"/>
              </a:rPr>
              <a:t>The amount disbursed from the Health Safety Net Trust Fund to each hospital and community health center. </a:t>
            </a:r>
            <a:endParaRPr lang="en-US" sz="1400">
              <a:latin typeface="Arial" panose="020B0604020202020204" pitchFamily="34" charset="0"/>
              <a:cs typeface="Arial" panose="020B0604020202020204" pitchFamily="34" charset="0"/>
            </a:endParaRPr>
          </a:p>
          <a:p>
            <a:pPr>
              <a:spcBef>
                <a:spcPts val="600"/>
              </a:spcBef>
              <a:defRPr/>
            </a:pPr>
            <a:r>
              <a:rPr lang="en-US" altLang="en-US" sz="1400">
                <a:latin typeface="Arial"/>
                <a:cs typeface="Arial"/>
              </a:rPr>
              <a:t>This report reflects Health Safety Net (HSN) utilization during HSN fiscal year 2023 (HSNFY23), which ran from October 1, 2022 through September 30, 2023.</a:t>
            </a:r>
            <a:r>
              <a:rPr lang="en-US" sz="1400">
                <a:latin typeface="Calibri"/>
                <a:cs typeface="Arial"/>
              </a:rPr>
              <a:t> </a:t>
            </a:r>
            <a:endParaRPr lang="en-US" sz="1400"/>
          </a:p>
          <a:p>
            <a:pPr>
              <a:spcBef>
                <a:spcPts val="600"/>
              </a:spcBef>
              <a:defRPr/>
            </a:pPr>
            <a:endParaRPr lang="en-US" sz="1400">
              <a:latin typeface="Arial" panose="020B0604020202020204" pitchFamily="34" charset="0"/>
              <a:cs typeface="Arial" panose="020B0604020202020204" pitchFamily="34" charset="0"/>
            </a:endParaRPr>
          </a:p>
          <a:p>
            <a:pPr>
              <a:spcBef>
                <a:spcPts val="600"/>
              </a:spcBef>
              <a:defRPr/>
            </a:pPr>
            <a:r>
              <a:rPr lang="en-US" sz="1400" b="1" u="sng">
                <a:latin typeface="Arial"/>
                <a:cs typeface="Arial"/>
              </a:rPr>
              <a:t>Note:</a:t>
            </a:r>
            <a:r>
              <a:rPr lang="en-US" sz="1400">
                <a:latin typeface="Arial"/>
                <a:cs typeface="Arial"/>
              </a:rPr>
              <a:t> The shortfall amount is subject to change. The Health Safety Net does not close a fiscal year until two years after it’s end date to allow for claim adjustments and remediated claim submissions.</a:t>
            </a:r>
          </a:p>
          <a:p>
            <a:pPr>
              <a:spcBef>
                <a:spcPts val="600"/>
              </a:spcBef>
              <a:defRPr/>
            </a:pPr>
            <a:endParaRPr lang="en-US" altLang="en-US" sz="1400">
              <a:latin typeface="Arial" panose="020B0604020202020204" pitchFamily="34" charset="0"/>
            </a:endParaRPr>
          </a:p>
        </p:txBody>
      </p:sp>
      <p:sp>
        <p:nvSpPr>
          <p:cNvPr id="4102" name="Rectangle 12"/>
          <p:cNvSpPr>
            <a:spLocks noChangeArrowheads="1"/>
          </p:cNvSpPr>
          <p:nvPr/>
        </p:nvSpPr>
        <p:spPr bwMode="white">
          <a:xfrm>
            <a:off x="7535863" y="147451"/>
            <a:ext cx="1358900" cy="3684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a:latin typeface="Verdana" pitchFamily="34" charset="0"/>
            </a:endParaRPr>
          </a:p>
        </p:txBody>
      </p:sp>
      <p:pic>
        <p:nvPicPr>
          <p:cNvPr id="8" name="Picture 7"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1"/>
          <p:cNvGrpSpPr>
            <a:grpSpLocks/>
          </p:cNvGrpSpPr>
          <p:nvPr/>
        </p:nvGrpSpPr>
        <p:grpSpPr bwMode="auto">
          <a:xfrm>
            <a:off x="517525" y="6477000"/>
            <a:ext cx="3349625" cy="309563"/>
            <a:chOff x="4307" y="87"/>
            <a:chExt cx="1856" cy="299"/>
          </a:xfrm>
        </p:grpSpPr>
        <p:sp>
          <p:nvSpPr>
            <p:cNvPr id="10"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a:solidFill>
                  <a:schemeClr val="tx1"/>
                </a:solidFill>
                <a:latin typeface="Verdana" pitchFamily="34" charset="0"/>
              </a:endParaRPr>
            </a:p>
          </p:txBody>
        </p:sp>
        <p:sp>
          <p:nvSpPr>
            <p:cNvPr id="11"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a:solidFill>
                    <a:srgbClr val="376092"/>
                  </a:solidFill>
                </a:rPr>
                <a:t>Executive Office of Health and Human Services</a:t>
              </a:r>
            </a:p>
          </p:txBody>
        </p:sp>
      </p:grpSp>
      <p:cxnSp>
        <p:nvCxnSpPr>
          <p:cNvPr id="13" name="Straight Connector 12"/>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5" name="Group 11"/>
          <p:cNvGrpSpPr>
            <a:grpSpLocks/>
          </p:cNvGrpSpPr>
          <p:nvPr/>
        </p:nvGrpSpPr>
        <p:grpSpPr bwMode="auto">
          <a:xfrm>
            <a:off x="7543800" y="251010"/>
            <a:ext cx="1493838" cy="417512"/>
            <a:chOff x="4307" y="123"/>
            <a:chExt cx="1856" cy="263"/>
          </a:xfrm>
        </p:grpSpPr>
        <p:sp>
          <p:nvSpPr>
            <p:cNvPr id="16"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a:solidFill>
                  <a:schemeClr val="tx1"/>
                </a:solidFill>
                <a:latin typeface="Verdana" pitchFamily="34" charset="0"/>
              </a:endParaRPr>
            </a:p>
          </p:txBody>
        </p:sp>
        <p:sp>
          <p:nvSpPr>
            <p:cNvPr id="17"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b="1">
                  <a:solidFill>
                    <a:srgbClr val="4F81BD"/>
                  </a:solidFill>
                  <a:latin typeface="Arial" panose="020B0604020202020204" pitchFamily="34" charset="0"/>
                  <a:cs typeface="Arial" panose="020B0604020202020204" pitchFamily="34" charset="0"/>
                </a:rPr>
                <a:t>Introduction</a:t>
              </a:r>
            </a:p>
          </p:txBody>
        </p:sp>
      </p:grpSp>
      <p:sp>
        <p:nvSpPr>
          <p:cNvPr id="18"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457200" y="533400"/>
            <a:ext cx="8229600" cy="685800"/>
          </a:xfrm>
        </p:spPr>
        <p:txBody>
          <a:bodyPr/>
          <a:lstStyle/>
          <a:p>
            <a:r>
              <a:rPr lang="en-US" altLang="en-US" sz="3600"/>
              <a:t>HSN Overview</a:t>
            </a:r>
          </a:p>
        </p:txBody>
      </p:sp>
      <p:sp>
        <p:nvSpPr>
          <p:cNvPr id="39940" name="Text Box 8"/>
          <p:cNvSpPr txBox="1">
            <a:spLocks noChangeArrowheads="1"/>
          </p:cNvSpPr>
          <p:nvPr/>
        </p:nvSpPr>
        <p:spPr bwMode="auto">
          <a:xfrm>
            <a:off x="451035" y="1240527"/>
            <a:ext cx="8229600" cy="5238357"/>
          </a:xfrm>
          <a:prstGeom prst="rect">
            <a:avLst/>
          </a:prstGeom>
          <a:noFill/>
          <a:ln w="9525" algn="ctr">
            <a:noFill/>
            <a:miter lim="800000"/>
            <a:headEnd/>
            <a:tailEnd/>
          </a:ln>
        </p:spPr>
        <p:txBody>
          <a:bodyPr wrap="square" lIns="0" tIns="0" rIns="0" bIns="0" anchor="ctr">
            <a:spAutoFit/>
          </a:bodyPr>
          <a:lstStyle/>
          <a:p>
            <a:pPr defTabSz="914608" eaLnBrk="0" hangingPunct="0">
              <a:spcBef>
                <a:spcPct val="20000"/>
              </a:spcBef>
              <a:spcAft>
                <a:spcPct val="30000"/>
              </a:spcAft>
              <a:defRPr/>
            </a:pPr>
            <a:r>
              <a:rPr lang="en-US" sz="1400">
                <a:latin typeface="Arial" panose="020B0604020202020204" pitchFamily="34" charset="0"/>
              </a:rPr>
              <a:t>The Health Safety Net (HSN), created by Chapter 58 of the Acts of 2006, makes payments to hospitals and community health centers for health care services provided to low-income Massachusetts residents who are uninsured or underinsured. </a:t>
            </a:r>
          </a:p>
          <a:p>
            <a:pPr marL="742950" lvl="1" indent="-285750">
              <a:spcAft>
                <a:spcPct val="30000"/>
              </a:spcAft>
              <a:buFont typeface="Arial" panose="020B0604020202020204" pitchFamily="34" charset="0"/>
              <a:buChar char="•"/>
            </a:pPr>
            <a:endParaRPr lang="en-US" altLang="en-US" sz="800">
              <a:latin typeface="Arial" panose="020B0604020202020204" pitchFamily="34" charset="0"/>
            </a:endParaRPr>
          </a:p>
          <a:p>
            <a:pPr marL="742950" lvl="1" indent="-285750">
              <a:spcAft>
                <a:spcPct val="30000"/>
              </a:spcAft>
              <a:buFont typeface="Arial" panose="020B0604020202020204" pitchFamily="34" charset="0"/>
              <a:buChar char="•"/>
            </a:pPr>
            <a:r>
              <a:rPr lang="en-US" altLang="en-US" sz="1400">
                <a:latin typeface="Arial" panose="020B0604020202020204" pitchFamily="34" charset="0"/>
              </a:rPr>
              <a:t>Massachusetts residents who are uninsured or underinsured and have household incomes up to 150% of the Federal Poverty Level (FPL) may qualify for HSN primary or HSN secondary. </a:t>
            </a:r>
          </a:p>
          <a:p>
            <a:pPr marL="742950" lvl="1" indent="-285750">
              <a:spcAft>
                <a:spcPct val="30000"/>
              </a:spcAft>
              <a:buFont typeface="Arial" panose="020B0604020202020204" pitchFamily="34" charset="0"/>
              <a:buChar char="•"/>
            </a:pPr>
            <a:endParaRPr lang="en-US" altLang="en-US" sz="1400">
              <a:latin typeface="Arial" panose="020B0604020202020204" pitchFamily="34" charset="0"/>
            </a:endParaRPr>
          </a:p>
          <a:p>
            <a:pPr marL="742950" lvl="1" indent="-285750">
              <a:spcAft>
                <a:spcPct val="30000"/>
              </a:spcAft>
              <a:buFont typeface="Arial" panose="020B0604020202020204" pitchFamily="34" charset="0"/>
              <a:buChar char="•"/>
            </a:pPr>
            <a:r>
              <a:rPr lang="en-US" altLang="en-US" sz="1400">
                <a:latin typeface="Arial" panose="020B0604020202020204" pitchFamily="34" charset="0"/>
              </a:rPr>
              <a:t>If residents have incomes above 150% and up to 300% of the FPL, they may qualify for primary partial HSN or secondary partial HSN, which includes a sliding scale deductible based on income. </a:t>
            </a:r>
          </a:p>
          <a:p>
            <a:pPr marL="742950" lvl="1" indent="-285750">
              <a:spcAft>
                <a:spcPct val="30000"/>
              </a:spcAft>
              <a:buFont typeface="Arial" panose="020B0604020202020204" pitchFamily="34" charset="0"/>
              <a:buChar char="•"/>
            </a:pPr>
            <a:endParaRPr lang="en-US" altLang="en-US" sz="1400">
              <a:latin typeface="Arial" panose="020B0604020202020204" pitchFamily="34" charset="0"/>
            </a:endParaRPr>
          </a:p>
          <a:p>
            <a:pPr marL="742950" lvl="1" indent="-285750">
              <a:spcAft>
                <a:spcPct val="30000"/>
              </a:spcAft>
              <a:buFont typeface="Arial" panose="020B0604020202020204" pitchFamily="34" charset="0"/>
              <a:buChar char="•"/>
            </a:pPr>
            <a:r>
              <a:rPr lang="en-US" altLang="en-US" sz="1400">
                <a:latin typeface="Arial" panose="020B0604020202020204" pitchFamily="34" charset="0"/>
              </a:rPr>
              <a:t>Low income residents who are enrolled in MassHealth, Medicare or other insurance may qualify for HSN secondary for certain services not covered by their primary insurance.</a:t>
            </a:r>
          </a:p>
          <a:p>
            <a:pPr lvl="1">
              <a:spcAft>
                <a:spcPct val="30000"/>
              </a:spcAft>
            </a:pPr>
            <a:endParaRPr lang="en-US" altLang="en-US" sz="1400">
              <a:latin typeface="Arial" panose="020B0604020202020204" pitchFamily="34" charset="0"/>
            </a:endParaRPr>
          </a:p>
          <a:p>
            <a:pPr marL="742950" lvl="1" indent="-285750">
              <a:spcAft>
                <a:spcPct val="30000"/>
              </a:spcAft>
              <a:buFont typeface="Arial" panose="020B0604020202020204" pitchFamily="34" charset="0"/>
              <a:buChar char="•"/>
            </a:pPr>
            <a:r>
              <a:rPr lang="en-US" altLang="en-US" sz="1400">
                <a:latin typeface="Arial" panose="020B0604020202020204" pitchFamily="34" charset="0"/>
              </a:rPr>
              <a:t>Individuals eligible for ConnectorCare (regardless of enrollment) are eligible for HSN for the first 100 days of eligibility, after such time they are eligible for HSN dental only.</a:t>
            </a:r>
          </a:p>
          <a:p>
            <a:pPr marL="742950" lvl="1" indent="-285750">
              <a:spcAft>
                <a:spcPct val="30000"/>
              </a:spcAft>
              <a:buFont typeface="Arial" panose="020B0604020202020204" pitchFamily="34" charset="0"/>
              <a:buChar char="•"/>
            </a:pPr>
            <a:endParaRPr lang="en-US" altLang="en-US" sz="1400">
              <a:latin typeface="Arial" panose="020B0604020202020204" pitchFamily="34" charset="0"/>
            </a:endParaRPr>
          </a:p>
          <a:p>
            <a:pPr marL="742950" lvl="1" indent="-285750">
              <a:spcAft>
                <a:spcPct val="30000"/>
              </a:spcAft>
              <a:buFont typeface="Arial" panose="020B0604020202020204" pitchFamily="34" charset="0"/>
              <a:buChar char="•"/>
            </a:pPr>
            <a:r>
              <a:rPr lang="en-US" altLang="en-US" sz="1400">
                <a:latin typeface="Arial" panose="020B0604020202020204" pitchFamily="34" charset="0"/>
              </a:rPr>
              <a:t>If a Massachusetts resident has allowable medical expenses that exceed a certain percent of their countable income, they may qualify for Medical Hardship, in which case the HSN would pay for HSN qualified services. Individuals who qualify for Medical Hardship must pay a required contribution, based on their family’s countable income. </a:t>
            </a:r>
          </a:p>
          <a:p>
            <a:pPr marL="285750" indent="-285750">
              <a:spcAft>
                <a:spcPct val="30000"/>
              </a:spcAft>
              <a:buFont typeface="Arial" panose="020B0604020202020204" pitchFamily="34" charset="0"/>
              <a:buChar char="•"/>
            </a:pPr>
            <a:endParaRPr lang="en-US" sz="800">
              <a:latin typeface="Arial" panose="020B0604020202020204" pitchFamily="34" charset="0"/>
            </a:endParaRPr>
          </a:p>
        </p:txBody>
      </p:sp>
      <p:pic>
        <p:nvPicPr>
          <p:cNvPr id="8" name="Picture 7"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1"/>
          <p:cNvGrpSpPr>
            <a:grpSpLocks/>
          </p:cNvGrpSpPr>
          <p:nvPr/>
        </p:nvGrpSpPr>
        <p:grpSpPr bwMode="auto">
          <a:xfrm>
            <a:off x="517525" y="6477000"/>
            <a:ext cx="3349625" cy="309563"/>
            <a:chOff x="4307" y="87"/>
            <a:chExt cx="1856" cy="299"/>
          </a:xfrm>
        </p:grpSpPr>
        <p:sp>
          <p:nvSpPr>
            <p:cNvPr id="10"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a:solidFill>
                  <a:schemeClr val="tx1"/>
                </a:solidFill>
                <a:latin typeface="Verdana" pitchFamily="34" charset="0"/>
              </a:endParaRPr>
            </a:p>
          </p:txBody>
        </p:sp>
        <p:sp>
          <p:nvSpPr>
            <p:cNvPr id="11"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a:solidFill>
                    <a:srgbClr val="376092"/>
                  </a:solidFill>
                </a:rPr>
                <a:t>Executive Office of Health and Human Services</a:t>
              </a:r>
            </a:p>
          </p:txBody>
        </p:sp>
      </p:grpSp>
      <p:cxnSp>
        <p:nvCxnSpPr>
          <p:cNvPr id="13" name="Straight Connector 12"/>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5" name="Group 11"/>
          <p:cNvGrpSpPr>
            <a:grpSpLocks/>
          </p:cNvGrpSpPr>
          <p:nvPr/>
        </p:nvGrpSpPr>
        <p:grpSpPr bwMode="auto">
          <a:xfrm>
            <a:off x="7543800" y="260874"/>
            <a:ext cx="1493838" cy="417512"/>
            <a:chOff x="4307" y="123"/>
            <a:chExt cx="1856" cy="263"/>
          </a:xfrm>
        </p:grpSpPr>
        <p:sp>
          <p:nvSpPr>
            <p:cNvPr id="16"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a:solidFill>
                  <a:schemeClr val="tx1"/>
                </a:solidFill>
                <a:latin typeface="Verdana" pitchFamily="34" charset="0"/>
              </a:endParaRPr>
            </a:p>
          </p:txBody>
        </p:sp>
        <p:sp>
          <p:nvSpPr>
            <p:cNvPr id="17"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b="1">
                  <a:solidFill>
                    <a:srgbClr val="4F81BD"/>
                  </a:solidFill>
                  <a:latin typeface="Arial" panose="020B0604020202020204" pitchFamily="34" charset="0"/>
                  <a:cs typeface="Arial" panose="020B0604020202020204" pitchFamily="34" charset="0"/>
                </a:rPr>
                <a:t>Introduction</a:t>
              </a:r>
            </a:p>
          </p:txBody>
        </p:sp>
      </p:grpSp>
      <p:sp>
        <p:nvSpPr>
          <p:cNvPr id="18"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457200" y="533400"/>
            <a:ext cx="8229600" cy="685800"/>
          </a:xfrm>
        </p:spPr>
        <p:txBody>
          <a:bodyPr/>
          <a:lstStyle/>
          <a:p>
            <a:r>
              <a:rPr lang="en-US" altLang="en-US" sz="3600"/>
              <a:t>HSN Overview</a:t>
            </a:r>
          </a:p>
        </p:txBody>
      </p:sp>
      <p:sp>
        <p:nvSpPr>
          <p:cNvPr id="39940" name="Text Box 8"/>
          <p:cNvSpPr txBox="1">
            <a:spLocks noChangeArrowheads="1"/>
          </p:cNvSpPr>
          <p:nvPr/>
        </p:nvSpPr>
        <p:spPr bwMode="auto">
          <a:xfrm>
            <a:off x="430093" y="1249508"/>
            <a:ext cx="8229600" cy="5348131"/>
          </a:xfrm>
          <a:prstGeom prst="rect">
            <a:avLst/>
          </a:prstGeom>
          <a:noFill/>
          <a:ln w="9525" algn="ctr">
            <a:noFill/>
            <a:miter lim="800000"/>
            <a:headEnd/>
            <a:tailEnd/>
          </a:ln>
        </p:spPr>
        <p:txBody>
          <a:bodyPr wrap="square" lIns="0" tIns="0" rIns="0" bIns="0" anchor="ctr">
            <a:spAutoFit/>
          </a:bodyPr>
          <a:lstStyle/>
          <a:p>
            <a:pPr>
              <a:spcAft>
                <a:spcPct val="30000"/>
              </a:spcAft>
            </a:pPr>
            <a:r>
              <a:rPr lang="en-US" sz="1400" dirty="0">
                <a:latin typeface="Arial"/>
                <a:cs typeface="Arial"/>
              </a:rPr>
              <a:t>The HSN pays acute hospitals and community health centers based on </a:t>
            </a:r>
            <a:r>
              <a:rPr lang="en-US" sz="1400">
                <a:latin typeface="Arial"/>
                <a:cs typeface="Arial"/>
              </a:rPr>
              <a:t>MassHealth payable </a:t>
            </a:r>
            <a:r>
              <a:rPr lang="en-US" sz="1400" dirty="0">
                <a:latin typeface="Arial"/>
                <a:cs typeface="Arial"/>
              </a:rPr>
              <a:t>services that are eligible for payment. HSN payment rates for most services are based on Medicare payment principles. </a:t>
            </a:r>
            <a:endParaRPr lang="en-US" sz="1400">
              <a:latin typeface="Arial" panose="020B0604020202020204" pitchFamily="34" charset="0"/>
              <a:cs typeface="Arial" panose="020B0604020202020204" pitchFamily="34" charset="0"/>
            </a:endParaRPr>
          </a:p>
          <a:p>
            <a:pPr>
              <a:spcAft>
                <a:spcPct val="30000"/>
              </a:spcAft>
            </a:pPr>
            <a:endParaRPr lang="en-US" sz="1400">
              <a:latin typeface="Arial" panose="020B0604020202020204" pitchFamily="34" charset="0"/>
              <a:cs typeface="Arial" panose="020B0604020202020204" pitchFamily="34" charset="0"/>
            </a:endParaRPr>
          </a:p>
          <a:p>
            <a:pPr defTabSz="914608">
              <a:spcAft>
                <a:spcPct val="30000"/>
              </a:spcAft>
              <a:defRPr/>
            </a:pPr>
            <a:r>
              <a:rPr lang="en-US" altLang="en-US" sz="1400" dirty="0">
                <a:latin typeface="Arial"/>
                <a:cs typeface="Arial"/>
              </a:rPr>
              <a:t>The HSN funding total for FY23 was $346,617,348 from the following sources:</a:t>
            </a:r>
          </a:p>
          <a:p>
            <a:pPr defTabSz="914608">
              <a:spcAft>
                <a:spcPct val="30000"/>
              </a:spcAft>
              <a:defRPr/>
            </a:pPr>
            <a:endParaRPr lang="en-US" altLang="en-US" sz="1400">
              <a:latin typeface="Arial" panose="020B0604020202020204" pitchFamily="34" charset="0"/>
              <a:cs typeface="Arial" panose="020B0604020202020204" pitchFamily="34" charset="0"/>
            </a:endParaRPr>
          </a:p>
          <a:p>
            <a:pPr marL="742950" lvl="1" indent="-285750" defTabSz="914608">
              <a:spcAft>
                <a:spcPct val="30000"/>
              </a:spcAft>
              <a:buFont typeface="Arial" panose="020B0604020202020204" pitchFamily="34" charset="0"/>
              <a:buChar char="•"/>
              <a:defRPr/>
            </a:pPr>
            <a:r>
              <a:rPr lang="en-US" altLang="en-US" sz="1400" dirty="0">
                <a:latin typeface="Arial"/>
                <a:cs typeface="Arial"/>
              </a:rPr>
              <a:t>An assessment on acute hospitals’ private sector charges: $165,308,674</a:t>
            </a:r>
            <a:r>
              <a:rPr lang="en-US" altLang="en-US" sz="1400" baseline="30000" dirty="0">
                <a:latin typeface="Arial"/>
                <a:cs typeface="Arial"/>
              </a:rPr>
              <a:t>1</a:t>
            </a:r>
          </a:p>
          <a:p>
            <a:pPr marL="742950" lvl="1" indent="-285750" defTabSz="914608">
              <a:spcAft>
                <a:spcPct val="30000"/>
              </a:spcAft>
              <a:buFont typeface="Arial" panose="020B0604020202020204" pitchFamily="34" charset="0"/>
              <a:buChar char="•"/>
              <a:defRPr/>
            </a:pPr>
            <a:endParaRPr lang="en-US" altLang="en-US" sz="1400">
              <a:latin typeface="Arial" panose="020B0604020202020204" pitchFamily="34" charset="0"/>
              <a:cs typeface="Arial" panose="020B0604020202020204" pitchFamily="34" charset="0"/>
            </a:endParaRPr>
          </a:p>
          <a:p>
            <a:pPr marL="742950" lvl="1" indent="-285750" defTabSz="914608">
              <a:spcAft>
                <a:spcPct val="30000"/>
              </a:spcAft>
              <a:buFont typeface="Arial" panose="020B0604020202020204" pitchFamily="34" charset="0"/>
              <a:buChar char="•"/>
              <a:defRPr/>
            </a:pPr>
            <a:r>
              <a:rPr lang="en-US" altLang="en-US" sz="1400" dirty="0">
                <a:latin typeface="Arial"/>
                <a:cs typeface="Arial"/>
              </a:rPr>
              <a:t>A surcharge on payments made to hospitals and ambulatory surgical centers by HMOs, insurers, third party administrators, and individuals (assessment and surcharge are each </a:t>
            </a:r>
            <a:r>
              <a:rPr lang="en-US" sz="1400" dirty="0">
                <a:latin typeface="Arial"/>
                <a:cs typeface="Arial"/>
              </a:rPr>
              <a:t>equal to $160 million plus 50% of the estimated cost of administering the Health Safety Net): </a:t>
            </a:r>
            <a:r>
              <a:rPr lang="en-US" altLang="en-US" sz="1400" dirty="0">
                <a:latin typeface="Arial"/>
                <a:cs typeface="Arial"/>
              </a:rPr>
              <a:t>$165,308,674</a:t>
            </a:r>
            <a:r>
              <a:rPr lang="en-US" altLang="en-US" sz="1400" baseline="30000" dirty="0">
                <a:latin typeface="Arial"/>
                <a:cs typeface="Arial"/>
              </a:rPr>
              <a:t>1</a:t>
            </a:r>
          </a:p>
          <a:p>
            <a:pPr lvl="1" defTabSz="914608">
              <a:spcAft>
                <a:spcPct val="30000"/>
              </a:spcAft>
              <a:defRPr/>
            </a:pPr>
            <a:endParaRPr lang="en-US" altLang="en-US" sz="1400">
              <a:latin typeface="Arial" panose="020B0604020202020204" pitchFamily="34" charset="0"/>
            </a:endParaRPr>
          </a:p>
          <a:p>
            <a:pPr marL="742950" lvl="1" indent="-285750" defTabSz="914608">
              <a:spcAft>
                <a:spcPct val="30000"/>
              </a:spcAft>
              <a:buFont typeface="Arial" panose="020B0604020202020204" pitchFamily="34" charset="0"/>
              <a:buChar char="•"/>
              <a:defRPr/>
            </a:pPr>
            <a:r>
              <a:rPr lang="en-US" altLang="en-US" sz="1400" dirty="0">
                <a:latin typeface="Arial"/>
                <a:cs typeface="Arial"/>
              </a:rPr>
              <a:t>A $16 million appropriation from the Commonwealth’s General Fund.</a:t>
            </a:r>
            <a:r>
              <a:rPr lang="en-US" altLang="en-US" sz="1400" baseline="30000" dirty="0">
                <a:latin typeface="Arial"/>
                <a:cs typeface="Arial"/>
              </a:rPr>
              <a:t>2</a:t>
            </a:r>
          </a:p>
          <a:p>
            <a:pPr marL="742950" lvl="1" indent="-285750" defTabSz="914608">
              <a:spcAft>
                <a:spcPct val="30000"/>
              </a:spcAft>
              <a:buFont typeface="Arial" panose="020B0604020202020204" pitchFamily="34" charset="0"/>
              <a:buChar char="•"/>
              <a:defRPr/>
            </a:pPr>
            <a:endParaRPr lang="en-US" altLang="en-US" sz="1400" baseline="30000">
              <a:latin typeface="Arial" panose="020B0604020202020204" pitchFamily="34" charset="0"/>
              <a:cs typeface="Arial" panose="020B0604020202020204" pitchFamily="34" charset="0"/>
            </a:endParaRPr>
          </a:p>
          <a:p>
            <a:pPr marL="742950" lvl="1" indent="-285750" defTabSz="914608">
              <a:spcAft>
                <a:spcPct val="30000"/>
              </a:spcAft>
              <a:buFont typeface="Arial" panose="020B0604020202020204" pitchFamily="34" charset="0"/>
              <a:buChar char="•"/>
              <a:defRPr/>
            </a:pPr>
            <a:r>
              <a:rPr lang="en-US" sz="1400" dirty="0">
                <a:latin typeface="Arial"/>
                <a:cs typeface="Arial"/>
              </a:rPr>
              <a:t>Offset funding for uncompensated care from the Medical Assistance Trust Fund: $70,000,000</a:t>
            </a:r>
            <a:r>
              <a:rPr lang="en-US" altLang="en-US" sz="1400" baseline="30000" dirty="0">
                <a:latin typeface="Arial"/>
                <a:cs typeface="Arial"/>
              </a:rPr>
              <a:t>3</a:t>
            </a:r>
          </a:p>
          <a:p>
            <a:pPr marL="742950" lvl="1" indent="-285750" defTabSz="914608">
              <a:spcAft>
                <a:spcPct val="30000"/>
              </a:spcAft>
              <a:buFont typeface="Arial" panose="020B0604020202020204" pitchFamily="34" charset="0"/>
              <a:buChar char="•"/>
              <a:defRPr/>
            </a:pPr>
            <a:endParaRPr lang="en-US" altLang="en-US" sz="1400" baseline="30000">
              <a:latin typeface="Arial" panose="020B0604020202020204" pitchFamily="34" charset="0"/>
              <a:cs typeface="Arial" panose="020B0604020202020204" pitchFamily="34" charset="0"/>
            </a:endParaRPr>
          </a:p>
          <a:p>
            <a:pPr marL="742950" lvl="1" indent="-285750" defTabSz="914608">
              <a:spcAft>
                <a:spcPct val="30000"/>
              </a:spcAft>
              <a:buFont typeface="Arial" panose="020B0604020202020204" pitchFamily="34" charset="0"/>
              <a:buChar char="•"/>
              <a:defRPr/>
            </a:pPr>
            <a:endParaRPr lang="en-US" altLang="en-US" sz="1400" baseline="30000">
              <a:latin typeface="Arial" panose="020B0604020202020204" pitchFamily="34" charset="0"/>
              <a:cs typeface="Arial" panose="020B0604020202020204" pitchFamily="34" charset="0"/>
            </a:endParaRPr>
          </a:p>
          <a:p>
            <a:pPr marL="742950" lvl="1" indent="-285750" defTabSz="914608">
              <a:spcAft>
                <a:spcPct val="30000"/>
              </a:spcAft>
              <a:buFont typeface="Arial" panose="020B0604020202020204" pitchFamily="34" charset="0"/>
              <a:buChar char="•"/>
              <a:defRPr/>
            </a:pPr>
            <a:endParaRPr lang="en-US" altLang="en-US" sz="1400" baseline="30000">
              <a:latin typeface="Arial" panose="020B0604020202020204" pitchFamily="34" charset="0"/>
              <a:cs typeface="Arial" panose="020B0604020202020204" pitchFamily="34" charset="0"/>
            </a:endParaRPr>
          </a:p>
          <a:p>
            <a:pPr marL="742950" lvl="1" indent="-285750" defTabSz="914608">
              <a:spcAft>
                <a:spcPct val="30000"/>
              </a:spcAft>
              <a:buFont typeface="Arial" panose="020B0604020202020204" pitchFamily="34" charset="0"/>
              <a:buChar char="•"/>
              <a:defRPr/>
            </a:pPr>
            <a:endParaRPr lang="en-US" altLang="en-US" sz="1400">
              <a:latin typeface="Arial" panose="020B0604020202020204" pitchFamily="34" charset="0"/>
              <a:cs typeface="Arial" panose="020B0604020202020204" pitchFamily="34" charset="0"/>
            </a:endParaRPr>
          </a:p>
          <a:p>
            <a:pPr lvl="1" defTabSz="914608">
              <a:spcAft>
                <a:spcPct val="30000"/>
              </a:spcAft>
              <a:defRPr/>
            </a:pPr>
            <a:endParaRPr lang="en-US" altLang="en-US" sz="1600" strike="sngStrike">
              <a:solidFill>
                <a:srgbClr val="FF0000"/>
              </a:solidFill>
              <a:latin typeface="Arial" panose="020B0604020202020204" pitchFamily="34" charset="0"/>
              <a:cs typeface="Arial" panose="020B0604020202020204" pitchFamily="34" charset="0"/>
            </a:endParaRPr>
          </a:p>
          <a:p>
            <a:pPr marL="285750" indent="-285750">
              <a:spcAft>
                <a:spcPct val="30000"/>
              </a:spcAft>
              <a:buFont typeface="Arial" panose="020B0604020202020204" pitchFamily="34" charset="0"/>
              <a:buChar char="•"/>
            </a:pPr>
            <a:endParaRPr lang="en-US" sz="800">
              <a:latin typeface="Arial" panose="020B0604020202020204" pitchFamily="34" charset="0"/>
            </a:endParaRPr>
          </a:p>
        </p:txBody>
      </p:sp>
      <p:pic>
        <p:nvPicPr>
          <p:cNvPr id="8" name="Picture 7"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1"/>
          <p:cNvGrpSpPr>
            <a:grpSpLocks/>
          </p:cNvGrpSpPr>
          <p:nvPr/>
        </p:nvGrpSpPr>
        <p:grpSpPr bwMode="auto">
          <a:xfrm>
            <a:off x="517525" y="6477000"/>
            <a:ext cx="3349625" cy="309563"/>
            <a:chOff x="4307" y="87"/>
            <a:chExt cx="1856" cy="299"/>
          </a:xfrm>
        </p:grpSpPr>
        <p:sp>
          <p:nvSpPr>
            <p:cNvPr id="10"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a:solidFill>
                  <a:schemeClr val="tx1"/>
                </a:solidFill>
                <a:latin typeface="Verdana" pitchFamily="34" charset="0"/>
              </a:endParaRPr>
            </a:p>
          </p:txBody>
        </p:sp>
        <p:sp>
          <p:nvSpPr>
            <p:cNvPr id="11"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a:solidFill>
                    <a:srgbClr val="376092"/>
                  </a:solidFill>
                </a:rPr>
                <a:t>Executive Office of Health and Human Services</a:t>
              </a:r>
            </a:p>
          </p:txBody>
        </p:sp>
      </p:grpSp>
      <p:cxnSp>
        <p:nvCxnSpPr>
          <p:cNvPr id="13" name="Straight Connector 12"/>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5" name="Group 11"/>
          <p:cNvGrpSpPr>
            <a:grpSpLocks/>
          </p:cNvGrpSpPr>
          <p:nvPr/>
        </p:nvGrpSpPr>
        <p:grpSpPr bwMode="auto">
          <a:xfrm>
            <a:off x="7543800" y="260874"/>
            <a:ext cx="1493838" cy="417512"/>
            <a:chOff x="4307" y="123"/>
            <a:chExt cx="1856" cy="263"/>
          </a:xfrm>
        </p:grpSpPr>
        <p:sp>
          <p:nvSpPr>
            <p:cNvPr id="16"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a:solidFill>
                  <a:schemeClr val="tx1"/>
                </a:solidFill>
                <a:latin typeface="Verdana" pitchFamily="34" charset="0"/>
              </a:endParaRPr>
            </a:p>
          </p:txBody>
        </p:sp>
        <p:sp>
          <p:nvSpPr>
            <p:cNvPr id="17"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b="1">
                  <a:solidFill>
                    <a:srgbClr val="4F81BD"/>
                  </a:solidFill>
                  <a:latin typeface="Arial" panose="020B0604020202020204" pitchFamily="34" charset="0"/>
                  <a:cs typeface="Arial" panose="020B0604020202020204" pitchFamily="34" charset="0"/>
                </a:rPr>
                <a:t>Introduction</a:t>
              </a:r>
            </a:p>
          </p:txBody>
        </p:sp>
      </p:grpSp>
      <p:sp>
        <p:nvSpPr>
          <p:cNvPr id="18"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5</a:t>
            </a:fld>
            <a:endParaRPr lang="en-US"/>
          </a:p>
        </p:txBody>
      </p:sp>
      <p:sp>
        <p:nvSpPr>
          <p:cNvPr id="2" name="TextBox 1"/>
          <p:cNvSpPr txBox="1"/>
          <p:nvPr/>
        </p:nvSpPr>
        <p:spPr>
          <a:xfrm>
            <a:off x="351504" y="5544338"/>
            <a:ext cx="8458200" cy="1200329"/>
          </a:xfrm>
          <a:prstGeom prst="rect">
            <a:avLst/>
          </a:prstGeom>
          <a:noFill/>
        </p:spPr>
        <p:txBody>
          <a:bodyPr wrap="square" lIns="91440" tIns="45720" rIns="91440" bIns="45720" rtlCol="0" anchor="t">
            <a:spAutoFit/>
          </a:bodyPr>
          <a:lstStyle/>
          <a:p>
            <a:pPr marL="228600" indent="-228600">
              <a:buAutoNum type="arabicPeriod"/>
            </a:pPr>
            <a:r>
              <a:rPr lang="en-US" sz="800">
                <a:latin typeface="Arial"/>
                <a:cs typeface="Arial"/>
              </a:rPr>
              <a:t>$10,617,347 is used for HSN administrative funding.</a:t>
            </a:r>
          </a:p>
          <a:p>
            <a:pPr marL="228600" indent="-228600">
              <a:buFontTx/>
              <a:buAutoNum type="arabicPeriod"/>
            </a:pPr>
            <a:r>
              <a:rPr lang="en-US" altLang="en-US" sz="800">
                <a:latin typeface="Arial"/>
                <a:cs typeface="Arial"/>
              </a:rPr>
              <a:t>$15M in funding for the Health Safety Net.  $1M in additional funding for demonstration projects.</a:t>
            </a:r>
          </a:p>
          <a:p>
            <a:pPr marL="228600" indent="-228600">
              <a:buFontTx/>
              <a:buAutoNum type="arabicPeriod"/>
            </a:pPr>
            <a:r>
              <a:rPr lang="en-US" sz="800">
                <a:latin typeface="Arial"/>
                <a:cs typeface="Arial"/>
              </a:rPr>
              <a:t>In FY23, </a:t>
            </a:r>
            <a:r>
              <a:rPr lang="en-US" altLang="en-US" sz="800">
                <a:latin typeface="Arial"/>
                <a:cs typeface="Arial"/>
              </a:rPr>
              <a:t>disbursements were made to Cambridge Health Alliance ($50,000,000) and Boston Medical Center ($20,000,000) due to offset funding for uncompensated care from other sources.</a:t>
            </a:r>
          </a:p>
          <a:p>
            <a:pPr marL="228600" indent="-228600">
              <a:buFontTx/>
              <a:buAutoNum type="arabicPeriod"/>
            </a:pPr>
            <a:endParaRPr lang="en-US" altLang="en-US" sz="800">
              <a:latin typeface="Arial" panose="020B0604020202020204" pitchFamily="34" charset="0"/>
            </a:endParaRPr>
          </a:p>
          <a:p>
            <a:br>
              <a:rPr lang="en-US" altLang="en-US" sz="800">
                <a:latin typeface="Arial" panose="020B0604020202020204" pitchFamily="34" charset="0"/>
              </a:rPr>
            </a:br>
            <a:br>
              <a:rPr lang="en-US" altLang="en-US" sz="800">
                <a:latin typeface="Arial" panose="020B0604020202020204" pitchFamily="34" charset="0"/>
              </a:rPr>
            </a:br>
            <a:endParaRPr lang="en-US" altLang="en-US" sz="800">
              <a:latin typeface="Arial" panose="020B0604020202020204" pitchFamily="34" charset="0"/>
            </a:endParaRPr>
          </a:p>
          <a:p>
            <a:pPr marL="228600" indent="-228600">
              <a:buAutoNum type="arabicPeriod"/>
            </a:pPr>
            <a:endParaRPr lang="en-US" sz="800"/>
          </a:p>
        </p:txBody>
      </p:sp>
    </p:spTree>
    <p:extLst>
      <p:ext uri="{BB962C8B-B14F-4D97-AF65-F5344CB8AC3E}">
        <p14:creationId xmlns:p14="http://schemas.microsoft.com/office/powerpoint/2010/main" val="987056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457200" y="533400"/>
            <a:ext cx="8229600" cy="685800"/>
          </a:xfrm>
        </p:spPr>
        <p:txBody>
          <a:bodyPr/>
          <a:lstStyle/>
          <a:p>
            <a:r>
              <a:rPr lang="en-US" altLang="en-US" sz="3600"/>
              <a:t>HSN Overview</a:t>
            </a:r>
          </a:p>
        </p:txBody>
      </p:sp>
      <p:sp>
        <p:nvSpPr>
          <p:cNvPr id="39940" name="Text Box 8"/>
          <p:cNvSpPr txBox="1">
            <a:spLocks noChangeArrowheads="1"/>
          </p:cNvSpPr>
          <p:nvPr/>
        </p:nvSpPr>
        <p:spPr bwMode="auto">
          <a:xfrm>
            <a:off x="457200" y="1638925"/>
            <a:ext cx="8229600" cy="723275"/>
          </a:xfrm>
          <a:prstGeom prst="rect">
            <a:avLst/>
          </a:prstGeom>
          <a:noFill/>
          <a:ln w="9525" algn="ctr">
            <a:noFill/>
            <a:miter lim="800000"/>
            <a:headEnd/>
            <a:tailEnd/>
          </a:ln>
        </p:spPr>
        <p:txBody>
          <a:bodyPr wrap="square" lIns="0" tIns="0" rIns="0" bIns="0" anchor="ctr">
            <a:spAutoFit/>
          </a:bodyPr>
          <a:lstStyle/>
          <a:p>
            <a:pPr marL="742950" lvl="1" indent="-285750" defTabSz="914608">
              <a:spcAft>
                <a:spcPct val="30000"/>
              </a:spcAft>
              <a:buFont typeface="Arial" panose="020B0604020202020204" pitchFamily="34" charset="0"/>
              <a:buChar char="•"/>
              <a:defRPr/>
            </a:pPr>
            <a:endParaRPr lang="en-US" altLang="en-US" sz="1400">
              <a:solidFill>
                <a:prstClr val="black"/>
              </a:solidFill>
              <a:latin typeface="Arial" panose="020B0604020202020204" pitchFamily="34" charset="0"/>
              <a:cs typeface="Arial" panose="020B0604020202020204" pitchFamily="34" charset="0"/>
            </a:endParaRPr>
          </a:p>
          <a:p>
            <a:pPr lvl="1" defTabSz="914608">
              <a:spcAft>
                <a:spcPct val="30000"/>
              </a:spcAft>
              <a:defRPr/>
            </a:pPr>
            <a:endParaRPr lang="en-US" altLang="en-US" sz="1600" strike="sngStrike">
              <a:solidFill>
                <a:srgbClr val="FF0000"/>
              </a:solidFill>
              <a:latin typeface="Arial" panose="020B0604020202020204" pitchFamily="34" charset="0"/>
              <a:cs typeface="Arial" panose="020B0604020202020204" pitchFamily="34" charset="0"/>
            </a:endParaRPr>
          </a:p>
          <a:p>
            <a:pPr marL="285750" indent="-285750">
              <a:spcAft>
                <a:spcPct val="30000"/>
              </a:spcAft>
              <a:buFont typeface="Arial" panose="020B0604020202020204" pitchFamily="34" charset="0"/>
              <a:buChar char="•"/>
            </a:pPr>
            <a:endParaRPr lang="en-US" sz="800">
              <a:solidFill>
                <a:prstClr val="black"/>
              </a:solidFill>
              <a:latin typeface="Arial" panose="020B0604020202020204" pitchFamily="34" charset="0"/>
            </a:endParaRPr>
          </a:p>
        </p:txBody>
      </p:sp>
      <p:pic>
        <p:nvPicPr>
          <p:cNvPr id="8" name="Picture 7"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1"/>
          <p:cNvGrpSpPr>
            <a:grpSpLocks/>
          </p:cNvGrpSpPr>
          <p:nvPr/>
        </p:nvGrpSpPr>
        <p:grpSpPr bwMode="auto">
          <a:xfrm>
            <a:off x="517525" y="6477000"/>
            <a:ext cx="3349625" cy="309563"/>
            <a:chOff x="4307" y="87"/>
            <a:chExt cx="1856" cy="299"/>
          </a:xfrm>
        </p:grpSpPr>
        <p:sp>
          <p:nvSpPr>
            <p:cNvPr id="10"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a:solidFill>
                  <a:prstClr val="black"/>
                </a:solidFill>
                <a:latin typeface="Verdana" pitchFamily="34" charset="0"/>
              </a:endParaRPr>
            </a:p>
          </p:txBody>
        </p:sp>
        <p:sp>
          <p:nvSpPr>
            <p:cNvPr id="11"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a:solidFill>
                    <a:srgbClr val="376092"/>
                  </a:solidFill>
                </a:rPr>
                <a:t>Executive Office of Health and Human Services</a:t>
              </a:r>
            </a:p>
          </p:txBody>
        </p:sp>
      </p:grpSp>
      <p:cxnSp>
        <p:nvCxnSpPr>
          <p:cNvPr id="13" name="Straight Connector 12"/>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5" name="Group 11"/>
          <p:cNvGrpSpPr>
            <a:grpSpLocks/>
          </p:cNvGrpSpPr>
          <p:nvPr/>
        </p:nvGrpSpPr>
        <p:grpSpPr bwMode="auto">
          <a:xfrm>
            <a:off x="7543800" y="260874"/>
            <a:ext cx="1493838" cy="417512"/>
            <a:chOff x="4307" y="123"/>
            <a:chExt cx="1856" cy="263"/>
          </a:xfrm>
        </p:grpSpPr>
        <p:sp>
          <p:nvSpPr>
            <p:cNvPr id="16"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a:solidFill>
                  <a:prstClr val="black"/>
                </a:solidFill>
                <a:latin typeface="Verdana" pitchFamily="34" charset="0"/>
              </a:endParaRPr>
            </a:p>
          </p:txBody>
        </p:sp>
        <p:sp>
          <p:nvSpPr>
            <p:cNvPr id="17"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b="1">
                  <a:solidFill>
                    <a:srgbClr val="4F81BD"/>
                  </a:solidFill>
                  <a:latin typeface="Arial" panose="020B0604020202020204" pitchFamily="34" charset="0"/>
                  <a:cs typeface="Arial" panose="020B0604020202020204" pitchFamily="34" charset="0"/>
                </a:rPr>
                <a:t>Introduction</a:t>
              </a:r>
            </a:p>
          </p:txBody>
        </p:sp>
      </p:grpSp>
      <p:sp>
        <p:nvSpPr>
          <p:cNvPr id="18"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solidFill>
                  <a:prstClr val="black">
                    <a:tint val="75000"/>
                  </a:prstClr>
                </a:solidFill>
              </a:rPr>
              <a:pPr>
                <a:defRPr/>
              </a:pPr>
              <a:t>6</a:t>
            </a:fld>
            <a:endParaRPr lang="en-US">
              <a:solidFill>
                <a:prstClr val="black">
                  <a:tint val="75000"/>
                </a:prstClr>
              </a:solidFill>
            </a:endParaRPr>
          </a:p>
        </p:txBody>
      </p:sp>
      <p:sp>
        <p:nvSpPr>
          <p:cNvPr id="19" name="Text Box 8"/>
          <p:cNvSpPr txBox="1">
            <a:spLocks noChangeArrowheads="1"/>
          </p:cNvSpPr>
          <p:nvPr/>
        </p:nvSpPr>
        <p:spPr bwMode="auto">
          <a:xfrm>
            <a:off x="457200" y="1423583"/>
            <a:ext cx="8229600" cy="4114973"/>
          </a:xfrm>
          <a:prstGeom prst="rect">
            <a:avLst/>
          </a:prstGeom>
          <a:noFill/>
          <a:ln w="9525" algn="ctr">
            <a:noFill/>
            <a:miter lim="800000"/>
            <a:headEnd/>
            <a:tailEnd/>
          </a:ln>
        </p:spPr>
        <p:txBody>
          <a:bodyPr wrap="square" lIns="0" tIns="0" rIns="0" bIns="0" anchor="ctr">
            <a:spAutoFit/>
          </a:bodyPr>
          <a:lstStyle/>
          <a:p>
            <a:pPr>
              <a:spcAft>
                <a:spcPct val="30000"/>
              </a:spcAft>
            </a:pPr>
            <a:r>
              <a:rPr lang="en-US" sz="1400">
                <a:latin typeface="Arial" panose="020B0604020202020204" pitchFamily="34" charset="0"/>
                <a:cs typeface="Arial" panose="020B0604020202020204" pitchFamily="34" charset="0"/>
              </a:rPr>
              <a:t>The HSN also allocates funds every fiscal year for demonstration projects designed to address alternative approaches to improve health care and reduce costs for the uninsured and underinsured on a cost-neutral basis.</a:t>
            </a:r>
            <a:r>
              <a:rPr lang="en-US" sz="1400" baseline="30000">
                <a:latin typeface="Arial" panose="020B0604020202020204" pitchFamily="34" charset="0"/>
                <a:cs typeface="Arial" panose="020B0604020202020204" pitchFamily="34" charset="0"/>
              </a:rPr>
              <a:t>1</a:t>
            </a:r>
            <a:r>
              <a:rPr lang="en-US" sz="1400">
                <a:latin typeface="Arial" panose="020B0604020202020204" pitchFamily="34" charset="0"/>
                <a:cs typeface="Arial" panose="020B0604020202020204" pitchFamily="34" charset="0"/>
              </a:rPr>
              <a:t> The following demonstration projects were funded in FY23:</a:t>
            </a:r>
          </a:p>
          <a:p>
            <a:pPr marL="285750" indent="-285750">
              <a:spcAft>
                <a:spcPct val="30000"/>
              </a:spcAft>
              <a:buFont typeface="Arial" panose="020B0604020202020204" pitchFamily="34" charset="0"/>
              <a:buChar char="•"/>
            </a:pPr>
            <a:endParaRPr lang="en-US" sz="1400">
              <a:latin typeface="Arial"/>
            </a:endParaRPr>
          </a:p>
          <a:p>
            <a:pPr marL="285750" indent="-285750">
              <a:spcAft>
                <a:spcPct val="30000"/>
              </a:spcAft>
              <a:buFont typeface="Arial" panose="020B0604020202020204" pitchFamily="34" charset="0"/>
              <a:buChar char="•"/>
            </a:pPr>
            <a:r>
              <a:rPr lang="en-US" sz="1400">
                <a:latin typeface="Arial"/>
                <a:cs typeface="Arial"/>
              </a:rPr>
              <a:t>Fishing Partnership</a:t>
            </a:r>
          </a:p>
          <a:p>
            <a:pPr marL="742950" lvl="1" indent="-285750">
              <a:spcAft>
                <a:spcPct val="30000"/>
              </a:spcAft>
              <a:buFont typeface="Arial" panose="020B0604020202020204" pitchFamily="34" charset="0"/>
              <a:buChar char="•"/>
            </a:pPr>
            <a:r>
              <a:rPr lang="en-US" sz="1400">
                <a:latin typeface="Arial"/>
                <a:cs typeface="Arial"/>
              </a:rPr>
              <a:t>The Fishing Partnership was awarded demonstration funding to connect commercial fishermen with a broad range of professional counseling services, provide assistance with health insurance applications, and offer safety and survival trainings and other special health-oriented events for fishing families: $2,000,000</a:t>
            </a:r>
          </a:p>
          <a:p>
            <a:pPr marL="285750" indent="-285750" defTabSz="914608">
              <a:spcAft>
                <a:spcPct val="30000"/>
              </a:spcAft>
              <a:buFont typeface="Arial" panose="020B0604020202020204" pitchFamily="34" charset="0"/>
              <a:buChar char="•"/>
              <a:defRPr/>
            </a:pPr>
            <a:r>
              <a:rPr lang="en-US" sz="1400">
                <a:latin typeface="Arial"/>
                <a:cs typeface="Arial"/>
              </a:rPr>
              <a:t>Long-Acting Reversible Contraception</a:t>
            </a:r>
            <a:r>
              <a:rPr lang="en-US" sz="1200">
                <a:latin typeface="Arial"/>
                <a:cs typeface="Arial"/>
              </a:rPr>
              <a:t> </a:t>
            </a:r>
            <a:endParaRPr lang="en-US" sz="1200">
              <a:latin typeface="Arial" panose="020B0604020202020204" pitchFamily="34" charset="0"/>
              <a:cs typeface="Arial" panose="020B0604020202020204" pitchFamily="34" charset="0"/>
            </a:endParaRPr>
          </a:p>
          <a:p>
            <a:pPr marL="742950" lvl="1" indent="-285750" defTabSz="914608">
              <a:spcAft>
                <a:spcPct val="30000"/>
              </a:spcAft>
              <a:buFont typeface="Arial" panose="020B0604020202020204" pitchFamily="34" charset="0"/>
              <a:buChar char="•"/>
              <a:defRPr/>
            </a:pPr>
            <a:r>
              <a:rPr lang="en-US" sz="1400">
                <a:latin typeface="Arial"/>
                <a:cs typeface="Arial"/>
              </a:rPr>
              <a:t>Two community organizations (Boston Medical Center and Upstream USA) were awarded demonstration funding to provide assistance to health care providers, both in the community and hospital settings, with the aim of decreasing the number of unintended pregnancies and improving maternal and infant health outcomes across the Commonwealth: $2,086,638</a:t>
            </a:r>
          </a:p>
          <a:p>
            <a:pPr marL="742950" lvl="1" indent="-285750" defTabSz="914608">
              <a:spcAft>
                <a:spcPct val="30000"/>
              </a:spcAft>
              <a:buFont typeface="Arial" panose="020B0604020202020204" pitchFamily="34" charset="0"/>
              <a:buChar char="•"/>
              <a:defRPr/>
            </a:pPr>
            <a:endParaRPr lang="en-US" sz="1400">
              <a:latin typeface="Arial" panose="020B0604020202020204" pitchFamily="34" charset="0"/>
              <a:cs typeface="Arial" panose="020B0604020202020204" pitchFamily="34" charset="0"/>
            </a:endParaRPr>
          </a:p>
          <a:p>
            <a:pPr marL="285750" indent="-285750" defTabSz="914608">
              <a:spcAft>
                <a:spcPct val="30000"/>
              </a:spcAft>
              <a:buFont typeface="Arial" panose="020B0604020202020204" pitchFamily="34" charset="0"/>
              <a:buChar char="•"/>
              <a:defRPr/>
            </a:pPr>
            <a:r>
              <a:rPr lang="en-US" altLang="en-US" sz="1400">
                <a:latin typeface="Arial" panose="020B0604020202020204" pitchFamily="34" charset="0"/>
              </a:rPr>
              <a:t>Note: Each fiscal year, the HSN makes a $1M payment to the Office of the Inspector General for auditing purposes.</a:t>
            </a:r>
            <a:endParaRPr lang="en-US" sz="1400">
              <a:latin typeface="Arial" panose="020B0604020202020204" pitchFamily="34" charset="0"/>
              <a:cs typeface="Arial" panose="020B0604020202020204" pitchFamily="34" charset="0"/>
            </a:endParaRPr>
          </a:p>
        </p:txBody>
      </p:sp>
      <p:sp>
        <p:nvSpPr>
          <p:cNvPr id="20" name="TextBox 19"/>
          <p:cNvSpPr txBox="1"/>
          <p:nvPr/>
        </p:nvSpPr>
        <p:spPr>
          <a:xfrm>
            <a:off x="351504" y="5943600"/>
            <a:ext cx="8458200" cy="707886"/>
          </a:xfrm>
          <a:prstGeom prst="rect">
            <a:avLst/>
          </a:prstGeom>
          <a:noFill/>
        </p:spPr>
        <p:txBody>
          <a:bodyPr wrap="square" rtlCol="0">
            <a:spAutoFit/>
          </a:bodyPr>
          <a:lstStyle/>
          <a:p>
            <a:pPr marL="228600" indent="-228600">
              <a:buAutoNum type="arabicPeriod"/>
            </a:pPr>
            <a:r>
              <a:rPr lang="en-US" altLang="en-US" sz="800">
                <a:latin typeface="Arial" panose="020B0604020202020204" pitchFamily="34" charset="0"/>
              </a:rPr>
              <a:t>$50,000 of demonstration funding is used to pay for the HSN drug utilization review contract.</a:t>
            </a:r>
          </a:p>
          <a:p>
            <a:endParaRPr lang="en-US" altLang="en-US" sz="800">
              <a:latin typeface="Arial" panose="020B0604020202020204" pitchFamily="34" charset="0"/>
            </a:endParaRPr>
          </a:p>
          <a:p>
            <a:br>
              <a:rPr lang="en-US" altLang="en-US" sz="800">
                <a:latin typeface="Arial" panose="020B0604020202020204" pitchFamily="34" charset="0"/>
              </a:rPr>
            </a:br>
            <a:endParaRPr lang="en-US" altLang="en-US" sz="800">
              <a:latin typeface="Arial" panose="020B0604020202020204" pitchFamily="34" charset="0"/>
            </a:endParaRPr>
          </a:p>
          <a:p>
            <a:pPr marL="228600" indent="-228600">
              <a:buAutoNum type="arabicPeriod"/>
            </a:pPr>
            <a:endParaRPr lang="en-US" sz="800"/>
          </a:p>
        </p:txBody>
      </p:sp>
    </p:spTree>
    <p:extLst>
      <p:ext uri="{BB962C8B-B14F-4D97-AF65-F5344CB8AC3E}">
        <p14:creationId xmlns:p14="http://schemas.microsoft.com/office/powerpoint/2010/main" val="33390367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457200" y="457200"/>
            <a:ext cx="8229600" cy="990600"/>
          </a:xfrm>
        </p:spPr>
        <p:txBody>
          <a:bodyPr/>
          <a:lstStyle/>
          <a:p>
            <a:r>
              <a:rPr lang="en-US" altLang="en-US" sz="3600"/>
              <a:t>HSN Fiscal Year 2023 Updates</a:t>
            </a:r>
          </a:p>
        </p:txBody>
      </p:sp>
      <p:sp>
        <p:nvSpPr>
          <p:cNvPr id="39940" name="Text Box 8"/>
          <p:cNvSpPr txBox="1">
            <a:spLocks noChangeArrowheads="1"/>
          </p:cNvSpPr>
          <p:nvPr/>
        </p:nvSpPr>
        <p:spPr bwMode="auto">
          <a:xfrm>
            <a:off x="436562" y="1676400"/>
            <a:ext cx="8250238" cy="4514056"/>
          </a:xfrm>
          <a:prstGeom prst="rect">
            <a:avLst/>
          </a:prstGeom>
          <a:noFill/>
          <a:ln w="9525" algn="ctr">
            <a:noFill/>
            <a:miter lim="800000"/>
            <a:headEnd/>
            <a:tailEnd/>
          </a:ln>
        </p:spPr>
        <p:txBody>
          <a:bodyPr lIns="0" tIns="0" rIns="0" bIns="0" anchor="t">
            <a:spAutoFit/>
          </a:bodyPr>
          <a:lstStyle/>
          <a:p>
            <a:pPr marL="273685" lvl="1" indent="-171450" defTabSz="914608" eaLnBrk="0" hangingPunct="0">
              <a:spcBef>
                <a:spcPts val="336"/>
              </a:spcBef>
              <a:spcAft>
                <a:spcPts val="504"/>
              </a:spcAft>
              <a:buFont typeface="Arial" panose="020B0604020202020204" pitchFamily="34" charset="0"/>
              <a:buChar char="•"/>
              <a:defRPr/>
            </a:pPr>
            <a:r>
              <a:rPr lang="en-US">
                <a:latin typeface="Arial"/>
                <a:cs typeface="Arial"/>
              </a:rPr>
              <a:t>The HSN shortfall increased from $68M during HSNFY22 to $107M during HSNFY23</a:t>
            </a:r>
          </a:p>
          <a:p>
            <a:pPr marL="273685" lvl="1" indent="-171450" defTabSz="914608" eaLnBrk="0" hangingPunct="0">
              <a:spcBef>
                <a:spcPts val="336"/>
              </a:spcBef>
              <a:spcAft>
                <a:spcPts val="504"/>
              </a:spcAft>
              <a:buFont typeface="Arial" panose="020B0604020202020204" pitchFamily="34" charset="0"/>
              <a:buChar char="•"/>
              <a:defRPr/>
            </a:pPr>
            <a:r>
              <a:rPr lang="en-US">
                <a:latin typeface="Arial"/>
                <a:cs typeface="Arial"/>
              </a:rPr>
              <a:t>HSN received a hospital assessment of $875,000,000.  It transferred $710,000,000 to the Executive Office of Health and Human Services to support MassHealth payment, clinical, health equity, and population health initiatives.  The Health Safety Net kept $165,000,000 of the overall hospital assessment.   </a:t>
            </a:r>
            <a:endParaRPr lang="en-US">
              <a:latin typeface="Arial" panose="020B0604020202020204" pitchFamily="34" charset="0"/>
              <a:cs typeface="Arial" panose="020B0604020202020204" pitchFamily="34" charset="0"/>
            </a:endParaRPr>
          </a:p>
          <a:p>
            <a:pPr marL="273685" lvl="1" indent="-171450" defTabSz="914608" eaLnBrk="0" hangingPunct="0">
              <a:spcBef>
                <a:spcPts val="336"/>
              </a:spcBef>
              <a:spcAft>
                <a:spcPts val="504"/>
              </a:spcAft>
              <a:buFont typeface="Arial" panose="020B0604020202020204" pitchFamily="34" charset="0"/>
              <a:buChar char="•"/>
              <a:defRPr/>
            </a:pPr>
            <a:r>
              <a:rPr lang="en-US">
                <a:latin typeface="Arial"/>
                <a:cs typeface="Arial"/>
              </a:rPr>
              <a:t>The increase in shortfall is attributable to increased CHC demand, mandated Medicare-based rate increases, and increased Medicare Savings Plan contributions.  </a:t>
            </a:r>
            <a:endParaRPr lang="en-US">
              <a:latin typeface="Arial" panose="020B0604020202020204" pitchFamily="34" charset="0"/>
              <a:cs typeface="Arial" panose="020B0604020202020204" pitchFamily="34" charset="0"/>
            </a:endParaRPr>
          </a:p>
          <a:p>
            <a:pPr marL="273685" lvl="1" indent="-171450" defTabSz="914608" eaLnBrk="0" hangingPunct="0">
              <a:spcBef>
                <a:spcPts val="336"/>
              </a:spcBef>
              <a:spcAft>
                <a:spcPts val="504"/>
              </a:spcAft>
              <a:buFont typeface="Arial" panose="020B0604020202020204" pitchFamily="34" charset="0"/>
              <a:buChar char="•"/>
              <a:defRPr/>
            </a:pPr>
            <a:r>
              <a:rPr lang="en-US">
                <a:latin typeface="Arial"/>
                <a:cs typeface="Arial"/>
              </a:rPr>
              <a:t>The above shortfall amount is subject to change.  The Health Safety Net does not close a fiscal year until two years after its end date to allow for claim adjustments and remediated claim submissions.  </a:t>
            </a:r>
          </a:p>
          <a:p>
            <a:pPr marL="273685" lvl="1" indent="-171450" defTabSz="914608" eaLnBrk="0" hangingPunct="0">
              <a:spcBef>
                <a:spcPts val="336"/>
              </a:spcBef>
              <a:spcAft>
                <a:spcPts val="504"/>
              </a:spcAft>
              <a:buFont typeface="Arial" panose="020B0604020202020204" pitchFamily="34" charset="0"/>
              <a:buChar char="•"/>
              <a:defRPr/>
            </a:pPr>
            <a:endParaRPr lang="en-US">
              <a:latin typeface="Arial" panose="020B0604020202020204" pitchFamily="34" charset="0"/>
              <a:cs typeface="Arial" panose="020B0604020202020204" pitchFamily="34" charset="0"/>
            </a:endParaRPr>
          </a:p>
          <a:p>
            <a:pPr marL="102235" lvl="1" defTabSz="914608" eaLnBrk="0" hangingPunct="0">
              <a:spcBef>
                <a:spcPts val="336"/>
              </a:spcBef>
              <a:spcAft>
                <a:spcPts val="504"/>
              </a:spcAft>
              <a:defRPr/>
            </a:pPr>
            <a:endParaRPr lang="en-US" sz="800">
              <a:latin typeface="Arial" panose="020B0604020202020204" pitchFamily="34" charset="0"/>
              <a:cs typeface="Arial" panose="020B0604020202020204" pitchFamily="34" charset="0"/>
            </a:endParaRPr>
          </a:p>
        </p:txBody>
      </p:sp>
      <p:pic>
        <p:nvPicPr>
          <p:cNvPr id="8" name="Picture 7"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1"/>
          <p:cNvGrpSpPr>
            <a:grpSpLocks/>
          </p:cNvGrpSpPr>
          <p:nvPr/>
        </p:nvGrpSpPr>
        <p:grpSpPr bwMode="auto">
          <a:xfrm>
            <a:off x="517525" y="6477000"/>
            <a:ext cx="3349625" cy="309563"/>
            <a:chOff x="4307" y="87"/>
            <a:chExt cx="1856" cy="299"/>
          </a:xfrm>
        </p:grpSpPr>
        <p:sp>
          <p:nvSpPr>
            <p:cNvPr id="10"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a:solidFill>
                  <a:schemeClr val="tx1"/>
                </a:solidFill>
                <a:latin typeface="Verdana" pitchFamily="34" charset="0"/>
              </a:endParaRPr>
            </a:p>
          </p:txBody>
        </p:sp>
        <p:sp>
          <p:nvSpPr>
            <p:cNvPr id="11"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a:solidFill>
                    <a:srgbClr val="376092"/>
                  </a:solidFill>
                </a:rPr>
                <a:t>Executive Office of Health and Human Services</a:t>
              </a:r>
            </a:p>
          </p:txBody>
        </p:sp>
      </p:grpSp>
      <p:cxnSp>
        <p:nvCxnSpPr>
          <p:cNvPr id="13" name="Straight Connector 12"/>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6" name="Group 11"/>
          <p:cNvGrpSpPr>
            <a:grpSpLocks/>
          </p:cNvGrpSpPr>
          <p:nvPr/>
        </p:nvGrpSpPr>
        <p:grpSpPr bwMode="auto">
          <a:xfrm>
            <a:off x="7543800" y="278152"/>
            <a:ext cx="1493838" cy="493712"/>
            <a:chOff x="4307" y="131"/>
            <a:chExt cx="1856" cy="311"/>
          </a:xfrm>
        </p:grpSpPr>
        <p:sp>
          <p:nvSpPr>
            <p:cNvPr id="17" name="Rectangle 12"/>
            <p:cNvSpPr>
              <a:spLocks noChangeArrowheads="1"/>
            </p:cNvSpPr>
            <p:nvPr/>
          </p:nvSpPr>
          <p:spPr bwMode="white">
            <a:xfrm>
              <a:off x="4307" y="179"/>
              <a:ext cx="1856" cy="263"/>
            </a:xfrm>
            <a:prstGeom prst="rect">
              <a:avLst/>
            </a:prstGeom>
            <a:solidFill>
              <a:schemeClr val="bg1"/>
            </a:solidFill>
            <a:ln w="9525">
              <a:noFill/>
              <a:miter lim="800000"/>
              <a:headEnd/>
              <a:tailEnd/>
            </a:ln>
          </p:spPr>
          <p:txBody>
            <a:bodyPr wrap="none" anchor="ctr"/>
            <a:lstStyle/>
            <a:p>
              <a:endParaRPr lang="en-US" sz="1400" b="1">
                <a:solidFill>
                  <a:schemeClr val="tx1"/>
                </a:solidFill>
                <a:latin typeface="Arial" panose="020B0604020202020204" pitchFamily="34" charset="0"/>
                <a:cs typeface="Arial" panose="020B0604020202020204" pitchFamily="34" charset="0"/>
              </a:endParaRPr>
            </a:p>
          </p:txBody>
        </p:sp>
        <p:sp>
          <p:nvSpPr>
            <p:cNvPr id="18"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b="1">
                  <a:solidFill>
                    <a:srgbClr val="4F81BD"/>
                  </a:solidFill>
                  <a:latin typeface="Arial" panose="020B0604020202020204" pitchFamily="34" charset="0"/>
                  <a:cs typeface="Arial" panose="020B0604020202020204" pitchFamily="34" charset="0"/>
                </a:rPr>
                <a:t>Introduction</a:t>
              </a:r>
            </a:p>
          </p:txBody>
        </p:sp>
      </p:grpSp>
      <p:sp>
        <p:nvSpPr>
          <p:cNvPr id="19"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7</a:t>
            </a:fld>
            <a:endParaRPr lang="en-US"/>
          </a:p>
        </p:txBody>
      </p:sp>
    </p:spTree>
    <p:extLst>
      <p:ext uri="{BB962C8B-B14F-4D97-AF65-F5344CB8AC3E}">
        <p14:creationId xmlns:p14="http://schemas.microsoft.com/office/powerpoint/2010/main" val="1670815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AutoShape 16"/>
          <p:cNvSpPr>
            <a:spLocks noChangeArrowheads="1"/>
          </p:cNvSpPr>
          <p:nvPr/>
        </p:nvSpPr>
        <p:spPr bwMode="auto">
          <a:xfrm>
            <a:off x="6781799" y="996951"/>
            <a:ext cx="1996759" cy="4650204"/>
          </a:xfrm>
          <a:prstGeom prst="roundRect">
            <a:avLst>
              <a:gd name="adj" fmla="val 16667"/>
            </a:avLst>
          </a:prstGeom>
          <a:solidFill>
            <a:schemeClr val="accent3">
              <a:lumMod val="60000"/>
              <a:lumOff val="40000"/>
            </a:schemeClr>
          </a:solidFill>
          <a:ln>
            <a:noFill/>
          </a:ln>
        </p:spPr>
        <p:txBody>
          <a:bodyPr wrap="none" lIns="82058" tIns="41029" rIns="82058" bIns="41029"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a:latin typeface="Verdana" pitchFamily="34" charset="0"/>
            </a:endParaRPr>
          </a:p>
        </p:txBody>
      </p:sp>
      <p:sp>
        <p:nvSpPr>
          <p:cNvPr id="7172" name="Rectangle 4"/>
          <p:cNvSpPr>
            <a:spLocks noGrp="1" noChangeArrowheads="1"/>
          </p:cNvSpPr>
          <p:nvPr>
            <p:ph type="body" sz="half" idx="4294967295"/>
          </p:nvPr>
        </p:nvSpPr>
        <p:spPr>
          <a:xfrm>
            <a:off x="6810374" y="857542"/>
            <a:ext cx="1968184" cy="4360279"/>
          </a:xfrm>
        </p:spPr>
        <p:txBody>
          <a:bodyPr/>
          <a:lstStyle/>
          <a:p>
            <a:pPr marL="0" indent="0">
              <a:spcAft>
                <a:spcPct val="30000"/>
              </a:spcAft>
              <a:buNone/>
            </a:pPr>
            <a:endParaRPr lang="en-US" altLang="en-US" sz="1100"/>
          </a:p>
          <a:p>
            <a:pPr marL="0" indent="0">
              <a:spcAft>
                <a:spcPct val="30000"/>
              </a:spcAft>
              <a:buNone/>
            </a:pPr>
            <a:r>
              <a:rPr lang="en-US" altLang="en-US" sz="1100"/>
              <a:t>Demand represents the amount that providers would have been paid in the absence of a funding shortfall. </a:t>
            </a:r>
          </a:p>
          <a:p>
            <a:pPr marL="0" indent="0">
              <a:spcAft>
                <a:spcPct val="30000"/>
              </a:spcAft>
              <a:buNone/>
            </a:pPr>
            <a:endParaRPr lang="en-US" altLang="en-US" sz="1100"/>
          </a:p>
          <a:p>
            <a:pPr marL="0" indent="0">
              <a:spcAft>
                <a:spcPct val="30000"/>
              </a:spcAft>
              <a:buNone/>
            </a:pPr>
            <a:r>
              <a:rPr lang="en-US" altLang="en-US" sz="1100"/>
              <a:t>The HSN shortfall increased from $68M during HSNFY22 to $107M during HSNFY23</a:t>
            </a:r>
          </a:p>
          <a:p>
            <a:pPr marL="0" indent="0">
              <a:spcAft>
                <a:spcPct val="30000"/>
              </a:spcAft>
              <a:buNone/>
            </a:pPr>
            <a:endParaRPr lang="en-US" altLang="en-US" sz="1100"/>
          </a:p>
          <a:p>
            <a:pPr marL="0" indent="0">
              <a:spcAft>
                <a:spcPct val="30000"/>
              </a:spcAft>
              <a:buNone/>
            </a:pPr>
            <a:r>
              <a:rPr lang="en-US" altLang="en-US" sz="1100"/>
              <a:t>Hospital Payments includes $20M offset for BMC and $43M in CHA demand paid through it’s offset.  </a:t>
            </a:r>
          </a:p>
          <a:p>
            <a:pPr marL="0" indent="0">
              <a:spcAft>
                <a:spcPct val="30000"/>
              </a:spcAft>
              <a:buNone/>
            </a:pPr>
            <a:endParaRPr lang="en-US" altLang="en-US" sz="1100"/>
          </a:p>
          <a:p>
            <a:pPr marL="0" indent="0">
              <a:spcAft>
                <a:spcPct val="30000"/>
              </a:spcAft>
              <a:buNone/>
            </a:pPr>
            <a:r>
              <a:rPr lang="en-US" altLang="en-US" sz="1100">
                <a:latin typeface="Arial"/>
                <a:cs typeface="Arial"/>
              </a:rPr>
              <a:t>Note: In FY22, the HSN received a $16M appropriation from the Commonwealth’s General Fund ($15 million towards HSN general fund and $1M directly for demonstration projects)</a:t>
            </a:r>
          </a:p>
          <a:p>
            <a:pPr marL="0" indent="0">
              <a:spcAft>
                <a:spcPct val="30000"/>
              </a:spcAft>
              <a:buNone/>
            </a:pPr>
            <a:endParaRPr lang="en-US" altLang="en-US" sz="1100"/>
          </a:p>
          <a:p>
            <a:pPr marL="0" indent="0">
              <a:spcAft>
                <a:spcPct val="30000"/>
              </a:spcAft>
              <a:buNone/>
            </a:pPr>
            <a:endParaRPr lang="en-US" altLang="en-US" sz="1100"/>
          </a:p>
          <a:p>
            <a:pPr marL="0" indent="0">
              <a:spcAft>
                <a:spcPct val="30000"/>
              </a:spcAft>
              <a:buNone/>
            </a:pPr>
            <a:endParaRPr lang="en-US" altLang="en-US" sz="1100" strike="sngStrike"/>
          </a:p>
        </p:txBody>
      </p:sp>
      <p:sp>
        <p:nvSpPr>
          <p:cNvPr id="7173" name="Rectangle 17"/>
          <p:cNvSpPr>
            <a:spLocks noChangeArrowheads="1"/>
          </p:cNvSpPr>
          <p:nvPr/>
        </p:nvSpPr>
        <p:spPr bwMode="auto">
          <a:xfrm>
            <a:off x="511378" y="477705"/>
            <a:ext cx="8164513"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2400" b="1">
                <a:solidFill>
                  <a:srgbClr val="000000"/>
                </a:solidFill>
                <a:latin typeface="Arial" panose="020B0604020202020204" pitchFamily="34" charset="0"/>
              </a:rPr>
              <a:t>HSN Total Demand and Payment Trends</a:t>
            </a:r>
            <a:endParaRPr lang="en-US" altLang="en-US" sz="2400" b="1">
              <a:solidFill>
                <a:srgbClr val="FF0000"/>
              </a:solidFill>
              <a:latin typeface="Arial" panose="020B0604020202020204" pitchFamily="34" charset="0"/>
            </a:endParaRPr>
          </a:p>
        </p:txBody>
      </p:sp>
      <p:sp>
        <p:nvSpPr>
          <p:cNvPr id="7179" name="Text Box 14"/>
          <p:cNvSpPr txBox="1">
            <a:spLocks noChangeArrowheads="1"/>
          </p:cNvSpPr>
          <p:nvPr/>
        </p:nvSpPr>
        <p:spPr bwMode="auto">
          <a:xfrm>
            <a:off x="676275" y="5919129"/>
            <a:ext cx="8059121" cy="538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None/>
            </a:pPr>
            <a:r>
              <a:rPr lang="en-US" altLang="en-US" sz="700">
                <a:latin typeface="Arial" panose="020B0604020202020204" pitchFamily="34" charset="0"/>
              </a:rPr>
              <a:t>Notes: The Health Safety Net fiscal year runs from October 1 through September 30 of the following year. Hospital and community health center payments are reported in the month in which payment was made. The shortfall amount is based on spending assumptions in place during the fiscal year and may differ from year-end shortfall estimates reported elsewhere. Data reflect payment and projected demand levels as of the end of each fiscal year and exclude adjustments made after the end of the fiscal year. Numbers are rounded to the nearest million and may not sum due to rounding; percent changes are calculated prior to rounding.  Source: Health Safety Net Payment Calculation as of </a:t>
            </a:r>
            <a:r>
              <a:rPr lang="en-US" altLang="en-US" sz="700" b="1">
                <a:latin typeface="Arial" panose="020B0604020202020204" pitchFamily="34" charset="0"/>
              </a:rPr>
              <a:t>09/30/23.  The above totals are subject to change to allow for claim adjustments and remediated claim submissions.  </a:t>
            </a:r>
          </a:p>
        </p:txBody>
      </p:sp>
      <p:sp>
        <p:nvSpPr>
          <p:cNvPr id="20" name="Slide Number Placeholder 3"/>
          <p:cNvSpPr txBox="1">
            <a:spLocks/>
          </p:cNvSpPr>
          <p:nvPr/>
        </p:nvSpPr>
        <p:spPr>
          <a:xfrm>
            <a:off x="8305800" y="6332855"/>
            <a:ext cx="458788" cy="249928"/>
          </a:xfrm>
          <a:prstGeom prst="rect">
            <a:avLst/>
          </a:prstGeom>
        </p:spPr>
        <p:txBody>
          <a:bodyPr vert="horz" lIns="91440" tIns="45720" rIns="91440" bIns="45720" rtlCol="0" anchor="ctr"/>
          <a:lstStyle>
            <a:defPPr>
              <a:defRPr lang="en-US"/>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r">
              <a:defRPr/>
            </a:pPr>
            <a:endParaRPr lang="en-US" sz="1100">
              <a:solidFill>
                <a:schemeClr val="tx1"/>
              </a:solidFill>
              <a:latin typeface="Times New Roman" panose="02020603050405020304" pitchFamily="18" charset="0"/>
              <a:cs typeface="Times New Roman" panose="02020603050405020304" pitchFamily="18" charset="0"/>
            </a:endParaRPr>
          </a:p>
        </p:txBody>
      </p:sp>
      <p:pic>
        <p:nvPicPr>
          <p:cNvPr id="21" name="Picture 20"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 name="Group 11"/>
          <p:cNvGrpSpPr>
            <a:grpSpLocks/>
          </p:cNvGrpSpPr>
          <p:nvPr/>
        </p:nvGrpSpPr>
        <p:grpSpPr bwMode="auto">
          <a:xfrm>
            <a:off x="517525" y="6477000"/>
            <a:ext cx="3349625" cy="309563"/>
            <a:chOff x="4307" y="87"/>
            <a:chExt cx="1856" cy="299"/>
          </a:xfrm>
        </p:grpSpPr>
        <p:sp>
          <p:nvSpPr>
            <p:cNvPr id="2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a:solidFill>
                  <a:schemeClr val="tx1"/>
                </a:solidFill>
                <a:latin typeface="Verdana" pitchFamily="34" charset="0"/>
              </a:endParaRPr>
            </a:p>
          </p:txBody>
        </p:sp>
        <p:sp>
          <p:nvSpPr>
            <p:cNvPr id="2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a:solidFill>
                    <a:srgbClr val="376092"/>
                  </a:solidFill>
                </a:rPr>
                <a:t>Executive Office of Health and Human Services</a:t>
              </a:r>
            </a:p>
          </p:txBody>
        </p:sp>
      </p:grpSp>
      <p:cxnSp>
        <p:nvCxnSpPr>
          <p:cNvPr id="25" name="Straight Connector 24"/>
          <p:cNvCxnSpPr/>
          <p:nvPr/>
        </p:nvCxnSpPr>
        <p:spPr>
          <a:xfrm>
            <a:off x="475130" y="420624"/>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7" name="Group 11"/>
          <p:cNvGrpSpPr>
            <a:grpSpLocks/>
          </p:cNvGrpSpPr>
          <p:nvPr/>
        </p:nvGrpSpPr>
        <p:grpSpPr bwMode="auto">
          <a:xfrm>
            <a:off x="7437120" y="256582"/>
            <a:ext cx="1341438" cy="330488"/>
            <a:chOff x="4307" y="123"/>
            <a:chExt cx="1856" cy="285"/>
          </a:xfrm>
        </p:grpSpPr>
        <p:sp>
          <p:nvSpPr>
            <p:cNvPr id="28"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a:solidFill>
                  <a:schemeClr val="tx1"/>
                </a:solidFill>
                <a:latin typeface="Verdana" pitchFamily="34" charset="0"/>
              </a:endParaRPr>
            </a:p>
          </p:txBody>
        </p:sp>
        <p:sp>
          <p:nvSpPr>
            <p:cNvPr id="29" name="Text Box 13"/>
            <p:cNvSpPr txBox="1">
              <a:spLocks noChangeArrowheads="1"/>
            </p:cNvSpPr>
            <p:nvPr/>
          </p:nvSpPr>
          <p:spPr bwMode="auto">
            <a:xfrm>
              <a:off x="4357" y="188"/>
              <a:ext cx="1756" cy="220"/>
            </a:xfrm>
            <a:prstGeom prst="rect">
              <a:avLst/>
            </a:prstGeom>
            <a:noFill/>
            <a:ln w="9525" algn="ctr">
              <a:noFill/>
              <a:miter lim="800000"/>
              <a:headEnd/>
              <a:tailEnd/>
            </a:ln>
          </p:spPr>
          <p:txBody>
            <a:bodyPr lIns="101799" tIns="50900" rIns="101799" bIns="50900" anchor="b">
              <a:spAutoFit/>
            </a:bodyPr>
            <a:lstStyle/>
            <a:p>
              <a:pPr algn="r" defTabSz="1019175"/>
              <a:r>
                <a:rPr lang="en-US" sz="1600" b="1">
                  <a:solidFill>
                    <a:srgbClr val="4F81BD"/>
                  </a:solidFill>
                  <a:latin typeface="Arial" panose="020B0604020202020204" pitchFamily="34" charset="0"/>
                  <a:cs typeface="Arial" panose="020B0604020202020204" pitchFamily="34" charset="0"/>
                </a:rPr>
                <a:t>Payments</a:t>
              </a:r>
            </a:p>
          </p:txBody>
        </p:sp>
      </p:grpSp>
      <p:sp>
        <p:nvSpPr>
          <p:cNvPr id="31"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8</a:t>
            </a:fld>
            <a:endParaRPr lang="en-US"/>
          </a:p>
        </p:txBody>
      </p:sp>
      <p:graphicFrame>
        <p:nvGraphicFramePr>
          <p:cNvPr id="3" name="Content Placeholder 11">
            <a:extLst>
              <a:ext uri="{FF2B5EF4-FFF2-40B4-BE49-F238E27FC236}">
                <a16:creationId xmlns:a16="http://schemas.microsoft.com/office/drawing/2014/main" id="{BD535E9B-04B4-FA2D-3A14-30967FC2F2B9}"/>
              </a:ext>
            </a:extLst>
          </p:cNvPr>
          <p:cNvGraphicFramePr>
            <a:graphicFrameLocks/>
          </p:cNvGraphicFramePr>
          <p:nvPr>
            <p:extLst>
              <p:ext uri="{D42A27DB-BD31-4B8C-83A1-F6EECF244321}">
                <p14:modId xmlns:p14="http://schemas.microsoft.com/office/powerpoint/2010/main" val="3474392698"/>
              </p:ext>
            </p:extLst>
          </p:nvPr>
        </p:nvGraphicFramePr>
        <p:xfrm>
          <a:off x="414671" y="1227772"/>
          <a:ext cx="6048375" cy="4525963"/>
        </p:xfrm>
        <a:graphic>
          <a:graphicData uri="http://schemas.openxmlformats.org/drawingml/2006/chart">
            <c:chart xmlns:c="http://schemas.openxmlformats.org/drawingml/2006/chart" xmlns:r="http://schemas.openxmlformats.org/officeDocument/2006/relationships" r:id="rId4"/>
          </a:graphicData>
        </a:graphic>
      </p:graphicFrame>
      <p:grpSp>
        <p:nvGrpSpPr>
          <p:cNvPr id="7" name="Group 11">
            <a:extLst>
              <a:ext uri="{FF2B5EF4-FFF2-40B4-BE49-F238E27FC236}">
                <a16:creationId xmlns:a16="http://schemas.microsoft.com/office/drawing/2014/main" id="{E86BE531-93D8-4406-12ED-8F8EBA927DBF}"/>
              </a:ext>
            </a:extLst>
          </p:cNvPr>
          <p:cNvGrpSpPr>
            <a:grpSpLocks/>
          </p:cNvGrpSpPr>
          <p:nvPr/>
        </p:nvGrpSpPr>
        <p:grpSpPr bwMode="auto">
          <a:xfrm>
            <a:off x="1577363" y="2298878"/>
            <a:ext cx="1341438" cy="350201"/>
            <a:chOff x="4307" y="123"/>
            <a:chExt cx="1856" cy="302"/>
          </a:xfrm>
        </p:grpSpPr>
        <p:sp>
          <p:nvSpPr>
            <p:cNvPr id="8" name="Rectangle 12">
              <a:extLst>
                <a:ext uri="{FF2B5EF4-FFF2-40B4-BE49-F238E27FC236}">
                  <a16:creationId xmlns:a16="http://schemas.microsoft.com/office/drawing/2014/main" id="{467DDAB9-91A5-B84B-7FEF-F6F6BA68EE0B}"/>
                </a:ext>
              </a:extLst>
            </p:cNvPr>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a:solidFill>
                  <a:schemeClr val="tx1"/>
                </a:solidFill>
                <a:latin typeface="Verdana" pitchFamily="34" charset="0"/>
              </a:endParaRPr>
            </a:p>
          </p:txBody>
        </p:sp>
        <p:sp>
          <p:nvSpPr>
            <p:cNvPr id="9" name="Text Box 13">
              <a:extLst>
                <a:ext uri="{FF2B5EF4-FFF2-40B4-BE49-F238E27FC236}">
                  <a16:creationId xmlns:a16="http://schemas.microsoft.com/office/drawing/2014/main" id="{23CE01D4-FE44-88F2-13F4-9C71DB701F8F}"/>
                </a:ext>
              </a:extLst>
            </p:cNvPr>
            <p:cNvSpPr txBox="1">
              <a:spLocks noChangeArrowheads="1"/>
            </p:cNvSpPr>
            <p:nvPr/>
          </p:nvSpPr>
          <p:spPr bwMode="auto">
            <a:xfrm>
              <a:off x="4778" y="151"/>
              <a:ext cx="1247" cy="274"/>
            </a:xfrm>
            <a:prstGeom prst="rect">
              <a:avLst/>
            </a:prstGeom>
            <a:noFill/>
            <a:ln w="9525" algn="ctr">
              <a:noFill/>
              <a:miter lim="800000"/>
              <a:headEnd/>
              <a:tailEnd/>
            </a:ln>
          </p:spPr>
          <p:txBody>
            <a:bodyPr wrap="square" lIns="101799" tIns="50900" rIns="101799" bIns="50900" anchor="b">
              <a:spAutoFit/>
            </a:bodyPr>
            <a:lstStyle/>
            <a:p>
              <a:pPr algn="r" defTabSz="1019175"/>
              <a:r>
                <a:rPr lang="en-US" sz="1400">
                  <a:latin typeface="Verdana" panose="020B0604030504040204" pitchFamily="34" charset="0"/>
                  <a:ea typeface="Verdana" panose="020B0604030504040204" pitchFamily="34" charset="0"/>
                  <a:cs typeface="Arial" panose="020B0604020202020204" pitchFamily="34" charset="0"/>
                </a:rPr>
                <a:t>$380 M</a:t>
              </a:r>
            </a:p>
          </p:txBody>
        </p:sp>
      </p:grpSp>
      <p:grpSp>
        <p:nvGrpSpPr>
          <p:cNvPr id="10" name="Group 11">
            <a:extLst>
              <a:ext uri="{FF2B5EF4-FFF2-40B4-BE49-F238E27FC236}">
                <a16:creationId xmlns:a16="http://schemas.microsoft.com/office/drawing/2014/main" id="{3F7E63DB-F9B5-C505-A098-7778ABE71FA2}"/>
              </a:ext>
            </a:extLst>
          </p:cNvPr>
          <p:cNvGrpSpPr>
            <a:grpSpLocks/>
          </p:cNvGrpSpPr>
          <p:nvPr/>
        </p:nvGrpSpPr>
        <p:grpSpPr bwMode="auto">
          <a:xfrm>
            <a:off x="2819400" y="1996645"/>
            <a:ext cx="1133316" cy="330488"/>
            <a:chOff x="4307" y="123"/>
            <a:chExt cx="1856" cy="285"/>
          </a:xfrm>
        </p:grpSpPr>
        <p:sp>
          <p:nvSpPr>
            <p:cNvPr id="11" name="Rectangle 12">
              <a:extLst>
                <a:ext uri="{FF2B5EF4-FFF2-40B4-BE49-F238E27FC236}">
                  <a16:creationId xmlns:a16="http://schemas.microsoft.com/office/drawing/2014/main" id="{4BB05E9D-20B4-A7E6-B681-159E35F90383}"/>
                </a:ext>
              </a:extLst>
            </p:cNvPr>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a:solidFill>
                  <a:schemeClr val="tx1"/>
                </a:solidFill>
                <a:latin typeface="Verdana" pitchFamily="34" charset="0"/>
              </a:endParaRPr>
            </a:p>
          </p:txBody>
        </p:sp>
        <p:sp>
          <p:nvSpPr>
            <p:cNvPr id="12" name="Text Box 13">
              <a:extLst>
                <a:ext uri="{FF2B5EF4-FFF2-40B4-BE49-F238E27FC236}">
                  <a16:creationId xmlns:a16="http://schemas.microsoft.com/office/drawing/2014/main" id="{1CEC7641-C5BB-2450-06FB-6C18AF5CFBAF}"/>
                </a:ext>
              </a:extLst>
            </p:cNvPr>
            <p:cNvSpPr txBox="1">
              <a:spLocks noChangeArrowheads="1"/>
            </p:cNvSpPr>
            <p:nvPr/>
          </p:nvSpPr>
          <p:spPr bwMode="auto">
            <a:xfrm>
              <a:off x="4608" y="134"/>
              <a:ext cx="1505" cy="274"/>
            </a:xfrm>
            <a:prstGeom prst="rect">
              <a:avLst/>
            </a:prstGeom>
            <a:noFill/>
            <a:ln w="9525" algn="ctr">
              <a:noFill/>
              <a:miter lim="800000"/>
              <a:headEnd/>
              <a:tailEnd/>
            </a:ln>
          </p:spPr>
          <p:txBody>
            <a:bodyPr wrap="square" lIns="101799" tIns="50900" rIns="101799" bIns="50900" anchor="b">
              <a:spAutoFit/>
            </a:bodyPr>
            <a:lstStyle/>
            <a:p>
              <a:pPr algn="r" defTabSz="1019175"/>
              <a:r>
                <a:rPr lang="en-US" sz="1400">
                  <a:latin typeface="Verdana" pitchFamily="34" charset="0"/>
                </a:rPr>
                <a:t>$479 M</a:t>
              </a:r>
              <a:endParaRPr lang="en-US" sz="1400">
                <a:solidFill>
                  <a:schemeClr val="tx1"/>
                </a:solidFill>
                <a:latin typeface="Verdana" pitchFamily="34" charset="0"/>
              </a:endParaRPr>
            </a:p>
          </p:txBody>
        </p:sp>
      </p:grpSp>
      <p:grpSp>
        <p:nvGrpSpPr>
          <p:cNvPr id="13" name="Group 11">
            <a:extLst>
              <a:ext uri="{FF2B5EF4-FFF2-40B4-BE49-F238E27FC236}">
                <a16:creationId xmlns:a16="http://schemas.microsoft.com/office/drawing/2014/main" id="{2BDA1767-1034-D0E6-77C5-7425A9926284}"/>
              </a:ext>
            </a:extLst>
          </p:cNvPr>
          <p:cNvGrpSpPr>
            <a:grpSpLocks/>
          </p:cNvGrpSpPr>
          <p:nvPr/>
        </p:nvGrpSpPr>
        <p:grpSpPr bwMode="auto">
          <a:xfrm>
            <a:off x="3450613" y="1080373"/>
            <a:ext cx="1341438" cy="349042"/>
            <a:chOff x="4307" y="107"/>
            <a:chExt cx="1856" cy="301"/>
          </a:xfrm>
        </p:grpSpPr>
        <p:sp>
          <p:nvSpPr>
            <p:cNvPr id="14" name="Rectangle 12">
              <a:extLst>
                <a:ext uri="{FF2B5EF4-FFF2-40B4-BE49-F238E27FC236}">
                  <a16:creationId xmlns:a16="http://schemas.microsoft.com/office/drawing/2014/main" id="{7DDC659C-FCD3-73D9-5778-12F705CC3561}"/>
                </a:ext>
              </a:extLst>
            </p:cNvPr>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a:solidFill>
                  <a:schemeClr val="tx1"/>
                </a:solidFill>
                <a:latin typeface="Verdana" pitchFamily="34" charset="0"/>
              </a:endParaRPr>
            </a:p>
          </p:txBody>
        </p:sp>
        <p:sp>
          <p:nvSpPr>
            <p:cNvPr id="15" name="Text Box 13">
              <a:extLst>
                <a:ext uri="{FF2B5EF4-FFF2-40B4-BE49-F238E27FC236}">
                  <a16:creationId xmlns:a16="http://schemas.microsoft.com/office/drawing/2014/main" id="{271288C2-8AC5-0905-E942-11BD39EA700F}"/>
                </a:ext>
              </a:extLst>
            </p:cNvPr>
            <p:cNvSpPr txBox="1">
              <a:spLocks noChangeArrowheads="1"/>
            </p:cNvSpPr>
            <p:nvPr/>
          </p:nvSpPr>
          <p:spPr bwMode="auto">
            <a:xfrm>
              <a:off x="4357" y="107"/>
              <a:ext cx="1756" cy="301"/>
            </a:xfrm>
            <a:prstGeom prst="rect">
              <a:avLst/>
            </a:prstGeom>
            <a:noFill/>
            <a:ln w="9525" algn="ctr">
              <a:noFill/>
              <a:miter lim="800000"/>
              <a:headEnd/>
              <a:tailEnd/>
            </a:ln>
          </p:spPr>
          <p:txBody>
            <a:bodyPr lIns="101799" tIns="50900" rIns="101799" bIns="50900" anchor="b">
              <a:spAutoFit/>
            </a:bodyPr>
            <a:lstStyle/>
            <a:p>
              <a:pPr algn="r" defTabSz="1019175"/>
              <a:endParaRPr lang="en-US" sz="1600" b="1">
                <a:solidFill>
                  <a:srgbClr val="4F81BD"/>
                </a:solidFill>
                <a:latin typeface="Arial" panose="020B0604020202020204" pitchFamily="34" charset="0"/>
                <a:cs typeface="Arial" panose="020B0604020202020204" pitchFamily="34" charset="0"/>
              </a:endParaRPr>
            </a:p>
          </p:txBody>
        </p:sp>
      </p:grpSp>
      <p:sp>
        <p:nvSpPr>
          <p:cNvPr id="17" name="Rectangle 12">
            <a:extLst>
              <a:ext uri="{FF2B5EF4-FFF2-40B4-BE49-F238E27FC236}">
                <a16:creationId xmlns:a16="http://schemas.microsoft.com/office/drawing/2014/main" id="{E480A422-18EF-99DE-B7E2-E06D66666B6E}"/>
              </a:ext>
            </a:extLst>
          </p:cNvPr>
          <p:cNvSpPr>
            <a:spLocks noChangeArrowheads="1"/>
          </p:cNvSpPr>
          <p:nvPr/>
        </p:nvSpPr>
        <p:spPr bwMode="white">
          <a:xfrm>
            <a:off x="5319361" y="1844548"/>
            <a:ext cx="772634" cy="304977"/>
          </a:xfrm>
          <a:prstGeom prst="rect">
            <a:avLst/>
          </a:prstGeom>
          <a:solidFill>
            <a:schemeClr val="bg1"/>
          </a:solidFill>
          <a:ln w="9525">
            <a:noFill/>
            <a:miter lim="800000"/>
            <a:headEnd/>
            <a:tailEnd/>
          </a:ln>
        </p:spPr>
        <p:txBody>
          <a:bodyPr wrap="none" anchor="ctr"/>
          <a:lstStyle/>
          <a:p>
            <a:r>
              <a:rPr lang="en-US" sz="1400">
                <a:latin typeface="Verdana" pitchFamily="34" charset="0"/>
              </a:rPr>
              <a:t>$491 M</a:t>
            </a:r>
            <a:endParaRPr lang="en-US" sz="1400">
              <a:solidFill>
                <a:schemeClr val="tx1"/>
              </a:solidFill>
              <a:latin typeface="Verdana" pitchFamily="34" charset="0"/>
            </a:endParaRPr>
          </a:p>
        </p:txBody>
      </p:sp>
      <p:sp>
        <p:nvSpPr>
          <p:cNvPr id="30" name="TextBox 29">
            <a:extLst>
              <a:ext uri="{FF2B5EF4-FFF2-40B4-BE49-F238E27FC236}">
                <a16:creationId xmlns:a16="http://schemas.microsoft.com/office/drawing/2014/main" id="{40F561F7-968A-026E-F066-21C08777A88C}"/>
              </a:ext>
            </a:extLst>
          </p:cNvPr>
          <p:cNvSpPr txBox="1"/>
          <p:nvPr/>
        </p:nvSpPr>
        <p:spPr>
          <a:xfrm>
            <a:off x="4170531" y="2171507"/>
            <a:ext cx="846205" cy="307777"/>
          </a:xfrm>
          <a:prstGeom prst="rect">
            <a:avLst/>
          </a:prstGeom>
          <a:noFill/>
        </p:spPr>
        <p:txBody>
          <a:bodyPr wrap="square">
            <a:spAutoFit/>
          </a:bodyPr>
          <a:lstStyle/>
          <a:p>
            <a:r>
              <a:rPr lang="en-US" sz="1400">
                <a:latin typeface="Verdana" pitchFamily="34" charset="0"/>
              </a:rPr>
              <a:t>$451 M</a:t>
            </a:r>
            <a:endParaRPr lang="en-US" sz="1400">
              <a:solidFill>
                <a:schemeClr val="tx1"/>
              </a:solidFill>
              <a:latin typeface="Verdana" pitchFamily="34" charset="0"/>
            </a:endParaRPr>
          </a:p>
        </p:txBody>
      </p:sp>
    </p:spTree>
    <p:extLst>
      <p:ext uri="{BB962C8B-B14F-4D97-AF65-F5344CB8AC3E}">
        <p14:creationId xmlns:p14="http://schemas.microsoft.com/office/powerpoint/2010/main" val="32665634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Rectangle 17"/>
          <p:cNvSpPr>
            <a:spLocks noChangeArrowheads="1"/>
          </p:cNvSpPr>
          <p:nvPr/>
        </p:nvSpPr>
        <p:spPr bwMode="auto">
          <a:xfrm>
            <a:off x="-539473" y="150920"/>
            <a:ext cx="883920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600" b="1">
                <a:solidFill>
                  <a:srgbClr val="000000"/>
                </a:solidFill>
                <a:latin typeface="Arial" panose="020B0604020202020204" pitchFamily="34" charset="0"/>
              </a:rPr>
              <a:t>Amounts Disbursed to Hospitals from the Health Safety Net Trust Fund </a:t>
            </a:r>
          </a:p>
          <a:p>
            <a:pPr algn="ctr" eaLnBrk="1" hangingPunct="1">
              <a:spcBef>
                <a:spcPct val="0"/>
              </a:spcBef>
              <a:buFontTx/>
              <a:buNone/>
            </a:pPr>
            <a:r>
              <a:rPr lang="en-US" altLang="en-US" sz="1600" b="1">
                <a:solidFill>
                  <a:srgbClr val="000000"/>
                </a:solidFill>
                <a:latin typeface="Arial" panose="020B0604020202020204" pitchFamily="34" charset="0"/>
              </a:rPr>
              <a:t>and Offset Funding (after Shortfall)</a:t>
            </a:r>
            <a:endParaRPr lang="en-US" altLang="en-US" sz="2000" b="1">
              <a:solidFill>
                <a:srgbClr val="FF0000"/>
              </a:solidFill>
              <a:latin typeface="Arial" panose="020B0604020202020204" pitchFamily="34" charset="0"/>
            </a:endParaRPr>
          </a:p>
        </p:txBody>
      </p:sp>
      <p:sp>
        <p:nvSpPr>
          <p:cNvPr id="7179" name="Text Box 14"/>
          <p:cNvSpPr txBox="1">
            <a:spLocks noChangeArrowheads="1"/>
          </p:cNvSpPr>
          <p:nvPr/>
        </p:nvSpPr>
        <p:spPr bwMode="auto">
          <a:xfrm rot="10800000" flipV="1">
            <a:off x="114163" y="5610311"/>
            <a:ext cx="8950493" cy="861774"/>
          </a:xfrm>
          <a:prstGeom prst="rect">
            <a:avLst/>
          </a:prstGeom>
          <a:solidFill>
            <a:schemeClr val="bg1"/>
          </a:solidFill>
          <a:ln>
            <a:noFill/>
          </a:ln>
        </p:spPr>
        <p:txBody>
          <a:bodyPr wrap="square"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None/>
            </a:pPr>
            <a:r>
              <a:rPr lang="en-US" altLang="en-US" sz="700">
                <a:latin typeface="Arial"/>
                <a:cs typeface="Arial"/>
              </a:rPr>
              <a:t>Notes: 1. The total disbursements listed above incudes a legislative special payment to Boston Children’s Hospital ($3,850,000). The list does not include disbursements to Cambridge Health Alliance ($50,000,000) and </a:t>
            </a:r>
            <a:r>
              <a:rPr lang="en-US" altLang="en-US" sz="700" dirty="0">
                <a:latin typeface="Arial"/>
                <a:cs typeface="Arial"/>
              </a:rPr>
              <a:t>Boston Medical Center ($20,000,000) due to offset funding for uncompensated care from other sources. </a:t>
            </a:r>
            <a:endParaRPr lang="en-US" altLang="en-US" sz="700" dirty="0">
              <a:latin typeface="Arial" panose="020B0604020202020204" pitchFamily="34" charset="0"/>
            </a:endParaRPr>
          </a:p>
          <a:p>
            <a:pPr eaLnBrk="1" hangingPunct="1">
              <a:spcBef>
                <a:spcPct val="0"/>
              </a:spcBef>
              <a:buNone/>
            </a:pPr>
            <a:r>
              <a:rPr lang="en-US" altLang="en-US" sz="700" dirty="0">
                <a:latin typeface="Arial"/>
                <a:cs typeface="Arial"/>
              </a:rPr>
              <a:t>The Health Safety Net fiscal year runs from October 1 through September 30 of the following year. Hospital payments are reported in the month in which payment was made. The shortfall amount is based on spending assumptions in place during the fiscal year and may differ from year-end shortfall estimates reported elsewhere. Data reflect as of the end of each fiscal year and exclude adjustments made after the end of the fiscal year.  Source: Health Safety Net Payment Calculation as </a:t>
            </a:r>
            <a:r>
              <a:rPr lang="en-US" altLang="en-US" sz="700" b="1" dirty="0">
                <a:latin typeface="Arial"/>
                <a:cs typeface="Arial"/>
              </a:rPr>
              <a:t>of 09/30/23.</a:t>
            </a:r>
          </a:p>
          <a:p>
            <a:pPr eaLnBrk="1" hangingPunct="1">
              <a:spcBef>
                <a:spcPct val="0"/>
              </a:spcBef>
              <a:buNone/>
            </a:pPr>
            <a:r>
              <a:rPr lang="en-US" altLang="en-US" sz="700" dirty="0">
                <a:latin typeface="Arial"/>
                <a:cs typeface="Arial"/>
              </a:rPr>
              <a:t>2. Remediated claims and calculations are submitted after the conclusion of the HSN fiscal year.  Although these clams and calculations are paid in subsequent fiscal years, these claims will be counted </a:t>
            </a:r>
            <a:r>
              <a:rPr lang="en-US" altLang="en-US" sz="700">
                <a:latin typeface="Arial"/>
                <a:cs typeface="Arial"/>
              </a:rPr>
              <a:t>against</a:t>
            </a:r>
            <a:r>
              <a:rPr lang="en-US" altLang="en-US" sz="700" dirty="0">
                <a:latin typeface="Arial"/>
                <a:cs typeface="Arial"/>
              </a:rPr>
              <a:t> total demand and shortfall for the fiscal year in which </a:t>
            </a:r>
            <a:r>
              <a:rPr lang="en-US" altLang="en-US" sz="700">
                <a:latin typeface="Arial"/>
                <a:cs typeface="Arial"/>
              </a:rPr>
              <a:t>its</a:t>
            </a:r>
            <a:r>
              <a:rPr lang="en-US" altLang="en-US" sz="700" dirty="0">
                <a:latin typeface="Arial"/>
                <a:cs typeface="Arial"/>
              </a:rPr>
              <a:t> date of service fell.  </a:t>
            </a:r>
            <a:endParaRPr lang="en-US" altLang="en-US" sz="700" dirty="0">
              <a:latin typeface="Arial" panose="020B0604020202020204" pitchFamily="34" charset="0"/>
            </a:endParaRPr>
          </a:p>
          <a:p>
            <a:pPr eaLnBrk="1" hangingPunct="1">
              <a:spcBef>
                <a:spcPct val="0"/>
              </a:spcBef>
              <a:buNone/>
            </a:pPr>
            <a:endParaRPr lang="en-US" altLang="en-US" sz="700" b="1">
              <a:latin typeface="Arial" panose="020B0604020202020204" pitchFamily="34" charset="0"/>
            </a:endParaRPr>
          </a:p>
        </p:txBody>
      </p:sp>
      <p:pic>
        <p:nvPicPr>
          <p:cNvPr id="21" name="Picture 20"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 name="Group 11"/>
          <p:cNvGrpSpPr>
            <a:grpSpLocks/>
          </p:cNvGrpSpPr>
          <p:nvPr/>
        </p:nvGrpSpPr>
        <p:grpSpPr bwMode="auto">
          <a:xfrm>
            <a:off x="517525" y="6477000"/>
            <a:ext cx="3349625" cy="309563"/>
            <a:chOff x="4307" y="87"/>
            <a:chExt cx="1856" cy="299"/>
          </a:xfrm>
        </p:grpSpPr>
        <p:sp>
          <p:nvSpPr>
            <p:cNvPr id="2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a:solidFill>
                  <a:schemeClr val="tx1"/>
                </a:solidFill>
                <a:latin typeface="Verdana" pitchFamily="34" charset="0"/>
              </a:endParaRPr>
            </a:p>
          </p:txBody>
        </p:sp>
        <p:sp>
          <p:nvSpPr>
            <p:cNvPr id="2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a:solidFill>
                    <a:srgbClr val="376092"/>
                  </a:solidFill>
                </a:rPr>
                <a:t>Executive Office of Health and Human Services</a:t>
              </a:r>
            </a:p>
          </p:txBody>
        </p:sp>
      </p:grpSp>
      <p:cxnSp>
        <p:nvCxnSpPr>
          <p:cNvPr id="25" name="Straight Connector 24"/>
          <p:cNvCxnSpPr/>
          <p:nvPr/>
        </p:nvCxnSpPr>
        <p:spPr>
          <a:xfrm>
            <a:off x="391573" y="818147"/>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7" name="Group 11"/>
          <p:cNvGrpSpPr>
            <a:grpSpLocks/>
          </p:cNvGrpSpPr>
          <p:nvPr/>
        </p:nvGrpSpPr>
        <p:grpSpPr bwMode="auto">
          <a:xfrm>
            <a:off x="7437119" y="256582"/>
            <a:ext cx="1480207" cy="330488"/>
            <a:chOff x="4307" y="123"/>
            <a:chExt cx="2048" cy="285"/>
          </a:xfrm>
        </p:grpSpPr>
        <p:sp>
          <p:nvSpPr>
            <p:cNvPr id="28"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a:solidFill>
                  <a:schemeClr val="tx1"/>
                </a:solidFill>
                <a:latin typeface="Verdana" pitchFamily="34" charset="0"/>
              </a:endParaRPr>
            </a:p>
          </p:txBody>
        </p:sp>
        <p:sp>
          <p:nvSpPr>
            <p:cNvPr id="29" name="Text Box 13"/>
            <p:cNvSpPr txBox="1">
              <a:spLocks noChangeArrowheads="1"/>
            </p:cNvSpPr>
            <p:nvPr/>
          </p:nvSpPr>
          <p:spPr bwMode="auto">
            <a:xfrm>
              <a:off x="4599" y="188"/>
              <a:ext cx="1756" cy="220"/>
            </a:xfrm>
            <a:prstGeom prst="rect">
              <a:avLst/>
            </a:prstGeom>
            <a:noFill/>
            <a:ln w="9525" algn="ctr">
              <a:noFill/>
              <a:miter lim="800000"/>
              <a:headEnd/>
              <a:tailEnd/>
            </a:ln>
          </p:spPr>
          <p:txBody>
            <a:bodyPr lIns="101799" tIns="50900" rIns="101799" bIns="50900" anchor="b">
              <a:spAutoFit/>
            </a:bodyPr>
            <a:lstStyle/>
            <a:p>
              <a:pPr algn="r" defTabSz="1019175"/>
              <a:r>
                <a:rPr lang="en-US" sz="1600" b="1">
                  <a:solidFill>
                    <a:srgbClr val="4F81BD"/>
                  </a:solidFill>
                  <a:latin typeface="Arial" panose="020B0604020202020204" pitchFamily="34" charset="0"/>
                  <a:cs typeface="Arial" panose="020B0604020202020204" pitchFamily="34" charset="0"/>
                </a:rPr>
                <a:t>Payments</a:t>
              </a:r>
            </a:p>
          </p:txBody>
        </p:sp>
      </p:grpSp>
      <p:sp>
        <p:nvSpPr>
          <p:cNvPr id="30" name="AutoShape 16"/>
          <p:cNvSpPr>
            <a:spLocks noChangeArrowheads="1"/>
          </p:cNvSpPr>
          <p:nvPr/>
        </p:nvSpPr>
        <p:spPr bwMode="auto">
          <a:xfrm>
            <a:off x="6862552" y="1290403"/>
            <a:ext cx="2076450" cy="3984283"/>
          </a:xfrm>
          <a:prstGeom prst="roundRect">
            <a:avLst>
              <a:gd name="adj" fmla="val 16667"/>
            </a:avLst>
          </a:prstGeom>
          <a:solidFill>
            <a:schemeClr val="accent3">
              <a:lumMod val="60000"/>
              <a:lumOff val="40000"/>
            </a:schemeClr>
          </a:solidFill>
          <a:ln>
            <a:noFill/>
          </a:ln>
        </p:spPr>
        <p:txBody>
          <a:bodyPr wrap="none" lIns="82058" tIns="41029" rIns="82058" bIns="41029"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a:latin typeface="Verdana" pitchFamily="34" charset="0"/>
            </a:endParaRPr>
          </a:p>
        </p:txBody>
      </p:sp>
      <p:sp>
        <p:nvSpPr>
          <p:cNvPr id="31" name="Rectangle 4"/>
          <p:cNvSpPr txBox="1">
            <a:spLocks noChangeArrowheads="1"/>
          </p:cNvSpPr>
          <p:nvPr/>
        </p:nvSpPr>
        <p:spPr bwMode="auto">
          <a:xfrm>
            <a:off x="6997384" y="1399655"/>
            <a:ext cx="2076450" cy="4070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Aft>
                <a:spcPct val="30000"/>
              </a:spcAft>
              <a:buNone/>
            </a:pPr>
            <a:r>
              <a:rPr lang="en-US" altLang="en-US" sz="1100">
                <a:latin typeface="Arial"/>
                <a:cs typeface="Arial"/>
              </a:rPr>
              <a:t>Total Hospital Disbursements for FY23: </a:t>
            </a:r>
            <a:r>
              <a:rPr lang="en-US" altLang="en-US" sz="1100" b="1">
                <a:latin typeface="Arial"/>
                <a:cs typeface="Arial"/>
              </a:rPr>
              <a:t> </a:t>
            </a:r>
            <a:endParaRPr lang="en-US" altLang="en-US" sz="1100" b="1"/>
          </a:p>
          <a:p>
            <a:pPr marL="0" indent="0">
              <a:spcAft>
                <a:spcPct val="30000"/>
              </a:spcAft>
              <a:buNone/>
            </a:pPr>
            <a:r>
              <a:rPr lang="en-US" altLang="en-US" sz="1100" b="1">
                <a:latin typeface="Arial"/>
                <a:cs typeface="Arial"/>
              </a:rPr>
              <a:t>$235,515,285</a:t>
            </a:r>
            <a:endParaRPr lang="en-US" sz="600" baseline="30000">
              <a:latin typeface="Arial"/>
              <a:cs typeface="Arial"/>
            </a:endParaRPr>
          </a:p>
          <a:p>
            <a:pPr marL="0" indent="0">
              <a:spcAft>
                <a:spcPct val="30000"/>
              </a:spcAft>
              <a:buFont typeface="Arial" charset="0"/>
              <a:buNone/>
            </a:pPr>
            <a:endParaRPr lang="en-US" altLang="en-US" sz="1100">
              <a:cs typeface="Arial" panose="020B0604020202020204" pitchFamily="34" charset="0"/>
            </a:endParaRPr>
          </a:p>
          <a:p>
            <a:pPr marL="0" indent="0">
              <a:spcAft>
                <a:spcPct val="30000"/>
              </a:spcAft>
              <a:buNone/>
            </a:pPr>
            <a:r>
              <a:rPr lang="en-US" altLang="en-US" sz="1100">
                <a:latin typeface="Arial"/>
                <a:cs typeface="Arial"/>
              </a:rPr>
              <a:t>This represents the amount disbursed from the Health Safety Net Trust Fund to each Hospital during HSN fiscal year 2023 and offset funding from outside sources.</a:t>
            </a:r>
            <a:r>
              <a:rPr lang="en-US" sz="1100" baseline="30000">
                <a:latin typeface="Arial"/>
                <a:cs typeface="Arial"/>
              </a:rPr>
              <a:t> </a:t>
            </a:r>
            <a:endParaRPr lang="en-US" altLang="en-US" sz="1100"/>
          </a:p>
          <a:p>
            <a:pPr marL="0" indent="0">
              <a:spcAft>
                <a:spcPct val="30000"/>
              </a:spcAft>
              <a:buNone/>
            </a:pPr>
            <a:r>
              <a:rPr lang="en-US" altLang="en-US" sz="1100">
                <a:latin typeface="Arial"/>
                <a:cs typeface="Arial"/>
              </a:rPr>
              <a:t>Data reflects amount disbursed based on claims that have been submitted as of the date of this report. </a:t>
            </a:r>
            <a:endParaRPr lang="en-US" altLang="en-US" sz="1100">
              <a:cs typeface="Arial"/>
            </a:endParaRPr>
          </a:p>
          <a:p>
            <a:pPr marL="0" indent="0">
              <a:spcAft>
                <a:spcPct val="30000"/>
              </a:spcAft>
              <a:buNone/>
            </a:pPr>
            <a:r>
              <a:rPr lang="en-US" altLang="en-US" sz="1100">
                <a:latin typeface="Arial"/>
                <a:cs typeface="Arial"/>
              </a:rPr>
              <a:t>Remediated claims for dates of service in fiscal year 2023 will be paid in subsequent fiscal years.</a:t>
            </a:r>
            <a:endParaRPr lang="en-US" altLang="en-US" sz="1100" baseline="30000">
              <a:latin typeface="Arial"/>
              <a:cs typeface="Arial"/>
            </a:endParaRPr>
          </a:p>
          <a:p>
            <a:pPr marL="0" indent="0">
              <a:spcAft>
                <a:spcPct val="30000"/>
              </a:spcAft>
              <a:buNone/>
            </a:pPr>
            <a:endParaRPr lang="en-US" altLang="en-US" sz="1100"/>
          </a:p>
          <a:p>
            <a:pPr marL="0" indent="0">
              <a:spcAft>
                <a:spcPct val="30000"/>
              </a:spcAft>
              <a:buFont typeface="Arial" charset="0"/>
              <a:buNone/>
            </a:pPr>
            <a:endParaRPr lang="en-US" altLang="en-US" sz="1100" strike="sngStrike"/>
          </a:p>
        </p:txBody>
      </p:sp>
      <p:sp>
        <p:nvSpPr>
          <p:cNvPr id="32"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9</a:t>
            </a:fld>
            <a:endParaRPr lang="en-US"/>
          </a:p>
        </p:txBody>
      </p:sp>
      <p:graphicFrame>
        <p:nvGraphicFramePr>
          <p:cNvPr id="5" name="Table 4">
            <a:extLst>
              <a:ext uri="{FF2B5EF4-FFF2-40B4-BE49-F238E27FC236}">
                <a16:creationId xmlns:a16="http://schemas.microsoft.com/office/drawing/2014/main" id="{62053FF5-68CB-458F-AF8B-80DC45E4F9D1}"/>
              </a:ext>
            </a:extLst>
          </p:cNvPr>
          <p:cNvGraphicFramePr>
            <a:graphicFrameLocks noGrp="1"/>
          </p:cNvGraphicFramePr>
          <p:nvPr>
            <p:extLst>
              <p:ext uri="{D42A27DB-BD31-4B8C-83A1-F6EECF244321}">
                <p14:modId xmlns:p14="http://schemas.microsoft.com/office/powerpoint/2010/main" val="3819707245"/>
              </p:ext>
            </p:extLst>
          </p:nvPr>
        </p:nvGraphicFramePr>
        <p:xfrm>
          <a:off x="457200" y="968212"/>
          <a:ext cx="3068525" cy="4183258"/>
        </p:xfrm>
        <a:graphic>
          <a:graphicData uri="http://schemas.openxmlformats.org/drawingml/2006/table">
            <a:tbl>
              <a:tblPr/>
              <a:tblGrid>
                <a:gridCol w="2297337">
                  <a:extLst>
                    <a:ext uri="{9D8B030D-6E8A-4147-A177-3AD203B41FA5}">
                      <a16:colId xmlns:a16="http://schemas.microsoft.com/office/drawing/2014/main" val="1635679584"/>
                    </a:ext>
                  </a:extLst>
                </a:gridCol>
                <a:gridCol w="771188">
                  <a:extLst>
                    <a:ext uri="{9D8B030D-6E8A-4147-A177-3AD203B41FA5}">
                      <a16:colId xmlns:a16="http://schemas.microsoft.com/office/drawing/2014/main" val="3553503530"/>
                    </a:ext>
                  </a:extLst>
                </a:gridCol>
              </a:tblGrid>
              <a:tr h="155448">
                <a:tc>
                  <a:txBody>
                    <a:bodyPr/>
                    <a:lstStyle/>
                    <a:p>
                      <a:pPr algn="ctr" fontAlgn="b"/>
                      <a:r>
                        <a:rPr lang="en-US" sz="800" b="1" i="0" u="none" strike="noStrike">
                          <a:solidFill>
                            <a:srgbClr val="0D0D0D"/>
                          </a:solidFill>
                          <a:effectLst/>
                          <a:latin typeface="Calibri"/>
                        </a:rPr>
                        <a:t>Hospital</a:t>
                      </a:r>
                    </a:p>
                  </a:txBody>
                  <a:tcPr marL="5499" marR="5499" marT="5499"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800" b="1" i="0" u="none" strike="noStrike">
                          <a:solidFill>
                            <a:srgbClr val="0D0D0D"/>
                          </a:solidFill>
                          <a:effectLst/>
                          <a:latin typeface="Calibri"/>
                        </a:rPr>
                        <a:t> Payments </a:t>
                      </a:r>
                      <a:endParaRPr lang="en-US" sz="800" b="1" i="0" u="none" strike="noStrike">
                        <a:solidFill>
                          <a:srgbClr val="0D0D0D"/>
                        </a:solidFill>
                        <a:effectLst/>
                        <a:latin typeface="Calibri" panose="020F0502020204030204" pitchFamily="34" charset="0"/>
                      </a:endParaRPr>
                    </a:p>
                  </a:txBody>
                  <a:tcPr marL="5499" marR="5499" marT="5499"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extLst>
                  <a:ext uri="{0D108BD9-81ED-4DB2-BD59-A6C34878D82A}">
                    <a16:rowId xmlns:a16="http://schemas.microsoft.com/office/drawing/2014/main" val="350267321"/>
                  </a:ext>
                </a:extLst>
              </a:tr>
              <a:tr h="138562">
                <a:tc>
                  <a:txBody>
                    <a:bodyPr/>
                    <a:lstStyle/>
                    <a:p>
                      <a:pPr algn="l" fontAlgn="b"/>
                      <a:r>
                        <a:rPr lang="en-US" sz="800" b="0" i="0" u="none" strike="noStrike">
                          <a:solidFill>
                            <a:srgbClr val="0D0D0D"/>
                          </a:solidFill>
                          <a:effectLst/>
                          <a:latin typeface="Calibri"/>
                        </a:rPr>
                        <a:t>Anna Jaques Hospital</a:t>
                      </a:r>
                    </a:p>
                  </a:txBody>
                  <a:tcPr marL="5499" marR="5499" marT="5499" marB="0" anchor="b">
                    <a:lnL>
                      <a:noFill/>
                    </a:lnL>
                    <a:lnR>
                      <a:noFill/>
                    </a:lnR>
                    <a:lnT w="6350" cap="flat" cmpd="sng" algn="ctr">
                      <a:solidFill>
                        <a:srgbClr val="4F81BD"/>
                      </a:solidFill>
                      <a:prstDash val="solid"/>
                      <a:round/>
                      <a:headEnd type="none" w="med" len="med"/>
                      <a:tailEnd type="none" w="med" len="med"/>
                    </a:lnT>
                    <a:lnB>
                      <a:noFill/>
                    </a:lnB>
                    <a:solidFill>
                      <a:srgbClr val="DCE6F1"/>
                    </a:solidFill>
                  </a:tcPr>
                </a:tc>
                <a:tc>
                  <a:txBody>
                    <a:bodyPr/>
                    <a:lstStyle/>
                    <a:p>
                      <a:pPr algn="l" fontAlgn="b"/>
                      <a:r>
                        <a:rPr lang="en-US" sz="800" b="0" i="0" u="none" strike="noStrike">
                          <a:solidFill>
                            <a:srgbClr val="0D0D0D"/>
                          </a:solidFill>
                          <a:effectLst/>
                          <a:latin typeface="Calibri"/>
                        </a:rPr>
                        <a:t>$              489,714 </a:t>
                      </a:r>
                      <a:endParaRPr lang="en-US" sz="800" b="0" i="0" u="none" strike="noStrike">
                        <a:solidFill>
                          <a:srgbClr val="0D0D0D"/>
                        </a:solidFill>
                        <a:effectLst/>
                        <a:latin typeface="Calibri" panose="020F0502020204030204" pitchFamily="34" charset="0"/>
                      </a:endParaRPr>
                    </a:p>
                  </a:txBody>
                  <a:tcPr marL="5499" marR="5499" marT="5499" marB="0" anchor="b">
                    <a:lnL>
                      <a:noFill/>
                    </a:lnL>
                    <a:lnR>
                      <a:noFill/>
                    </a:lnR>
                    <a:lnT w="6350" cap="flat" cmpd="sng" algn="ctr">
                      <a:solidFill>
                        <a:srgbClr val="4F81BD"/>
                      </a:solidFill>
                      <a:prstDash val="solid"/>
                      <a:round/>
                      <a:headEnd type="none" w="med" len="med"/>
                      <a:tailEnd type="none" w="med" len="med"/>
                    </a:lnT>
                    <a:lnB>
                      <a:noFill/>
                    </a:lnB>
                    <a:solidFill>
                      <a:srgbClr val="DCE6F1"/>
                    </a:solidFill>
                  </a:tcPr>
                </a:tc>
                <a:extLst>
                  <a:ext uri="{0D108BD9-81ED-4DB2-BD59-A6C34878D82A}">
                    <a16:rowId xmlns:a16="http://schemas.microsoft.com/office/drawing/2014/main" val="4184484249"/>
                  </a:ext>
                </a:extLst>
              </a:tr>
              <a:tr h="155448">
                <a:tc>
                  <a:txBody>
                    <a:bodyPr/>
                    <a:lstStyle/>
                    <a:p>
                      <a:pPr algn="l" fontAlgn="b"/>
                      <a:r>
                        <a:rPr lang="en-US" sz="800" b="0" i="0" u="none" strike="noStrike">
                          <a:solidFill>
                            <a:srgbClr val="0D0D0D"/>
                          </a:solidFill>
                          <a:effectLst/>
                          <a:latin typeface="Calibri"/>
                        </a:rPr>
                        <a:t>Athol Memorial Hospital</a:t>
                      </a:r>
                    </a:p>
                  </a:txBody>
                  <a:tcPr marL="5499" marR="5499" marT="5499" marB="0" anchor="b">
                    <a:lnL>
                      <a:noFill/>
                    </a:lnL>
                    <a:lnR>
                      <a:noFill/>
                    </a:lnR>
                    <a:lnT>
                      <a:noFill/>
                    </a:lnT>
                    <a:lnB>
                      <a:noFill/>
                    </a:lnB>
                  </a:tcPr>
                </a:tc>
                <a:tc>
                  <a:txBody>
                    <a:bodyPr/>
                    <a:lstStyle/>
                    <a:p>
                      <a:pPr algn="l" fontAlgn="b"/>
                      <a:r>
                        <a:rPr lang="en-US" sz="800" b="0" i="0" u="none" strike="noStrike">
                          <a:solidFill>
                            <a:srgbClr val="0D0D0D"/>
                          </a:solidFill>
                          <a:effectLst/>
                          <a:latin typeface="Calibri"/>
                        </a:rPr>
                        <a:t>$              244,671 </a:t>
                      </a:r>
                      <a:endParaRPr lang="en-US" sz="800" b="0" i="0" u="none" strike="noStrike">
                        <a:solidFill>
                          <a:srgbClr val="0D0D0D"/>
                        </a:solidFill>
                        <a:effectLst/>
                        <a:latin typeface="Calibri" panose="020F0502020204030204" pitchFamily="34" charset="0"/>
                      </a:endParaRPr>
                    </a:p>
                  </a:txBody>
                  <a:tcPr marL="5499" marR="5499" marT="5499" marB="0" anchor="b">
                    <a:lnL>
                      <a:noFill/>
                    </a:lnL>
                    <a:lnR>
                      <a:noFill/>
                    </a:lnR>
                    <a:lnT>
                      <a:noFill/>
                    </a:lnT>
                    <a:lnB>
                      <a:noFill/>
                    </a:lnB>
                  </a:tcPr>
                </a:tc>
                <a:extLst>
                  <a:ext uri="{0D108BD9-81ED-4DB2-BD59-A6C34878D82A}">
                    <a16:rowId xmlns:a16="http://schemas.microsoft.com/office/drawing/2014/main" val="43379941"/>
                  </a:ext>
                </a:extLst>
              </a:tr>
              <a:tr h="155448">
                <a:tc>
                  <a:txBody>
                    <a:bodyPr/>
                    <a:lstStyle/>
                    <a:p>
                      <a:pPr algn="l" fontAlgn="b"/>
                      <a:r>
                        <a:rPr lang="en-US" sz="800" b="0" i="0" u="none" strike="noStrike">
                          <a:solidFill>
                            <a:srgbClr val="0D0D0D"/>
                          </a:solidFill>
                          <a:effectLst/>
                          <a:latin typeface="Calibri"/>
                        </a:rPr>
                        <a:t>Baystate Franklin Medical Center</a:t>
                      </a:r>
                    </a:p>
                  </a:txBody>
                  <a:tcPr marL="5499" marR="5499" marT="5499" marB="0" anchor="b">
                    <a:lnL>
                      <a:noFill/>
                    </a:lnL>
                    <a:lnR>
                      <a:noFill/>
                    </a:lnR>
                    <a:lnT>
                      <a:noFill/>
                    </a:lnT>
                    <a:lnB>
                      <a:noFill/>
                    </a:lnB>
                    <a:solidFill>
                      <a:srgbClr val="DCE6F1"/>
                    </a:solidFill>
                  </a:tcPr>
                </a:tc>
                <a:tc>
                  <a:txBody>
                    <a:bodyPr/>
                    <a:lstStyle/>
                    <a:p>
                      <a:pPr algn="l" fontAlgn="b"/>
                      <a:r>
                        <a:rPr lang="en-US" sz="800" b="0" i="0" u="none" strike="noStrike">
                          <a:solidFill>
                            <a:srgbClr val="0D0D0D"/>
                          </a:solidFill>
                          <a:effectLst/>
                          <a:latin typeface="Calibri"/>
                        </a:rPr>
                        <a:t>$              430,011</a:t>
                      </a:r>
                    </a:p>
                  </a:txBody>
                  <a:tcPr marL="5499" marR="5499" marT="5499" marB="0" anchor="b">
                    <a:lnL>
                      <a:noFill/>
                    </a:lnL>
                    <a:lnR>
                      <a:noFill/>
                    </a:lnR>
                    <a:lnT>
                      <a:noFill/>
                    </a:lnT>
                    <a:lnB>
                      <a:noFill/>
                    </a:lnB>
                    <a:solidFill>
                      <a:srgbClr val="DCE6F1"/>
                    </a:solidFill>
                  </a:tcPr>
                </a:tc>
                <a:extLst>
                  <a:ext uri="{0D108BD9-81ED-4DB2-BD59-A6C34878D82A}">
                    <a16:rowId xmlns:a16="http://schemas.microsoft.com/office/drawing/2014/main" val="612439691"/>
                  </a:ext>
                </a:extLst>
              </a:tr>
              <a:tr h="155448">
                <a:tc>
                  <a:txBody>
                    <a:bodyPr/>
                    <a:lstStyle/>
                    <a:p>
                      <a:pPr algn="l" fontAlgn="b"/>
                      <a:r>
                        <a:rPr lang="en-US" sz="800" b="0" i="0" u="none" strike="noStrike">
                          <a:solidFill>
                            <a:srgbClr val="0D0D0D"/>
                          </a:solidFill>
                          <a:effectLst/>
                          <a:latin typeface="Calibri"/>
                        </a:rPr>
                        <a:t>Baystate Medical Center</a:t>
                      </a:r>
                    </a:p>
                  </a:txBody>
                  <a:tcPr marL="5499" marR="5499" marT="5499" marB="0" anchor="b">
                    <a:lnL>
                      <a:noFill/>
                    </a:lnL>
                    <a:lnR>
                      <a:noFill/>
                    </a:lnR>
                    <a:lnT>
                      <a:noFill/>
                    </a:lnT>
                    <a:lnB>
                      <a:noFill/>
                    </a:lnB>
                  </a:tcPr>
                </a:tc>
                <a:tc>
                  <a:txBody>
                    <a:bodyPr/>
                    <a:lstStyle/>
                    <a:p>
                      <a:pPr algn="l" fontAlgn="b"/>
                      <a:r>
                        <a:rPr lang="en-US" sz="800" b="0" i="0" u="none" strike="noStrike">
                          <a:solidFill>
                            <a:srgbClr val="0D0D0D"/>
                          </a:solidFill>
                          <a:effectLst/>
                          <a:latin typeface="Calibri"/>
                        </a:rPr>
                        <a:t>$           4,707,620</a:t>
                      </a:r>
                    </a:p>
                  </a:txBody>
                  <a:tcPr marL="5499" marR="5499" marT="5499" marB="0" anchor="b">
                    <a:lnL>
                      <a:noFill/>
                    </a:lnL>
                    <a:lnR>
                      <a:noFill/>
                    </a:lnR>
                    <a:lnT>
                      <a:noFill/>
                    </a:lnT>
                    <a:lnB>
                      <a:noFill/>
                    </a:lnB>
                  </a:tcPr>
                </a:tc>
                <a:extLst>
                  <a:ext uri="{0D108BD9-81ED-4DB2-BD59-A6C34878D82A}">
                    <a16:rowId xmlns:a16="http://schemas.microsoft.com/office/drawing/2014/main" val="2486499260"/>
                  </a:ext>
                </a:extLst>
              </a:tr>
              <a:tr h="15544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a:solidFill>
                            <a:srgbClr val="0D0D0D"/>
                          </a:solidFill>
                          <a:effectLst/>
                          <a:latin typeface="Calibri"/>
                        </a:rPr>
                        <a:t>Baystate Wing Hospital</a:t>
                      </a:r>
                    </a:p>
                  </a:txBody>
                  <a:tcPr marL="5499" marR="5499" marT="5499" marB="0" anchor="b">
                    <a:lnL>
                      <a:noFill/>
                    </a:lnL>
                    <a:lnR>
                      <a:noFill/>
                    </a:lnR>
                    <a:lnT>
                      <a:noFill/>
                    </a:lnT>
                    <a:lnB>
                      <a:noFill/>
                    </a:lnB>
                    <a:solidFill>
                      <a:srgbClr val="DCE6F1"/>
                    </a:solidFill>
                  </a:tcPr>
                </a:tc>
                <a:tc>
                  <a:txBody>
                    <a:bodyPr/>
                    <a:lstStyle/>
                    <a:p>
                      <a:pPr algn="l" fontAlgn="b"/>
                      <a:r>
                        <a:rPr lang="en-US" sz="800" b="0" i="0" u="none" strike="noStrike">
                          <a:solidFill>
                            <a:srgbClr val="0D0D0D"/>
                          </a:solidFill>
                          <a:effectLst/>
                          <a:latin typeface="Calibri"/>
                        </a:rPr>
                        <a:t>$              804,455</a:t>
                      </a:r>
                      <a:endParaRPr lang="en-US" sz="800" b="0" i="0" u="none" strike="noStrike">
                        <a:solidFill>
                          <a:srgbClr val="0D0D0D"/>
                        </a:solidFill>
                        <a:effectLst/>
                        <a:latin typeface="Calibri" panose="020F0502020204030204" pitchFamily="34" charset="0"/>
                      </a:endParaRPr>
                    </a:p>
                  </a:txBody>
                  <a:tcPr marL="5499" marR="5499" marT="5499" marB="0" anchor="b">
                    <a:lnL>
                      <a:noFill/>
                    </a:lnL>
                    <a:lnR>
                      <a:noFill/>
                    </a:lnR>
                    <a:lnT>
                      <a:noFill/>
                    </a:lnT>
                    <a:lnB>
                      <a:noFill/>
                    </a:lnB>
                    <a:solidFill>
                      <a:srgbClr val="DCE6F1"/>
                    </a:solidFill>
                  </a:tcPr>
                </a:tc>
                <a:extLst>
                  <a:ext uri="{0D108BD9-81ED-4DB2-BD59-A6C34878D82A}">
                    <a16:rowId xmlns:a16="http://schemas.microsoft.com/office/drawing/2014/main" val="3081301309"/>
                  </a:ext>
                </a:extLst>
              </a:tr>
              <a:tr h="15544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a:solidFill>
                            <a:srgbClr val="0D0D0D"/>
                          </a:solidFill>
                          <a:effectLst/>
                          <a:latin typeface="Calibri"/>
                        </a:rPr>
                        <a:t>Berkshire Medical Center</a:t>
                      </a:r>
                    </a:p>
                  </a:txBody>
                  <a:tcPr marL="5499" marR="5499" marT="5499" marB="0" anchor="b">
                    <a:lnL>
                      <a:noFill/>
                    </a:lnL>
                    <a:lnR>
                      <a:noFill/>
                    </a:lnR>
                    <a:lnT>
                      <a:noFill/>
                    </a:lnT>
                    <a:lnB>
                      <a:noFill/>
                    </a:lnB>
                    <a:solidFill>
                      <a:schemeClr val="bg1"/>
                    </a:solidFill>
                  </a:tcPr>
                </a:tc>
                <a:tc>
                  <a:txBody>
                    <a:bodyPr/>
                    <a:lstStyle/>
                    <a:p>
                      <a:pPr algn="l" fontAlgn="b"/>
                      <a:r>
                        <a:rPr lang="en-US" sz="800" b="0" i="0" u="none" strike="noStrike">
                          <a:solidFill>
                            <a:srgbClr val="0D0D0D"/>
                          </a:solidFill>
                          <a:effectLst/>
                          <a:latin typeface="Calibri"/>
                        </a:rPr>
                        <a:t>$           3,130,904</a:t>
                      </a:r>
                    </a:p>
                  </a:txBody>
                  <a:tcPr marL="5499" marR="5499" marT="5499" marB="0" anchor="b">
                    <a:lnL>
                      <a:noFill/>
                    </a:lnL>
                    <a:lnR>
                      <a:noFill/>
                    </a:lnR>
                    <a:lnT>
                      <a:noFill/>
                    </a:lnT>
                    <a:lnB>
                      <a:noFill/>
                    </a:lnB>
                    <a:solidFill>
                      <a:schemeClr val="bg1"/>
                    </a:solidFill>
                  </a:tcPr>
                </a:tc>
                <a:extLst>
                  <a:ext uri="{0D108BD9-81ED-4DB2-BD59-A6C34878D82A}">
                    <a16:rowId xmlns:a16="http://schemas.microsoft.com/office/drawing/2014/main" val="887194104"/>
                  </a:ext>
                </a:extLst>
              </a:tr>
              <a:tr h="15544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a:solidFill>
                            <a:srgbClr val="0D0D0D"/>
                          </a:solidFill>
                          <a:effectLst/>
                          <a:latin typeface="Calibri"/>
                        </a:rPr>
                        <a:t>Beth Israel Deaconess Medical Center</a:t>
                      </a:r>
                    </a:p>
                  </a:txBody>
                  <a:tcPr marL="5499" marR="5499" marT="5499" marB="0" anchor="b">
                    <a:lnL>
                      <a:noFill/>
                    </a:lnL>
                    <a:lnR>
                      <a:noFill/>
                    </a:lnR>
                    <a:lnT>
                      <a:noFill/>
                    </a:lnT>
                    <a:lnB>
                      <a:noFill/>
                    </a:lnB>
                    <a:solidFill>
                      <a:srgbClr val="DCE6F1"/>
                    </a:solidFill>
                  </a:tcPr>
                </a:tc>
                <a:tc>
                  <a:txBody>
                    <a:bodyPr/>
                    <a:lstStyle/>
                    <a:p>
                      <a:pPr algn="l" fontAlgn="b"/>
                      <a:r>
                        <a:rPr lang="en-US" sz="800" b="0" i="0" u="none" strike="noStrike">
                          <a:solidFill>
                            <a:srgbClr val="0D0D0D"/>
                          </a:solidFill>
                          <a:effectLst/>
                          <a:latin typeface="Calibri"/>
                        </a:rPr>
                        <a:t>                            -</a:t>
                      </a:r>
                      <a:endParaRPr lang="en-US" sz="800" b="0" i="0" u="none" strike="noStrike">
                        <a:solidFill>
                          <a:srgbClr val="0D0D0D"/>
                        </a:solidFill>
                        <a:effectLst/>
                        <a:latin typeface="Calibri" panose="020F0502020204030204" pitchFamily="34" charset="0"/>
                      </a:endParaRPr>
                    </a:p>
                  </a:txBody>
                  <a:tcPr marL="5499" marR="5499" marT="5499" marB="0" anchor="b">
                    <a:lnL>
                      <a:noFill/>
                    </a:lnL>
                    <a:lnR>
                      <a:noFill/>
                    </a:lnR>
                    <a:lnT>
                      <a:noFill/>
                    </a:lnT>
                    <a:lnB>
                      <a:noFill/>
                    </a:lnB>
                    <a:solidFill>
                      <a:srgbClr val="DCE6F1"/>
                    </a:solidFill>
                  </a:tcPr>
                </a:tc>
                <a:extLst>
                  <a:ext uri="{0D108BD9-81ED-4DB2-BD59-A6C34878D82A}">
                    <a16:rowId xmlns:a16="http://schemas.microsoft.com/office/drawing/2014/main" val="3481537912"/>
                  </a:ext>
                </a:extLst>
              </a:tr>
              <a:tr h="15544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a:solidFill>
                            <a:srgbClr val="0D0D0D"/>
                          </a:solidFill>
                          <a:effectLst/>
                          <a:latin typeface="Calibri"/>
                        </a:rPr>
                        <a:t>Beth Israel Deaconess Hospital – Milton</a:t>
                      </a:r>
                    </a:p>
                  </a:txBody>
                  <a:tcPr marL="5499" marR="5499" marT="5499" marB="0" anchor="b">
                    <a:lnL>
                      <a:noFill/>
                    </a:lnL>
                    <a:lnR>
                      <a:noFill/>
                    </a:lnR>
                    <a:lnT>
                      <a:noFill/>
                    </a:lnT>
                    <a:lnB>
                      <a:noFill/>
                    </a:lnB>
                  </a:tcPr>
                </a:tc>
                <a:tc>
                  <a:txBody>
                    <a:bodyPr/>
                    <a:lstStyle/>
                    <a:p>
                      <a:pPr algn="l" fontAlgn="b"/>
                      <a:r>
                        <a:rPr lang="en-US" sz="800" b="0" i="0" u="none" strike="noStrike">
                          <a:solidFill>
                            <a:srgbClr val="0D0D0D"/>
                          </a:solidFill>
                          <a:effectLst/>
                          <a:latin typeface="Calibri"/>
                        </a:rPr>
                        <a:t>$              201,776 </a:t>
                      </a:r>
                      <a:endParaRPr lang="en-US" sz="800" b="0" i="0" u="none" strike="noStrike">
                        <a:solidFill>
                          <a:srgbClr val="0D0D0D"/>
                        </a:solidFill>
                        <a:effectLst/>
                        <a:latin typeface="Calibri" panose="020F0502020204030204" pitchFamily="34" charset="0"/>
                      </a:endParaRPr>
                    </a:p>
                  </a:txBody>
                  <a:tcPr marL="5499" marR="5499" marT="5499" marB="0" anchor="b">
                    <a:lnL>
                      <a:noFill/>
                    </a:lnL>
                    <a:lnR>
                      <a:noFill/>
                    </a:lnR>
                    <a:lnT>
                      <a:noFill/>
                    </a:lnT>
                    <a:lnB>
                      <a:noFill/>
                    </a:lnB>
                  </a:tcPr>
                </a:tc>
                <a:extLst>
                  <a:ext uri="{0D108BD9-81ED-4DB2-BD59-A6C34878D82A}">
                    <a16:rowId xmlns:a16="http://schemas.microsoft.com/office/drawing/2014/main" val="1078138808"/>
                  </a:ext>
                </a:extLst>
              </a:tr>
              <a:tr h="15544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a:solidFill>
                            <a:srgbClr val="0D0D0D"/>
                          </a:solidFill>
                          <a:effectLst/>
                          <a:latin typeface="Calibri"/>
                        </a:rPr>
                        <a:t>Beth Israel Deaconess Hospital – Plymouth</a:t>
                      </a:r>
                    </a:p>
                  </a:txBody>
                  <a:tcPr marL="5499" marR="5499" marT="5499" marB="0" anchor="b">
                    <a:lnL>
                      <a:noFill/>
                    </a:lnL>
                    <a:lnR>
                      <a:noFill/>
                    </a:lnR>
                    <a:lnT>
                      <a:noFill/>
                    </a:lnT>
                    <a:lnB>
                      <a:noFill/>
                    </a:lnB>
                    <a:solidFill>
                      <a:srgbClr val="DCE6F1"/>
                    </a:solidFill>
                  </a:tcPr>
                </a:tc>
                <a:tc>
                  <a:txBody>
                    <a:bodyPr/>
                    <a:lstStyle/>
                    <a:p>
                      <a:pPr algn="l" fontAlgn="b"/>
                      <a:r>
                        <a:rPr lang="en-US" sz="800" b="0" i="0" u="none" strike="noStrike">
                          <a:solidFill>
                            <a:srgbClr val="0D0D0D"/>
                          </a:solidFill>
                          <a:effectLst/>
                          <a:latin typeface="Calibri"/>
                        </a:rPr>
                        <a:t>$              527,708</a:t>
                      </a:r>
                    </a:p>
                  </a:txBody>
                  <a:tcPr marL="5499" marR="5499" marT="5499" marB="0" anchor="b">
                    <a:lnL>
                      <a:noFill/>
                    </a:lnL>
                    <a:lnR>
                      <a:noFill/>
                    </a:lnR>
                    <a:lnT>
                      <a:noFill/>
                    </a:lnT>
                    <a:lnB>
                      <a:noFill/>
                    </a:lnB>
                    <a:solidFill>
                      <a:srgbClr val="DCE6F1"/>
                    </a:solidFill>
                  </a:tcPr>
                </a:tc>
                <a:extLst>
                  <a:ext uri="{0D108BD9-81ED-4DB2-BD59-A6C34878D82A}">
                    <a16:rowId xmlns:a16="http://schemas.microsoft.com/office/drawing/2014/main" val="354710263"/>
                  </a:ext>
                </a:extLst>
              </a:tr>
              <a:tr h="15544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a:solidFill>
                            <a:srgbClr val="0D0D0D"/>
                          </a:solidFill>
                          <a:effectLst/>
                          <a:latin typeface="Calibri"/>
                        </a:rPr>
                        <a:t>Boston Children's Hospital</a:t>
                      </a:r>
                    </a:p>
                  </a:txBody>
                  <a:tcPr marL="5499" marR="5499" marT="5499" marB="0" anchor="b">
                    <a:lnL>
                      <a:noFill/>
                    </a:lnL>
                    <a:lnR>
                      <a:noFill/>
                    </a:lnR>
                    <a:lnT>
                      <a:noFill/>
                    </a:lnT>
                    <a:lnB>
                      <a:noFill/>
                    </a:lnB>
                  </a:tcPr>
                </a:tc>
                <a:tc>
                  <a:txBody>
                    <a:bodyPr/>
                    <a:lstStyle/>
                    <a:p>
                      <a:pPr algn="l" fontAlgn="b"/>
                      <a:r>
                        <a:rPr lang="en-US" sz="800" b="0" i="0" u="none" strike="noStrike">
                          <a:solidFill>
                            <a:srgbClr val="0D0D0D"/>
                          </a:solidFill>
                          <a:effectLst/>
                          <a:latin typeface="Calibri"/>
                        </a:rPr>
                        <a:t>$          3,850,000  </a:t>
                      </a:r>
                      <a:endParaRPr lang="en-US" sz="800" b="0" i="0" u="none" strike="noStrike">
                        <a:solidFill>
                          <a:srgbClr val="0D0D0D"/>
                        </a:solidFill>
                        <a:effectLst/>
                        <a:latin typeface="Calibri" panose="020F0502020204030204" pitchFamily="34" charset="0"/>
                      </a:endParaRPr>
                    </a:p>
                  </a:txBody>
                  <a:tcPr marL="5499" marR="5499" marT="5499" marB="0" anchor="b">
                    <a:lnL>
                      <a:noFill/>
                    </a:lnL>
                    <a:lnR>
                      <a:noFill/>
                    </a:lnR>
                    <a:lnT>
                      <a:noFill/>
                    </a:lnT>
                    <a:lnB>
                      <a:noFill/>
                    </a:lnB>
                  </a:tcPr>
                </a:tc>
                <a:extLst>
                  <a:ext uri="{0D108BD9-81ED-4DB2-BD59-A6C34878D82A}">
                    <a16:rowId xmlns:a16="http://schemas.microsoft.com/office/drawing/2014/main" val="3019427052"/>
                  </a:ext>
                </a:extLst>
              </a:tr>
              <a:tr h="155448">
                <a:tc>
                  <a:txBody>
                    <a:bodyPr/>
                    <a:lstStyle/>
                    <a:p>
                      <a:pPr algn="l" fontAlgn="b"/>
                      <a:r>
                        <a:rPr lang="en-US" sz="800" b="0" i="0" u="none" strike="noStrike">
                          <a:solidFill>
                            <a:srgbClr val="0D0D0D"/>
                          </a:solidFill>
                          <a:effectLst/>
                          <a:latin typeface="Calibri"/>
                        </a:rPr>
                        <a:t>Boston Medical Center</a:t>
                      </a:r>
                    </a:p>
                  </a:txBody>
                  <a:tcPr marL="5499" marR="5499" marT="5499" marB="0" anchor="b">
                    <a:lnL>
                      <a:noFill/>
                    </a:lnL>
                    <a:lnR>
                      <a:noFill/>
                    </a:lnR>
                    <a:lnT>
                      <a:noFill/>
                    </a:lnT>
                    <a:lnB>
                      <a:noFill/>
                    </a:lnB>
                    <a:solidFill>
                      <a:srgbClr val="DCE6F1"/>
                    </a:solidFill>
                  </a:tcPr>
                </a:tc>
                <a:tc>
                  <a:txBody>
                    <a:bodyPr/>
                    <a:lstStyle/>
                    <a:p>
                      <a:pPr algn="l" fontAlgn="b"/>
                      <a:r>
                        <a:rPr lang="en-US" sz="800" b="0" i="0" u="none" strike="noStrike">
                          <a:solidFill>
                            <a:srgbClr val="0D0D0D"/>
                          </a:solidFill>
                          <a:effectLst/>
                          <a:latin typeface="Calibri"/>
                        </a:rPr>
                        <a:t>$      104,581,632</a:t>
                      </a:r>
                    </a:p>
                  </a:txBody>
                  <a:tcPr marL="5499" marR="5499" marT="5499" marB="0" anchor="b">
                    <a:lnL>
                      <a:noFill/>
                    </a:lnL>
                    <a:lnR>
                      <a:noFill/>
                    </a:lnR>
                    <a:lnT>
                      <a:noFill/>
                    </a:lnT>
                    <a:lnB>
                      <a:noFill/>
                    </a:lnB>
                    <a:solidFill>
                      <a:srgbClr val="DCE6F1"/>
                    </a:solidFill>
                  </a:tcPr>
                </a:tc>
                <a:extLst>
                  <a:ext uri="{0D108BD9-81ED-4DB2-BD59-A6C34878D82A}">
                    <a16:rowId xmlns:a16="http://schemas.microsoft.com/office/drawing/2014/main" val="123921864"/>
                  </a:ext>
                </a:extLst>
              </a:tr>
              <a:tr h="15544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a:solidFill>
                            <a:srgbClr val="0D0D0D"/>
                          </a:solidFill>
                          <a:effectLst/>
                          <a:latin typeface="Calibri"/>
                        </a:rPr>
                        <a:t>Brigham and Women's Faulkner Hospital</a:t>
                      </a:r>
                    </a:p>
                  </a:txBody>
                  <a:tcPr marL="5499" marR="5499" marT="5499" marB="0" anchor="b">
                    <a:lnL>
                      <a:noFill/>
                    </a:lnL>
                    <a:lnR>
                      <a:noFill/>
                    </a:lnR>
                    <a:lnT>
                      <a:noFill/>
                    </a:lnT>
                    <a:lnB>
                      <a:noFill/>
                    </a:lnB>
                  </a:tcPr>
                </a:tc>
                <a:tc>
                  <a:txBody>
                    <a:bodyPr/>
                    <a:lstStyle/>
                    <a:p>
                      <a:pPr algn="l" fontAlgn="b"/>
                      <a:r>
                        <a:rPr lang="en-US" sz="800" b="0" i="0" u="none" strike="noStrike">
                          <a:solidFill>
                            <a:srgbClr val="0D0D0D"/>
                          </a:solidFill>
                          <a:effectLst/>
                          <a:latin typeface="Calibri"/>
                        </a:rPr>
                        <a:t>                           -   </a:t>
                      </a:r>
                      <a:endParaRPr lang="en-US" sz="800" b="0" i="0" u="none" strike="noStrike">
                        <a:solidFill>
                          <a:srgbClr val="0D0D0D"/>
                        </a:solidFill>
                        <a:effectLst/>
                        <a:latin typeface="Calibri" panose="020F0502020204030204" pitchFamily="34" charset="0"/>
                      </a:endParaRPr>
                    </a:p>
                  </a:txBody>
                  <a:tcPr marL="5499" marR="5499" marT="5499" marB="0" anchor="b">
                    <a:lnL>
                      <a:noFill/>
                    </a:lnL>
                    <a:lnR>
                      <a:noFill/>
                    </a:lnR>
                    <a:lnT>
                      <a:noFill/>
                    </a:lnT>
                    <a:lnB>
                      <a:noFill/>
                    </a:lnB>
                  </a:tcPr>
                </a:tc>
                <a:extLst>
                  <a:ext uri="{0D108BD9-81ED-4DB2-BD59-A6C34878D82A}">
                    <a16:rowId xmlns:a16="http://schemas.microsoft.com/office/drawing/2014/main" val="99983410"/>
                  </a:ext>
                </a:extLst>
              </a:tr>
              <a:tr h="15544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a:solidFill>
                            <a:srgbClr val="0D0D0D"/>
                          </a:solidFill>
                          <a:effectLst/>
                          <a:latin typeface="Calibri"/>
                        </a:rPr>
                        <a:t>Brigham and Women's Hospital</a:t>
                      </a:r>
                    </a:p>
                  </a:txBody>
                  <a:tcPr marL="5499" marR="5499" marT="5499" marB="0" anchor="b">
                    <a:lnL>
                      <a:noFill/>
                    </a:lnL>
                    <a:lnR>
                      <a:noFill/>
                    </a:lnR>
                    <a:lnT>
                      <a:noFill/>
                    </a:lnT>
                    <a:lnB>
                      <a:noFill/>
                    </a:lnB>
                    <a:solidFill>
                      <a:srgbClr val="DCE6F1"/>
                    </a:solidFill>
                  </a:tcPr>
                </a:tc>
                <a:tc>
                  <a:txBody>
                    <a:bodyPr/>
                    <a:lstStyle/>
                    <a:p>
                      <a:pPr algn="l" fontAlgn="b"/>
                      <a:r>
                        <a:rPr lang="en-US" sz="800" b="0" i="0" u="none" strike="noStrike">
                          <a:solidFill>
                            <a:srgbClr val="0D0D0D"/>
                          </a:solidFill>
                          <a:effectLst/>
                          <a:latin typeface="Calibri"/>
                        </a:rPr>
                        <a:t>                           -   </a:t>
                      </a:r>
                      <a:endParaRPr lang="en-US" sz="800" b="0" i="0" u="none" strike="noStrike">
                        <a:solidFill>
                          <a:srgbClr val="0D0D0D"/>
                        </a:solidFill>
                        <a:effectLst/>
                        <a:latin typeface="Calibri" panose="020F0502020204030204" pitchFamily="34" charset="0"/>
                      </a:endParaRPr>
                    </a:p>
                  </a:txBody>
                  <a:tcPr marL="5499" marR="5499" marT="5499" marB="0" anchor="b">
                    <a:lnL>
                      <a:noFill/>
                    </a:lnL>
                    <a:lnR>
                      <a:noFill/>
                    </a:lnR>
                    <a:lnT>
                      <a:noFill/>
                    </a:lnT>
                    <a:lnB>
                      <a:noFill/>
                    </a:lnB>
                    <a:solidFill>
                      <a:srgbClr val="DCE6F1"/>
                    </a:solidFill>
                  </a:tcPr>
                </a:tc>
                <a:extLst>
                  <a:ext uri="{0D108BD9-81ED-4DB2-BD59-A6C34878D82A}">
                    <a16:rowId xmlns:a16="http://schemas.microsoft.com/office/drawing/2014/main" val="736355155"/>
                  </a:ext>
                </a:extLst>
              </a:tr>
              <a:tr h="186525">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a:solidFill>
                            <a:srgbClr val="0D0D0D"/>
                          </a:solidFill>
                          <a:effectLst/>
                          <a:latin typeface="Calibri"/>
                        </a:rPr>
                        <a:t>Cape Cod Hospital</a:t>
                      </a:r>
                    </a:p>
                  </a:txBody>
                  <a:tcPr marL="5499" marR="5499" marT="5499" marB="0" anchor="b">
                    <a:lnL>
                      <a:noFill/>
                    </a:lnL>
                    <a:lnR>
                      <a:noFill/>
                    </a:lnR>
                    <a:lnT>
                      <a:noFill/>
                    </a:lnT>
                    <a:lnB>
                      <a:noFill/>
                    </a:lnB>
                    <a:solidFill>
                      <a:schemeClr val="bg1"/>
                    </a:solidFill>
                  </a:tcPr>
                </a:tc>
                <a:tc>
                  <a:txBody>
                    <a:bodyPr/>
                    <a:lstStyle/>
                    <a:p>
                      <a:pPr algn="l" fontAlgn="b"/>
                      <a:r>
                        <a:rPr lang="en-US" sz="800" b="0" i="0" u="none" strike="noStrike">
                          <a:solidFill>
                            <a:srgbClr val="0D0D0D"/>
                          </a:solidFill>
                          <a:effectLst/>
                          <a:latin typeface="Calibri"/>
                        </a:rPr>
                        <a:t>$          6,522,225</a:t>
                      </a:r>
                    </a:p>
                  </a:txBody>
                  <a:tcPr marL="5499" marR="5499" marT="5499" marB="0" anchor="b">
                    <a:lnL>
                      <a:noFill/>
                    </a:lnL>
                    <a:lnR>
                      <a:noFill/>
                    </a:lnR>
                    <a:lnT>
                      <a:noFill/>
                    </a:lnT>
                    <a:lnB>
                      <a:noFill/>
                    </a:lnB>
                    <a:solidFill>
                      <a:schemeClr val="bg1"/>
                    </a:solidFill>
                  </a:tcPr>
                </a:tc>
                <a:extLst>
                  <a:ext uri="{0D108BD9-81ED-4DB2-BD59-A6C34878D82A}">
                    <a16:rowId xmlns:a16="http://schemas.microsoft.com/office/drawing/2014/main" val="530384716"/>
                  </a:ext>
                </a:extLst>
              </a:tr>
              <a:tr h="15544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a:solidFill>
                            <a:srgbClr val="0D0D0D"/>
                          </a:solidFill>
                          <a:effectLst/>
                          <a:latin typeface="Calibri"/>
                        </a:rPr>
                        <a:t>Cooley Dickinson Hospital</a:t>
                      </a:r>
                    </a:p>
                  </a:txBody>
                  <a:tcPr marL="5499" marR="5499" marT="5499" marB="0" anchor="b">
                    <a:lnL>
                      <a:noFill/>
                    </a:lnL>
                    <a:lnR>
                      <a:noFill/>
                    </a:lnR>
                    <a:lnT>
                      <a:noFill/>
                    </a:lnT>
                    <a:lnB>
                      <a:noFill/>
                    </a:lnB>
                    <a:solidFill>
                      <a:schemeClr val="accent1">
                        <a:lumMod val="20000"/>
                        <a:lumOff val="80000"/>
                      </a:schemeClr>
                    </a:solidFill>
                  </a:tcPr>
                </a:tc>
                <a:tc>
                  <a:txBody>
                    <a:bodyPr/>
                    <a:lstStyle/>
                    <a:p>
                      <a:pPr algn="l" fontAlgn="b"/>
                      <a:r>
                        <a:rPr lang="en-US" sz="800" b="0" i="0" u="none" strike="noStrike">
                          <a:solidFill>
                            <a:srgbClr val="0D0D0D"/>
                          </a:solidFill>
                          <a:effectLst/>
                          <a:latin typeface="Calibri"/>
                        </a:rPr>
                        <a:t>$             566,892 </a:t>
                      </a:r>
                      <a:endParaRPr lang="en-US" sz="800" b="0" i="0" u="none" strike="noStrike">
                        <a:solidFill>
                          <a:srgbClr val="0D0D0D"/>
                        </a:solidFill>
                        <a:effectLst/>
                        <a:latin typeface="Calibri" panose="020F0502020204030204" pitchFamily="34" charset="0"/>
                      </a:endParaRPr>
                    </a:p>
                  </a:txBody>
                  <a:tcPr marL="5499" marR="5499" marT="5499" marB="0" anchor="b">
                    <a:lnL>
                      <a:noFill/>
                    </a:lnL>
                    <a:lnR>
                      <a:noFill/>
                    </a:lnR>
                    <a:lnT>
                      <a:noFill/>
                    </a:lnT>
                    <a:lnB>
                      <a:noFill/>
                    </a:lnB>
                    <a:solidFill>
                      <a:schemeClr val="accent1">
                        <a:lumMod val="20000"/>
                        <a:lumOff val="80000"/>
                      </a:schemeClr>
                    </a:solidFill>
                  </a:tcPr>
                </a:tc>
                <a:extLst>
                  <a:ext uri="{0D108BD9-81ED-4DB2-BD59-A6C34878D82A}">
                    <a16:rowId xmlns:a16="http://schemas.microsoft.com/office/drawing/2014/main" val="875460632"/>
                  </a:ext>
                </a:extLst>
              </a:tr>
              <a:tr h="15544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a:solidFill>
                            <a:srgbClr val="0D0D0D"/>
                          </a:solidFill>
                          <a:effectLst/>
                          <a:latin typeface="Calibri"/>
                        </a:rPr>
                        <a:t>Dana-Farber Cancer Institute</a:t>
                      </a:r>
                    </a:p>
                  </a:txBody>
                  <a:tcPr marL="5499" marR="5499" marT="5499" marB="0" anchor="b">
                    <a:lnL>
                      <a:noFill/>
                    </a:lnL>
                    <a:lnR>
                      <a:noFill/>
                    </a:lnR>
                    <a:lnT>
                      <a:noFill/>
                    </a:lnT>
                    <a:lnB>
                      <a:noFill/>
                    </a:lnB>
                    <a:solidFill>
                      <a:schemeClr val="bg1"/>
                    </a:solidFill>
                  </a:tcPr>
                </a:tc>
                <a:tc>
                  <a:txBody>
                    <a:bodyPr/>
                    <a:lstStyle/>
                    <a:p>
                      <a:pPr algn="l" fontAlgn="b"/>
                      <a:r>
                        <a:rPr lang="en-US" sz="800" b="0" i="0" u="none" strike="noStrike">
                          <a:solidFill>
                            <a:srgbClr val="0D0D0D"/>
                          </a:solidFill>
                          <a:effectLst/>
                          <a:latin typeface="Calibri"/>
                        </a:rPr>
                        <a:t>$          7,676,704</a:t>
                      </a:r>
                    </a:p>
                  </a:txBody>
                  <a:tcPr marL="5499" marR="5499" marT="5499" marB="0" anchor="b">
                    <a:lnL>
                      <a:noFill/>
                    </a:lnL>
                    <a:lnR>
                      <a:noFill/>
                    </a:lnR>
                    <a:lnT>
                      <a:noFill/>
                    </a:lnT>
                    <a:lnB>
                      <a:noFill/>
                    </a:lnB>
                    <a:solidFill>
                      <a:schemeClr val="bg1"/>
                    </a:solidFill>
                  </a:tcPr>
                </a:tc>
                <a:extLst>
                  <a:ext uri="{0D108BD9-81ED-4DB2-BD59-A6C34878D82A}">
                    <a16:rowId xmlns:a16="http://schemas.microsoft.com/office/drawing/2014/main" val="1884378001"/>
                  </a:ext>
                </a:extLst>
              </a:tr>
              <a:tr h="15544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a:solidFill>
                            <a:srgbClr val="0D0D0D"/>
                          </a:solidFill>
                          <a:effectLst/>
                          <a:latin typeface="Calibri"/>
                        </a:rPr>
                        <a:t>Fairview Hospital</a:t>
                      </a:r>
                    </a:p>
                  </a:txBody>
                  <a:tcPr marL="5499" marR="5499" marT="5499" marB="0" anchor="b">
                    <a:lnL>
                      <a:noFill/>
                    </a:lnL>
                    <a:lnR>
                      <a:noFill/>
                    </a:lnR>
                    <a:lnT>
                      <a:noFill/>
                    </a:lnT>
                    <a:lnB>
                      <a:noFill/>
                    </a:lnB>
                    <a:solidFill>
                      <a:schemeClr val="accent1">
                        <a:lumMod val="20000"/>
                        <a:lumOff val="80000"/>
                      </a:schemeClr>
                    </a:solidFill>
                  </a:tcPr>
                </a:tc>
                <a:tc>
                  <a:txBody>
                    <a:bodyPr/>
                    <a:lstStyle/>
                    <a:p>
                      <a:pPr algn="l" fontAlgn="b"/>
                      <a:r>
                        <a:rPr lang="en-US" sz="800" b="0" i="0" u="none" strike="noStrike">
                          <a:solidFill>
                            <a:srgbClr val="0D0D0D"/>
                          </a:solidFill>
                          <a:effectLst/>
                          <a:latin typeface="Calibri"/>
                        </a:rPr>
                        <a:t>$             695,230</a:t>
                      </a:r>
                    </a:p>
                  </a:txBody>
                  <a:tcPr marL="5499" marR="5499" marT="5499" marB="0" anchor="b">
                    <a:lnL>
                      <a:noFill/>
                    </a:lnL>
                    <a:lnR>
                      <a:noFill/>
                    </a:lnR>
                    <a:lnT>
                      <a:noFill/>
                    </a:lnT>
                    <a:lnB>
                      <a:noFill/>
                    </a:lnB>
                    <a:solidFill>
                      <a:schemeClr val="accent1">
                        <a:lumMod val="20000"/>
                        <a:lumOff val="80000"/>
                      </a:schemeClr>
                    </a:solidFill>
                  </a:tcPr>
                </a:tc>
                <a:extLst>
                  <a:ext uri="{0D108BD9-81ED-4DB2-BD59-A6C34878D82A}">
                    <a16:rowId xmlns:a16="http://schemas.microsoft.com/office/drawing/2014/main" val="733991639"/>
                  </a:ext>
                </a:extLst>
              </a:tr>
              <a:tr h="15544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a:solidFill>
                            <a:srgbClr val="0D0D0D"/>
                          </a:solidFill>
                          <a:effectLst/>
                          <a:latin typeface="Calibri"/>
                        </a:rPr>
                        <a:t>Falmouth Hospital</a:t>
                      </a:r>
                    </a:p>
                  </a:txBody>
                  <a:tcPr marL="5499" marR="5499" marT="5499" marB="0" anchor="b">
                    <a:lnL>
                      <a:noFill/>
                    </a:lnL>
                    <a:lnR>
                      <a:noFill/>
                    </a:lnR>
                    <a:lnT>
                      <a:noFill/>
                    </a:lnT>
                    <a:lnB>
                      <a:noFill/>
                    </a:lnB>
                    <a:solidFill>
                      <a:schemeClr val="bg1"/>
                    </a:solidFill>
                  </a:tcPr>
                </a:tc>
                <a:tc>
                  <a:txBody>
                    <a:bodyPr/>
                    <a:lstStyle/>
                    <a:p>
                      <a:pPr algn="l" fontAlgn="b"/>
                      <a:r>
                        <a:rPr lang="en-US" sz="800" b="0" i="0" u="none" strike="noStrike">
                          <a:solidFill>
                            <a:srgbClr val="0D0D0D"/>
                          </a:solidFill>
                          <a:effectLst/>
                          <a:latin typeface="Calibri"/>
                        </a:rPr>
                        <a:t>$             856,803 </a:t>
                      </a:r>
                      <a:endParaRPr lang="en-US" sz="800" b="0" i="0" u="none" strike="noStrike">
                        <a:solidFill>
                          <a:srgbClr val="0D0D0D"/>
                        </a:solidFill>
                        <a:effectLst/>
                        <a:latin typeface="Calibri" panose="020F0502020204030204" pitchFamily="34" charset="0"/>
                      </a:endParaRPr>
                    </a:p>
                  </a:txBody>
                  <a:tcPr marL="5499" marR="5499" marT="5499" marB="0" anchor="b">
                    <a:lnL>
                      <a:noFill/>
                    </a:lnL>
                    <a:lnR>
                      <a:noFill/>
                    </a:lnR>
                    <a:lnT>
                      <a:noFill/>
                    </a:lnT>
                    <a:lnB>
                      <a:noFill/>
                    </a:lnB>
                    <a:solidFill>
                      <a:schemeClr val="bg1"/>
                    </a:solidFill>
                  </a:tcPr>
                </a:tc>
                <a:extLst>
                  <a:ext uri="{0D108BD9-81ED-4DB2-BD59-A6C34878D82A}">
                    <a16:rowId xmlns:a16="http://schemas.microsoft.com/office/drawing/2014/main" val="4018421765"/>
                  </a:ext>
                </a:extLst>
              </a:tr>
              <a:tr h="15544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a:solidFill>
                            <a:srgbClr val="0D0D0D"/>
                          </a:solidFill>
                          <a:effectLst/>
                          <a:latin typeface="Calibri"/>
                        </a:rPr>
                        <a:t>Hallmark Health</a:t>
                      </a:r>
                    </a:p>
                  </a:txBody>
                  <a:tcPr marL="5499" marR="5499" marT="5499" marB="0" anchor="b">
                    <a:lnL>
                      <a:noFill/>
                    </a:lnL>
                    <a:lnR>
                      <a:noFill/>
                    </a:lnR>
                    <a:lnT>
                      <a:noFill/>
                    </a:lnT>
                    <a:lnB>
                      <a:noFill/>
                    </a:lnB>
                    <a:solidFill>
                      <a:schemeClr val="accent1">
                        <a:lumMod val="20000"/>
                        <a:lumOff val="80000"/>
                      </a:schemeClr>
                    </a:solidFill>
                  </a:tcPr>
                </a:tc>
                <a:tc>
                  <a:txBody>
                    <a:bodyPr/>
                    <a:lstStyle/>
                    <a:p>
                      <a:pPr algn="l" fontAlgn="b"/>
                      <a:r>
                        <a:rPr lang="en-US" sz="800" b="0" i="0" u="none" strike="noStrike">
                          <a:solidFill>
                            <a:srgbClr val="0D0D0D"/>
                          </a:solidFill>
                          <a:effectLst/>
                          <a:latin typeface="Calibri"/>
                        </a:rPr>
                        <a:t>$             569,918 </a:t>
                      </a:r>
                      <a:endParaRPr lang="en-US" sz="800" b="0" i="0" u="none" strike="noStrike">
                        <a:solidFill>
                          <a:srgbClr val="0D0D0D"/>
                        </a:solidFill>
                        <a:effectLst/>
                        <a:latin typeface="Calibri" panose="020F0502020204030204" pitchFamily="34" charset="0"/>
                      </a:endParaRPr>
                    </a:p>
                  </a:txBody>
                  <a:tcPr marL="5499" marR="5499" marT="5499" marB="0" anchor="b">
                    <a:lnL>
                      <a:noFill/>
                    </a:lnL>
                    <a:lnR>
                      <a:noFill/>
                    </a:lnR>
                    <a:lnT>
                      <a:noFill/>
                    </a:lnT>
                    <a:lnB>
                      <a:noFill/>
                    </a:lnB>
                    <a:solidFill>
                      <a:schemeClr val="accent1">
                        <a:lumMod val="20000"/>
                        <a:lumOff val="80000"/>
                      </a:schemeClr>
                    </a:solidFill>
                  </a:tcPr>
                </a:tc>
                <a:extLst>
                  <a:ext uri="{0D108BD9-81ED-4DB2-BD59-A6C34878D82A}">
                    <a16:rowId xmlns:a16="http://schemas.microsoft.com/office/drawing/2014/main" val="4274206367"/>
                  </a:ext>
                </a:extLst>
              </a:tr>
              <a:tr h="15544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a:solidFill>
                            <a:srgbClr val="0D0D0D"/>
                          </a:solidFill>
                          <a:effectLst/>
                          <a:latin typeface="Calibri"/>
                        </a:rPr>
                        <a:t>Harrington Memorial Hospital</a:t>
                      </a:r>
                    </a:p>
                  </a:txBody>
                  <a:tcPr marL="5499" marR="5499" marT="5499" marB="0" anchor="b">
                    <a:lnL>
                      <a:noFill/>
                    </a:lnL>
                    <a:lnR>
                      <a:noFill/>
                    </a:lnR>
                    <a:lnT>
                      <a:noFill/>
                    </a:lnT>
                    <a:lnB>
                      <a:noFill/>
                    </a:lnB>
                    <a:solidFill>
                      <a:schemeClr val="bg1"/>
                    </a:solidFill>
                  </a:tcPr>
                </a:tc>
                <a:tc>
                  <a:txBody>
                    <a:bodyPr/>
                    <a:lstStyle/>
                    <a:p>
                      <a:pPr algn="l" fontAlgn="b"/>
                      <a:r>
                        <a:rPr lang="en-US" sz="800" b="0" i="0" u="none" strike="noStrike">
                          <a:solidFill>
                            <a:srgbClr val="0D0D0D"/>
                          </a:solidFill>
                          <a:effectLst/>
                          <a:latin typeface="Calibri"/>
                        </a:rPr>
                        <a:t>$             530,348 </a:t>
                      </a:r>
                      <a:endParaRPr lang="en-US" sz="800" b="0" i="0" u="none" strike="noStrike">
                        <a:solidFill>
                          <a:srgbClr val="0D0D0D"/>
                        </a:solidFill>
                        <a:effectLst/>
                        <a:latin typeface="Calibri" panose="020F0502020204030204" pitchFamily="34" charset="0"/>
                      </a:endParaRPr>
                    </a:p>
                  </a:txBody>
                  <a:tcPr marL="5499" marR="5499" marT="5499" marB="0" anchor="b">
                    <a:lnL>
                      <a:noFill/>
                    </a:lnL>
                    <a:lnR>
                      <a:noFill/>
                    </a:lnR>
                    <a:lnT>
                      <a:noFill/>
                    </a:lnT>
                    <a:lnB>
                      <a:noFill/>
                    </a:lnB>
                    <a:solidFill>
                      <a:schemeClr val="bg1"/>
                    </a:solidFill>
                  </a:tcPr>
                </a:tc>
                <a:extLst>
                  <a:ext uri="{0D108BD9-81ED-4DB2-BD59-A6C34878D82A}">
                    <a16:rowId xmlns:a16="http://schemas.microsoft.com/office/drawing/2014/main" val="893425850"/>
                  </a:ext>
                </a:extLst>
              </a:tr>
              <a:tr h="15544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a:solidFill>
                            <a:srgbClr val="0D0D0D"/>
                          </a:solidFill>
                          <a:effectLst/>
                          <a:latin typeface="Calibri"/>
                        </a:rPr>
                        <a:t>Health Alliance Hospital</a:t>
                      </a:r>
                    </a:p>
                  </a:txBody>
                  <a:tcPr marL="5499" marR="5499" marT="5499" marB="0" anchor="b">
                    <a:lnL>
                      <a:noFill/>
                    </a:lnL>
                    <a:lnR>
                      <a:noFill/>
                    </a:lnR>
                    <a:lnT>
                      <a:noFill/>
                    </a:lnT>
                    <a:lnB>
                      <a:noFill/>
                    </a:lnB>
                    <a:solidFill>
                      <a:schemeClr val="accent1">
                        <a:lumMod val="20000"/>
                        <a:lumOff val="80000"/>
                      </a:schemeClr>
                    </a:solidFill>
                  </a:tcPr>
                </a:tc>
                <a:tc>
                  <a:txBody>
                    <a:bodyPr/>
                    <a:lstStyle/>
                    <a:p>
                      <a:pPr algn="l" fontAlgn="b"/>
                      <a:r>
                        <a:rPr lang="en-US" sz="800" b="0" i="0" u="none" strike="noStrike">
                          <a:solidFill>
                            <a:srgbClr val="0D0D0D"/>
                          </a:solidFill>
                          <a:effectLst/>
                          <a:latin typeface="Calibri"/>
                        </a:rPr>
                        <a:t>$          1,746,232 </a:t>
                      </a:r>
                      <a:endParaRPr lang="en-US" sz="800" b="0" i="0" u="none" strike="noStrike">
                        <a:solidFill>
                          <a:srgbClr val="0D0D0D"/>
                        </a:solidFill>
                        <a:effectLst/>
                        <a:latin typeface="Calibri" panose="020F0502020204030204" pitchFamily="34" charset="0"/>
                      </a:endParaRPr>
                    </a:p>
                  </a:txBody>
                  <a:tcPr marL="5499" marR="5499" marT="5499" marB="0" anchor="b">
                    <a:lnL>
                      <a:noFill/>
                    </a:lnL>
                    <a:lnR>
                      <a:noFill/>
                    </a:lnR>
                    <a:lnT>
                      <a:noFill/>
                    </a:lnT>
                    <a:lnB>
                      <a:noFill/>
                    </a:lnB>
                    <a:solidFill>
                      <a:schemeClr val="accent1">
                        <a:lumMod val="20000"/>
                        <a:lumOff val="80000"/>
                      </a:schemeClr>
                    </a:solidFill>
                  </a:tcPr>
                </a:tc>
                <a:extLst>
                  <a:ext uri="{0D108BD9-81ED-4DB2-BD59-A6C34878D82A}">
                    <a16:rowId xmlns:a16="http://schemas.microsoft.com/office/drawing/2014/main" val="2865140180"/>
                  </a:ext>
                </a:extLst>
              </a:tr>
              <a:tr h="15544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a:solidFill>
                            <a:srgbClr val="0D0D0D"/>
                          </a:solidFill>
                          <a:effectLst/>
                          <a:latin typeface="Calibri"/>
                        </a:rPr>
                        <a:t>Heywood Hospital</a:t>
                      </a:r>
                    </a:p>
                  </a:txBody>
                  <a:tcPr marL="5499" marR="5499" marT="5499" marB="0" anchor="b">
                    <a:lnL>
                      <a:noFill/>
                    </a:lnL>
                    <a:lnR>
                      <a:noFill/>
                    </a:lnR>
                    <a:lnT>
                      <a:noFill/>
                    </a:lnT>
                    <a:lnB>
                      <a:noFill/>
                    </a:lnB>
                    <a:solidFill>
                      <a:schemeClr val="bg1"/>
                    </a:solidFill>
                  </a:tcPr>
                </a:tc>
                <a:tc>
                  <a:txBody>
                    <a:bodyPr/>
                    <a:lstStyle/>
                    <a:p>
                      <a:pPr algn="l" fontAlgn="b"/>
                      <a:r>
                        <a:rPr lang="en-US" sz="800" b="0" i="0" u="none" strike="noStrike">
                          <a:solidFill>
                            <a:srgbClr val="0D0D0D"/>
                          </a:solidFill>
                          <a:effectLst/>
                          <a:latin typeface="Calibri"/>
                        </a:rPr>
                        <a:t>$             391,022 </a:t>
                      </a:r>
                      <a:endParaRPr lang="en-US" sz="800" b="0" i="0" u="none" strike="noStrike">
                        <a:solidFill>
                          <a:srgbClr val="0D0D0D"/>
                        </a:solidFill>
                        <a:effectLst/>
                        <a:latin typeface="Calibri" panose="020F0502020204030204" pitchFamily="34" charset="0"/>
                      </a:endParaRPr>
                    </a:p>
                  </a:txBody>
                  <a:tcPr marL="5499" marR="5499" marT="5499" marB="0" anchor="b">
                    <a:lnL>
                      <a:noFill/>
                    </a:lnL>
                    <a:lnR>
                      <a:noFill/>
                    </a:lnR>
                    <a:lnT>
                      <a:noFill/>
                    </a:lnT>
                    <a:lnB>
                      <a:noFill/>
                    </a:lnB>
                    <a:solidFill>
                      <a:schemeClr val="bg1"/>
                    </a:solidFill>
                  </a:tcPr>
                </a:tc>
                <a:extLst>
                  <a:ext uri="{0D108BD9-81ED-4DB2-BD59-A6C34878D82A}">
                    <a16:rowId xmlns:a16="http://schemas.microsoft.com/office/drawing/2014/main" val="3744258238"/>
                  </a:ext>
                </a:extLst>
              </a:tr>
              <a:tr h="15544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a:solidFill>
                            <a:srgbClr val="0D0D0D"/>
                          </a:solidFill>
                          <a:effectLst/>
                          <a:latin typeface="Calibri"/>
                        </a:rPr>
                        <a:t>Holyoke Medical Center</a:t>
                      </a:r>
                    </a:p>
                  </a:txBody>
                  <a:tcPr marL="5499" marR="5499" marT="5499" marB="0" anchor="b">
                    <a:lnL>
                      <a:noFill/>
                    </a:lnL>
                    <a:lnR>
                      <a:noFill/>
                    </a:lnR>
                    <a:lnT>
                      <a:noFill/>
                    </a:lnT>
                    <a:lnB>
                      <a:noFill/>
                    </a:lnB>
                    <a:solidFill>
                      <a:schemeClr val="accent1">
                        <a:lumMod val="20000"/>
                        <a:lumOff val="80000"/>
                      </a:schemeClr>
                    </a:solidFill>
                  </a:tcPr>
                </a:tc>
                <a:tc>
                  <a:txBody>
                    <a:bodyPr/>
                    <a:lstStyle/>
                    <a:p>
                      <a:pPr algn="l" fontAlgn="b"/>
                      <a:r>
                        <a:rPr lang="en-US" sz="800" b="0" i="0" u="none" strike="noStrike">
                          <a:solidFill>
                            <a:srgbClr val="0D0D0D"/>
                          </a:solidFill>
                          <a:effectLst/>
                          <a:latin typeface="Calibri"/>
                        </a:rPr>
                        <a:t>$             548,079</a:t>
                      </a:r>
                    </a:p>
                  </a:txBody>
                  <a:tcPr marL="5499" marR="5499" marT="5499" marB="0" anchor="b">
                    <a:lnL>
                      <a:noFill/>
                    </a:lnL>
                    <a:lnR>
                      <a:noFill/>
                    </a:lnR>
                    <a:lnT>
                      <a:noFill/>
                    </a:lnT>
                    <a:lnB>
                      <a:noFill/>
                    </a:lnB>
                    <a:solidFill>
                      <a:schemeClr val="accent1">
                        <a:lumMod val="20000"/>
                        <a:lumOff val="80000"/>
                      </a:schemeClr>
                    </a:solidFill>
                  </a:tcPr>
                </a:tc>
                <a:extLst>
                  <a:ext uri="{0D108BD9-81ED-4DB2-BD59-A6C34878D82A}">
                    <a16:rowId xmlns:a16="http://schemas.microsoft.com/office/drawing/2014/main" val="1726026629"/>
                  </a:ext>
                </a:extLst>
              </a:tr>
              <a:tr h="60363">
                <a:tc>
                  <a:txBody>
                    <a:bodyPr/>
                    <a:lstStyle/>
                    <a:p>
                      <a:pPr algn="l" fontAlgn="b"/>
                      <a:r>
                        <a:rPr lang="en-US" sz="800" b="0" i="0" u="none" strike="noStrike">
                          <a:solidFill>
                            <a:srgbClr val="0D0D0D"/>
                          </a:solidFill>
                          <a:effectLst/>
                          <a:latin typeface="Calibri"/>
                        </a:rPr>
                        <a:t>Lahey Clinic</a:t>
                      </a:r>
                    </a:p>
                  </a:txBody>
                  <a:tcPr marL="5499" marR="5499" marT="5499" marB="0" anchor="b">
                    <a:lnL>
                      <a:noFill/>
                    </a:lnL>
                    <a:lnR>
                      <a:noFill/>
                    </a:lnR>
                    <a:lnT>
                      <a:noFill/>
                    </a:lnT>
                    <a:lnB>
                      <a:noFill/>
                    </a:lnB>
                    <a:solidFill>
                      <a:schemeClr val="bg1"/>
                    </a:solidFill>
                  </a:tcPr>
                </a:tc>
                <a:tc>
                  <a:txBody>
                    <a:bodyPr/>
                    <a:lstStyle/>
                    <a:p>
                      <a:pPr algn="l" fontAlgn="b"/>
                      <a:r>
                        <a:rPr lang="en-US" sz="800" b="0" i="0" u="none" strike="noStrike">
                          <a:solidFill>
                            <a:srgbClr val="0D0D0D"/>
                          </a:solidFill>
                          <a:effectLst/>
                          <a:latin typeface="Calibri"/>
                        </a:rPr>
                        <a:t>$          2,693,958</a:t>
                      </a:r>
                    </a:p>
                  </a:txBody>
                  <a:tcPr marL="5499" marR="5499" marT="5499" marB="0" anchor="b">
                    <a:lnL>
                      <a:noFill/>
                    </a:lnL>
                    <a:lnR>
                      <a:noFill/>
                    </a:lnR>
                    <a:lnT>
                      <a:noFill/>
                    </a:lnT>
                    <a:lnB>
                      <a:noFill/>
                    </a:lnB>
                    <a:solidFill>
                      <a:schemeClr val="bg1"/>
                    </a:solidFill>
                  </a:tcPr>
                </a:tc>
                <a:extLst>
                  <a:ext uri="{0D108BD9-81ED-4DB2-BD59-A6C34878D82A}">
                    <a16:rowId xmlns:a16="http://schemas.microsoft.com/office/drawing/2014/main" val="1050670068"/>
                  </a:ext>
                </a:extLst>
              </a:tr>
              <a:tr h="15544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a:solidFill>
                            <a:srgbClr val="0D0D0D"/>
                          </a:solidFill>
                          <a:effectLst/>
                          <a:latin typeface="Calibri"/>
                        </a:rPr>
                        <a:t>Lawrence General Hospital</a:t>
                      </a:r>
                    </a:p>
                  </a:txBody>
                  <a:tcPr marL="5499" marR="5499" marT="5499" marB="0" anchor="b">
                    <a:lnL>
                      <a:noFill/>
                    </a:lnL>
                    <a:lnR>
                      <a:noFill/>
                    </a:lnR>
                    <a:lnT>
                      <a:noFill/>
                    </a:lnT>
                    <a:lnB>
                      <a:noFill/>
                    </a:lnB>
                    <a:solidFill>
                      <a:schemeClr val="accent1">
                        <a:lumMod val="20000"/>
                        <a:lumOff val="80000"/>
                      </a:schemeClr>
                    </a:solidFill>
                  </a:tcPr>
                </a:tc>
                <a:tc>
                  <a:txBody>
                    <a:bodyPr/>
                    <a:lstStyle/>
                    <a:p>
                      <a:pPr algn="l" fontAlgn="b"/>
                      <a:r>
                        <a:rPr lang="en-US" sz="800" b="0" i="0" u="none" strike="noStrike">
                          <a:solidFill>
                            <a:srgbClr val="0D0D0D"/>
                          </a:solidFill>
                          <a:effectLst/>
                          <a:latin typeface="Calibri"/>
                        </a:rPr>
                        <a:t>$          5,173,030</a:t>
                      </a:r>
                    </a:p>
                  </a:txBody>
                  <a:tcPr marL="5499" marR="5499" marT="5499" marB="0" anchor="b">
                    <a:lnL>
                      <a:noFill/>
                    </a:lnL>
                    <a:lnR>
                      <a:noFill/>
                    </a:lnR>
                    <a:lnT>
                      <a:noFill/>
                    </a:lnT>
                    <a:lnB>
                      <a:noFill/>
                    </a:lnB>
                    <a:solidFill>
                      <a:schemeClr val="accent1">
                        <a:lumMod val="20000"/>
                        <a:lumOff val="80000"/>
                      </a:schemeClr>
                    </a:solidFill>
                  </a:tcPr>
                </a:tc>
                <a:extLst>
                  <a:ext uri="{0D108BD9-81ED-4DB2-BD59-A6C34878D82A}">
                    <a16:rowId xmlns:a16="http://schemas.microsoft.com/office/drawing/2014/main" val="324480202"/>
                  </a:ext>
                </a:extLst>
              </a:tr>
              <a:tr h="15544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a:solidFill>
                            <a:srgbClr val="0D0D0D"/>
                          </a:solidFill>
                          <a:effectLst/>
                          <a:latin typeface="Calibri"/>
                        </a:rPr>
                        <a:t>Lowell General Hospital</a:t>
                      </a:r>
                    </a:p>
                  </a:txBody>
                  <a:tcPr marL="5499" marR="5499" marT="5499" marB="0" anchor="b">
                    <a:lnL>
                      <a:noFill/>
                    </a:lnL>
                    <a:lnR>
                      <a:noFill/>
                    </a:lnR>
                    <a:lnT>
                      <a:noFill/>
                    </a:lnT>
                    <a:lnB>
                      <a:noFill/>
                    </a:lnB>
                    <a:solidFill>
                      <a:schemeClr val="bg1"/>
                    </a:solidFill>
                  </a:tcPr>
                </a:tc>
                <a:tc>
                  <a:txBody>
                    <a:bodyPr/>
                    <a:lstStyle/>
                    <a:p>
                      <a:pPr algn="l" fontAlgn="b"/>
                      <a:r>
                        <a:rPr lang="en-US" sz="800" b="0" i="0" u="none" strike="noStrike">
                          <a:solidFill>
                            <a:srgbClr val="0D0D0D"/>
                          </a:solidFill>
                          <a:effectLst/>
                          <a:latin typeface="Calibri"/>
                        </a:rPr>
                        <a:t>$          2,219,007 </a:t>
                      </a:r>
                      <a:endParaRPr lang="en-US" sz="800" b="0" i="0" u="none" strike="noStrike">
                        <a:solidFill>
                          <a:srgbClr val="0D0D0D"/>
                        </a:solidFill>
                        <a:effectLst/>
                        <a:latin typeface="Calibri" panose="020F0502020204030204" pitchFamily="34" charset="0"/>
                      </a:endParaRPr>
                    </a:p>
                  </a:txBody>
                  <a:tcPr marL="5499" marR="5499" marT="5499" marB="0" anchor="b">
                    <a:lnL>
                      <a:noFill/>
                    </a:lnL>
                    <a:lnR>
                      <a:noFill/>
                    </a:lnR>
                    <a:lnT>
                      <a:noFill/>
                    </a:lnT>
                    <a:lnB>
                      <a:noFill/>
                    </a:lnB>
                    <a:solidFill>
                      <a:schemeClr val="bg1"/>
                    </a:solidFill>
                  </a:tcPr>
                </a:tc>
                <a:extLst>
                  <a:ext uri="{0D108BD9-81ED-4DB2-BD59-A6C34878D82A}">
                    <a16:rowId xmlns:a16="http://schemas.microsoft.com/office/drawing/2014/main" val="3107801561"/>
                  </a:ext>
                </a:extLst>
              </a:tr>
            </a:tbl>
          </a:graphicData>
        </a:graphic>
      </p:graphicFrame>
      <p:graphicFrame>
        <p:nvGraphicFramePr>
          <p:cNvPr id="6" name="Table 5">
            <a:extLst>
              <a:ext uri="{FF2B5EF4-FFF2-40B4-BE49-F238E27FC236}">
                <a16:creationId xmlns:a16="http://schemas.microsoft.com/office/drawing/2014/main" id="{55CC66FC-63ED-44FC-ACDC-981F8842AA5E}"/>
              </a:ext>
            </a:extLst>
          </p:cNvPr>
          <p:cNvGraphicFramePr>
            <a:graphicFrameLocks noGrp="1"/>
          </p:cNvGraphicFramePr>
          <p:nvPr>
            <p:extLst>
              <p:ext uri="{D42A27DB-BD31-4B8C-83A1-F6EECF244321}">
                <p14:modId xmlns:p14="http://schemas.microsoft.com/office/powerpoint/2010/main" val="1714407375"/>
              </p:ext>
            </p:extLst>
          </p:nvPr>
        </p:nvGraphicFramePr>
        <p:xfrm>
          <a:off x="3798570" y="968212"/>
          <a:ext cx="3029851" cy="4195834"/>
        </p:xfrm>
        <a:graphic>
          <a:graphicData uri="http://schemas.openxmlformats.org/drawingml/2006/table">
            <a:tbl>
              <a:tblPr/>
              <a:tblGrid>
                <a:gridCol w="2309438">
                  <a:extLst>
                    <a:ext uri="{9D8B030D-6E8A-4147-A177-3AD203B41FA5}">
                      <a16:colId xmlns:a16="http://schemas.microsoft.com/office/drawing/2014/main" val="2695780041"/>
                    </a:ext>
                  </a:extLst>
                </a:gridCol>
                <a:gridCol w="720413">
                  <a:extLst>
                    <a:ext uri="{9D8B030D-6E8A-4147-A177-3AD203B41FA5}">
                      <a16:colId xmlns:a16="http://schemas.microsoft.com/office/drawing/2014/main" val="1908659152"/>
                    </a:ext>
                  </a:extLst>
                </a:gridCol>
              </a:tblGrid>
              <a:tr h="144798">
                <a:tc>
                  <a:txBody>
                    <a:bodyPr/>
                    <a:lstStyle/>
                    <a:p>
                      <a:pPr algn="ctr" fontAlgn="b"/>
                      <a:r>
                        <a:rPr lang="en-US" sz="800" b="1" i="0" u="none" strike="noStrike">
                          <a:solidFill>
                            <a:srgbClr val="0D0D0D"/>
                          </a:solidFill>
                          <a:effectLst/>
                          <a:latin typeface="Calibri"/>
                        </a:rPr>
                        <a:t>Hospital</a:t>
                      </a:r>
                    </a:p>
                  </a:txBody>
                  <a:tcPr marL="5382" marR="5382" marT="5382"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800" b="1" i="0" u="none" strike="noStrike">
                          <a:solidFill>
                            <a:srgbClr val="0D0D0D"/>
                          </a:solidFill>
                          <a:effectLst/>
                          <a:latin typeface="Calibri"/>
                        </a:rPr>
                        <a:t> Payments </a:t>
                      </a:r>
                      <a:endParaRPr lang="en-US" sz="800" b="1" i="0" u="none" strike="noStrike">
                        <a:solidFill>
                          <a:srgbClr val="0D0D0D"/>
                        </a:solidFill>
                        <a:effectLst/>
                        <a:latin typeface="Calibri" panose="020F0502020204030204" pitchFamily="34" charset="0"/>
                      </a:endParaRPr>
                    </a:p>
                  </a:txBody>
                  <a:tcPr marL="5382" marR="5382" marT="5382"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extLst>
                  <a:ext uri="{0D108BD9-81ED-4DB2-BD59-A6C34878D82A}">
                    <a16:rowId xmlns:a16="http://schemas.microsoft.com/office/drawing/2014/main" val="3837172041"/>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a:solidFill>
                            <a:srgbClr val="0D0D0D"/>
                          </a:solidFill>
                          <a:effectLst/>
                          <a:latin typeface="Calibri"/>
                        </a:rPr>
                        <a:t>Marlborough Hospital</a:t>
                      </a:r>
                    </a:p>
                  </a:txBody>
                  <a:tcPr marL="5382" marR="5382" marT="5382" marB="0" anchor="b">
                    <a:lnL>
                      <a:noFill/>
                    </a:lnL>
                    <a:lnR>
                      <a:noFill/>
                    </a:lnR>
                    <a:lnT w="6350" cap="flat" cmpd="sng" algn="ctr">
                      <a:solidFill>
                        <a:srgbClr val="4F81BD"/>
                      </a:solidFill>
                      <a:prstDash val="solid"/>
                      <a:round/>
                      <a:headEnd type="none" w="med" len="med"/>
                      <a:tailEnd type="none" w="med" len="med"/>
                    </a:lnT>
                    <a:lnB>
                      <a:noFill/>
                    </a:lnB>
                    <a:solidFill>
                      <a:srgbClr val="DCE6F1"/>
                    </a:solidFill>
                  </a:tcPr>
                </a:tc>
                <a:tc>
                  <a:txBody>
                    <a:bodyPr/>
                    <a:lstStyle/>
                    <a:p>
                      <a:pPr marL="0" marR="0" lvl="0" indent="0" algn="l" rtl="0" eaLnBrk="1" fontAlgn="b" latinLnBrk="0" hangingPunct="1">
                        <a:lnSpc>
                          <a:spcPct val="100000"/>
                        </a:lnSpc>
                        <a:spcBef>
                          <a:spcPts val="0"/>
                        </a:spcBef>
                        <a:spcAft>
                          <a:spcPts val="0"/>
                        </a:spcAft>
                        <a:buClrTx/>
                        <a:buSzTx/>
                        <a:buFontTx/>
                        <a:buNone/>
                      </a:pPr>
                      <a:r>
                        <a:rPr lang="en-US" sz="800" b="0" i="0" u="none" strike="noStrike">
                          <a:solidFill>
                            <a:srgbClr val="0D0D0D"/>
                          </a:solidFill>
                          <a:effectLst/>
                          <a:latin typeface="Calibri"/>
                        </a:rPr>
                        <a:t>$        1,835,703 </a:t>
                      </a:r>
                      <a:endParaRPr lang="en-US" sz="800" b="0" i="0" u="none" strike="noStrike">
                        <a:solidFill>
                          <a:srgbClr val="0D0D0D"/>
                        </a:solidFill>
                        <a:effectLst/>
                        <a:latin typeface="Calibri" panose="020F0502020204030204" pitchFamily="34" charset="0"/>
                      </a:endParaRPr>
                    </a:p>
                  </a:txBody>
                  <a:tcPr marL="5382" marR="5382" marT="5382" marB="0" anchor="b">
                    <a:lnL>
                      <a:noFill/>
                    </a:lnL>
                    <a:lnR>
                      <a:noFill/>
                    </a:lnR>
                    <a:lnT w="6350" cap="flat" cmpd="sng" algn="ctr">
                      <a:solidFill>
                        <a:srgbClr val="4F81BD"/>
                      </a:solidFill>
                      <a:prstDash val="solid"/>
                      <a:round/>
                      <a:headEnd type="none" w="med" len="med"/>
                      <a:tailEnd type="none" w="med" len="med"/>
                    </a:lnT>
                    <a:lnB>
                      <a:noFill/>
                    </a:lnB>
                    <a:solidFill>
                      <a:srgbClr val="DCE6F1"/>
                    </a:solidFill>
                  </a:tcPr>
                </a:tc>
                <a:extLst>
                  <a:ext uri="{0D108BD9-81ED-4DB2-BD59-A6C34878D82A}">
                    <a16:rowId xmlns:a16="http://schemas.microsoft.com/office/drawing/2014/main" val="1378974443"/>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a:solidFill>
                            <a:srgbClr val="0D0D0D"/>
                          </a:solidFill>
                          <a:effectLst/>
                          <a:latin typeface="Calibri"/>
                        </a:rPr>
                        <a:t>Martha's Vineyard Hospital</a:t>
                      </a:r>
                    </a:p>
                  </a:txBody>
                  <a:tcPr marL="5382" marR="5382" marT="5382" marB="0" anchor="b">
                    <a:lnL>
                      <a:noFill/>
                    </a:lnL>
                    <a:lnR>
                      <a:noFill/>
                    </a:lnR>
                    <a:lnT>
                      <a:noFill/>
                    </a:lnT>
                    <a:lnB>
                      <a:noFill/>
                    </a:lnB>
                  </a:tcPr>
                </a:tc>
                <a:tc>
                  <a:txBody>
                    <a:bodyPr/>
                    <a:lstStyle/>
                    <a:p>
                      <a:pPr marL="0" marR="0" lvl="0" indent="0" algn="l" rtl="0" eaLnBrk="1" fontAlgn="b" latinLnBrk="0" hangingPunct="1">
                        <a:lnSpc>
                          <a:spcPct val="100000"/>
                        </a:lnSpc>
                        <a:spcBef>
                          <a:spcPts val="0"/>
                        </a:spcBef>
                        <a:spcAft>
                          <a:spcPts val="0"/>
                        </a:spcAft>
                        <a:buClrTx/>
                        <a:buSzTx/>
                        <a:buFontTx/>
                        <a:buNone/>
                      </a:pPr>
                      <a:r>
                        <a:rPr lang="en-US" sz="800" b="0" i="0" u="none" strike="noStrike">
                          <a:solidFill>
                            <a:srgbClr val="0D0D0D"/>
                          </a:solidFill>
                          <a:effectLst/>
                          <a:latin typeface="Calibri"/>
                        </a:rPr>
                        <a:t>$        2,350,097</a:t>
                      </a:r>
                    </a:p>
                  </a:txBody>
                  <a:tcPr marL="5382" marR="5382" marT="5382" marB="0" anchor="b">
                    <a:lnL>
                      <a:noFill/>
                    </a:lnL>
                    <a:lnR>
                      <a:noFill/>
                    </a:lnR>
                    <a:lnT>
                      <a:noFill/>
                    </a:lnT>
                    <a:lnB>
                      <a:noFill/>
                    </a:lnB>
                  </a:tcPr>
                </a:tc>
                <a:extLst>
                  <a:ext uri="{0D108BD9-81ED-4DB2-BD59-A6C34878D82A}">
                    <a16:rowId xmlns:a16="http://schemas.microsoft.com/office/drawing/2014/main" val="946981874"/>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a:solidFill>
                            <a:srgbClr val="0D0D0D"/>
                          </a:solidFill>
                          <a:effectLst/>
                          <a:latin typeface="Calibri"/>
                        </a:rPr>
                        <a:t>Massachusetts Eye and Ear Infirmary</a:t>
                      </a:r>
                    </a:p>
                  </a:txBody>
                  <a:tcPr marL="5382" marR="5382" marT="5382" marB="0" anchor="b">
                    <a:lnL>
                      <a:noFill/>
                    </a:lnL>
                    <a:lnR>
                      <a:noFill/>
                    </a:lnR>
                    <a:lnT>
                      <a:noFill/>
                    </a:lnT>
                    <a:lnB>
                      <a:noFill/>
                    </a:lnB>
                    <a:solidFill>
                      <a:srgbClr val="DCE6F1"/>
                    </a:solidFill>
                  </a:tcPr>
                </a:tc>
                <a:tc>
                  <a:txBody>
                    <a:bodyPr/>
                    <a:lstStyle/>
                    <a:p>
                      <a:pPr marL="0" marR="0" lvl="0" indent="0" algn="l" rtl="0" eaLnBrk="1" fontAlgn="b" latinLnBrk="0" hangingPunct="1">
                        <a:lnSpc>
                          <a:spcPct val="100000"/>
                        </a:lnSpc>
                        <a:spcBef>
                          <a:spcPts val="0"/>
                        </a:spcBef>
                        <a:spcAft>
                          <a:spcPts val="0"/>
                        </a:spcAft>
                        <a:buClrTx/>
                        <a:buSzTx/>
                        <a:buFontTx/>
                        <a:buNone/>
                      </a:pPr>
                      <a:r>
                        <a:rPr lang="en-US" sz="800" b="0" i="0" u="none" strike="noStrike">
                          <a:solidFill>
                            <a:srgbClr val="0D0D0D"/>
                          </a:solidFill>
                          <a:effectLst/>
                          <a:latin typeface="Calibri"/>
                        </a:rPr>
                        <a:t>$        2,693,354</a:t>
                      </a:r>
                    </a:p>
                  </a:txBody>
                  <a:tcPr marL="5382" marR="5382" marT="5382" marB="0" anchor="b">
                    <a:lnL>
                      <a:noFill/>
                    </a:lnL>
                    <a:lnR>
                      <a:noFill/>
                    </a:lnR>
                    <a:lnT>
                      <a:noFill/>
                    </a:lnT>
                    <a:lnB>
                      <a:noFill/>
                    </a:lnB>
                    <a:solidFill>
                      <a:srgbClr val="DCE6F1"/>
                    </a:solidFill>
                  </a:tcPr>
                </a:tc>
                <a:extLst>
                  <a:ext uri="{0D108BD9-81ED-4DB2-BD59-A6C34878D82A}">
                    <a16:rowId xmlns:a16="http://schemas.microsoft.com/office/drawing/2014/main" val="1784946665"/>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a:solidFill>
                            <a:srgbClr val="0D0D0D"/>
                          </a:solidFill>
                          <a:effectLst/>
                          <a:latin typeface="Calibri"/>
                        </a:rPr>
                        <a:t>Massachusetts General Hospital</a:t>
                      </a:r>
                    </a:p>
                  </a:txBody>
                  <a:tcPr marL="5382" marR="5382" marT="5382" marB="0" anchor="b">
                    <a:lnL>
                      <a:noFill/>
                    </a:lnL>
                    <a:lnR>
                      <a:noFill/>
                    </a:lnR>
                    <a:lnT>
                      <a:noFill/>
                    </a:lnT>
                    <a:lnB>
                      <a:noFill/>
                    </a:lnB>
                  </a:tcPr>
                </a:tc>
                <a:tc>
                  <a:txBody>
                    <a:bodyPr/>
                    <a:lstStyle/>
                    <a:p>
                      <a:pPr marL="0" marR="0" lvl="0" indent="0" algn="l" rtl="0" eaLnBrk="1" fontAlgn="b" latinLnBrk="0" hangingPunct="1">
                        <a:lnSpc>
                          <a:spcPct val="100000"/>
                        </a:lnSpc>
                        <a:spcBef>
                          <a:spcPts val="0"/>
                        </a:spcBef>
                        <a:spcAft>
                          <a:spcPts val="0"/>
                        </a:spcAft>
                        <a:buClrTx/>
                        <a:buSzTx/>
                        <a:buFontTx/>
                        <a:buNone/>
                      </a:pPr>
                      <a:r>
                        <a:rPr lang="en-US" sz="800" b="0" i="0" u="none" strike="noStrike">
                          <a:solidFill>
                            <a:srgbClr val="0D0D0D"/>
                          </a:solidFill>
                          <a:effectLst/>
                          <a:latin typeface="Calibri"/>
                        </a:rPr>
                        <a:t>$      16,821,957</a:t>
                      </a:r>
                    </a:p>
                  </a:txBody>
                  <a:tcPr marL="5382" marR="5382" marT="5382" marB="0" anchor="b">
                    <a:lnL>
                      <a:noFill/>
                    </a:lnL>
                    <a:lnR>
                      <a:noFill/>
                    </a:lnR>
                    <a:lnT>
                      <a:noFill/>
                    </a:lnT>
                    <a:lnB>
                      <a:noFill/>
                    </a:lnB>
                  </a:tcPr>
                </a:tc>
                <a:extLst>
                  <a:ext uri="{0D108BD9-81ED-4DB2-BD59-A6C34878D82A}">
                    <a16:rowId xmlns:a16="http://schemas.microsoft.com/office/drawing/2014/main" val="3335840178"/>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a:solidFill>
                            <a:srgbClr val="0D0D0D"/>
                          </a:solidFill>
                          <a:effectLst/>
                          <a:latin typeface="Calibri"/>
                        </a:rPr>
                        <a:t>Mercy Medical Center</a:t>
                      </a:r>
                    </a:p>
                  </a:txBody>
                  <a:tcPr marL="5382" marR="5382" marT="5382" marB="0" anchor="b">
                    <a:lnL>
                      <a:noFill/>
                    </a:lnL>
                    <a:lnR>
                      <a:noFill/>
                    </a:lnR>
                    <a:lnT>
                      <a:noFill/>
                    </a:lnT>
                    <a:lnB>
                      <a:noFill/>
                    </a:lnB>
                    <a:solidFill>
                      <a:srgbClr val="DCE6F1"/>
                    </a:solidFill>
                  </a:tcPr>
                </a:tc>
                <a:tc>
                  <a:txBody>
                    <a:bodyPr/>
                    <a:lstStyle/>
                    <a:p>
                      <a:pPr marL="0" marR="0" lvl="0" indent="0" algn="l" rtl="0" eaLnBrk="1" fontAlgn="b" latinLnBrk="0" hangingPunct="1">
                        <a:lnSpc>
                          <a:spcPct val="100000"/>
                        </a:lnSpc>
                        <a:spcBef>
                          <a:spcPts val="0"/>
                        </a:spcBef>
                        <a:spcAft>
                          <a:spcPts val="0"/>
                        </a:spcAft>
                        <a:buClrTx/>
                        <a:buSzTx/>
                        <a:buFontTx/>
                        <a:buNone/>
                      </a:pPr>
                      <a:r>
                        <a:rPr lang="en-US" sz="800" b="0" i="0" u="none" strike="noStrike">
                          <a:solidFill>
                            <a:srgbClr val="0D0D0D"/>
                          </a:solidFill>
                          <a:effectLst/>
                          <a:latin typeface="Calibri"/>
                        </a:rPr>
                        <a:t>$        1,142,138</a:t>
                      </a:r>
                    </a:p>
                  </a:txBody>
                  <a:tcPr marL="5382" marR="5382" marT="5382" marB="0" anchor="b">
                    <a:lnL>
                      <a:noFill/>
                    </a:lnL>
                    <a:lnR>
                      <a:noFill/>
                    </a:lnR>
                    <a:lnT>
                      <a:noFill/>
                    </a:lnT>
                    <a:lnB>
                      <a:noFill/>
                    </a:lnB>
                    <a:solidFill>
                      <a:srgbClr val="DCE6F1"/>
                    </a:solidFill>
                  </a:tcPr>
                </a:tc>
                <a:extLst>
                  <a:ext uri="{0D108BD9-81ED-4DB2-BD59-A6C34878D82A}">
                    <a16:rowId xmlns:a16="http://schemas.microsoft.com/office/drawing/2014/main" val="850213678"/>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a:solidFill>
                            <a:srgbClr val="0D0D0D"/>
                          </a:solidFill>
                          <a:effectLst/>
                          <a:latin typeface="Calibri"/>
                        </a:rPr>
                        <a:t>MetroWest Medical Center</a:t>
                      </a:r>
                    </a:p>
                  </a:txBody>
                  <a:tcPr marL="5382" marR="5382" marT="5382" marB="0" anchor="b">
                    <a:lnL>
                      <a:noFill/>
                    </a:lnL>
                    <a:lnR>
                      <a:noFill/>
                    </a:lnR>
                    <a:lnT>
                      <a:noFill/>
                    </a:lnT>
                    <a:lnB>
                      <a:noFill/>
                    </a:lnB>
                  </a:tcPr>
                </a:tc>
                <a:tc>
                  <a:txBody>
                    <a:bodyPr/>
                    <a:lstStyle/>
                    <a:p>
                      <a:pPr marL="0" marR="0" lvl="0" indent="0" algn="l" rtl="0" eaLnBrk="1" fontAlgn="b" latinLnBrk="0" hangingPunct="1">
                        <a:lnSpc>
                          <a:spcPct val="100000"/>
                        </a:lnSpc>
                        <a:spcBef>
                          <a:spcPts val="0"/>
                        </a:spcBef>
                        <a:spcAft>
                          <a:spcPts val="0"/>
                        </a:spcAft>
                        <a:buClrTx/>
                        <a:buSzTx/>
                        <a:buFontTx/>
                        <a:buNone/>
                      </a:pPr>
                      <a:r>
                        <a:rPr lang="en-US" sz="800" b="0" i="0" u="none" strike="noStrike">
                          <a:solidFill>
                            <a:srgbClr val="0D0D0D"/>
                          </a:solidFill>
                          <a:effectLst/>
                          <a:latin typeface="Calibri"/>
                        </a:rPr>
                        <a:t>$        1,182,773 </a:t>
                      </a:r>
                      <a:endParaRPr lang="en-US" sz="800" b="0" i="0" u="none" strike="noStrike">
                        <a:solidFill>
                          <a:srgbClr val="0D0D0D"/>
                        </a:solidFill>
                        <a:effectLst/>
                        <a:latin typeface="Calibri" panose="020F0502020204030204" pitchFamily="34" charset="0"/>
                      </a:endParaRPr>
                    </a:p>
                  </a:txBody>
                  <a:tcPr marL="5382" marR="5382" marT="5382" marB="0" anchor="b">
                    <a:lnL>
                      <a:noFill/>
                    </a:lnL>
                    <a:lnR>
                      <a:noFill/>
                    </a:lnR>
                    <a:lnT>
                      <a:noFill/>
                    </a:lnT>
                    <a:lnB>
                      <a:noFill/>
                    </a:lnB>
                  </a:tcPr>
                </a:tc>
                <a:extLst>
                  <a:ext uri="{0D108BD9-81ED-4DB2-BD59-A6C34878D82A}">
                    <a16:rowId xmlns:a16="http://schemas.microsoft.com/office/drawing/2014/main" val="2745432075"/>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a:solidFill>
                            <a:srgbClr val="0D0D0D"/>
                          </a:solidFill>
                          <a:effectLst/>
                          <a:latin typeface="Calibri"/>
                        </a:rPr>
                        <a:t>Milford Regional Medical Center</a:t>
                      </a:r>
                    </a:p>
                  </a:txBody>
                  <a:tcPr marL="5382" marR="5382" marT="5382" marB="0" anchor="b">
                    <a:lnL>
                      <a:noFill/>
                    </a:lnL>
                    <a:lnR>
                      <a:noFill/>
                    </a:lnR>
                    <a:lnT>
                      <a:noFill/>
                    </a:lnT>
                    <a:lnB>
                      <a:noFill/>
                    </a:lnB>
                    <a:solidFill>
                      <a:srgbClr val="DCE6F1"/>
                    </a:solidFill>
                  </a:tcPr>
                </a:tc>
                <a:tc>
                  <a:txBody>
                    <a:bodyPr/>
                    <a:lstStyle/>
                    <a:p>
                      <a:pPr algn="l" fontAlgn="b"/>
                      <a:r>
                        <a:rPr lang="en-US" sz="800" b="0" i="0" u="none" strike="noStrike">
                          <a:solidFill>
                            <a:srgbClr val="0D0D0D"/>
                          </a:solidFill>
                          <a:effectLst/>
                          <a:latin typeface="Calibri"/>
                        </a:rPr>
                        <a:t>                          -</a:t>
                      </a:r>
                      <a:endParaRPr lang="en-US" sz="800" b="0" i="0" u="none" strike="noStrike">
                        <a:solidFill>
                          <a:srgbClr val="0D0D0D"/>
                        </a:solidFill>
                        <a:effectLst/>
                        <a:latin typeface="Calibri" panose="020F0502020204030204" pitchFamily="34" charset="0"/>
                      </a:endParaRPr>
                    </a:p>
                  </a:txBody>
                  <a:tcPr marL="5382" marR="5382" marT="5382" marB="0" anchor="b">
                    <a:lnL>
                      <a:noFill/>
                    </a:lnL>
                    <a:lnR>
                      <a:noFill/>
                    </a:lnR>
                    <a:lnT>
                      <a:noFill/>
                    </a:lnT>
                    <a:lnB>
                      <a:noFill/>
                    </a:lnB>
                    <a:solidFill>
                      <a:srgbClr val="DCE6F1"/>
                    </a:solidFill>
                  </a:tcPr>
                </a:tc>
                <a:extLst>
                  <a:ext uri="{0D108BD9-81ED-4DB2-BD59-A6C34878D82A}">
                    <a16:rowId xmlns:a16="http://schemas.microsoft.com/office/drawing/2014/main" val="282536820"/>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a:solidFill>
                            <a:srgbClr val="0D0D0D"/>
                          </a:solidFill>
                          <a:effectLst/>
                          <a:latin typeface="Calibri"/>
                        </a:rPr>
                        <a:t>Morton Hospital, A Steward Family Hospital Inc.</a:t>
                      </a:r>
                    </a:p>
                  </a:txBody>
                  <a:tcPr marL="5382" marR="5382" marT="5382" marB="0" anchor="b">
                    <a:lnL>
                      <a:noFill/>
                    </a:lnL>
                    <a:lnR>
                      <a:noFill/>
                    </a:lnR>
                    <a:lnT>
                      <a:noFill/>
                    </a:lnT>
                    <a:lnB>
                      <a:noFill/>
                    </a:lnB>
                  </a:tcPr>
                </a:tc>
                <a:tc>
                  <a:txBody>
                    <a:bodyPr/>
                    <a:lstStyle/>
                    <a:p>
                      <a:pPr marL="0" marR="0" lvl="0" indent="0" algn="l" rtl="0" eaLnBrk="1" fontAlgn="b" latinLnBrk="0" hangingPunct="1">
                        <a:lnSpc>
                          <a:spcPct val="100000"/>
                        </a:lnSpc>
                        <a:spcBef>
                          <a:spcPts val="0"/>
                        </a:spcBef>
                        <a:spcAft>
                          <a:spcPts val="0"/>
                        </a:spcAft>
                        <a:buClrTx/>
                        <a:buSzTx/>
                        <a:buFontTx/>
                        <a:buNone/>
                      </a:pPr>
                      <a:r>
                        <a:rPr lang="en-US" sz="800" b="0" i="0" u="none" strike="noStrike">
                          <a:solidFill>
                            <a:srgbClr val="0D0D0D"/>
                          </a:solidFill>
                          <a:effectLst/>
                          <a:latin typeface="Calibri"/>
                        </a:rPr>
                        <a:t>$            639,593</a:t>
                      </a:r>
                    </a:p>
                  </a:txBody>
                  <a:tcPr marL="5382" marR="5382" marT="5382" marB="0" anchor="b">
                    <a:lnL>
                      <a:noFill/>
                    </a:lnL>
                    <a:lnR>
                      <a:noFill/>
                    </a:lnR>
                    <a:lnT>
                      <a:noFill/>
                    </a:lnT>
                    <a:lnB>
                      <a:noFill/>
                    </a:lnB>
                  </a:tcPr>
                </a:tc>
                <a:extLst>
                  <a:ext uri="{0D108BD9-81ED-4DB2-BD59-A6C34878D82A}">
                    <a16:rowId xmlns:a16="http://schemas.microsoft.com/office/drawing/2014/main" val="350978337"/>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a:solidFill>
                            <a:srgbClr val="0D0D0D"/>
                          </a:solidFill>
                          <a:effectLst/>
                          <a:latin typeface="Calibri"/>
                        </a:rPr>
                        <a:t>Mount Auburn Hospital</a:t>
                      </a:r>
                    </a:p>
                  </a:txBody>
                  <a:tcPr marL="5382" marR="5382" marT="5382" marB="0" anchor="b">
                    <a:lnL>
                      <a:noFill/>
                    </a:lnL>
                    <a:lnR>
                      <a:noFill/>
                    </a:lnR>
                    <a:lnT>
                      <a:noFill/>
                    </a:lnT>
                    <a:lnB>
                      <a:noFill/>
                    </a:lnB>
                    <a:solidFill>
                      <a:srgbClr val="DCE6F1"/>
                    </a:solidFill>
                  </a:tcPr>
                </a:tc>
                <a:tc>
                  <a:txBody>
                    <a:bodyPr/>
                    <a:lstStyle/>
                    <a:p>
                      <a:pPr marL="0" marR="0" lvl="0" indent="0" algn="l" rtl="0" eaLnBrk="1" fontAlgn="b" latinLnBrk="0" hangingPunct="1">
                        <a:lnSpc>
                          <a:spcPct val="100000"/>
                        </a:lnSpc>
                        <a:spcBef>
                          <a:spcPts val="0"/>
                        </a:spcBef>
                        <a:spcAft>
                          <a:spcPts val="0"/>
                        </a:spcAft>
                        <a:buClrTx/>
                        <a:buSzTx/>
                        <a:buFontTx/>
                        <a:buNone/>
                      </a:pPr>
                      <a:r>
                        <a:rPr lang="en-US" sz="800" b="0" i="0" u="none" strike="noStrike">
                          <a:solidFill>
                            <a:srgbClr val="0D0D0D"/>
                          </a:solidFill>
                          <a:effectLst/>
                          <a:latin typeface="Calibri"/>
                        </a:rPr>
                        <a:t>                          -</a:t>
                      </a:r>
                    </a:p>
                  </a:txBody>
                  <a:tcPr marL="5382" marR="5382" marT="5382" marB="0" anchor="b">
                    <a:lnL>
                      <a:noFill/>
                    </a:lnL>
                    <a:lnR>
                      <a:noFill/>
                    </a:lnR>
                    <a:lnT>
                      <a:noFill/>
                    </a:lnT>
                    <a:lnB>
                      <a:noFill/>
                    </a:lnB>
                    <a:solidFill>
                      <a:srgbClr val="DCE6F1"/>
                    </a:solidFill>
                  </a:tcPr>
                </a:tc>
                <a:extLst>
                  <a:ext uri="{0D108BD9-81ED-4DB2-BD59-A6C34878D82A}">
                    <a16:rowId xmlns:a16="http://schemas.microsoft.com/office/drawing/2014/main" val="179203085"/>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a:solidFill>
                            <a:srgbClr val="0D0D0D"/>
                          </a:solidFill>
                          <a:effectLst/>
                          <a:latin typeface="Calibri"/>
                        </a:rPr>
                        <a:t>Nantucket Cottage Hospital</a:t>
                      </a:r>
                    </a:p>
                  </a:txBody>
                  <a:tcPr marL="5382" marR="5382" marT="5382" marB="0" anchor="b">
                    <a:lnL>
                      <a:noFill/>
                    </a:lnL>
                    <a:lnR>
                      <a:noFill/>
                    </a:lnR>
                    <a:lnT>
                      <a:noFill/>
                    </a:lnT>
                    <a:lnB>
                      <a:noFill/>
                    </a:lnB>
                  </a:tcPr>
                </a:tc>
                <a:tc>
                  <a:txBody>
                    <a:bodyPr/>
                    <a:lstStyle/>
                    <a:p>
                      <a:pPr marL="0" marR="0" lvl="0" indent="0" algn="l" rtl="0" eaLnBrk="1" fontAlgn="b" latinLnBrk="0" hangingPunct="1">
                        <a:lnSpc>
                          <a:spcPct val="100000"/>
                        </a:lnSpc>
                        <a:spcBef>
                          <a:spcPts val="0"/>
                        </a:spcBef>
                        <a:spcAft>
                          <a:spcPts val="0"/>
                        </a:spcAft>
                        <a:buClrTx/>
                        <a:buSzTx/>
                        <a:buFontTx/>
                        <a:buNone/>
                      </a:pPr>
                      <a:r>
                        <a:rPr lang="en-US" sz="800" b="0" i="0" u="none" strike="noStrike">
                          <a:solidFill>
                            <a:srgbClr val="0D0D0D"/>
                          </a:solidFill>
                          <a:effectLst/>
                          <a:latin typeface="Calibri"/>
                        </a:rPr>
                        <a:t>$        1,119,349</a:t>
                      </a:r>
                    </a:p>
                  </a:txBody>
                  <a:tcPr marL="5382" marR="5382" marT="5382" marB="0" anchor="b">
                    <a:lnL>
                      <a:noFill/>
                    </a:lnL>
                    <a:lnR>
                      <a:noFill/>
                    </a:lnR>
                    <a:lnT>
                      <a:noFill/>
                    </a:lnT>
                    <a:lnB>
                      <a:noFill/>
                    </a:lnB>
                  </a:tcPr>
                </a:tc>
                <a:extLst>
                  <a:ext uri="{0D108BD9-81ED-4DB2-BD59-A6C34878D82A}">
                    <a16:rowId xmlns:a16="http://schemas.microsoft.com/office/drawing/2014/main" val="262858503"/>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a:solidFill>
                            <a:srgbClr val="0D0D0D"/>
                          </a:solidFill>
                          <a:effectLst/>
                          <a:latin typeface="Calibri"/>
                        </a:rPr>
                        <a:t>Nashoba Valley Med Ctr, A Steward Family Hospital</a:t>
                      </a:r>
                    </a:p>
                  </a:txBody>
                  <a:tcPr marL="5382" marR="5382" marT="5382" marB="0" anchor="b">
                    <a:lnL>
                      <a:noFill/>
                    </a:lnL>
                    <a:lnR>
                      <a:noFill/>
                    </a:lnR>
                    <a:lnT>
                      <a:noFill/>
                    </a:lnT>
                    <a:lnB>
                      <a:noFill/>
                    </a:lnB>
                    <a:solidFill>
                      <a:srgbClr val="DCE6F1"/>
                    </a:solidFill>
                  </a:tcPr>
                </a:tc>
                <a:tc>
                  <a:txBody>
                    <a:bodyPr/>
                    <a:lstStyle/>
                    <a:p>
                      <a:pPr marL="0" marR="0" lvl="0" indent="0" algn="l" rtl="0" eaLnBrk="1" fontAlgn="b" latinLnBrk="0" hangingPunct="1">
                        <a:lnSpc>
                          <a:spcPct val="100000"/>
                        </a:lnSpc>
                        <a:spcBef>
                          <a:spcPts val="0"/>
                        </a:spcBef>
                        <a:spcAft>
                          <a:spcPts val="0"/>
                        </a:spcAft>
                        <a:buClrTx/>
                        <a:buSzTx/>
                        <a:buFontTx/>
                        <a:buNone/>
                      </a:pPr>
                      <a:r>
                        <a:rPr lang="en-US" sz="800" b="0" i="0" u="none" strike="noStrike">
                          <a:solidFill>
                            <a:srgbClr val="0D0D0D"/>
                          </a:solidFill>
                          <a:effectLst/>
                          <a:latin typeface="Calibri"/>
                        </a:rPr>
                        <a:t>$           335,340 </a:t>
                      </a:r>
                      <a:endParaRPr lang="en-US" sz="800" b="0" i="0" u="none" strike="noStrike">
                        <a:solidFill>
                          <a:srgbClr val="0D0D0D"/>
                        </a:solidFill>
                        <a:effectLst/>
                        <a:latin typeface="Calibri" panose="020F0502020204030204" pitchFamily="34" charset="0"/>
                      </a:endParaRPr>
                    </a:p>
                  </a:txBody>
                  <a:tcPr marL="5382" marR="5382" marT="5382" marB="0" anchor="b">
                    <a:lnL>
                      <a:noFill/>
                    </a:lnL>
                    <a:lnR>
                      <a:noFill/>
                    </a:lnR>
                    <a:lnT>
                      <a:noFill/>
                    </a:lnT>
                    <a:lnB>
                      <a:noFill/>
                    </a:lnB>
                    <a:solidFill>
                      <a:srgbClr val="DCE6F1"/>
                    </a:solidFill>
                  </a:tcPr>
                </a:tc>
                <a:extLst>
                  <a:ext uri="{0D108BD9-81ED-4DB2-BD59-A6C34878D82A}">
                    <a16:rowId xmlns:a16="http://schemas.microsoft.com/office/drawing/2014/main" val="2935819992"/>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a:solidFill>
                            <a:srgbClr val="0D0D0D"/>
                          </a:solidFill>
                          <a:effectLst/>
                          <a:latin typeface="Calibri"/>
                        </a:rPr>
                        <a:t>Newton-Wellesley Hospital</a:t>
                      </a:r>
                    </a:p>
                  </a:txBody>
                  <a:tcPr marL="5382" marR="5382" marT="5382" marB="0" anchor="b">
                    <a:lnL>
                      <a:noFill/>
                    </a:lnL>
                    <a:lnR>
                      <a:noFill/>
                    </a:lnR>
                    <a:lnT>
                      <a:noFill/>
                    </a:lnT>
                    <a:lnB>
                      <a:noFill/>
                    </a:lnB>
                  </a:tcPr>
                </a:tc>
                <a:tc>
                  <a:txBody>
                    <a:bodyPr/>
                    <a:lstStyle/>
                    <a:p>
                      <a:pPr marL="0" marR="0" lvl="0" indent="0" algn="l" rtl="0" eaLnBrk="1" fontAlgn="b" latinLnBrk="0" hangingPunct="1">
                        <a:lnSpc>
                          <a:spcPct val="100000"/>
                        </a:lnSpc>
                        <a:spcBef>
                          <a:spcPts val="0"/>
                        </a:spcBef>
                        <a:spcAft>
                          <a:spcPts val="0"/>
                        </a:spcAft>
                        <a:buClrTx/>
                        <a:buSzTx/>
                        <a:buFontTx/>
                        <a:buNone/>
                      </a:pPr>
                      <a:r>
                        <a:rPr lang="en-US" sz="800" b="0" i="0" u="none" strike="noStrike">
                          <a:solidFill>
                            <a:srgbClr val="0D0D0D"/>
                          </a:solidFill>
                          <a:effectLst/>
                          <a:latin typeface="Calibri"/>
                        </a:rPr>
                        <a:t>                          -</a:t>
                      </a:r>
                      <a:endParaRPr lang="en-US" sz="800" b="0" i="0" u="none" strike="noStrike">
                        <a:solidFill>
                          <a:srgbClr val="0D0D0D"/>
                        </a:solidFill>
                        <a:effectLst/>
                        <a:latin typeface="Calibri" panose="020F0502020204030204" pitchFamily="34" charset="0"/>
                      </a:endParaRPr>
                    </a:p>
                  </a:txBody>
                  <a:tcPr marL="5382" marR="5382" marT="5382" marB="0" anchor="b">
                    <a:lnL>
                      <a:noFill/>
                    </a:lnL>
                    <a:lnR>
                      <a:noFill/>
                    </a:lnR>
                    <a:lnT>
                      <a:noFill/>
                    </a:lnT>
                    <a:lnB>
                      <a:noFill/>
                    </a:lnB>
                  </a:tcPr>
                </a:tc>
                <a:extLst>
                  <a:ext uri="{0D108BD9-81ED-4DB2-BD59-A6C34878D82A}">
                    <a16:rowId xmlns:a16="http://schemas.microsoft.com/office/drawing/2014/main" val="150556616"/>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a:solidFill>
                            <a:srgbClr val="0D0D0D"/>
                          </a:solidFill>
                          <a:effectLst/>
                          <a:latin typeface="Calibri"/>
                        </a:rPr>
                        <a:t>Noble Hospital</a:t>
                      </a:r>
                    </a:p>
                  </a:txBody>
                  <a:tcPr marL="5382" marR="5382" marT="5382" marB="0" anchor="b">
                    <a:lnL>
                      <a:noFill/>
                    </a:lnL>
                    <a:lnR>
                      <a:noFill/>
                    </a:lnR>
                    <a:lnT>
                      <a:noFill/>
                    </a:lnT>
                    <a:lnB>
                      <a:noFill/>
                    </a:lnB>
                    <a:solidFill>
                      <a:srgbClr val="DCE6F1"/>
                    </a:solidFill>
                  </a:tcPr>
                </a:tc>
                <a:tc>
                  <a:txBody>
                    <a:bodyPr/>
                    <a:lstStyle/>
                    <a:p>
                      <a:pPr marL="0" marR="0" lvl="0" indent="0" algn="l" rtl="0" eaLnBrk="1" fontAlgn="b" latinLnBrk="0" hangingPunct="1">
                        <a:lnSpc>
                          <a:spcPct val="100000"/>
                        </a:lnSpc>
                        <a:spcBef>
                          <a:spcPts val="0"/>
                        </a:spcBef>
                        <a:spcAft>
                          <a:spcPts val="0"/>
                        </a:spcAft>
                        <a:buClrTx/>
                        <a:buSzTx/>
                        <a:buFontTx/>
                        <a:buNone/>
                      </a:pPr>
                      <a:r>
                        <a:rPr lang="en-US" sz="800" b="0" i="0" u="none" strike="noStrike">
                          <a:solidFill>
                            <a:srgbClr val="0D0D0D"/>
                          </a:solidFill>
                          <a:effectLst/>
                          <a:latin typeface="Calibri"/>
                        </a:rPr>
                        <a:t>$           266,467</a:t>
                      </a:r>
                    </a:p>
                  </a:txBody>
                  <a:tcPr marL="5382" marR="5382" marT="5382" marB="0" anchor="b">
                    <a:lnL>
                      <a:noFill/>
                    </a:lnL>
                    <a:lnR>
                      <a:noFill/>
                    </a:lnR>
                    <a:lnT>
                      <a:noFill/>
                    </a:lnT>
                    <a:lnB>
                      <a:noFill/>
                    </a:lnB>
                    <a:solidFill>
                      <a:srgbClr val="DCE6F1"/>
                    </a:solidFill>
                  </a:tcPr>
                </a:tc>
                <a:extLst>
                  <a:ext uri="{0D108BD9-81ED-4DB2-BD59-A6C34878D82A}">
                    <a16:rowId xmlns:a16="http://schemas.microsoft.com/office/drawing/2014/main" val="2590156090"/>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a:solidFill>
                            <a:srgbClr val="0D0D0D"/>
                          </a:solidFill>
                          <a:effectLst/>
                          <a:latin typeface="Calibri"/>
                        </a:rPr>
                        <a:t>North Shore Medical Center</a:t>
                      </a:r>
                    </a:p>
                  </a:txBody>
                  <a:tcPr marL="5382" marR="5382" marT="5382" marB="0" anchor="b">
                    <a:lnL>
                      <a:noFill/>
                    </a:lnL>
                    <a:lnR>
                      <a:noFill/>
                    </a:lnR>
                    <a:lnT>
                      <a:noFill/>
                    </a:lnT>
                    <a:lnB>
                      <a:noFill/>
                    </a:lnB>
                  </a:tcPr>
                </a:tc>
                <a:tc>
                  <a:txBody>
                    <a:bodyPr/>
                    <a:lstStyle/>
                    <a:p>
                      <a:pPr marL="0" marR="0" lvl="0" indent="0" algn="l" rtl="0" eaLnBrk="1" fontAlgn="b" latinLnBrk="0" hangingPunct="1">
                        <a:lnSpc>
                          <a:spcPct val="100000"/>
                        </a:lnSpc>
                        <a:spcBef>
                          <a:spcPts val="0"/>
                        </a:spcBef>
                        <a:spcAft>
                          <a:spcPts val="0"/>
                        </a:spcAft>
                        <a:buClrTx/>
                        <a:buSzTx/>
                        <a:buFontTx/>
                        <a:buNone/>
                      </a:pPr>
                      <a:r>
                        <a:rPr lang="en-US" sz="800" b="0" i="0" u="none" strike="noStrike">
                          <a:solidFill>
                            <a:srgbClr val="0D0D0D"/>
                          </a:solidFill>
                          <a:effectLst/>
                          <a:latin typeface="Calibri"/>
                        </a:rPr>
                        <a:t>$        5,616,188 </a:t>
                      </a:r>
                      <a:endParaRPr lang="en-US" sz="800" b="0" i="0" u="none" strike="noStrike">
                        <a:solidFill>
                          <a:srgbClr val="0D0D0D"/>
                        </a:solidFill>
                        <a:effectLst/>
                        <a:latin typeface="Calibri" panose="020F0502020204030204" pitchFamily="34" charset="0"/>
                      </a:endParaRPr>
                    </a:p>
                  </a:txBody>
                  <a:tcPr marL="5382" marR="5382" marT="5382" marB="0" anchor="b">
                    <a:lnL>
                      <a:noFill/>
                    </a:lnL>
                    <a:lnR>
                      <a:noFill/>
                    </a:lnR>
                    <a:lnT>
                      <a:noFill/>
                    </a:lnT>
                    <a:lnB>
                      <a:noFill/>
                    </a:lnB>
                  </a:tcPr>
                </a:tc>
                <a:extLst>
                  <a:ext uri="{0D108BD9-81ED-4DB2-BD59-A6C34878D82A}">
                    <a16:rowId xmlns:a16="http://schemas.microsoft.com/office/drawing/2014/main" val="3897986568"/>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a:solidFill>
                            <a:srgbClr val="0D0D0D"/>
                          </a:solidFill>
                          <a:effectLst/>
                          <a:latin typeface="Calibri"/>
                        </a:rPr>
                        <a:t>Northeast Hospital</a:t>
                      </a:r>
                    </a:p>
                  </a:txBody>
                  <a:tcPr marL="5382" marR="5382" marT="5382" marB="0" anchor="b">
                    <a:lnL>
                      <a:noFill/>
                    </a:lnL>
                    <a:lnR>
                      <a:noFill/>
                    </a:lnR>
                    <a:lnT>
                      <a:noFill/>
                    </a:lnT>
                    <a:lnB>
                      <a:noFill/>
                    </a:lnB>
                    <a:solidFill>
                      <a:srgbClr val="DCE6F1"/>
                    </a:solidFill>
                  </a:tcPr>
                </a:tc>
                <a:tc>
                  <a:txBody>
                    <a:bodyPr/>
                    <a:lstStyle/>
                    <a:p>
                      <a:pPr marL="0" marR="0" lvl="0" indent="0" algn="l" rtl="0" eaLnBrk="1" fontAlgn="b" latinLnBrk="0" hangingPunct="1">
                        <a:lnSpc>
                          <a:spcPct val="100000"/>
                        </a:lnSpc>
                        <a:spcBef>
                          <a:spcPts val="0"/>
                        </a:spcBef>
                        <a:spcAft>
                          <a:spcPts val="0"/>
                        </a:spcAft>
                        <a:buClrTx/>
                        <a:buSzTx/>
                        <a:buFontTx/>
                        <a:buNone/>
                      </a:pPr>
                      <a:r>
                        <a:rPr lang="en-US" sz="800" b="0" i="0" u="none" strike="noStrike">
                          <a:solidFill>
                            <a:srgbClr val="0D0D0D"/>
                          </a:solidFill>
                          <a:effectLst/>
                          <a:latin typeface="Calibri"/>
                        </a:rPr>
                        <a:t>$         1,608,794</a:t>
                      </a:r>
                    </a:p>
                  </a:txBody>
                  <a:tcPr marL="5382" marR="5382" marT="5382" marB="0" anchor="b">
                    <a:lnL>
                      <a:noFill/>
                    </a:lnL>
                    <a:lnR>
                      <a:noFill/>
                    </a:lnR>
                    <a:lnT>
                      <a:noFill/>
                    </a:lnT>
                    <a:lnB>
                      <a:noFill/>
                    </a:lnB>
                    <a:solidFill>
                      <a:srgbClr val="DCE6F1"/>
                    </a:solidFill>
                  </a:tcPr>
                </a:tc>
                <a:extLst>
                  <a:ext uri="{0D108BD9-81ED-4DB2-BD59-A6C34878D82A}">
                    <a16:rowId xmlns:a16="http://schemas.microsoft.com/office/drawing/2014/main" val="3597688016"/>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a:solidFill>
                            <a:srgbClr val="0D0D0D"/>
                          </a:solidFill>
                          <a:effectLst/>
                          <a:latin typeface="Calibri"/>
                        </a:rPr>
                        <a:t>Saint Vincent Hospital</a:t>
                      </a:r>
                    </a:p>
                  </a:txBody>
                  <a:tcPr marL="5382" marR="5382" marT="5382" marB="0" anchor="b">
                    <a:lnL>
                      <a:noFill/>
                    </a:lnL>
                    <a:lnR>
                      <a:noFill/>
                    </a:lnR>
                    <a:lnT>
                      <a:noFill/>
                    </a:lnT>
                    <a:lnB>
                      <a:noFill/>
                    </a:lnB>
                  </a:tcPr>
                </a:tc>
                <a:tc>
                  <a:txBody>
                    <a:bodyPr/>
                    <a:lstStyle/>
                    <a:p>
                      <a:pPr marL="0" marR="0" lvl="0" indent="0" algn="l" rtl="0" eaLnBrk="1" fontAlgn="b" latinLnBrk="0" hangingPunct="1">
                        <a:lnSpc>
                          <a:spcPct val="100000"/>
                        </a:lnSpc>
                        <a:spcBef>
                          <a:spcPts val="0"/>
                        </a:spcBef>
                        <a:spcAft>
                          <a:spcPts val="0"/>
                        </a:spcAft>
                        <a:buClrTx/>
                        <a:buSzTx/>
                        <a:buFontTx/>
                        <a:buNone/>
                      </a:pPr>
                      <a:r>
                        <a:rPr lang="en-US" sz="800" b="0" i="0" u="none" strike="noStrike">
                          <a:solidFill>
                            <a:srgbClr val="0D0D0D"/>
                          </a:solidFill>
                          <a:effectLst/>
                          <a:latin typeface="Calibri"/>
                        </a:rPr>
                        <a:t>$            775,031</a:t>
                      </a:r>
                    </a:p>
                  </a:txBody>
                  <a:tcPr marL="5382" marR="5382" marT="5382" marB="0" anchor="b">
                    <a:lnL>
                      <a:noFill/>
                    </a:lnL>
                    <a:lnR>
                      <a:noFill/>
                    </a:lnR>
                    <a:lnT>
                      <a:noFill/>
                    </a:lnT>
                    <a:lnB>
                      <a:noFill/>
                    </a:lnB>
                  </a:tcPr>
                </a:tc>
                <a:extLst>
                  <a:ext uri="{0D108BD9-81ED-4DB2-BD59-A6C34878D82A}">
                    <a16:rowId xmlns:a16="http://schemas.microsoft.com/office/drawing/2014/main" val="2986937316"/>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a:solidFill>
                            <a:srgbClr val="0D0D0D"/>
                          </a:solidFill>
                          <a:effectLst/>
                          <a:latin typeface="Calibri"/>
                        </a:rPr>
                        <a:t>Signature Healthcare Brockton Hospital</a:t>
                      </a:r>
                    </a:p>
                  </a:txBody>
                  <a:tcPr marL="5382" marR="5382" marT="5382" marB="0" anchor="b">
                    <a:lnL>
                      <a:noFill/>
                    </a:lnL>
                    <a:lnR>
                      <a:noFill/>
                    </a:lnR>
                    <a:lnT>
                      <a:noFill/>
                    </a:lnT>
                    <a:lnB>
                      <a:noFill/>
                    </a:lnB>
                    <a:solidFill>
                      <a:srgbClr val="DCE6F1"/>
                    </a:solidFill>
                  </a:tcPr>
                </a:tc>
                <a:tc>
                  <a:txBody>
                    <a:bodyPr/>
                    <a:lstStyle/>
                    <a:p>
                      <a:pPr marL="0" marR="0" lvl="0" indent="0" algn="l" rtl="0" eaLnBrk="1" fontAlgn="b" latinLnBrk="0" hangingPunct="1">
                        <a:lnSpc>
                          <a:spcPct val="100000"/>
                        </a:lnSpc>
                        <a:spcBef>
                          <a:spcPts val="0"/>
                        </a:spcBef>
                        <a:spcAft>
                          <a:spcPts val="0"/>
                        </a:spcAft>
                        <a:buClrTx/>
                        <a:buSzTx/>
                        <a:buFontTx/>
                        <a:buNone/>
                      </a:pPr>
                      <a:r>
                        <a:rPr lang="en-US" sz="800" b="0" i="0" u="none" strike="noStrike">
                          <a:solidFill>
                            <a:srgbClr val="0D0D0D"/>
                          </a:solidFill>
                          <a:effectLst/>
                          <a:latin typeface="Calibri"/>
                        </a:rPr>
                        <a:t>$         3,305,506 </a:t>
                      </a:r>
                      <a:endParaRPr lang="en-US" sz="800" b="0" i="0" u="none" strike="noStrike">
                        <a:solidFill>
                          <a:srgbClr val="0D0D0D"/>
                        </a:solidFill>
                        <a:effectLst/>
                        <a:latin typeface="Calibri" panose="020F0502020204030204" pitchFamily="34" charset="0"/>
                      </a:endParaRPr>
                    </a:p>
                  </a:txBody>
                  <a:tcPr marL="5382" marR="5382" marT="5382" marB="0" anchor="b">
                    <a:lnL>
                      <a:noFill/>
                    </a:lnL>
                    <a:lnR>
                      <a:noFill/>
                    </a:lnR>
                    <a:lnT>
                      <a:noFill/>
                    </a:lnT>
                    <a:lnB>
                      <a:noFill/>
                    </a:lnB>
                    <a:solidFill>
                      <a:srgbClr val="DCE6F1"/>
                    </a:solidFill>
                  </a:tcPr>
                </a:tc>
                <a:extLst>
                  <a:ext uri="{0D108BD9-81ED-4DB2-BD59-A6C34878D82A}">
                    <a16:rowId xmlns:a16="http://schemas.microsoft.com/office/drawing/2014/main" val="59896401"/>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a:solidFill>
                            <a:srgbClr val="0D0D0D"/>
                          </a:solidFill>
                          <a:effectLst/>
                          <a:latin typeface="Calibri"/>
                        </a:rPr>
                        <a:t>South Shore Hospital</a:t>
                      </a:r>
                    </a:p>
                  </a:txBody>
                  <a:tcPr marL="5382" marR="5382" marT="5382" marB="0" anchor="b">
                    <a:lnL>
                      <a:noFill/>
                    </a:lnL>
                    <a:lnR>
                      <a:noFill/>
                    </a:lnR>
                    <a:lnT>
                      <a:noFill/>
                    </a:lnT>
                    <a:lnB>
                      <a:noFill/>
                    </a:lnB>
                  </a:tcPr>
                </a:tc>
                <a:tc>
                  <a:txBody>
                    <a:bodyPr/>
                    <a:lstStyle/>
                    <a:p>
                      <a:pPr algn="l" fontAlgn="b"/>
                      <a:r>
                        <a:rPr lang="en-US" sz="800" b="0" i="0" u="none" strike="noStrike">
                          <a:solidFill>
                            <a:srgbClr val="0D0D0D"/>
                          </a:solidFill>
                          <a:effectLst/>
                          <a:latin typeface="Calibri"/>
                        </a:rPr>
                        <a:t>$         2,755,004</a:t>
                      </a:r>
                    </a:p>
                  </a:txBody>
                  <a:tcPr marL="5382" marR="5382" marT="5382" marB="0" anchor="b">
                    <a:lnL>
                      <a:noFill/>
                    </a:lnL>
                    <a:lnR>
                      <a:noFill/>
                    </a:lnR>
                    <a:lnT>
                      <a:noFill/>
                    </a:lnT>
                    <a:lnB>
                      <a:noFill/>
                    </a:lnB>
                  </a:tcPr>
                </a:tc>
                <a:extLst>
                  <a:ext uri="{0D108BD9-81ED-4DB2-BD59-A6C34878D82A}">
                    <a16:rowId xmlns:a16="http://schemas.microsoft.com/office/drawing/2014/main" val="2538801093"/>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a:solidFill>
                            <a:srgbClr val="0D0D0D"/>
                          </a:solidFill>
                          <a:effectLst/>
                          <a:latin typeface="Calibri"/>
                        </a:rPr>
                        <a:t>Southcoast Hospitals Group</a:t>
                      </a:r>
                    </a:p>
                  </a:txBody>
                  <a:tcPr marL="5382" marR="5382" marT="5382" marB="0" anchor="b">
                    <a:lnL>
                      <a:noFill/>
                    </a:lnL>
                    <a:lnR>
                      <a:noFill/>
                    </a:lnR>
                    <a:lnT>
                      <a:noFill/>
                    </a:lnT>
                    <a:lnB>
                      <a:noFill/>
                    </a:lnB>
                    <a:solidFill>
                      <a:srgbClr val="DCE6F1"/>
                    </a:solidFill>
                  </a:tcPr>
                </a:tc>
                <a:tc>
                  <a:txBody>
                    <a:bodyPr/>
                    <a:lstStyle/>
                    <a:p>
                      <a:pPr algn="l" fontAlgn="b"/>
                      <a:r>
                        <a:rPr lang="en-US" sz="800" b="0" i="0" u="none" strike="noStrike">
                          <a:solidFill>
                            <a:srgbClr val="0D0D0D"/>
                          </a:solidFill>
                          <a:effectLst/>
                          <a:latin typeface="Calibri"/>
                        </a:rPr>
                        <a:t>$         6,887,449</a:t>
                      </a:r>
                    </a:p>
                  </a:txBody>
                  <a:tcPr marL="5382" marR="5382" marT="5382" marB="0" anchor="b">
                    <a:lnL>
                      <a:noFill/>
                    </a:lnL>
                    <a:lnR>
                      <a:noFill/>
                    </a:lnR>
                    <a:lnT>
                      <a:noFill/>
                    </a:lnT>
                    <a:lnB>
                      <a:noFill/>
                    </a:lnB>
                    <a:solidFill>
                      <a:srgbClr val="DCE6F1"/>
                    </a:solidFill>
                  </a:tcPr>
                </a:tc>
                <a:extLst>
                  <a:ext uri="{0D108BD9-81ED-4DB2-BD59-A6C34878D82A}">
                    <a16:rowId xmlns:a16="http://schemas.microsoft.com/office/drawing/2014/main" val="106298447"/>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a:solidFill>
                            <a:srgbClr val="0D0D0D"/>
                          </a:solidFill>
                          <a:effectLst/>
                          <a:latin typeface="Calibri"/>
                        </a:rPr>
                        <a:t>Steward Carney Hospital</a:t>
                      </a:r>
                    </a:p>
                  </a:txBody>
                  <a:tcPr marL="5382" marR="5382" marT="5382" marB="0" anchor="b">
                    <a:lnL>
                      <a:noFill/>
                    </a:lnL>
                    <a:lnR>
                      <a:noFill/>
                    </a:lnR>
                    <a:lnT>
                      <a:noFill/>
                    </a:lnT>
                    <a:lnB>
                      <a:noFill/>
                    </a:lnB>
                  </a:tcPr>
                </a:tc>
                <a:tc>
                  <a:txBody>
                    <a:bodyPr/>
                    <a:lstStyle/>
                    <a:p>
                      <a:pPr algn="l" fontAlgn="b"/>
                      <a:r>
                        <a:rPr lang="en-US" sz="800" b="0" i="0" u="none" strike="noStrike">
                          <a:solidFill>
                            <a:srgbClr val="0D0D0D"/>
                          </a:solidFill>
                          <a:effectLst/>
                          <a:latin typeface="Calibri"/>
                        </a:rPr>
                        <a:t>$            790,433 </a:t>
                      </a:r>
                      <a:endParaRPr lang="en-US" sz="800" b="0" i="0" u="none" strike="noStrike">
                        <a:solidFill>
                          <a:srgbClr val="0D0D0D"/>
                        </a:solidFill>
                        <a:effectLst/>
                        <a:latin typeface="Calibri" panose="020F0502020204030204" pitchFamily="34" charset="0"/>
                      </a:endParaRPr>
                    </a:p>
                  </a:txBody>
                  <a:tcPr marL="5382" marR="5382" marT="5382" marB="0" anchor="b">
                    <a:lnL>
                      <a:noFill/>
                    </a:lnL>
                    <a:lnR>
                      <a:noFill/>
                    </a:lnR>
                    <a:lnT>
                      <a:noFill/>
                    </a:lnT>
                    <a:lnB>
                      <a:noFill/>
                    </a:lnB>
                  </a:tcPr>
                </a:tc>
                <a:extLst>
                  <a:ext uri="{0D108BD9-81ED-4DB2-BD59-A6C34878D82A}">
                    <a16:rowId xmlns:a16="http://schemas.microsoft.com/office/drawing/2014/main" val="2089857113"/>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a:solidFill>
                            <a:srgbClr val="0D0D0D"/>
                          </a:solidFill>
                          <a:effectLst/>
                          <a:latin typeface="Calibri"/>
                        </a:rPr>
                        <a:t>Steward Good Samaritan Medical Center</a:t>
                      </a:r>
                    </a:p>
                  </a:txBody>
                  <a:tcPr marL="5382" marR="5382" marT="5382" marB="0" anchor="b">
                    <a:lnL>
                      <a:noFill/>
                    </a:lnL>
                    <a:lnR>
                      <a:noFill/>
                    </a:lnR>
                    <a:lnT>
                      <a:noFill/>
                    </a:lnT>
                    <a:lnB>
                      <a:noFill/>
                    </a:lnB>
                    <a:solidFill>
                      <a:srgbClr val="DCE6F1"/>
                    </a:solidFill>
                  </a:tcPr>
                </a:tc>
                <a:tc>
                  <a:txBody>
                    <a:bodyPr/>
                    <a:lstStyle/>
                    <a:p>
                      <a:pPr marL="0" marR="0" lvl="0" indent="0" algn="l" rtl="0" eaLnBrk="1" fontAlgn="b" latinLnBrk="0" hangingPunct="1">
                        <a:lnSpc>
                          <a:spcPct val="100000"/>
                        </a:lnSpc>
                        <a:spcBef>
                          <a:spcPts val="0"/>
                        </a:spcBef>
                        <a:spcAft>
                          <a:spcPts val="0"/>
                        </a:spcAft>
                        <a:buClrTx/>
                        <a:buSzTx/>
                        <a:buFontTx/>
                        <a:buNone/>
                      </a:pPr>
                      <a:r>
                        <a:rPr lang="en-US" sz="800" b="0" i="0" u="none" strike="noStrike">
                          <a:solidFill>
                            <a:srgbClr val="0D0D0D"/>
                          </a:solidFill>
                          <a:effectLst/>
                          <a:latin typeface="Calibri"/>
                        </a:rPr>
                        <a:t>$         1,856,460 </a:t>
                      </a:r>
                      <a:endParaRPr lang="en-US" sz="800" b="0" i="0" u="none" strike="noStrike">
                        <a:solidFill>
                          <a:srgbClr val="0D0D0D"/>
                        </a:solidFill>
                        <a:effectLst/>
                        <a:latin typeface="Calibri" panose="020F0502020204030204" pitchFamily="34" charset="0"/>
                      </a:endParaRPr>
                    </a:p>
                  </a:txBody>
                  <a:tcPr marL="5382" marR="5382" marT="5382" marB="0" anchor="b">
                    <a:lnL>
                      <a:noFill/>
                    </a:lnL>
                    <a:lnR>
                      <a:noFill/>
                    </a:lnR>
                    <a:lnT>
                      <a:noFill/>
                    </a:lnT>
                    <a:lnB>
                      <a:noFill/>
                    </a:lnB>
                    <a:solidFill>
                      <a:srgbClr val="DCE6F1"/>
                    </a:solidFill>
                  </a:tcPr>
                </a:tc>
                <a:extLst>
                  <a:ext uri="{0D108BD9-81ED-4DB2-BD59-A6C34878D82A}">
                    <a16:rowId xmlns:a16="http://schemas.microsoft.com/office/drawing/2014/main" val="523132222"/>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a:solidFill>
                            <a:srgbClr val="0D0D0D"/>
                          </a:solidFill>
                          <a:effectLst/>
                          <a:latin typeface="Calibri"/>
                        </a:rPr>
                        <a:t>Steward Holy Family Hospital</a:t>
                      </a:r>
                    </a:p>
                  </a:txBody>
                  <a:tcPr marL="5382" marR="5382" marT="5382" marB="0" anchor="b">
                    <a:lnL>
                      <a:noFill/>
                    </a:lnL>
                    <a:lnR>
                      <a:noFill/>
                    </a:lnR>
                    <a:lnT>
                      <a:noFill/>
                    </a:lnT>
                    <a:lnB>
                      <a:noFill/>
                    </a:lnB>
                  </a:tcPr>
                </a:tc>
                <a:tc>
                  <a:txBody>
                    <a:bodyPr/>
                    <a:lstStyle/>
                    <a:p>
                      <a:pPr marL="0" marR="0" lvl="0" indent="0" algn="l" rtl="0" eaLnBrk="1" fontAlgn="b" latinLnBrk="0" hangingPunct="1">
                        <a:lnSpc>
                          <a:spcPct val="100000"/>
                        </a:lnSpc>
                        <a:spcBef>
                          <a:spcPts val="0"/>
                        </a:spcBef>
                        <a:spcAft>
                          <a:spcPts val="0"/>
                        </a:spcAft>
                        <a:buClrTx/>
                        <a:buSzTx/>
                        <a:buFontTx/>
                        <a:buNone/>
                      </a:pPr>
                      <a:r>
                        <a:rPr lang="en-US" sz="800" b="0" i="0" u="none" strike="noStrike">
                          <a:solidFill>
                            <a:srgbClr val="0D0D0D"/>
                          </a:solidFill>
                          <a:effectLst/>
                          <a:latin typeface="Calibri"/>
                        </a:rPr>
                        <a:t>$         1,412,288</a:t>
                      </a:r>
                    </a:p>
                  </a:txBody>
                  <a:tcPr marL="5382" marR="5382" marT="5382" marB="0" anchor="b">
                    <a:lnL>
                      <a:noFill/>
                    </a:lnL>
                    <a:lnR>
                      <a:noFill/>
                    </a:lnR>
                    <a:lnT>
                      <a:noFill/>
                    </a:lnT>
                    <a:lnB>
                      <a:noFill/>
                    </a:lnB>
                  </a:tcPr>
                </a:tc>
                <a:extLst>
                  <a:ext uri="{0D108BD9-81ED-4DB2-BD59-A6C34878D82A}">
                    <a16:rowId xmlns:a16="http://schemas.microsoft.com/office/drawing/2014/main" val="4087753521"/>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a:solidFill>
                            <a:srgbClr val="0D0D0D"/>
                          </a:solidFill>
                          <a:effectLst/>
                          <a:latin typeface="Calibri"/>
                        </a:rPr>
                        <a:t>Steward Norwood Hospital</a:t>
                      </a:r>
                    </a:p>
                  </a:txBody>
                  <a:tcPr marL="5382" marR="5382" marT="5382" marB="0" anchor="b">
                    <a:lnL>
                      <a:noFill/>
                    </a:lnL>
                    <a:lnR>
                      <a:noFill/>
                    </a:lnR>
                    <a:lnT>
                      <a:noFill/>
                    </a:lnT>
                    <a:lnB>
                      <a:noFill/>
                    </a:lnB>
                    <a:solidFill>
                      <a:srgbClr val="DCE6F1"/>
                    </a:solidFill>
                  </a:tcPr>
                </a:tc>
                <a:tc>
                  <a:txBody>
                    <a:bodyPr/>
                    <a:lstStyle/>
                    <a:p>
                      <a:pPr algn="l" fontAlgn="b"/>
                      <a:r>
                        <a:rPr lang="en-US" sz="800" b="0" i="0" u="none" strike="noStrike">
                          <a:solidFill>
                            <a:srgbClr val="0D0D0D"/>
                          </a:solidFill>
                          <a:effectLst/>
                          <a:latin typeface="Calibri"/>
                        </a:rPr>
                        <a:t>$            260,318</a:t>
                      </a:r>
                    </a:p>
                  </a:txBody>
                  <a:tcPr marL="5382" marR="5382" marT="5382" marB="0" anchor="b">
                    <a:lnL>
                      <a:noFill/>
                    </a:lnL>
                    <a:lnR>
                      <a:noFill/>
                    </a:lnR>
                    <a:lnT>
                      <a:noFill/>
                    </a:lnT>
                    <a:lnB>
                      <a:noFill/>
                    </a:lnB>
                    <a:solidFill>
                      <a:srgbClr val="DCE6F1"/>
                    </a:solidFill>
                  </a:tcPr>
                </a:tc>
                <a:extLst>
                  <a:ext uri="{0D108BD9-81ED-4DB2-BD59-A6C34878D82A}">
                    <a16:rowId xmlns:a16="http://schemas.microsoft.com/office/drawing/2014/main" val="3951869258"/>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a:solidFill>
                            <a:srgbClr val="0D0D0D"/>
                          </a:solidFill>
                          <a:effectLst/>
                          <a:latin typeface="Calibri"/>
                        </a:rPr>
                        <a:t>Steward Saint Anne's Hospital</a:t>
                      </a:r>
                    </a:p>
                  </a:txBody>
                  <a:tcPr marL="5382" marR="5382" marT="5382" marB="0" anchor="b">
                    <a:lnL>
                      <a:noFill/>
                    </a:lnL>
                    <a:lnR>
                      <a:noFill/>
                    </a:lnR>
                    <a:lnT>
                      <a:noFill/>
                    </a:lnT>
                    <a:lnB>
                      <a:noFill/>
                    </a:lnB>
                    <a:solidFill>
                      <a:schemeClr val="bg1"/>
                    </a:solidFill>
                  </a:tcPr>
                </a:tc>
                <a:tc>
                  <a:txBody>
                    <a:bodyPr/>
                    <a:lstStyle/>
                    <a:p>
                      <a:pPr algn="l" fontAlgn="b"/>
                      <a:r>
                        <a:rPr lang="en-US" sz="800" b="0" i="0" u="none" strike="noStrike">
                          <a:solidFill>
                            <a:srgbClr val="0D0D0D"/>
                          </a:solidFill>
                          <a:effectLst/>
                          <a:latin typeface="Calibri"/>
                        </a:rPr>
                        <a:t>$         1,607,052</a:t>
                      </a:r>
                    </a:p>
                  </a:txBody>
                  <a:tcPr marL="5382" marR="5382" marT="5382" marB="0" anchor="b">
                    <a:lnL>
                      <a:noFill/>
                    </a:lnL>
                    <a:lnR>
                      <a:noFill/>
                    </a:lnR>
                    <a:lnT>
                      <a:noFill/>
                    </a:lnT>
                    <a:lnB>
                      <a:noFill/>
                    </a:lnB>
                    <a:solidFill>
                      <a:schemeClr val="bg1"/>
                    </a:solidFill>
                  </a:tcPr>
                </a:tc>
                <a:extLst>
                  <a:ext uri="{0D108BD9-81ED-4DB2-BD59-A6C34878D82A}">
                    <a16:rowId xmlns:a16="http://schemas.microsoft.com/office/drawing/2014/main" val="3213413494"/>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a:solidFill>
                            <a:srgbClr val="0D0D0D"/>
                          </a:solidFill>
                          <a:effectLst/>
                          <a:latin typeface="Calibri"/>
                        </a:rPr>
                        <a:t>Steward St. Elizabeth's Medical Center</a:t>
                      </a:r>
                    </a:p>
                  </a:txBody>
                  <a:tcPr marL="5382" marR="5382" marT="5382" marB="0" anchor="b">
                    <a:lnL>
                      <a:noFill/>
                    </a:lnL>
                    <a:lnR>
                      <a:noFill/>
                    </a:lnR>
                    <a:lnT>
                      <a:noFill/>
                    </a:lnT>
                    <a:lnB>
                      <a:noFill/>
                    </a:lnB>
                    <a:solidFill>
                      <a:srgbClr val="DCE6F1"/>
                    </a:solidFill>
                  </a:tcPr>
                </a:tc>
                <a:tc>
                  <a:txBody>
                    <a:bodyPr/>
                    <a:lstStyle/>
                    <a:p>
                      <a:pPr marL="0" marR="0" lvl="0" indent="0" algn="l" rtl="0" eaLnBrk="1" fontAlgn="b" latinLnBrk="0" hangingPunct="1">
                        <a:lnSpc>
                          <a:spcPct val="100000"/>
                        </a:lnSpc>
                        <a:spcBef>
                          <a:spcPts val="0"/>
                        </a:spcBef>
                        <a:spcAft>
                          <a:spcPts val="0"/>
                        </a:spcAft>
                        <a:buClrTx/>
                        <a:buSzTx/>
                        <a:buFontTx/>
                        <a:buNone/>
                      </a:pPr>
                      <a:r>
                        <a:rPr lang="en-US" sz="800" b="0" i="0" u="none" strike="noStrike">
                          <a:solidFill>
                            <a:srgbClr val="0D0D0D"/>
                          </a:solidFill>
                          <a:effectLst/>
                          <a:latin typeface="Calibri"/>
                        </a:rPr>
                        <a:t>$         1,577,073 </a:t>
                      </a:r>
                      <a:endParaRPr lang="en-US" sz="800" b="0" i="0" u="none" strike="noStrike">
                        <a:solidFill>
                          <a:srgbClr val="0D0D0D"/>
                        </a:solidFill>
                        <a:effectLst/>
                        <a:latin typeface="Calibri" panose="020F0502020204030204" pitchFamily="34" charset="0"/>
                      </a:endParaRPr>
                    </a:p>
                  </a:txBody>
                  <a:tcPr marL="5382" marR="5382" marT="5382" marB="0" anchor="b">
                    <a:lnL>
                      <a:noFill/>
                    </a:lnL>
                    <a:lnR>
                      <a:noFill/>
                    </a:lnR>
                    <a:lnT>
                      <a:noFill/>
                    </a:lnT>
                    <a:lnB>
                      <a:noFill/>
                    </a:lnB>
                    <a:solidFill>
                      <a:srgbClr val="DCE6F1"/>
                    </a:solidFill>
                  </a:tcPr>
                </a:tc>
                <a:extLst>
                  <a:ext uri="{0D108BD9-81ED-4DB2-BD59-A6C34878D82A}">
                    <a16:rowId xmlns:a16="http://schemas.microsoft.com/office/drawing/2014/main" val="1374239489"/>
                  </a:ext>
                </a:extLst>
              </a:tr>
              <a:tr h="144798">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a:solidFill>
                            <a:srgbClr val="0D0D0D"/>
                          </a:solidFill>
                          <a:effectLst/>
                          <a:latin typeface="Calibri"/>
                        </a:rPr>
                        <a:t>Sturdy Memorial Hospital</a:t>
                      </a:r>
                    </a:p>
                  </a:txBody>
                  <a:tcPr marL="5382" marR="5382" marT="5382" marB="0" anchor="b">
                    <a:lnL>
                      <a:noFill/>
                    </a:lnL>
                    <a:lnR>
                      <a:noFill/>
                    </a:lnR>
                    <a:lnT>
                      <a:noFill/>
                    </a:lnT>
                    <a:lnB>
                      <a:noFill/>
                    </a:lnB>
                    <a:solidFill>
                      <a:schemeClr val="bg1"/>
                    </a:solidFill>
                  </a:tcPr>
                </a:tc>
                <a:tc>
                  <a:txBody>
                    <a:bodyPr/>
                    <a:lstStyle/>
                    <a:p>
                      <a:pPr marL="0" marR="0" lvl="0" indent="0" algn="l" rtl="0" eaLnBrk="1" fontAlgn="b" latinLnBrk="0" hangingPunct="1">
                        <a:lnSpc>
                          <a:spcPct val="100000"/>
                        </a:lnSpc>
                        <a:spcBef>
                          <a:spcPts val="0"/>
                        </a:spcBef>
                        <a:spcAft>
                          <a:spcPts val="0"/>
                        </a:spcAft>
                        <a:buClrTx/>
                        <a:buSzTx/>
                        <a:buFontTx/>
                        <a:buNone/>
                      </a:pPr>
                      <a:r>
                        <a:rPr lang="en-US" sz="800" b="0" i="0" u="none" strike="noStrike">
                          <a:solidFill>
                            <a:srgbClr val="0D0D0D"/>
                          </a:solidFill>
                          <a:effectLst/>
                          <a:latin typeface="Calibri"/>
                        </a:rPr>
                        <a:t>$         1,699,513</a:t>
                      </a:r>
                    </a:p>
                  </a:txBody>
                  <a:tcPr marL="5382" marR="5382" marT="5382" marB="0" anchor="b">
                    <a:lnL>
                      <a:noFill/>
                    </a:lnL>
                    <a:lnR>
                      <a:noFill/>
                    </a:lnR>
                    <a:lnT>
                      <a:noFill/>
                    </a:lnT>
                    <a:lnB>
                      <a:noFill/>
                    </a:lnB>
                    <a:solidFill>
                      <a:schemeClr val="bg1"/>
                    </a:solidFill>
                  </a:tcPr>
                </a:tc>
                <a:extLst>
                  <a:ext uri="{0D108BD9-81ED-4DB2-BD59-A6C34878D82A}">
                    <a16:rowId xmlns:a16="http://schemas.microsoft.com/office/drawing/2014/main" val="2341398489"/>
                  </a:ext>
                </a:extLst>
              </a:tr>
              <a:tr h="143144">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a:solidFill>
                            <a:srgbClr val="0D0D0D"/>
                          </a:solidFill>
                          <a:effectLst/>
                          <a:latin typeface="Calibri"/>
                        </a:rPr>
                        <a:t>Tufts Medical Center</a:t>
                      </a:r>
                    </a:p>
                  </a:txBody>
                  <a:tcPr marL="5382" marR="5382" marT="5382" marB="0" anchor="b">
                    <a:lnL>
                      <a:noFill/>
                    </a:lnL>
                    <a:lnR>
                      <a:noFill/>
                    </a:lnR>
                    <a:lnT>
                      <a:noFill/>
                    </a:lnT>
                    <a:lnB>
                      <a:noFill/>
                    </a:lnB>
                    <a:solidFill>
                      <a:schemeClr val="accent1">
                        <a:lumMod val="20000"/>
                        <a:lumOff val="80000"/>
                      </a:schemeClr>
                    </a:solidFill>
                  </a:tcPr>
                </a:tc>
                <a:tc>
                  <a:txBody>
                    <a:bodyPr/>
                    <a:lstStyle/>
                    <a:p>
                      <a:pPr marL="0" marR="0" lvl="0" indent="0" algn="l" rtl="0" eaLnBrk="1" fontAlgn="b" latinLnBrk="0" hangingPunct="1">
                        <a:lnSpc>
                          <a:spcPct val="100000"/>
                        </a:lnSpc>
                        <a:spcBef>
                          <a:spcPts val="0"/>
                        </a:spcBef>
                        <a:spcAft>
                          <a:spcPts val="0"/>
                        </a:spcAft>
                        <a:buClrTx/>
                        <a:buSzTx/>
                        <a:buFontTx/>
                        <a:buNone/>
                      </a:pPr>
                      <a:r>
                        <a:rPr lang="en-US" sz="800" b="0" i="0" u="none" strike="noStrike">
                          <a:solidFill>
                            <a:srgbClr val="0D0D0D"/>
                          </a:solidFill>
                          <a:effectLst/>
                          <a:latin typeface="Calibri"/>
                        </a:rPr>
                        <a:t>$         4,214,124</a:t>
                      </a:r>
                    </a:p>
                  </a:txBody>
                  <a:tcPr marL="5382" marR="5382" marT="5382" marB="0" anchor="b">
                    <a:lnL>
                      <a:noFill/>
                    </a:lnL>
                    <a:lnR>
                      <a:noFill/>
                    </a:lnR>
                    <a:lnT>
                      <a:noFill/>
                    </a:lnT>
                    <a:lnB>
                      <a:noFill/>
                    </a:lnB>
                    <a:solidFill>
                      <a:schemeClr val="accent1">
                        <a:lumMod val="20000"/>
                        <a:lumOff val="80000"/>
                      </a:schemeClr>
                    </a:solidFill>
                  </a:tcPr>
                </a:tc>
                <a:extLst>
                  <a:ext uri="{0D108BD9-81ED-4DB2-BD59-A6C34878D82A}">
                    <a16:rowId xmlns:a16="http://schemas.microsoft.com/office/drawing/2014/main" val="293743731"/>
                  </a:ext>
                </a:extLst>
              </a:tr>
              <a:tr h="143144">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800" b="0" i="0" u="none" strike="noStrike">
                          <a:solidFill>
                            <a:srgbClr val="0D0D0D"/>
                          </a:solidFill>
                          <a:effectLst/>
                          <a:latin typeface="Calibri"/>
                        </a:rPr>
                        <a:t>UMass Memorial Medical Center</a:t>
                      </a:r>
                    </a:p>
                  </a:txBody>
                  <a:tcPr marL="5382" marR="5382" marT="5382" marB="0" anchor="b">
                    <a:lnL>
                      <a:noFill/>
                    </a:lnL>
                    <a:lnR>
                      <a:noFill/>
                    </a:lnR>
                    <a:lnT>
                      <a:noFill/>
                    </a:lnT>
                    <a:lnB>
                      <a:noFill/>
                    </a:lnB>
                    <a:noFill/>
                  </a:tcPr>
                </a:tc>
                <a:tc>
                  <a:txBody>
                    <a:bodyPr/>
                    <a:lstStyle/>
                    <a:p>
                      <a:pPr marL="0" marR="0" lvl="0" indent="0" algn="l" rtl="0" eaLnBrk="1" fontAlgn="b" latinLnBrk="0" hangingPunct="1">
                        <a:lnSpc>
                          <a:spcPct val="100000"/>
                        </a:lnSpc>
                        <a:spcBef>
                          <a:spcPts val="0"/>
                        </a:spcBef>
                        <a:spcAft>
                          <a:spcPts val="0"/>
                        </a:spcAft>
                        <a:buClrTx/>
                        <a:buSzTx/>
                        <a:buFontTx/>
                        <a:buNone/>
                      </a:pPr>
                      <a:r>
                        <a:rPr lang="en-US" sz="800" b="0" i="0" u="none" strike="noStrike">
                          <a:solidFill>
                            <a:srgbClr val="0D0D0D"/>
                          </a:solidFill>
                          <a:effectLst/>
                          <a:latin typeface="Calibri"/>
                        </a:rPr>
                        <a:t>$       23,605,342</a:t>
                      </a:r>
                    </a:p>
                  </a:txBody>
                  <a:tcPr marL="5382" marR="5382" marT="5382" marB="0" anchor="b">
                    <a:lnL>
                      <a:noFill/>
                    </a:lnL>
                    <a:lnR>
                      <a:noFill/>
                    </a:lnR>
                    <a:lnT>
                      <a:noFill/>
                    </a:lnT>
                    <a:lnB>
                      <a:noFill/>
                    </a:lnB>
                    <a:noFill/>
                  </a:tcPr>
                </a:tc>
                <a:extLst>
                  <a:ext uri="{0D108BD9-81ED-4DB2-BD59-A6C34878D82A}">
                    <a16:rowId xmlns:a16="http://schemas.microsoft.com/office/drawing/2014/main" val="1499119569"/>
                  </a:ext>
                </a:extLst>
              </a:tr>
            </a:tbl>
          </a:graphicData>
        </a:graphic>
      </p:graphicFrame>
      <p:sp>
        <p:nvSpPr>
          <p:cNvPr id="3" name="Footer Placeholder 2">
            <a:extLst>
              <a:ext uri="{FF2B5EF4-FFF2-40B4-BE49-F238E27FC236}">
                <a16:creationId xmlns:a16="http://schemas.microsoft.com/office/drawing/2014/main" id="{33344487-213D-D6B3-E5CD-F4BE4AB564AF}"/>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49593744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Bookman Old Style"/>
        <a:ea typeface=""/>
        <a:cs typeface=""/>
      </a:majorFont>
      <a:minorFont>
        <a:latin typeface="Bookman Old Styl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3">
            <a:lumMod val="60000"/>
            <a:lumOff val="40000"/>
          </a:schemeClr>
        </a:solidFill>
        <a:ln>
          <a:noFill/>
        </a:ln>
      </a:spPr>
      <a:bodyPr wrap="none" lIns="82058" tIns="41029" rIns="82058" bIns="41029" anchor="ctr"/>
      <a:lstStyle>
        <a:defPPr eaLnBrk="1" hangingPunct="1">
          <a:spcBef>
            <a:spcPct val="0"/>
          </a:spcBef>
          <a:buFontTx/>
          <a:buNone/>
          <a:defRPr sz="1300" dirty="0">
            <a:latin typeface="Verdana" pitchFamily="34" charset="0"/>
          </a:defRPr>
        </a:defPPr>
      </a:lst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6D427941B96CA4E8DE016C71E528B02" ma:contentTypeVersion="15" ma:contentTypeDescription="Create a new document." ma:contentTypeScope="" ma:versionID="926bc4261ba473012d10c2994085a35e">
  <xsd:schema xmlns:xsd="http://www.w3.org/2001/XMLSchema" xmlns:xs="http://www.w3.org/2001/XMLSchema" xmlns:p="http://schemas.microsoft.com/office/2006/metadata/properties" xmlns:ns2="196d572f-d072-48f3-88e9-aa412ca7ea5e" xmlns:ns3="6d3083f0-d352-495a-b011-790bbddb8b4f" targetNamespace="http://schemas.microsoft.com/office/2006/metadata/properties" ma:root="true" ma:fieldsID="ebf1ad8d8ba0afce75f2db41a75a8a45" ns2:_="" ns3:_="">
    <xsd:import namespace="196d572f-d072-48f3-88e9-aa412ca7ea5e"/>
    <xsd:import namespace="6d3083f0-d352-495a-b011-790bbddb8b4f"/>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SearchProperties"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96d572f-d072-48f3-88e9-aa412ca7ea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Notes" ma:index="22" nillable="true" ma:displayName="Notes" ma:description="Brief description or note to give context before opening file. " ma:format="Dropdown" ma:internalName="Notes">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d3083f0-d352-495a-b011-790bbddb8b4f"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63f98153-3966-40ef-9520-0f0818834ff4}" ma:internalName="TaxCatchAll" ma:showField="CatchAllData" ma:web="6d3083f0-d352-495a-b011-790bbddb8b4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96d572f-d072-48f3-88e9-aa412ca7ea5e">
      <Terms xmlns="http://schemas.microsoft.com/office/infopath/2007/PartnerControls"/>
    </lcf76f155ced4ddcb4097134ff3c332f>
    <TaxCatchAll xmlns="6d3083f0-d352-495a-b011-790bbddb8b4f" xsi:nil="true"/>
    <Notes xmlns="196d572f-d072-48f3-88e9-aa412ca7ea5e" xsi:nil="true"/>
  </documentManagement>
</p:properties>
</file>

<file path=customXml/itemProps1.xml><?xml version="1.0" encoding="utf-8"?>
<ds:datastoreItem xmlns:ds="http://schemas.openxmlformats.org/officeDocument/2006/customXml" ds:itemID="{E93D5CCE-589A-490F-A7F1-C1C99D65CD2F}">
  <ds:schemaRefs>
    <ds:schemaRef ds:uri="http://schemas.microsoft.com/sharepoint/v3/contenttype/forms"/>
  </ds:schemaRefs>
</ds:datastoreItem>
</file>

<file path=customXml/itemProps2.xml><?xml version="1.0" encoding="utf-8"?>
<ds:datastoreItem xmlns:ds="http://schemas.openxmlformats.org/officeDocument/2006/customXml" ds:itemID="{599CB46F-2B99-46C5-887D-0A9FA02C6E5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96d572f-d072-48f3-88e9-aa412ca7ea5e"/>
    <ds:schemaRef ds:uri="6d3083f0-d352-495a-b011-790bbddb8b4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E71EFAE-45B4-4F6E-9D05-5F3658A30B40}">
  <ds:schemaRefs>
    <ds:schemaRef ds:uri="http://purl.org/dc/dcmitype/"/>
    <ds:schemaRef ds:uri="196d572f-d072-48f3-88e9-aa412ca7ea5e"/>
    <ds:schemaRef ds:uri="http://www.w3.org/XML/1998/namespace"/>
    <ds:schemaRef ds:uri="http://schemas.microsoft.com/office/infopath/2007/PartnerControls"/>
    <ds:schemaRef ds:uri="http://purl.org/dc/elements/1.1/"/>
    <ds:schemaRef ds:uri="http://schemas.openxmlformats.org/package/2006/metadata/core-properties"/>
    <ds:schemaRef ds:uri="http://schemas.microsoft.com/office/2006/documentManagement/types"/>
    <ds:schemaRef ds:uri="http://schemas.microsoft.com/office/2006/metadata/properties"/>
    <ds:schemaRef ds:uri="6d3083f0-d352-495a-b011-790bbddb8b4f"/>
    <ds:schemaRef ds:uri="http://purl.org/dc/terms/"/>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3</TotalTime>
  <Words>2606</Words>
  <Application>Microsoft Office PowerPoint</Application>
  <PresentationFormat>On-screen Show (4:3)</PresentationFormat>
  <Paragraphs>362</Paragraphs>
  <Slides>13</Slides>
  <Notes>13</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13</vt:i4>
      </vt:variant>
    </vt:vector>
  </HeadingPairs>
  <TitlesOfParts>
    <vt:vector size="19" baseType="lpstr">
      <vt:lpstr>Arial</vt:lpstr>
      <vt:lpstr>Calibri</vt:lpstr>
      <vt:lpstr>Times New Roman</vt:lpstr>
      <vt:lpstr>Verdana</vt:lpstr>
      <vt:lpstr>Office Theme</vt:lpstr>
      <vt:lpstr>think-cell Slide</vt:lpstr>
      <vt:lpstr>PowerPoint Presentation</vt:lpstr>
      <vt:lpstr>Table of Contents</vt:lpstr>
      <vt:lpstr>Introduction</vt:lpstr>
      <vt:lpstr>HSN Overview</vt:lpstr>
      <vt:lpstr>HSN Overview</vt:lpstr>
      <vt:lpstr>HSN Overview</vt:lpstr>
      <vt:lpstr>HSN Fiscal Year 2023 Updates</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mvitello</dc:creator>
  <cp:lastModifiedBy>Burwood, Benjamin (EHS)</cp:lastModifiedBy>
  <cp:revision>80</cp:revision>
  <cp:lastPrinted>2020-11-13T15:12:03Z</cp:lastPrinted>
  <dcterms:created xsi:type="dcterms:W3CDTF">2013-11-25T21:20:22Z</dcterms:created>
  <dcterms:modified xsi:type="dcterms:W3CDTF">2024-11-05T13:42:48Z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0x01010026D427941B96CA4E8DE016C71E528B02</vt:lpwstr>
  </property>
  <property fmtid="{D5CDD505-2E9C-101B-9397-08002B2CF9AE}" pid="3" name="MediaServiceImageTags">
    <vt:lpwstr/>
  </property>
</Properties>
</file>