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ACE412-C557-4032-B37F-CAF9A8872010}" v="2" dt="2026-09-16T16:18:29.09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4F81B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5F92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50" b="1" i="0">
                <a:solidFill>
                  <a:srgbClr val="4F81B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5F92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50" b="1" i="0">
                <a:solidFill>
                  <a:srgbClr val="4F81B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5F92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50" b="1" i="0">
                <a:solidFill>
                  <a:srgbClr val="4F81B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5F92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375F92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17409" y="258381"/>
            <a:ext cx="1735201" cy="320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0">
                <a:solidFill>
                  <a:srgbClr val="4F81B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71701" y="2038413"/>
            <a:ext cx="4638675" cy="299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7062" y="6529933"/>
            <a:ext cx="2971165" cy="185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375F92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54185" y="6655583"/>
            <a:ext cx="26035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2700654" y="1694814"/>
            <a:ext cx="4203700" cy="124269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54330" marR="5080" indent="-341630">
              <a:lnSpc>
                <a:spcPct val="101400"/>
              </a:lnSpc>
              <a:spcBef>
                <a:spcPts val="60"/>
              </a:spcBef>
            </a:pPr>
            <a:r>
              <a:rPr sz="3950" dirty="0">
                <a:solidFill>
                  <a:srgbClr val="006FC0"/>
                </a:solidFill>
              </a:rPr>
              <a:t>Health</a:t>
            </a:r>
            <a:r>
              <a:rPr sz="3950" spc="40" dirty="0">
                <a:solidFill>
                  <a:srgbClr val="006FC0"/>
                </a:solidFill>
              </a:rPr>
              <a:t> </a:t>
            </a:r>
            <a:r>
              <a:rPr sz="3950" dirty="0">
                <a:solidFill>
                  <a:srgbClr val="006FC0"/>
                </a:solidFill>
              </a:rPr>
              <a:t>Safety</a:t>
            </a:r>
            <a:r>
              <a:rPr sz="3950" spc="105" dirty="0">
                <a:solidFill>
                  <a:srgbClr val="006FC0"/>
                </a:solidFill>
              </a:rPr>
              <a:t> </a:t>
            </a:r>
            <a:r>
              <a:rPr sz="3950" spc="-25" dirty="0">
                <a:solidFill>
                  <a:srgbClr val="006FC0"/>
                </a:solidFill>
              </a:rPr>
              <a:t>Net </a:t>
            </a:r>
            <a:r>
              <a:rPr sz="3950" dirty="0">
                <a:solidFill>
                  <a:srgbClr val="006FC0"/>
                </a:solidFill>
              </a:rPr>
              <a:t>Annual</a:t>
            </a:r>
            <a:r>
              <a:rPr sz="3950" spc="20" dirty="0">
                <a:solidFill>
                  <a:srgbClr val="006FC0"/>
                </a:solidFill>
              </a:rPr>
              <a:t> </a:t>
            </a:r>
            <a:r>
              <a:rPr sz="3950" spc="-10" dirty="0">
                <a:solidFill>
                  <a:srgbClr val="006FC0"/>
                </a:solidFill>
              </a:rPr>
              <a:t>Report</a:t>
            </a:r>
            <a:endParaRPr sz="3950" dirty="0"/>
          </a:p>
        </p:txBody>
      </p:sp>
      <p:grpSp>
        <p:nvGrpSpPr>
          <p:cNvPr id="3" name="object 3" descr="Health Safety Net Annual Report"/>
          <p:cNvGrpSpPr/>
          <p:nvPr/>
        </p:nvGrpSpPr>
        <p:grpSpPr>
          <a:xfrm>
            <a:off x="0" y="1952498"/>
            <a:ext cx="9144000" cy="2281555"/>
            <a:chOff x="0" y="1952498"/>
            <a:chExt cx="9144000" cy="2281555"/>
          </a:xfrm>
        </p:grpSpPr>
        <p:sp>
          <p:nvSpPr>
            <p:cNvPr id="4" name="object 4"/>
            <p:cNvSpPr/>
            <p:nvPr/>
          </p:nvSpPr>
          <p:spPr>
            <a:xfrm>
              <a:off x="2124075" y="3248025"/>
              <a:ext cx="2124075" cy="438150"/>
            </a:xfrm>
            <a:custGeom>
              <a:avLst/>
              <a:gdLst/>
              <a:ahLst/>
              <a:cxnLst/>
              <a:rect l="l" t="t" r="r" b="b"/>
              <a:pathLst>
                <a:path w="2124075" h="438150">
                  <a:moveTo>
                    <a:pt x="2124075" y="0"/>
                  </a:moveTo>
                  <a:lnTo>
                    <a:pt x="0" y="0"/>
                  </a:lnTo>
                  <a:lnTo>
                    <a:pt x="0" y="438150"/>
                  </a:lnTo>
                  <a:lnTo>
                    <a:pt x="2124075" y="438150"/>
                  </a:lnTo>
                  <a:lnTo>
                    <a:pt x="2124075" y="0"/>
                  </a:lnTo>
                  <a:close/>
                </a:path>
              </a:pathLst>
            </a:custGeom>
            <a:solidFill>
              <a:srgbClr val="943735">
                <a:alpha val="7686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248025"/>
              <a:ext cx="2124075" cy="438150"/>
            </a:xfrm>
            <a:custGeom>
              <a:avLst/>
              <a:gdLst/>
              <a:ahLst/>
              <a:cxnLst/>
              <a:rect l="l" t="t" r="r" b="b"/>
              <a:pathLst>
                <a:path w="2124075" h="438150">
                  <a:moveTo>
                    <a:pt x="2124075" y="0"/>
                  </a:moveTo>
                  <a:lnTo>
                    <a:pt x="0" y="0"/>
                  </a:lnTo>
                  <a:lnTo>
                    <a:pt x="0" y="438150"/>
                  </a:lnTo>
                  <a:lnTo>
                    <a:pt x="2124075" y="438150"/>
                  </a:lnTo>
                  <a:lnTo>
                    <a:pt x="2124075" y="0"/>
                  </a:lnTo>
                  <a:close/>
                </a:path>
              </a:pathLst>
            </a:custGeom>
            <a:solidFill>
              <a:srgbClr val="FFC000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86200" y="3248025"/>
              <a:ext cx="5257800" cy="438150"/>
            </a:xfrm>
            <a:custGeom>
              <a:avLst/>
              <a:gdLst/>
              <a:ahLst/>
              <a:cxnLst/>
              <a:rect l="l" t="t" r="r" b="b"/>
              <a:pathLst>
                <a:path w="5257800" h="438150">
                  <a:moveTo>
                    <a:pt x="5257800" y="0"/>
                  </a:moveTo>
                  <a:lnTo>
                    <a:pt x="0" y="0"/>
                  </a:lnTo>
                  <a:lnTo>
                    <a:pt x="0" y="438150"/>
                  </a:lnTo>
                  <a:lnTo>
                    <a:pt x="5257800" y="438150"/>
                  </a:lnTo>
                  <a:lnTo>
                    <a:pt x="5257800" y="0"/>
                  </a:lnTo>
                  <a:close/>
                </a:path>
              </a:pathLst>
            </a:custGeom>
            <a:solidFill>
              <a:srgbClr val="009900">
                <a:alpha val="690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 descr="http://upload.wikimedia.org/wikipedia/commons/thumb/8/82/Seal_of_Massachusetts.svg/2000px-Seal_of_Massachusetts.svg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900" y="1952498"/>
              <a:ext cx="2281301" cy="2281301"/>
            </a:xfrm>
            <a:prstGeom prst="rect">
              <a:avLst/>
            </a:prstGeom>
          </p:spPr>
        </p:pic>
        <p:pic>
          <p:nvPicPr>
            <p:cNvPr id="8" name="object 8" descr="http://upload.wikimedia.org/wikipedia/commons/thumb/8/82/Seal_of_Massachusetts.svg/2000px-Seal_of_Massachusetts.svg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" y="2028825"/>
              <a:ext cx="2076450" cy="2076450"/>
            </a:xfrm>
            <a:prstGeom prst="rect">
              <a:avLst/>
            </a:prstGeom>
          </p:spPr>
        </p:pic>
      </p:grpSp>
      <p:sp>
        <p:nvSpPr>
          <p:cNvPr id="2" name="object 2"/>
          <p:cNvSpPr txBox="1"/>
          <p:nvPr/>
        </p:nvSpPr>
        <p:spPr>
          <a:xfrm>
            <a:off x="3189604" y="5289232"/>
            <a:ext cx="2766695" cy="763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2750" b="1" dirty="0">
                <a:solidFill>
                  <a:srgbClr val="006FC0"/>
                </a:solidFill>
                <a:latin typeface="Arial"/>
                <a:cs typeface="Arial"/>
              </a:rPr>
              <a:t>Fiscal</a:t>
            </a:r>
            <a:r>
              <a:rPr sz="275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006FC0"/>
                </a:solidFill>
                <a:latin typeface="Arial"/>
                <a:cs typeface="Arial"/>
              </a:rPr>
              <a:t>Year</a:t>
            </a:r>
            <a:r>
              <a:rPr sz="2750" b="1" spc="6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750" b="1" spc="-20" dirty="0">
                <a:solidFill>
                  <a:srgbClr val="006FC0"/>
                </a:solidFill>
                <a:latin typeface="Arial"/>
                <a:cs typeface="Arial"/>
              </a:rPr>
              <a:t>2024</a:t>
            </a:r>
            <a:endParaRPr sz="2750">
              <a:latin typeface="Arial"/>
              <a:cs typeface="Arial"/>
            </a:endParaRPr>
          </a:p>
          <a:p>
            <a:pPr marL="10160" algn="ctr">
              <a:lnSpc>
                <a:spcPct val="100000"/>
              </a:lnSpc>
              <a:spcBef>
                <a:spcPts val="80"/>
              </a:spcBef>
            </a:pPr>
            <a:r>
              <a:rPr sz="2000" i="1" spc="-10" dirty="0">
                <a:solidFill>
                  <a:srgbClr val="006FC0"/>
                </a:solidFill>
                <a:latin typeface="Arial"/>
                <a:cs typeface="Arial"/>
              </a:rPr>
              <a:t>10/1/23-9/30/24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66795" y="673988"/>
            <a:ext cx="300291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dirty="0">
                <a:solidFill>
                  <a:srgbClr val="000000"/>
                </a:solidFill>
              </a:rPr>
              <a:t>Table</a:t>
            </a:r>
            <a:r>
              <a:rPr sz="2750" spc="-30" dirty="0">
                <a:solidFill>
                  <a:srgbClr val="000000"/>
                </a:solidFill>
              </a:rPr>
              <a:t> </a:t>
            </a:r>
            <a:r>
              <a:rPr sz="2750" dirty="0">
                <a:solidFill>
                  <a:srgbClr val="000000"/>
                </a:solidFill>
              </a:rPr>
              <a:t>of</a:t>
            </a:r>
            <a:r>
              <a:rPr sz="2750" spc="15" dirty="0">
                <a:solidFill>
                  <a:srgbClr val="000000"/>
                </a:solidFill>
              </a:rPr>
              <a:t> </a:t>
            </a:r>
            <a:r>
              <a:rPr sz="2750" spc="-10" dirty="0">
                <a:solidFill>
                  <a:srgbClr val="000000"/>
                </a:solidFill>
              </a:rPr>
              <a:t>Contents</a:t>
            </a:r>
            <a:endParaRPr sz="2750"/>
          </a:p>
        </p:txBody>
      </p:sp>
      <p:pic>
        <p:nvPicPr>
          <p:cNvPr id="3" name="object 3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962" y="462026"/>
            <a:ext cx="8164830" cy="0"/>
          </a:xfrm>
          <a:custGeom>
            <a:avLst/>
            <a:gdLst/>
            <a:ahLst/>
            <a:cxnLst/>
            <a:rect l="l" t="t" r="r" b="b"/>
            <a:pathLst>
              <a:path w="8164830">
                <a:moveTo>
                  <a:pt x="0" y="0"/>
                </a:moveTo>
                <a:lnTo>
                  <a:pt x="8164512" y="0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80160" y="1616320"/>
          <a:ext cx="5427345" cy="1235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89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035">
                <a:tc>
                  <a:txBody>
                    <a:bodyPr/>
                    <a:lstStyle/>
                    <a:p>
                      <a:pPr marL="31750">
                        <a:lnSpc>
                          <a:spcPts val="1739"/>
                        </a:lnSpc>
                      </a:pPr>
                      <a:r>
                        <a:rPr sz="1550" dirty="0">
                          <a:latin typeface="Arial"/>
                          <a:cs typeface="Arial"/>
                        </a:rPr>
                        <a:t>Introduction</a:t>
                      </a:r>
                      <a:r>
                        <a:rPr sz="155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55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dirty="0">
                          <a:latin typeface="Arial"/>
                          <a:cs typeface="Arial"/>
                        </a:rPr>
                        <a:t>HSN</a:t>
                      </a:r>
                      <a:r>
                        <a:rPr sz="15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-10" dirty="0">
                          <a:latin typeface="Arial"/>
                          <a:cs typeface="Arial"/>
                        </a:rPr>
                        <a:t>Overview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77265">
                        <a:lnSpc>
                          <a:spcPts val="1739"/>
                        </a:lnSpc>
                      </a:pPr>
                      <a:r>
                        <a:rPr sz="1550" spc="-50" dirty="0">
                          <a:latin typeface="Arial"/>
                          <a:cs typeface="Arial"/>
                        </a:rPr>
                        <a:t>3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50" dirty="0">
                          <a:latin typeface="Arial"/>
                          <a:cs typeface="Arial"/>
                        </a:rPr>
                        <a:t>HSN</a:t>
                      </a:r>
                      <a:r>
                        <a:rPr sz="155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dirty="0">
                          <a:latin typeface="Arial"/>
                          <a:cs typeface="Arial"/>
                        </a:rPr>
                        <a:t>Demand</a:t>
                      </a:r>
                      <a:r>
                        <a:rPr sz="15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550" spc="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dirty="0">
                          <a:latin typeface="Arial"/>
                          <a:cs typeface="Arial"/>
                        </a:rPr>
                        <a:t>Payment</a:t>
                      </a:r>
                      <a:r>
                        <a:rPr sz="155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-10" dirty="0">
                          <a:latin typeface="Arial"/>
                          <a:cs typeface="Arial"/>
                        </a:rPr>
                        <a:t>Trends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772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50" spc="-50" dirty="0">
                          <a:latin typeface="Arial"/>
                          <a:cs typeface="Arial"/>
                        </a:rPr>
                        <a:t>7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74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50" dirty="0">
                          <a:latin typeface="Arial"/>
                          <a:cs typeface="Arial"/>
                        </a:rPr>
                        <a:t>HSN</a:t>
                      </a:r>
                      <a:r>
                        <a:rPr sz="15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dirty="0">
                          <a:latin typeface="Arial"/>
                          <a:cs typeface="Arial"/>
                        </a:rPr>
                        <a:t>Service</a:t>
                      </a:r>
                      <a:r>
                        <a:rPr sz="155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-10" dirty="0">
                          <a:latin typeface="Arial"/>
                          <a:cs typeface="Arial"/>
                        </a:rPr>
                        <a:t>Patterns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772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50" spc="-25" dirty="0">
                          <a:latin typeface="Arial"/>
                          <a:cs typeface="Arial"/>
                        </a:rPr>
                        <a:t>10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4127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115">
                <a:tc>
                  <a:txBody>
                    <a:bodyPr/>
                    <a:lstStyle/>
                    <a:p>
                      <a:pPr marL="31750">
                        <a:lnSpc>
                          <a:spcPts val="1785"/>
                        </a:lnSpc>
                        <a:spcBef>
                          <a:spcPts val="365"/>
                        </a:spcBef>
                      </a:pPr>
                      <a:r>
                        <a:rPr sz="1550" dirty="0">
                          <a:latin typeface="Arial"/>
                          <a:cs typeface="Arial"/>
                        </a:rPr>
                        <a:t>Recipient</a:t>
                      </a:r>
                      <a:r>
                        <a:rPr sz="1550" spc="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dirty="0">
                          <a:latin typeface="Arial"/>
                          <a:cs typeface="Arial"/>
                        </a:rPr>
                        <a:t>Demographics</a:t>
                      </a:r>
                      <a:r>
                        <a:rPr sz="1550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50" spc="-10" dirty="0">
                          <a:latin typeface="Arial"/>
                          <a:cs typeface="Arial"/>
                        </a:rPr>
                        <a:t>Summary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L="9772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550" spc="-25" dirty="0">
                          <a:latin typeface="Arial"/>
                          <a:cs typeface="Arial"/>
                        </a:rPr>
                        <a:t>12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T="3683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24884" y="611124"/>
            <a:ext cx="209804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-10" dirty="0">
                <a:solidFill>
                  <a:srgbClr val="000000"/>
                </a:solidFill>
              </a:rPr>
              <a:t>Introduction</a:t>
            </a:r>
            <a:endParaRPr sz="2750"/>
          </a:p>
        </p:txBody>
      </p:sp>
      <p:sp>
        <p:nvSpPr>
          <p:cNvPr id="3" name="object 3"/>
          <p:cNvSpPr txBox="1"/>
          <p:nvPr/>
        </p:nvSpPr>
        <p:spPr>
          <a:xfrm>
            <a:off x="386715" y="1399603"/>
            <a:ext cx="8121015" cy="41535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182880">
              <a:lnSpc>
                <a:spcPct val="99800"/>
              </a:lnSpc>
              <a:spcBef>
                <a:spcPts val="130"/>
              </a:spcBef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Executive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Office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Human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Services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(EOHHS)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hereby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submits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this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report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 </a:t>
            </a:r>
            <a:r>
              <a:rPr sz="1400" spc="-10" dirty="0">
                <a:latin typeface="Arial"/>
                <a:cs typeface="Arial"/>
              </a:rPr>
              <a:t>Massachusetts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Legislature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compliance with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Chapter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140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Acts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2024,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Line Item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4000-0300, </a:t>
            </a:r>
            <a:r>
              <a:rPr sz="1400" dirty="0">
                <a:latin typeface="Arial"/>
                <a:cs typeface="Arial"/>
              </a:rPr>
              <a:t>which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calls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EOHHS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report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utilization of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Safety </a:t>
            </a:r>
            <a:r>
              <a:rPr sz="1400" spc="-10" dirty="0">
                <a:latin typeface="Arial"/>
                <a:cs typeface="Arial"/>
              </a:rPr>
              <a:t>Net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Trust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Fund,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including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 </a:t>
            </a:r>
            <a:r>
              <a:rPr sz="1400" dirty="0">
                <a:latin typeface="Arial"/>
                <a:cs typeface="Arial"/>
              </a:rPr>
              <a:t>following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information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10" dirty="0">
                <a:latin typeface="Arial"/>
                <a:cs typeface="Arial"/>
              </a:rPr>
              <a:t> Fiscal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Year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2024:</a:t>
            </a:r>
            <a:endParaRPr sz="1400">
              <a:latin typeface="Arial"/>
              <a:cs typeface="Arial"/>
            </a:endParaRPr>
          </a:p>
          <a:p>
            <a:pPr marL="756285" marR="255270" indent="-286385">
              <a:lnSpc>
                <a:spcPts val="1650"/>
              </a:lnSpc>
              <a:spcBef>
                <a:spcPts val="1330"/>
              </a:spcBef>
              <a:buChar char="•"/>
              <a:tabLst>
                <a:tab pos="756285" algn="l"/>
              </a:tabLst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number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persons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whose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medical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expenses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were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paid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Safety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Net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Trust Fund.</a:t>
            </a:r>
            <a:endParaRPr sz="1400">
              <a:latin typeface="Arial"/>
              <a:cs typeface="Arial"/>
            </a:endParaRPr>
          </a:p>
          <a:p>
            <a:pPr marL="756285" marR="189230" indent="-286385">
              <a:lnSpc>
                <a:spcPts val="1650"/>
              </a:lnSpc>
              <a:spcBef>
                <a:spcPts val="1280"/>
              </a:spcBef>
              <a:buChar char="•"/>
              <a:tabLst>
                <a:tab pos="756285" algn="l"/>
              </a:tabLst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total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dollar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amount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reimbursable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services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billed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Safety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Trust Fund.</a:t>
            </a:r>
            <a:endParaRPr sz="1400">
              <a:latin typeface="Arial"/>
              <a:cs typeface="Arial"/>
            </a:endParaRPr>
          </a:p>
          <a:p>
            <a:pPr marL="756285" marR="217170" indent="-286385">
              <a:lnSpc>
                <a:spcPct val="102800"/>
              </a:lnSpc>
              <a:spcBef>
                <a:spcPts val="1080"/>
              </a:spcBef>
              <a:buChar char="•"/>
              <a:tabLst>
                <a:tab pos="756285" algn="l"/>
              </a:tabLst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age,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income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level,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insurance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status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recipients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using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Safety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Trust Fund.</a:t>
            </a:r>
            <a:endParaRPr sz="1400">
              <a:latin typeface="Arial"/>
              <a:cs typeface="Arial"/>
            </a:endParaRPr>
          </a:p>
          <a:p>
            <a:pPr marL="755650" indent="-285750">
              <a:lnSpc>
                <a:spcPct val="100000"/>
              </a:lnSpc>
              <a:spcBef>
                <a:spcPts val="1170"/>
              </a:spcBef>
              <a:buChar char="•"/>
              <a:tabLst>
                <a:tab pos="755650" algn="l"/>
              </a:tabLst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types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services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paid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Safety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Trust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Fund.</a:t>
            </a:r>
            <a:endParaRPr sz="1400">
              <a:latin typeface="Arial"/>
              <a:cs typeface="Arial"/>
            </a:endParaRPr>
          </a:p>
          <a:p>
            <a:pPr marL="756285" marR="5080" indent="-286385">
              <a:lnSpc>
                <a:spcPts val="1650"/>
              </a:lnSpc>
              <a:spcBef>
                <a:spcPts val="1335"/>
              </a:spcBef>
              <a:buChar char="•"/>
              <a:tabLst>
                <a:tab pos="756285" algn="l"/>
              </a:tabLst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amount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disbursed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from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Safety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Net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Trust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each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community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center.</a:t>
            </a:r>
            <a:endParaRPr sz="1400">
              <a:latin typeface="Arial"/>
              <a:cs typeface="Arial"/>
            </a:endParaRPr>
          </a:p>
          <a:p>
            <a:pPr marL="12700" marR="88900">
              <a:lnSpc>
                <a:spcPct val="102800"/>
              </a:lnSpc>
              <a:spcBef>
                <a:spcPts val="1075"/>
              </a:spcBef>
            </a:pPr>
            <a:r>
              <a:rPr sz="1400" dirty="0">
                <a:latin typeface="Arial"/>
                <a:cs typeface="Arial"/>
              </a:rPr>
              <a:t>This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report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reflects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Safety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(HSN)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utilization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during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 </a:t>
            </a:r>
            <a:r>
              <a:rPr sz="1400" spc="-10" dirty="0">
                <a:latin typeface="Arial"/>
                <a:cs typeface="Arial"/>
              </a:rPr>
              <a:t>Fiscal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Year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2024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(FY24),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which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ran </a:t>
            </a:r>
            <a:r>
              <a:rPr sz="1400" dirty="0">
                <a:latin typeface="Arial"/>
                <a:cs typeface="Arial"/>
              </a:rPr>
              <a:t>from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October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2023,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through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September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30,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2024.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962" y="462026"/>
            <a:ext cx="7082155" cy="0"/>
          </a:xfrm>
          <a:custGeom>
            <a:avLst/>
            <a:gdLst/>
            <a:ahLst/>
            <a:cxnLst/>
            <a:rect l="l" t="t" r="r" b="b"/>
            <a:pathLst>
              <a:path w="7082155">
                <a:moveTo>
                  <a:pt x="0" y="0"/>
                </a:moveTo>
                <a:lnTo>
                  <a:pt x="7081837" y="0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97851" y="303148"/>
            <a:ext cx="121285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spc="-10" dirty="0">
                <a:solidFill>
                  <a:srgbClr val="4F81BC"/>
                </a:solidFill>
                <a:latin typeface="Arial"/>
                <a:cs typeface="Arial"/>
              </a:rPr>
              <a:t>Introduction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46703" y="641349"/>
            <a:ext cx="245173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dirty="0">
                <a:solidFill>
                  <a:srgbClr val="000000"/>
                </a:solidFill>
              </a:rPr>
              <a:t>HSN</a:t>
            </a:r>
            <a:r>
              <a:rPr sz="2750" spc="60" dirty="0">
                <a:solidFill>
                  <a:srgbClr val="000000"/>
                </a:solidFill>
              </a:rPr>
              <a:t> </a:t>
            </a:r>
            <a:r>
              <a:rPr sz="2750" spc="-10" dirty="0">
                <a:solidFill>
                  <a:srgbClr val="000000"/>
                </a:solidFill>
              </a:rPr>
              <a:t>Overview</a:t>
            </a:r>
            <a:endParaRPr sz="2750"/>
          </a:p>
        </p:txBody>
      </p:sp>
      <p:sp>
        <p:nvSpPr>
          <p:cNvPr id="3" name="object 3"/>
          <p:cNvSpPr txBox="1"/>
          <p:nvPr/>
        </p:nvSpPr>
        <p:spPr>
          <a:xfrm>
            <a:off x="438784" y="1674177"/>
            <a:ext cx="8263255" cy="41446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136525">
              <a:lnSpc>
                <a:spcPct val="100600"/>
              </a:lnSpc>
              <a:spcBef>
                <a:spcPts val="114"/>
              </a:spcBef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Safety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(HSN),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created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by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Chapter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58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Acts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2006,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makes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payments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hospitals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Community Health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Centers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(CHCs)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health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services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provided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low-income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Massachusetts </a:t>
            </a:r>
            <a:r>
              <a:rPr sz="1400" dirty="0">
                <a:latin typeface="Arial"/>
                <a:cs typeface="Arial"/>
              </a:rPr>
              <a:t>residents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uninsured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underinsured.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1400">
              <a:latin typeface="Arial"/>
              <a:cs typeface="Arial"/>
            </a:endParaRPr>
          </a:p>
          <a:p>
            <a:pPr marL="756285" marR="154940" indent="-286385">
              <a:lnSpc>
                <a:spcPts val="1650"/>
              </a:lnSpc>
              <a:buChar char="•"/>
              <a:tabLst>
                <a:tab pos="756285" algn="l"/>
              </a:tabLst>
            </a:pPr>
            <a:r>
              <a:rPr sz="1400" spc="-10" dirty="0">
                <a:latin typeface="Arial"/>
                <a:cs typeface="Arial"/>
              </a:rPr>
              <a:t>Massachusetts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residents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uninsured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underinsured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have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household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incomes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up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150%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Federal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Poverty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Level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(FPL)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qualify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 primary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secondary.</a:t>
            </a:r>
            <a:endParaRPr sz="1400">
              <a:latin typeface="Arial"/>
              <a:cs typeface="Arial"/>
            </a:endParaRPr>
          </a:p>
          <a:p>
            <a:pPr marL="756285" marR="21590" indent="-286385">
              <a:lnSpc>
                <a:spcPct val="100600"/>
              </a:lnSpc>
              <a:spcBef>
                <a:spcPts val="740"/>
              </a:spcBef>
              <a:buChar char="•"/>
              <a:tabLst>
                <a:tab pos="756285" algn="l"/>
              </a:tabLst>
            </a:pPr>
            <a:r>
              <a:rPr sz="1400" dirty="0">
                <a:latin typeface="Arial"/>
                <a:cs typeface="Arial"/>
              </a:rPr>
              <a:t>If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residents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have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incomes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above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150%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up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300%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FPL,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they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qualify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primary </a:t>
            </a:r>
            <a:r>
              <a:rPr sz="1400" dirty="0">
                <a:latin typeface="Arial"/>
                <a:cs typeface="Arial"/>
              </a:rPr>
              <a:t>partial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secondary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partial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which includes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sliding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scale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deductible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based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on </a:t>
            </a:r>
            <a:r>
              <a:rPr sz="1400" spc="-10" dirty="0">
                <a:latin typeface="Arial"/>
                <a:cs typeface="Arial"/>
              </a:rPr>
              <a:t>income.</a:t>
            </a:r>
            <a:endParaRPr sz="1400">
              <a:latin typeface="Arial"/>
              <a:cs typeface="Arial"/>
            </a:endParaRPr>
          </a:p>
          <a:p>
            <a:pPr marL="756285" marR="561340" indent="-286385">
              <a:lnSpc>
                <a:spcPts val="1650"/>
              </a:lnSpc>
              <a:spcBef>
                <a:spcPts val="880"/>
              </a:spcBef>
              <a:buChar char="•"/>
              <a:tabLst>
                <a:tab pos="756285" algn="l"/>
              </a:tabLst>
            </a:pPr>
            <a:r>
              <a:rPr sz="1400" spc="-10" dirty="0">
                <a:latin typeface="Arial"/>
                <a:cs typeface="Arial"/>
              </a:rPr>
              <a:t>Low-</a:t>
            </a:r>
            <a:r>
              <a:rPr sz="1400" dirty="0">
                <a:latin typeface="Arial"/>
                <a:cs typeface="Arial"/>
              </a:rPr>
              <a:t>income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residents who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enrolled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MassHealth,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Medicare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other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insurance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may </a:t>
            </a:r>
            <a:r>
              <a:rPr sz="1400" dirty="0">
                <a:latin typeface="Arial"/>
                <a:cs typeface="Arial"/>
              </a:rPr>
              <a:t>qualify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secondary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certain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services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covered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their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primary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insurance.</a:t>
            </a:r>
            <a:endParaRPr sz="1400">
              <a:latin typeface="Arial"/>
              <a:cs typeface="Arial"/>
            </a:endParaRPr>
          </a:p>
          <a:p>
            <a:pPr marL="756285" marR="5080" indent="-286385">
              <a:lnSpc>
                <a:spcPct val="102800"/>
              </a:lnSpc>
              <a:spcBef>
                <a:spcPts val="705"/>
              </a:spcBef>
              <a:buChar char="•"/>
              <a:tabLst>
                <a:tab pos="756285" algn="l"/>
              </a:tabLst>
            </a:pPr>
            <a:r>
              <a:rPr sz="1400" dirty="0">
                <a:latin typeface="Arial"/>
                <a:cs typeface="Arial"/>
              </a:rPr>
              <a:t>Individuals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eligible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ConnectorCare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(regardless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enrollment)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eligible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 for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first </a:t>
            </a:r>
            <a:r>
              <a:rPr sz="1400" dirty="0">
                <a:latin typeface="Arial"/>
                <a:cs typeface="Arial"/>
              </a:rPr>
              <a:t>100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days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eligibility,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after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such time they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eligible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dental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only.</a:t>
            </a:r>
            <a:endParaRPr sz="1400">
              <a:latin typeface="Arial"/>
              <a:cs typeface="Arial"/>
            </a:endParaRPr>
          </a:p>
          <a:p>
            <a:pPr marL="756285" marR="125730" indent="-286385">
              <a:lnSpc>
                <a:spcPct val="99900"/>
              </a:lnSpc>
              <a:spcBef>
                <a:spcPts val="800"/>
              </a:spcBef>
              <a:buChar char="•"/>
              <a:tabLst>
                <a:tab pos="756285" algn="l"/>
              </a:tabLst>
            </a:pPr>
            <a:r>
              <a:rPr sz="1400" dirty="0">
                <a:latin typeface="Arial"/>
                <a:cs typeface="Arial"/>
              </a:rPr>
              <a:t>If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Massachusetts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resident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has allowable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expenses that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exceed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certain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percent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of </a:t>
            </a:r>
            <a:r>
              <a:rPr sz="1400" dirty="0">
                <a:latin typeface="Arial"/>
                <a:cs typeface="Arial"/>
              </a:rPr>
              <a:t>their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countable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income,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they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may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qualify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Hardship,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which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case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</a:t>
            </a:r>
            <a:r>
              <a:rPr sz="1400" spc="-10" dirty="0">
                <a:latin typeface="Arial"/>
                <a:cs typeface="Arial"/>
              </a:rPr>
              <a:t> would </a:t>
            </a:r>
            <a:r>
              <a:rPr sz="1400" dirty="0">
                <a:latin typeface="Arial"/>
                <a:cs typeface="Arial"/>
              </a:rPr>
              <a:t>pay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qualified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services.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Individuals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who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qualify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Medical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Hardship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contribution </a:t>
            </a:r>
            <a:r>
              <a:rPr sz="1400" dirty="0">
                <a:latin typeface="Arial"/>
                <a:cs typeface="Arial"/>
              </a:rPr>
              <a:t>based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their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family’s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countable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income.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962" y="462026"/>
            <a:ext cx="7082155" cy="0"/>
          </a:xfrm>
          <a:custGeom>
            <a:avLst/>
            <a:gdLst/>
            <a:ahLst/>
            <a:cxnLst/>
            <a:rect l="l" t="t" r="r" b="b"/>
            <a:pathLst>
              <a:path w="7082155">
                <a:moveTo>
                  <a:pt x="0" y="0"/>
                </a:moveTo>
                <a:lnTo>
                  <a:pt x="7081837" y="0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97851" y="312737"/>
            <a:ext cx="1212850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spc="-10" dirty="0">
                <a:solidFill>
                  <a:srgbClr val="4F81BC"/>
                </a:solidFill>
                <a:latin typeface="Arial"/>
                <a:cs typeface="Arial"/>
              </a:rPr>
              <a:t>Introduction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4083" y="393699"/>
            <a:ext cx="378206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b="1" dirty="0">
                <a:latin typeface="Arial"/>
                <a:cs typeface="Arial"/>
              </a:rPr>
              <a:t>HSN</a:t>
            </a:r>
            <a:r>
              <a:rPr sz="2750" b="1" spc="13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Funding</a:t>
            </a:r>
            <a:r>
              <a:rPr sz="2750" b="1" spc="150" dirty="0">
                <a:latin typeface="Arial"/>
                <a:cs typeface="Arial"/>
              </a:rPr>
              <a:t> </a:t>
            </a:r>
            <a:r>
              <a:rPr sz="2750" b="1" spc="-10" dirty="0">
                <a:latin typeface="Arial"/>
                <a:cs typeface="Arial"/>
              </a:rPr>
              <a:t>Sources</a:t>
            </a:r>
            <a:endParaRPr sz="2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4209" y="4753927"/>
            <a:ext cx="8093075" cy="6724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4"/>
              </a:spcBef>
            </a:pPr>
            <a:r>
              <a:rPr sz="1400" dirty="0">
                <a:latin typeface="Arial"/>
                <a:cs typeface="Arial"/>
              </a:rPr>
              <a:t>Offset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funding: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Outside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Trust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Fund,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additional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$70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million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from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Medical</a:t>
            </a:r>
            <a:r>
              <a:rPr sz="1400" spc="-1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Assistance </a:t>
            </a:r>
            <a:r>
              <a:rPr sz="1400" dirty="0">
                <a:latin typeface="Arial"/>
                <a:cs typeface="Arial"/>
              </a:rPr>
              <a:t>Trust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Fund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(MATF)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was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used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offset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uncompensated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costs.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FY24,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MATF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disbursements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were </a:t>
            </a:r>
            <a:r>
              <a:rPr sz="1400" dirty="0">
                <a:latin typeface="Arial"/>
                <a:cs typeface="Arial"/>
              </a:rPr>
              <a:t>made to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Cambridge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Health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Alliance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($50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million)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Boston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Medical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Center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($20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million).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537" y="328675"/>
            <a:ext cx="7053580" cy="0"/>
          </a:xfrm>
          <a:custGeom>
            <a:avLst/>
            <a:gdLst/>
            <a:ahLst/>
            <a:cxnLst/>
            <a:rect l="l" t="t" r="r" b="b"/>
            <a:pathLst>
              <a:path w="7053580">
                <a:moveTo>
                  <a:pt x="0" y="0"/>
                </a:moveTo>
                <a:lnTo>
                  <a:pt x="7053262" y="0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32765">
              <a:lnSpc>
                <a:spcPct val="100000"/>
              </a:lnSpc>
              <a:spcBef>
                <a:spcPts val="125"/>
              </a:spcBef>
            </a:pPr>
            <a:r>
              <a:rPr spc="-10" dirty="0"/>
              <a:t>Introduction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sp>
        <p:nvSpPr>
          <p:cNvPr id="8" name="object 8"/>
          <p:cNvSpPr txBox="1"/>
          <p:nvPr/>
        </p:nvSpPr>
        <p:spPr>
          <a:xfrm>
            <a:off x="649287" y="5945187"/>
            <a:ext cx="8343900" cy="5238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25"/>
              </a:spcBef>
              <a:buAutoNum type="arabicPeriod"/>
              <a:tabLst>
                <a:tab pos="240665" algn="l"/>
              </a:tabLst>
            </a:pPr>
            <a:r>
              <a:rPr sz="800" dirty="0">
                <a:latin typeface="Arial"/>
                <a:cs typeface="Arial"/>
              </a:rPr>
              <a:t>Funding amounts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listed are rounded and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not </a:t>
            </a:r>
            <a:r>
              <a:rPr sz="800" spc="-10" dirty="0">
                <a:latin typeface="Arial"/>
                <a:cs typeface="Arial"/>
              </a:rPr>
              <a:t>exact.</a:t>
            </a:r>
            <a:endParaRPr sz="8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240665" algn="l"/>
              </a:tabLst>
            </a:pPr>
            <a:r>
              <a:rPr sz="800" dirty="0">
                <a:latin typeface="Arial"/>
                <a:cs typeface="Arial"/>
              </a:rPr>
              <a:t>Any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overcollections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from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Managed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Care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Organization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payors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above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$165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million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are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allocated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to</a:t>
            </a:r>
            <a:r>
              <a:rPr sz="800" spc="-10" dirty="0">
                <a:latin typeface="Arial"/>
                <a:cs typeface="Arial"/>
              </a:rPr>
              <a:t> future </a:t>
            </a:r>
            <a:r>
              <a:rPr sz="800" dirty="0">
                <a:latin typeface="Arial"/>
                <a:cs typeface="Arial"/>
              </a:rPr>
              <a:t>HSN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fiscal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years'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MCO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assessment.</a:t>
            </a:r>
            <a:endParaRPr sz="8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240665" algn="l"/>
              </a:tabLst>
            </a:pPr>
            <a:r>
              <a:rPr sz="800" dirty="0">
                <a:latin typeface="Arial"/>
                <a:cs typeface="Arial"/>
              </a:rPr>
              <a:t>Onetime funding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includes</a:t>
            </a:r>
            <a:r>
              <a:rPr sz="800" spc="-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funding from interests,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penalties,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recoveries, and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other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miscellaneous</a:t>
            </a:r>
            <a:r>
              <a:rPr sz="800" spc="-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sources.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Please</a:t>
            </a:r>
            <a:r>
              <a:rPr sz="800" dirty="0">
                <a:latin typeface="Arial"/>
                <a:cs typeface="Arial"/>
              </a:rPr>
              <a:t> note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there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is</a:t>
            </a:r>
            <a:r>
              <a:rPr sz="800" spc="-1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$46.3 million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 </a:t>
            </a:r>
            <a:r>
              <a:rPr sz="800" spc="-10" dirty="0">
                <a:latin typeface="Arial"/>
                <a:cs typeface="Arial"/>
              </a:rPr>
              <a:t>uncollected</a:t>
            </a:r>
            <a:r>
              <a:rPr sz="800" dirty="0">
                <a:latin typeface="Arial"/>
                <a:cs typeface="Arial"/>
              </a:rPr>
              <a:t> hospital</a:t>
            </a:r>
            <a:r>
              <a:rPr sz="800" spc="-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assessment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due</a:t>
            </a:r>
            <a:endParaRPr sz="8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latin typeface="Arial"/>
                <a:cs typeface="Arial"/>
              </a:rPr>
              <a:t>to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closure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Steward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Health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Care</a:t>
            </a:r>
            <a:r>
              <a:rPr sz="800" spc="-10" dirty="0">
                <a:latin typeface="Arial"/>
                <a:cs typeface="Arial"/>
              </a:rPr>
              <a:t> hospitals.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uncollected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assessment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is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currently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part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bankruptcy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litigation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time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this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publication.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116596" y="1891283"/>
          <a:ext cx="6536690" cy="2297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6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9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2905">
                <a:tc gridSpan="2"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Funding</a:t>
                      </a:r>
                      <a:r>
                        <a:rPr sz="14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Sources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Acute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hospital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assessment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private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sector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charges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$165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Managed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4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Organization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assessment</a:t>
                      </a:r>
                      <a:r>
                        <a:rPr sz="1350" spc="-15" baseline="27777" dirty="0">
                          <a:latin typeface="Calibri"/>
                          <a:cs typeface="Calibri"/>
                        </a:rPr>
                        <a:t>2</a:t>
                      </a:r>
                      <a:endParaRPr sz="1350" baseline="27777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$165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Commonwealth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Fund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$16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onetime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funding</a:t>
                      </a:r>
                      <a:r>
                        <a:rPr sz="1350" spc="-15" baseline="27777" dirty="0">
                          <a:latin typeface="Calibri"/>
                          <a:cs typeface="Calibri"/>
                        </a:rPr>
                        <a:t>3</a:t>
                      </a:r>
                      <a:endParaRPr sz="1350" baseline="27777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$17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TOTAL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$363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million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591502" y="1215707"/>
            <a:ext cx="7749540" cy="4629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8100" marR="30480">
              <a:lnSpc>
                <a:spcPct val="102899"/>
              </a:lnSpc>
              <a:spcBef>
                <a:spcPts val="75"/>
              </a:spcBef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 is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primarily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funded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through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hospital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assessment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MCO services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assessment.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FY24,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funding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totaled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$363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million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from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following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sources</a:t>
            </a:r>
            <a:r>
              <a:rPr sz="1350" spc="-15" baseline="27777" dirty="0">
                <a:latin typeface="Arial"/>
                <a:cs typeface="Arial"/>
              </a:rPr>
              <a:t>1</a:t>
            </a:r>
            <a:r>
              <a:rPr sz="1400" spc="-10" dirty="0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9734" y="641349"/>
            <a:ext cx="8036559" cy="1386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74955" algn="ctr">
              <a:lnSpc>
                <a:spcPct val="100000"/>
              </a:lnSpc>
              <a:spcBef>
                <a:spcPts val="130"/>
              </a:spcBef>
            </a:pPr>
            <a:r>
              <a:rPr sz="2750" b="1" dirty="0">
                <a:latin typeface="Arial"/>
                <a:cs typeface="Arial"/>
              </a:rPr>
              <a:t>HSN</a:t>
            </a:r>
            <a:r>
              <a:rPr sz="2750" b="1" spc="130" dirty="0">
                <a:latin typeface="Arial"/>
                <a:cs typeface="Arial"/>
              </a:rPr>
              <a:t> </a:t>
            </a:r>
            <a:r>
              <a:rPr sz="2750" b="1" dirty="0">
                <a:latin typeface="Arial"/>
                <a:cs typeface="Arial"/>
              </a:rPr>
              <a:t>Funding</a:t>
            </a:r>
            <a:r>
              <a:rPr sz="2750" b="1" spc="150" dirty="0">
                <a:latin typeface="Arial"/>
                <a:cs typeface="Arial"/>
              </a:rPr>
              <a:t> </a:t>
            </a:r>
            <a:r>
              <a:rPr sz="2750" b="1" spc="-20" dirty="0">
                <a:latin typeface="Arial"/>
                <a:cs typeface="Arial"/>
              </a:rPr>
              <a:t>Uses</a:t>
            </a:r>
            <a:endParaRPr sz="2750">
              <a:latin typeface="Arial"/>
              <a:cs typeface="Arial"/>
            </a:endParaRPr>
          </a:p>
          <a:p>
            <a:pPr marL="38100" marR="30480">
              <a:lnSpc>
                <a:spcPct val="100600"/>
              </a:lnSpc>
              <a:spcBef>
                <a:spcPts val="2310"/>
              </a:spcBef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 pays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eligible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acute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care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hospitals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community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health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centers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providing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reimbursable </a:t>
            </a:r>
            <a:r>
              <a:rPr sz="1400" dirty="0">
                <a:latin typeface="Arial"/>
                <a:cs typeface="Arial"/>
              </a:rPr>
              <a:t>health services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 </a:t>
            </a:r>
            <a:r>
              <a:rPr sz="1400" spc="-20" dirty="0">
                <a:latin typeface="Arial"/>
                <a:cs typeface="Arial"/>
              </a:rPr>
              <a:t>low-</a:t>
            </a:r>
            <a:r>
              <a:rPr sz="1400" dirty="0">
                <a:latin typeface="Arial"/>
                <a:cs typeface="Arial"/>
              </a:rPr>
              <a:t>income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patients. HSN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payment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rates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most services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based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 </a:t>
            </a:r>
            <a:r>
              <a:rPr sz="1400" spc="-10" dirty="0">
                <a:latin typeface="Arial"/>
                <a:cs typeface="Arial"/>
              </a:rPr>
              <a:t>Medicare-</a:t>
            </a:r>
            <a:r>
              <a:rPr sz="1400" dirty="0">
                <a:latin typeface="Arial"/>
                <a:cs typeface="Arial"/>
              </a:rPr>
              <a:t>like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payment</a:t>
            </a:r>
            <a:r>
              <a:rPr sz="1400" spc="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methodologies.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allocated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funding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HSN </a:t>
            </a:r>
            <a:r>
              <a:rPr sz="1400" spc="-10" dirty="0">
                <a:latin typeface="Arial"/>
                <a:cs typeface="Arial"/>
              </a:rPr>
              <a:t>Fiscal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Year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2024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following</a:t>
            </a:r>
            <a:r>
              <a:rPr sz="1350" spc="-15" baseline="27777" dirty="0">
                <a:latin typeface="Arial"/>
                <a:cs typeface="Arial"/>
              </a:rPr>
              <a:t>1</a:t>
            </a:r>
            <a:r>
              <a:rPr sz="1400" spc="-10" dirty="0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" name="object 3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962" y="462026"/>
            <a:ext cx="7082155" cy="0"/>
          </a:xfrm>
          <a:custGeom>
            <a:avLst/>
            <a:gdLst/>
            <a:ahLst/>
            <a:cxnLst/>
            <a:rect l="l" t="t" r="r" b="b"/>
            <a:pathLst>
              <a:path w="7082155">
                <a:moveTo>
                  <a:pt x="0" y="0"/>
                </a:moveTo>
                <a:lnTo>
                  <a:pt x="7081837" y="0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0230" rIns="0" bIns="0" rtlCol="0">
            <a:spAutoFit/>
          </a:bodyPr>
          <a:lstStyle/>
          <a:p>
            <a:pPr marL="492759">
              <a:lnSpc>
                <a:spcPct val="100000"/>
              </a:lnSpc>
              <a:spcBef>
                <a:spcPts val="125"/>
              </a:spcBef>
            </a:pPr>
            <a:r>
              <a:rPr spc="-10" dirty="0"/>
              <a:t>Introduction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7" name="object 7"/>
          <p:cNvSpPr txBox="1"/>
          <p:nvPr/>
        </p:nvSpPr>
        <p:spPr>
          <a:xfrm>
            <a:off x="533400" y="5515292"/>
            <a:ext cx="8263255" cy="8864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25"/>
              </a:spcBef>
              <a:buAutoNum type="arabicPeriod"/>
              <a:tabLst>
                <a:tab pos="241300" algn="l"/>
              </a:tabLst>
            </a:pPr>
            <a:r>
              <a:rPr sz="800" dirty="0">
                <a:latin typeface="Arial"/>
                <a:cs typeface="Arial"/>
              </a:rPr>
              <a:t>Final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reconciliation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for</a:t>
            </a:r>
            <a:r>
              <a:rPr sz="800" spc="-5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HSN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FY24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is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not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complete.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totals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listed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are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subject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to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change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as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long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as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fiscal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year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remains</a:t>
            </a:r>
            <a:r>
              <a:rPr sz="800" spc="5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open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to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account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for</a:t>
            </a:r>
            <a:r>
              <a:rPr sz="800" spc="-5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claim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reconciliations,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payment</a:t>
            </a:r>
            <a:endParaRPr sz="8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20"/>
              </a:spcBef>
            </a:pPr>
            <a:r>
              <a:rPr sz="800" dirty="0">
                <a:latin typeface="Arial"/>
                <a:cs typeface="Arial"/>
              </a:rPr>
              <a:t>adjustments,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etc.</a:t>
            </a:r>
            <a:endParaRPr sz="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5"/>
              </a:spcBef>
              <a:buAutoNum type="arabicPeriod" startAt="2"/>
              <a:tabLst>
                <a:tab pos="241300" algn="l"/>
              </a:tabLst>
            </a:pPr>
            <a:r>
              <a:rPr sz="800" dirty="0">
                <a:latin typeface="Arial"/>
                <a:cs typeface="Arial"/>
              </a:rPr>
              <a:t>The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Medicare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Savings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Program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is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Massachusetts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Executive </a:t>
            </a:r>
            <a:r>
              <a:rPr sz="800" dirty="0">
                <a:latin typeface="Arial"/>
                <a:cs typeface="Arial"/>
              </a:rPr>
              <a:t>Office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Health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and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Human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Services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program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that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pays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for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Medicare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Part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and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B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premiums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for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eligible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low-</a:t>
            </a:r>
            <a:endParaRPr sz="8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latin typeface="Arial"/>
                <a:cs typeface="Arial"/>
              </a:rPr>
              <a:t>income</a:t>
            </a:r>
            <a:r>
              <a:rPr sz="800" spc="-10" dirty="0">
                <a:latin typeface="Arial"/>
                <a:cs typeface="Arial"/>
              </a:rPr>
              <a:t> seniors.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HSN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FY24,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$7.7M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HSN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funding </a:t>
            </a:r>
            <a:r>
              <a:rPr sz="800" dirty="0">
                <a:latin typeface="Arial"/>
                <a:cs typeface="Arial"/>
              </a:rPr>
              <a:t>was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provided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to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this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program,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there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is</a:t>
            </a:r>
            <a:r>
              <a:rPr sz="800" spc="-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an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expectation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that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this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program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reduces</a:t>
            </a:r>
            <a:r>
              <a:rPr sz="800" spc="4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HSN</a:t>
            </a:r>
            <a:r>
              <a:rPr sz="800" spc="-7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demand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relevant </a:t>
            </a:r>
            <a:r>
              <a:rPr sz="800" spc="-10" dirty="0">
                <a:latin typeface="Arial"/>
                <a:cs typeface="Arial"/>
              </a:rPr>
              <a:t>population.</a:t>
            </a:r>
            <a:endParaRPr sz="800">
              <a:latin typeface="Arial"/>
              <a:cs typeface="Arial"/>
            </a:endParaRPr>
          </a:p>
          <a:p>
            <a:pPr marL="241300" marR="98425" indent="-229235">
              <a:lnSpc>
                <a:spcPts val="900"/>
              </a:lnSpc>
              <a:spcBef>
                <a:spcPts val="100"/>
              </a:spcBef>
              <a:buAutoNum type="arabicPeriod" startAt="3"/>
              <a:tabLst>
                <a:tab pos="241300" algn="l"/>
              </a:tabLst>
            </a:pPr>
            <a:r>
              <a:rPr sz="800" dirty="0">
                <a:latin typeface="Arial"/>
                <a:cs typeface="Arial"/>
              </a:rPr>
              <a:t>The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Fishing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Partnership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was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awarded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$2M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demonstration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funding,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pursuant </a:t>
            </a:r>
            <a:r>
              <a:rPr sz="800" dirty="0">
                <a:latin typeface="Arial"/>
                <a:cs typeface="Arial"/>
              </a:rPr>
              <a:t>to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legislative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requirement.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$50,000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was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awarded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to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drug</a:t>
            </a:r>
            <a:r>
              <a:rPr sz="800" spc="-10" dirty="0">
                <a:latin typeface="Arial"/>
                <a:cs typeface="Arial"/>
              </a:rPr>
              <a:t> utilization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management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contract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for</a:t>
            </a:r>
            <a:r>
              <a:rPr sz="800" dirty="0">
                <a:latin typeface="Arial"/>
                <a:cs typeface="Arial"/>
              </a:rPr>
              <a:t> pharmacy</a:t>
            </a:r>
            <a:r>
              <a:rPr sz="800" spc="-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service review.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$963,132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was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awarded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to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grant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to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community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organizations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to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provide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Long-</a:t>
            </a:r>
            <a:r>
              <a:rPr sz="800" dirty="0">
                <a:latin typeface="Arial"/>
                <a:cs typeface="Arial"/>
              </a:rPr>
              <a:t>Acting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Reversible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Contraception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access.</a:t>
            </a:r>
            <a:endParaRPr sz="800">
              <a:latin typeface="Arial"/>
              <a:cs typeface="Arial"/>
            </a:endParaRPr>
          </a:p>
          <a:p>
            <a:pPr marL="241300" indent="-228600">
              <a:lnSpc>
                <a:spcPts val="960"/>
              </a:lnSpc>
              <a:buAutoNum type="arabicPeriod" startAt="3"/>
              <a:tabLst>
                <a:tab pos="241300" algn="l"/>
              </a:tabLst>
            </a:pPr>
            <a:r>
              <a:rPr sz="800" dirty="0">
                <a:latin typeface="Arial"/>
                <a:cs typeface="Arial"/>
              </a:rPr>
              <a:t>The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$1M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expenditure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for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Office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 the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Inspector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General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audit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accordance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with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legislative</a:t>
            </a:r>
            <a:r>
              <a:rPr sz="800" spc="-10" dirty="0">
                <a:latin typeface="Arial"/>
                <a:cs typeface="Arial"/>
              </a:rPr>
              <a:t> requirement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established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 the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Massachusetts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fiscal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year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2024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budget.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059268"/>
              </p:ext>
            </p:extLst>
          </p:nvPr>
        </p:nvGraphicFramePr>
        <p:xfrm>
          <a:off x="1746250" y="2279650"/>
          <a:ext cx="6095364" cy="2962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5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 gridSpan="2"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Funding</a:t>
                      </a:r>
                      <a:r>
                        <a:rPr sz="14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Uses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AAC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Hospitals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$238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Community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4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Centers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$103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Administrative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costs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$10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Medicare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Savings</a:t>
                      </a:r>
                      <a:r>
                        <a:rPr sz="14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Expansion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$8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r>
                        <a:rPr sz="1350" spc="-15" baseline="27777" dirty="0">
                          <a:latin typeface="Calibri"/>
                          <a:cs typeface="Calibri"/>
                        </a:rPr>
                        <a:t>2</a:t>
                      </a:r>
                      <a:endParaRPr sz="1350" baseline="27777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Demonstration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projects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$3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r>
                        <a:rPr sz="1350" spc="-15" baseline="27777" dirty="0">
                          <a:latin typeface="Calibri"/>
                          <a:cs typeface="Calibri"/>
                        </a:rPr>
                        <a:t>3</a:t>
                      </a:r>
                      <a:endParaRPr sz="1350" baseline="27777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Office</a:t>
                      </a:r>
                      <a:r>
                        <a:rPr sz="14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Inspector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auditing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$1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million</a:t>
                      </a:r>
                      <a:r>
                        <a:rPr sz="1350" spc="-15" baseline="27777" dirty="0">
                          <a:latin typeface="Calibri"/>
                          <a:cs typeface="Calibri"/>
                        </a:rPr>
                        <a:t>4</a:t>
                      </a:r>
                      <a:endParaRPr sz="1350" baseline="27777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TOTAL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$363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million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7500" y="1952625"/>
            <a:ext cx="2000250" cy="2800350"/>
          </a:xfrm>
          <a:custGeom>
            <a:avLst/>
            <a:gdLst/>
            <a:ahLst/>
            <a:cxnLst/>
            <a:rect l="l" t="t" r="r" b="b"/>
            <a:pathLst>
              <a:path w="2000250" h="2800350">
                <a:moveTo>
                  <a:pt x="1666875" y="0"/>
                </a:moveTo>
                <a:lnTo>
                  <a:pt x="333375" y="0"/>
                </a:lnTo>
                <a:lnTo>
                  <a:pt x="284104" y="3613"/>
                </a:lnTo>
                <a:lnTo>
                  <a:pt x="237080" y="14112"/>
                </a:lnTo>
                <a:lnTo>
                  <a:pt x="192818" y="30979"/>
                </a:lnTo>
                <a:lnTo>
                  <a:pt x="151834" y="53700"/>
                </a:lnTo>
                <a:lnTo>
                  <a:pt x="114643" y="81760"/>
                </a:lnTo>
                <a:lnTo>
                  <a:pt x="81760" y="114643"/>
                </a:lnTo>
                <a:lnTo>
                  <a:pt x="53700" y="151834"/>
                </a:lnTo>
                <a:lnTo>
                  <a:pt x="30979" y="192818"/>
                </a:lnTo>
                <a:lnTo>
                  <a:pt x="14112" y="237080"/>
                </a:lnTo>
                <a:lnTo>
                  <a:pt x="3613" y="284104"/>
                </a:lnTo>
                <a:lnTo>
                  <a:pt x="0" y="333375"/>
                </a:lnTo>
                <a:lnTo>
                  <a:pt x="0" y="2466975"/>
                </a:lnTo>
                <a:lnTo>
                  <a:pt x="3613" y="2516245"/>
                </a:lnTo>
                <a:lnTo>
                  <a:pt x="14112" y="2563269"/>
                </a:lnTo>
                <a:lnTo>
                  <a:pt x="30979" y="2607531"/>
                </a:lnTo>
                <a:lnTo>
                  <a:pt x="53700" y="2648515"/>
                </a:lnTo>
                <a:lnTo>
                  <a:pt x="81760" y="2685706"/>
                </a:lnTo>
                <a:lnTo>
                  <a:pt x="114643" y="2718589"/>
                </a:lnTo>
                <a:lnTo>
                  <a:pt x="151834" y="2746649"/>
                </a:lnTo>
                <a:lnTo>
                  <a:pt x="192818" y="2769370"/>
                </a:lnTo>
                <a:lnTo>
                  <a:pt x="237080" y="2786237"/>
                </a:lnTo>
                <a:lnTo>
                  <a:pt x="284104" y="2796736"/>
                </a:lnTo>
                <a:lnTo>
                  <a:pt x="333375" y="2800350"/>
                </a:lnTo>
                <a:lnTo>
                  <a:pt x="1666875" y="2800350"/>
                </a:lnTo>
                <a:lnTo>
                  <a:pt x="1716145" y="2796736"/>
                </a:lnTo>
                <a:lnTo>
                  <a:pt x="1763169" y="2786237"/>
                </a:lnTo>
                <a:lnTo>
                  <a:pt x="1807431" y="2769370"/>
                </a:lnTo>
                <a:lnTo>
                  <a:pt x="1848415" y="2746649"/>
                </a:lnTo>
                <a:lnTo>
                  <a:pt x="1885606" y="2718589"/>
                </a:lnTo>
                <a:lnTo>
                  <a:pt x="1918489" y="2685706"/>
                </a:lnTo>
                <a:lnTo>
                  <a:pt x="1946549" y="2648515"/>
                </a:lnTo>
                <a:lnTo>
                  <a:pt x="1969270" y="2607531"/>
                </a:lnTo>
                <a:lnTo>
                  <a:pt x="1986137" y="2563269"/>
                </a:lnTo>
                <a:lnTo>
                  <a:pt x="1996636" y="2516245"/>
                </a:lnTo>
                <a:lnTo>
                  <a:pt x="2000250" y="2466975"/>
                </a:lnTo>
                <a:lnTo>
                  <a:pt x="2000250" y="333375"/>
                </a:lnTo>
                <a:lnTo>
                  <a:pt x="1996636" y="284104"/>
                </a:lnTo>
                <a:lnTo>
                  <a:pt x="1986137" y="237080"/>
                </a:lnTo>
                <a:lnTo>
                  <a:pt x="1969270" y="192818"/>
                </a:lnTo>
                <a:lnTo>
                  <a:pt x="1946549" y="151834"/>
                </a:lnTo>
                <a:lnTo>
                  <a:pt x="1918489" y="114643"/>
                </a:lnTo>
                <a:lnTo>
                  <a:pt x="1885606" y="81760"/>
                </a:lnTo>
                <a:lnTo>
                  <a:pt x="1848415" y="53700"/>
                </a:lnTo>
                <a:lnTo>
                  <a:pt x="1807431" y="30979"/>
                </a:lnTo>
                <a:lnTo>
                  <a:pt x="1763169" y="14112"/>
                </a:lnTo>
                <a:lnTo>
                  <a:pt x="1716145" y="3613"/>
                </a:lnTo>
                <a:lnTo>
                  <a:pt x="1666875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12280" y="2050732"/>
            <a:ext cx="1692275" cy="24942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120650">
              <a:lnSpc>
                <a:spcPct val="100099"/>
              </a:lnSpc>
              <a:spcBef>
                <a:spcPts val="125"/>
              </a:spcBef>
            </a:pPr>
            <a:r>
              <a:rPr sz="1400" dirty="0">
                <a:latin typeface="Calibri"/>
                <a:cs typeface="Calibri"/>
              </a:rPr>
              <a:t>Demand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represents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amount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that </a:t>
            </a:r>
            <a:r>
              <a:rPr sz="1400" spc="-10" dirty="0">
                <a:latin typeface="Calibri"/>
                <a:cs typeface="Calibri"/>
              </a:rPr>
              <a:t>providers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would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have </a:t>
            </a:r>
            <a:r>
              <a:rPr sz="1400" dirty="0">
                <a:latin typeface="Calibri"/>
                <a:cs typeface="Calibri"/>
              </a:rPr>
              <a:t>been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paid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the </a:t>
            </a:r>
            <a:r>
              <a:rPr sz="1400" dirty="0">
                <a:latin typeface="Calibri"/>
                <a:cs typeface="Calibri"/>
              </a:rPr>
              <a:t>absence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funding shortfall.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600"/>
              </a:lnSpc>
              <a:spcBef>
                <a:spcPts val="860"/>
              </a:spcBef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HSN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shortfall </a:t>
            </a:r>
            <a:r>
              <a:rPr sz="1400" dirty="0">
                <a:latin typeface="Calibri"/>
                <a:cs typeface="Calibri"/>
              </a:rPr>
              <a:t>increased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$197M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in </a:t>
            </a:r>
            <a:r>
              <a:rPr sz="1400" dirty="0">
                <a:latin typeface="Calibri"/>
                <a:cs typeface="Calibri"/>
              </a:rPr>
              <a:t>FY24.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This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28% </a:t>
            </a:r>
            <a:r>
              <a:rPr sz="1400" dirty="0">
                <a:latin typeface="Calibri"/>
                <a:cs typeface="Calibri"/>
              </a:rPr>
              <a:t>increase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from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FY23 </a:t>
            </a:r>
            <a:r>
              <a:rPr sz="1400" spc="-10" dirty="0">
                <a:latin typeface="Calibri"/>
                <a:cs typeface="Calibri"/>
              </a:rPr>
              <a:t>shortfall.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9109" y="575627"/>
            <a:ext cx="549338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30" dirty="0">
                <a:latin typeface="Arial"/>
                <a:cs typeface="Arial"/>
              </a:rPr>
              <a:t>Total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Allowable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Demand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Payment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Trends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4365" y="5874384"/>
            <a:ext cx="8036559" cy="45339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9200"/>
              </a:lnSpc>
              <a:spcBef>
                <a:spcPts val="55"/>
              </a:spcBef>
            </a:pPr>
            <a:r>
              <a:rPr sz="650" dirty="0">
                <a:latin typeface="Arial"/>
                <a:cs typeface="Arial"/>
              </a:rPr>
              <a:t>The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He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alth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Sa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fety</a:t>
            </a:r>
            <a:r>
              <a:rPr sz="650" spc="6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Net</a:t>
            </a:r>
            <a:r>
              <a:rPr sz="650" spc="1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fiscal</a:t>
            </a:r>
            <a:r>
              <a:rPr sz="650" spc="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year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ru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ns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from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Octob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er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1</a:t>
            </a:r>
            <a:r>
              <a:rPr sz="650" spc="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thro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ugh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September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30.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Hospital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and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community</a:t>
            </a:r>
            <a:r>
              <a:rPr sz="650" spc="6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health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center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nts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are</a:t>
            </a:r>
            <a:r>
              <a:rPr sz="650" spc="1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repor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ted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month</a:t>
            </a:r>
            <a:r>
              <a:rPr sz="650" spc="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which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nt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was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made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.</a:t>
            </a:r>
            <a:r>
              <a:rPr sz="650" spc="6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sho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rtfall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amount</a:t>
            </a:r>
            <a:r>
              <a:rPr sz="650" spc="500" dirty="0">
                <a:latin typeface="Arial"/>
                <a:cs typeface="Arial"/>
              </a:rPr>
              <a:t>  </a:t>
            </a:r>
            <a:r>
              <a:rPr sz="650" dirty="0">
                <a:latin typeface="Arial"/>
                <a:cs typeface="Arial"/>
              </a:rPr>
              <a:t>is</a:t>
            </a:r>
            <a:r>
              <a:rPr sz="650" spc="7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b</a:t>
            </a:r>
            <a:r>
              <a:rPr sz="650" spc="-8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ase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</a:t>
            </a:r>
            <a:r>
              <a:rPr sz="650" spc="1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on</a:t>
            </a:r>
            <a:r>
              <a:rPr sz="650" spc="2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spen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ding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assumptions</a:t>
            </a:r>
            <a:r>
              <a:rPr sz="650" spc="1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place</a:t>
            </a:r>
            <a:r>
              <a:rPr sz="650" spc="1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uring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fiscal</a:t>
            </a:r>
            <a:r>
              <a:rPr sz="650" spc="2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year</a:t>
            </a:r>
            <a:r>
              <a:rPr sz="650" spc="12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</a:t>
            </a:r>
            <a:r>
              <a:rPr sz="650" spc="2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may</a:t>
            </a:r>
            <a:r>
              <a:rPr sz="650" spc="1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differ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from</a:t>
            </a:r>
            <a:r>
              <a:rPr sz="650" spc="18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ye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ar-end</a:t>
            </a:r>
            <a:r>
              <a:rPr sz="650" spc="12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shortfall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estimates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ported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elsewher</a:t>
            </a:r>
            <a:r>
              <a:rPr sz="650" spc="-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e.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Data</a:t>
            </a:r>
            <a:r>
              <a:rPr sz="650" spc="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refle</a:t>
            </a:r>
            <a:r>
              <a:rPr sz="650" spc="-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ct</a:t>
            </a:r>
            <a:r>
              <a:rPr sz="650" spc="1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payment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and</a:t>
            </a:r>
            <a:r>
              <a:rPr sz="650" spc="1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projected</a:t>
            </a:r>
            <a:r>
              <a:rPr sz="650" spc="13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demand</a:t>
            </a:r>
            <a:r>
              <a:rPr sz="650" spc="12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leve</a:t>
            </a:r>
            <a:r>
              <a:rPr sz="650" spc="-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ls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as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2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end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spc="-25" dirty="0">
                <a:latin typeface="Arial"/>
                <a:cs typeface="Arial"/>
              </a:rPr>
              <a:t>of</a:t>
            </a:r>
            <a:r>
              <a:rPr sz="650" spc="5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each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fiscal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ye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ar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and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exclud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</a:t>
            </a:r>
            <a:r>
              <a:rPr sz="650" spc="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djustments</a:t>
            </a:r>
            <a:r>
              <a:rPr sz="650" spc="6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mad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</a:t>
            </a:r>
            <a:r>
              <a:rPr sz="650" spc="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after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end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fiscal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ye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ar.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Total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Allowable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Dema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does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not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include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hospi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tal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offset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demand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14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up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to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$20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for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BMC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and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up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to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$50M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for</a:t>
            </a:r>
            <a:r>
              <a:rPr sz="650" spc="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CHA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(th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is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spc="-25" dirty="0">
                <a:latin typeface="Arial"/>
                <a:cs typeface="Arial"/>
              </a:rPr>
              <a:t>may</a:t>
            </a:r>
            <a:r>
              <a:rPr sz="650" spc="500" dirty="0">
                <a:latin typeface="Arial"/>
                <a:cs typeface="Arial"/>
              </a:rPr>
              <a:t>  </a:t>
            </a:r>
            <a:r>
              <a:rPr sz="650" dirty="0">
                <a:latin typeface="Arial"/>
                <a:cs typeface="Arial"/>
              </a:rPr>
              <a:t>be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different</a:t>
            </a:r>
            <a:r>
              <a:rPr sz="650" spc="14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tha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</a:t>
            </a:r>
            <a:r>
              <a:rPr sz="650" spc="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rior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year's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ann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ual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reports).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Note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tha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FY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21,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HSN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ece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ived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one</a:t>
            </a:r>
            <a:r>
              <a:rPr sz="650" spc="-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-time</a:t>
            </a:r>
            <a:r>
              <a:rPr sz="650" spc="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aymen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$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20M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to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CHCs</a:t>
            </a:r>
            <a:r>
              <a:rPr sz="650" spc="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</a:t>
            </a:r>
            <a:r>
              <a:rPr sz="650" spc="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$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10M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to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Hospital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Lice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nse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</a:t>
            </a:r>
            <a:r>
              <a:rPr sz="650" spc="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Health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Centers,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which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is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inclu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ded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ab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ove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totals.</a:t>
            </a:r>
            <a:endParaRPr sz="650">
              <a:latin typeface="Arial"/>
              <a:cs typeface="Arial"/>
            </a:endParaRPr>
          </a:p>
        </p:txBody>
      </p:sp>
      <p:pic>
        <p:nvPicPr>
          <p:cNvPr id="6" name="object 6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012" y="423926"/>
            <a:ext cx="6958330" cy="0"/>
          </a:xfrm>
          <a:custGeom>
            <a:avLst/>
            <a:gdLst/>
            <a:ahLst/>
            <a:cxnLst/>
            <a:rect l="l" t="t" r="r" b="b"/>
            <a:pathLst>
              <a:path w="6958330">
                <a:moveTo>
                  <a:pt x="0" y="0"/>
                </a:moveTo>
                <a:lnTo>
                  <a:pt x="6958012" y="0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71805">
              <a:lnSpc>
                <a:spcPct val="100000"/>
              </a:lnSpc>
              <a:spcBef>
                <a:spcPts val="125"/>
              </a:spcBef>
            </a:pPr>
            <a:r>
              <a:rPr spc="-10" dirty="0"/>
              <a:t>Payments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972152"/>
              </p:ext>
            </p:extLst>
          </p:nvPr>
        </p:nvGraphicFramePr>
        <p:xfrm>
          <a:off x="1709801" y="2038413"/>
          <a:ext cx="4562473" cy="34669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7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84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30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111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197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775">
                <a:tc gridSpan="7">
                  <a:txBody>
                    <a:bodyPr/>
                    <a:lstStyle/>
                    <a:p>
                      <a:pPr marR="631190" algn="r">
                        <a:lnSpc>
                          <a:spcPts val="72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$476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marL="270510">
                        <a:lnSpc>
                          <a:spcPts val="8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$421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154</a:t>
                      </a:r>
                      <a:r>
                        <a:rPr sz="1200" b="1" spc="-2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6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77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300">
                <a:tc gridSpan="5">
                  <a:txBody>
                    <a:bodyPr/>
                    <a:lstStyle/>
                    <a:p>
                      <a:pPr marL="1421765">
                        <a:lnSpc>
                          <a:spcPts val="8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$405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65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76</a:t>
                      </a:r>
                      <a:r>
                        <a:rPr sz="120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91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7526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5260" marB="0">
                    <a:solidFill>
                      <a:srgbClr val="C0504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solidFill>
                      <a:srgbClr val="9BBA58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103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70815" marB="0">
                    <a:solidFill>
                      <a:srgbClr val="C0504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5260" marB="0"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80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lnT w="9525">
                      <a:solidFill>
                        <a:srgbClr val="F1F1F1"/>
                      </a:solidFill>
                      <a:prstDash val="solid"/>
                    </a:lnT>
                    <a:solidFill>
                      <a:srgbClr val="9BBA5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526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6364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88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081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526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6364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081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526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6364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081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9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rowSpan="1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9209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265</a:t>
                      </a:r>
                      <a:r>
                        <a:rPr sz="1200" b="1" spc="-2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6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6364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081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815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249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234</a:t>
                      </a:r>
                      <a:r>
                        <a:rPr sz="1200" b="1" spc="-2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6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endParaRPr sz="12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111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238</a:t>
                      </a:r>
                      <a:r>
                        <a:rPr sz="1200" b="1" spc="-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2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F1F1F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F1F1F1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9801" y="1938401"/>
            <a:ext cx="4562475" cy="0"/>
          </a:xfrm>
          <a:custGeom>
            <a:avLst/>
            <a:gdLst/>
            <a:ahLst/>
            <a:cxnLst/>
            <a:rect l="l" t="t" r="r" b="b"/>
            <a:pathLst>
              <a:path w="4562475">
                <a:moveTo>
                  <a:pt x="0" y="0"/>
                </a:moveTo>
                <a:lnTo>
                  <a:pt x="4562475" y="0"/>
                </a:lnTo>
              </a:path>
            </a:pathLst>
          </a:custGeom>
          <a:ln w="9525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9801" y="1824101"/>
            <a:ext cx="4562475" cy="0"/>
          </a:xfrm>
          <a:custGeom>
            <a:avLst/>
            <a:gdLst/>
            <a:ahLst/>
            <a:cxnLst/>
            <a:rect l="l" t="t" r="r" b="b"/>
            <a:pathLst>
              <a:path w="4562475">
                <a:moveTo>
                  <a:pt x="0" y="0"/>
                </a:moveTo>
                <a:lnTo>
                  <a:pt x="4562475" y="0"/>
                </a:lnTo>
              </a:path>
            </a:pathLst>
          </a:custGeom>
          <a:ln w="9525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9801" y="1709801"/>
            <a:ext cx="4562475" cy="0"/>
          </a:xfrm>
          <a:custGeom>
            <a:avLst/>
            <a:gdLst/>
            <a:ahLst/>
            <a:cxnLst/>
            <a:rect l="l" t="t" r="r" b="b"/>
            <a:pathLst>
              <a:path w="4562475">
                <a:moveTo>
                  <a:pt x="0" y="0"/>
                </a:moveTo>
                <a:lnTo>
                  <a:pt x="456247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407261" y="4916423"/>
            <a:ext cx="148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$-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4060" y="4362450"/>
            <a:ext cx="8648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$100,000,000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3986" y="3808031"/>
            <a:ext cx="86486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$200,000,000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986" y="3254057"/>
            <a:ext cx="86486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$300,000,000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3986" y="2699956"/>
            <a:ext cx="86486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$400,000,000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4060" y="2146680"/>
            <a:ext cx="8648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$500,000,000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4060" y="1592579"/>
            <a:ext cx="8648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$600,000,000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22145" y="5113972"/>
            <a:ext cx="116967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FY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21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Hospital</a:t>
            </a:r>
            <a:r>
              <a:rPr sz="12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Payments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28690" y="5113972"/>
            <a:ext cx="3606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FY</a:t>
            </a:r>
            <a:r>
              <a:rPr sz="12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9750" y="5524500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725" y="0"/>
                </a:moveTo>
                <a:lnTo>
                  <a:pt x="0" y="0"/>
                </a:lnTo>
                <a:lnTo>
                  <a:pt x="0" y="85725"/>
                </a:lnTo>
                <a:lnTo>
                  <a:pt x="85725" y="85725"/>
                </a:lnTo>
                <a:lnTo>
                  <a:pt x="8572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6125" y="5524500"/>
            <a:ext cx="76200" cy="85725"/>
          </a:xfrm>
          <a:custGeom>
            <a:avLst/>
            <a:gdLst/>
            <a:ahLst/>
            <a:cxnLst/>
            <a:rect l="l" t="t" r="r" b="b"/>
            <a:pathLst>
              <a:path w="76200" h="85725">
                <a:moveTo>
                  <a:pt x="76200" y="0"/>
                </a:moveTo>
                <a:lnTo>
                  <a:pt x="0" y="0"/>
                </a:lnTo>
                <a:lnTo>
                  <a:pt x="0" y="85725"/>
                </a:lnTo>
                <a:lnTo>
                  <a:pt x="76200" y="85725"/>
                </a:lnTo>
                <a:lnTo>
                  <a:pt x="762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247389" y="5113972"/>
            <a:ext cx="106934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FY 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22</a:t>
            </a:r>
            <a:endParaRPr sz="1200">
              <a:latin typeface="Calibri"/>
              <a:cs typeface="Calibri"/>
            </a:endParaRPr>
          </a:p>
          <a:p>
            <a:pPr marL="158750">
              <a:lnSpc>
                <a:spcPct val="100000"/>
              </a:lnSpc>
              <a:spcBef>
                <a:spcPts val="123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CHC</a:t>
            </a:r>
            <a:r>
              <a:rPr sz="12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Payments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05325" y="5524500"/>
            <a:ext cx="76200" cy="85725"/>
          </a:xfrm>
          <a:custGeom>
            <a:avLst/>
            <a:gdLst/>
            <a:ahLst/>
            <a:cxnLst/>
            <a:rect l="l" t="t" r="r" b="b"/>
            <a:pathLst>
              <a:path w="76200" h="85725">
                <a:moveTo>
                  <a:pt x="76200" y="0"/>
                </a:moveTo>
                <a:lnTo>
                  <a:pt x="0" y="0"/>
                </a:lnTo>
                <a:lnTo>
                  <a:pt x="0" y="85725"/>
                </a:lnTo>
                <a:lnTo>
                  <a:pt x="76200" y="85725"/>
                </a:lnTo>
                <a:lnTo>
                  <a:pt x="7620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388103" y="5113972"/>
            <a:ext cx="77216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FY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23</a:t>
            </a:r>
            <a:endParaRPr sz="1200">
              <a:latin typeface="Calibri"/>
              <a:cs typeface="Calibri"/>
            </a:endParaRPr>
          </a:p>
          <a:p>
            <a:pPr marL="238760">
              <a:lnSpc>
                <a:spcPct val="100000"/>
              </a:lnSpc>
              <a:spcBef>
                <a:spcPts val="123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Shortfall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4365" y="6311795"/>
            <a:ext cx="2611120" cy="1219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650" dirty="0">
                <a:latin typeface="Arial"/>
                <a:cs typeface="Arial"/>
              </a:rPr>
              <a:t>Sou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rce</a:t>
            </a:r>
            <a:r>
              <a:rPr sz="650" spc="-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:</a:t>
            </a:r>
            <a:r>
              <a:rPr sz="650" spc="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Health</a:t>
            </a:r>
            <a:r>
              <a:rPr sz="650" spc="3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Safety</a:t>
            </a:r>
            <a:r>
              <a:rPr sz="650" spc="1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Net</a:t>
            </a:r>
            <a:r>
              <a:rPr sz="650" spc="1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Payment</a:t>
            </a:r>
            <a:r>
              <a:rPr sz="650" spc="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Calculation</a:t>
            </a:r>
            <a:r>
              <a:rPr sz="650" spc="1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as</a:t>
            </a:r>
            <a:r>
              <a:rPr sz="650" spc="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19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12/13/202</a:t>
            </a:r>
            <a:r>
              <a:rPr sz="650" b="1" spc="-85" dirty="0">
                <a:latin typeface="Arial"/>
                <a:cs typeface="Arial"/>
              </a:rPr>
              <a:t> </a:t>
            </a:r>
            <a:r>
              <a:rPr sz="650" b="1" spc="-25" dirty="0">
                <a:latin typeface="Arial"/>
                <a:cs typeface="Arial"/>
              </a:rPr>
              <a:t>4.</a:t>
            </a:r>
            <a:endParaRPr sz="65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28" name="object 28"/>
          <p:cNvSpPr txBox="1"/>
          <p:nvPr/>
        </p:nvSpPr>
        <p:spPr>
          <a:xfrm>
            <a:off x="5385815" y="1751329"/>
            <a:ext cx="583565" cy="242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dirty="0">
                <a:latin typeface="Calibri"/>
                <a:cs typeface="Calibri"/>
              </a:rPr>
              <a:t>$538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M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134" y="545147"/>
            <a:ext cx="585406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dirty="0">
                <a:latin typeface="Arial"/>
                <a:cs typeface="Arial"/>
              </a:rPr>
              <a:t>Amounts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Disbursed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Hospitals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(after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Shortfall)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5144" y="5672454"/>
            <a:ext cx="8037195" cy="558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latin typeface="Arial"/>
                <a:cs typeface="Arial"/>
              </a:rPr>
              <a:t>The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total</a:t>
            </a:r>
            <a:r>
              <a:rPr sz="650" spc="114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disbursements</a:t>
            </a:r>
            <a:r>
              <a:rPr sz="650" spc="6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listed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above</a:t>
            </a:r>
            <a:r>
              <a:rPr sz="650" spc="114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includes</a:t>
            </a:r>
            <a:r>
              <a:rPr sz="650" spc="6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leg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islative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spe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cial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payment</a:t>
            </a:r>
            <a:r>
              <a:rPr sz="650" spc="16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to</a:t>
            </a:r>
            <a:r>
              <a:rPr sz="650" spc="114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Boston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Ch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ildren’s</a:t>
            </a:r>
            <a:r>
              <a:rPr sz="650" spc="16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Hospital</a:t>
            </a:r>
            <a:r>
              <a:rPr sz="650" spc="114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($3,850,000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).</a:t>
            </a:r>
            <a:r>
              <a:rPr sz="650" spc="6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14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list</a:t>
            </a:r>
            <a:r>
              <a:rPr sz="650" spc="6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doe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</a:t>
            </a:r>
            <a:r>
              <a:rPr sz="650" spc="7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not</a:t>
            </a:r>
            <a:r>
              <a:rPr sz="650" spc="15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inclu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de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disb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ursements</a:t>
            </a:r>
            <a:r>
              <a:rPr sz="650" spc="6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to</a:t>
            </a:r>
            <a:r>
              <a:rPr sz="650" spc="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Cambrid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ge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Hea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lth</a:t>
            </a:r>
            <a:r>
              <a:rPr sz="650" spc="11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Allian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ce</a:t>
            </a:r>
            <a:r>
              <a:rPr sz="650" spc="114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($5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0,0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00,000)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650" dirty="0">
                <a:latin typeface="Arial"/>
                <a:cs typeface="Arial"/>
              </a:rPr>
              <a:t>and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Bo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ston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Medical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Cen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ter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($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20,000,000)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due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to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offset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fund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ing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for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un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compe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nsa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ted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care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from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oth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er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sou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rce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spc="-25" dirty="0">
                <a:latin typeface="Arial"/>
                <a:cs typeface="Arial"/>
              </a:rPr>
              <a:t>s.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650" dirty="0">
                <a:latin typeface="Arial"/>
                <a:cs typeface="Arial"/>
              </a:rPr>
              <a:t>Hospita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l</a:t>
            </a:r>
            <a:r>
              <a:rPr sz="650" spc="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yments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reported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month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which</a:t>
            </a:r>
            <a:r>
              <a:rPr sz="650" spc="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</a:t>
            </a:r>
            <a:r>
              <a:rPr sz="650" spc="-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aymen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was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made.</a:t>
            </a:r>
            <a:r>
              <a:rPr sz="650" spc="14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Data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reflected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are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as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1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 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each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fiscal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ye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ar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exclude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adjustme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nts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made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after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end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fiscal</a:t>
            </a:r>
            <a:r>
              <a:rPr sz="650" spc="10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year.</a:t>
            </a:r>
            <a:r>
              <a:rPr sz="650" spc="15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Remed</a:t>
            </a:r>
            <a:r>
              <a:rPr sz="650" spc="-9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iated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650" dirty="0">
                <a:latin typeface="Arial"/>
                <a:cs typeface="Arial"/>
              </a:rPr>
              <a:t>claims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and</a:t>
            </a:r>
            <a:r>
              <a:rPr sz="650" spc="13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calculations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may</a:t>
            </a:r>
            <a:r>
              <a:rPr sz="650" spc="1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be</a:t>
            </a:r>
            <a:r>
              <a:rPr sz="650" spc="13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su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bmitted</a:t>
            </a:r>
            <a:r>
              <a:rPr sz="650" spc="13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after</a:t>
            </a:r>
            <a:r>
              <a:rPr sz="650" spc="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3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conclusion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3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HSN</a:t>
            </a:r>
            <a:r>
              <a:rPr sz="650" spc="7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fiscal</a:t>
            </a:r>
            <a:r>
              <a:rPr sz="650" spc="13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ye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spc="-25" dirty="0">
                <a:latin typeface="Arial"/>
                <a:cs typeface="Arial"/>
              </a:rPr>
              <a:t>ar.</a:t>
            </a:r>
            <a:endParaRPr sz="650">
              <a:latin typeface="Arial"/>
              <a:cs typeface="Arial"/>
            </a:endParaRPr>
          </a:p>
        </p:txBody>
      </p:sp>
      <p:pic>
        <p:nvPicPr>
          <p:cNvPr id="4" name="object 4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962" y="462026"/>
            <a:ext cx="6977380" cy="0"/>
          </a:xfrm>
          <a:custGeom>
            <a:avLst/>
            <a:gdLst/>
            <a:ahLst/>
            <a:cxnLst/>
            <a:rect l="l" t="t" r="r" b="b"/>
            <a:pathLst>
              <a:path w="6977380">
                <a:moveTo>
                  <a:pt x="0" y="0"/>
                </a:moveTo>
                <a:lnTo>
                  <a:pt x="6977062" y="0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71805">
              <a:lnSpc>
                <a:spcPct val="100000"/>
              </a:lnSpc>
              <a:spcBef>
                <a:spcPts val="125"/>
              </a:spcBef>
            </a:pPr>
            <a:r>
              <a:rPr spc="-10" dirty="0"/>
              <a:t>Payments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0" y="1285875"/>
            <a:ext cx="2076450" cy="3990975"/>
          </a:xfrm>
          <a:custGeom>
            <a:avLst/>
            <a:gdLst/>
            <a:ahLst/>
            <a:cxnLst/>
            <a:rect l="l" t="t" r="r" b="b"/>
            <a:pathLst>
              <a:path w="2076450" h="3990975">
                <a:moveTo>
                  <a:pt x="1730375" y="0"/>
                </a:moveTo>
                <a:lnTo>
                  <a:pt x="346075" y="0"/>
                </a:lnTo>
                <a:lnTo>
                  <a:pt x="299114" y="3159"/>
                </a:lnTo>
                <a:lnTo>
                  <a:pt x="254073" y="12361"/>
                </a:lnTo>
                <a:lnTo>
                  <a:pt x="211365" y="27195"/>
                </a:lnTo>
                <a:lnTo>
                  <a:pt x="171402" y="47248"/>
                </a:lnTo>
                <a:lnTo>
                  <a:pt x="134597" y="72108"/>
                </a:lnTo>
                <a:lnTo>
                  <a:pt x="101361" y="101361"/>
                </a:lnTo>
                <a:lnTo>
                  <a:pt x="72108" y="134597"/>
                </a:lnTo>
                <a:lnTo>
                  <a:pt x="47248" y="171402"/>
                </a:lnTo>
                <a:lnTo>
                  <a:pt x="27195" y="211365"/>
                </a:lnTo>
                <a:lnTo>
                  <a:pt x="12361" y="254073"/>
                </a:lnTo>
                <a:lnTo>
                  <a:pt x="3159" y="299114"/>
                </a:lnTo>
                <a:lnTo>
                  <a:pt x="0" y="346075"/>
                </a:lnTo>
                <a:lnTo>
                  <a:pt x="0" y="3644900"/>
                </a:lnTo>
                <a:lnTo>
                  <a:pt x="3159" y="3691860"/>
                </a:lnTo>
                <a:lnTo>
                  <a:pt x="12361" y="3736901"/>
                </a:lnTo>
                <a:lnTo>
                  <a:pt x="27195" y="3779609"/>
                </a:lnTo>
                <a:lnTo>
                  <a:pt x="47248" y="3819572"/>
                </a:lnTo>
                <a:lnTo>
                  <a:pt x="72108" y="3856377"/>
                </a:lnTo>
                <a:lnTo>
                  <a:pt x="101361" y="3889613"/>
                </a:lnTo>
                <a:lnTo>
                  <a:pt x="134597" y="3918866"/>
                </a:lnTo>
                <a:lnTo>
                  <a:pt x="171402" y="3943726"/>
                </a:lnTo>
                <a:lnTo>
                  <a:pt x="211365" y="3963779"/>
                </a:lnTo>
                <a:lnTo>
                  <a:pt x="254073" y="3978613"/>
                </a:lnTo>
                <a:lnTo>
                  <a:pt x="299114" y="3987815"/>
                </a:lnTo>
                <a:lnTo>
                  <a:pt x="346075" y="3990975"/>
                </a:lnTo>
                <a:lnTo>
                  <a:pt x="1730375" y="3990975"/>
                </a:lnTo>
                <a:lnTo>
                  <a:pt x="1777335" y="3987815"/>
                </a:lnTo>
                <a:lnTo>
                  <a:pt x="1822376" y="3978613"/>
                </a:lnTo>
                <a:lnTo>
                  <a:pt x="1865084" y="3963779"/>
                </a:lnTo>
                <a:lnTo>
                  <a:pt x="1905047" y="3943726"/>
                </a:lnTo>
                <a:lnTo>
                  <a:pt x="1941852" y="3918866"/>
                </a:lnTo>
                <a:lnTo>
                  <a:pt x="1975088" y="3889613"/>
                </a:lnTo>
                <a:lnTo>
                  <a:pt x="2004341" y="3856377"/>
                </a:lnTo>
                <a:lnTo>
                  <a:pt x="2029201" y="3819572"/>
                </a:lnTo>
                <a:lnTo>
                  <a:pt x="2049254" y="3779609"/>
                </a:lnTo>
                <a:lnTo>
                  <a:pt x="2064088" y="3736901"/>
                </a:lnTo>
                <a:lnTo>
                  <a:pt x="2073290" y="3691860"/>
                </a:lnTo>
                <a:lnTo>
                  <a:pt x="2076450" y="3644900"/>
                </a:lnTo>
                <a:lnTo>
                  <a:pt x="2076450" y="346075"/>
                </a:lnTo>
                <a:lnTo>
                  <a:pt x="2073290" y="299114"/>
                </a:lnTo>
                <a:lnTo>
                  <a:pt x="2064088" y="254073"/>
                </a:lnTo>
                <a:lnTo>
                  <a:pt x="2049254" y="211365"/>
                </a:lnTo>
                <a:lnTo>
                  <a:pt x="2029201" y="171402"/>
                </a:lnTo>
                <a:lnTo>
                  <a:pt x="2004341" y="134597"/>
                </a:lnTo>
                <a:lnTo>
                  <a:pt x="1975088" y="101361"/>
                </a:lnTo>
                <a:lnTo>
                  <a:pt x="1941852" y="72108"/>
                </a:lnTo>
                <a:lnTo>
                  <a:pt x="1905047" y="47248"/>
                </a:lnTo>
                <a:lnTo>
                  <a:pt x="1865084" y="27195"/>
                </a:lnTo>
                <a:lnTo>
                  <a:pt x="1822376" y="12361"/>
                </a:lnTo>
                <a:lnTo>
                  <a:pt x="1777335" y="3159"/>
                </a:lnTo>
                <a:lnTo>
                  <a:pt x="1730375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028815" y="1473136"/>
            <a:ext cx="1816735" cy="359537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25" dirty="0">
                <a:latin typeface="Calibri"/>
                <a:cs typeface="Calibri"/>
              </a:rPr>
              <a:t>Total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Hospital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Disbursements </a:t>
            </a:r>
            <a:r>
              <a:rPr sz="1200" dirty="0">
                <a:latin typeface="Calibri"/>
                <a:cs typeface="Calibri"/>
              </a:rPr>
              <a:t>for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FY24:</a:t>
            </a:r>
            <a:r>
              <a:rPr sz="1200" spc="26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$238,353,192</a:t>
            </a:r>
            <a:endParaRPr sz="1200">
              <a:latin typeface="Calibri"/>
              <a:cs typeface="Calibri"/>
            </a:endParaRPr>
          </a:p>
          <a:p>
            <a:pPr marL="12700" marR="33020">
              <a:lnSpc>
                <a:spcPct val="100899"/>
              </a:lnSpc>
              <a:spcBef>
                <a:spcPts val="680"/>
              </a:spcBef>
            </a:pPr>
            <a:r>
              <a:rPr sz="1200" dirty="0">
                <a:latin typeface="Calibri"/>
                <a:cs typeface="Calibri"/>
              </a:rPr>
              <a:t>The </a:t>
            </a:r>
            <a:r>
              <a:rPr sz="1200" spc="-10" dirty="0">
                <a:latin typeface="Calibri"/>
                <a:cs typeface="Calibri"/>
              </a:rPr>
              <a:t>table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shows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amount </a:t>
            </a:r>
            <a:r>
              <a:rPr sz="1200" dirty="0">
                <a:latin typeface="Calibri"/>
                <a:cs typeface="Calibri"/>
              </a:rPr>
              <a:t>disbursed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from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HSN </a:t>
            </a:r>
            <a:r>
              <a:rPr sz="1200" spc="-10" dirty="0">
                <a:latin typeface="Calibri"/>
                <a:cs typeface="Calibri"/>
              </a:rPr>
              <a:t>Trust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Fund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each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hospital </a:t>
            </a:r>
            <a:r>
              <a:rPr sz="1200" dirty="0">
                <a:latin typeface="Calibri"/>
                <a:cs typeface="Calibri"/>
              </a:rPr>
              <a:t>during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HSN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FY24.</a:t>
            </a:r>
            <a:endParaRPr sz="1200">
              <a:latin typeface="Calibri"/>
              <a:cs typeface="Calibri"/>
            </a:endParaRPr>
          </a:p>
          <a:p>
            <a:pPr marL="12700" marR="12065">
              <a:lnSpc>
                <a:spcPct val="100800"/>
              </a:lnSpc>
              <a:spcBef>
                <a:spcPts val="650"/>
              </a:spcBef>
            </a:pPr>
            <a:r>
              <a:rPr sz="1200" spc="-10" dirty="0">
                <a:latin typeface="Calibri"/>
                <a:cs typeface="Calibri"/>
              </a:rPr>
              <a:t>Hospitals </a:t>
            </a:r>
            <a:r>
              <a:rPr sz="1200" dirty="0">
                <a:latin typeface="Calibri"/>
                <a:cs typeface="Calibri"/>
              </a:rPr>
              <a:t>with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payment </a:t>
            </a:r>
            <a:r>
              <a:rPr sz="1200" dirty="0">
                <a:latin typeface="Calibri"/>
                <a:cs typeface="Calibri"/>
              </a:rPr>
              <a:t>amounts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shown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non-</a:t>
            </a:r>
            <a:r>
              <a:rPr sz="1200" spc="-10" dirty="0">
                <a:latin typeface="Calibri"/>
                <a:cs typeface="Calibri"/>
              </a:rPr>
              <a:t>Disproportionate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Share </a:t>
            </a:r>
            <a:r>
              <a:rPr sz="1200" spc="-10" dirty="0">
                <a:latin typeface="Calibri"/>
                <a:cs typeface="Calibri"/>
              </a:rPr>
              <a:t>Hospitals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which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did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not </a:t>
            </a:r>
            <a:r>
              <a:rPr sz="1200" spc="-10" dirty="0">
                <a:latin typeface="Calibri"/>
                <a:cs typeface="Calibri"/>
              </a:rPr>
              <a:t>receive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any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HSN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payments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in </a:t>
            </a:r>
            <a:r>
              <a:rPr sz="1200" dirty="0">
                <a:latin typeface="Calibri"/>
                <a:cs typeface="Calibri"/>
              </a:rPr>
              <a:t>FY24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due to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size of </a:t>
            </a:r>
            <a:r>
              <a:rPr sz="1200" spc="-25" dirty="0">
                <a:latin typeface="Calibri"/>
                <a:cs typeface="Calibri"/>
              </a:rPr>
              <a:t>the </a:t>
            </a:r>
            <a:r>
              <a:rPr sz="1200" dirty="0">
                <a:latin typeface="Calibri"/>
                <a:cs typeface="Calibri"/>
              </a:rPr>
              <a:t>HSN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shortfall.</a:t>
            </a:r>
            <a:endParaRPr sz="1200">
              <a:latin typeface="Calibri"/>
              <a:cs typeface="Calibri"/>
            </a:endParaRPr>
          </a:p>
          <a:p>
            <a:pPr marL="12700" marR="42545">
              <a:lnSpc>
                <a:spcPct val="100400"/>
              </a:lnSpc>
              <a:spcBef>
                <a:spcPts val="655"/>
              </a:spcBef>
            </a:pPr>
            <a:r>
              <a:rPr sz="1200" dirty="0">
                <a:latin typeface="Calibri"/>
                <a:cs typeface="Calibri"/>
              </a:rPr>
              <a:t>HSN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payments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are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allocated according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methodology detailed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101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CMR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614.00: </a:t>
            </a:r>
            <a:r>
              <a:rPr sz="1200" i="1" dirty="0">
                <a:latin typeface="Calibri"/>
                <a:cs typeface="Calibri"/>
              </a:rPr>
              <a:t>Health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Safety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Net</a:t>
            </a:r>
            <a:r>
              <a:rPr sz="1200" i="1" spc="-3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Payments </a:t>
            </a:r>
            <a:r>
              <a:rPr sz="1200" i="1" dirty="0">
                <a:latin typeface="Calibri"/>
                <a:cs typeface="Calibri"/>
              </a:rPr>
              <a:t>and</a:t>
            </a:r>
            <a:r>
              <a:rPr sz="1200" i="1" spc="-3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Funding.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5144" y="6319732"/>
            <a:ext cx="2615565" cy="1219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650" dirty="0">
                <a:latin typeface="Arial"/>
                <a:cs typeface="Arial"/>
              </a:rPr>
              <a:t>Sou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rce</a:t>
            </a:r>
            <a:r>
              <a:rPr sz="650" spc="-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: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Health</a:t>
            </a:r>
            <a:r>
              <a:rPr sz="650" spc="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Safety</a:t>
            </a:r>
            <a:r>
              <a:rPr sz="650" spc="1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Net</a:t>
            </a:r>
            <a:r>
              <a:rPr sz="650" spc="1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Payment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Calculation</a:t>
            </a:r>
            <a:r>
              <a:rPr sz="650" spc="1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as</a:t>
            </a:r>
            <a:r>
              <a:rPr sz="650" spc="13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of</a:t>
            </a:r>
            <a:r>
              <a:rPr sz="650" b="1" spc="12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12/13/2024.</a:t>
            </a:r>
            <a:endParaRPr sz="65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616204" y="1002791"/>
          <a:ext cx="2830829" cy="44919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3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8115">
                <a:tc>
                  <a:txBody>
                    <a:bodyPr/>
                    <a:lstStyle/>
                    <a:p>
                      <a:pPr marL="168910" algn="ctr">
                        <a:lnSpc>
                          <a:spcPts val="894"/>
                        </a:lnSpc>
                        <a:spcBef>
                          <a:spcPts val="225"/>
                        </a:spcBef>
                      </a:pPr>
                      <a:r>
                        <a:rPr sz="800" b="1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7660">
                        <a:lnSpc>
                          <a:spcPts val="894"/>
                        </a:lnSpc>
                        <a:spcBef>
                          <a:spcPts val="225"/>
                        </a:spcBef>
                      </a:pPr>
                      <a:r>
                        <a:rPr sz="800" b="1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Payments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 marL="5715">
                        <a:lnSpc>
                          <a:spcPts val="894"/>
                        </a:lnSpc>
                        <a:spcBef>
                          <a:spcPts val="9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Anna</a:t>
                      </a: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Jaques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94"/>
                        </a:lnSpc>
                        <a:spcBef>
                          <a:spcPts val="95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291,062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94"/>
                        </a:lnSpc>
                        <a:spcBef>
                          <a:spcPts val="22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Athol</a:t>
                      </a:r>
                      <a:r>
                        <a:rPr sz="800" spc="-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Memorial</a:t>
                      </a:r>
                      <a:r>
                        <a:rPr sz="800" spc="-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8575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94"/>
                        </a:lnSpc>
                        <a:spcBef>
                          <a:spcPts val="225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152,781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857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94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Baystate</a:t>
                      </a:r>
                      <a:r>
                        <a:rPr sz="800" spc="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Franklin Medical</a:t>
                      </a:r>
                      <a:r>
                        <a:rPr sz="8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94"/>
                        </a:lnSpc>
                        <a:spcBef>
                          <a:spcPts val="229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498,151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90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Baystate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 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90"/>
                        </a:lnSpc>
                        <a:spcBef>
                          <a:spcPts val="229"/>
                        </a:spcBef>
                        <a:tabLst>
                          <a:tab pos="44386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4,784,351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90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Baystate</a:t>
                      </a:r>
                      <a:r>
                        <a:rPr sz="800" spc="-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Wing</a:t>
                      </a: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890"/>
                        </a:lnSpc>
                        <a:spcBef>
                          <a:spcPts val="229"/>
                        </a:spcBef>
                        <a:tabLst>
                          <a:tab pos="5353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759,417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85"/>
                        </a:lnSpc>
                        <a:spcBef>
                          <a:spcPts val="23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Berkshire</a:t>
                      </a:r>
                      <a:r>
                        <a:rPr sz="800" spc="-6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885"/>
                        </a:lnSpc>
                        <a:spcBef>
                          <a:spcPts val="235"/>
                        </a:spcBef>
                        <a:tabLst>
                          <a:tab pos="4495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3,478,432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85"/>
                        </a:lnSpc>
                        <a:spcBef>
                          <a:spcPts val="23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Beth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Israel</a:t>
                      </a:r>
                      <a:r>
                        <a:rPr sz="800" spc="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Deaconess</a:t>
                      </a: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85"/>
                        </a:lnSpc>
                        <a:spcBef>
                          <a:spcPts val="235"/>
                        </a:spcBef>
                        <a:tabLst>
                          <a:tab pos="40576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16,484,125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85"/>
                        </a:lnSpc>
                        <a:spcBef>
                          <a:spcPts val="24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Beth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Israel</a:t>
                      </a:r>
                      <a:r>
                        <a:rPr sz="800" spc="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Deaconess</a:t>
                      </a:r>
                      <a:r>
                        <a:rPr sz="800" spc="-4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 –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Needham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85"/>
                        </a:lnSpc>
                        <a:spcBef>
                          <a:spcPts val="240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85"/>
                        </a:lnSpc>
                        <a:spcBef>
                          <a:spcPts val="24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Beth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Israel</a:t>
                      </a:r>
                      <a:r>
                        <a:rPr sz="800" spc="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Deaconess</a:t>
                      </a:r>
                      <a:r>
                        <a:rPr sz="800" spc="-4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 –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Milton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85"/>
                        </a:lnSpc>
                        <a:spcBef>
                          <a:spcPts val="240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286,554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80"/>
                        </a:lnSpc>
                        <a:spcBef>
                          <a:spcPts val="244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Beth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Israel</a:t>
                      </a:r>
                      <a:r>
                        <a:rPr sz="800" spc="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Deaconess</a:t>
                      </a: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 –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Plymouth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4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80"/>
                        </a:lnSpc>
                        <a:spcBef>
                          <a:spcPts val="244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382,314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4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80"/>
                        </a:lnSpc>
                        <a:spcBef>
                          <a:spcPts val="24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Boston</a:t>
                      </a:r>
                      <a:r>
                        <a:rPr sz="800" spc="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Children's</a:t>
                      </a:r>
                      <a:r>
                        <a:rPr sz="800" spc="-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80"/>
                        </a:lnSpc>
                        <a:spcBef>
                          <a:spcPts val="245"/>
                        </a:spcBef>
                        <a:tabLst>
                          <a:tab pos="44386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3,850,000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80"/>
                        </a:lnSpc>
                        <a:spcBef>
                          <a:spcPts val="24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Boston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80"/>
                        </a:lnSpc>
                        <a:spcBef>
                          <a:spcPts val="24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spc="24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112,938,889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75"/>
                        </a:lnSpc>
                        <a:spcBef>
                          <a:spcPts val="25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Brigham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Women's</a:t>
                      </a: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Faulkner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75"/>
                        </a:lnSpc>
                        <a:spcBef>
                          <a:spcPts val="250"/>
                        </a:spcBef>
                        <a:tabLst>
                          <a:tab pos="44386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2,311,039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75"/>
                        </a:lnSpc>
                        <a:spcBef>
                          <a:spcPts val="25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Brigham and</a:t>
                      </a:r>
                      <a:r>
                        <a:rPr sz="800" spc="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Women's</a:t>
                      </a:r>
                      <a:r>
                        <a:rPr sz="800" spc="-4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75"/>
                        </a:lnSpc>
                        <a:spcBef>
                          <a:spcPts val="250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marL="5715">
                        <a:lnSpc>
                          <a:spcPts val="869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Cape</a:t>
                      </a:r>
                      <a:r>
                        <a:rPr sz="800" spc="-4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Cod</a:t>
                      </a:r>
                      <a:r>
                        <a:rPr sz="800" spc="2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69"/>
                        </a:lnSpc>
                        <a:spcBef>
                          <a:spcPts val="495"/>
                        </a:spcBef>
                        <a:tabLst>
                          <a:tab pos="44323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7,516,930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69"/>
                        </a:lnSpc>
                        <a:spcBef>
                          <a:spcPts val="250"/>
                        </a:spcBef>
                      </a:pP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Cooley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Dickinson</a:t>
                      </a:r>
                      <a:r>
                        <a:rPr sz="800" spc="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69"/>
                        </a:lnSpc>
                        <a:spcBef>
                          <a:spcPts val="250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665,957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65"/>
                        </a:lnSpc>
                        <a:spcBef>
                          <a:spcPts val="254"/>
                        </a:spcBef>
                      </a:pP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Dana-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Farber</a:t>
                      </a:r>
                      <a:r>
                        <a:rPr sz="800" spc="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Cancer</a:t>
                      </a:r>
                      <a:r>
                        <a:rPr sz="800" spc="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Institute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65"/>
                        </a:lnSpc>
                        <a:spcBef>
                          <a:spcPts val="254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65"/>
                        </a:lnSpc>
                        <a:spcBef>
                          <a:spcPts val="254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Emerson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65"/>
                        </a:lnSpc>
                        <a:spcBef>
                          <a:spcPts val="254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65"/>
                        </a:lnSpc>
                        <a:spcBef>
                          <a:spcPts val="254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Fairview</a:t>
                      </a:r>
                      <a:r>
                        <a:rPr sz="800" spc="-3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65"/>
                        </a:lnSpc>
                        <a:spcBef>
                          <a:spcPts val="254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695,656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65"/>
                        </a:lnSpc>
                        <a:spcBef>
                          <a:spcPts val="259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Falmouth</a:t>
                      </a:r>
                      <a:r>
                        <a:rPr sz="800" spc="-4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19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65"/>
                        </a:lnSpc>
                        <a:spcBef>
                          <a:spcPts val="259"/>
                        </a:spcBef>
                        <a:tabLst>
                          <a:tab pos="44323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1,027,829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19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60"/>
                        </a:lnSpc>
                        <a:spcBef>
                          <a:spcPts val="260"/>
                        </a:spcBef>
                      </a:pP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Hallmark</a:t>
                      </a:r>
                      <a:r>
                        <a:rPr sz="8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Health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60"/>
                        </a:lnSpc>
                        <a:spcBef>
                          <a:spcPts val="260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593,686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60"/>
                        </a:lnSpc>
                        <a:spcBef>
                          <a:spcPts val="26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Harrington</a:t>
                      </a:r>
                      <a:r>
                        <a:rPr sz="800" spc="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Memorial</a:t>
                      </a:r>
                      <a:r>
                        <a:rPr sz="800" spc="-5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60"/>
                        </a:lnSpc>
                        <a:spcBef>
                          <a:spcPts val="260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444,277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02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60"/>
                        </a:lnSpc>
                        <a:spcBef>
                          <a:spcPts val="265"/>
                        </a:spcBef>
                      </a:pP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Health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Alliance</a:t>
                      </a:r>
                      <a:r>
                        <a:rPr sz="8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60"/>
                        </a:lnSpc>
                        <a:spcBef>
                          <a:spcPts val="265"/>
                        </a:spcBef>
                        <a:tabLst>
                          <a:tab pos="44323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1,338,099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marL="5715">
                        <a:lnSpc>
                          <a:spcPts val="855"/>
                        </a:lnSpc>
                        <a:spcBef>
                          <a:spcPts val="26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Heywood</a:t>
                      </a:r>
                      <a:r>
                        <a:rPr sz="800" spc="-4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55"/>
                        </a:lnSpc>
                        <a:spcBef>
                          <a:spcPts val="265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311,738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 marL="5715">
                        <a:lnSpc>
                          <a:spcPts val="855"/>
                        </a:lnSpc>
                        <a:spcBef>
                          <a:spcPts val="27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Holyoke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55"/>
                        </a:lnSpc>
                        <a:spcBef>
                          <a:spcPts val="270"/>
                        </a:spcBef>
                        <a:tabLst>
                          <a:tab pos="5384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861,015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7635">
                <a:tc>
                  <a:txBody>
                    <a:bodyPr/>
                    <a:lstStyle/>
                    <a:p>
                      <a:pPr marL="5715">
                        <a:lnSpc>
                          <a:spcPts val="855"/>
                        </a:lnSpc>
                        <a:spcBef>
                          <a:spcPts val="5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Lahey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Clinic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855"/>
                        </a:lnSpc>
                        <a:spcBef>
                          <a:spcPts val="50"/>
                        </a:spcBef>
                        <a:tabLst>
                          <a:tab pos="4495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2,020,326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 marL="5715">
                        <a:lnSpc>
                          <a:spcPts val="850"/>
                        </a:lnSpc>
                        <a:spcBef>
                          <a:spcPts val="27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Lawrence</a:t>
                      </a:r>
                      <a:r>
                        <a:rPr sz="800" spc="-7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50"/>
                        </a:lnSpc>
                        <a:spcBef>
                          <a:spcPts val="270"/>
                        </a:spcBef>
                        <a:tabLst>
                          <a:tab pos="44386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3,985,001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 marL="5715">
                        <a:lnSpc>
                          <a:spcPts val="850"/>
                        </a:lnSpc>
                        <a:spcBef>
                          <a:spcPts val="27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Lowell</a:t>
                      </a:r>
                      <a:r>
                        <a:rPr sz="800" spc="-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General 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850"/>
                        </a:lnSpc>
                        <a:spcBef>
                          <a:spcPts val="270"/>
                        </a:spcBef>
                        <a:tabLst>
                          <a:tab pos="44323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3,003,952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810000" y="1002791"/>
          <a:ext cx="2912109" cy="4623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7955">
                <a:tc>
                  <a:txBody>
                    <a:bodyPr/>
                    <a:lstStyle/>
                    <a:p>
                      <a:pPr marL="41910" algn="ctr">
                        <a:lnSpc>
                          <a:spcPts val="894"/>
                        </a:lnSpc>
                        <a:spcBef>
                          <a:spcPts val="140"/>
                        </a:spcBef>
                      </a:pPr>
                      <a:r>
                        <a:rPr sz="800" b="1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 marR="3175">
                        <a:lnSpc>
                          <a:spcPts val="894"/>
                        </a:lnSpc>
                        <a:spcBef>
                          <a:spcPts val="140"/>
                        </a:spcBef>
                      </a:pPr>
                      <a:r>
                        <a:rPr sz="800" b="1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Payments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94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Marlborough</a:t>
                      </a:r>
                      <a:r>
                        <a:rPr sz="800" spc="-2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94"/>
                        </a:lnSpc>
                        <a:spcBef>
                          <a:spcPts val="140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1,188,457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94"/>
                        </a:lnSpc>
                        <a:spcBef>
                          <a:spcPts val="14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Martha's</a:t>
                      </a:r>
                      <a:r>
                        <a:rPr sz="800" spc="-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Vineyard</a:t>
                      </a:r>
                      <a:r>
                        <a:rPr sz="800" spc="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94"/>
                        </a:lnSpc>
                        <a:spcBef>
                          <a:spcPts val="145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3,382,272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90"/>
                        </a:lnSpc>
                        <a:spcBef>
                          <a:spcPts val="14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Massachusetts</a:t>
                      </a:r>
                      <a:r>
                        <a:rPr sz="800" spc="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Eye</a:t>
                      </a:r>
                      <a:r>
                        <a:rPr sz="800" spc="-6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Ear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Infirmary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90"/>
                        </a:lnSpc>
                        <a:spcBef>
                          <a:spcPts val="145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90"/>
                        </a:lnSpc>
                        <a:spcBef>
                          <a:spcPts val="14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Massachusetts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General</a:t>
                      </a:r>
                      <a:r>
                        <a:rPr sz="800" spc="-7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90"/>
                        </a:lnSpc>
                        <a:spcBef>
                          <a:spcPts val="145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841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90"/>
                        </a:lnSpc>
                        <a:spcBef>
                          <a:spcPts val="15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Mercy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Medical</a:t>
                      </a:r>
                      <a:r>
                        <a:rPr sz="800" spc="2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90"/>
                        </a:lnSpc>
                        <a:spcBef>
                          <a:spcPts val="150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1,125,150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90"/>
                        </a:lnSpc>
                        <a:spcBef>
                          <a:spcPts val="15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MetroWest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-7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90"/>
                        </a:lnSpc>
                        <a:spcBef>
                          <a:spcPts val="150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1,568,731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90"/>
                        </a:lnSpc>
                        <a:spcBef>
                          <a:spcPts val="15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Milford</a:t>
                      </a:r>
                      <a:r>
                        <a:rPr sz="800" spc="-4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Regional</a:t>
                      </a:r>
                      <a:r>
                        <a:rPr sz="800" spc="-2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90"/>
                        </a:lnSpc>
                        <a:spcBef>
                          <a:spcPts val="150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85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Morton</a:t>
                      </a:r>
                      <a:r>
                        <a:rPr sz="800" spc="-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Hospital,</a:t>
                      </a:r>
                      <a:r>
                        <a:rPr sz="800" spc="-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6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Steward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r>
                        <a:rPr sz="800" spc="-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 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Inc.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85"/>
                        </a:lnSpc>
                        <a:spcBef>
                          <a:spcPts val="155"/>
                        </a:spcBef>
                        <a:tabLst>
                          <a:tab pos="38544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970,935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85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Mount</a:t>
                      </a:r>
                      <a:r>
                        <a:rPr sz="800" spc="-2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Auburn</a:t>
                      </a:r>
                      <a:r>
                        <a:rPr sz="800" spc="-2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85"/>
                        </a:lnSpc>
                        <a:spcBef>
                          <a:spcPts val="155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85"/>
                        </a:lnSpc>
                        <a:spcBef>
                          <a:spcPts val="15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Nantucket</a:t>
                      </a:r>
                      <a:r>
                        <a:rPr sz="800" spc="-6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Cottage</a:t>
                      </a:r>
                      <a:r>
                        <a:rPr sz="800" spc="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85"/>
                        </a:lnSpc>
                        <a:spcBef>
                          <a:spcPts val="155"/>
                        </a:spcBef>
                        <a:tabLst>
                          <a:tab pos="38544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381,929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80"/>
                        </a:lnSpc>
                        <a:spcBef>
                          <a:spcPts val="16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Nashoba</a:t>
                      </a:r>
                      <a:r>
                        <a:rPr sz="800" spc="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Valley</a:t>
                      </a:r>
                      <a:r>
                        <a:rPr sz="800" spc="-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Ctr,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Steward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r>
                        <a:rPr sz="800" spc="-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80"/>
                        </a:lnSpc>
                        <a:spcBef>
                          <a:spcPts val="160"/>
                        </a:spcBef>
                        <a:tabLst>
                          <a:tab pos="38544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326,326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80"/>
                        </a:lnSpc>
                        <a:spcBef>
                          <a:spcPts val="16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New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England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Baptist</a:t>
                      </a:r>
                      <a:r>
                        <a:rPr sz="8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80"/>
                        </a:lnSpc>
                        <a:spcBef>
                          <a:spcPts val="160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75"/>
                        </a:lnSpc>
                        <a:spcBef>
                          <a:spcPts val="165"/>
                        </a:spcBef>
                      </a:pP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Newton-Wellesley</a:t>
                      </a:r>
                      <a:r>
                        <a:rPr sz="800" spc="6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75"/>
                        </a:lnSpc>
                        <a:spcBef>
                          <a:spcPts val="165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8890">
                        <a:lnSpc>
                          <a:spcPts val="875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Noble</a:t>
                      </a: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/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75"/>
                        </a:lnSpc>
                        <a:spcBef>
                          <a:spcPts val="165"/>
                        </a:spcBef>
                        <a:tabLst>
                          <a:tab pos="38544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445,228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75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North</a:t>
                      </a:r>
                      <a:r>
                        <a:rPr sz="8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Shore</a:t>
                      </a:r>
                      <a:r>
                        <a:rPr sz="800" spc="-4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-5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75"/>
                        </a:lnSpc>
                        <a:spcBef>
                          <a:spcPts val="165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5,712,776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69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Northeast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69"/>
                        </a:lnSpc>
                        <a:spcBef>
                          <a:spcPts val="165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1,895,922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69"/>
                        </a:lnSpc>
                        <a:spcBef>
                          <a:spcPts val="17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Saint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Vincent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69"/>
                        </a:lnSpc>
                        <a:spcBef>
                          <a:spcPts val="170"/>
                        </a:spcBef>
                        <a:tabLst>
                          <a:tab pos="38544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976,732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69"/>
                        </a:lnSpc>
                        <a:spcBef>
                          <a:spcPts val="17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Shriners</a:t>
                      </a:r>
                      <a:r>
                        <a:rPr sz="800" spc="4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Hospitals</a:t>
                      </a:r>
                      <a:r>
                        <a:rPr sz="800" spc="-4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for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Children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69"/>
                        </a:lnSpc>
                        <a:spcBef>
                          <a:spcPts val="170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65"/>
                        </a:lnSpc>
                        <a:spcBef>
                          <a:spcPts val="17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Signature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Healthcare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Brockton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65"/>
                        </a:lnSpc>
                        <a:spcBef>
                          <a:spcPts val="175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1,645,039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65"/>
                        </a:lnSpc>
                        <a:spcBef>
                          <a:spcPts val="17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South Shore</a:t>
                      </a:r>
                      <a:r>
                        <a:rPr sz="800" spc="-6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65"/>
                        </a:lnSpc>
                        <a:spcBef>
                          <a:spcPts val="170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3,086,135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65"/>
                        </a:lnSpc>
                        <a:spcBef>
                          <a:spcPts val="17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Southcoast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Hospitals</a:t>
                      </a:r>
                      <a:r>
                        <a:rPr sz="800" spc="-5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Group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65"/>
                        </a:lnSpc>
                        <a:spcBef>
                          <a:spcPts val="175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7,030,762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65"/>
                        </a:lnSpc>
                        <a:spcBef>
                          <a:spcPts val="17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Steward</a:t>
                      </a:r>
                      <a:r>
                        <a:rPr sz="800" spc="-1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Carney</a:t>
                      </a:r>
                      <a:r>
                        <a:rPr sz="800" spc="-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65"/>
                        </a:lnSpc>
                        <a:spcBef>
                          <a:spcPts val="175"/>
                        </a:spcBef>
                        <a:tabLst>
                          <a:tab pos="386080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820,649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65"/>
                        </a:lnSpc>
                        <a:spcBef>
                          <a:spcPts val="17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Steward</a:t>
                      </a:r>
                      <a:r>
                        <a:rPr sz="800" spc="-2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Good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Samaritan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65"/>
                        </a:lnSpc>
                        <a:spcBef>
                          <a:spcPts val="175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2,350,180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60"/>
                        </a:lnSpc>
                        <a:spcBef>
                          <a:spcPts val="18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Steward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Holy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60"/>
                        </a:lnSpc>
                        <a:spcBef>
                          <a:spcPts val="180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1,772,539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55"/>
                        </a:lnSpc>
                        <a:spcBef>
                          <a:spcPts val="18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Steward</a:t>
                      </a:r>
                      <a:r>
                        <a:rPr sz="800" spc="-4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Norwood</a:t>
                      </a:r>
                      <a:r>
                        <a:rPr sz="800" spc="-4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55"/>
                        </a:lnSpc>
                        <a:spcBef>
                          <a:spcPts val="180"/>
                        </a:spcBef>
                        <a:tabLst>
                          <a:tab pos="49085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9,597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55"/>
                        </a:lnSpc>
                        <a:spcBef>
                          <a:spcPts val="180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Steward</a:t>
                      </a:r>
                      <a:r>
                        <a:rPr sz="800" spc="-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Saint</a:t>
                      </a:r>
                      <a:r>
                        <a:rPr sz="800" spc="-2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Anne's</a:t>
                      </a:r>
                      <a:r>
                        <a:rPr sz="8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55"/>
                        </a:lnSpc>
                        <a:spcBef>
                          <a:spcPts val="180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1,402,058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86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55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Steward</a:t>
                      </a:r>
                      <a:r>
                        <a:rPr sz="800" spc="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St.</a:t>
                      </a:r>
                      <a:r>
                        <a:rPr sz="8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Elizabeth's</a:t>
                      </a:r>
                      <a:r>
                        <a:rPr sz="800" spc="-3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3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55"/>
                        </a:lnSpc>
                        <a:spcBef>
                          <a:spcPts val="185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2,405,775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L="8890">
                        <a:lnSpc>
                          <a:spcPts val="855"/>
                        </a:lnSpc>
                        <a:spcBef>
                          <a:spcPts val="18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Sturdy</a:t>
                      </a:r>
                      <a:r>
                        <a:rPr sz="800" spc="6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Memorial</a:t>
                      </a:r>
                      <a:r>
                        <a:rPr sz="800" spc="-6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3495" marB="0"/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55"/>
                        </a:lnSpc>
                        <a:spcBef>
                          <a:spcPts val="185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1,549,089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3495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8890">
                        <a:lnSpc>
                          <a:spcPts val="855"/>
                        </a:lnSpc>
                        <a:spcBef>
                          <a:spcPts val="17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Tufts</a:t>
                      </a:r>
                      <a:r>
                        <a:rPr sz="800" spc="-2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-4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ts val="855"/>
                        </a:lnSpc>
                        <a:spcBef>
                          <a:spcPts val="175"/>
                        </a:spcBef>
                        <a:tabLst>
                          <a:tab pos="319405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6,096,573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marL="8890">
                        <a:lnSpc>
                          <a:spcPts val="850"/>
                        </a:lnSpc>
                        <a:spcBef>
                          <a:spcPts val="175"/>
                        </a:spcBef>
                      </a:pP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UMass</a:t>
                      </a:r>
                      <a:r>
                        <a:rPr sz="800" spc="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Memorial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8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Center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50"/>
                        </a:lnSpc>
                        <a:spcBef>
                          <a:spcPts val="175"/>
                        </a:spcBef>
                        <a:tabLst>
                          <a:tab pos="252729" algn="l"/>
                        </a:tabLst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r>
                        <a:rPr sz="8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23,528,756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3985">
                <a:tc>
                  <a:txBody>
                    <a:bodyPr/>
                    <a:lstStyle/>
                    <a:p>
                      <a:pPr marL="8890">
                        <a:lnSpc>
                          <a:spcPts val="850"/>
                        </a:lnSpc>
                        <a:spcBef>
                          <a:spcPts val="175"/>
                        </a:spcBef>
                      </a:pP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Winchester</a:t>
                      </a:r>
                      <a:r>
                        <a:rPr sz="800" spc="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3175">
                        <a:lnSpc>
                          <a:spcPts val="850"/>
                        </a:lnSpc>
                        <a:spcBef>
                          <a:spcPts val="175"/>
                        </a:spcBef>
                      </a:pPr>
                      <a:r>
                        <a:rPr sz="800" spc="-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$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B w="12700">
                      <a:solidFill>
                        <a:srgbClr val="4F81BC"/>
                      </a:solidFill>
                      <a:prstDash val="solid"/>
                    </a:lnB>
                    <a:solidFill>
                      <a:srgbClr val="4F81BC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67400" y="1981200"/>
            <a:ext cx="2209800" cy="2209800"/>
          </a:xfrm>
          <a:custGeom>
            <a:avLst/>
            <a:gdLst/>
            <a:ahLst/>
            <a:cxnLst/>
            <a:rect l="l" t="t" r="r" b="b"/>
            <a:pathLst>
              <a:path w="2209800" h="2209800">
                <a:moveTo>
                  <a:pt x="1841500" y="0"/>
                </a:moveTo>
                <a:lnTo>
                  <a:pt x="368300" y="0"/>
                </a:lnTo>
                <a:lnTo>
                  <a:pt x="322091" y="2868"/>
                </a:lnTo>
                <a:lnTo>
                  <a:pt x="277599" y="11245"/>
                </a:lnTo>
                <a:lnTo>
                  <a:pt x="235166" y="24784"/>
                </a:lnTo>
                <a:lnTo>
                  <a:pt x="195139" y="43142"/>
                </a:lnTo>
                <a:lnTo>
                  <a:pt x="157861" y="65974"/>
                </a:lnTo>
                <a:lnTo>
                  <a:pt x="123678" y="92934"/>
                </a:lnTo>
                <a:lnTo>
                  <a:pt x="92934" y="123678"/>
                </a:lnTo>
                <a:lnTo>
                  <a:pt x="65974" y="157861"/>
                </a:lnTo>
                <a:lnTo>
                  <a:pt x="43142" y="195139"/>
                </a:lnTo>
                <a:lnTo>
                  <a:pt x="24784" y="235166"/>
                </a:lnTo>
                <a:lnTo>
                  <a:pt x="11245" y="277599"/>
                </a:lnTo>
                <a:lnTo>
                  <a:pt x="2868" y="322091"/>
                </a:lnTo>
                <a:lnTo>
                  <a:pt x="0" y="368300"/>
                </a:lnTo>
                <a:lnTo>
                  <a:pt x="0" y="1841500"/>
                </a:lnTo>
                <a:lnTo>
                  <a:pt x="2868" y="1887708"/>
                </a:lnTo>
                <a:lnTo>
                  <a:pt x="11245" y="1932200"/>
                </a:lnTo>
                <a:lnTo>
                  <a:pt x="24784" y="1974633"/>
                </a:lnTo>
                <a:lnTo>
                  <a:pt x="43142" y="2014660"/>
                </a:lnTo>
                <a:lnTo>
                  <a:pt x="65974" y="2051938"/>
                </a:lnTo>
                <a:lnTo>
                  <a:pt x="92934" y="2086121"/>
                </a:lnTo>
                <a:lnTo>
                  <a:pt x="123678" y="2116865"/>
                </a:lnTo>
                <a:lnTo>
                  <a:pt x="157861" y="2143825"/>
                </a:lnTo>
                <a:lnTo>
                  <a:pt x="195139" y="2166657"/>
                </a:lnTo>
                <a:lnTo>
                  <a:pt x="235166" y="2185015"/>
                </a:lnTo>
                <a:lnTo>
                  <a:pt x="277599" y="2198554"/>
                </a:lnTo>
                <a:lnTo>
                  <a:pt x="322091" y="2206931"/>
                </a:lnTo>
                <a:lnTo>
                  <a:pt x="368300" y="2209800"/>
                </a:lnTo>
                <a:lnTo>
                  <a:pt x="1841500" y="2209800"/>
                </a:lnTo>
                <a:lnTo>
                  <a:pt x="1887708" y="2206931"/>
                </a:lnTo>
                <a:lnTo>
                  <a:pt x="1932200" y="2198554"/>
                </a:lnTo>
                <a:lnTo>
                  <a:pt x="1974633" y="2185015"/>
                </a:lnTo>
                <a:lnTo>
                  <a:pt x="2014660" y="2166657"/>
                </a:lnTo>
                <a:lnTo>
                  <a:pt x="2051938" y="2143825"/>
                </a:lnTo>
                <a:lnTo>
                  <a:pt x="2086121" y="2116865"/>
                </a:lnTo>
                <a:lnTo>
                  <a:pt x="2116865" y="2086121"/>
                </a:lnTo>
                <a:lnTo>
                  <a:pt x="2143825" y="2051938"/>
                </a:lnTo>
                <a:lnTo>
                  <a:pt x="2166657" y="2014660"/>
                </a:lnTo>
                <a:lnTo>
                  <a:pt x="2185015" y="1974633"/>
                </a:lnTo>
                <a:lnTo>
                  <a:pt x="2198554" y="1932200"/>
                </a:lnTo>
                <a:lnTo>
                  <a:pt x="2206931" y="1887708"/>
                </a:lnTo>
                <a:lnTo>
                  <a:pt x="2209800" y="1841500"/>
                </a:lnTo>
                <a:lnTo>
                  <a:pt x="2209800" y="368300"/>
                </a:lnTo>
                <a:lnTo>
                  <a:pt x="2206931" y="322091"/>
                </a:lnTo>
                <a:lnTo>
                  <a:pt x="2198554" y="277599"/>
                </a:lnTo>
                <a:lnTo>
                  <a:pt x="2185015" y="235166"/>
                </a:lnTo>
                <a:lnTo>
                  <a:pt x="2166657" y="195139"/>
                </a:lnTo>
                <a:lnTo>
                  <a:pt x="2143825" y="157861"/>
                </a:lnTo>
                <a:lnTo>
                  <a:pt x="2116865" y="123678"/>
                </a:lnTo>
                <a:lnTo>
                  <a:pt x="2086121" y="92934"/>
                </a:lnTo>
                <a:lnTo>
                  <a:pt x="2051938" y="65974"/>
                </a:lnTo>
                <a:lnTo>
                  <a:pt x="2014660" y="43142"/>
                </a:lnTo>
                <a:lnTo>
                  <a:pt x="1974633" y="24784"/>
                </a:lnTo>
                <a:lnTo>
                  <a:pt x="1932200" y="11245"/>
                </a:lnTo>
                <a:lnTo>
                  <a:pt x="1887708" y="2868"/>
                </a:lnTo>
                <a:lnTo>
                  <a:pt x="18415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5134" y="511555"/>
            <a:ext cx="608139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dirty="0">
                <a:latin typeface="Arial"/>
                <a:cs typeface="Arial"/>
              </a:rPr>
              <a:t>Amounts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Disbursed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Community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Health</a:t>
            </a:r>
            <a:r>
              <a:rPr sz="2000" b="1" spc="-9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Centers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8812" y="6095365"/>
            <a:ext cx="7830184" cy="23367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dirty="0">
                <a:latin typeface="Arial"/>
                <a:cs typeface="Arial"/>
              </a:rPr>
              <a:t>Community</a:t>
            </a:r>
            <a:r>
              <a:rPr sz="650" spc="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health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center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payments</a:t>
            </a:r>
            <a:r>
              <a:rPr sz="650" spc="2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are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reported</a:t>
            </a:r>
            <a:r>
              <a:rPr sz="650" spc="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</a:t>
            </a:r>
            <a:r>
              <a:rPr sz="650" spc="14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month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in</a:t>
            </a:r>
            <a:r>
              <a:rPr sz="650" spc="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which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payment</a:t>
            </a:r>
            <a:r>
              <a:rPr sz="650" spc="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was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made.</a:t>
            </a:r>
            <a:r>
              <a:rPr sz="650" spc="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Data</a:t>
            </a:r>
            <a:r>
              <a:rPr sz="650" spc="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reflect</a:t>
            </a:r>
            <a:r>
              <a:rPr sz="650" spc="1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payments</a:t>
            </a:r>
            <a:r>
              <a:rPr sz="650" spc="2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as</a:t>
            </a:r>
            <a:r>
              <a:rPr sz="650" spc="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2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end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ofeach</a:t>
            </a:r>
            <a:r>
              <a:rPr sz="650" spc="1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fiscal</a:t>
            </a:r>
            <a:r>
              <a:rPr sz="650" spc="135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ye</a:t>
            </a:r>
            <a:r>
              <a:rPr sz="650" spc="-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ar</a:t>
            </a:r>
            <a:r>
              <a:rPr sz="650" spc="1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and</a:t>
            </a:r>
            <a:r>
              <a:rPr sz="650" spc="13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exclud</a:t>
            </a:r>
            <a:r>
              <a:rPr sz="650" spc="-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</a:t>
            </a:r>
            <a:r>
              <a:rPr sz="650" spc="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</a:t>
            </a:r>
            <a:r>
              <a:rPr sz="650" spc="-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djustments</a:t>
            </a:r>
            <a:r>
              <a:rPr sz="650" spc="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mad</a:t>
            </a:r>
            <a:r>
              <a:rPr sz="650" spc="-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</a:t>
            </a:r>
            <a:r>
              <a:rPr sz="650" spc="2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after</a:t>
            </a:r>
            <a:r>
              <a:rPr sz="650" spc="1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end</a:t>
            </a:r>
            <a:r>
              <a:rPr sz="650" spc="13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80" dirty="0">
                <a:latin typeface="Arial"/>
                <a:cs typeface="Arial"/>
              </a:rPr>
              <a:t> </a:t>
            </a:r>
            <a:r>
              <a:rPr sz="650" spc="-25" dirty="0">
                <a:latin typeface="Arial"/>
                <a:cs typeface="Arial"/>
              </a:rPr>
              <a:t>the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650" dirty="0">
                <a:latin typeface="Arial"/>
                <a:cs typeface="Arial"/>
              </a:rPr>
              <a:t>fiscal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year.</a:t>
            </a:r>
            <a:r>
              <a:rPr sz="650" spc="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Remedia</a:t>
            </a:r>
            <a:r>
              <a:rPr sz="650" spc="-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ted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claims</a:t>
            </a:r>
            <a:r>
              <a:rPr sz="650" spc="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an</a:t>
            </a:r>
            <a:r>
              <a:rPr sz="650" spc="-7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d</a:t>
            </a:r>
            <a:r>
              <a:rPr sz="650" spc="3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calculations</a:t>
            </a:r>
            <a:r>
              <a:rPr sz="650" spc="20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may</a:t>
            </a:r>
            <a:r>
              <a:rPr sz="650" spc="8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be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submitted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after</a:t>
            </a:r>
            <a:r>
              <a:rPr sz="650" spc="14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conclusion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9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the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HSN</a:t>
            </a:r>
            <a:r>
              <a:rPr sz="650" spc="9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fiscal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spc="-10" dirty="0">
                <a:latin typeface="Arial"/>
                <a:cs typeface="Arial"/>
              </a:rPr>
              <a:t>year.</a:t>
            </a:r>
            <a:endParaRPr sz="650">
              <a:latin typeface="Arial"/>
              <a:cs typeface="Arial"/>
            </a:endParaRPr>
          </a:p>
        </p:txBody>
      </p:sp>
      <p:pic>
        <p:nvPicPr>
          <p:cNvPr id="5" name="object 5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962" y="462026"/>
            <a:ext cx="6977380" cy="0"/>
          </a:xfrm>
          <a:custGeom>
            <a:avLst/>
            <a:gdLst/>
            <a:ahLst/>
            <a:cxnLst/>
            <a:rect l="l" t="t" r="r" b="b"/>
            <a:pathLst>
              <a:path w="6977380">
                <a:moveTo>
                  <a:pt x="0" y="0"/>
                </a:moveTo>
                <a:lnTo>
                  <a:pt x="6977062" y="0"/>
                </a:lnTo>
              </a:path>
            </a:pathLst>
          </a:custGeom>
          <a:ln w="2540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71805">
              <a:lnSpc>
                <a:spcPct val="100000"/>
              </a:lnSpc>
              <a:spcBef>
                <a:spcPts val="125"/>
              </a:spcBef>
            </a:pPr>
            <a:r>
              <a:rPr spc="-10" dirty="0"/>
              <a:t>Payments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27062" y="6351453"/>
            <a:ext cx="2971165" cy="36385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60"/>
              </a:spcBef>
            </a:pPr>
            <a:r>
              <a:rPr sz="650" dirty="0">
                <a:latin typeface="Arial"/>
                <a:cs typeface="Arial"/>
              </a:rPr>
              <a:t>Source:</a:t>
            </a:r>
            <a:r>
              <a:rPr sz="650" spc="12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Health</a:t>
            </a:r>
            <a:r>
              <a:rPr sz="650" spc="55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Safety</a:t>
            </a:r>
            <a:r>
              <a:rPr sz="650" spc="2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Net</a:t>
            </a:r>
            <a:r>
              <a:rPr sz="650" spc="24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Payment</a:t>
            </a:r>
            <a:r>
              <a:rPr sz="650" spc="12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Calculation</a:t>
            </a:r>
            <a:r>
              <a:rPr sz="650" spc="18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as</a:t>
            </a:r>
            <a:r>
              <a:rPr sz="650" spc="120" dirty="0">
                <a:latin typeface="Arial"/>
                <a:cs typeface="Arial"/>
              </a:rPr>
              <a:t> </a:t>
            </a:r>
            <a:r>
              <a:rPr sz="650" dirty="0">
                <a:latin typeface="Arial"/>
                <a:cs typeface="Arial"/>
              </a:rPr>
              <a:t>of</a:t>
            </a:r>
            <a:r>
              <a:rPr sz="650" spc="7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12/13/202</a:t>
            </a:r>
            <a:r>
              <a:rPr sz="650" b="1" spc="-75" dirty="0">
                <a:latin typeface="Arial"/>
                <a:cs typeface="Arial"/>
              </a:rPr>
              <a:t> </a:t>
            </a:r>
            <a:r>
              <a:rPr sz="650" b="1" spc="-25" dirty="0">
                <a:latin typeface="Arial"/>
                <a:cs typeface="Arial"/>
              </a:rPr>
              <a:t>4.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100" dirty="0">
                <a:solidFill>
                  <a:srgbClr val="375F92"/>
                </a:solidFill>
                <a:latin typeface="Arial"/>
                <a:cs typeface="Arial"/>
              </a:rPr>
              <a:t>Executive</a:t>
            </a:r>
            <a:r>
              <a:rPr sz="1100" spc="-40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375F92"/>
                </a:solidFill>
                <a:latin typeface="Arial"/>
                <a:cs typeface="Arial"/>
              </a:rPr>
              <a:t>Office</a:t>
            </a:r>
            <a:r>
              <a:rPr sz="1100" spc="-3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375F92"/>
                </a:solidFill>
                <a:latin typeface="Arial"/>
                <a:cs typeface="Arial"/>
              </a:rPr>
              <a:t>of</a:t>
            </a:r>
            <a:r>
              <a:rPr sz="1100" spc="-2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375F92"/>
                </a:solidFill>
                <a:latin typeface="Arial"/>
                <a:cs typeface="Arial"/>
              </a:rPr>
              <a:t>Health</a:t>
            </a:r>
            <a:r>
              <a:rPr sz="1100" spc="3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375F92"/>
                </a:solidFill>
                <a:latin typeface="Arial"/>
                <a:cs typeface="Arial"/>
              </a:rPr>
              <a:t>and</a:t>
            </a:r>
            <a:r>
              <a:rPr sz="1100" spc="-3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375F92"/>
                </a:solidFill>
                <a:latin typeface="Arial"/>
                <a:cs typeface="Arial"/>
              </a:rPr>
              <a:t>Human</a:t>
            </a:r>
            <a:r>
              <a:rPr sz="1100" spc="-35" dirty="0">
                <a:solidFill>
                  <a:srgbClr val="375F92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375F92"/>
                </a:solidFill>
                <a:latin typeface="Arial"/>
                <a:cs typeface="Arial"/>
              </a:rPr>
              <a:t>Services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920">
              <a:lnSpc>
                <a:spcPts val="1425"/>
              </a:lnSpc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  <p:sp>
        <p:nvSpPr>
          <p:cNvPr id="9" name="object 9"/>
          <p:cNvSpPr txBox="1"/>
          <p:nvPr/>
        </p:nvSpPr>
        <p:spPr>
          <a:xfrm>
            <a:off x="6078601" y="2352611"/>
            <a:ext cx="1847214" cy="140144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249554">
              <a:lnSpc>
                <a:spcPts val="1430"/>
              </a:lnSpc>
              <a:spcBef>
                <a:spcPts val="155"/>
              </a:spcBef>
            </a:pPr>
            <a:r>
              <a:rPr sz="1200" spc="-25" dirty="0">
                <a:latin typeface="Calibri"/>
                <a:cs typeface="Calibri"/>
              </a:rPr>
              <a:t>Total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Community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Health </a:t>
            </a:r>
            <a:r>
              <a:rPr sz="1200" dirty="0">
                <a:latin typeface="Calibri"/>
                <a:cs typeface="Calibri"/>
              </a:rPr>
              <a:t>Center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Disbursements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for </a:t>
            </a:r>
            <a:r>
              <a:rPr sz="1200" dirty="0">
                <a:latin typeface="Calibri"/>
                <a:cs typeface="Calibri"/>
              </a:rPr>
              <a:t>FY24: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$102,799,128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800"/>
              </a:lnSpc>
              <a:spcBef>
                <a:spcPts val="675"/>
              </a:spcBef>
            </a:pPr>
            <a:r>
              <a:rPr sz="1200" dirty="0">
                <a:latin typeface="Calibri"/>
                <a:cs typeface="Calibri"/>
              </a:rPr>
              <a:t>The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table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shows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amount </a:t>
            </a:r>
            <a:r>
              <a:rPr sz="1200" dirty="0">
                <a:latin typeface="Calibri"/>
                <a:cs typeface="Calibri"/>
              </a:rPr>
              <a:t>disbursed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from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HSN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Trust </a:t>
            </a:r>
            <a:r>
              <a:rPr sz="1200" dirty="0">
                <a:latin typeface="Calibri"/>
                <a:cs typeface="Calibri"/>
              </a:rPr>
              <a:t>Fund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each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CHC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during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HSN </a:t>
            </a:r>
            <a:r>
              <a:rPr sz="1200" spc="-10" dirty="0">
                <a:latin typeface="Calibri"/>
                <a:cs typeface="Calibri"/>
              </a:rPr>
              <a:t>FY24.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14400" y="1002664"/>
          <a:ext cx="4416425" cy="49301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8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970">
                <a:tc>
                  <a:txBody>
                    <a:bodyPr/>
                    <a:lstStyle/>
                    <a:p>
                      <a:pPr marL="977900">
                        <a:lnSpc>
                          <a:spcPts val="775"/>
                        </a:lnSpc>
                        <a:spcBef>
                          <a:spcPts val="204"/>
                        </a:spcBef>
                      </a:pPr>
                      <a:r>
                        <a:rPr sz="750" b="1" spc="-10" dirty="0">
                          <a:solidFill>
                            <a:srgbClr val="0D0D0D"/>
                          </a:solidFill>
                          <a:latin typeface="Gadugi"/>
                          <a:cs typeface="Gadugi"/>
                        </a:rPr>
                        <a:t>Community</a:t>
                      </a:r>
                      <a:r>
                        <a:rPr sz="750" b="1" spc="15" dirty="0">
                          <a:solidFill>
                            <a:srgbClr val="0D0D0D"/>
                          </a:solidFill>
                          <a:latin typeface="Gadugi"/>
                          <a:cs typeface="Gadugi"/>
                        </a:rPr>
                        <a:t> </a:t>
                      </a:r>
                      <a:r>
                        <a:rPr sz="750" b="1" spc="-10" dirty="0">
                          <a:solidFill>
                            <a:srgbClr val="0D0D0D"/>
                          </a:solidFill>
                          <a:latin typeface="Gadugi"/>
                          <a:cs typeface="Gadugi"/>
                        </a:rPr>
                        <a:t>Health</a:t>
                      </a:r>
                      <a:r>
                        <a:rPr sz="750" b="1" spc="-30" dirty="0">
                          <a:solidFill>
                            <a:srgbClr val="0D0D0D"/>
                          </a:solidFill>
                          <a:latin typeface="Gadugi"/>
                          <a:cs typeface="Gadugi"/>
                        </a:rPr>
                        <a:t> </a:t>
                      </a:r>
                      <a:r>
                        <a:rPr sz="750" b="1" spc="-10" dirty="0">
                          <a:solidFill>
                            <a:srgbClr val="0D0D0D"/>
                          </a:solidFill>
                          <a:latin typeface="Gadugi"/>
                          <a:cs typeface="Gadugi"/>
                        </a:rPr>
                        <a:t>Center</a:t>
                      </a:r>
                      <a:endParaRPr sz="750">
                        <a:latin typeface="Gadugi"/>
                        <a:cs typeface="Gadugi"/>
                      </a:endParaRPr>
                    </a:p>
                  </a:txBody>
                  <a:tcPr marL="0" marR="0" marT="26034" marB="0">
                    <a:lnT w="6350">
                      <a:solidFill>
                        <a:srgbClr val="4F81BC"/>
                      </a:solidFill>
                      <a:prstDash val="solid"/>
                    </a:lnT>
                    <a:lnB w="635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71219">
                        <a:lnSpc>
                          <a:spcPts val="775"/>
                        </a:lnSpc>
                        <a:spcBef>
                          <a:spcPts val="204"/>
                        </a:spcBef>
                      </a:pPr>
                      <a:r>
                        <a:rPr sz="750" b="1" spc="-10" dirty="0">
                          <a:solidFill>
                            <a:srgbClr val="0D0D0D"/>
                          </a:solidFill>
                          <a:latin typeface="Gadugi"/>
                          <a:cs typeface="Gadugi"/>
                        </a:rPr>
                        <a:t>Payments</a:t>
                      </a:r>
                      <a:endParaRPr sz="750">
                        <a:latin typeface="Gadugi"/>
                        <a:cs typeface="Gadugi"/>
                      </a:endParaRPr>
                    </a:p>
                  </a:txBody>
                  <a:tcPr marL="0" marR="0" marT="26034" marB="0">
                    <a:lnT w="6350">
                      <a:solidFill>
                        <a:srgbClr val="4F81BC"/>
                      </a:solidFill>
                      <a:prstDash val="solid"/>
                    </a:lnT>
                    <a:lnB w="635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75"/>
                        </a:lnSpc>
                        <a:spcBef>
                          <a:spcPts val="204"/>
                        </a:spcBef>
                      </a:pP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Boston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Care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for the</a:t>
                      </a:r>
                      <a:r>
                        <a:rPr sz="750" spc="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Homeless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Program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T w="6350">
                      <a:solidFill>
                        <a:srgbClr val="4F81BC"/>
                      </a:solidFill>
                      <a:prstDash val="solid"/>
                    </a:lnT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75"/>
                        </a:lnSpc>
                        <a:spcBef>
                          <a:spcPts val="204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1,923,851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>
                    <a:lnT w="6350">
                      <a:solidFill>
                        <a:srgbClr val="4F81BC"/>
                      </a:solidFill>
                      <a:prstDash val="solid"/>
                    </a:lnT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75"/>
                        </a:lnSpc>
                        <a:spcBef>
                          <a:spcPts val="204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Brockton</a:t>
                      </a:r>
                      <a:r>
                        <a:rPr sz="750" spc="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Neighborhood</a:t>
                      </a:r>
                      <a:r>
                        <a:rPr sz="750" spc="-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/>
                </a:tc>
                <a:tc>
                  <a:txBody>
                    <a:bodyPr/>
                    <a:lstStyle/>
                    <a:p>
                      <a:pPr marR="161925" algn="r">
                        <a:lnSpc>
                          <a:spcPts val="775"/>
                        </a:lnSpc>
                        <a:spcBef>
                          <a:spcPts val="204"/>
                        </a:spcBef>
                        <a:tabLst>
                          <a:tab pos="6553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15,066,455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034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70"/>
                        </a:lnSpc>
                        <a:spcBef>
                          <a:spcPts val="210"/>
                        </a:spcBef>
                      </a:pP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Caring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Center,</a:t>
                      </a:r>
                      <a:r>
                        <a:rPr sz="750" spc="4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70"/>
                        </a:lnSpc>
                        <a:spcBef>
                          <a:spcPts val="210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1,249,923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70"/>
                        </a:lnSpc>
                        <a:spcBef>
                          <a:spcPts val="210"/>
                        </a:spcBef>
                      </a:pP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Charles</a:t>
                      </a:r>
                      <a:r>
                        <a:rPr sz="750" spc="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River</a:t>
                      </a:r>
                      <a:r>
                        <a:rPr sz="750" spc="-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-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6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70"/>
                        </a:lnSpc>
                        <a:spcBef>
                          <a:spcPts val="210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5,055,597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65"/>
                        </a:lnSpc>
                        <a:spcBef>
                          <a:spcPts val="210"/>
                        </a:spcBef>
                      </a:pPr>
                      <a:r>
                        <a:rPr sz="750" spc="-7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CHP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765"/>
                        </a:lnSpc>
                        <a:spcBef>
                          <a:spcPts val="210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496,417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 marL="5080">
                        <a:lnSpc>
                          <a:spcPts val="770"/>
                        </a:lnSpc>
                        <a:spcBef>
                          <a:spcPts val="210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of 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Cape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Cod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/>
                </a:tc>
                <a:tc>
                  <a:txBody>
                    <a:bodyPr/>
                    <a:lstStyle/>
                    <a:p>
                      <a:pPr marR="162560" algn="r">
                        <a:lnSpc>
                          <a:spcPts val="770"/>
                        </a:lnSpc>
                        <a:spcBef>
                          <a:spcPts val="210"/>
                        </a:spcBef>
                        <a:tabLst>
                          <a:tab pos="71183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1,578,261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66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65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4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750" spc="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Franklin</a:t>
                      </a:r>
                      <a:r>
                        <a:rPr sz="750" spc="-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County,</a:t>
                      </a:r>
                      <a:r>
                        <a:rPr sz="750" spc="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765"/>
                        </a:lnSpc>
                        <a:spcBef>
                          <a:spcPts val="215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305,377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6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4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Connections</a:t>
                      </a:r>
                      <a:r>
                        <a:rPr sz="750" spc="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Family</a:t>
                      </a:r>
                      <a:r>
                        <a:rPr sz="750" spc="-4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60"/>
                        </a:lnSpc>
                        <a:spcBef>
                          <a:spcPts val="215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3,368,019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60"/>
                        </a:lnSpc>
                        <a:spcBef>
                          <a:spcPts val="215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Dimock</a:t>
                      </a:r>
                      <a:r>
                        <a:rPr sz="750" spc="4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60"/>
                        </a:lnSpc>
                        <a:spcBef>
                          <a:spcPts val="215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1,793,440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60"/>
                        </a:lnSpc>
                        <a:spcBef>
                          <a:spcPts val="219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Duffy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39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760"/>
                        </a:lnSpc>
                        <a:spcBef>
                          <a:spcPts val="219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193,850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39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6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Edward</a:t>
                      </a: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M.</a:t>
                      </a:r>
                      <a:r>
                        <a:rPr sz="750" spc="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Kennedy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Center,</a:t>
                      </a:r>
                      <a:r>
                        <a:rPr sz="750" spc="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60"/>
                        </a:lnSpc>
                        <a:spcBef>
                          <a:spcPts val="220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8,083,523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60"/>
                        </a:lnSpc>
                        <a:spcBef>
                          <a:spcPts val="220"/>
                        </a:spcBef>
                      </a:pP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Family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750" spc="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Worcester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/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60"/>
                        </a:lnSpc>
                        <a:spcBef>
                          <a:spcPts val="220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4,343,813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55"/>
                        </a:lnSpc>
                        <a:spcBef>
                          <a:spcPts val="220"/>
                        </a:spcBef>
                      </a:pP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Fenway</a:t>
                      </a:r>
                      <a:r>
                        <a:rPr sz="750" spc="-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55"/>
                        </a:lnSpc>
                        <a:spcBef>
                          <a:spcPts val="220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2,935,158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940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55"/>
                        </a:lnSpc>
                        <a:spcBef>
                          <a:spcPts val="225"/>
                        </a:spcBef>
                      </a:pP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Geiger</a:t>
                      </a:r>
                      <a:r>
                        <a:rPr sz="750" spc="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Gibson</a:t>
                      </a:r>
                      <a:r>
                        <a:rPr sz="750" spc="-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-4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4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755"/>
                        </a:lnSpc>
                        <a:spcBef>
                          <a:spcPts val="225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337,463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55"/>
                        </a:lnSpc>
                        <a:spcBef>
                          <a:spcPts val="225"/>
                        </a:spcBef>
                      </a:pP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Greater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Lawrence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Family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Center,</a:t>
                      </a:r>
                      <a:r>
                        <a:rPr sz="750" spc="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55"/>
                        </a:lnSpc>
                        <a:spcBef>
                          <a:spcPts val="225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9,062,895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55"/>
                        </a:lnSpc>
                        <a:spcBef>
                          <a:spcPts val="225"/>
                        </a:spcBef>
                      </a:pP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Greater</a:t>
                      </a:r>
                      <a:r>
                        <a:rPr sz="750" spc="-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New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Bedford</a:t>
                      </a: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Center,</a:t>
                      </a:r>
                      <a:r>
                        <a:rPr sz="750" spc="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55"/>
                        </a:lnSpc>
                        <a:spcBef>
                          <a:spcPts val="225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2,934,889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857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50"/>
                        </a:lnSpc>
                        <a:spcBef>
                          <a:spcPts val="229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Harbor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r>
                        <a:rPr sz="750" spc="-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750" spc="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Hyannis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50"/>
                        </a:lnSpc>
                        <a:spcBef>
                          <a:spcPts val="229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2,619,532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50"/>
                        </a:lnSpc>
                        <a:spcBef>
                          <a:spcPts val="229"/>
                        </a:spcBef>
                      </a:pP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Harvard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Street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Neighborhood</a:t>
                      </a:r>
                      <a:r>
                        <a:rPr sz="750" spc="6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/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50"/>
                        </a:lnSpc>
                        <a:spcBef>
                          <a:spcPts val="229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2,539,578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50"/>
                        </a:lnSpc>
                        <a:spcBef>
                          <a:spcPts val="229"/>
                        </a:spcBef>
                      </a:pP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HealthFirst</a:t>
                      </a:r>
                      <a:r>
                        <a:rPr sz="750" spc="-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Family</a:t>
                      </a:r>
                      <a:r>
                        <a:rPr sz="750" spc="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Care</a:t>
                      </a:r>
                      <a:r>
                        <a:rPr sz="750" spc="-6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Center,</a:t>
                      </a:r>
                      <a:r>
                        <a:rPr sz="750" spc="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50"/>
                        </a:lnSpc>
                        <a:spcBef>
                          <a:spcPts val="229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3,027,914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209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45"/>
                        </a:lnSpc>
                        <a:spcBef>
                          <a:spcPts val="235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Hilltown</a:t>
                      </a:r>
                      <a:r>
                        <a:rPr sz="750" spc="9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Centers,</a:t>
                      </a: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745"/>
                        </a:lnSpc>
                        <a:spcBef>
                          <a:spcPts val="235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196,483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45"/>
                        </a:lnSpc>
                        <a:spcBef>
                          <a:spcPts val="235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Holyoke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45"/>
                        </a:lnSpc>
                        <a:spcBef>
                          <a:spcPts val="235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2,348,714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45"/>
                        </a:lnSpc>
                        <a:spcBef>
                          <a:spcPts val="235"/>
                        </a:spcBef>
                      </a:pP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Island</a:t>
                      </a:r>
                      <a:r>
                        <a:rPr sz="750" spc="-4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Care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745"/>
                        </a:lnSpc>
                        <a:spcBef>
                          <a:spcPts val="235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386,346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40"/>
                        </a:lnSpc>
                        <a:spcBef>
                          <a:spcPts val="235"/>
                        </a:spcBef>
                      </a:pP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Lowell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Community</a:t>
                      </a:r>
                      <a:r>
                        <a:rPr sz="750" spc="4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62560" algn="r">
                        <a:lnSpc>
                          <a:spcPts val="740"/>
                        </a:lnSpc>
                        <a:spcBef>
                          <a:spcPts val="235"/>
                        </a:spcBef>
                        <a:tabLst>
                          <a:tab pos="6553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10,026,640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9845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40"/>
                        </a:lnSpc>
                        <a:spcBef>
                          <a:spcPts val="240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Lynn</a:t>
                      </a:r>
                      <a:r>
                        <a:rPr sz="750" spc="5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40"/>
                        </a:lnSpc>
                        <a:spcBef>
                          <a:spcPts val="240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8,578,261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40"/>
                        </a:lnSpc>
                        <a:spcBef>
                          <a:spcPts val="240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Manet</a:t>
                      </a:r>
                      <a:r>
                        <a:rPr sz="750" spc="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-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Center,</a:t>
                      </a:r>
                      <a:r>
                        <a:rPr sz="750" spc="4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40"/>
                        </a:lnSpc>
                        <a:spcBef>
                          <a:spcPts val="240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1,232,608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35"/>
                        </a:lnSpc>
                        <a:spcBef>
                          <a:spcPts val="240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Mattapan</a:t>
                      </a:r>
                      <a:r>
                        <a:rPr sz="750" spc="8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-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735"/>
                        </a:lnSpc>
                        <a:spcBef>
                          <a:spcPts val="240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352,619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35"/>
                        </a:lnSpc>
                        <a:spcBef>
                          <a:spcPts val="245"/>
                        </a:spcBef>
                      </a:pP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Neponset</a:t>
                      </a:r>
                      <a:r>
                        <a:rPr sz="750" spc="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735"/>
                        </a:lnSpc>
                        <a:spcBef>
                          <a:spcPts val="245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707,099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35"/>
                        </a:lnSpc>
                        <a:spcBef>
                          <a:spcPts val="245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North</a:t>
                      </a:r>
                      <a:r>
                        <a:rPr sz="750" spc="-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End</a:t>
                      </a:r>
                      <a:r>
                        <a:rPr sz="750" spc="4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Waterfront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735"/>
                        </a:lnSpc>
                        <a:spcBef>
                          <a:spcPts val="245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650,666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35"/>
                        </a:lnSpc>
                        <a:spcBef>
                          <a:spcPts val="245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North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Shore</a:t>
                      </a:r>
                      <a:r>
                        <a:rPr sz="750" spc="-6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6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Health,</a:t>
                      </a:r>
                      <a:r>
                        <a:rPr sz="750" spc="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35"/>
                        </a:lnSpc>
                        <a:spcBef>
                          <a:spcPts val="245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3,558,753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115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30"/>
                        </a:lnSpc>
                        <a:spcBef>
                          <a:spcPts val="250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Outer</a:t>
                      </a:r>
                      <a:r>
                        <a:rPr sz="750" spc="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Cape</a:t>
                      </a:r>
                      <a:r>
                        <a:rPr sz="750" spc="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4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Services,</a:t>
                      </a: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Inc.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730"/>
                        </a:lnSpc>
                        <a:spcBef>
                          <a:spcPts val="250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639,607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30"/>
                        </a:lnSpc>
                        <a:spcBef>
                          <a:spcPts val="250"/>
                        </a:spcBef>
                      </a:pP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South</a:t>
                      </a: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Cove</a:t>
                      </a:r>
                      <a:r>
                        <a:rPr sz="750" spc="1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Community</a:t>
                      </a:r>
                      <a:r>
                        <a:rPr sz="750" spc="-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5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ts val="730"/>
                        </a:lnSpc>
                        <a:spcBef>
                          <a:spcPts val="250"/>
                        </a:spcBef>
                        <a:tabLst>
                          <a:tab pos="7308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1,362,161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25"/>
                        </a:lnSpc>
                        <a:spcBef>
                          <a:spcPts val="250"/>
                        </a:spcBef>
                      </a:pP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Springfield</a:t>
                      </a:r>
                      <a:r>
                        <a:rPr sz="750" spc="7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4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Services</a:t>
                      </a: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for</a:t>
                      </a:r>
                      <a:r>
                        <a:rPr sz="750" spc="1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750" spc="-4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Homeless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/>
                </a:tc>
                <a:tc>
                  <a:txBody>
                    <a:bodyPr/>
                    <a:lstStyle/>
                    <a:p>
                      <a:pPr marR="106045" algn="r">
                        <a:lnSpc>
                          <a:spcPts val="725"/>
                        </a:lnSpc>
                        <a:spcBef>
                          <a:spcPts val="250"/>
                        </a:spcBef>
                        <a:tabLst>
                          <a:tab pos="94043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1,132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30"/>
                        </a:lnSpc>
                        <a:spcBef>
                          <a:spcPts val="250"/>
                        </a:spcBef>
                      </a:pPr>
                      <a:r>
                        <a:rPr sz="750" spc="-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Stanley</a:t>
                      </a:r>
                      <a:r>
                        <a:rPr sz="750" spc="-3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Street</a:t>
                      </a:r>
                      <a:r>
                        <a:rPr sz="750" spc="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Treatment</a:t>
                      </a:r>
                      <a:r>
                        <a:rPr sz="750" spc="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750" spc="-3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Resources</a:t>
                      </a:r>
                      <a:r>
                        <a:rPr sz="750" spc="2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(SSTAR)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730"/>
                        </a:lnSpc>
                        <a:spcBef>
                          <a:spcPts val="250"/>
                        </a:spcBef>
                        <a:tabLst>
                          <a:tab pos="807085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666,942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1750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5080">
                        <a:lnSpc>
                          <a:spcPts val="725"/>
                        </a:lnSpc>
                        <a:spcBef>
                          <a:spcPts val="254"/>
                        </a:spcBef>
                      </a:pP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Upham's</a:t>
                      </a:r>
                      <a:r>
                        <a:rPr sz="750" spc="-4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Corner</a:t>
                      </a:r>
                      <a:r>
                        <a:rPr sz="750" spc="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/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25"/>
                        </a:lnSpc>
                        <a:spcBef>
                          <a:spcPts val="254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1,191,166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6364">
                <a:tc>
                  <a:txBody>
                    <a:bodyPr/>
                    <a:lstStyle/>
                    <a:p>
                      <a:pPr marL="5080">
                        <a:lnSpc>
                          <a:spcPts val="720"/>
                        </a:lnSpc>
                        <a:spcBef>
                          <a:spcPts val="254"/>
                        </a:spcBef>
                      </a:pP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Whittier</a:t>
                      </a:r>
                      <a:r>
                        <a:rPr sz="750" spc="6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Street</a:t>
                      </a:r>
                      <a:r>
                        <a:rPr sz="750" spc="5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Health</a:t>
                      </a:r>
                      <a:r>
                        <a:rPr sz="750" spc="-2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Center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720"/>
                        </a:lnSpc>
                        <a:spcBef>
                          <a:spcPts val="254"/>
                        </a:spcBef>
                        <a:tabLst>
                          <a:tab pos="731520" algn="l"/>
                        </a:tabLst>
                      </a:pPr>
                      <a:r>
                        <a:rPr sz="750" spc="-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$</a:t>
                      </a:r>
                      <a:r>
                        <a:rPr sz="75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	</a:t>
                      </a:r>
                      <a:r>
                        <a:rPr sz="750" spc="-10" dirty="0">
                          <a:solidFill>
                            <a:srgbClr val="0D0D0D"/>
                          </a:solidFill>
                          <a:latin typeface="Microsoft Sans Serif"/>
                          <a:cs typeface="Microsoft Sans Serif"/>
                        </a:rPr>
                        <a:t>3,983,976</a:t>
                      </a:r>
                      <a:endParaRPr sz="7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2384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84693" y="189586"/>
            <a:ext cx="116586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39"/>
              </a:lnSpc>
            </a:pPr>
            <a:r>
              <a:rPr sz="1400" dirty="0">
                <a:solidFill>
                  <a:srgbClr val="4F81BC"/>
                </a:solidFill>
                <a:latin typeface="Calibri"/>
                <a:cs typeface="Calibri"/>
              </a:rPr>
              <a:t>Service</a:t>
            </a:r>
            <a:r>
              <a:rPr sz="1400" spc="-5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F81BC"/>
                </a:solidFill>
                <a:latin typeface="Calibri"/>
                <a:cs typeface="Calibri"/>
              </a:rPr>
              <a:t>Patterns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grpSp>
        <p:nvGrpSpPr>
          <p:cNvPr id="4" name="object 4" descr="Service Patterns"/>
          <p:cNvGrpSpPr/>
          <p:nvPr/>
        </p:nvGrpSpPr>
        <p:grpSpPr>
          <a:xfrm>
            <a:off x="461962" y="142875"/>
            <a:ext cx="8510905" cy="371475"/>
            <a:chOff x="461962" y="142875"/>
            <a:chExt cx="8510905" cy="371475"/>
          </a:xfrm>
        </p:grpSpPr>
        <p:sp>
          <p:nvSpPr>
            <p:cNvPr id="5" name="object 5"/>
            <p:cNvSpPr/>
            <p:nvPr/>
          </p:nvSpPr>
          <p:spPr>
            <a:xfrm>
              <a:off x="461962" y="462025"/>
              <a:ext cx="6548755" cy="0"/>
            </a:xfrm>
            <a:custGeom>
              <a:avLst/>
              <a:gdLst/>
              <a:ahLst/>
              <a:cxnLst/>
              <a:rect l="l" t="t" r="r" b="b"/>
              <a:pathLst>
                <a:path w="6548755">
                  <a:moveTo>
                    <a:pt x="0" y="0"/>
                  </a:moveTo>
                  <a:lnTo>
                    <a:pt x="6548437" y="0"/>
                  </a:lnTo>
                </a:path>
              </a:pathLst>
            </a:custGeom>
            <a:ln w="25400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10400" y="142875"/>
              <a:ext cx="1962150" cy="371475"/>
            </a:xfrm>
            <a:custGeom>
              <a:avLst/>
              <a:gdLst/>
              <a:ahLst/>
              <a:cxnLst/>
              <a:rect l="l" t="t" r="r" b="b"/>
              <a:pathLst>
                <a:path w="1962150" h="371475">
                  <a:moveTo>
                    <a:pt x="1962150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1962150" y="371475"/>
                  </a:lnTo>
                  <a:lnTo>
                    <a:pt x="1962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217409" y="303148"/>
            <a:ext cx="161417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4F81BC"/>
                </a:solidFill>
                <a:latin typeface="Arial"/>
                <a:cs typeface="Arial"/>
              </a:rPr>
              <a:t>Service</a:t>
            </a:r>
            <a:r>
              <a:rPr sz="1550" b="1" spc="17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4F81BC"/>
                </a:solidFill>
                <a:latin typeface="Arial"/>
                <a:cs typeface="Arial"/>
              </a:rPr>
              <a:t>Patterns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9" name="object 9" descr="Graphic show demand by Service Type"/>
          <p:cNvGrpSpPr/>
          <p:nvPr/>
        </p:nvGrpSpPr>
        <p:grpSpPr>
          <a:xfrm>
            <a:off x="1308611" y="1577174"/>
            <a:ext cx="3744595" cy="3744595"/>
            <a:chOff x="1308611" y="1577174"/>
            <a:chExt cx="3744595" cy="3744595"/>
          </a:xfrm>
        </p:grpSpPr>
        <p:sp>
          <p:nvSpPr>
            <p:cNvPr id="10" name="object 10"/>
            <p:cNvSpPr/>
            <p:nvPr/>
          </p:nvSpPr>
          <p:spPr>
            <a:xfrm>
              <a:off x="3180842" y="3448938"/>
              <a:ext cx="1544320" cy="1579880"/>
            </a:xfrm>
            <a:custGeom>
              <a:avLst/>
              <a:gdLst/>
              <a:ahLst/>
              <a:cxnLst/>
              <a:rect l="l" t="t" r="r" b="b"/>
              <a:pathLst>
                <a:path w="1544320" h="1579879">
                  <a:moveTo>
                    <a:pt x="0" y="0"/>
                  </a:moveTo>
                  <a:lnTo>
                    <a:pt x="986917" y="1579372"/>
                  </a:lnTo>
                  <a:lnTo>
                    <a:pt x="1030763" y="1551115"/>
                  </a:lnTo>
                  <a:lnTo>
                    <a:pt x="1073745" y="1521681"/>
                  </a:lnTo>
                  <a:lnTo>
                    <a:pt x="1115841" y="1491089"/>
                  </a:lnTo>
                  <a:lnTo>
                    <a:pt x="1157028" y="1459362"/>
                  </a:lnTo>
                  <a:lnTo>
                    <a:pt x="1197285" y="1426520"/>
                  </a:lnTo>
                  <a:lnTo>
                    <a:pt x="1236590" y="1392584"/>
                  </a:lnTo>
                  <a:lnTo>
                    <a:pt x="1274922" y="1357575"/>
                  </a:lnTo>
                  <a:lnTo>
                    <a:pt x="1312260" y="1321514"/>
                  </a:lnTo>
                  <a:lnTo>
                    <a:pt x="1348580" y="1284423"/>
                  </a:lnTo>
                  <a:lnTo>
                    <a:pt x="1383862" y="1246321"/>
                  </a:lnTo>
                  <a:lnTo>
                    <a:pt x="1418084" y="1207231"/>
                  </a:lnTo>
                  <a:lnTo>
                    <a:pt x="1451224" y="1167172"/>
                  </a:lnTo>
                  <a:lnTo>
                    <a:pt x="1483261" y="1126167"/>
                  </a:lnTo>
                  <a:lnTo>
                    <a:pt x="1514173" y="1084236"/>
                  </a:lnTo>
                  <a:lnTo>
                    <a:pt x="1543938" y="1041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A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80842" y="3448938"/>
              <a:ext cx="987425" cy="1731010"/>
            </a:xfrm>
            <a:custGeom>
              <a:avLst/>
              <a:gdLst/>
              <a:ahLst/>
              <a:cxnLst/>
              <a:rect l="l" t="t" r="r" b="b"/>
              <a:pathLst>
                <a:path w="987425" h="1731010">
                  <a:moveTo>
                    <a:pt x="0" y="0"/>
                  </a:moveTo>
                  <a:lnTo>
                    <a:pt x="687958" y="1730629"/>
                  </a:lnTo>
                  <a:lnTo>
                    <a:pt x="732291" y="1712366"/>
                  </a:lnTo>
                  <a:lnTo>
                    <a:pt x="776119" y="1692966"/>
                  </a:lnTo>
                  <a:lnTo>
                    <a:pt x="819420" y="1672442"/>
                  </a:lnTo>
                  <a:lnTo>
                    <a:pt x="862173" y="1650807"/>
                  </a:lnTo>
                  <a:lnTo>
                    <a:pt x="904355" y="1628075"/>
                  </a:lnTo>
                  <a:lnTo>
                    <a:pt x="945943" y="1604259"/>
                  </a:lnTo>
                  <a:lnTo>
                    <a:pt x="986917" y="1579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80842" y="3448938"/>
              <a:ext cx="987425" cy="1731010"/>
            </a:xfrm>
            <a:custGeom>
              <a:avLst/>
              <a:gdLst/>
              <a:ahLst/>
              <a:cxnLst/>
              <a:rect l="l" t="t" r="r" b="b"/>
              <a:pathLst>
                <a:path w="987425" h="1731010">
                  <a:moveTo>
                    <a:pt x="986917" y="1579372"/>
                  </a:moveTo>
                  <a:lnTo>
                    <a:pt x="945943" y="1604259"/>
                  </a:lnTo>
                  <a:lnTo>
                    <a:pt x="904355" y="1628075"/>
                  </a:lnTo>
                  <a:lnTo>
                    <a:pt x="862173" y="1650807"/>
                  </a:lnTo>
                  <a:lnTo>
                    <a:pt x="819420" y="1672442"/>
                  </a:lnTo>
                  <a:lnTo>
                    <a:pt x="776119" y="1692966"/>
                  </a:lnTo>
                  <a:lnTo>
                    <a:pt x="732291" y="1712366"/>
                  </a:lnTo>
                  <a:lnTo>
                    <a:pt x="687958" y="1730629"/>
                  </a:lnTo>
                  <a:lnTo>
                    <a:pt x="0" y="0"/>
                  </a:lnTo>
                  <a:lnTo>
                    <a:pt x="986917" y="157937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18136" y="1586699"/>
              <a:ext cx="2680335" cy="3725545"/>
            </a:xfrm>
            <a:custGeom>
              <a:avLst/>
              <a:gdLst/>
              <a:ahLst/>
              <a:cxnLst/>
              <a:rect l="l" t="t" r="r" b="b"/>
              <a:pathLst>
                <a:path w="2680335" h="3725545">
                  <a:moveTo>
                    <a:pt x="1858971" y="0"/>
                  </a:moveTo>
                  <a:lnTo>
                    <a:pt x="1809294" y="762"/>
                  </a:lnTo>
                  <a:lnTo>
                    <a:pt x="1759634" y="2850"/>
                  </a:lnTo>
                  <a:lnTo>
                    <a:pt x="1710019" y="6266"/>
                  </a:lnTo>
                  <a:lnTo>
                    <a:pt x="1660474" y="11010"/>
                  </a:lnTo>
                  <a:lnTo>
                    <a:pt x="1611027" y="17083"/>
                  </a:lnTo>
                  <a:lnTo>
                    <a:pt x="1561706" y="24487"/>
                  </a:lnTo>
                  <a:lnTo>
                    <a:pt x="1512536" y="33222"/>
                  </a:lnTo>
                  <a:lnTo>
                    <a:pt x="1463546" y="43289"/>
                  </a:lnTo>
                  <a:lnTo>
                    <a:pt x="1414761" y="54690"/>
                  </a:lnTo>
                  <a:lnTo>
                    <a:pt x="1366209" y="67426"/>
                  </a:lnTo>
                  <a:lnTo>
                    <a:pt x="1317918" y="81497"/>
                  </a:lnTo>
                  <a:lnTo>
                    <a:pt x="1269913" y="96906"/>
                  </a:lnTo>
                  <a:lnTo>
                    <a:pt x="1222223" y="113652"/>
                  </a:lnTo>
                  <a:lnTo>
                    <a:pt x="1174873" y="131737"/>
                  </a:lnTo>
                  <a:lnTo>
                    <a:pt x="1130429" y="150055"/>
                  </a:lnTo>
                  <a:lnTo>
                    <a:pt x="1086710" y="169383"/>
                  </a:lnTo>
                  <a:lnTo>
                    <a:pt x="1043724" y="189703"/>
                  </a:lnTo>
                  <a:lnTo>
                    <a:pt x="1001478" y="210995"/>
                  </a:lnTo>
                  <a:lnTo>
                    <a:pt x="959982" y="233242"/>
                  </a:lnTo>
                  <a:lnTo>
                    <a:pt x="919242" y="256423"/>
                  </a:lnTo>
                  <a:lnTo>
                    <a:pt x="879268" y="280520"/>
                  </a:lnTo>
                  <a:lnTo>
                    <a:pt x="840068" y="305513"/>
                  </a:lnTo>
                  <a:lnTo>
                    <a:pt x="801650" y="331384"/>
                  </a:lnTo>
                  <a:lnTo>
                    <a:pt x="764022" y="358114"/>
                  </a:lnTo>
                  <a:lnTo>
                    <a:pt x="727192" y="385684"/>
                  </a:lnTo>
                  <a:lnTo>
                    <a:pt x="691168" y="414075"/>
                  </a:lnTo>
                  <a:lnTo>
                    <a:pt x="655959" y="443267"/>
                  </a:lnTo>
                  <a:lnTo>
                    <a:pt x="621572" y="473242"/>
                  </a:lnTo>
                  <a:lnTo>
                    <a:pt x="588017" y="503981"/>
                  </a:lnTo>
                  <a:lnTo>
                    <a:pt x="555300" y="535464"/>
                  </a:lnTo>
                  <a:lnTo>
                    <a:pt x="523431" y="567674"/>
                  </a:lnTo>
                  <a:lnTo>
                    <a:pt x="492418" y="600590"/>
                  </a:lnTo>
                  <a:lnTo>
                    <a:pt x="462268" y="634193"/>
                  </a:lnTo>
                  <a:lnTo>
                    <a:pt x="432990" y="668466"/>
                  </a:lnTo>
                  <a:lnTo>
                    <a:pt x="404592" y="703389"/>
                  </a:lnTo>
                  <a:lnTo>
                    <a:pt x="377083" y="738942"/>
                  </a:lnTo>
                  <a:lnTo>
                    <a:pt x="350470" y="775107"/>
                  </a:lnTo>
                  <a:lnTo>
                    <a:pt x="324761" y="811865"/>
                  </a:lnTo>
                  <a:lnTo>
                    <a:pt x="299965" y="849196"/>
                  </a:lnTo>
                  <a:lnTo>
                    <a:pt x="276091" y="887083"/>
                  </a:lnTo>
                  <a:lnTo>
                    <a:pt x="253145" y="925505"/>
                  </a:lnTo>
                  <a:lnTo>
                    <a:pt x="231137" y="964444"/>
                  </a:lnTo>
                  <a:lnTo>
                    <a:pt x="210074" y="1003881"/>
                  </a:lnTo>
                  <a:lnTo>
                    <a:pt x="189966" y="1043796"/>
                  </a:lnTo>
                  <a:lnTo>
                    <a:pt x="170819" y="1084172"/>
                  </a:lnTo>
                  <a:lnTo>
                    <a:pt x="152642" y="1124988"/>
                  </a:lnTo>
                  <a:lnTo>
                    <a:pt x="135444" y="1166226"/>
                  </a:lnTo>
                  <a:lnTo>
                    <a:pt x="119232" y="1207867"/>
                  </a:lnTo>
                  <a:lnTo>
                    <a:pt x="104014" y="1249892"/>
                  </a:lnTo>
                  <a:lnTo>
                    <a:pt x="89800" y="1292282"/>
                  </a:lnTo>
                  <a:lnTo>
                    <a:pt x="76597" y="1335018"/>
                  </a:lnTo>
                  <a:lnTo>
                    <a:pt x="64413" y="1378080"/>
                  </a:lnTo>
                  <a:lnTo>
                    <a:pt x="53256" y="1421450"/>
                  </a:lnTo>
                  <a:lnTo>
                    <a:pt x="43135" y="1465109"/>
                  </a:lnTo>
                  <a:lnTo>
                    <a:pt x="34058" y="1509038"/>
                  </a:lnTo>
                  <a:lnTo>
                    <a:pt x="26032" y="1553218"/>
                  </a:lnTo>
                  <a:lnTo>
                    <a:pt x="19067" y="1597630"/>
                  </a:lnTo>
                  <a:lnTo>
                    <a:pt x="13171" y="1642255"/>
                  </a:lnTo>
                  <a:lnTo>
                    <a:pt x="8351" y="1687073"/>
                  </a:lnTo>
                  <a:lnTo>
                    <a:pt x="4615" y="1732067"/>
                  </a:lnTo>
                  <a:lnTo>
                    <a:pt x="1973" y="1777216"/>
                  </a:lnTo>
                  <a:lnTo>
                    <a:pt x="432" y="1822502"/>
                  </a:lnTo>
                  <a:lnTo>
                    <a:pt x="0" y="1867906"/>
                  </a:lnTo>
                  <a:lnTo>
                    <a:pt x="685" y="1913409"/>
                  </a:lnTo>
                  <a:lnTo>
                    <a:pt x="2496" y="1958992"/>
                  </a:lnTo>
                  <a:lnTo>
                    <a:pt x="5441" y="2004636"/>
                  </a:lnTo>
                  <a:lnTo>
                    <a:pt x="9528" y="2050322"/>
                  </a:lnTo>
                  <a:lnTo>
                    <a:pt x="14766" y="2096030"/>
                  </a:lnTo>
                  <a:lnTo>
                    <a:pt x="21161" y="2141743"/>
                  </a:lnTo>
                  <a:lnTo>
                    <a:pt x="28724" y="2187440"/>
                  </a:lnTo>
                  <a:lnTo>
                    <a:pt x="37461" y="2233104"/>
                  </a:lnTo>
                  <a:lnTo>
                    <a:pt x="47381" y="2278714"/>
                  </a:lnTo>
                  <a:lnTo>
                    <a:pt x="58492" y="2324252"/>
                  </a:lnTo>
                  <a:lnTo>
                    <a:pt x="70803" y="2369700"/>
                  </a:lnTo>
                  <a:lnTo>
                    <a:pt x="84321" y="2415037"/>
                  </a:lnTo>
                  <a:lnTo>
                    <a:pt x="99055" y="2460245"/>
                  </a:lnTo>
                  <a:lnTo>
                    <a:pt x="115013" y="2505305"/>
                  </a:lnTo>
                  <a:lnTo>
                    <a:pt x="132203" y="2550198"/>
                  </a:lnTo>
                  <a:lnTo>
                    <a:pt x="150520" y="2594636"/>
                  </a:lnTo>
                  <a:lnTo>
                    <a:pt x="169849" y="2638350"/>
                  </a:lnTo>
                  <a:lnTo>
                    <a:pt x="190169" y="2681331"/>
                  </a:lnTo>
                  <a:lnTo>
                    <a:pt x="211461" y="2723571"/>
                  </a:lnTo>
                  <a:lnTo>
                    <a:pt x="233707" y="2765063"/>
                  </a:lnTo>
                  <a:lnTo>
                    <a:pt x="256889" y="2805798"/>
                  </a:lnTo>
                  <a:lnTo>
                    <a:pt x="280985" y="2845768"/>
                  </a:lnTo>
                  <a:lnTo>
                    <a:pt x="305979" y="2884964"/>
                  </a:lnTo>
                  <a:lnTo>
                    <a:pt x="331850" y="2923378"/>
                  </a:lnTo>
                  <a:lnTo>
                    <a:pt x="358580" y="2961003"/>
                  </a:lnTo>
                  <a:lnTo>
                    <a:pt x="386150" y="2997830"/>
                  </a:lnTo>
                  <a:lnTo>
                    <a:pt x="414540" y="3033851"/>
                  </a:lnTo>
                  <a:lnTo>
                    <a:pt x="443733" y="3069057"/>
                  </a:lnTo>
                  <a:lnTo>
                    <a:pt x="473708" y="3103441"/>
                  </a:lnTo>
                  <a:lnTo>
                    <a:pt x="504446" y="3136994"/>
                  </a:lnTo>
                  <a:lnTo>
                    <a:pt x="535930" y="3169708"/>
                  </a:lnTo>
                  <a:lnTo>
                    <a:pt x="568139" y="3201575"/>
                  </a:lnTo>
                  <a:lnTo>
                    <a:pt x="601055" y="3232587"/>
                  </a:lnTo>
                  <a:lnTo>
                    <a:pt x="634659" y="3262735"/>
                  </a:lnTo>
                  <a:lnTo>
                    <a:pt x="668932" y="3292012"/>
                  </a:lnTo>
                  <a:lnTo>
                    <a:pt x="703854" y="3320409"/>
                  </a:lnTo>
                  <a:lnTo>
                    <a:pt x="739408" y="3347917"/>
                  </a:lnTo>
                  <a:lnTo>
                    <a:pt x="775573" y="3374530"/>
                  </a:lnTo>
                  <a:lnTo>
                    <a:pt x="812330" y="3400237"/>
                  </a:lnTo>
                  <a:lnTo>
                    <a:pt x="849662" y="3425033"/>
                  </a:lnTo>
                  <a:lnTo>
                    <a:pt x="887548" y="3448907"/>
                  </a:lnTo>
                  <a:lnTo>
                    <a:pt x="925971" y="3471853"/>
                  </a:lnTo>
                  <a:lnTo>
                    <a:pt x="964910" y="3493861"/>
                  </a:lnTo>
                  <a:lnTo>
                    <a:pt x="1004347" y="3514924"/>
                  </a:lnTo>
                  <a:lnTo>
                    <a:pt x="1044262" y="3535033"/>
                  </a:lnTo>
                  <a:lnTo>
                    <a:pt x="1084638" y="3554180"/>
                  </a:lnTo>
                  <a:lnTo>
                    <a:pt x="1125454" y="3572358"/>
                  </a:lnTo>
                  <a:lnTo>
                    <a:pt x="1166692" y="3589557"/>
                  </a:lnTo>
                  <a:lnTo>
                    <a:pt x="1208333" y="3605770"/>
                  </a:lnTo>
                  <a:lnTo>
                    <a:pt x="1250358" y="3620988"/>
                  </a:lnTo>
                  <a:lnTo>
                    <a:pt x="1292748" y="3635204"/>
                  </a:lnTo>
                  <a:lnTo>
                    <a:pt x="1335483" y="3648408"/>
                  </a:lnTo>
                  <a:lnTo>
                    <a:pt x="1378546" y="3660594"/>
                  </a:lnTo>
                  <a:lnTo>
                    <a:pt x="1421916" y="3671752"/>
                  </a:lnTo>
                  <a:lnTo>
                    <a:pt x="1465575" y="3681875"/>
                  </a:lnTo>
                  <a:lnTo>
                    <a:pt x="1509504" y="3690954"/>
                  </a:lnTo>
                  <a:lnTo>
                    <a:pt x="1553684" y="3698981"/>
                  </a:lnTo>
                  <a:lnTo>
                    <a:pt x="1598096" y="3705948"/>
                  </a:lnTo>
                  <a:lnTo>
                    <a:pt x="1642720" y="3711847"/>
                  </a:lnTo>
                  <a:lnTo>
                    <a:pt x="1687539" y="3716669"/>
                  </a:lnTo>
                  <a:lnTo>
                    <a:pt x="1732532" y="3720407"/>
                  </a:lnTo>
                  <a:lnTo>
                    <a:pt x="1777682" y="3723051"/>
                  </a:lnTo>
                  <a:lnTo>
                    <a:pt x="1822968" y="3724595"/>
                  </a:lnTo>
                  <a:lnTo>
                    <a:pt x="1868372" y="3725029"/>
                  </a:lnTo>
                  <a:lnTo>
                    <a:pt x="1913875" y="3724346"/>
                  </a:lnTo>
                  <a:lnTo>
                    <a:pt x="1959458" y="3722538"/>
                  </a:lnTo>
                  <a:lnTo>
                    <a:pt x="2005102" y="3719596"/>
                  </a:lnTo>
                  <a:lnTo>
                    <a:pt x="2050787" y="3715511"/>
                  </a:lnTo>
                  <a:lnTo>
                    <a:pt x="2096496" y="3710277"/>
                  </a:lnTo>
                  <a:lnTo>
                    <a:pt x="2142209" y="3703884"/>
                  </a:lnTo>
                  <a:lnTo>
                    <a:pt x="2187906" y="3696324"/>
                  </a:lnTo>
                  <a:lnTo>
                    <a:pt x="2233569" y="3687590"/>
                  </a:lnTo>
                  <a:lnTo>
                    <a:pt x="2279180" y="3677673"/>
                  </a:lnTo>
                  <a:lnTo>
                    <a:pt x="2324718" y="3666564"/>
                  </a:lnTo>
                  <a:lnTo>
                    <a:pt x="2370165" y="3654256"/>
                  </a:lnTo>
                  <a:lnTo>
                    <a:pt x="2415503" y="3640741"/>
                  </a:lnTo>
                  <a:lnTo>
                    <a:pt x="2460711" y="3626010"/>
                  </a:lnTo>
                  <a:lnTo>
                    <a:pt x="2505771" y="3610055"/>
                  </a:lnTo>
                  <a:lnTo>
                    <a:pt x="2550664" y="3592868"/>
                  </a:lnTo>
                  <a:lnTo>
                    <a:pt x="1862705" y="1862239"/>
                  </a:lnTo>
                  <a:lnTo>
                    <a:pt x="2679950" y="188887"/>
                  </a:lnTo>
                  <a:lnTo>
                    <a:pt x="2634111" y="167271"/>
                  </a:lnTo>
                  <a:lnTo>
                    <a:pt x="2587830" y="146962"/>
                  </a:lnTo>
                  <a:lnTo>
                    <a:pt x="2541134" y="127962"/>
                  </a:lnTo>
                  <a:lnTo>
                    <a:pt x="2494051" y="110272"/>
                  </a:lnTo>
                  <a:lnTo>
                    <a:pt x="2446607" y="93893"/>
                  </a:lnTo>
                  <a:lnTo>
                    <a:pt x="2398830" y="78827"/>
                  </a:lnTo>
                  <a:lnTo>
                    <a:pt x="2350746" y="65073"/>
                  </a:lnTo>
                  <a:lnTo>
                    <a:pt x="2302382" y="52634"/>
                  </a:lnTo>
                  <a:lnTo>
                    <a:pt x="2253765" y="41510"/>
                  </a:lnTo>
                  <a:lnTo>
                    <a:pt x="2204923" y="31703"/>
                  </a:lnTo>
                  <a:lnTo>
                    <a:pt x="2155881" y="23212"/>
                  </a:lnTo>
                  <a:lnTo>
                    <a:pt x="2106668" y="16041"/>
                  </a:lnTo>
                  <a:lnTo>
                    <a:pt x="2057311" y="10189"/>
                  </a:lnTo>
                  <a:lnTo>
                    <a:pt x="2007835" y="5658"/>
                  </a:lnTo>
                  <a:lnTo>
                    <a:pt x="1958269" y="2449"/>
                  </a:lnTo>
                  <a:lnTo>
                    <a:pt x="1908638" y="562"/>
                  </a:lnTo>
                  <a:lnTo>
                    <a:pt x="1858971" y="0"/>
                  </a:lnTo>
                  <a:close/>
                </a:path>
              </a:pathLst>
            </a:custGeom>
            <a:solidFill>
              <a:srgbClr val="B7DE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18136" y="1586699"/>
              <a:ext cx="2680335" cy="3725545"/>
            </a:xfrm>
            <a:custGeom>
              <a:avLst/>
              <a:gdLst/>
              <a:ahLst/>
              <a:cxnLst/>
              <a:rect l="l" t="t" r="r" b="b"/>
              <a:pathLst>
                <a:path w="2680335" h="3725545">
                  <a:moveTo>
                    <a:pt x="2550664" y="3592868"/>
                  </a:moveTo>
                  <a:lnTo>
                    <a:pt x="2505771" y="3610055"/>
                  </a:lnTo>
                  <a:lnTo>
                    <a:pt x="2460711" y="3626010"/>
                  </a:lnTo>
                  <a:lnTo>
                    <a:pt x="2415503" y="3640741"/>
                  </a:lnTo>
                  <a:lnTo>
                    <a:pt x="2370165" y="3654256"/>
                  </a:lnTo>
                  <a:lnTo>
                    <a:pt x="2324718" y="3666564"/>
                  </a:lnTo>
                  <a:lnTo>
                    <a:pt x="2279180" y="3677673"/>
                  </a:lnTo>
                  <a:lnTo>
                    <a:pt x="2233569" y="3687590"/>
                  </a:lnTo>
                  <a:lnTo>
                    <a:pt x="2187906" y="3696324"/>
                  </a:lnTo>
                  <a:lnTo>
                    <a:pt x="2142209" y="3703884"/>
                  </a:lnTo>
                  <a:lnTo>
                    <a:pt x="2096496" y="3710277"/>
                  </a:lnTo>
                  <a:lnTo>
                    <a:pt x="2050787" y="3715511"/>
                  </a:lnTo>
                  <a:lnTo>
                    <a:pt x="2005102" y="3719596"/>
                  </a:lnTo>
                  <a:lnTo>
                    <a:pt x="1959458" y="3722538"/>
                  </a:lnTo>
                  <a:lnTo>
                    <a:pt x="1913875" y="3724346"/>
                  </a:lnTo>
                  <a:lnTo>
                    <a:pt x="1868372" y="3725029"/>
                  </a:lnTo>
                  <a:lnTo>
                    <a:pt x="1822968" y="3724595"/>
                  </a:lnTo>
                  <a:lnTo>
                    <a:pt x="1777682" y="3723051"/>
                  </a:lnTo>
                  <a:lnTo>
                    <a:pt x="1732532" y="3720407"/>
                  </a:lnTo>
                  <a:lnTo>
                    <a:pt x="1687539" y="3716669"/>
                  </a:lnTo>
                  <a:lnTo>
                    <a:pt x="1642720" y="3711847"/>
                  </a:lnTo>
                  <a:lnTo>
                    <a:pt x="1598096" y="3705948"/>
                  </a:lnTo>
                  <a:lnTo>
                    <a:pt x="1553684" y="3698981"/>
                  </a:lnTo>
                  <a:lnTo>
                    <a:pt x="1509504" y="3690954"/>
                  </a:lnTo>
                  <a:lnTo>
                    <a:pt x="1465575" y="3681875"/>
                  </a:lnTo>
                  <a:lnTo>
                    <a:pt x="1421916" y="3671752"/>
                  </a:lnTo>
                  <a:lnTo>
                    <a:pt x="1378546" y="3660594"/>
                  </a:lnTo>
                  <a:lnTo>
                    <a:pt x="1335483" y="3648408"/>
                  </a:lnTo>
                  <a:lnTo>
                    <a:pt x="1292748" y="3635204"/>
                  </a:lnTo>
                  <a:lnTo>
                    <a:pt x="1250358" y="3620988"/>
                  </a:lnTo>
                  <a:lnTo>
                    <a:pt x="1208333" y="3605770"/>
                  </a:lnTo>
                  <a:lnTo>
                    <a:pt x="1166692" y="3589557"/>
                  </a:lnTo>
                  <a:lnTo>
                    <a:pt x="1125454" y="3572358"/>
                  </a:lnTo>
                  <a:lnTo>
                    <a:pt x="1084638" y="3554180"/>
                  </a:lnTo>
                  <a:lnTo>
                    <a:pt x="1044262" y="3535033"/>
                  </a:lnTo>
                  <a:lnTo>
                    <a:pt x="1004347" y="3514924"/>
                  </a:lnTo>
                  <a:lnTo>
                    <a:pt x="964910" y="3493861"/>
                  </a:lnTo>
                  <a:lnTo>
                    <a:pt x="925971" y="3471853"/>
                  </a:lnTo>
                  <a:lnTo>
                    <a:pt x="887548" y="3448907"/>
                  </a:lnTo>
                  <a:lnTo>
                    <a:pt x="849662" y="3425033"/>
                  </a:lnTo>
                  <a:lnTo>
                    <a:pt x="812330" y="3400237"/>
                  </a:lnTo>
                  <a:lnTo>
                    <a:pt x="775573" y="3374530"/>
                  </a:lnTo>
                  <a:lnTo>
                    <a:pt x="739408" y="3347917"/>
                  </a:lnTo>
                  <a:lnTo>
                    <a:pt x="703854" y="3320409"/>
                  </a:lnTo>
                  <a:lnTo>
                    <a:pt x="668932" y="3292012"/>
                  </a:lnTo>
                  <a:lnTo>
                    <a:pt x="634659" y="3262735"/>
                  </a:lnTo>
                  <a:lnTo>
                    <a:pt x="601055" y="3232587"/>
                  </a:lnTo>
                  <a:lnTo>
                    <a:pt x="568139" y="3201575"/>
                  </a:lnTo>
                  <a:lnTo>
                    <a:pt x="535930" y="3169708"/>
                  </a:lnTo>
                  <a:lnTo>
                    <a:pt x="504446" y="3136994"/>
                  </a:lnTo>
                  <a:lnTo>
                    <a:pt x="473708" y="3103441"/>
                  </a:lnTo>
                  <a:lnTo>
                    <a:pt x="443733" y="3069057"/>
                  </a:lnTo>
                  <a:lnTo>
                    <a:pt x="414540" y="3033851"/>
                  </a:lnTo>
                  <a:lnTo>
                    <a:pt x="386150" y="2997830"/>
                  </a:lnTo>
                  <a:lnTo>
                    <a:pt x="358580" y="2961003"/>
                  </a:lnTo>
                  <a:lnTo>
                    <a:pt x="331850" y="2923378"/>
                  </a:lnTo>
                  <a:lnTo>
                    <a:pt x="305979" y="2884964"/>
                  </a:lnTo>
                  <a:lnTo>
                    <a:pt x="280985" y="2845768"/>
                  </a:lnTo>
                  <a:lnTo>
                    <a:pt x="256889" y="2805798"/>
                  </a:lnTo>
                  <a:lnTo>
                    <a:pt x="233707" y="2765063"/>
                  </a:lnTo>
                  <a:lnTo>
                    <a:pt x="211461" y="2723571"/>
                  </a:lnTo>
                  <a:lnTo>
                    <a:pt x="190169" y="2681331"/>
                  </a:lnTo>
                  <a:lnTo>
                    <a:pt x="169849" y="2638350"/>
                  </a:lnTo>
                  <a:lnTo>
                    <a:pt x="150520" y="2594636"/>
                  </a:lnTo>
                  <a:lnTo>
                    <a:pt x="132203" y="2550198"/>
                  </a:lnTo>
                  <a:lnTo>
                    <a:pt x="115013" y="2505305"/>
                  </a:lnTo>
                  <a:lnTo>
                    <a:pt x="99055" y="2460245"/>
                  </a:lnTo>
                  <a:lnTo>
                    <a:pt x="84321" y="2415037"/>
                  </a:lnTo>
                  <a:lnTo>
                    <a:pt x="70803" y="2369700"/>
                  </a:lnTo>
                  <a:lnTo>
                    <a:pt x="58492" y="2324252"/>
                  </a:lnTo>
                  <a:lnTo>
                    <a:pt x="47381" y="2278714"/>
                  </a:lnTo>
                  <a:lnTo>
                    <a:pt x="37461" y="2233104"/>
                  </a:lnTo>
                  <a:lnTo>
                    <a:pt x="28724" y="2187440"/>
                  </a:lnTo>
                  <a:lnTo>
                    <a:pt x="21161" y="2141743"/>
                  </a:lnTo>
                  <a:lnTo>
                    <a:pt x="14766" y="2096030"/>
                  </a:lnTo>
                  <a:lnTo>
                    <a:pt x="9528" y="2050322"/>
                  </a:lnTo>
                  <a:lnTo>
                    <a:pt x="5441" y="2004636"/>
                  </a:lnTo>
                  <a:lnTo>
                    <a:pt x="2496" y="1958992"/>
                  </a:lnTo>
                  <a:lnTo>
                    <a:pt x="685" y="1913409"/>
                  </a:lnTo>
                  <a:lnTo>
                    <a:pt x="0" y="1867906"/>
                  </a:lnTo>
                  <a:lnTo>
                    <a:pt x="432" y="1822502"/>
                  </a:lnTo>
                  <a:lnTo>
                    <a:pt x="1973" y="1777216"/>
                  </a:lnTo>
                  <a:lnTo>
                    <a:pt x="4615" y="1732067"/>
                  </a:lnTo>
                  <a:lnTo>
                    <a:pt x="8351" y="1687073"/>
                  </a:lnTo>
                  <a:lnTo>
                    <a:pt x="13171" y="1642255"/>
                  </a:lnTo>
                  <a:lnTo>
                    <a:pt x="19067" y="1597630"/>
                  </a:lnTo>
                  <a:lnTo>
                    <a:pt x="26032" y="1553218"/>
                  </a:lnTo>
                  <a:lnTo>
                    <a:pt x="34058" y="1509038"/>
                  </a:lnTo>
                  <a:lnTo>
                    <a:pt x="43135" y="1465109"/>
                  </a:lnTo>
                  <a:lnTo>
                    <a:pt x="53256" y="1421450"/>
                  </a:lnTo>
                  <a:lnTo>
                    <a:pt x="64413" y="1378080"/>
                  </a:lnTo>
                  <a:lnTo>
                    <a:pt x="76597" y="1335018"/>
                  </a:lnTo>
                  <a:lnTo>
                    <a:pt x="89800" y="1292282"/>
                  </a:lnTo>
                  <a:lnTo>
                    <a:pt x="104014" y="1249892"/>
                  </a:lnTo>
                  <a:lnTo>
                    <a:pt x="119232" y="1207867"/>
                  </a:lnTo>
                  <a:lnTo>
                    <a:pt x="135444" y="1166226"/>
                  </a:lnTo>
                  <a:lnTo>
                    <a:pt x="152642" y="1124988"/>
                  </a:lnTo>
                  <a:lnTo>
                    <a:pt x="170819" y="1084172"/>
                  </a:lnTo>
                  <a:lnTo>
                    <a:pt x="189966" y="1043796"/>
                  </a:lnTo>
                  <a:lnTo>
                    <a:pt x="210074" y="1003881"/>
                  </a:lnTo>
                  <a:lnTo>
                    <a:pt x="231137" y="964444"/>
                  </a:lnTo>
                  <a:lnTo>
                    <a:pt x="253145" y="925505"/>
                  </a:lnTo>
                  <a:lnTo>
                    <a:pt x="276091" y="887083"/>
                  </a:lnTo>
                  <a:lnTo>
                    <a:pt x="299965" y="849196"/>
                  </a:lnTo>
                  <a:lnTo>
                    <a:pt x="324761" y="811865"/>
                  </a:lnTo>
                  <a:lnTo>
                    <a:pt x="350470" y="775107"/>
                  </a:lnTo>
                  <a:lnTo>
                    <a:pt x="377083" y="738942"/>
                  </a:lnTo>
                  <a:lnTo>
                    <a:pt x="404592" y="703389"/>
                  </a:lnTo>
                  <a:lnTo>
                    <a:pt x="432990" y="668466"/>
                  </a:lnTo>
                  <a:lnTo>
                    <a:pt x="462268" y="634193"/>
                  </a:lnTo>
                  <a:lnTo>
                    <a:pt x="492418" y="600590"/>
                  </a:lnTo>
                  <a:lnTo>
                    <a:pt x="523431" y="567674"/>
                  </a:lnTo>
                  <a:lnTo>
                    <a:pt x="555300" y="535464"/>
                  </a:lnTo>
                  <a:lnTo>
                    <a:pt x="588017" y="503981"/>
                  </a:lnTo>
                  <a:lnTo>
                    <a:pt x="621572" y="473242"/>
                  </a:lnTo>
                  <a:lnTo>
                    <a:pt x="655959" y="443267"/>
                  </a:lnTo>
                  <a:lnTo>
                    <a:pt x="691168" y="414075"/>
                  </a:lnTo>
                  <a:lnTo>
                    <a:pt x="727192" y="385684"/>
                  </a:lnTo>
                  <a:lnTo>
                    <a:pt x="764022" y="358114"/>
                  </a:lnTo>
                  <a:lnTo>
                    <a:pt x="801650" y="331384"/>
                  </a:lnTo>
                  <a:lnTo>
                    <a:pt x="840068" y="305513"/>
                  </a:lnTo>
                  <a:lnTo>
                    <a:pt x="879268" y="280520"/>
                  </a:lnTo>
                  <a:lnTo>
                    <a:pt x="919242" y="256423"/>
                  </a:lnTo>
                  <a:lnTo>
                    <a:pt x="959982" y="233242"/>
                  </a:lnTo>
                  <a:lnTo>
                    <a:pt x="1001478" y="210995"/>
                  </a:lnTo>
                  <a:lnTo>
                    <a:pt x="1043724" y="189703"/>
                  </a:lnTo>
                  <a:lnTo>
                    <a:pt x="1086710" y="169383"/>
                  </a:lnTo>
                  <a:lnTo>
                    <a:pt x="1130429" y="150055"/>
                  </a:lnTo>
                  <a:lnTo>
                    <a:pt x="1174873" y="131737"/>
                  </a:lnTo>
                  <a:lnTo>
                    <a:pt x="1222223" y="113652"/>
                  </a:lnTo>
                  <a:lnTo>
                    <a:pt x="1269913" y="96906"/>
                  </a:lnTo>
                  <a:lnTo>
                    <a:pt x="1317918" y="81497"/>
                  </a:lnTo>
                  <a:lnTo>
                    <a:pt x="1366209" y="67426"/>
                  </a:lnTo>
                  <a:lnTo>
                    <a:pt x="1414761" y="54690"/>
                  </a:lnTo>
                  <a:lnTo>
                    <a:pt x="1463546" y="43289"/>
                  </a:lnTo>
                  <a:lnTo>
                    <a:pt x="1512536" y="33222"/>
                  </a:lnTo>
                  <a:lnTo>
                    <a:pt x="1561706" y="24487"/>
                  </a:lnTo>
                  <a:lnTo>
                    <a:pt x="1611027" y="17083"/>
                  </a:lnTo>
                  <a:lnTo>
                    <a:pt x="1660474" y="11010"/>
                  </a:lnTo>
                  <a:lnTo>
                    <a:pt x="1710019" y="6266"/>
                  </a:lnTo>
                  <a:lnTo>
                    <a:pt x="1759634" y="2850"/>
                  </a:lnTo>
                  <a:lnTo>
                    <a:pt x="1809294" y="762"/>
                  </a:lnTo>
                  <a:lnTo>
                    <a:pt x="1858971" y="0"/>
                  </a:lnTo>
                  <a:lnTo>
                    <a:pt x="1908638" y="562"/>
                  </a:lnTo>
                  <a:lnTo>
                    <a:pt x="1958269" y="2449"/>
                  </a:lnTo>
                  <a:lnTo>
                    <a:pt x="2007835" y="5658"/>
                  </a:lnTo>
                  <a:lnTo>
                    <a:pt x="2057311" y="10189"/>
                  </a:lnTo>
                  <a:lnTo>
                    <a:pt x="2106668" y="16041"/>
                  </a:lnTo>
                  <a:lnTo>
                    <a:pt x="2155881" y="23212"/>
                  </a:lnTo>
                  <a:lnTo>
                    <a:pt x="2204923" y="31703"/>
                  </a:lnTo>
                  <a:lnTo>
                    <a:pt x="2253765" y="41510"/>
                  </a:lnTo>
                  <a:lnTo>
                    <a:pt x="2302382" y="52634"/>
                  </a:lnTo>
                  <a:lnTo>
                    <a:pt x="2350746" y="65073"/>
                  </a:lnTo>
                  <a:lnTo>
                    <a:pt x="2398830" y="78827"/>
                  </a:lnTo>
                  <a:lnTo>
                    <a:pt x="2446607" y="93893"/>
                  </a:lnTo>
                  <a:lnTo>
                    <a:pt x="2494051" y="110272"/>
                  </a:lnTo>
                  <a:lnTo>
                    <a:pt x="2541134" y="127962"/>
                  </a:lnTo>
                  <a:lnTo>
                    <a:pt x="2587830" y="146962"/>
                  </a:lnTo>
                  <a:lnTo>
                    <a:pt x="2634111" y="167271"/>
                  </a:lnTo>
                  <a:lnTo>
                    <a:pt x="2679950" y="188887"/>
                  </a:lnTo>
                  <a:lnTo>
                    <a:pt x="1862705" y="1862239"/>
                  </a:lnTo>
                  <a:lnTo>
                    <a:pt x="2550664" y="359286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80842" y="1775586"/>
              <a:ext cx="1183640" cy="1673860"/>
            </a:xfrm>
            <a:custGeom>
              <a:avLst/>
              <a:gdLst/>
              <a:ahLst/>
              <a:cxnLst/>
              <a:rect l="l" t="t" r="r" b="b"/>
              <a:pathLst>
                <a:path w="1183639" h="1673860">
                  <a:moveTo>
                    <a:pt x="817244" y="0"/>
                  </a:moveTo>
                  <a:lnTo>
                    <a:pt x="0" y="1673352"/>
                  </a:lnTo>
                  <a:lnTo>
                    <a:pt x="1183385" y="235330"/>
                  </a:lnTo>
                  <a:lnTo>
                    <a:pt x="1145534" y="205013"/>
                  </a:lnTo>
                  <a:lnTo>
                    <a:pt x="1106923" y="175706"/>
                  </a:lnTo>
                  <a:lnTo>
                    <a:pt x="1067576" y="147423"/>
                  </a:lnTo>
                  <a:lnTo>
                    <a:pt x="1027513" y="120178"/>
                  </a:lnTo>
                  <a:lnTo>
                    <a:pt x="986758" y="93985"/>
                  </a:lnTo>
                  <a:lnTo>
                    <a:pt x="945331" y="68857"/>
                  </a:lnTo>
                  <a:lnTo>
                    <a:pt x="903255" y="44808"/>
                  </a:lnTo>
                  <a:lnTo>
                    <a:pt x="860553" y="21851"/>
                  </a:lnTo>
                  <a:lnTo>
                    <a:pt x="817244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80842" y="1775586"/>
              <a:ext cx="1183640" cy="1673860"/>
            </a:xfrm>
            <a:custGeom>
              <a:avLst/>
              <a:gdLst/>
              <a:ahLst/>
              <a:cxnLst/>
              <a:rect l="l" t="t" r="r" b="b"/>
              <a:pathLst>
                <a:path w="1183639" h="1673860">
                  <a:moveTo>
                    <a:pt x="817244" y="0"/>
                  </a:moveTo>
                  <a:lnTo>
                    <a:pt x="860553" y="21851"/>
                  </a:lnTo>
                  <a:lnTo>
                    <a:pt x="903255" y="44808"/>
                  </a:lnTo>
                  <a:lnTo>
                    <a:pt x="945331" y="68857"/>
                  </a:lnTo>
                  <a:lnTo>
                    <a:pt x="986758" y="93985"/>
                  </a:lnTo>
                  <a:lnTo>
                    <a:pt x="1027513" y="120178"/>
                  </a:lnTo>
                  <a:lnTo>
                    <a:pt x="1067576" y="147423"/>
                  </a:lnTo>
                  <a:lnTo>
                    <a:pt x="1106923" y="175706"/>
                  </a:lnTo>
                  <a:lnTo>
                    <a:pt x="1145534" y="205013"/>
                  </a:lnTo>
                  <a:lnTo>
                    <a:pt x="1183385" y="235330"/>
                  </a:lnTo>
                  <a:lnTo>
                    <a:pt x="0" y="1673352"/>
                  </a:lnTo>
                  <a:lnTo>
                    <a:pt x="817244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80842" y="2010917"/>
              <a:ext cx="1862455" cy="2479675"/>
            </a:xfrm>
            <a:custGeom>
              <a:avLst/>
              <a:gdLst/>
              <a:ahLst/>
              <a:cxnLst/>
              <a:rect l="l" t="t" r="r" b="b"/>
              <a:pathLst>
                <a:path w="1862454" h="2479675">
                  <a:moveTo>
                    <a:pt x="1183385" y="0"/>
                  </a:moveTo>
                  <a:lnTo>
                    <a:pt x="0" y="1438021"/>
                  </a:lnTo>
                  <a:lnTo>
                    <a:pt x="1543938" y="2479421"/>
                  </a:lnTo>
                  <a:lnTo>
                    <a:pt x="1570638" y="2438715"/>
                  </a:lnTo>
                  <a:lnTo>
                    <a:pt x="1596147" y="2397552"/>
                  </a:lnTo>
                  <a:lnTo>
                    <a:pt x="1620467" y="2355955"/>
                  </a:lnTo>
                  <a:lnTo>
                    <a:pt x="1643603" y="2313943"/>
                  </a:lnTo>
                  <a:lnTo>
                    <a:pt x="1665557" y="2271540"/>
                  </a:lnTo>
                  <a:lnTo>
                    <a:pt x="1686332" y="2228767"/>
                  </a:lnTo>
                  <a:lnTo>
                    <a:pt x="1705932" y="2185645"/>
                  </a:lnTo>
                  <a:lnTo>
                    <a:pt x="1724359" y="2142196"/>
                  </a:lnTo>
                  <a:lnTo>
                    <a:pt x="1741618" y="2098442"/>
                  </a:lnTo>
                  <a:lnTo>
                    <a:pt x="1757710" y="2054404"/>
                  </a:lnTo>
                  <a:lnTo>
                    <a:pt x="1772640" y="2010104"/>
                  </a:lnTo>
                  <a:lnTo>
                    <a:pt x="1786409" y="1965564"/>
                  </a:lnTo>
                  <a:lnTo>
                    <a:pt x="1799023" y="1920805"/>
                  </a:lnTo>
                  <a:lnTo>
                    <a:pt x="1810482" y="1875849"/>
                  </a:lnTo>
                  <a:lnTo>
                    <a:pt x="1820792" y="1830717"/>
                  </a:lnTo>
                  <a:lnTo>
                    <a:pt x="1829954" y="1785432"/>
                  </a:lnTo>
                  <a:lnTo>
                    <a:pt x="1837972" y="1740015"/>
                  </a:lnTo>
                  <a:lnTo>
                    <a:pt x="1844850" y="1694488"/>
                  </a:lnTo>
                  <a:lnTo>
                    <a:pt x="1850590" y="1648871"/>
                  </a:lnTo>
                  <a:lnTo>
                    <a:pt x="1855195" y="1603188"/>
                  </a:lnTo>
                  <a:lnTo>
                    <a:pt x="1858669" y="1557459"/>
                  </a:lnTo>
                  <a:lnTo>
                    <a:pt x="1861014" y="1511706"/>
                  </a:lnTo>
                  <a:lnTo>
                    <a:pt x="1862235" y="1465951"/>
                  </a:lnTo>
                  <a:lnTo>
                    <a:pt x="1862333" y="1420216"/>
                  </a:lnTo>
                  <a:lnTo>
                    <a:pt x="1861313" y="1374521"/>
                  </a:lnTo>
                  <a:lnTo>
                    <a:pt x="1859177" y="1328890"/>
                  </a:lnTo>
                  <a:lnTo>
                    <a:pt x="1855928" y="1283343"/>
                  </a:lnTo>
                  <a:lnTo>
                    <a:pt x="1851570" y="1237902"/>
                  </a:lnTo>
                  <a:lnTo>
                    <a:pt x="1846106" y="1192589"/>
                  </a:lnTo>
                  <a:lnTo>
                    <a:pt x="1839539" y="1147425"/>
                  </a:lnTo>
                  <a:lnTo>
                    <a:pt x="1831871" y="1102432"/>
                  </a:lnTo>
                  <a:lnTo>
                    <a:pt x="1823107" y="1057633"/>
                  </a:lnTo>
                  <a:lnTo>
                    <a:pt x="1813250" y="1013047"/>
                  </a:lnTo>
                  <a:lnTo>
                    <a:pt x="1802302" y="968697"/>
                  </a:lnTo>
                  <a:lnTo>
                    <a:pt x="1790266" y="924605"/>
                  </a:lnTo>
                  <a:lnTo>
                    <a:pt x="1777146" y="880793"/>
                  </a:lnTo>
                  <a:lnTo>
                    <a:pt x="1762945" y="837281"/>
                  </a:lnTo>
                  <a:lnTo>
                    <a:pt x="1747667" y="794092"/>
                  </a:lnTo>
                  <a:lnTo>
                    <a:pt x="1731313" y="751248"/>
                  </a:lnTo>
                  <a:lnTo>
                    <a:pt x="1713888" y="708769"/>
                  </a:lnTo>
                  <a:lnTo>
                    <a:pt x="1695394" y="666678"/>
                  </a:lnTo>
                  <a:lnTo>
                    <a:pt x="1675835" y="624996"/>
                  </a:lnTo>
                  <a:lnTo>
                    <a:pt x="1655214" y="583745"/>
                  </a:lnTo>
                  <a:lnTo>
                    <a:pt x="1633534" y="542946"/>
                  </a:lnTo>
                  <a:lnTo>
                    <a:pt x="1610798" y="502622"/>
                  </a:lnTo>
                  <a:lnTo>
                    <a:pt x="1587009" y="462794"/>
                  </a:lnTo>
                  <a:lnTo>
                    <a:pt x="1562171" y="423483"/>
                  </a:lnTo>
                  <a:lnTo>
                    <a:pt x="1536286" y="384711"/>
                  </a:lnTo>
                  <a:lnTo>
                    <a:pt x="1509358" y="346500"/>
                  </a:lnTo>
                  <a:lnTo>
                    <a:pt x="1481389" y="308872"/>
                  </a:lnTo>
                  <a:lnTo>
                    <a:pt x="1452384" y="271847"/>
                  </a:lnTo>
                  <a:lnTo>
                    <a:pt x="1422345" y="235449"/>
                  </a:lnTo>
                  <a:lnTo>
                    <a:pt x="1391275" y="199698"/>
                  </a:lnTo>
                  <a:lnTo>
                    <a:pt x="1359177" y="164616"/>
                  </a:lnTo>
                  <a:lnTo>
                    <a:pt x="1326055" y="130224"/>
                  </a:lnTo>
                  <a:lnTo>
                    <a:pt x="1291912" y="96545"/>
                  </a:lnTo>
                  <a:lnTo>
                    <a:pt x="1256750" y="63601"/>
                  </a:lnTo>
                  <a:lnTo>
                    <a:pt x="1220574" y="31411"/>
                  </a:lnTo>
                  <a:lnTo>
                    <a:pt x="1183385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80842" y="2010917"/>
              <a:ext cx="1862455" cy="2479675"/>
            </a:xfrm>
            <a:custGeom>
              <a:avLst/>
              <a:gdLst/>
              <a:ahLst/>
              <a:cxnLst/>
              <a:rect l="l" t="t" r="r" b="b"/>
              <a:pathLst>
                <a:path w="1862454" h="2479675">
                  <a:moveTo>
                    <a:pt x="1183385" y="0"/>
                  </a:moveTo>
                  <a:lnTo>
                    <a:pt x="1220574" y="31411"/>
                  </a:lnTo>
                  <a:lnTo>
                    <a:pt x="1256750" y="63601"/>
                  </a:lnTo>
                  <a:lnTo>
                    <a:pt x="1291912" y="96545"/>
                  </a:lnTo>
                  <a:lnTo>
                    <a:pt x="1326055" y="130224"/>
                  </a:lnTo>
                  <a:lnTo>
                    <a:pt x="1359177" y="164616"/>
                  </a:lnTo>
                  <a:lnTo>
                    <a:pt x="1391275" y="199698"/>
                  </a:lnTo>
                  <a:lnTo>
                    <a:pt x="1422345" y="235449"/>
                  </a:lnTo>
                  <a:lnTo>
                    <a:pt x="1452384" y="271847"/>
                  </a:lnTo>
                  <a:lnTo>
                    <a:pt x="1481389" y="308872"/>
                  </a:lnTo>
                  <a:lnTo>
                    <a:pt x="1509358" y="346500"/>
                  </a:lnTo>
                  <a:lnTo>
                    <a:pt x="1536286" y="384711"/>
                  </a:lnTo>
                  <a:lnTo>
                    <a:pt x="1562171" y="423483"/>
                  </a:lnTo>
                  <a:lnTo>
                    <a:pt x="1587009" y="462794"/>
                  </a:lnTo>
                  <a:lnTo>
                    <a:pt x="1610798" y="502622"/>
                  </a:lnTo>
                  <a:lnTo>
                    <a:pt x="1633534" y="542946"/>
                  </a:lnTo>
                  <a:lnTo>
                    <a:pt x="1655214" y="583745"/>
                  </a:lnTo>
                  <a:lnTo>
                    <a:pt x="1675835" y="624996"/>
                  </a:lnTo>
                  <a:lnTo>
                    <a:pt x="1695394" y="666678"/>
                  </a:lnTo>
                  <a:lnTo>
                    <a:pt x="1713888" y="708769"/>
                  </a:lnTo>
                  <a:lnTo>
                    <a:pt x="1731313" y="751248"/>
                  </a:lnTo>
                  <a:lnTo>
                    <a:pt x="1747667" y="794092"/>
                  </a:lnTo>
                  <a:lnTo>
                    <a:pt x="1762945" y="837281"/>
                  </a:lnTo>
                  <a:lnTo>
                    <a:pt x="1777146" y="880793"/>
                  </a:lnTo>
                  <a:lnTo>
                    <a:pt x="1790266" y="924605"/>
                  </a:lnTo>
                  <a:lnTo>
                    <a:pt x="1802302" y="968697"/>
                  </a:lnTo>
                  <a:lnTo>
                    <a:pt x="1813250" y="1013047"/>
                  </a:lnTo>
                  <a:lnTo>
                    <a:pt x="1823107" y="1057633"/>
                  </a:lnTo>
                  <a:lnTo>
                    <a:pt x="1831871" y="1102432"/>
                  </a:lnTo>
                  <a:lnTo>
                    <a:pt x="1839539" y="1147425"/>
                  </a:lnTo>
                  <a:lnTo>
                    <a:pt x="1846106" y="1192589"/>
                  </a:lnTo>
                  <a:lnTo>
                    <a:pt x="1851570" y="1237902"/>
                  </a:lnTo>
                  <a:lnTo>
                    <a:pt x="1855928" y="1283343"/>
                  </a:lnTo>
                  <a:lnTo>
                    <a:pt x="1859177" y="1328890"/>
                  </a:lnTo>
                  <a:lnTo>
                    <a:pt x="1861313" y="1374521"/>
                  </a:lnTo>
                  <a:lnTo>
                    <a:pt x="1862333" y="1420216"/>
                  </a:lnTo>
                  <a:lnTo>
                    <a:pt x="1862235" y="1465951"/>
                  </a:lnTo>
                  <a:lnTo>
                    <a:pt x="1861014" y="1511706"/>
                  </a:lnTo>
                  <a:lnTo>
                    <a:pt x="1858669" y="1557459"/>
                  </a:lnTo>
                  <a:lnTo>
                    <a:pt x="1855195" y="1603188"/>
                  </a:lnTo>
                  <a:lnTo>
                    <a:pt x="1850590" y="1648871"/>
                  </a:lnTo>
                  <a:lnTo>
                    <a:pt x="1844850" y="1694488"/>
                  </a:lnTo>
                  <a:lnTo>
                    <a:pt x="1837972" y="1740015"/>
                  </a:lnTo>
                  <a:lnTo>
                    <a:pt x="1829954" y="1785432"/>
                  </a:lnTo>
                  <a:lnTo>
                    <a:pt x="1820792" y="1830717"/>
                  </a:lnTo>
                  <a:lnTo>
                    <a:pt x="1810482" y="1875849"/>
                  </a:lnTo>
                  <a:lnTo>
                    <a:pt x="1799023" y="1920805"/>
                  </a:lnTo>
                  <a:lnTo>
                    <a:pt x="1786409" y="1965564"/>
                  </a:lnTo>
                  <a:lnTo>
                    <a:pt x="1772640" y="2010104"/>
                  </a:lnTo>
                  <a:lnTo>
                    <a:pt x="1757710" y="2054404"/>
                  </a:lnTo>
                  <a:lnTo>
                    <a:pt x="1741618" y="2098442"/>
                  </a:lnTo>
                  <a:lnTo>
                    <a:pt x="1724359" y="2142196"/>
                  </a:lnTo>
                  <a:lnTo>
                    <a:pt x="1705932" y="2185645"/>
                  </a:lnTo>
                  <a:lnTo>
                    <a:pt x="1686332" y="2228767"/>
                  </a:lnTo>
                  <a:lnTo>
                    <a:pt x="1665557" y="2271540"/>
                  </a:lnTo>
                  <a:lnTo>
                    <a:pt x="1643603" y="2313943"/>
                  </a:lnTo>
                  <a:lnTo>
                    <a:pt x="1620467" y="2355955"/>
                  </a:lnTo>
                  <a:lnTo>
                    <a:pt x="1596147" y="2397552"/>
                  </a:lnTo>
                  <a:lnTo>
                    <a:pt x="1570638" y="2438715"/>
                  </a:lnTo>
                  <a:lnTo>
                    <a:pt x="1543938" y="2479421"/>
                  </a:lnTo>
                  <a:lnTo>
                    <a:pt x="0" y="1438021"/>
                  </a:lnTo>
                  <a:lnTo>
                    <a:pt x="1183385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24376" y="1805050"/>
              <a:ext cx="876300" cy="3505200"/>
            </a:xfrm>
            <a:custGeom>
              <a:avLst/>
              <a:gdLst/>
              <a:ahLst/>
              <a:cxnLst/>
              <a:rect l="l" t="t" r="r" b="b"/>
              <a:pathLst>
                <a:path w="876300" h="3505200">
                  <a:moveTo>
                    <a:pt x="447675" y="2981325"/>
                  </a:moveTo>
                  <a:lnTo>
                    <a:pt x="819150" y="2952750"/>
                  </a:lnTo>
                  <a:lnTo>
                    <a:pt x="876300" y="2952750"/>
                  </a:lnTo>
                </a:path>
                <a:path w="876300" h="3505200">
                  <a:moveTo>
                    <a:pt x="0" y="3305175"/>
                  </a:moveTo>
                  <a:lnTo>
                    <a:pt x="142875" y="3505200"/>
                  </a:lnTo>
                  <a:lnTo>
                    <a:pt x="200025" y="3505200"/>
                  </a:lnTo>
                </a:path>
                <a:path w="876300" h="3505200">
                  <a:moveTo>
                    <a:pt x="161925" y="76200"/>
                  </a:moveTo>
                  <a:lnTo>
                    <a:pt x="333375" y="0"/>
                  </a:lnTo>
                  <a:lnTo>
                    <a:pt x="390525" y="0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908169" y="4574857"/>
            <a:ext cx="1113790" cy="44323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427355" marR="5080" indent="-415290">
              <a:lnSpc>
                <a:spcPts val="1580"/>
              </a:lnSpc>
              <a:spcBef>
                <a:spcPts val="260"/>
              </a:spcBef>
            </a:pPr>
            <a:r>
              <a:rPr sz="1400" b="1" dirty="0">
                <a:solidFill>
                  <a:srgbClr val="404040"/>
                </a:solidFill>
                <a:latin typeface="Arial"/>
                <a:cs typeface="Arial"/>
              </a:rPr>
              <a:t>CHC</a:t>
            </a:r>
            <a:r>
              <a:rPr sz="1400" b="1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404040"/>
                </a:solidFill>
                <a:latin typeface="Arial"/>
                <a:cs typeface="Arial"/>
              </a:rPr>
              <a:t>Medical </a:t>
            </a:r>
            <a:r>
              <a:rPr sz="1400" b="1" spc="-25" dirty="0">
                <a:solidFill>
                  <a:srgbClr val="404040"/>
                </a:solidFill>
                <a:latin typeface="Arial"/>
                <a:cs typeface="Arial"/>
              </a:rPr>
              <a:t>7%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32528" y="5149786"/>
            <a:ext cx="570865" cy="4438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55575" marR="5080" indent="-143510">
              <a:lnSpc>
                <a:spcPts val="1580"/>
              </a:lnSpc>
              <a:spcBef>
                <a:spcPts val="260"/>
              </a:spcBef>
            </a:pPr>
            <a:r>
              <a:rPr sz="1400" b="1" spc="-10" dirty="0">
                <a:solidFill>
                  <a:srgbClr val="404040"/>
                </a:solidFill>
                <a:latin typeface="Arial"/>
                <a:cs typeface="Arial"/>
              </a:rPr>
              <a:t>Dental </a:t>
            </a:r>
            <a:r>
              <a:rPr sz="1400" b="1" spc="-25" dirty="0">
                <a:solidFill>
                  <a:srgbClr val="404040"/>
                </a:solidFill>
                <a:latin typeface="Arial"/>
                <a:cs typeface="Arial"/>
              </a:rPr>
              <a:t>3%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03983" y="3068891"/>
            <a:ext cx="725170" cy="6438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algn="ctr">
              <a:lnSpc>
                <a:spcPts val="1580"/>
              </a:lnSpc>
              <a:spcBef>
                <a:spcPts val="260"/>
              </a:spcBef>
            </a:pPr>
            <a:r>
              <a:rPr sz="1400" b="1" spc="-10" dirty="0">
                <a:solidFill>
                  <a:srgbClr val="404040"/>
                </a:solidFill>
                <a:latin typeface="Arial"/>
                <a:cs typeface="Arial"/>
              </a:rPr>
              <a:t>Hospital Facility </a:t>
            </a:r>
            <a:r>
              <a:rPr sz="1400" b="1" spc="-25" dirty="0">
                <a:solidFill>
                  <a:srgbClr val="404040"/>
                </a:solidFill>
                <a:latin typeface="Arial"/>
                <a:cs typeface="Arial"/>
              </a:rPr>
              <a:t>63%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01209" y="1417637"/>
            <a:ext cx="1094740" cy="6438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-5080" algn="ctr">
              <a:lnSpc>
                <a:spcPts val="1580"/>
              </a:lnSpc>
              <a:spcBef>
                <a:spcPts val="260"/>
              </a:spcBef>
            </a:pPr>
            <a:r>
              <a:rPr sz="1400" b="1" spc="-10" dirty="0">
                <a:solidFill>
                  <a:srgbClr val="404040"/>
                </a:solidFill>
                <a:latin typeface="Arial"/>
                <a:cs typeface="Arial"/>
              </a:rPr>
              <a:t>Hospital Professional </a:t>
            </a:r>
            <a:r>
              <a:rPr sz="1400" b="1" spc="-25" dirty="0">
                <a:solidFill>
                  <a:srgbClr val="404040"/>
                </a:solidFill>
                <a:latin typeface="Arial"/>
                <a:cs typeface="Arial"/>
              </a:rPr>
              <a:t>4%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75709" y="3151441"/>
            <a:ext cx="878205" cy="4438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59715" marR="5080" indent="-247650">
              <a:lnSpc>
                <a:spcPts val="1580"/>
              </a:lnSpc>
              <a:spcBef>
                <a:spcPts val="260"/>
              </a:spcBef>
            </a:pPr>
            <a:r>
              <a:rPr sz="1400" b="1" spc="-10" dirty="0">
                <a:solidFill>
                  <a:srgbClr val="404040"/>
                </a:solidFill>
                <a:latin typeface="Arial"/>
                <a:cs typeface="Arial"/>
              </a:rPr>
              <a:t>Pharmacy </a:t>
            </a:r>
            <a:r>
              <a:rPr sz="1400" b="1" spc="-25" dirty="0">
                <a:solidFill>
                  <a:srgbClr val="404040"/>
                </a:solidFill>
                <a:latin typeface="Arial"/>
                <a:cs typeface="Arial"/>
              </a:rPr>
              <a:t>23%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 descr="$PPTXTitle"/>
          <p:cNvSpPr txBox="1">
            <a:spLocks noGrp="1"/>
          </p:cNvSpPr>
          <p:nvPr>
            <p:ph type="title"/>
          </p:nvPr>
        </p:nvSpPr>
        <p:spPr>
          <a:xfrm>
            <a:off x="445134" y="511555"/>
            <a:ext cx="301688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dirty="0">
                <a:solidFill>
                  <a:srgbClr val="000000"/>
                </a:solidFill>
              </a:rPr>
              <a:t>Demand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by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Service</a:t>
            </a:r>
            <a:r>
              <a:rPr sz="2000" spc="-70" dirty="0">
                <a:solidFill>
                  <a:srgbClr val="000000"/>
                </a:solidFill>
              </a:rPr>
              <a:t> </a:t>
            </a:r>
            <a:r>
              <a:rPr sz="2000" spc="-20" dirty="0">
                <a:solidFill>
                  <a:srgbClr val="000000"/>
                </a:solidFill>
              </a:rPr>
              <a:t>Type</a:t>
            </a:r>
            <a:endParaRPr sz="2000"/>
          </a:p>
        </p:txBody>
      </p:sp>
      <p:sp>
        <p:nvSpPr>
          <p:cNvPr id="26" name="object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1390650"/>
            <a:ext cx="2209800" cy="3714750"/>
          </a:xfrm>
          <a:custGeom>
            <a:avLst/>
            <a:gdLst/>
            <a:ahLst/>
            <a:cxnLst/>
            <a:rect l="l" t="t" r="r" b="b"/>
            <a:pathLst>
              <a:path w="2209800" h="3714750">
                <a:moveTo>
                  <a:pt x="1841500" y="0"/>
                </a:moveTo>
                <a:lnTo>
                  <a:pt x="368300" y="0"/>
                </a:lnTo>
                <a:lnTo>
                  <a:pt x="322091" y="2868"/>
                </a:lnTo>
                <a:lnTo>
                  <a:pt x="277599" y="11245"/>
                </a:lnTo>
                <a:lnTo>
                  <a:pt x="235166" y="24784"/>
                </a:lnTo>
                <a:lnTo>
                  <a:pt x="195139" y="43142"/>
                </a:lnTo>
                <a:lnTo>
                  <a:pt x="157861" y="65974"/>
                </a:lnTo>
                <a:lnTo>
                  <a:pt x="123678" y="92934"/>
                </a:lnTo>
                <a:lnTo>
                  <a:pt x="92934" y="123678"/>
                </a:lnTo>
                <a:lnTo>
                  <a:pt x="65974" y="157861"/>
                </a:lnTo>
                <a:lnTo>
                  <a:pt x="43142" y="195139"/>
                </a:lnTo>
                <a:lnTo>
                  <a:pt x="24784" y="235166"/>
                </a:lnTo>
                <a:lnTo>
                  <a:pt x="11245" y="277599"/>
                </a:lnTo>
                <a:lnTo>
                  <a:pt x="2868" y="322091"/>
                </a:lnTo>
                <a:lnTo>
                  <a:pt x="0" y="368300"/>
                </a:lnTo>
                <a:lnTo>
                  <a:pt x="0" y="3346450"/>
                </a:lnTo>
                <a:lnTo>
                  <a:pt x="2868" y="3392658"/>
                </a:lnTo>
                <a:lnTo>
                  <a:pt x="11245" y="3437150"/>
                </a:lnTo>
                <a:lnTo>
                  <a:pt x="24784" y="3479583"/>
                </a:lnTo>
                <a:lnTo>
                  <a:pt x="43142" y="3519610"/>
                </a:lnTo>
                <a:lnTo>
                  <a:pt x="65974" y="3556888"/>
                </a:lnTo>
                <a:lnTo>
                  <a:pt x="92934" y="3591071"/>
                </a:lnTo>
                <a:lnTo>
                  <a:pt x="123678" y="3621815"/>
                </a:lnTo>
                <a:lnTo>
                  <a:pt x="157861" y="3648775"/>
                </a:lnTo>
                <a:lnTo>
                  <a:pt x="195139" y="3671607"/>
                </a:lnTo>
                <a:lnTo>
                  <a:pt x="235166" y="3689965"/>
                </a:lnTo>
                <a:lnTo>
                  <a:pt x="277599" y="3703504"/>
                </a:lnTo>
                <a:lnTo>
                  <a:pt x="322091" y="3711881"/>
                </a:lnTo>
                <a:lnTo>
                  <a:pt x="368300" y="3714750"/>
                </a:lnTo>
                <a:lnTo>
                  <a:pt x="1841500" y="3714750"/>
                </a:lnTo>
                <a:lnTo>
                  <a:pt x="1887708" y="3711881"/>
                </a:lnTo>
                <a:lnTo>
                  <a:pt x="1932200" y="3703504"/>
                </a:lnTo>
                <a:lnTo>
                  <a:pt x="1974633" y="3689965"/>
                </a:lnTo>
                <a:lnTo>
                  <a:pt x="2014660" y="3671607"/>
                </a:lnTo>
                <a:lnTo>
                  <a:pt x="2051938" y="3648775"/>
                </a:lnTo>
                <a:lnTo>
                  <a:pt x="2086121" y="3621815"/>
                </a:lnTo>
                <a:lnTo>
                  <a:pt x="2116865" y="3591071"/>
                </a:lnTo>
                <a:lnTo>
                  <a:pt x="2143825" y="3556888"/>
                </a:lnTo>
                <a:lnTo>
                  <a:pt x="2166657" y="3519610"/>
                </a:lnTo>
                <a:lnTo>
                  <a:pt x="2185015" y="3479583"/>
                </a:lnTo>
                <a:lnTo>
                  <a:pt x="2198554" y="3437150"/>
                </a:lnTo>
                <a:lnTo>
                  <a:pt x="2206931" y="3392658"/>
                </a:lnTo>
                <a:lnTo>
                  <a:pt x="2209800" y="3346450"/>
                </a:lnTo>
                <a:lnTo>
                  <a:pt x="2209800" y="368300"/>
                </a:lnTo>
                <a:lnTo>
                  <a:pt x="2206931" y="322091"/>
                </a:lnTo>
                <a:lnTo>
                  <a:pt x="2198554" y="277599"/>
                </a:lnTo>
                <a:lnTo>
                  <a:pt x="2185015" y="235166"/>
                </a:lnTo>
                <a:lnTo>
                  <a:pt x="2166657" y="195139"/>
                </a:lnTo>
                <a:lnTo>
                  <a:pt x="2143825" y="157861"/>
                </a:lnTo>
                <a:lnTo>
                  <a:pt x="2116865" y="123678"/>
                </a:lnTo>
                <a:lnTo>
                  <a:pt x="2086121" y="92934"/>
                </a:lnTo>
                <a:lnTo>
                  <a:pt x="2051938" y="65974"/>
                </a:lnTo>
                <a:lnTo>
                  <a:pt x="2014660" y="43142"/>
                </a:lnTo>
                <a:lnTo>
                  <a:pt x="1974633" y="24784"/>
                </a:lnTo>
                <a:lnTo>
                  <a:pt x="1932200" y="11245"/>
                </a:lnTo>
                <a:lnTo>
                  <a:pt x="1887708" y="2868"/>
                </a:lnTo>
                <a:lnTo>
                  <a:pt x="18415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612508" y="1634490"/>
            <a:ext cx="1805939" cy="323786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5"/>
              </a:spcBef>
            </a:pPr>
            <a:r>
              <a:rPr sz="1400" dirty="0">
                <a:latin typeface="Calibri"/>
                <a:cs typeface="Calibri"/>
              </a:rPr>
              <a:t>Demand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represents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the </a:t>
            </a:r>
            <a:r>
              <a:rPr sz="1400" dirty="0">
                <a:latin typeface="Calibri"/>
                <a:cs typeface="Calibri"/>
              </a:rPr>
              <a:t>amount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providers </a:t>
            </a:r>
            <a:r>
              <a:rPr sz="1400" dirty="0">
                <a:latin typeface="Calibri"/>
                <a:cs typeface="Calibri"/>
              </a:rPr>
              <a:t>would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have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paid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in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absence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 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funding shortfall.</a:t>
            </a:r>
            <a:endParaRPr sz="1400">
              <a:latin typeface="Calibri"/>
              <a:cs typeface="Calibri"/>
            </a:endParaRPr>
          </a:p>
          <a:p>
            <a:pPr marL="12700" marR="28575">
              <a:lnSpc>
                <a:spcPct val="99400"/>
              </a:lnSpc>
              <a:spcBef>
                <a:spcPts val="885"/>
              </a:spcBef>
            </a:pPr>
            <a:r>
              <a:rPr sz="1400" dirty="0">
                <a:latin typeface="Calibri"/>
                <a:cs typeface="Calibri"/>
              </a:rPr>
              <a:t>Of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total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HSN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demand, </a:t>
            </a:r>
            <a:r>
              <a:rPr sz="1400" dirty="0">
                <a:latin typeface="Calibri"/>
                <a:cs typeface="Calibri"/>
              </a:rPr>
              <a:t>hospital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facility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demand </a:t>
            </a:r>
            <a:r>
              <a:rPr sz="1400" dirty="0">
                <a:latin typeface="Calibri"/>
                <a:cs typeface="Calibri"/>
              </a:rPr>
              <a:t>makes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up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63%,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followed </a:t>
            </a:r>
            <a:r>
              <a:rPr sz="1400" dirty="0">
                <a:latin typeface="Calibri"/>
                <a:cs typeface="Calibri"/>
              </a:rPr>
              <a:t>by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pharmacy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demand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at </a:t>
            </a:r>
            <a:r>
              <a:rPr sz="1400" spc="-20" dirty="0">
                <a:latin typeface="Calibri"/>
                <a:cs typeface="Calibri"/>
              </a:rPr>
              <a:t>23%.</a:t>
            </a:r>
            <a:endParaRPr sz="1400">
              <a:latin typeface="Calibri"/>
              <a:cs typeface="Calibri"/>
            </a:endParaRPr>
          </a:p>
          <a:p>
            <a:pPr marL="12700" marR="257810" algn="just">
              <a:lnSpc>
                <a:spcPct val="99900"/>
              </a:lnSpc>
              <a:spcBef>
                <a:spcPts val="875"/>
              </a:spcBef>
            </a:pPr>
            <a:r>
              <a:rPr sz="1400" dirty="0">
                <a:latin typeface="Calibri"/>
                <a:cs typeface="Calibri"/>
              </a:rPr>
              <a:t>Pharmacy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dental </a:t>
            </a:r>
            <a:r>
              <a:rPr sz="1400" dirty="0">
                <a:latin typeface="Calibri"/>
                <a:cs typeface="Calibri"/>
              </a:rPr>
              <a:t>claims must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billed </a:t>
            </a:r>
            <a:r>
              <a:rPr sz="1400" dirty="0">
                <a:latin typeface="Calibri"/>
                <a:cs typeface="Calibri"/>
              </a:rPr>
              <a:t>through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hospital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or </a:t>
            </a:r>
            <a:r>
              <a:rPr sz="1400" spc="-20" dirty="0">
                <a:latin typeface="Calibri"/>
                <a:cs typeface="Calibri"/>
              </a:rPr>
              <a:t>CHC.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8969" y="6171012"/>
            <a:ext cx="4826635" cy="2667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dirty="0">
                <a:latin typeface="Arial"/>
                <a:cs typeface="Arial"/>
              </a:rPr>
              <a:t>Pharmacy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claims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are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counted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separately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and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are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not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included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hospital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facility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claims.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latin typeface="Arial"/>
                <a:cs typeface="Arial"/>
              </a:rPr>
              <a:t>Source: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Health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Safety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Net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Data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Warehouse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and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Health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Safety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Net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Payment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Calculation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as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12/13/2024.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84693" y="189586"/>
            <a:ext cx="116586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39"/>
              </a:lnSpc>
            </a:pPr>
            <a:r>
              <a:rPr sz="1400" dirty="0">
                <a:solidFill>
                  <a:srgbClr val="4F81BC"/>
                </a:solidFill>
                <a:latin typeface="Calibri"/>
                <a:cs typeface="Calibri"/>
              </a:rPr>
              <a:t>Service</a:t>
            </a:r>
            <a:r>
              <a:rPr sz="1400" spc="-5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F81BC"/>
                </a:solidFill>
                <a:latin typeface="Calibri"/>
                <a:cs typeface="Calibri"/>
              </a:rPr>
              <a:t>Patterns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3" name="object 3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grpSp>
        <p:nvGrpSpPr>
          <p:cNvPr id="4" name="object 4" descr="Service Patterns continued"/>
          <p:cNvGrpSpPr/>
          <p:nvPr/>
        </p:nvGrpSpPr>
        <p:grpSpPr>
          <a:xfrm>
            <a:off x="461962" y="142875"/>
            <a:ext cx="8510905" cy="371475"/>
            <a:chOff x="461962" y="142875"/>
            <a:chExt cx="8510905" cy="371475"/>
          </a:xfrm>
        </p:grpSpPr>
        <p:sp>
          <p:nvSpPr>
            <p:cNvPr id="5" name="object 5"/>
            <p:cNvSpPr/>
            <p:nvPr/>
          </p:nvSpPr>
          <p:spPr>
            <a:xfrm>
              <a:off x="461962" y="462025"/>
              <a:ext cx="6548755" cy="0"/>
            </a:xfrm>
            <a:custGeom>
              <a:avLst/>
              <a:gdLst/>
              <a:ahLst/>
              <a:cxnLst/>
              <a:rect l="l" t="t" r="r" b="b"/>
              <a:pathLst>
                <a:path w="6548755">
                  <a:moveTo>
                    <a:pt x="0" y="0"/>
                  </a:moveTo>
                  <a:lnTo>
                    <a:pt x="6548437" y="0"/>
                  </a:lnTo>
                </a:path>
              </a:pathLst>
            </a:custGeom>
            <a:ln w="25400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10400" y="142875"/>
              <a:ext cx="1962150" cy="371475"/>
            </a:xfrm>
            <a:custGeom>
              <a:avLst/>
              <a:gdLst/>
              <a:ahLst/>
              <a:cxnLst/>
              <a:rect l="l" t="t" r="r" b="b"/>
              <a:pathLst>
                <a:path w="1962150" h="371475">
                  <a:moveTo>
                    <a:pt x="1962150" y="0"/>
                  </a:moveTo>
                  <a:lnTo>
                    <a:pt x="0" y="0"/>
                  </a:lnTo>
                  <a:lnTo>
                    <a:pt x="0" y="371475"/>
                  </a:lnTo>
                  <a:lnTo>
                    <a:pt x="1962150" y="371475"/>
                  </a:lnTo>
                  <a:lnTo>
                    <a:pt x="1962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7217409" y="303148"/>
            <a:ext cx="161417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Service</a:t>
            </a:r>
            <a:r>
              <a:rPr spc="170" dirty="0"/>
              <a:t> </a:t>
            </a:r>
            <a:r>
              <a:rPr spc="-10" dirty="0"/>
              <a:t>Patterns</a:t>
            </a:r>
          </a:p>
        </p:txBody>
      </p:sp>
      <p:grpSp>
        <p:nvGrpSpPr>
          <p:cNvPr id="9" name="object 9" descr="Graphic show number of Recipients with Claims by Service Type"/>
          <p:cNvGrpSpPr/>
          <p:nvPr/>
        </p:nvGrpSpPr>
        <p:grpSpPr>
          <a:xfrm>
            <a:off x="1047750" y="2209800"/>
            <a:ext cx="5953760" cy="3253104"/>
            <a:chOff x="1047750" y="2209800"/>
            <a:chExt cx="5953760" cy="3253104"/>
          </a:xfrm>
        </p:grpSpPr>
        <p:sp>
          <p:nvSpPr>
            <p:cNvPr id="10" name="object 10"/>
            <p:cNvSpPr/>
            <p:nvPr/>
          </p:nvSpPr>
          <p:spPr>
            <a:xfrm>
              <a:off x="1052512" y="2262251"/>
              <a:ext cx="5944235" cy="2371725"/>
            </a:xfrm>
            <a:custGeom>
              <a:avLst/>
              <a:gdLst/>
              <a:ahLst/>
              <a:cxnLst/>
              <a:rect l="l" t="t" r="r" b="b"/>
              <a:pathLst>
                <a:path w="5944234" h="2371725">
                  <a:moveTo>
                    <a:pt x="0" y="2371598"/>
                  </a:moveTo>
                  <a:lnTo>
                    <a:pt x="290512" y="2371598"/>
                  </a:lnTo>
                </a:path>
                <a:path w="5944234" h="2371725">
                  <a:moveTo>
                    <a:pt x="890587" y="2371598"/>
                  </a:moveTo>
                  <a:lnTo>
                    <a:pt x="1481137" y="2371598"/>
                  </a:lnTo>
                </a:path>
                <a:path w="5944234" h="2371725">
                  <a:moveTo>
                    <a:pt x="2081212" y="2371598"/>
                  </a:moveTo>
                  <a:lnTo>
                    <a:pt x="2671762" y="2371598"/>
                  </a:lnTo>
                </a:path>
                <a:path w="5944234" h="2371725">
                  <a:moveTo>
                    <a:pt x="3262312" y="2371598"/>
                  </a:moveTo>
                  <a:lnTo>
                    <a:pt x="3862387" y="2371598"/>
                  </a:lnTo>
                </a:path>
                <a:path w="5944234" h="2371725">
                  <a:moveTo>
                    <a:pt x="4452937" y="2371598"/>
                  </a:moveTo>
                  <a:lnTo>
                    <a:pt x="5053012" y="2371598"/>
                  </a:lnTo>
                </a:path>
                <a:path w="5944234" h="2371725">
                  <a:moveTo>
                    <a:pt x="5643562" y="2371598"/>
                  </a:moveTo>
                  <a:lnTo>
                    <a:pt x="5943663" y="2371598"/>
                  </a:lnTo>
                </a:path>
                <a:path w="5944234" h="2371725">
                  <a:moveTo>
                    <a:pt x="0" y="1581023"/>
                  </a:moveTo>
                  <a:lnTo>
                    <a:pt x="290512" y="1581023"/>
                  </a:lnTo>
                </a:path>
                <a:path w="5944234" h="2371725">
                  <a:moveTo>
                    <a:pt x="890587" y="1581023"/>
                  </a:moveTo>
                  <a:lnTo>
                    <a:pt x="1481137" y="1581023"/>
                  </a:lnTo>
                </a:path>
                <a:path w="5944234" h="2371725">
                  <a:moveTo>
                    <a:pt x="2081212" y="1581023"/>
                  </a:moveTo>
                  <a:lnTo>
                    <a:pt x="2671762" y="1581023"/>
                  </a:lnTo>
                </a:path>
                <a:path w="5944234" h="2371725">
                  <a:moveTo>
                    <a:pt x="3262312" y="1581023"/>
                  </a:moveTo>
                  <a:lnTo>
                    <a:pt x="5053012" y="1581023"/>
                  </a:lnTo>
                </a:path>
                <a:path w="5944234" h="2371725">
                  <a:moveTo>
                    <a:pt x="5643562" y="1581023"/>
                  </a:moveTo>
                  <a:lnTo>
                    <a:pt x="5943663" y="1581023"/>
                  </a:lnTo>
                </a:path>
                <a:path w="5944234" h="2371725">
                  <a:moveTo>
                    <a:pt x="0" y="790575"/>
                  </a:moveTo>
                  <a:lnTo>
                    <a:pt x="1481137" y="790575"/>
                  </a:lnTo>
                </a:path>
                <a:path w="5944234" h="2371725">
                  <a:moveTo>
                    <a:pt x="2081212" y="790575"/>
                  </a:moveTo>
                  <a:lnTo>
                    <a:pt x="5053012" y="790575"/>
                  </a:lnTo>
                </a:path>
                <a:path w="5944234" h="2371725">
                  <a:moveTo>
                    <a:pt x="5643562" y="790575"/>
                  </a:moveTo>
                  <a:lnTo>
                    <a:pt x="5943663" y="790575"/>
                  </a:lnTo>
                </a:path>
                <a:path w="5944234" h="2371725">
                  <a:moveTo>
                    <a:pt x="0" y="0"/>
                  </a:moveTo>
                  <a:lnTo>
                    <a:pt x="1481137" y="0"/>
                  </a:lnTo>
                </a:path>
                <a:path w="5944234" h="2371725">
                  <a:moveTo>
                    <a:pt x="2081212" y="0"/>
                  </a:moveTo>
                  <a:lnTo>
                    <a:pt x="5943663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43025" y="3771900"/>
              <a:ext cx="600075" cy="1647825"/>
            </a:xfrm>
            <a:custGeom>
              <a:avLst/>
              <a:gdLst/>
              <a:ahLst/>
              <a:cxnLst/>
              <a:rect l="l" t="t" r="r" b="b"/>
              <a:pathLst>
                <a:path w="600075" h="1647825">
                  <a:moveTo>
                    <a:pt x="600075" y="0"/>
                  </a:moveTo>
                  <a:lnTo>
                    <a:pt x="0" y="0"/>
                  </a:lnTo>
                  <a:lnTo>
                    <a:pt x="0" y="1647825"/>
                  </a:lnTo>
                  <a:lnTo>
                    <a:pt x="600075" y="1647825"/>
                  </a:lnTo>
                  <a:lnTo>
                    <a:pt x="600075" y="0"/>
                  </a:lnTo>
                  <a:close/>
                </a:path>
              </a:pathLst>
            </a:custGeom>
            <a:solidFill>
              <a:srgbClr val="B3A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43025" y="3771900"/>
              <a:ext cx="600075" cy="1647825"/>
            </a:xfrm>
            <a:custGeom>
              <a:avLst/>
              <a:gdLst/>
              <a:ahLst/>
              <a:cxnLst/>
              <a:rect l="l" t="t" r="r" b="b"/>
              <a:pathLst>
                <a:path w="600075" h="1647825">
                  <a:moveTo>
                    <a:pt x="0" y="1647825"/>
                  </a:moveTo>
                  <a:lnTo>
                    <a:pt x="600075" y="1647825"/>
                  </a:lnTo>
                  <a:lnTo>
                    <a:pt x="600075" y="0"/>
                  </a:lnTo>
                  <a:lnTo>
                    <a:pt x="0" y="0"/>
                  </a:lnTo>
                  <a:lnTo>
                    <a:pt x="0" y="16478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33650" y="2219325"/>
              <a:ext cx="600075" cy="3200400"/>
            </a:xfrm>
            <a:custGeom>
              <a:avLst/>
              <a:gdLst/>
              <a:ahLst/>
              <a:cxnLst/>
              <a:rect l="l" t="t" r="r" b="b"/>
              <a:pathLst>
                <a:path w="600075" h="3200400">
                  <a:moveTo>
                    <a:pt x="600075" y="0"/>
                  </a:moveTo>
                  <a:lnTo>
                    <a:pt x="0" y="0"/>
                  </a:lnTo>
                  <a:lnTo>
                    <a:pt x="0" y="3200400"/>
                  </a:lnTo>
                  <a:lnTo>
                    <a:pt x="600075" y="3200400"/>
                  </a:lnTo>
                  <a:lnTo>
                    <a:pt x="600075" y="0"/>
                  </a:lnTo>
                  <a:close/>
                </a:path>
              </a:pathLst>
            </a:custGeom>
            <a:solidFill>
              <a:srgbClr val="B7DE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33650" y="2219325"/>
              <a:ext cx="600075" cy="3200400"/>
            </a:xfrm>
            <a:custGeom>
              <a:avLst/>
              <a:gdLst/>
              <a:ahLst/>
              <a:cxnLst/>
              <a:rect l="l" t="t" r="r" b="b"/>
              <a:pathLst>
                <a:path w="600075" h="3200400">
                  <a:moveTo>
                    <a:pt x="0" y="3200400"/>
                  </a:moveTo>
                  <a:lnTo>
                    <a:pt x="600075" y="3200400"/>
                  </a:lnTo>
                  <a:lnTo>
                    <a:pt x="600075" y="0"/>
                  </a:lnTo>
                  <a:lnTo>
                    <a:pt x="0" y="0"/>
                  </a:lnTo>
                  <a:lnTo>
                    <a:pt x="0" y="320040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24275" y="3810000"/>
              <a:ext cx="590550" cy="1609725"/>
            </a:xfrm>
            <a:custGeom>
              <a:avLst/>
              <a:gdLst/>
              <a:ahLst/>
              <a:cxnLst/>
              <a:rect l="l" t="t" r="r" b="b"/>
              <a:pathLst>
                <a:path w="590550" h="1609725">
                  <a:moveTo>
                    <a:pt x="590550" y="0"/>
                  </a:moveTo>
                  <a:lnTo>
                    <a:pt x="0" y="0"/>
                  </a:lnTo>
                  <a:lnTo>
                    <a:pt x="0" y="1609725"/>
                  </a:lnTo>
                  <a:lnTo>
                    <a:pt x="590550" y="1609725"/>
                  </a:lnTo>
                  <a:lnTo>
                    <a:pt x="59055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24275" y="3810000"/>
              <a:ext cx="590550" cy="1609725"/>
            </a:xfrm>
            <a:custGeom>
              <a:avLst/>
              <a:gdLst/>
              <a:ahLst/>
              <a:cxnLst/>
              <a:rect l="l" t="t" r="r" b="b"/>
              <a:pathLst>
                <a:path w="590550" h="1609725">
                  <a:moveTo>
                    <a:pt x="0" y="1609725"/>
                  </a:moveTo>
                  <a:lnTo>
                    <a:pt x="590550" y="1609725"/>
                  </a:lnTo>
                  <a:lnTo>
                    <a:pt x="590550" y="0"/>
                  </a:lnTo>
                  <a:lnTo>
                    <a:pt x="0" y="0"/>
                  </a:lnTo>
                  <a:lnTo>
                    <a:pt x="0" y="16097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14900" y="4543425"/>
              <a:ext cx="590550" cy="876300"/>
            </a:xfrm>
            <a:custGeom>
              <a:avLst/>
              <a:gdLst/>
              <a:ahLst/>
              <a:cxnLst/>
              <a:rect l="l" t="t" r="r" b="b"/>
              <a:pathLst>
                <a:path w="590550" h="876300">
                  <a:moveTo>
                    <a:pt x="590550" y="0"/>
                  </a:moveTo>
                  <a:lnTo>
                    <a:pt x="0" y="0"/>
                  </a:lnTo>
                  <a:lnTo>
                    <a:pt x="0" y="876300"/>
                  </a:lnTo>
                  <a:lnTo>
                    <a:pt x="590550" y="876300"/>
                  </a:lnTo>
                  <a:lnTo>
                    <a:pt x="590550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14900" y="4543425"/>
              <a:ext cx="590550" cy="876300"/>
            </a:xfrm>
            <a:custGeom>
              <a:avLst/>
              <a:gdLst/>
              <a:ahLst/>
              <a:cxnLst/>
              <a:rect l="l" t="t" r="r" b="b"/>
              <a:pathLst>
                <a:path w="590550" h="876300">
                  <a:moveTo>
                    <a:pt x="0" y="876300"/>
                  </a:moveTo>
                  <a:lnTo>
                    <a:pt x="590550" y="876300"/>
                  </a:lnTo>
                  <a:lnTo>
                    <a:pt x="590550" y="0"/>
                  </a:lnTo>
                  <a:lnTo>
                    <a:pt x="0" y="0"/>
                  </a:lnTo>
                  <a:lnTo>
                    <a:pt x="0" y="87630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05525" y="2438400"/>
              <a:ext cx="590550" cy="2981325"/>
            </a:xfrm>
            <a:custGeom>
              <a:avLst/>
              <a:gdLst/>
              <a:ahLst/>
              <a:cxnLst/>
              <a:rect l="l" t="t" r="r" b="b"/>
              <a:pathLst>
                <a:path w="590550" h="2981325">
                  <a:moveTo>
                    <a:pt x="590550" y="0"/>
                  </a:moveTo>
                  <a:lnTo>
                    <a:pt x="0" y="0"/>
                  </a:lnTo>
                  <a:lnTo>
                    <a:pt x="0" y="2981325"/>
                  </a:lnTo>
                  <a:lnTo>
                    <a:pt x="590550" y="2981325"/>
                  </a:lnTo>
                  <a:lnTo>
                    <a:pt x="590550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105525" y="2438400"/>
              <a:ext cx="590550" cy="2981325"/>
            </a:xfrm>
            <a:custGeom>
              <a:avLst/>
              <a:gdLst/>
              <a:ahLst/>
              <a:cxnLst/>
              <a:rect l="l" t="t" r="r" b="b"/>
              <a:pathLst>
                <a:path w="590550" h="2981325">
                  <a:moveTo>
                    <a:pt x="0" y="2981325"/>
                  </a:moveTo>
                  <a:lnTo>
                    <a:pt x="590550" y="2981325"/>
                  </a:lnTo>
                  <a:lnTo>
                    <a:pt x="590550" y="0"/>
                  </a:lnTo>
                  <a:lnTo>
                    <a:pt x="0" y="0"/>
                  </a:lnTo>
                  <a:lnTo>
                    <a:pt x="0" y="29813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52512" y="5415026"/>
              <a:ext cx="5944235" cy="47625"/>
            </a:xfrm>
            <a:custGeom>
              <a:avLst/>
              <a:gdLst/>
              <a:ahLst/>
              <a:cxnLst/>
              <a:rect l="l" t="t" r="r" b="b"/>
              <a:pathLst>
                <a:path w="5944234" h="47625">
                  <a:moveTo>
                    <a:pt x="0" y="0"/>
                  </a:moveTo>
                  <a:lnTo>
                    <a:pt x="5943663" y="0"/>
                  </a:lnTo>
                </a:path>
                <a:path w="5944234" h="47625">
                  <a:moveTo>
                    <a:pt x="0" y="0"/>
                  </a:moveTo>
                  <a:lnTo>
                    <a:pt x="0" y="47625"/>
                  </a:lnTo>
                </a:path>
                <a:path w="5944234" h="47625">
                  <a:moveTo>
                    <a:pt x="1181163" y="0"/>
                  </a:moveTo>
                  <a:lnTo>
                    <a:pt x="1181163" y="47625"/>
                  </a:lnTo>
                </a:path>
                <a:path w="5944234" h="47625">
                  <a:moveTo>
                    <a:pt x="2371788" y="0"/>
                  </a:moveTo>
                  <a:lnTo>
                    <a:pt x="2371788" y="47625"/>
                  </a:lnTo>
                </a:path>
                <a:path w="5944234" h="47625">
                  <a:moveTo>
                    <a:pt x="3562413" y="0"/>
                  </a:moveTo>
                  <a:lnTo>
                    <a:pt x="3562413" y="47625"/>
                  </a:lnTo>
                </a:path>
                <a:path w="5944234" h="47625">
                  <a:moveTo>
                    <a:pt x="4753038" y="0"/>
                  </a:moveTo>
                  <a:lnTo>
                    <a:pt x="4753038" y="47625"/>
                  </a:lnTo>
                </a:path>
                <a:path w="5944234" h="47625">
                  <a:moveTo>
                    <a:pt x="5943663" y="0"/>
                  </a:moveTo>
                  <a:lnTo>
                    <a:pt x="5943663" y="47625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2512" y="1471675"/>
            <a:ext cx="5944235" cy="0"/>
          </a:xfrm>
          <a:custGeom>
            <a:avLst/>
            <a:gdLst/>
            <a:ahLst/>
            <a:cxnLst/>
            <a:rect l="l" t="t" r="r" b="b"/>
            <a:pathLst>
              <a:path w="5944234">
                <a:moveTo>
                  <a:pt x="0" y="0"/>
                </a:moveTo>
                <a:lnTo>
                  <a:pt x="594366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381378" y="3507041"/>
            <a:ext cx="5334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104,655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8969" y="6296455"/>
            <a:ext cx="4826635" cy="14287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00" dirty="0">
                <a:latin typeface="Arial"/>
                <a:cs typeface="Arial"/>
              </a:rPr>
              <a:t>Source: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Health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Safety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Net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Data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Warehouse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and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Health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Safety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Net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Payment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Calculation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as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12/13/2024.</a:t>
            </a:r>
            <a:endParaRPr sz="8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8891016" y="6655583"/>
            <a:ext cx="17780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45" dirty="0">
                <a:solidFill>
                  <a:srgbClr val="888888"/>
                </a:solidFill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71495" y="1953577"/>
            <a:ext cx="5314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202,968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61359" y="3549332"/>
            <a:ext cx="5314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101,977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89829" y="4281487"/>
            <a:ext cx="4457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55,649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41084" y="2179637"/>
            <a:ext cx="5314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188,659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6137" y="5315839"/>
            <a:ext cx="933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2290" y="4525327"/>
            <a:ext cx="39814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50,000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4662" y="3735704"/>
            <a:ext cx="46482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100,000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4662" y="2945066"/>
            <a:ext cx="46482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150,000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4662" y="2155444"/>
            <a:ext cx="46482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200,000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4662" y="1364932"/>
            <a:ext cx="46482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250,000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72286" y="5493067"/>
            <a:ext cx="74422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CHC</a:t>
            </a:r>
            <a:r>
              <a:rPr sz="11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Calibri"/>
                <a:cs typeface="Calibri"/>
              </a:rPr>
              <a:t>Medical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74519" y="5493067"/>
            <a:ext cx="91948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Hospital</a:t>
            </a:r>
            <a:r>
              <a:rPr sz="11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Calibri"/>
                <a:cs typeface="Calibri"/>
              </a:rPr>
              <a:t>Facility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15665" y="5493067"/>
            <a:ext cx="121983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dirty="0">
                <a:solidFill>
                  <a:srgbClr val="585858"/>
                </a:solidFill>
                <a:latin typeface="Calibri"/>
                <a:cs typeface="Calibri"/>
              </a:rPr>
              <a:t>Hospital</a:t>
            </a:r>
            <a:r>
              <a:rPr sz="11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Calibri"/>
                <a:cs typeface="Calibri"/>
              </a:rPr>
              <a:t>Professional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14595" y="5493067"/>
            <a:ext cx="40132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-10" dirty="0">
                <a:solidFill>
                  <a:srgbClr val="585858"/>
                </a:solidFill>
                <a:latin typeface="Calibri"/>
                <a:cs typeface="Calibri"/>
              </a:rPr>
              <a:t>Dental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10604" y="5493067"/>
            <a:ext cx="58801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-10" dirty="0">
                <a:solidFill>
                  <a:srgbClr val="585858"/>
                </a:solidFill>
                <a:latin typeface="Calibri"/>
                <a:cs typeface="Calibri"/>
              </a:rPr>
              <a:t>Pharmacy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5134" y="511555"/>
            <a:ext cx="611124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dirty="0">
                <a:latin typeface="Arial"/>
                <a:cs typeface="Arial"/>
              </a:rPr>
              <a:t>Number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Recipients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with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Claims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by</a:t>
            </a:r>
            <a:r>
              <a:rPr sz="2000" b="1" spc="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Service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Type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48969" y="6038532"/>
            <a:ext cx="4340860" cy="275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dirty="0">
                <a:latin typeface="Arial"/>
                <a:cs typeface="Arial"/>
              </a:rPr>
              <a:t>Pharmacy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claims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are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counted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separately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and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are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not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included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in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hospital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facility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or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CHC</a:t>
            </a:r>
            <a:r>
              <a:rPr sz="800" spc="-10" dirty="0">
                <a:latin typeface="Arial"/>
                <a:cs typeface="Arial"/>
              </a:rPr>
              <a:t> claims.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800" dirty="0">
                <a:latin typeface="Arial"/>
                <a:cs typeface="Arial"/>
              </a:rPr>
              <a:t>This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chart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shows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number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recipients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that</a:t>
            </a:r>
            <a:r>
              <a:rPr sz="800" spc="-10" dirty="0">
                <a:latin typeface="Arial"/>
                <a:cs typeface="Arial"/>
              </a:rPr>
              <a:t> experienced </a:t>
            </a:r>
            <a:r>
              <a:rPr sz="800" dirty="0">
                <a:latin typeface="Arial"/>
                <a:cs typeface="Arial"/>
              </a:rPr>
              <a:t>a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claim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by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service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type.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1007" y="491807"/>
            <a:ext cx="282702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solidFill>
                  <a:srgbClr val="000000"/>
                </a:solidFill>
              </a:rPr>
              <a:t>HSN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Recipients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by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Age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584693" y="189586"/>
            <a:ext cx="116586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39"/>
              </a:lnSpc>
            </a:pPr>
            <a:r>
              <a:rPr sz="1400" dirty="0">
                <a:solidFill>
                  <a:srgbClr val="4F81BC"/>
                </a:solidFill>
                <a:latin typeface="Calibri"/>
                <a:cs typeface="Calibri"/>
              </a:rPr>
              <a:t>Service</a:t>
            </a:r>
            <a:r>
              <a:rPr sz="1400" spc="-5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F81BC"/>
                </a:solidFill>
                <a:latin typeface="Calibri"/>
                <a:cs typeface="Calibri"/>
              </a:rPr>
              <a:t>Patterns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grpSp>
        <p:nvGrpSpPr>
          <p:cNvPr id="5" name="object 5" descr="Recipient Demographics"/>
          <p:cNvGrpSpPr/>
          <p:nvPr/>
        </p:nvGrpSpPr>
        <p:grpSpPr>
          <a:xfrm>
            <a:off x="461962" y="142875"/>
            <a:ext cx="8510905" cy="466725"/>
            <a:chOff x="461962" y="142875"/>
            <a:chExt cx="8510905" cy="466725"/>
          </a:xfrm>
        </p:grpSpPr>
        <p:sp>
          <p:nvSpPr>
            <p:cNvPr id="6" name="object 6"/>
            <p:cNvSpPr/>
            <p:nvPr/>
          </p:nvSpPr>
          <p:spPr>
            <a:xfrm>
              <a:off x="461962" y="462025"/>
              <a:ext cx="5862955" cy="0"/>
            </a:xfrm>
            <a:custGeom>
              <a:avLst/>
              <a:gdLst/>
              <a:ahLst/>
              <a:cxnLst/>
              <a:rect l="l" t="t" r="r" b="b"/>
              <a:pathLst>
                <a:path w="5862955">
                  <a:moveTo>
                    <a:pt x="0" y="0"/>
                  </a:moveTo>
                  <a:lnTo>
                    <a:pt x="5862637" y="0"/>
                  </a:lnTo>
                </a:path>
              </a:pathLst>
            </a:custGeom>
            <a:ln w="25400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24600" y="142875"/>
              <a:ext cx="2647950" cy="466725"/>
            </a:xfrm>
            <a:custGeom>
              <a:avLst/>
              <a:gdLst/>
              <a:ahLst/>
              <a:cxnLst/>
              <a:rect l="l" t="t" r="r" b="b"/>
              <a:pathLst>
                <a:path w="2647950" h="466725">
                  <a:moveTo>
                    <a:pt x="2647950" y="0"/>
                  </a:moveTo>
                  <a:lnTo>
                    <a:pt x="0" y="0"/>
                  </a:lnTo>
                  <a:lnTo>
                    <a:pt x="0" y="466725"/>
                  </a:lnTo>
                  <a:lnTo>
                    <a:pt x="2647950" y="466725"/>
                  </a:lnTo>
                  <a:lnTo>
                    <a:pt x="2647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28485" y="303148"/>
            <a:ext cx="240030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4F81BC"/>
                </a:solidFill>
                <a:latin typeface="Arial"/>
                <a:cs typeface="Arial"/>
              </a:rPr>
              <a:t>Recipient</a:t>
            </a:r>
            <a:r>
              <a:rPr sz="1550" b="1" spc="18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4F81BC"/>
                </a:solidFill>
                <a:latin typeface="Arial"/>
                <a:cs typeface="Arial"/>
              </a:rPr>
              <a:t>Demographics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24575" y="790575"/>
            <a:ext cx="2514600" cy="4991100"/>
          </a:xfrm>
          <a:custGeom>
            <a:avLst/>
            <a:gdLst/>
            <a:ahLst/>
            <a:cxnLst/>
            <a:rect l="l" t="t" r="r" b="b"/>
            <a:pathLst>
              <a:path w="2514600" h="4991100">
                <a:moveTo>
                  <a:pt x="2095500" y="0"/>
                </a:moveTo>
                <a:lnTo>
                  <a:pt x="419100" y="0"/>
                </a:lnTo>
                <a:lnTo>
                  <a:pt x="370213" y="2818"/>
                </a:lnTo>
                <a:lnTo>
                  <a:pt x="322985" y="11065"/>
                </a:lnTo>
                <a:lnTo>
                  <a:pt x="277731" y="24426"/>
                </a:lnTo>
                <a:lnTo>
                  <a:pt x="234764" y="42587"/>
                </a:lnTo>
                <a:lnTo>
                  <a:pt x="194399" y="65234"/>
                </a:lnTo>
                <a:lnTo>
                  <a:pt x="156949" y="92053"/>
                </a:lnTo>
                <a:lnTo>
                  <a:pt x="122729" y="122729"/>
                </a:lnTo>
                <a:lnTo>
                  <a:pt x="92053" y="156949"/>
                </a:lnTo>
                <a:lnTo>
                  <a:pt x="65234" y="194399"/>
                </a:lnTo>
                <a:lnTo>
                  <a:pt x="42587" y="234764"/>
                </a:lnTo>
                <a:lnTo>
                  <a:pt x="24426" y="277731"/>
                </a:lnTo>
                <a:lnTo>
                  <a:pt x="11065" y="322985"/>
                </a:lnTo>
                <a:lnTo>
                  <a:pt x="2818" y="370213"/>
                </a:lnTo>
                <a:lnTo>
                  <a:pt x="0" y="419100"/>
                </a:lnTo>
                <a:lnTo>
                  <a:pt x="0" y="4572000"/>
                </a:lnTo>
                <a:lnTo>
                  <a:pt x="2818" y="4620874"/>
                </a:lnTo>
                <a:lnTo>
                  <a:pt x="11065" y="4668094"/>
                </a:lnTo>
                <a:lnTo>
                  <a:pt x="24426" y="4713343"/>
                </a:lnTo>
                <a:lnTo>
                  <a:pt x="42587" y="4756307"/>
                </a:lnTo>
                <a:lnTo>
                  <a:pt x="65234" y="4796672"/>
                </a:lnTo>
                <a:lnTo>
                  <a:pt x="92053" y="4834123"/>
                </a:lnTo>
                <a:lnTo>
                  <a:pt x="122729" y="4868346"/>
                </a:lnTo>
                <a:lnTo>
                  <a:pt x="156949" y="4899026"/>
                </a:lnTo>
                <a:lnTo>
                  <a:pt x="194399" y="4925849"/>
                </a:lnTo>
                <a:lnTo>
                  <a:pt x="234764" y="4948501"/>
                </a:lnTo>
                <a:lnTo>
                  <a:pt x="277731" y="4966666"/>
                </a:lnTo>
                <a:lnTo>
                  <a:pt x="322985" y="4980031"/>
                </a:lnTo>
                <a:lnTo>
                  <a:pt x="370213" y="4988280"/>
                </a:lnTo>
                <a:lnTo>
                  <a:pt x="419100" y="4991100"/>
                </a:lnTo>
                <a:lnTo>
                  <a:pt x="2095500" y="4991100"/>
                </a:lnTo>
                <a:lnTo>
                  <a:pt x="2144386" y="4988280"/>
                </a:lnTo>
                <a:lnTo>
                  <a:pt x="2191614" y="4980031"/>
                </a:lnTo>
                <a:lnTo>
                  <a:pt x="2236868" y="4966666"/>
                </a:lnTo>
                <a:lnTo>
                  <a:pt x="2279835" y="4948501"/>
                </a:lnTo>
                <a:lnTo>
                  <a:pt x="2320200" y="4925849"/>
                </a:lnTo>
                <a:lnTo>
                  <a:pt x="2357650" y="4899026"/>
                </a:lnTo>
                <a:lnTo>
                  <a:pt x="2391870" y="4868346"/>
                </a:lnTo>
                <a:lnTo>
                  <a:pt x="2422546" y="4834123"/>
                </a:lnTo>
                <a:lnTo>
                  <a:pt x="2449365" y="4796672"/>
                </a:lnTo>
                <a:lnTo>
                  <a:pt x="2472012" y="4756307"/>
                </a:lnTo>
                <a:lnTo>
                  <a:pt x="2490173" y="4713343"/>
                </a:lnTo>
                <a:lnTo>
                  <a:pt x="2503534" y="4668094"/>
                </a:lnTo>
                <a:lnTo>
                  <a:pt x="2511781" y="4620874"/>
                </a:lnTo>
                <a:lnTo>
                  <a:pt x="2514600" y="4572000"/>
                </a:lnTo>
                <a:lnTo>
                  <a:pt x="2514600" y="419100"/>
                </a:lnTo>
                <a:lnTo>
                  <a:pt x="2511781" y="370213"/>
                </a:lnTo>
                <a:lnTo>
                  <a:pt x="2503534" y="322985"/>
                </a:lnTo>
                <a:lnTo>
                  <a:pt x="2490173" y="277731"/>
                </a:lnTo>
                <a:lnTo>
                  <a:pt x="2472012" y="234764"/>
                </a:lnTo>
                <a:lnTo>
                  <a:pt x="2449365" y="194399"/>
                </a:lnTo>
                <a:lnTo>
                  <a:pt x="2422546" y="156949"/>
                </a:lnTo>
                <a:lnTo>
                  <a:pt x="2391870" y="122729"/>
                </a:lnTo>
                <a:lnTo>
                  <a:pt x="2357650" y="92053"/>
                </a:lnTo>
                <a:lnTo>
                  <a:pt x="2320200" y="65234"/>
                </a:lnTo>
                <a:lnTo>
                  <a:pt x="2279835" y="42587"/>
                </a:lnTo>
                <a:lnTo>
                  <a:pt x="2236868" y="24426"/>
                </a:lnTo>
                <a:lnTo>
                  <a:pt x="2191614" y="11065"/>
                </a:lnTo>
                <a:lnTo>
                  <a:pt x="2144386" y="2818"/>
                </a:lnTo>
                <a:lnTo>
                  <a:pt x="20955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326885" y="1015047"/>
            <a:ext cx="2047239" cy="891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An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HSN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recipient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a</a:t>
            </a:r>
            <a:r>
              <a:rPr sz="1400" spc="5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person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receiving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services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paid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by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HSN </a:t>
            </a:r>
            <a:r>
              <a:rPr sz="1400" dirty="0">
                <a:latin typeface="Calibri"/>
                <a:cs typeface="Calibri"/>
              </a:rPr>
              <a:t>during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Fiscal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Year.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26885" y="2083815"/>
            <a:ext cx="2066925" cy="6718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2800"/>
              </a:lnSpc>
              <a:spcBef>
                <a:spcPts val="75"/>
              </a:spcBef>
            </a:pPr>
            <a:r>
              <a:rPr sz="1400" dirty="0">
                <a:latin typeface="Calibri"/>
                <a:cs typeface="Calibri"/>
              </a:rPr>
              <a:t>Most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HSN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recipients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FY24 </a:t>
            </a:r>
            <a:r>
              <a:rPr sz="1400" dirty="0">
                <a:latin typeface="Calibri"/>
                <a:cs typeface="Calibri"/>
              </a:rPr>
              <a:t>(75%)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were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between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21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and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Calibri"/>
                <a:cs typeface="Calibri"/>
              </a:rPr>
              <a:t>64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years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old.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26885" y="2941637"/>
            <a:ext cx="2021205" cy="13112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25"/>
              </a:spcBef>
            </a:pPr>
            <a:r>
              <a:rPr sz="1400" dirty="0">
                <a:latin typeface="Calibri"/>
                <a:cs typeface="Calibri"/>
              </a:rPr>
              <a:t>Fewer </a:t>
            </a:r>
            <a:r>
              <a:rPr sz="1400" spc="-10" dirty="0">
                <a:latin typeface="Calibri"/>
                <a:cs typeface="Calibri"/>
              </a:rPr>
              <a:t>adults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65+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were </a:t>
            </a:r>
            <a:r>
              <a:rPr sz="1400" dirty="0">
                <a:latin typeface="Calibri"/>
                <a:cs typeface="Calibri"/>
              </a:rPr>
              <a:t>served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by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HSN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funds </a:t>
            </a:r>
            <a:r>
              <a:rPr sz="1400" dirty="0">
                <a:latin typeface="Calibri"/>
                <a:cs typeface="Calibri"/>
              </a:rPr>
              <a:t>because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adults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are </a:t>
            </a:r>
            <a:r>
              <a:rPr sz="1400" dirty="0">
                <a:latin typeface="Calibri"/>
                <a:cs typeface="Calibri"/>
              </a:rPr>
              <a:t>often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covered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Medicare,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which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HSN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a </a:t>
            </a:r>
            <a:r>
              <a:rPr sz="1400" dirty="0">
                <a:latin typeface="Calibri"/>
                <a:cs typeface="Calibri"/>
              </a:rPr>
              <a:t>secondary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payer.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26885" y="4439221"/>
            <a:ext cx="2118360" cy="1092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9500"/>
              </a:lnSpc>
              <a:spcBef>
                <a:spcPts val="135"/>
              </a:spcBef>
            </a:pPr>
            <a:r>
              <a:rPr sz="1400" spc="-10" dirty="0">
                <a:latin typeface="Calibri"/>
                <a:cs typeface="Calibri"/>
              </a:rPr>
              <a:t>Low-</a:t>
            </a:r>
            <a:r>
              <a:rPr sz="1400" dirty="0">
                <a:latin typeface="Calibri"/>
                <a:cs typeface="Calibri"/>
              </a:rPr>
              <a:t>income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children </a:t>
            </a:r>
            <a:r>
              <a:rPr sz="1400" spc="-25" dirty="0">
                <a:latin typeface="Calibri"/>
                <a:cs typeface="Calibri"/>
              </a:rPr>
              <a:t>are </a:t>
            </a:r>
            <a:r>
              <a:rPr sz="1400" dirty="0">
                <a:latin typeface="Calibri"/>
                <a:cs typeface="Calibri"/>
              </a:rPr>
              <a:t>often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eligible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MassHealth </a:t>
            </a:r>
            <a:r>
              <a:rPr sz="1400" dirty="0">
                <a:latin typeface="Calibri"/>
                <a:cs typeface="Calibri"/>
              </a:rPr>
              <a:t>benefits,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they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make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a </a:t>
            </a:r>
            <a:r>
              <a:rPr sz="1400" dirty="0">
                <a:latin typeface="Calibri"/>
                <a:cs typeface="Calibri"/>
              </a:rPr>
              <a:t>smaller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share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HSN </a:t>
            </a:r>
            <a:r>
              <a:rPr sz="1400" spc="-10" dirty="0">
                <a:latin typeface="Calibri"/>
                <a:cs typeface="Calibri"/>
              </a:rPr>
              <a:t>recipients.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5" name="object 15" descr="Graphic showing HSN Recipients by Age"/>
          <p:cNvGrpSpPr/>
          <p:nvPr/>
        </p:nvGrpSpPr>
        <p:grpSpPr>
          <a:xfrm>
            <a:off x="1123950" y="1782917"/>
            <a:ext cx="3578860" cy="3128645"/>
            <a:chOff x="1123950" y="1782917"/>
            <a:chExt cx="3578860" cy="3128645"/>
          </a:xfrm>
        </p:grpSpPr>
        <p:sp>
          <p:nvSpPr>
            <p:cNvPr id="16" name="object 16"/>
            <p:cNvSpPr/>
            <p:nvPr/>
          </p:nvSpPr>
          <p:spPr>
            <a:xfrm>
              <a:off x="1582228" y="2509773"/>
              <a:ext cx="1529080" cy="968375"/>
            </a:xfrm>
            <a:custGeom>
              <a:avLst/>
              <a:gdLst/>
              <a:ahLst/>
              <a:cxnLst/>
              <a:rect l="l" t="t" r="r" b="b"/>
              <a:pathLst>
                <a:path w="1529080" h="968375">
                  <a:moveTo>
                    <a:pt x="248095" y="0"/>
                  </a:moveTo>
                  <a:lnTo>
                    <a:pt x="220835" y="43378"/>
                  </a:lnTo>
                  <a:lnTo>
                    <a:pt x="195107" y="87533"/>
                  </a:lnTo>
                  <a:lnTo>
                    <a:pt x="170922" y="132423"/>
                  </a:lnTo>
                  <a:lnTo>
                    <a:pt x="148290" y="178008"/>
                  </a:lnTo>
                  <a:lnTo>
                    <a:pt x="127221" y="224246"/>
                  </a:lnTo>
                  <a:lnTo>
                    <a:pt x="107724" y="271096"/>
                  </a:lnTo>
                  <a:lnTo>
                    <a:pt x="89811" y="318518"/>
                  </a:lnTo>
                  <a:lnTo>
                    <a:pt x="73491" y="366471"/>
                  </a:lnTo>
                  <a:lnTo>
                    <a:pt x="58775" y="414913"/>
                  </a:lnTo>
                  <a:lnTo>
                    <a:pt x="45673" y="463803"/>
                  </a:lnTo>
                  <a:lnTo>
                    <a:pt x="34194" y="513102"/>
                  </a:lnTo>
                  <a:lnTo>
                    <a:pt x="24350" y="562767"/>
                  </a:lnTo>
                  <a:lnTo>
                    <a:pt x="16151" y="612758"/>
                  </a:lnTo>
                  <a:lnTo>
                    <a:pt x="9605" y="663033"/>
                  </a:lnTo>
                  <a:lnTo>
                    <a:pt x="4725" y="713553"/>
                  </a:lnTo>
                  <a:lnTo>
                    <a:pt x="1520" y="764275"/>
                  </a:lnTo>
                  <a:lnTo>
                    <a:pt x="0" y="815160"/>
                  </a:lnTo>
                  <a:lnTo>
                    <a:pt x="175" y="866165"/>
                  </a:lnTo>
                  <a:lnTo>
                    <a:pt x="2055" y="917250"/>
                  </a:lnTo>
                  <a:lnTo>
                    <a:pt x="5652" y="968375"/>
                  </a:lnTo>
                  <a:lnTo>
                    <a:pt x="1529017" y="835025"/>
                  </a:lnTo>
                  <a:lnTo>
                    <a:pt x="24809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58137" y="1792442"/>
              <a:ext cx="2451735" cy="1529715"/>
            </a:xfrm>
            <a:custGeom>
              <a:avLst/>
              <a:gdLst/>
              <a:ahLst/>
              <a:cxnLst/>
              <a:rect l="l" t="t" r="r" b="b"/>
              <a:pathLst>
                <a:path w="2451735" h="1529714">
                  <a:moveTo>
                    <a:pt x="1279832" y="0"/>
                  </a:moveTo>
                  <a:lnTo>
                    <a:pt x="1234529" y="743"/>
                  </a:lnTo>
                  <a:lnTo>
                    <a:pt x="1189313" y="2822"/>
                  </a:lnTo>
                  <a:lnTo>
                    <a:pt x="1144216" y="6230"/>
                  </a:lnTo>
                  <a:lnTo>
                    <a:pt x="1099268" y="10960"/>
                  </a:lnTo>
                  <a:lnTo>
                    <a:pt x="1054500" y="17007"/>
                  </a:lnTo>
                  <a:lnTo>
                    <a:pt x="1009943" y="24363"/>
                  </a:lnTo>
                  <a:lnTo>
                    <a:pt x="965628" y="33023"/>
                  </a:lnTo>
                  <a:lnTo>
                    <a:pt x="921587" y="42979"/>
                  </a:lnTo>
                  <a:lnTo>
                    <a:pt x="877850" y="54225"/>
                  </a:lnTo>
                  <a:lnTo>
                    <a:pt x="834448" y="66755"/>
                  </a:lnTo>
                  <a:lnTo>
                    <a:pt x="791412" y="80561"/>
                  </a:lnTo>
                  <a:lnTo>
                    <a:pt x="748773" y="95639"/>
                  </a:lnTo>
                  <a:lnTo>
                    <a:pt x="706563" y="111980"/>
                  </a:lnTo>
                  <a:lnTo>
                    <a:pt x="664811" y="129579"/>
                  </a:lnTo>
                  <a:lnTo>
                    <a:pt x="623550" y="148428"/>
                  </a:lnTo>
                  <a:lnTo>
                    <a:pt x="582810" y="168523"/>
                  </a:lnTo>
                  <a:lnTo>
                    <a:pt x="542622" y="189855"/>
                  </a:lnTo>
                  <a:lnTo>
                    <a:pt x="503018" y="212418"/>
                  </a:lnTo>
                  <a:lnTo>
                    <a:pt x="464027" y="236207"/>
                  </a:lnTo>
                  <a:lnTo>
                    <a:pt x="425682" y="261214"/>
                  </a:lnTo>
                  <a:lnTo>
                    <a:pt x="388012" y="287433"/>
                  </a:lnTo>
                  <a:lnTo>
                    <a:pt x="351050" y="314857"/>
                  </a:lnTo>
                  <a:lnTo>
                    <a:pt x="314826" y="343480"/>
                  </a:lnTo>
                  <a:lnTo>
                    <a:pt x="279371" y="373296"/>
                  </a:lnTo>
                  <a:lnTo>
                    <a:pt x="244716" y="404297"/>
                  </a:lnTo>
                  <a:lnTo>
                    <a:pt x="210892" y="436478"/>
                  </a:lnTo>
                  <a:lnTo>
                    <a:pt x="177931" y="469831"/>
                  </a:lnTo>
                  <a:lnTo>
                    <a:pt x="145862" y="504351"/>
                  </a:lnTo>
                  <a:lnTo>
                    <a:pt x="114717" y="540031"/>
                  </a:lnTo>
                  <a:lnTo>
                    <a:pt x="84528" y="576863"/>
                  </a:lnTo>
                  <a:lnTo>
                    <a:pt x="55324" y="614843"/>
                  </a:lnTo>
                  <a:lnTo>
                    <a:pt x="27138" y="653963"/>
                  </a:lnTo>
                  <a:lnTo>
                    <a:pt x="0" y="694217"/>
                  </a:lnTo>
                  <a:lnTo>
                    <a:pt x="1280921" y="1529242"/>
                  </a:lnTo>
                  <a:lnTo>
                    <a:pt x="2451735" y="545754"/>
                  </a:lnTo>
                  <a:lnTo>
                    <a:pt x="2418879" y="507954"/>
                  </a:lnTo>
                  <a:lnTo>
                    <a:pt x="2384846" y="471282"/>
                  </a:lnTo>
                  <a:lnTo>
                    <a:pt x="2349664" y="435762"/>
                  </a:lnTo>
                  <a:lnTo>
                    <a:pt x="2313359" y="401422"/>
                  </a:lnTo>
                  <a:lnTo>
                    <a:pt x="2275959" y="368286"/>
                  </a:lnTo>
                  <a:lnTo>
                    <a:pt x="2237490" y="336382"/>
                  </a:lnTo>
                  <a:lnTo>
                    <a:pt x="2197980" y="305736"/>
                  </a:lnTo>
                  <a:lnTo>
                    <a:pt x="2157457" y="276373"/>
                  </a:lnTo>
                  <a:lnTo>
                    <a:pt x="2115947" y="248320"/>
                  </a:lnTo>
                  <a:lnTo>
                    <a:pt x="2074874" y="222447"/>
                  </a:lnTo>
                  <a:lnTo>
                    <a:pt x="2033301" y="198035"/>
                  </a:lnTo>
                  <a:lnTo>
                    <a:pt x="1991256" y="175075"/>
                  </a:lnTo>
                  <a:lnTo>
                    <a:pt x="1948772" y="153561"/>
                  </a:lnTo>
                  <a:lnTo>
                    <a:pt x="1905880" y="133488"/>
                  </a:lnTo>
                  <a:lnTo>
                    <a:pt x="1862609" y="114848"/>
                  </a:lnTo>
                  <a:lnTo>
                    <a:pt x="1818993" y="97635"/>
                  </a:lnTo>
                  <a:lnTo>
                    <a:pt x="1775060" y="81842"/>
                  </a:lnTo>
                  <a:lnTo>
                    <a:pt x="1730843" y="67462"/>
                  </a:lnTo>
                  <a:lnTo>
                    <a:pt x="1686372" y="54491"/>
                  </a:lnTo>
                  <a:lnTo>
                    <a:pt x="1641678" y="42920"/>
                  </a:lnTo>
                  <a:lnTo>
                    <a:pt x="1596793" y="32743"/>
                  </a:lnTo>
                  <a:lnTo>
                    <a:pt x="1551747" y="23954"/>
                  </a:lnTo>
                  <a:lnTo>
                    <a:pt x="1506571" y="16547"/>
                  </a:lnTo>
                  <a:lnTo>
                    <a:pt x="1461297" y="10514"/>
                  </a:lnTo>
                  <a:lnTo>
                    <a:pt x="1415955" y="5849"/>
                  </a:lnTo>
                  <a:lnTo>
                    <a:pt x="1370576" y="2546"/>
                  </a:lnTo>
                  <a:lnTo>
                    <a:pt x="1325192" y="598"/>
                  </a:lnTo>
                  <a:lnTo>
                    <a:pt x="1279832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58137" y="1792442"/>
              <a:ext cx="2451735" cy="1529715"/>
            </a:xfrm>
            <a:custGeom>
              <a:avLst/>
              <a:gdLst/>
              <a:ahLst/>
              <a:cxnLst/>
              <a:rect l="l" t="t" r="r" b="b"/>
              <a:pathLst>
                <a:path w="2451735" h="1529714">
                  <a:moveTo>
                    <a:pt x="0" y="694217"/>
                  </a:moveTo>
                  <a:lnTo>
                    <a:pt x="27138" y="653963"/>
                  </a:lnTo>
                  <a:lnTo>
                    <a:pt x="55324" y="614843"/>
                  </a:lnTo>
                  <a:lnTo>
                    <a:pt x="84528" y="576863"/>
                  </a:lnTo>
                  <a:lnTo>
                    <a:pt x="114717" y="540031"/>
                  </a:lnTo>
                  <a:lnTo>
                    <a:pt x="145862" y="504351"/>
                  </a:lnTo>
                  <a:lnTo>
                    <a:pt x="177931" y="469831"/>
                  </a:lnTo>
                  <a:lnTo>
                    <a:pt x="210892" y="436478"/>
                  </a:lnTo>
                  <a:lnTo>
                    <a:pt x="244716" y="404297"/>
                  </a:lnTo>
                  <a:lnTo>
                    <a:pt x="279371" y="373296"/>
                  </a:lnTo>
                  <a:lnTo>
                    <a:pt x="314826" y="343480"/>
                  </a:lnTo>
                  <a:lnTo>
                    <a:pt x="351050" y="314857"/>
                  </a:lnTo>
                  <a:lnTo>
                    <a:pt x="388012" y="287433"/>
                  </a:lnTo>
                  <a:lnTo>
                    <a:pt x="425682" y="261214"/>
                  </a:lnTo>
                  <a:lnTo>
                    <a:pt x="464027" y="236207"/>
                  </a:lnTo>
                  <a:lnTo>
                    <a:pt x="503018" y="212418"/>
                  </a:lnTo>
                  <a:lnTo>
                    <a:pt x="542622" y="189855"/>
                  </a:lnTo>
                  <a:lnTo>
                    <a:pt x="582810" y="168523"/>
                  </a:lnTo>
                  <a:lnTo>
                    <a:pt x="623550" y="148428"/>
                  </a:lnTo>
                  <a:lnTo>
                    <a:pt x="664811" y="129579"/>
                  </a:lnTo>
                  <a:lnTo>
                    <a:pt x="706563" y="111980"/>
                  </a:lnTo>
                  <a:lnTo>
                    <a:pt x="748773" y="95639"/>
                  </a:lnTo>
                  <a:lnTo>
                    <a:pt x="791412" y="80561"/>
                  </a:lnTo>
                  <a:lnTo>
                    <a:pt x="834448" y="66755"/>
                  </a:lnTo>
                  <a:lnTo>
                    <a:pt x="877850" y="54225"/>
                  </a:lnTo>
                  <a:lnTo>
                    <a:pt x="921587" y="42979"/>
                  </a:lnTo>
                  <a:lnTo>
                    <a:pt x="965628" y="33023"/>
                  </a:lnTo>
                  <a:lnTo>
                    <a:pt x="1009943" y="24363"/>
                  </a:lnTo>
                  <a:lnTo>
                    <a:pt x="1054500" y="17007"/>
                  </a:lnTo>
                  <a:lnTo>
                    <a:pt x="1099268" y="10960"/>
                  </a:lnTo>
                  <a:lnTo>
                    <a:pt x="1144216" y="6230"/>
                  </a:lnTo>
                  <a:lnTo>
                    <a:pt x="1189313" y="2822"/>
                  </a:lnTo>
                  <a:lnTo>
                    <a:pt x="1234529" y="743"/>
                  </a:lnTo>
                  <a:lnTo>
                    <a:pt x="1279832" y="0"/>
                  </a:lnTo>
                  <a:lnTo>
                    <a:pt x="1325192" y="598"/>
                  </a:lnTo>
                  <a:lnTo>
                    <a:pt x="1370576" y="2546"/>
                  </a:lnTo>
                  <a:lnTo>
                    <a:pt x="1415955" y="5849"/>
                  </a:lnTo>
                  <a:lnTo>
                    <a:pt x="1461297" y="10514"/>
                  </a:lnTo>
                  <a:lnTo>
                    <a:pt x="1506571" y="16547"/>
                  </a:lnTo>
                  <a:lnTo>
                    <a:pt x="1551747" y="23954"/>
                  </a:lnTo>
                  <a:lnTo>
                    <a:pt x="1596793" y="32743"/>
                  </a:lnTo>
                  <a:lnTo>
                    <a:pt x="1641678" y="42920"/>
                  </a:lnTo>
                  <a:lnTo>
                    <a:pt x="1686372" y="54491"/>
                  </a:lnTo>
                  <a:lnTo>
                    <a:pt x="1730843" y="67462"/>
                  </a:lnTo>
                  <a:lnTo>
                    <a:pt x="1775060" y="81842"/>
                  </a:lnTo>
                  <a:lnTo>
                    <a:pt x="1818993" y="97635"/>
                  </a:lnTo>
                  <a:lnTo>
                    <a:pt x="1862609" y="114848"/>
                  </a:lnTo>
                  <a:lnTo>
                    <a:pt x="1905880" y="133488"/>
                  </a:lnTo>
                  <a:lnTo>
                    <a:pt x="1948772" y="153561"/>
                  </a:lnTo>
                  <a:lnTo>
                    <a:pt x="1991256" y="175075"/>
                  </a:lnTo>
                  <a:lnTo>
                    <a:pt x="2033301" y="198035"/>
                  </a:lnTo>
                  <a:lnTo>
                    <a:pt x="2074874" y="222447"/>
                  </a:lnTo>
                  <a:lnTo>
                    <a:pt x="2115947" y="248320"/>
                  </a:lnTo>
                  <a:lnTo>
                    <a:pt x="2157457" y="276373"/>
                  </a:lnTo>
                  <a:lnTo>
                    <a:pt x="2197980" y="305736"/>
                  </a:lnTo>
                  <a:lnTo>
                    <a:pt x="2237490" y="336382"/>
                  </a:lnTo>
                  <a:lnTo>
                    <a:pt x="2275959" y="368286"/>
                  </a:lnTo>
                  <a:lnTo>
                    <a:pt x="2313359" y="401422"/>
                  </a:lnTo>
                  <a:lnTo>
                    <a:pt x="2349664" y="435762"/>
                  </a:lnTo>
                  <a:lnTo>
                    <a:pt x="2384846" y="471282"/>
                  </a:lnTo>
                  <a:lnTo>
                    <a:pt x="2418879" y="507954"/>
                  </a:lnTo>
                  <a:lnTo>
                    <a:pt x="2451735" y="545754"/>
                  </a:lnTo>
                  <a:lnTo>
                    <a:pt x="1280921" y="1529242"/>
                  </a:lnTo>
                  <a:lnTo>
                    <a:pt x="0" y="69421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11653" y="2389123"/>
              <a:ext cx="2381250" cy="2512695"/>
            </a:xfrm>
            <a:custGeom>
              <a:avLst/>
              <a:gdLst/>
              <a:ahLst/>
              <a:cxnLst/>
              <a:rect l="l" t="t" r="r" b="b"/>
              <a:pathLst>
                <a:path w="2381250" h="2512695">
                  <a:moveTo>
                    <a:pt x="2022729" y="0"/>
                  </a:moveTo>
                  <a:lnTo>
                    <a:pt x="851915" y="983614"/>
                  </a:lnTo>
                  <a:lnTo>
                    <a:pt x="0" y="2253234"/>
                  </a:lnTo>
                  <a:lnTo>
                    <a:pt x="40700" y="2279634"/>
                  </a:lnTo>
                  <a:lnTo>
                    <a:pt x="81989" y="2304608"/>
                  </a:lnTo>
                  <a:lnTo>
                    <a:pt x="123835" y="2328157"/>
                  </a:lnTo>
                  <a:lnTo>
                    <a:pt x="166202" y="2350283"/>
                  </a:lnTo>
                  <a:lnTo>
                    <a:pt x="209059" y="2370987"/>
                  </a:lnTo>
                  <a:lnTo>
                    <a:pt x="252372" y="2390272"/>
                  </a:lnTo>
                  <a:lnTo>
                    <a:pt x="296108" y="2408139"/>
                  </a:lnTo>
                  <a:lnTo>
                    <a:pt x="340234" y="2424591"/>
                  </a:lnTo>
                  <a:lnTo>
                    <a:pt x="384716" y="2439628"/>
                  </a:lnTo>
                  <a:lnTo>
                    <a:pt x="429522" y="2453253"/>
                  </a:lnTo>
                  <a:lnTo>
                    <a:pt x="474618" y="2465468"/>
                  </a:lnTo>
                  <a:lnTo>
                    <a:pt x="519972" y="2476274"/>
                  </a:lnTo>
                  <a:lnTo>
                    <a:pt x="565549" y="2485674"/>
                  </a:lnTo>
                  <a:lnTo>
                    <a:pt x="611316" y="2493668"/>
                  </a:lnTo>
                  <a:lnTo>
                    <a:pt x="657242" y="2500259"/>
                  </a:lnTo>
                  <a:lnTo>
                    <a:pt x="703291" y="2505449"/>
                  </a:lnTo>
                  <a:lnTo>
                    <a:pt x="749432" y="2509239"/>
                  </a:lnTo>
                  <a:lnTo>
                    <a:pt x="795631" y="2511631"/>
                  </a:lnTo>
                  <a:lnTo>
                    <a:pt x="841854" y="2512628"/>
                  </a:lnTo>
                  <a:lnTo>
                    <a:pt x="888070" y="2512230"/>
                  </a:lnTo>
                  <a:lnTo>
                    <a:pt x="934243" y="2510440"/>
                  </a:lnTo>
                  <a:lnTo>
                    <a:pt x="980342" y="2507260"/>
                  </a:lnTo>
                  <a:lnTo>
                    <a:pt x="1026333" y="2502690"/>
                  </a:lnTo>
                  <a:lnTo>
                    <a:pt x="1072183" y="2496734"/>
                  </a:lnTo>
                  <a:lnTo>
                    <a:pt x="1117859" y="2489393"/>
                  </a:lnTo>
                  <a:lnTo>
                    <a:pt x="1163327" y="2480669"/>
                  </a:lnTo>
                  <a:lnTo>
                    <a:pt x="1208555" y="2470563"/>
                  </a:lnTo>
                  <a:lnTo>
                    <a:pt x="1253508" y="2459077"/>
                  </a:lnTo>
                  <a:lnTo>
                    <a:pt x="1298155" y="2446213"/>
                  </a:lnTo>
                  <a:lnTo>
                    <a:pt x="1342462" y="2431974"/>
                  </a:lnTo>
                  <a:lnTo>
                    <a:pt x="1386395" y="2416360"/>
                  </a:lnTo>
                  <a:lnTo>
                    <a:pt x="1429922" y="2399374"/>
                  </a:lnTo>
                  <a:lnTo>
                    <a:pt x="1473009" y="2381017"/>
                  </a:lnTo>
                  <a:lnTo>
                    <a:pt x="1515623" y="2361292"/>
                  </a:lnTo>
                  <a:lnTo>
                    <a:pt x="1557731" y="2340199"/>
                  </a:lnTo>
                  <a:lnTo>
                    <a:pt x="1599300" y="2317741"/>
                  </a:lnTo>
                  <a:lnTo>
                    <a:pt x="1640296" y="2293920"/>
                  </a:lnTo>
                  <a:lnTo>
                    <a:pt x="1680687" y="2268738"/>
                  </a:lnTo>
                  <a:lnTo>
                    <a:pt x="1720439" y="2242195"/>
                  </a:lnTo>
                  <a:lnTo>
                    <a:pt x="1759519" y="2214295"/>
                  </a:lnTo>
                  <a:lnTo>
                    <a:pt x="1797894" y="2185038"/>
                  </a:lnTo>
                  <a:lnTo>
                    <a:pt x="1835531" y="2154428"/>
                  </a:lnTo>
                  <a:lnTo>
                    <a:pt x="1872207" y="2122621"/>
                  </a:lnTo>
                  <a:lnTo>
                    <a:pt x="1907632" y="2089911"/>
                  </a:lnTo>
                  <a:lnTo>
                    <a:pt x="1941803" y="2056331"/>
                  </a:lnTo>
                  <a:lnTo>
                    <a:pt x="1974717" y="2021910"/>
                  </a:lnTo>
                  <a:lnTo>
                    <a:pt x="2006372" y="1986681"/>
                  </a:lnTo>
                  <a:lnTo>
                    <a:pt x="2036764" y="1950675"/>
                  </a:lnTo>
                  <a:lnTo>
                    <a:pt x="2065891" y="1913924"/>
                  </a:lnTo>
                  <a:lnTo>
                    <a:pt x="2093750" y="1876459"/>
                  </a:lnTo>
                  <a:lnTo>
                    <a:pt x="2120338" y="1838311"/>
                  </a:lnTo>
                  <a:lnTo>
                    <a:pt x="2145653" y="1799513"/>
                  </a:lnTo>
                  <a:lnTo>
                    <a:pt x="2169692" y="1760096"/>
                  </a:lnTo>
                  <a:lnTo>
                    <a:pt x="2192452" y="1720092"/>
                  </a:lnTo>
                  <a:lnTo>
                    <a:pt x="2213931" y="1679531"/>
                  </a:lnTo>
                  <a:lnTo>
                    <a:pt x="2234125" y="1638445"/>
                  </a:lnTo>
                  <a:lnTo>
                    <a:pt x="2253032" y="1596867"/>
                  </a:lnTo>
                  <a:lnTo>
                    <a:pt x="2270650" y="1554827"/>
                  </a:lnTo>
                  <a:lnTo>
                    <a:pt x="2286975" y="1512357"/>
                  </a:lnTo>
                  <a:lnTo>
                    <a:pt x="2302004" y="1469489"/>
                  </a:lnTo>
                  <a:lnTo>
                    <a:pt x="2315736" y="1426253"/>
                  </a:lnTo>
                  <a:lnTo>
                    <a:pt x="2328166" y="1382683"/>
                  </a:lnTo>
                  <a:lnTo>
                    <a:pt x="2339293" y="1338808"/>
                  </a:lnTo>
                  <a:lnTo>
                    <a:pt x="2349114" y="1294661"/>
                  </a:lnTo>
                  <a:lnTo>
                    <a:pt x="2357626" y="1250273"/>
                  </a:lnTo>
                  <a:lnTo>
                    <a:pt x="2364826" y="1205676"/>
                  </a:lnTo>
                  <a:lnTo>
                    <a:pt x="2370712" y="1160901"/>
                  </a:lnTo>
                  <a:lnTo>
                    <a:pt x="2375281" y="1115980"/>
                  </a:lnTo>
                  <a:lnTo>
                    <a:pt x="2378529" y="1070945"/>
                  </a:lnTo>
                  <a:lnTo>
                    <a:pt x="2380455" y="1025826"/>
                  </a:lnTo>
                  <a:lnTo>
                    <a:pt x="2381055" y="980655"/>
                  </a:lnTo>
                  <a:lnTo>
                    <a:pt x="2380327" y="935464"/>
                  </a:lnTo>
                  <a:lnTo>
                    <a:pt x="2378268" y="890285"/>
                  </a:lnTo>
                  <a:lnTo>
                    <a:pt x="2374876" y="845149"/>
                  </a:lnTo>
                  <a:lnTo>
                    <a:pt x="2370147" y="800087"/>
                  </a:lnTo>
                  <a:lnTo>
                    <a:pt x="2364079" y="755131"/>
                  </a:lnTo>
                  <a:lnTo>
                    <a:pt x="2356669" y="710313"/>
                  </a:lnTo>
                  <a:lnTo>
                    <a:pt x="2347914" y="665664"/>
                  </a:lnTo>
                  <a:lnTo>
                    <a:pt x="2337812" y="621215"/>
                  </a:lnTo>
                  <a:lnTo>
                    <a:pt x="2326360" y="576999"/>
                  </a:lnTo>
                  <a:lnTo>
                    <a:pt x="2313555" y="533046"/>
                  </a:lnTo>
                  <a:lnTo>
                    <a:pt x="2299394" y="489389"/>
                  </a:lnTo>
                  <a:lnTo>
                    <a:pt x="2283875" y="446058"/>
                  </a:lnTo>
                  <a:lnTo>
                    <a:pt x="2266995" y="403085"/>
                  </a:lnTo>
                  <a:lnTo>
                    <a:pt x="2248750" y="360502"/>
                  </a:lnTo>
                  <a:lnTo>
                    <a:pt x="2229140" y="318341"/>
                  </a:lnTo>
                  <a:lnTo>
                    <a:pt x="2208160" y="276632"/>
                  </a:lnTo>
                  <a:lnTo>
                    <a:pt x="2185808" y="235408"/>
                  </a:lnTo>
                  <a:lnTo>
                    <a:pt x="2162081" y="194700"/>
                  </a:lnTo>
                  <a:lnTo>
                    <a:pt x="2136977" y="154539"/>
                  </a:lnTo>
                  <a:lnTo>
                    <a:pt x="2110492" y="114957"/>
                  </a:lnTo>
                  <a:lnTo>
                    <a:pt x="2082624" y="75985"/>
                  </a:lnTo>
                  <a:lnTo>
                    <a:pt x="2053371" y="37655"/>
                  </a:lnTo>
                  <a:lnTo>
                    <a:pt x="2022729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11653" y="2389123"/>
              <a:ext cx="2381250" cy="2512695"/>
            </a:xfrm>
            <a:custGeom>
              <a:avLst/>
              <a:gdLst/>
              <a:ahLst/>
              <a:cxnLst/>
              <a:rect l="l" t="t" r="r" b="b"/>
              <a:pathLst>
                <a:path w="2381250" h="2512695">
                  <a:moveTo>
                    <a:pt x="2022729" y="0"/>
                  </a:moveTo>
                  <a:lnTo>
                    <a:pt x="2053371" y="37655"/>
                  </a:lnTo>
                  <a:lnTo>
                    <a:pt x="2082624" y="75985"/>
                  </a:lnTo>
                  <a:lnTo>
                    <a:pt x="2110492" y="114957"/>
                  </a:lnTo>
                  <a:lnTo>
                    <a:pt x="2136977" y="154539"/>
                  </a:lnTo>
                  <a:lnTo>
                    <a:pt x="2162081" y="194700"/>
                  </a:lnTo>
                  <a:lnTo>
                    <a:pt x="2185808" y="235408"/>
                  </a:lnTo>
                  <a:lnTo>
                    <a:pt x="2208160" y="276632"/>
                  </a:lnTo>
                  <a:lnTo>
                    <a:pt x="2229140" y="318341"/>
                  </a:lnTo>
                  <a:lnTo>
                    <a:pt x="2248750" y="360502"/>
                  </a:lnTo>
                  <a:lnTo>
                    <a:pt x="2266995" y="403085"/>
                  </a:lnTo>
                  <a:lnTo>
                    <a:pt x="2283875" y="446058"/>
                  </a:lnTo>
                  <a:lnTo>
                    <a:pt x="2299394" y="489389"/>
                  </a:lnTo>
                  <a:lnTo>
                    <a:pt x="2313555" y="533046"/>
                  </a:lnTo>
                  <a:lnTo>
                    <a:pt x="2326360" y="576999"/>
                  </a:lnTo>
                  <a:lnTo>
                    <a:pt x="2337812" y="621215"/>
                  </a:lnTo>
                  <a:lnTo>
                    <a:pt x="2347914" y="665664"/>
                  </a:lnTo>
                  <a:lnTo>
                    <a:pt x="2356669" y="710313"/>
                  </a:lnTo>
                  <a:lnTo>
                    <a:pt x="2364079" y="755131"/>
                  </a:lnTo>
                  <a:lnTo>
                    <a:pt x="2370147" y="800087"/>
                  </a:lnTo>
                  <a:lnTo>
                    <a:pt x="2374876" y="845149"/>
                  </a:lnTo>
                  <a:lnTo>
                    <a:pt x="2378268" y="890285"/>
                  </a:lnTo>
                  <a:lnTo>
                    <a:pt x="2380327" y="935464"/>
                  </a:lnTo>
                  <a:lnTo>
                    <a:pt x="2381055" y="980655"/>
                  </a:lnTo>
                  <a:lnTo>
                    <a:pt x="2380455" y="1025826"/>
                  </a:lnTo>
                  <a:lnTo>
                    <a:pt x="2378529" y="1070945"/>
                  </a:lnTo>
                  <a:lnTo>
                    <a:pt x="2375281" y="1115980"/>
                  </a:lnTo>
                  <a:lnTo>
                    <a:pt x="2370712" y="1160901"/>
                  </a:lnTo>
                  <a:lnTo>
                    <a:pt x="2364826" y="1205676"/>
                  </a:lnTo>
                  <a:lnTo>
                    <a:pt x="2357626" y="1250273"/>
                  </a:lnTo>
                  <a:lnTo>
                    <a:pt x="2349114" y="1294661"/>
                  </a:lnTo>
                  <a:lnTo>
                    <a:pt x="2339293" y="1338808"/>
                  </a:lnTo>
                  <a:lnTo>
                    <a:pt x="2328166" y="1382683"/>
                  </a:lnTo>
                  <a:lnTo>
                    <a:pt x="2315736" y="1426253"/>
                  </a:lnTo>
                  <a:lnTo>
                    <a:pt x="2302004" y="1469489"/>
                  </a:lnTo>
                  <a:lnTo>
                    <a:pt x="2286975" y="1512357"/>
                  </a:lnTo>
                  <a:lnTo>
                    <a:pt x="2270650" y="1554827"/>
                  </a:lnTo>
                  <a:lnTo>
                    <a:pt x="2253032" y="1596867"/>
                  </a:lnTo>
                  <a:lnTo>
                    <a:pt x="2234125" y="1638445"/>
                  </a:lnTo>
                  <a:lnTo>
                    <a:pt x="2213931" y="1679531"/>
                  </a:lnTo>
                  <a:lnTo>
                    <a:pt x="2192452" y="1720092"/>
                  </a:lnTo>
                  <a:lnTo>
                    <a:pt x="2169692" y="1760096"/>
                  </a:lnTo>
                  <a:lnTo>
                    <a:pt x="2145653" y="1799513"/>
                  </a:lnTo>
                  <a:lnTo>
                    <a:pt x="2120338" y="1838311"/>
                  </a:lnTo>
                  <a:lnTo>
                    <a:pt x="2093750" y="1876459"/>
                  </a:lnTo>
                  <a:lnTo>
                    <a:pt x="2065891" y="1913924"/>
                  </a:lnTo>
                  <a:lnTo>
                    <a:pt x="2036764" y="1950675"/>
                  </a:lnTo>
                  <a:lnTo>
                    <a:pt x="2006372" y="1986681"/>
                  </a:lnTo>
                  <a:lnTo>
                    <a:pt x="1974717" y="2021910"/>
                  </a:lnTo>
                  <a:lnTo>
                    <a:pt x="1941803" y="2056331"/>
                  </a:lnTo>
                  <a:lnTo>
                    <a:pt x="1907632" y="2089911"/>
                  </a:lnTo>
                  <a:lnTo>
                    <a:pt x="1872207" y="2122621"/>
                  </a:lnTo>
                  <a:lnTo>
                    <a:pt x="1835531" y="2154428"/>
                  </a:lnTo>
                  <a:lnTo>
                    <a:pt x="1797894" y="2185038"/>
                  </a:lnTo>
                  <a:lnTo>
                    <a:pt x="1759519" y="2214295"/>
                  </a:lnTo>
                  <a:lnTo>
                    <a:pt x="1720439" y="2242195"/>
                  </a:lnTo>
                  <a:lnTo>
                    <a:pt x="1680687" y="2268738"/>
                  </a:lnTo>
                  <a:lnTo>
                    <a:pt x="1640296" y="2293920"/>
                  </a:lnTo>
                  <a:lnTo>
                    <a:pt x="1599300" y="2317741"/>
                  </a:lnTo>
                  <a:lnTo>
                    <a:pt x="1557731" y="2340199"/>
                  </a:lnTo>
                  <a:lnTo>
                    <a:pt x="1515623" y="2361292"/>
                  </a:lnTo>
                  <a:lnTo>
                    <a:pt x="1473009" y="2381017"/>
                  </a:lnTo>
                  <a:lnTo>
                    <a:pt x="1429922" y="2399374"/>
                  </a:lnTo>
                  <a:lnTo>
                    <a:pt x="1386395" y="2416360"/>
                  </a:lnTo>
                  <a:lnTo>
                    <a:pt x="1342462" y="2431974"/>
                  </a:lnTo>
                  <a:lnTo>
                    <a:pt x="1298155" y="2446213"/>
                  </a:lnTo>
                  <a:lnTo>
                    <a:pt x="1253508" y="2459077"/>
                  </a:lnTo>
                  <a:lnTo>
                    <a:pt x="1208555" y="2470563"/>
                  </a:lnTo>
                  <a:lnTo>
                    <a:pt x="1163327" y="2480669"/>
                  </a:lnTo>
                  <a:lnTo>
                    <a:pt x="1117859" y="2489393"/>
                  </a:lnTo>
                  <a:lnTo>
                    <a:pt x="1072183" y="2496734"/>
                  </a:lnTo>
                  <a:lnTo>
                    <a:pt x="1026333" y="2502690"/>
                  </a:lnTo>
                  <a:lnTo>
                    <a:pt x="980342" y="2507260"/>
                  </a:lnTo>
                  <a:lnTo>
                    <a:pt x="934243" y="2510440"/>
                  </a:lnTo>
                  <a:lnTo>
                    <a:pt x="888070" y="2512230"/>
                  </a:lnTo>
                  <a:lnTo>
                    <a:pt x="841854" y="2512628"/>
                  </a:lnTo>
                  <a:lnTo>
                    <a:pt x="795631" y="2511631"/>
                  </a:lnTo>
                  <a:lnTo>
                    <a:pt x="749432" y="2509239"/>
                  </a:lnTo>
                  <a:lnTo>
                    <a:pt x="703291" y="2505449"/>
                  </a:lnTo>
                  <a:lnTo>
                    <a:pt x="657242" y="2500259"/>
                  </a:lnTo>
                  <a:lnTo>
                    <a:pt x="611316" y="2493668"/>
                  </a:lnTo>
                  <a:lnTo>
                    <a:pt x="565549" y="2485674"/>
                  </a:lnTo>
                  <a:lnTo>
                    <a:pt x="519972" y="2476274"/>
                  </a:lnTo>
                  <a:lnTo>
                    <a:pt x="474618" y="2465468"/>
                  </a:lnTo>
                  <a:lnTo>
                    <a:pt x="429522" y="2453253"/>
                  </a:lnTo>
                  <a:lnTo>
                    <a:pt x="384716" y="2439628"/>
                  </a:lnTo>
                  <a:lnTo>
                    <a:pt x="340234" y="2424591"/>
                  </a:lnTo>
                  <a:lnTo>
                    <a:pt x="296108" y="2408139"/>
                  </a:lnTo>
                  <a:lnTo>
                    <a:pt x="252372" y="2390272"/>
                  </a:lnTo>
                  <a:lnTo>
                    <a:pt x="209059" y="2370987"/>
                  </a:lnTo>
                  <a:lnTo>
                    <a:pt x="166202" y="2350283"/>
                  </a:lnTo>
                  <a:lnTo>
                    <a:pt x="123835" y="2328157"/>
                  </a:lnTo>
                  <a:lnTo>
                    <a:pt x="81989" y="2304608"/>
                  </a:lnTo>
                  <a:lnTo>
                    <a:pt x="40700" y="2279634"/>
                  </a:lnTo>
                  <a:lnTo>
                    <a:pt x="0" y="2253234"/>
                  </a:lnTo>
                  <a:lnTo>
                    <a:pt x="851915" y="983614"/>
                  </a:lnTo>
                  <a:lnTo>
                    <a:pt x="2022729" y="0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91309" y="3367786"/>
              <a:ext cx="1523365" cy="1270000"/>
            </a:xfrm>
            <a:custGeom>
              <a:avLst/>
              <a:gdLst/>
              <a:ahLst/>
              <a:cxnLst/>
              <a:rect l="l" t="t" r="r" b="b"/>
              <a:pathLst>
                <a:path w="1523364" h="1270000">
                  <a:moveTo>
                    <a:pt x="1523238" y="0"/>
                  </a:moveTo>
                  <a:lnTo>
                    <a:pt x="0" y="133223"/>
                  </a:lnTo>
                  <a:lnTo>
                    <a:pt x="5100" y="182433"/>
                  </a:lnTo>
                  <a:lnTo>
                    <a:pt x="11762" y="231282"/>
                  </a:lnTo>
                  <a:lnTo>
                    <a:pt x="19967" y="279737"/>
                  </a:lnTo>
                  <a:lnTo>
                    <a:pt x="29695" y="327767"/>
                  </a:lnTo>
                  <a:lnTo>
                    <a:pt x="40928" y="375339"/>
                  </a:lnTo>
                  <a:lnTo>
                    <a:pt x="53647" y="422423"/>
                  </a:lnTo>
                  <a:lnTo>
                    <a:pt x="67833" y="468985"/>
                  </a:lnTo>
                  <a:lnTo>
                    <a:pt x="83468" y="514993"/>
                  </a:lnTo>
                  <a:lnTo>
                    <a:pt x="100531" y="560417"/>
                  </a:lnTo>
                  <a:lnTo>
                    <a:pt x="119006" y="605223"/>
                  </a:lnTo>
                  <a:lnTo>
                    <a:pt x="138871" y="649380"/>
                  </a:lnTo>
                  <a:lnTo>
                    <a:pt x="160109" y="692856"/>
                  </a:lnTo>
                  <a:lnTo>
                    <a:pt x="182702" y="735619"/>
                  </a:lnTo>
                  <a:lnTo>
                    <a:pt x="206628" y="777636"/>
                  </a:lnTo>
                  <a:lnTo>
                    <a:pt x="231871" y="818877"/>
                  </a:lnTo>
                  <a:lnTo>
                    <a:pt x="258412" y="859309"/>
                  </a:lnTo>
                  <a:lnTo>
                    <a:pt x="286230" y="898899"/>
                  </a:lnTo>
                  <a:lnTo>
                    <a:pt x="315308" y="937617"/>
                  </a:lnTo>
                  <a:lnTo>
                    <a:pt x="345626" y="975429"/>
                  </a:lnTo>
                  <a:lnTo>
                    <a:pt x="377165" y="1012305"/>
                  </a:lnTo>
                  <a:lnTo>
                    <a:pt x="409908" y="1048212"/>
                  </a:lnTo>
                  <a:lnTo>
                    <a:pt x="443834" y="1083118"/>
                  </a:lnTo>
                  <a:lnTo>
                    <a:pt x="478925" y="1116991"/>
                  </a:lnTo>
                  <a:lnTo>
                    <a:pt x="515163" y="1149799"/>
                  </a:lnTo>
                  <a:lnTo>
                    <a:pt x="552527" y="1181511"/>
                  </a:lnTo>
                  <a:lnTo>
                    <a:pt x="591000" y="1212094"/>
                  </a:lnTo>
                  <a:lnTo>
                    <a:pt x="630562" y="1241516"/>
                  </a:lnTo>
                  <a:lnTo>
                    <a:pt x="671195" y="1269745"/>
                  </a:lnTo>
                  <a:lnTo>
                    <a:pt x="1523238" y="0"/>
                  </a:lnTo>
                  <a:close/>
                </a:path>
              </a:pathLst>
            </a:custGeom>
            <a:solidFill>
              <a:srgbClr val="772C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91309" y="3367786"/>
              <a:ext cx="1523365" cy="1270000"/>
            </a:xfrm>
            <a:custGeom>
              <a:avLst/>
              <a:gdLst/>
              <a:ahLst/>
              <a:cxnLst/>
              <a:rect l="l" t="t" r="r" b="b"/>
              <a:pathLst>
                <a:path w="1523364" h="1270000">
                  <a:moveTo>
                    <a:pt x="671195" y="1269745"/>
                  </a:moveTo>
                  <a:lnTo>
                    <a:pt x="630562" y="1241516"/>
                  </a:lnTo>
                  <a:lnTo>
                    <a:pt x="591000" y="1212094"/>
                  </a:lnTo>
                  <a:lnTo>
                    <a:pt x="552527" y="1181511"/>
                  </a:lnTo>
                  <a:lnTo>
                    <a:pt x="515163" y="1149799"/>
                  </a:lnTo>
                  <a:lnTo>
                    <a:pt x="478925" y="1116991"/>
                  </a:lnTo>
                  <a:lnTo>
                    <a:pt x="443834" y="1083118"/>
                  </a:lnTo>
                  <a:lnTo>
                    <a:pt x="409908" y="1048212"/>
                  </a:lnTo>
                  <a:lnTo>
                    <a:pt x="377165" y="1012305"/>
                  </a:lnTo>
                  <a:lnTo>
                    <a:pt x="345626" y="975429"/>
                  </a:lnTo>
                  <a:lnTo>
                    <a:pt x="315308" y="937617"/>
                  </a:lnTo>
                  <a:lnTo>
                    <a:pt x="286230" y="898899"/>
                  </a:lnTo>
                  <a:lnTo>
                    <a:pt x="258412" y="859309"/>
                  </a:lnTo>
                  <a:lnTo>
                    <a:pt x="231871" y="818877"/>
                  </a:lnTo>
                  <a:lnTo>
                    <a:pt x="206628" y="777636"/>
                  </a:lnTo>
                  <a:lnTo>
                    <a:pt x="182702" y="735619"/>
                  </a:lnTo>
                  <a:lnTo>
                    <a:pt x="160109" y="692856"/>
                  </a:lnTo>
                  <a:lnTo>
                    <a:pt x="138871" y="649380"/>
                  </a:lnTo>
                  <a:lnTo>
                    <a:pt x="119006" y="605223"/>
                  </a:lnTo>
                  <a:lnTo>
                    <a:pt x="100531" y="560417"/>
                  </a:lnTo>
                  <a:lnTo>
                    <a:pt x="83468" y="514993"/>
                  </a:lnTo>
                  <a:lnTo>
                    <a:pt x="67833" y="468985"/>
                  </a:lnTo>
                  <a:lnTo>
                    <a:pt x="53647" y="422423"/>
                  </a:lnTo>
                  <a:lnTo>
                    <a:pt x="40928" y="375339"/>
                  </a:lnTo>
                  <a:lnTo>
                    <a:pt x="29695" y="327767"/>
                  </a:lnTo>
                  <a:lnTo>
                    <a:pt x="19967" y="279737"/>
                  </a:lnTo>
                  <a:lnTo>
                    <a:pt x="11762" y="231282"/>
                  </a:lnTo>
                  <a:lnTo>
                    <a:pt x="5100" y="182433"/>
                  </a:lnTo>
                  <a:lnTo>
                    <a:pt x="0" y="133223"/>
                  </a:lnTo>
                  <a:lnTo>
                    <a:pt x="1523238" y="0"/>
                  </a:lnTo>
                  <a:lnTo>
                    <a:pt x="671195" y="126974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28712" y="2976625"/>
              <a:ext cx="3486785" cy="1533525"/>
            </a:xfrm>
            <a:custGeom>
              <a:avLst/>
              <a:gdLst/>
              <a:ahLst/>
              <a:cxnLst/>
              <a:rect l="l" t="t" r="r" b="b"/>
              <a:pathLst>
                <a:path w="3486785" h="1533525">
                  <a:moveTo>
                    <a:pt x="495363" y="0"/>
                  </a:moveTo>
                  <a:lnTo>
                    <a:pt x="57150" y="9525"/>
                  </a:lnTo>
                  <a:lnTo>
                    <a:pt x="0" y="9525"/>
                  </a:lnTo>
                </a:path>
                <a:path w="3486785" h="1533525">
                  <a:moveTo>
                    <a:pt x="3171888" y="1419225"/>
                  </a:moveTo>
                  <a:lnTo>
                    <a:pt x="3429063" y="1533525"/>
                  </a:lnTo>
                  <a:lnTo>
                    <a:pt x="3486213" y="1533525"/>
                  </a:lnTo>
                </a:path>
                <a:path w="3486785" h="1533525">
                  <a:moveTo>
                    <a:pt x="666813" y="1171575"/>
                  </a:moveTo>
                  <a:lnTo>
                    <a:pt x="238188" y="1114425"/>
                  </a:lnTo>
                  <a:lnTo>
                    <a:pt x="181038" y="1114425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29932" y="2770123"/>
            <a:ext cx="400685" cy="5137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0-</a:t>
            </a:r>
            <a:r>
              <a:rPr sz="1550" b="1" spc="-25" dirty="0">
                <a:latin typeface="Calibri"/>
                <a:cs typeface="Calibri"/>
              </a:rPr>
              <a:t>20</a:t>
            </a:r>
            <a:endParaRPr sz="1550">
              <a:latin typeface="Calibri"/>
              <a:cs typeface="Calibri"/>
            </a:endParaRPr>
          </a:p>
          <a:p>
            <a:pPr marL="22225">
              <a:lnSpc>
                <a:spcPct val="100000"/>
              </a:lnSpc>
              <a:spcBef>
                <a:spcPts val="90"/>
              </a:spcBef>
            </a:pPr>
            <a:r>
              <a:rPr sz="1550" spc="-25" dirty="0">
                <a:latin typeface="Calibri"/>
                <a:cs typeface="Calibri"/>
              </a:rPr>
              <a:t>11%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89984" y="1488059"/>
            <a:ext cx="504190" cy="5137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21-</a:t>
            </a:r>
            <a:r>
              <a:rPr sz="1550" b="1" spc="-25" dirty="0">
                <a:latin typeface="Calibri"/>
                <a:cs typeface="Calibri"/>
              </a:rPr>
              <a:t>36</a:t>
            </a:r>
            <a:endParaRPr sz="1550">
              <a:latin typeface="Calibri"/>
              <a:cs typeface="Calibri"/>
            </a:endParaRPr>
          </a:p>
          <a:p>
            <a:pPr marL="74295">
              <a:lnSpc>
                <a:spcPct val="100000"/>
              </a:lnSpc>
              <a:spcBef>
                <a:spcPts val="90"/>
              </a:spcBef>
            </a:pPr>
            <a:r>
              <a:rPr sz="1550" spc="-25" dirty="0">
                <a:latin typeface="Calibri"/>
                <a:cs typeface="Calibri"/>
              </a:rPr>
              <a:t>30%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82209" y="4279963"/>
            <a:ext cx="503555" cy="514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37-</a:t>
            </a:r>
            <a:r>
              <a:rPr sz="1550" b="1" spc="-25" dirty="0">
                <a:latin typeface="Calibri"/>
                <a:cs typeface="Calibri"/>
              </a:rPr>
              <a:t>64</a:t>
            </a:r>
            <a:endParaRPr sz="1550">
              <a:latin typeface="Calibri"/>
              <a:cs typeface="Calibri"/>
            </a:endParaRPr>
          </a:p>
          <a:p>
            <a:pPr marL="73660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latin typeface="Calibri"/>
                <a:cs typeface="Calibri"/>
              </a:rPr>
              <a:t>45%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6467" y="3883342"/>
            <a:ext cx="381635" cy="514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25"/>
              </a:spcBef>
            </a:pPr>
            <a:r>
              <a:rPr sz="1550" b="1" spc="-25" dirty="0">
                <a:latin typeface="Calibri"/>
                <a:cs typeface="Calibri"/>
              </a:rPr>
              <a:t>65+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latin typeface="Calibri"/>
                <a:cs typeface="Calibri"/>
              </a:rPr>
              <a:t>14%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8" name="object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10051" y="1681226"/>
            <a:ext cx="408305" cy="229235"/>
          </a:xfrm>
          <a:custGeom>
            <a:avLst/>
            <a:gdLst/>
            <a:ahLst/>
            <a:cxnLst/>
            <a:rect l="l" t="t" r="r" b="b"/>
            <a:pathLst>
              <a:path w="408304" h="229235">
                <a:moveTo>
                  <a:pt x="0" y="228853"/>
                </a:moveTo>
                <a:lnTo>
                  <a:pt x="408177" y="0"/>
                </a:lnTo>
              </a:path>
            </a:pathLst>
          </a:custGeom>
          <a:ln w="952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48969" y="6263722"/>
            <a:ext cx="282892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dirty="0">
                <a:latin typeface="Arial"/>
                <a:cs typeface="Arial"/>
              </a:rPr>
              <a:t>Source: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Health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Safety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Net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Data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Warehouse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as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12/13/2024.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2594" y="491807"/>
            <a:ext cx="57029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solidFill>
                  <a:srgbClr val="000000"/>
                </a:solidFill>
              </a:rPr>
              <a:t>HSN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Recipients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by</a:t>
            </a:r>
            <a:r>
              <a:rPr sz="2000" spc="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Federal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Poverty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Level</a:t>
            </a:r>
            <a:r>
              <a:rPr sz="2000" spc="-10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(FPL)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584693" y="189586"/>
            <a:ext cx="1165860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39"/>
              </a:lnSpc>
            </a:pPr>
            <a:r>
              <a:rPr sz="1400" dirty="0">
                <a:solidFill>
                  <a:srgbClr val="4F81BC"/>
                </a:solidFill>
                <a:latin typeface="Calibri"/>
                <a:cs typeface="Calibri"/>
              </a:rPr>
              <a:t>Service</a:t>
            </a:r>
            <a:r>
              <a:rPr sz="1400" spc="-5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F81BC"/>
                </a:solidFill>
                <a:latin typeface="Calibri"/>
                <a:cs typeface="Calibri"/>
              </a:rPr>
              <a:t>Patterns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 descr="state seal_complete_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343648"/>
            <a:ext cx="419100" cy="419100"/>
          </a:xfrm>
          <a:prstGeom prst="rect">
            <a:avLst/>
          </a:prstGeom>
        </p:spPr>
      </p:pic>
      <p:grpSp>
        <p:nvGrpSpPr>
          <p:cNvPr id="5" name="object 5" descr="Recipient Demographics"/>
          <p:cNvGrpSpPr/>
          <p:nvPr/>
        </p:nvGrpSpPr>
        <p:grpSpPr>
          <a:xfrm>
            <a:off x="461962" y="142875"/>
            <a:ext cx="8510905" cy="466725"/>
            <a:chOff x="461962" y="142875"/>
            <a:chExt cx="8510905" cy="466725"/>
          </a:xfrm>
        </p:grpSpPr>
        <p:sp>
          <p:nvSpPr>
            <p:cNvPr id="6" name="object 6"/>
            <p:cNvSpPr/>
            <p:nvPr/>
          </p:nvSpPr>
          <p:spPr>
            <a:xfrm>
              <a:off x="461962" y="462025"/>
              <a:ext cx="5862955" cy="0"/>
            </a:xfrm>
            <a:custGeom>
              <a:avLst/>
              <a:gdLst/>
              <a:ahLst/>
              <a:cxnLst/>
              <a:rect l="l" t="t" r="r" b="b"/>
              <a:pathLst>
                <a:path w="5862955">
                  <a:moveTo>
                    <a:pt x="0" y="0"/>
                  </a:moveTo>
                  <a:lnTo>
                    <a:pt x="5862637" y="0"/>
                  </a:lnTo>
                </a:path>
              </a:pathLst>
            </a:custGeom>
            <a:ln w="25400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24600" y="142875"/>
              <a:ext cx="2647950" cy="466725"/>
            </a:xfrm>
            <a:custGeom>
              <a:avLst/>
              <a:gdLst/>
              <a:ahLst/>
              <a:cxnLst/>
              <a:rect l="l" t="t" r="r" b="b"/>
              <a:pathLst>
                <a:path w="2647950" h="466725">
                  <a:moveTo>
                    <a:pt x="2647950" y="0"/>
                  </a:moveTo>
                  <a:lnTo>
                    <a:pt x="0" y="0"/>
                  </a:lnTo>
                  <a:lnTo>
                    <a:pt x="0" y="466725"/>
                  </a:lnTo>
                  <a:lnTo>
                    <a:pt x="2647950" y="466725"/>
                  </a:lnTo>
                  <a:lnTo>
                    <a:pt x="2647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1037" y="6500812"/>
            <a:ext cx="7874000" cy="0"/>
          </a:xfrm>
          <a:custGeom>
            <a:avLst/>
            <a:gdLst/>
            <a:ahLst/>
            <a:cxnLst/>
            <a:rect l="l" t="t" r="r" b="b"/>
            <a:pathLst>
              <a:path w="7874000">
                <a:moveTo>
                  <a:pt x="7873428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28485" y="303148"/>
            <a:ext cx="240030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solidFill>
                  <a:srgbClr val="4F81BC"/>
                </a:solidFill>
                <a:latin typeface="Arial"/>
                <a:cs typeface="Arial"/>
              </a:rPr>
              <a:t>Recipient</a:t>
            </a:r>
            <a:r>
              <a:rPr sz="1550" b="1" spc="18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550" b="1" spc="-10" dirty="0">
                <a:solidFill>
                  <a:srgbClr val="4F81BC"/>
                </a:solidFill>
                <a:latin typeface="Arial"/>
                <a:cs typeface="Arial"/>
              </a:rPr>
              <a:t>Demographics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1323975"/>
            <a:ext cx="2286000" cy="4162425"/>
          </a:xfrm>
          <a:custGeom>
            <a:avLst/>
            <a:gdLst/>
            <a:ahLst/>
            <a:cxnLst/>
            <a:rect l="l" t="t" r="r" b="b"/>
            <a:pathLst>
              <a:path w="2286000" h="4162425">
                <a:moveTo>
                  <a:pt x="1905000" y="0"/>
                </a:moveTo>
                <a:lnTo>
                  <a:pt x="381000" y="0"/>
                </a:lnTo>
                <a:lnTo>
                  <a:pt x="333204" y="2968"/>
                </a:lnTo>
                <a:lnTo>
                  <a:pt x="287181" y="11634"/>
                </a:lnTo>
                <a:lnTo>
                  <a:pt x="243288" y="25643"/>
                </a:lnTo>
                <a:lnTo>
                  <a:pt x="201881" y="44636"/>
                </a:lnTo>
                <a:lnTo>
                  <a:pt x="163318" y="68257"/>
                </a:lnTo>
                <a:lnTo>
                  <a:pt x="127955" y="96149"/>
                </a:lnTo>
                <a:lnTo>
                  <a:pt x="96149" y="127955"/>
                </a:lnTo>
                <a:lnTo>
                  <a:pt x="68257" y="163318"/>
                </a:lnTo>
                <a:lnTo>
                  <a:pt x="44636" y="201881"/>
                </a:lnTo>
                <a:lnTo>
                  <a:pt x="25643" y="243288"/>
                </a:lnTo>
                <a:lnTo>
                  <a:pt x="11634" y="287181"/>
                </a:lnTo>
                <a:lnTo>
                  <a:pt x="2968" y="333204"/>
                </a:lnTo>
                <a:lnTo>
                  <a:pt x="0" y="381000"/>
                </a:lnTo>
                <a:lnTo>
                  <a:pt x="0" y="3781425"/>
                </a:lnTo>
                <a:lnTo>
                  <a:pt x="2968" y="3829220"/>
                </a:lnTo>
                <a:lnTo>
                  <a:pt x="11634" y="3875243"/>
                </a:lnTo>
                <a:lnTo>
                  <a:pt x="25643" y="3919136"/>
                </a:lnTo>
                <a:lnTo>
                  <a:pt x="44636" y="3960543"/>
                </a:lnTo>
                <a:lnTo>
                  <a:pt x="68257" y="3999106"/>
                </a:lnTo>
                <a:lnTo>
                  <a:pt x="96149" y="4034469"/>
                </a:lnTo>
                <a:lnTo>
                  <a:pt x="127955" y="4066275"/>
                </a:lnTo>
                <a:lnTo>
                  <a:pt x="163318" y="4094167"/>
                </a:lnTo>
                <a:lnTo>
                  <a:pt x="201881" y="4117788"/>
                </a:lnTo>
                <a:lnTo>
                  <a:pt x="243288" y="4136781"/>
                </a:lnTo>
                <a:lnTo>
                  <a:pt x="287181" y="4150790"/>
                </a:lnTo>
                <a:lnTo>
                  <a:pt x="333204" y="4159456"/>
                </a:lnTo>
                <a:lnTo>
                  <a:pt x="381000" y="4162425"/>
                </a:lnTo>
                <a:lnTo>
                  <a:pt x="1905000" y="4162425"/>
                </a:lnTo>
                <a:lnTo>
                  <a:pt x="1952795" y="4159456"/>
                </a:lnTo>
                <a:lnTo>
                  <a:pt x="1998818" y="4150790"/>
                </a:lnTo>
                <a:lnTo>
                  <a:pt x="2042711" y="4136781"/>
                </a:lnTo>
                <a:lnTo>
                  <a:pt x="2084118" y="4117788"/>
                </a:lnTo>
                <a:lnTo>
                  <a:pt x="2122681" y="4094167"/>
                </a:lnTo>
                <a:lnTo>
                  <a:pt x="2158044" y="4066275"/>
                </a:lnTo>
                <a:lnTo>
                  <a:pt x="2189850" y="4034469"/>
                </a:lnTo>
                <a:lnTo>
                  <a:pt x="2217742" y="3999106"/>
                </a:lnTo>
                <a:lnTo>
                  <a:pt x="2241363" y="3960543"/>
                </a:lnTo>
                <a:lnTo>
                  <a:pt x="2260356" y="3919136"/>
                </a:lnTo>
                <a:lnTo>
                  <a:pt x="2274365" y="3875243"/>
                </a:lnTo>
                <a:lnTo>
                  <a:pt x="2283031" y="3829220"/>
                </a:lnTo>
                <a:lnTo>
                  <a:pt x="2286000" y="3781425"/>
                </a:lnTo>
                <a:lnTo>
                  <a:pt x="2286000" y="381000"/>
                </a:lnTo>
                <a:lnTo>
                  <a:pt x="2283031" y="333204"/>
                </a:lnTo>
                <a:lnTo>
                  <a:pt x="2274365" y="287181"/>
                </a:lnTo>
                <a:lnTo>
                  <a:pt x="2260356" y="243288"/>
                </a:lnTo>
                <a:lnTo>
                  <a:pt x="2241363" y="201881"/>
                </a:lnTo>
                <a:lnTo>
                  <a:pt x="2217742" y="163318"/>
                </a:lnTo>
                <a:lnTo>
                  <a:pt x="2189850" y="127955"/>
                </a:lnTo>
                <a:lnTo>
                  <a:pt x="2158044" y="96149"/>
                </a:lnTo>
                <a:lnTo>
                  <a:pt x="2122681" y="68257"/>
                </a:lnTo>
                <a:lnTo>
                  <a:pt x="2084118" y="44636"/>
                </a:lnTo>
                <a:lnTo>
                  <a:pt x="2042711" y="25643"/>
                </a:lnTo>
                <a:lnTo>
                  <a:pt x="1998818" y="11634"/>
                </a:lnTo>
                <a:lnTo>
                  <a:pt x="1952795" y="2968"/>
                </a:lnTo>
                <a:lnTo>
                  <a:pt x="19050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588506" y="1562798"/>
            <a:ext cx="1651635" cy="4622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2800"/>
              </a:lnSpc>
              <a:spcBef>
                <a:spcPts val="80"/>
              </a:spcBef>
            </a:pPr>
            <a:r>
              <a:rPr sz="1400" spc="-20" dirty="0">
                <a:latin typeface="Calibri"/>
                <a:cs typeface="Calibri"/>
              </a:rPr>
              <a:t>Total</a:t>
            </a:r>
            <a:r>
              <a:rPr sz="1400" dirty="0">
                <a:latin typeface="Calibri"/>
                <a:cs typeface="Calibri"/>
              </a:rPr>
              <a:t> HSN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recipients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in </a:t>
            </a:r>
            <a:r>
              <a:rPr sz="1400" dirty="0">
                <a:latin typeface="Calibri"/>
                <a:cs typeface="Calibri"/>
              </a:rPr>
              <a:t>FY24: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259,646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88506" y="2211387"/>
            <a:ext cx="1923414" cy="152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30"/>
              </a:spcBef>
            </a:pPr>
            <a:r>
              <a:rPr sz="1400" dirty="0">
                <a:latin typeface="Calibri"/>
                <a:cs typeface="Calibri"/>
              </a:rPr>
              <a:t>HSN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eligibility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based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on </a:t>
            </a:r>
            <a:r>
              <a:rPr sz="1400" dirty="0">
                <a:latin typeface="Calibri"/>
                <a:cs typeface="Calibri"/>
              </a:rPr>
              <a:t>an </a:t>
            </a:r>
            <a:r>
              <a:rPr sz="1400" spc="-10" dirty="0">
                <a:latin typeface="Calibri"/>
                <a:cs typeface="Calibri"/>
              </a:rPr>
              <a:t>individual’s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modified </a:t>
            </a:r>
            <a:r>
              <a:rPr sz="1400" dirty="0">
                <a:latin typeface="Calibri"/>
                <a:cs typeface="Calibri"/>
              </a:rPr>
              <a:t>adjusted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gross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income </a:t>
            </a:r>
            <a:r>
              <a:rPr sz="1400" dirty="0">
                <a:latin typeface="Calibri"/>
                <a:cs typeface="Calibri"/>
              </a:rPr>
              <a:t>level.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Most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HSN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recipients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FY24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(65%)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had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an </a:t>
            </a:r>
            <a:r>
              <a:rPr sz="1400" dirty="0">
                <a:latin typeface="Calibri"/>
                <a:cs typeface="Calibri"/>
              </a:rPr>
              <a:t>income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100%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FPL.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88506" y="3918648"/>
            <a:ext cx="1854835" cy="1311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30"/>
              </a:spcBef>
            </a:pPr>
            <a:r>
              <a:rPr sz="1400" dirty="0">
                <a:latin typeface="Calibri"/>
                <a:cs typeface="Calibri"/>
              </a:rPr>
              <a:t>HSN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recipients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an </a:t>
            </a:r>
            <a:r>
              <a:rPr sz="1400" dirty="0">
                <a:latin typeface="Calibri"/>
                <a:cs typeface="Calibri"/>
              </a:rPr>
              <a:t>income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between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150-</a:t>
            </a:r>
            <a:r>
              <a:rPr sz="1400" dirty="0">
                <a:latin typeface="Calibri"/>
                <a:cs typeface="Calibri"/>
              </a:rPr>
              <a:t>300%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FPL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have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annual </a:t>
            </a:r>
            <a:r>
              <a:rPr sz="1400" dirty="0">
                <a:latin typeface="Calibri"/>
                <a:cs typeface="Calibri"/>
              </a:rPr>
              <a:t>deductible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for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Calibri"/>
                <a:cs typeface="Calibri"/>
              </a:rPr>
              <a:t>HSN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payment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health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400" spc="-10" dirty="0">
                <a:latin typeface="Calibri"/>
                <a:cs typeface="Calibri"/>
              </a:rPr>
              <a:t>services.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 descr="Graphic showing percentages of HSN recipients by Federal Poverty Level "/>
          <p:cNvGrpSpPr/>
          <p:nvPr/>
        </p:nvGrpSpPr>
        <p:grpSpPr>
          <a:xfrm>
            <a:off x="1514538" y="1823053"/>
            <a:ext cx="3219450" cy="3058795"/>
            <a:chOff x="1514538" y="1823053"/>
            <a:chExt cx="3219450" cy="3058795"/>
          </a:xfrm>
        </p:grpSpPr>
        <p:sp>
          <p:nvSpPr>
            <p:cNvPr id="15" name="object 15"/>
            <p:cNvSpPr/>
            <p:nvPr/>
          </p:nvSpPr>
          <p:spPr>
            <a:xfrm>
              <a:off x="1580996" y="1823053"/>
              <a:ext cx="2235200" cy="3058795"/>
            </a:xfrm>
            <a:custGeom>
              <a:avLst/>
              <a:gdLst/>
              <a:ahLst/>
              <a:cxnLst/>
              <a:rect l="l" t="t" r="r" b="b"/>
              <a:pathLst>
                <a:path w="2235200" h="3058795">
                  <a:moveTo>
                    <a:pt x="1535773" y="0"/>
                  </a:moveTo>
                  <a:lnTo>
                    <a:pt x="1487745" y="550"/>
                  </a:lnTo>
                  <a:lnTo>
                    <a:pt x="1439746" y="2609"/>
                  </a:lnTo>
                  <a:lnTo>
                    <a:pt x="1391813" y="6176"/>
                  </a:lnTo>
                  <a:lnTo>
                    <a:pt x="1343982" y="11251"/>
                  </a:lnTo>
                  <a:lnTo>
                    <a:pt x="1296291" y="17835"/>
                  </a:lnTo>
                  <a:lnTo>
                    <a:pt x="1248776" y="25927"/>
                  </a:lnTo>
                  <a:lnTo>
                    <a:pt x="1201472" y="35527"/>
                  </a:lnTo>
                  <a:lnTo>
                    <a:pt x="1154417" y="46637"/>
                  </a:lnTo>
                  <a:lnTo>
                    <a:pt x="1107647" y="59255"/>
                  </a:lnTo>
                  <a:lnTo>
                    <a:pt x="1061198" y="73382"/>
                  </a:lnTo>
                  <a:lnTo>
                    <a:pt x="1015107" y="89018"/>
                  </a:lnTo>
                  <a:lnTo>
                    <a:pt x="969410" y="106163"/>
                  </a:lnTo>
                  <a:lnTo>
                    <a:pt x="924144" y="124818"/>
                  </a:lnTo>
                  <a:lnTo>
                    <a:pt x="879346" y="144982"/>
                  </a:lnTo>
                  <a:lnTo>
                    <a:pt x="835051" y="166655"/>
                  </a:lnTo>
                  <a:lnTo>
                    <a:pt x="792150" y="189366"/>
                  </a:lnTo>
                  <a:lnTo>
                    <a:pt x="750265" y="213240"/>
                  </a:lnTo>
                  <a:lnTo>
                    <a:pt x="709405" y="238245"/>
                  </a:lnTo>
                  <a:lnTo>
                    <a:pt x="669580" y="264353"/>
                  </a:lnTo>
                  <a:lnTo>
                    <a:pt x="630800" y="291532"/>
                  </a:lnTo>
                  <a:lnTo>
                    <a:pt x="593074" y="319753"/>
                  </a:lnTo>
                  <a:lnTo>
                    <a:pt x="556412" y="348986"/>
                  </a:lnTo>
                  <a:lnTo>
                    <a:pt x="520824" y="379200"/>
                  </a:lnTo>
                  <a:lnTo>
                    <a:pt x="486320" y="410366"/>
                  </a:lnTo>
                  <a:lnTo>
                    <a:pt x="452910" y="442453"/>
                  </a:lnTo>
                  <a:lnTo>
                    <a:pt x="420603" y="475431"/>
                  </a:lnTo>
                  <a:lnTo>
                    <a:pt x="389409" y="509270"/>
                  </a:lnTo>
                  <a:lnTo>
                    <a:pt x="359339" y="543940"/>
                  </a:lnTo>
                  <a:lnTo>
                    <a:pt x="330401" y="579412"/>
                  </a:lnTo>
                  <a:lnTo>
                    <a:pt x="302605" y="615654"/>
                  </a:lnTo>
                  <a:lnTo>
                    <a:pt x="275962" y="652636"/>
                  </a:lnTo>
                  <a:lnTo>
                    <a:pt x="250481" y="690330"/>
                  </a:lnTo>
                  <a:lnTo>
                    <a:pt x="226173" y="728703"/>
                  </a:lnTo>
                  <a:lnTo>
                    <a:pt x="203045" y="767727"/>
                  </a:lnTo>
                  <a:lnTo>
                    <a:pt x="181110" y="807372"/>
                  </a:lnTo>
                  <a:lnTo>
                    <a:pt x="160376" y="847606"/>
                  </a:lnTo>
                  <a:lnTo>
                    <a:pt x="140852" y="888400"/>
                  </a:lnTo>
                  <a:lnTo>
                    <a:pt x="122550" y="929725"/>
                  </a:lnTo>
                  <a:lnTo>
                    <a:pt x="105479" y="971549"/>
                  </a:lnTo>
                  <a:lnTo>
                    <a:pt x="89648" y="1013843"/>
                  </a:lnTo>
                  <a:lnTo>
                    <a:pt x="75067" y="1056576"/>
                  </a:lnTo>
                  <a:lnTo>
                    <a:pt x="61746" y="1099719"/>
                  </a:lnTo>
                  <a:lnTo>
                    <a:pt x="49696" y="1143241"/>
                  </a:lnTo>
                  <a:lnTo>
                    <a:pt x="38925" y="1187112"/>
                  </a:lnTo>
                  <a:lnTo>
                    <a:pt x="29443" y="1231303"/>
                  </a:lnTo>
                  <a:lnTo>
                    <a:pt x="21261" y="1275782"/>
                  </a:lnTo>
                  <a:lnTo>
                    <a:pt x="14387" y="1320521"/>
                  </a:lnTo>
                  <a:lnTo>
                    <a:pt x="8833" y="1365488"/>
                  </a:lnTo>
                  <a:lnTo>
                    <a:pt x="4607" y="1410654"/>
                  </a:lnTo>
                  <a:lnTo>
                    <a:pt x="1720" y="1455989"/>
                  </a:lnTo>
                  <a:lnTo>
                    <a:pt x="181" y="1501462"/>
                  </a:lnTo>
                  <a:lnTo>
                    <a:pt x="0" y="1547043"/>
                  </a:lnTo>
                  <a:lnTo>
                    <a:pt x="1186" y="1592703"/>
                  </a:lnTo>
                  <a:lnTo>
                    <a:pt x="3750" y="1638411"/>
                  </a:lnTo>
                  <a:lnTo>
                    <a:pt x="7702" y="1684136"/>
                  </a:lnTo>
                  <a:lnTo>
                    <a:pt x="13051" y="1729850"/>
                  </a:lnTo>
                  <a:lnTo>
                    <a:pt x="19807" y="1775522"/>
                  </a:lnTo>
                  <a:lnTo>
                    <a:pt x="27980" y="1821121"/>
                  </a:lnTo>
                  <a:lnTo>
                    <a:pt x="37579" y="1866618"/>
                  </a:lnTo>
                  <a:lnTo>
                    <a:pt x="48614" y="1911982"/>
                  </a:lnTo>
                  <a:lnTo>
                    <a:pt x="61096" y="1957184"/>
                  </a:lnTo>
                  <a:lnTo>
                    <a:pt x="75034" y="2002193"/>
                  </a:lnTo>
                  <a:lnTo>
                    <a:pt x="90437" y="2046979"/>
                  </a:lnTo>
                  <a:lnTo>
                    <a:pt x="107316" y="2091512"/>
                  </a:lnTo>
                  <a:lnTo>
                    <a:pt x="125680" y="2135763"/>
                  </a:lnTo>
                  <a:lnTo>
                    <a:pt x="145540" y="2179700"/>
                  </a:lnTo>
                  <a:lnTo>
                    <a:pt x="166904" y="2223293"/>
                  </a:lnTo>
                  <a:lnTo>
                    <a:pt x="189608" y="2266201"/>
                  </a:lnTo>
                  <a:lnTo>
                    <a:pt x="213475" y="2308092"/>
                  </a:lnTo>
                  <a:lnTo>
                    <a:pt x="238474" y="2348958"/>
                  </a:lnTo>
                  <a:lnTo>
                    <a:pt x="264576" y="2388789"/>
                  </a:lnTo>
                  <a:lnTo>
                    <a:pt x="291750" y="2427574"/>
                  </a:lnTo>
                  <a:lnTo>
                    <a:pt x="319967" y="2465305"/>
                  </a:lnTo>
                  <a:lnTo>
                    <a:pt x="349196" y="2501970"/>
                  </a:lnTo>
                  <a:lnTo>
                    <a:pt x="379406" y="2537562"/>
                  </a:lnTo>
                  <a:lnTo>
                    <a:pt x="410569" y="2572069"/>
                  </a:lnTo>
                  <a:lnTo>
                    <a:pt x="442653" y="2605482"/>
                  </a:lnTo>
                  <a:lnTo>
                    <a:pt x="475629" y="2637791"/>
                  </a:lnTo>
                  <a:lnTo>
                    <a:pt x="509467" y="2668987"/>
                  </a:lnTo>
                  <a:lnTo>
                    <a:pt x="544135" y="2699059"/>
                  </a:lnTo>
                  <a:lnTo>
                    <a:pt x="579606" y="2727998"/>
                  </a:lnTo>
                  <a:lnTo>
                    <a:pt x="615847" y="2755794"/>
                  </a:lnTo>
                  <a:lnTo>
                    <a:pt x="652829" y="2782438"/>
                  </a:lnTo>
                  <a:lnTo>
                    <a:pt x="690522" y="2807919"/>
                  </a:lnTo>
                  <a:lnTo>
                    <a:pt x="728896" y="2832228"/>
                  </a:lnTo>
                  <a:lnTo>
                    <a:pt x="767920" y="2855355"/>
                  </a:lnTo>
                  <a:lnTo>
                    <a:pt x="807565" y="2877290"/>
                  </a:lnTo>
                  <a:lnTo>
                    <a:pt x="847800" y="2898023"/>
                  </a:lnTo>
                  <a:lnTo>
                    <a:pt x="888595" y="2917545"/>
                  </a:lnTo>
                  <a:lnTo>
                    <a:pt x="929921" y="2935846"/>
                  </a:lnTo>
                  <a:lnTo>
                    <a:pt x="971746" y="2952916"/>
                  </a:lnTo>
                  <a:lnTo>
                    <a:pt x="1014042" y="2968746"/>
                  </a:lnTo>
                  <a:lnTo>
                    <a:pt x="1056777" y="2983325"/>
                  </a:lnTo>
                  <a:lnTo>
                    <a:pt x="1099922" y="2996643"/>
                  </a:lnTo>
                  <a:lnTo>
                    <a:pt x="1143446" y="3008692"/>
                  </a:lnTo>
                  <a:lnTo>
                    <a:pt x="1187319" y="3019461"/>
                  </a:lnTo>
                  <a:lnTo>
                    <a:pt x="1231512" y="3028940"/>
                  </a:lnTo>
                  <a:lnTo>
                    <a:pt x="1275994" y="3037120"/>
                  </a:lnTo>
                  <a:lnTo>
                    <a:pt x="1320735" y="3043991"/>
                  </a:lnTo>
                  <a:lnTo>
                    <a:pt x="1365705" y="3049543"/>
                  </a:lnTo>
                  <a:lnTo>
                    <a:pt x="1410873" y="3053767"/>
                  </a:lnTo>
                  <a:lnTo>
                    <a:pt x="1456210" y="3056652"/>
                  </a:lnTo>
                  <a:lnTo>
                    <a:pt x="1501685" y="3058188"/>
                  </a:lnTo>
                  <a:lnTo>
                    <a:pt x="1547269" y="3058367"/>
                  </a:lnTo>
                  <a:lnTo>
                    <a:pt x="1592931" y="3057178"/>
                  </a:lnTo>
                  <a:lnTo>
                    <a:pt x="1638641" y="3054611"/>
                  </a:lnTo>
                  <a:lnTo>
                    <a:pt x="1684369" y="3050657"/>
                  </a:lnTo>
                  <a:lnTo>
                    <a:pt x="1730085" y="3045306"/>
                  </a:lnTo>
                  <a:lnTo>
                    <a:pt x="1775759" y="3038549"/>
                  </a:lnTo>
                  <a:lnTo>
                    <a:pt x="1821360" y="3030374"/>
                  </a:lnTo>
                  <a:lnTo>
                    <a:pt x="1866859" y="3020773"/>
                  </a:lnTo>
                  <a:lnTo>
                    <a:pt x="1912225" y="3009736"/>
                  </a:lnTo>
                  <a:lnTo>
                    <a:pt x="1957428" y="2997253"/>
                  </a:lnTo>
                  <a:lnTo>
                    <a:pt x="2002438" y="2983314"/>
                  </a:lnTo>
                  <a:lnTo>
                    <a:pt x="2047226" y="2967909"/>
                  </a:lnTo>
                  <a:lnTo>
                    <a:pt x="2091760" y="2951029"/>
                  </a:lnTo>
                  <a:lnTo>
                    <a:pt x="2136011" y="2932664"/>
                  </a:lnTo>
                  <a:lnTo>
                    <a:pt x="2179948" y="2912805"/>
                  </a:lnTo>
                  <a:lnTo>
                    <a:pt x="2223542" y="2891440"/>
                  </a:lnTo>
                  <a:lnTo>
                    <a:pt x="1529233" y="1529111"/>
                  </a:lnTo>
                  <a:lnTo>
                    <a:pt x="2234972" y="172624"/>
                  </a:lnTo>
                  <a:lnTo>
                    <a:pt x="2190873" y="150568"/>
                  </a:lnTo>
                  <a:lnTo>
                    <a:pt x="2146258" y="130018"/>
                  </a:lnTo>
                  <a:lnTo>
                    <a:pt x="2101161" y="110975"/>
                  </a:lnTo>
                  <a:lnTo>
                    <a:pt x="2055620" y="93438"/>
                  </a:lnTo>
                  <a:lnTo>
                    <a:pt x="2009671" y="77408"/>
                  </a:lnTo>
                  <a:lnTo>
                    <a:pt x="1963351" y="62885"/>
                  </a:lnTo>
                  <a:lnTo>
                    <a:pt x="1916696" y="49869"/>
                  </a:lnTo>
                  <a:lnTo>
                    <a:pt x="1869743" y="38359"/>
                  </a:lnTo>
                  <a:lnTo>
                    <a:pt x="1822527" y="28357"/>
                  </a:lnTo>
                  <a:lnTo>
                    <a:pt x="1775086" y="19862"/>
                  </a:lnTo>
                  <a:lnTo>
                    <a:pt x="1727456" y="12874"/>
                  </a:lnTo>
                  <a:lnTo>
                    <a:pt x="1679673" y="7394"/>
                  </a:lnTo>
                  <a:lnTo>
                    <a:pt x="1631774" y="3422"/>
                  </a:lnTo>
                  <a:lnTo>
                    <a:pt x="1583795" y="957"/>
                  </a:lnTo>
                  <a:lnTo>
                    <a:pt x="15357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63950" y="1975739"/>
              <a:ext cx="1443990" cy="1356995"/>
            </a:xfrm>
            <a:custGeom>
              <a:avLst/>
              <a:gdLst/>
              <a:ahLst/>
              <a:cxnLst/>
              <a:rect l="l" t="t" r="r" b="b"/>
              <a:pathLst>
                <a:path w="1443989" h="1356995">
                  <a:moveTo>
                    <a:pt x="705738" y="0"/>
                  </a:moveTo>
                  <a:lnTo>
                    <a:pt x="0" y="1356487"/>
                  </a:lnTo>
                  <a:lnTo>
                    <a:pt x="1443863" y="852932"/>
                  </a:lnTo>
                  <a:lnTo>
                    <a:pt x="1426351" y="805303"/>
                  </a:lnTo>
                  <a:lnTo>
                    <a:pt x="1407329" y="758417"/>
                  </a:lnTo>
                  <a:lnTo>
                    <a:pt x="1386823" y="712304"/>
                  </a:lnTo>
                  <a:lnTo>
                    <a:pt x="1364859" y="666996"/>
                  </a:lnTo>
                  <a:lnTo>
                    <a:pt x="1341464" y="622522"/>
                  </a:lnTo>
                  <a:lnTo>
                    <a:pt x="1316664" y="578915"/>
                  </a:lnTo>
                  <a:lnTo>
                    <a:pt x="1290486" y="536204"/>
                  </a:lnTo>
                  <a:lnTo>
                    <a:pt x="1262955" y="494421"/>
                  </a:lnTo>
                  <a:lnTo>
                    <a:pt x="1234100" y="453597"/>
                  </a:lnTo>
                  <a:lnTo>
                    <a:pt x="1203945" y="413762"/>
                  </a:lnTo>
                  <a:lnTo>
                    <a:pt x="1172517" y="374948"/>
                  </a:lnTo>
                  <a:lnTo>
                    <a:pt x="1139843" y="337185"/>
                  </a:lnTo>
                  <a:lnTo>
                    <a:pt x="1105950" y="300503"/>
                  </a:lnTo>
                  <a:lnTo>
                    <a:pt x="1070863" y="264935"/>
                  </a:lnTo>
                  <a:lnTo>
                    <a:pt x="1034609" y="230511"/>
                  </a:lnTo>
                  <a:lnTo>
                    <a:pt x="997214" y="197261"/>
                  </a:lnTo>
                  <a:lnTo>
                    <a:pt x="958706" y="165217"/>
                  </a:lnTo>
                  <a:lnTo>
                    <a:pt x="919110" y="134410"/>
                  </a:lnTo>
                  <a:lnTo>
                    <a:pt x="878452" y="104869"/>
                  </a:lnTo>
                  <a:lnTo>
                    <a:pt x="836760" y="76627"/>
                  </a:lnTo>
                  <a:lnTo>
                    <a:pt x="794059" y="49714"/>
                  </a:lnTo>
                  <a:lnTo>
                    <a:pt x="750377" y="24162"/>
                  </a:lnTo>
                  <a:lnTo>
                    <a:pt x="705738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63950" y="1975739"/>
              <a:ext cx="1443990" cy="1356995"/>
            </a:xfrm>
            <a:custGeom>
              <a:avLst/>
              <a:gdLst/>
              <a:ahLst/>
              <a:cxnLst/>
              <a:rect l="l" t="t" r="r" b="b"/>
              <a:pathLst>
                <a:path w="1443989" h="1356995">
                  <a:moveTo>
                    <a:pt x="705738" y="0"/>
                  </a:moveTo>
                  <a:lnTo>
                    <a:pt x="750377" y="24162"/>
                  </a:lnTo>
                  <a:lnTo>
                    <a:pt x="794059" y="49714"/>
                  </a:lnTo>
                  <a:lnTo>
                    <a:pt x="836760" y="76627"/>
                  </a:lnTo>
                  <a:lnTo>
                    <a:pt x="878452" y="104869"/>
                  </a:lnTo>
                  <a:lnTo>
                    <a:pt x="919110" y="134410"/>
                  </a:lnTo>
                  <a:lnTo>
                    <a:pt x="958706" y="165217"/>
                  </a:lnTo>
                  <a:lnTo>
                    <a:pt x="997214" y="197261"/>
                  </a:lnTo>
                  <a:lnTo>
                    <a:pt x="1034609" y="230511"/>
                  </a:lnTo>
                  <a:lnTo>
                    <a:pt x="1070863" y="264935"/>
                  </a:lnTo>
                  <a:lnTo>
                    <a:pt x="1105950" y="300503"/>
                  </a:lnTo>
                  <a:lnTo>
                    <a:pt x="1139843" y="337185"/>
                  </a:lnTo>
                  <a:lnTo>
                    <a:pt x="1172517" y="374948"/>
                  </a:lnTo>
                  <a:lnTo>
                    <a:pt x="1203945" y="413762"/>
                  </a:lnTo>
                  <a:lnTo>
                    <a:pt x="1234100" y="453597"/>
                  </a:lnTo>
                  <a:lnTo>
                    <a:pt x="1262955" y="494421"/>
                  </a:lnTo>
                  <a:lnTo>
                    <a:pt x="1290486" y="536204"/>
                  </a:lnTo>
                  <a:lnTo>
                    <a:pt x="1316664" y="578915"/>
                  </a:lnTo>
                  <a:lnTo>
                    <a:pt x="1341464" y="622522"/>
                  </a:lnTo>
                  <a:lnTo>
                    <a:pt x="1364859" y="666996"/>
                  </a:lnTo>
                  <a:lnTo>
                    <a:pt x="1386823" y="712304"/>
                  </a:lnTo>
                  <a:lnTo>
                    <a:pt x="1407329" y="758417"/>
                  </a:lnTo>
                  <a:lnTo>
                    <a:pt x="1426351" y="805303"/>
                  </a:lnTo>
                  <a:lnTo>
                    <a:pt x="1443863" y="852932"/>
                  </a:lnTo>
                  <a:lnTo>
                    <a:pt x="0" y="1356487"/>
                  </a:lnTo>
                  <a:lnTo>
                    <a:pt x="705738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71443" y="2848483"/>
              <a:ext cx="1529080" cy="988694"/>
            </a:xfrm>
            <a:custGeom>
              <a:avLst/>
              <a:gdLst/>
              <a:ahLst/>
              <a:cxnLst/>
              <a:rect l="l" t="t" r="r" b="b"/>
              <a:pathLst>
                <a:path w="1529079" h="988695">
                  <a:moveTo>
                    <a:pt x="1443863" y="0"/>
                  </a:moveTo>
                  <a:lnTo>
                    <a:pt x="0" y="503554"/>
                  </a:lnTo>
                  <a:lnTo>
                    <a:pt x="1450213" y="988313"/>
                  </a:lnTo>
                  <a:lnTo>
                    <a:pt x="1465488" y="939963"/>
                  </a:lnTo>
                  <a:lnTo>
                    <a:pt x="1479119" y="891255"/>
                  </a:lnTo>
                  <a:lnTo>
                    <a:pt x="1491108" y="842231"/>
                  </a:lnTo>
                  <a:lnTo>
                    <a:pt x="1501453" y="792931"/>
                  </a:lnTo>
                  <a:lnTo>
                    <a:pt x="1510157" y="743396"/>
                  </a:lnTo>
                  <a:lnTo>
                    <a:pt x="1517217" y="693668"/>
                  </a:lnTo>
                  <a:lnTo>
                    <a:pt x="1522637" y="643786"/>
                  </a:lnTo>
                  <a:lnTo>
                    <a:pt x="1526415" y="593793"/>
                  </a:lnTo>
                  <a:lnTo>
                    <a:pt x="1528551" y="543728"/>
                  </a:lnTo>
                  <a:lnTo>
                    <a:pt x="1529048" y="493633"/>
                  </a:lnTo>
                  <a:lnTo>
                    <a:pt x="1527904" y="443548"/>
                  </a:lnTo>
                  <a:lnTo>
                    <a:pt x="1525120" y="393515"/>
                  </a:lnTo>
                  <a:lnTo>
                    <a:pt x="1520697" y="343573"/>
                  </a:lnTo>
                  <a:lnTo>
                    <a:pt x="1514635" y="293765"/>
                  </a:lnTo>
                  <a:lnTo>
                    <a:pt x="1506934" y="244131"/>
                  </a:lnTo>
                  <a:lnTo>
                    <a:pt x="1497595" y="194712"/>
                  </a:lnTo>
                  <a:lnTo>
                    <a:pt x="1486618" y="145548"/>
                  </a:lnTo>
                  <a:lnTo>
                    <a:pt x="1474003" y="96681"/>
                  </a:lnTo>
                  <a:lnTo>
                    <a:pt x="1459751" y="48151"/>
                  </a:lnTo>
                  <a:lnTo>
                    <a:pt x="1443863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71443" y="2848483"/>
              <a:ext cx="1529080" cy="988694"/>
            </a:xfrm>
            <a:custGeom>
              <a:avLst/>
              <a:gdLst/>
              <a:ahLst/>
              <a:cxnLst/>
              <a:rect l="l" t="t" r="r" b="b"/>
              <a:pathLst>
                <a:path w="1529079" h="988695">
                  <a:moveTo>
                    <a:pt x="1443863" y="0"/>
                  </a:moveTo>
                  <a:lnTo>
                    <a:pt x="1459751" y="48151"/>
                  </a:lnTo>
                  <a:lnTo>
                    <a:pt x="1474003" y="96681"/>
                  </a:lnTo>
                  <a:lnTo>
                    <a:pt x="1486618" y="145548"/>
                  </a:lnTo>
                  <a:lnTo>
                    <a:pt x="1497595" y="194712"/>
                  </a:lnTo>
                  <a:lnTo>
                    <a:pt x="1506934" y="244131"/>
                  </a:lnTo>
                  <a:lnTo>
                    <a:pt x="1514635" y="293765"/>
                  </a:lnTo>
                  <a:lnTo>
                    <a:pt x="1520697" y="343573"/>
                  </a:lnTo>
                  <a:lnTo>
                    <a:pt x="1525120" y="393515"/>
                  </a:lnTo>
                  <a:lnTo>
                    <a:pt x="1527904" y="443548"/>
                  </a:lnTo>
                  <a:lnTo>
                    <a:pt x="1529048" y="493633"/>
                  </a:lnTo>
                  <a:lnTo>
                    <a:pt x="1528551" y="543728"/>
                  </a:lnTo>
                  <a:lnTo>
                    <a:pt x="1526415" y="593793"/>
                  </a:lnTo>
                  <a:lnTo>
                    <a:pt x="1522637" y="643786"/>
                  </a:lnTo>
                  <a:lnTo>
                    <a:pt x="1517217" y="693668"/>
                  </a:lnTo>
                  <a:lnTo>
                    <a:pt x="1510157" y="743396"/>
                  </a:lnTo>
                  <a:lnTo>
                    <a:pt x="1501453" y="792931"/>
                  </a:lnTo>
                  <a:lnTo>
                    <a:pt x="1491108" y="842231"/>
                  </a:lnTo>
                  <a:lnTo>
                    <a:pt x="1479119" y="891255"/>
                  </a:lnTo>
                  <a:lnTo>
                    <a:pt x="1465488" y="939963"/>
                  </a:lnTo>
                  <a:lnTo>
                    <a:pt x="1450213" y="988313"/>
                  </a:lnTo>
                  <a:lnTo>
                    <a:pt x="0" y="503554"/>
                  </a:lnTo>
                  <a:lnTo>
                    <a:pt x="1443863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64077" y="3372230"/>
              <a:ext cx="1450340" cy="1362710"/>
            </a:xfrm>
            <a:custGeom>
              <a:avLst/>
              <a:gdLst/>
              <a:ahLst/>
              <a:cxnLst/>
              <a:rect l="l" t="t" r="r" b="b"/>
              <a:pathLst>
                <a:path w="1450339" h="1362710">
                  <a:moveTo>
                    <a:pt x="0" y="0"/>
                  </a:moveTo>
                  <a:lnTo>
                    <a:pt x="694182" y="1362456"/>
                  </a:lnTo>
                  <a:lnTo>
                    <a:pt x="738402" y="1339002"/>
                  </a:lnTo>
                  <a:lnTo>
                    <a:pt x="781701" y="1314192"/>
                  </a:lnTo>
                  <a:lnTo>
                    <a:pt x="824054" y="1288055"/>
                  </a:lnTo>
                  <a:lnTo>
                    <a:pt x="865436" y="1260620"/>
                  </a:lnTo>
                  <a:lnTo>
                    <a:pt x="905822" y="1231916"/>
                  </a:lnTo>
                  <a:lnTo>
                    <a:pt x="945185" y="1201973"/>
                  </a:lnTo>
                  <a:lnTo>
                    <a:pt x="983501" y="1170821"/>
                  </a:lnTo>
                  <a:lnTo>
                    <a:pt x="1020746" y="1138489"/>
                  </a:lnTo>
                  <a:lnTo>
                    <a:pt x="1056892" y="1105006"/>
                  </a:lnTo>
                  <a:lnTo>
                    <a:pt x="1091916" y="1070402"/>
                  </a:lnTo>
                  <a:lnTo>
                    <a:pt x="1125791" y="1034707"/>
                  </a:lnTo>
                  <a:lnTo>
                    <a:pt x="1158493" y="997950"/>
                  </a:lnTo>
                  <a:lnTo>
                    <a:pt x="1189997" y="960160"/>
                  </a:lnTo>
                  <a:lnTo>
                    <a:pt x="1220277" y="921367"/>
                  </a:lnTo>
                  <a:lnTo>
                    <a:pt x="1249308" y="881601"/>
                  </a:lnTo>
                  <a:lnTo>
                    <a:pt x="1277064" y="840890"/>
                  </a:lnTo>
                  <a:lnTo>
                    <a:pt x="1303521" y="799265"/>
                  </a:lnTo>
                  <a:lnTo>
                    <a:pt x="1328654" y="756755"/>
                  </a:lnTo>
                  <a:lnTo>
                    <a:pt x="1352436" y="713389"/>
                  </a:lnTo>
                  <a:lnTo>
                    <a:pt x="1374843" y="669197"/>
                  </a:lnTo>
                  <a:lnTo>
                    <a:pt x="1395849" y="624209"/>
                  </a:lnTo>
                  <a:lnTo>
                    <a:pt x="1415430" y="578453"/>
                  </a:lnTo>
                  <a:lnTo>
                    <a:pt x="1433559" y="531960"/>
                  </a:lnTo>
                  <a:lnTo>
                    <a:pt x="1450213" y="484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4D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64077" y="3372230"/>
              <a:ext cx="1450340" cy="1362710"/>
            </a:xfrm>
            <a:custGeom>
              <a:avLst/>
              <a:gdLst/>
              <a:ahLst/>
              <a:cxnLst/>
              <a:rect l="l" t="t" r="r" b="b"/>
              <a:pathLst>
                <a:path w="1450339" h="1362710">
                  <a:moveTo>
                    <a:pt x="1450213" y="484759"/>
                  </a:moveTo>
                  <a:lnTo>
                    <a:pt x="1433559" y="531960"/>
                  </a:lnTo>
                  <a:lnTo>
                    <a:pt x="1415430" y="578453"/>
                  </a:lnTo>
                  <a:lnTo>
                    <a:pt x="1395849" y="624209"/>
                  </a:lnTo>
                  <a:lnTo>
                    <a:pt x="1374843" y="669197"/>
                  </a:lnTo>
                  <a:lnTo>
                    <a:pt x="1352436" y="713389"/>
                  </a:lnTo>
                  <a:lnTo>
                    <a:pt x="1328654" y="756755"/>
                  </a:lnTo>
                  <a:lnTo>
                    <a:pt x="1303521" y="799265"/>
                  </a:lnTo>
                  <a:lnTo>
                    <a:pt x="1277064" y="840890"/>
                  </a:lnTo>
                  <a:lnTo>
                    <a:pt x="1249308" y="881601"/>
                  </a:lnTo>
                  <a:lnTo>
                    <a:pt x="1220277" y="921367"/>
                  </a:lnTo>
                  <a:lnTo>
                    <a:pt x="1189997" y="960160"/>
                  </a:lnTo>
                  <a:lnTo>
                    <a:pt x="1158493" y="997950"/>
                  </a:lnTo>
                  <a:lnTo>
                    <a:pt x="1125791" y="1034707"/>
                  </a:lnTo>
                  <a:lnTo>
                    <a:pt x="1091916" y="1070402"/>
                  </a:lnTo>
                  <a:lnTo>
                    <a:pt x="1056892" y="1105006"/>
                  </a:lnTo>
                  <a:lnTo>
                    <a:pt x="1020746" y="1138489"/>
                  </a:lnTo>
                  <a:lnTo>
                    <a:pt x="983501" y="1170821"/>
                  </a:lnTo>
                  <a:lnTo>
                    <a:pt x="945185" y="1201973"/>
                  </a:lnTo>
                  <a:lnTo>
                    <a:pt x="905822" y="1231916"/>
                  </a:lnTo>
                  <a:lnTo>
                    <a:pt x="865436" y="1260620"/>
                  </a:lnTo>
                  <a:lnTo>
                    <a:pt x="824054" y="1288055"/>
                  </a:lnTo>
                  <a:lnTo>
                    <a:pt x="781701" y="1314192"/>
                  </a:lnTo>
                  <a:lnTo>
                    <a:pt x="738402" y="1339002"/>
                  </a:lnTo>
                  <a:lnTo>
                    <a:pt x="694182" y="1362456"/>
                  </a:lnTo>
                  <a:lnTo>
                    <a:pt x="0" y="0"/>
                  </a:lnTo>
                  <a:lnTo>
                    <a:pt x="1450213" y="48475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19300" y="1976501"/>
              <a:ext cx="3209925" cy="2524125"/>
            </a:xfrm>
            <a:custGeom>
              <a:avLst/>
              <a:gdLst/>
              <a:ahLst/>
              <a:cxnLst/>
              <a:rect l="l" t="t" r="r" b="b"/>
              <a:pathLst>
                <a:path w="3209925" h="2524125">
                  <a:moveTo>
                    <a:pt x="66675" y="1371600"/>
                  </a:moveTo>
                  <a:lnTo>
                    <a:pt x="57150" y="1038225"/>
                  </a:lnTo>
                  <a:lnTo>
                    <a:pt x="0" y="1038225"/>
                  </a:lnTo>
                </a:path>
                <a:path w="3209925" h="2524125">
                  <a:moveTo>
                    <a:pt x="2800350" y="352425"/>
                  </a:moveTo>
                  <a:lnTo>
                    <a:pt x="2828925" y="0"/>
                  </a:lnTo>
                  <a:lnTo>
                    <a:pt x="2886075" y="0"/>
                  </a:lnTo>
                </a:path>
                <a:path w="3209925" h="2524125">
                  <a:moveTo>
                    <a:pt x="3181350" y="1362075"/>
                  </a:moveTo>
                  <a:lnTo>
                    <a:pt x="3209925" y="1209675"/>
                  </a:lnTo>
                </a:path>
                <a:path w="3209925" h="2524125">
                  <a:moveTo>
                    <a:pt x="2800350" y="2390775"/>
                  </a:moveTo>
                  <a:lnTo>
                    <a:pt x="2914650" y="2524125"/>
                  </a:lnTo>
                  <a:lnTo>
                    <a:pt x="2971800" y="2524125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39127" y="2802826"/>
            <a:ext cx="875030" cy="514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0-99%</a:t>
            </a:r>
            <a:r>
              <a:rPr sz="1550" b="1" spc="100" dirty="0">
                <a:latin typeface="Calibri"/>
                <a:cs typeface="Calibri"/>
              </a:rPr>
              <a:t> </a:t>
            </a:r>
            <a:r>
              <a:rPr sz="1550" b="1" spc="-25" dirty="0">
                <a:latin typeface="Calibri"/>
                <a:cs typeface="Calibri"/>
              </a:rPr>
              <a:t>FPL</a:t>
            </a:r>
            <a:endParaRPr sz="1550">
              <a:latin typeface="Calibri"/>
              <a:cs typeface="Calibri"/>
            </a:endParaRPr>
          </a:p>
          <a:p>
            <a:pPr marL="8255" algn="ctr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latin typeface="Calibri"/>
                <a:cs typeface="Calibri"/>
              </a:rPr>
              <a:t>65%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8969" y="6263722"/>
            <a:ext cx="282892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dirty="0">
                <a:latin typeface="Arial"/>
                <a:cs typeface="Arial"/>
              </a:rPr>
              <a:t>Source: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Health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Safety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Net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Data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Warehouse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as</a:t>
            </a:r>
            <a:r>
              <a:rPr sz="800" spc="-5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of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b="1" spc="-10" dirty="0">
                <a:latin typeface="Arial"/>
                <a:cs typeface="Arial"/>
              </a:rPr>
              <a:t>12/13/2024.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Executive</a:t>
            </a:r>
            <a:r>
              <a:rPr spc="-40" dirty="0"/>
              <a:t> </a:t>
            </a:r>
            <a:r>
              <a:rPr dirty="0"/>
              <a:t>Office</a:t>
            </a:r>
            <a:r>
              <a:rPr spc="-35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dirty="0"/>
              <a:t>Health</a:t>
            </a:r>
            <a:r>
              <a:rPr spc="3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dirty="0"/>
              <a:t>Human</a:t>
            </a:r>
            <a:r>
              <a:rPr spc="-35" dirty="0"/>
              <a:t> </a:t>
            </a:r>
            <a:r>
              <a:rPr spc="-10" dirty="0"/>
              <a:t>Services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24" name="object 24"/>
          <p:cNvSpPr txBox="1"/>
          <p:nvPr/>
        </p:nvSpPr>
        <p:spPr>
          <a:xfrm>
            <a:off x="4594605" y="1687131"/>
            <a:ext cx="1188085" cy="514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100-149%</a:t>
            </a:r>
            <a:r>
              <a:rPr sz="1550" b="1" spc="180" dirty="0">
                <a:latin typeface="Calibri"/>
                <a:cs typeface="Calibri"/>
              </a:rPr>
              <a:t> </a:t>
            </a:r>
            <a:r>
              <a:rPr sz="1550" b="1" spc="-25" dirty="0">
                <a:latin typeface="Calibri"/>
                <a:cs typeface="Calibri"/>
              </a:rPr>
              <a:t>FPL</a:t>
            </a:r>
            <a:endParaRPr sz="1550">
              <a:latin typeface="Calibri"/>
              <a:cs typeface="Calibri"/>
            </a:endParaRPr>
          </a:p>
          <a:p>
            <a:pPr marL="5080" algn="ctr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latin typeface="Calibri"/>
                <a:cs typeface="Calibri"/>
              </a:rPr>
              <a:t>12%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86884" y="2949257"/>
            <a:ext cx="1111885" cy="481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Calibri"/>
                <a:cs typeface="Calibri"/>
              </a:rPr>
              <a:t>150-</a:t>
            </a:r>
            <a:r>
              <a:rPr sz="1500" b="1" dirty="0">
                <a:latin typeface="Calibri"/>
                <a:cs typeface="Calibri"/>
              </a:rPr>
              <a:t>204%</a:t>
            </a:r>
            <a:r>
              <a:rPr sz="1500" b="1" spc="-5" dirty="0">
                <a:latin typeface="Calibri"/>
                <a:cs typeface="Calibri"/>
              </a:rPr>
              <a:t> </a:t>
            </a:r>
            <a:r>
              <a:rPr sz="1500" b="1" spc="-25" dirty="0">
                <a:latin typeface="Calibri"/>
                <a:cs typeface="Calibri"/>
              </a:rPr>
              <a:t>FPL</a:t>
            </a:r>
            <a:endParaRPr sz="1500">
              <a:latin typeface="Calibri"/>
              <a:cs typeface="Calibri"/>
            </a:endParaRPr>
          </a:p>
          <a:p>
            <a:pPr marL="6985" algn="ctr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Calibri"/>
                <a:cs typeface="Calibri"/>
              </a:rPr>
              <a:t>11%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99228" y="4291266"/>
            <a:ext cx="918844" cy="514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550" b="1" dirty="0">
                <a:latin typeface="Calibri"/>
                <a:cs typeface="Calibri"/>
              </a:rPr>
              <a:t>205%+</a:t>
            </a:r>
            <a:r>
              <a:rPr sz="1550" b="1" spc="65" dirty="0">
                <a:latin typeface="Calibri"/>
                <a:cs typeface="Calibri"/>
              </a:rPr>
              <a:t> </a:t>
            </a:r>
            <a:r>
              <a:rPr sz="1550" b="1" spc="-25" dirty="0">
                <a:latin typeface="Calibri"/>
                <a:cs typeface="Calibri"/>
              </a:rPr>
              <a:t>FPL</a:t>
            </a:r>
            <a:endParaRPr sz="1550">
              <a:latin typeface="Calibri"/>
              <a:cs typeface="Calibri"/>
            </a:endParaRPr>
          </a:p>
          <a:p>
            <a:pPr marL="3810" algn="ctr">
              <a:lnSpc>
                <a:spcPct val="100000"/>
              </a:lnSpc>
              <a:spcBef>
                <a:spcPts val="95"/>
              </a:spcBef>
            </a:pPr>
            <a:r>
              <a:rPr sz="1550" spc="-25" dirty="0">
                <a:latin typeface="Calibri"/>
                <a:cs typeface="Calibri"/>
              </a:rPr>
              <a:t>12%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2723</Words>
  <Application>Microsoft Office PowerPoint</Application>
  <PresentationFormat>On-screen Show (4:3)</PresentationFormat>
  <Paragraphs>430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Gadugi</vt:lpstr>
      <vt:lpstr>Microsoft Sans Serif</vt:lpstr>
      <vt:lpstr>Times New Roman</vt:lpstr>
      <vt:lpstr>Office Theme</vt:lpstr>
      <vt:lpstr>Health Safety Net Annual Report</vt:lpstr>
      <vt:lpstr>Table of Contents</vt:lpstr>
      <vt:lpstr>Introduction</vt:lpstr>
      <vt:lpstr>HSN Overview</vt:lpstr>
      <vt:lpstr>Introduction</vt:lpstr>
      <vt:lpstr>Introduction</vt:lpstr>
      <vt:lpstr>Payments</vt:lpstr>
      <vt:lpstr>Payments</vt:lpstr>
      <vt:lpstr>Payments</vt:lpstr>
      <vt:lpstr>Demand by Service Type</vt:lpstr>
      <vt:lpstr>Service Patterns</vt:lpstr>
      <vt:lpstr>HSN Recipients by Age</vt:lpstr>
      <vt:lpstr>HSN Recipients by Federal Poverty Level (FPL)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2026-09-16T16:17:52Z</dcterms:created>
  <dcterms:modified xsi:type="dcterms:W3CDTF">2026-09-16T16:18:29Z</dcterms:modified>
</cp:coreProperties>
</file>