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18"/>
  </p:notesMasterIdLst>
  <p:sldIdLst>
    <p:sldId id="739" r:id="rId5"/>
    <p:sldId id="795" r:id="rId6"/>
    <p:sldId id="291" r:id="rId7"/>
    <p:sldId id="3263" r:id="rId8"/>
    <p:sldId id="3265" r:id="rId9"/>
    <p:sldId id="3267" r:id="rId10"/>
    <p:sldId id="2086" r:id="rId11"/>
    <p:sldId id="635" r:id="rId12"/>
    <p:sldId id="2077" r:id="rId13"/>
    <p:sldId id="704" r:id="rId14"/>
    <p:sldId id="705" r:id="rId15"/>
    <p:sldId id="525" r:id="rId16"/>
    <p:sldId id="27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54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D55D05-8BDE-48A4-9776-11274BC6F1F3}" v="12" dt="2023-06-06T17:20:01.7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1" d="100"/>
          <a:sy n="71" d="100"/>
        </p:scale>
        <p:origin x="156" y="78"/>
      </p:cViewPr>
      <p:guideLst/>
    </p:cSldViewPr>
  </p:slideViewPr>
  <p:notesTextViewPr>
    <p:cViewPr>
      <p:scale>
        <a:sx n="1" d="1"/>
        <a:sy n="1" d="1"/>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08439D-4B88-4B24-97E3-52D8CF0F89A1}" type="datetimeFigureOut">
              <a:rPr lang="en-US" smtClean="0"/>
              <a:t>6/7/2023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A4EDEC-36BC-4BC5-8DD4-C3DEA09F3838}" type="slidenum">
              <a:rPr lang="en-US" smtClean="0"/>
              <a:t>‹#›</a:t>
            </a:fld>
            <a:endParaRPr lang="en-US"/>
          </a:p>
        </p:txBody>
      </p:sp>
    </p:spTree>
    <p:extLst>
      <p:ext uri="{BB962C8B-B14F-4D97-AF65-F5344CB8AC3E}">
        <p14:creationId xmlns:p14="http://schemas.microsoft.com/office/powerpoint/2010/main" val="681538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08563" y="0"/>
            <a:ext cx="4135437" cy="2325688"/>
          </a:xfrm>
          <a:prstGeom prst="rect">
            <a:avLst/>
          </a:prstGeom>
          <a:noFill/>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75871D-C205-4475-9F09-4E8322E06539}" type="slidenum">
              <a:rPr lang="en-US" smtClean="0"/>
              <a:t>1</a:t>
            </a:fld>
            <a:endParaRPr lang="en-US"/>
          </a:p>
        </p:txBody>
      </p:sp>
      <p:sp>
        <p:nvSpPr>
          <p:cNvPr id="5" name="TextBox 4">
            <a:extLst>
              <a:ext uri="{FF2B5EF4-FFF2-40B4-BE49-F238E27FC236}">
                <a16:creationId xmlns:a16="http://schemas.microsoft.com/office/drawing/2014/main" id="{D3040AD5-5C56-4865-BC55-EBACC749901E}"/>
              </a:ext>
            </a:extLst>
          </p:cNvPr>
          <p:cNvSpPr txBox="1"/>
          <p:nvPr/>
        </p:nvSpPr>
        <p:spPr>
          <a:xfrm>
            <a:off x="1833410" y="454645"/>
            <a:ext cx="3356206" cy="160043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chemeClr val="accent1"/>
                </a:solidFill>
                <a:effectLst/>
                <a:uLnTx/>
                <a:uFillTx/>
                <a:latin typeface="+mj-lt"/>
                <a:ea typeface="+mn-ea"/>
                <a:cs typeface="+mn-cs"/>
              </a:rPr>
              <a:t>Notes Page Title Here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accent1"/>
                </a:solidFill>
                <a:effectLst/>
                <a:uLnTx/>
                <a:uFillTx/>
                <a:latin typeface="+mj-lt"/>
                <a:ea typeface="+mn-ea"/>
                <a:cs typeface="+mn-cs"/>
              </a:rPr>
              <a:t>(edit this in notes view)</a:t>
            </a:r>
          </a:p>
        </p:txBody>
      </p:sp>
    </p:spTree>
    <p:extLst>
      <p:ext uri="{BB962C8B-B14F-4D97-AF65-F5344CB8AC3E}">
        <p14:creationId xmlns:p14="http://schemas.microsoft.com/office/powerpoint/2010/main" val="74857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75871D-C205-4475-9F09-4E8322E06539}" type="slidenum">
              <a:rPr lang="en-US" smtClean="0"/>
              <a:pPr/>
              <a:t>2</a:t>
            </a:fld>
            <a:endParaRPr lang="en-US"/>
          </a:p>
        </p:txBody>
      </p:sp>
      <p:sp>
        <p:nvSpPr>
          <p:cNvPr id="5" name="TextBox 4">
            <a:extLst>
              <a:ext uri="{FF2B5EF4-FFF2-40B4-BE49-F238E27FC236}">
                <a16:creationId xmlns:a16="http://schemas.microsoft.com/office/drawing/2014/main" id="{CF4DADBC-C45E-497A-85E9-06700744880D}"/>
              </a:ext>
            </a:extLst>
          </p:cNvPr>
          <p:cNvSpPr txBox="1"/>
          <p:nvPr/>
        </p:nvSpPr>
        <p:spPr>
          <a:xfrm>
            <a:off x="1833410" y="454645"/>
            <a:ext cx="3356206" cy="160043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chemeClr val="accent1"/>
                </a:solidFill>
                <a:effectLst/>
                <a:uLnTx/>
                <a:uFillTx/>
                <a:latin typeface="+mj-lt"/>
                <a:ea typeface="+mn-ea"/>
                <a:cs typeface="+mn-cs"/>
              </a:rPr>
              <a:t>Notes Page Title Here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accent1"/>
                </a:solidFill>
                <a:effectLst/>
                <a:uLnTx/>
                <a:uFillTx/>
                <a:latin typeface="+mj-lt"/>
                <a:ea typeface="+mn-ea"/>
                <a:cs typeface="+mn-cs"/>
              </a:rPr>
              <a:t>(edit this in notes view)</a:t>
            </a:r>
          </a:p>
        </p:txBody>
      </p:sp>
    </p:spTree>
    <p:extLst>
      <p:ext uri="{BB962C8B-B14F-4D97-AF65-F5344CB8AC3E}">
        <p14:creationId xmlns:p14="http://schemas.microsoft.com/office/powerpoint/2010/main" val="3786406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sz="1400" b="1" kern="1200">
                <a:solidFill>
                  <a:schemeClr val="tx1"/>
                </a:solidFill>
                <a:latin typeface="+mn-lt"/>
                <a:ea typeface="+mn-ea"/>
                <a:cs typeface="+mn-cs"/>
              </a:rPr>
              <a:t>Benefits</a:t>
            </a:r>
          </a:p>
          <a:p>
            <a:pPr marL="285750" indent="-285750">
              <a:spcAft>
                <a:spcPts val="600"/>
              </a:spcAft>
              <a:buFont typeface="Wingdings" panose="05000000000000000000" pitchFamily="2" charset="2"/>
              <a:buChar char="ü"/>
            </a:pPr>
            <a:r>
              <a:rPr lang="en-US" sz="1400" kern="1200">
                <a:solidFill>
                  <a:schemeClr val="tx1"/>
                </a:solidFill>
                <a:latin typeface="+mn-lt"/>
                <a:ea typeface="+mn-ea"/>
                <a:cs typeface="+mn-cs"/>
              </a:rPr>
              <a:t>Increased personal control over resources, encouraging “demand driven” approaches.</a:t>
            </a:r>
          </a:p>
          <a:p>
            <a:pPr marL="285750" indent="-285750">
              <a:spcAft>
                <a:spcPts val="600"/>
              </a:spcAft>
              <a:buFont typeface="Wingdings" panose="05000000000000000000" pitchFamily="2" charset="2"/>
              <a:buChar char="ü"/>
            </a:pPr>
            <a:r>
              <a:rPr lang="en-US" sz="1400" kern="1200">
                <a:solidFill>
                  <a:schemeClr val="tx1"/>
                </a:solidFill>
                <a:latin typeface="+mn-lt"/>
                <a:ea typeface="+mn-ea"/>
                <a:cs typeface="+mn-cs"/>
              </a:rPr>
              <a:t>Opportunity to alter service array and rates to match demands. </a:t>
            </a:r>
          </a:p>
          <a:p>
            <a:pPr marL="285750" indent="-285750">
              <a:spcAft>
                <a:spcPts val="600"/>
              </a:spcAft>
              <a:buFont typeface="Wingdings" panose="05000000000000000000" pitchFamily="2" charset="2"/>
              <a:buChar char="ü"/>
            </a:pPr>
            <a:r>
              <a:rPr lang="en-US" sz="1400" kern="1200">
                <a:solidFill>
                  <a:schemeClr val="tx1"/>
                </a:solidFill>
                <a:latin typeface="+mn-lt"/>
                <a:ea typeface="+mn-ea"/>
                <a:cs typeface="+mn-cs"/>
              </a:rPr>
              <a:t>Increased fairness among all service recipients.</a:t>
            </a:r>
          </a:p>
          <a:p>
            <a:pPr marL="285750" indent="-285750">
              <a:spcAft>
                <a:spcPts val="600"/>
              </a:spcAft>
              <a:buFont typeface="Wingdings" panose="05000000000000000000" pitchFamily="2" charset="2"/>
              <a:buChar char="ü"/>
            </a:pPr>
            <a:r>
              <a:rPr lang="en-US" sz="1400" kern="1200">
                <a:solidFill>
                  <a:schemeClr val="tx1"/>
                </a:solidFill>
                <a:latin typeface="+mn-lt"/>
                <a:ea typeface="+mn-ea"/>
                <a:cs typeface="+mn-cs"/>
              </a:rPr>
              <a:t>Increased allocative efficiency.   </a:t>
            </a:r>
          </a:p>
          <a:p>
            <a:pPr marL="285750" indent="-285750">
              <a:spcAft>
                <a:spcPts val="600"/>
              </a:spcAft>
              <a:buFont typeface="Wingdings" panose="05000000000000000000" pitchFamily="2" charset="2"/>
              <a:buChar char="ü"/>
            </a:pPr>
            <a:r>
              <a:rPr lang="en-US" sz="1400" kern="1200">
                <a:solidFill>
                  <a:schemeClr val="tx1"/>
                </a:solidFill>
                <a:latin typeface="+mn-lt"/>
                <a:ea typeface="+mn-ea"/>
                <a:cs typeface="+mn-cs"/>
              </a:rPr>
              <a:t>Increased predictability of overall system allocations and  spending.</a:t>
            </a:r>
          </a:p>
          <a:p>
            <a:endParaRPr lang="en-US"/>
          </a:p>
        </p:txBody>
      </p:sp>
      <p:sp>
        <p:nvSpPr>
          <p:cNvPr id="4" name="Slide Number Placeholder 3"/>
          <p:cNvSpPr>
            <a:spLocks noGrp="1"/>
          </p:cNvSpPr>
          <p:nvPr>
            <p:ph type="sldNum" sz="quarter" idx="10"/>
          </p:nvPr>
        </p:nvSpPr>
        <p:spPr/>
        <p:txBody>
          <a:bodyPr/>
          <a:lstStyle/>
          <a:p>
            <a:fld id="{7675871D-C205-4475-9F09-4E8322E06539}" type="slidenum">
              <a:rPr lang="en-US" smtClean="0"/>
              <a:pPr/>
              <a:t>7</a:t>
            </a:fld>
            <a:endParaRPr lang="en-US"/>
          </a:p>
        </p:txBody>
      </p:sp>
    </p:spTree>
    <p:extLst>
      <p:ext uri="{BB962C8B-B14F-4D97-AF65-F5344CB8AC3E}">
        <p14:creationId xmlns:p14="http://schemas.microsoft.com/office/powerpoint/2010/main" val="3117916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75871D-C205-4475-9F09-4E8322E06539}" type="slidenum">
              <a:rPr lang="en-US" smtClean="0"/>
              <a:pPr/>
              <a:t>13</a:t>
            </a:fld>
            <a:endParaRPr lang="en-US"/>
          </a:p>
        </p:txBody>
      </p:sp>
      <p:sp>
        <p:nvSpPr>
          <p:cNvPr id="5" name="TextBox 4">
            <a:extLst>
              <a:ext uri="{FF2B5EF4-FFF2-40B4-BE49-F238E27FC236}">
                <a16:creationId xmlns:a16="http://schemas.microsoft.com/office/drawing/2014/main" id="{A41B7194-A44E-4A6A-B2C2-F3D6A285C6F9}"/>
              </a:ext>
            </a:extLst>
          </p:cNvPr>
          <p:cNvSpPr txBox="1"/>
          <p:nvPr/>
        </p:nvSpPr>
        <p:spPr>
          <a:xfrm>
            <a:off x="1833410" y="454645"/>
            <a:ext cx="3356206" cy="160043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chemeClr val="accent1"/>
                </a:solidFill>
                <a:effectLst/>
                <a:uLnTx/>
                <a:uFillTx/>
                <a:latin typeface="+mj-lt"/>
                <a:ea typeface="+mn-ea"/>
                <a:cs typeface="+mn-cs"/>
              </a:rPr>
              <a:t>Notes Page Title Here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accent1"/>
                </a:solidFill>
                <a:effectLst/>
                <a:uLnTx/>
                <a:uFillTx/>
                <a:latin typeface="+mj-lt"/>
                <a:ea typeface="+mn-ea"/>
                <a:cs typeface="+mn-cs"/>
              </a:rPr>
              <a:t>(edit this in notes view)</a:t>
            </a:r>
          </a:p>
        </p:txBody>
      </p:sp>
    </p:spTree>
    <p:extLst>
      <p:ext uri="{BB962C8B-B14F-4D97-AF65-F5344CB8AC3E}">
        <p14:creationId xmlns:p14="http://schemas.microsoft.com/office/powerpoint/2010/main" val="42805571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8472E-9AD9-51EE-58B5-1C15FA6700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1A0AE44-13EF-7054-67EC-BC9FC19756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ADF0636-077E-ADAA-CA0D-F45B8F1AD72D}"/>
              </a:ext>
            </a:extLst>
          </p:cNvPr>
          <p:cNvSpPr>
            <a:spLocks noGrp="1"/>
          </p:cNvSpPr>
          <p:nvPr>
            <p:ph type="dt" sz="half" idx="10"/>
          </p:nvPr>
        </p:nvSpPr>
        <p:spPr/>
        <p:txBody>
          <a:bodyPr/>
          <a:lstStyle/>
          <a:p>
            <a:fld id="{7F4612C9-B5A1-4B20-9DFA-5AB4F3DA0691}" type="datetime1">
              <a:rPr lang="en-US" smtClean="0"/>
              <a:t>6/7/2023</a:t>
            </a:fld>
            <a:endParaRPr lang="en-US"/>
          </a:p>
        </p:txBody>
      </p:sp>
      <p:sp>
        <p:nvSpPr>
          <p:cNvPr id="5" name="Footer Placeholder 4">
            <a:extLst>
              <a:ext uri="{FF2B5EF4-FFF2-40B4-BE49-F238E27FC236}">
                <a16:creationId xmlns:a16="http://schemas.microsoft.com/office/drawing/2014/main" id="{3D1DAA4F-88F8-B499-C05E-BF86572AF208}"/>
              </a:ext>
            </a:extLst>
          </p:cNvPr>
          <p:cNvSpPr>
            <a:spLocks noGrp="1"/>
          </p:cNvSpPr>
          <p:nvPr>
            <p:ph type="ftr" sz="quarter" idx="11"/>
          </p:nvPr>
        </p:nvSpPr>
        <p:spPr/>
        <p:txBody>
          <a:bodyPr/>
          <a:lstStyle/>
          <a:p>
            <a:r>
              <a:rPr lang="en-US"/>
              <a:t>Human Services Research Institute</a:t>
            </a:r>
          </a:p>
        </p:txBody>
      </p:sp>
      <p:sp>
        <p:nvSpPr>
          <p:cNvPr id="6" name="Slide Number Placeholder 5">
            <a:extLst>
              <a:ext uri="{FF2B5EF4-FFF2-40B4-BE49-F238E27FC236}">
                <a16:creationId xmlns:a16="http://schemas.microsoft.com/office/drawing/2014/main" id="{6F5A3F26-F03F-BE66-6062-DF7543B68826}"/>
              </a:ext>
            </a:extLst>
          </p:cNvPr>
          <p:cNvSpPr>
            <a:spLocks noGrp="1"/>
          </p:cNvSpPr>
          <p:nvPr>
            <p:ph type="sldNum" sz="quarter" idx="12"/>
          </p:nvPr>
        </p:nvSpPr>
        <p:spPr/>
        <p:txBody>
          <a:bodyPr/>
          <a:lstStyle/>
          <a:p>
            <a:fld id="{7D017233-D1D3-4046-9FA7-14C577516EA6}" type="slidenum">
              <a:rPr lang="en-US" smtClean="0"/>
              <a:t>‹#›</a:t>
            </a:fld>
            <a:endParaRPr lang="en-US"/>
          </a:p>
        </p:txBody>
      </p:sp>
    </p:spTree>
    <p:extLst>
      <p:ext uri="{BB962C8B-B14F-4D97-AF65-F5344CB8AC3E}">
        <p14:creationId xmlns:p14="http://schemas.microsoft.com/office/powerpoint/2010/main" val="1082877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2EF30-9C9A-E525-BECA-D4009B7302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331F397-471B-A976-A357-B705CB1C25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DFF59E-4968-93EE-EF00-C50AD46E6355}"/>
              </a:ext>
            </a:extLst>
          </p:cNvPr>
          <p:cNvSpPr>
            <a:spLocks noGrp="1"/>
          </p:cNvSpPr>
          <p:nvPr>
            <p:ph type="dt" sz="half" idx="10"/>
          </p:nvPr>
        </p:nvSpPr>
        <p:spPr/>
        <p:txBody>
          <a:bodyPr/>
          <a:lstStyle/>
          <a:p>
            <a:fld id="{078A6D37-8BB2-45BC-B5D5-D96864420676}" type="datetime1">
              <a:rPr lang="en-US" smtClean="0"/>
              <a:t>6/7/2023</a:t>
            </a:fld>
            <a:endParaRPr lang="en-US"/>
          </a:p>
        </p:txBody>
      </p:sp>
      <p:sp>
        <p:nvSpPr>
          <p:cNvPr id="5" name="Footer Placeholder 4">
            <a:extLst>
              <a:ext uri="{FF2B5EF4-FFF2-40B4-BE49-F238E27FC236}">
                <a16:creationId xmlns:a16="http://schemas.microsoft.com/office/drawing/2014/main" id="{D6513B99-FE69-5BA9-0C84-8333CB023C63}"/>
              </a:ext>
            </a:extLst>
          </p:cNvPr>
          <p:cNvSpPr>
            <a:spLocks noGrp="1"/>
          </p:cNvSpPr>
          <p:nvPr>
            <p:ph type="ftr" sz="quarter" idx="11"/>
          </p:nvPr>
        </p:nvSpPr>
        <p:spPr/>
        <p:txBody>
          <a:bodyPr/>
          <a:lstStyle/>
          <a:p>
            <a:r>
              <a:rPr lang="en-US"/>
              <a:t>Human Services Research Institute</a:t>
            </a:r>
          </a:p>
        </p:txBody>
      </p:sp>
      <p:sp>
        <p:nvSpPr>
          <p:cNvPr id="6" name="Slide Number Placeholder 5">
            <a:extLst>
              <a:ext uri="{FF2B5EF4-FFF2-40B4-BE49-F238E27FC236}">
                <a16:creationId xmlns:a16="http://schemas.microsoft.com/office/drawing/2014/main" id="{A1217257-18CF-CEB8-7391-2AFBFD45F28F}"/>
              </a:ext>
            </a:extLst>
          </p:cNvPr>
          <p:cNvSpPr>
            <a:spLocks noGrp="1"/>
          </p:cNvSpPr>
          <p:nvPr>
            <p:ph type="sldNum" sz="quarter" idx="12"/>
          </p:nvPr>
        </p:nvSpPr>
        <p:spPr/>
        <p:txBody>
          <a:bodyPr/>
          <a:lstStyle/>
          <a:p>
            <a:fld id="{7D017233-D1D3-4046-9FA7-14C577516EA6}" type="slidenum">
              <a:rPr lang="en-US" smtClean="0"/>
              <a:t>‹#›</a:t>
            </a:fld>
            <a:endParaRPr lang="en-US"/>
          </a:p>
        </p:txBody>
      </p:sp>
    </p:spTree>
    <p:extLst>
      <p:ext uri="{BB962C8B-B14F-4D97-AF65-F5344CB8AC3E}">
        <p14:creationId xmlns:p14="http://schemas.microsoft.com/office/powerpoint/2010/main" val="2881700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5C6B36-ABAB-1522-952F-EF304A2883E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E1EAC3A-FECE-5739-B034-BC770C0DD7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76241C-BD75-D9FB-27BC-4D4FC409A137}"/>
              </a:ext>
            </a:extLst>
          </p:cNvPr>
          <p:cNvSpPr>
            <a:spLocks noGrp="1"/>
          </p:cNvSpPr>
          <p:nvPr>
            <p:ph type="dt" sz="half" idx="10"/>
          </p:nvPr>
        </p:nvSpPr>
        <p:spPr/>
        <p:txBody>
          <a:bodyPr/>
          <a:lstStyle/>
          <a:p>
            <a:fld id="{138092F3-1353-4464-9FF5-A212B20C74F7}" type="datetime1">
              <a:rPr lang="en-US" smtClean="0"/>
              <a:t>6/7/2023</a:t>
            </a:fld>
            <a:endParaRPr lang="en-US"/>
          </a:p>
        </p:txBody>
      </p:sp>
      <p:sp>
        <p:nvSpPr>
          <p:cNvPr id="5" name="Footer Placeholder 4">
            <a:extLst>
              <a:ext uri="{FF2B5EF4-FFF2-40B4-BE49-F238E27FC236}">
                <a16:creationId xmlns:a16="http://schemas.microsoft.com/office/drawing/2014/main" id="{8F7AA15C-828E-5935-9001-3DFEA748778C}"/>
              </a:ext>
            </a:extLst>
          </p:cNvPr>
          <p:cNvSpPr>
            <a:spLocks noGrp="1"/>
          </p:cNvSpPr>
          <p:nvPr>
            <p:ph type="ftr" sz="quarter" idx="11"/>
          </p:nvPr>
        </p:nvSpPr>
        <p:spPr/>
        <p:txBody>
          <a:bodyPr/>
          <a:lstStyle/>
          <a:p>
            <a:r>
              <a:rPr lang="en-US"/>
              <a:t>Human Services Research Institute</a:t>
            </a:r>
          </a:p>
        </p:txBody>
      </p:sp>
      <p:sp>
        <p:nvSpPr>
          <p:cNvPr id="6" name="Slide Number Placeholder 5">
            <a:extLst>
              <a:ext uri="{FF2B5EF4-FFF2-40B4-BE49-F238E27FC236}">
                <a16:creationId xmlns:a16="http://schemas.microsoft.com/office/drawing/2014/main" id="{AB280DAF-5353-6B36-01A9-6AD47E6426CE}"/>
              </a:ext>
            </a:extLst>
          </p:cNvPr>
          <p:cNvSpPr>
            <a:spLocks noGrp="1"/>
          </p:cNvSpPr>
          <p:nvPr>
            <p:ph type="sldNum" sz="quarter" idx="12"/>
          </p:nvPr>
        </p:nvSpPr>
        <p:spPr/>
        <p:txBody>
          <a:bodyPr/>
          <a:lstStyle/>
          <a:p>
            <a:fld id="{7D017233-D1D3-4046-9FA7-14C577516EA6}" type="slidenum">
              <a:rPr lang="en-US" smtClean="0"/>
              <a:t>‹#›</a:t>
            </a:fld>
            <a:endParaRPr lang="en-US"/>
          </a:p>
        </p:txBody>
      </p:sp>
    </p:spTree>
    <p:extLst>
      <p:ext uri="{BB962C8B-B14F-4D97-AF65-F5344CB8AC3E}">
        <p14:creationId xmlns:p14="http://schemas.microsoft.com/office/powerpoint/2010/main" val="31123283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ext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2DC14E-A1FA-4D95-8A56-8CFC11F002B6}"/>
              </a:ext>
            </a:extLst>
          </p:cNvPr>
          <p:cNvPicPr>
            <a:picLocks noChangeAspect="1"/>
          </p:cNvPicPr>
          <p:nvPr userDrawn="1"/>
        </p:nvPicPr>
        <p:blipFill rotWithShape="1">
          <a:blip r:embed="rId2"/>
          <a:srcRect t="9986" b="18660"/>
          <a:stretch/>
        </p:blipFill>
        <p:spPr>
          <a:xfrm>
            <a:off x="0" y="-1101"/>
            <a:ext cx="1652159" cy="974426"/>
          </a:xfrm>
          <a:prstGeom prst="rect">
            <a:avLst/>
          </a:prstGeom>
        </p:spPr>
      </p:pic>
      <p:sp>
        <p:nvSpPr>
          <p:cNvPr id="8" name="Title 1">
            <a:extLst>
              <a:ext uri="{FF2B5EF4-FFF2-40B4-BE49-F238E27FC236}">
                <a16:creationId xmlns:a16="http://schemas.microsoft.com/office/drawing/2014/main" id="{1848F0E6-03D7-426D-8E6B-889AA07348E4}"/>
              </a:ext>
            </a:extLst>
          </p:cNvPr>
          <p:cNvSpPr>
            <a:spLocks noGrp="1"/>
          </p:cNvSpPr>
          <p:nvPr>
            <p:ph type="title" hasCustomPrompt="1"/>
          </p:nvPr>
        </p:nvSpPr>
        <p:spPr>
          <a:xfrm>
            <a:off x="1644425" y="-1101"/>
            <a:ext cx="10547576" cy="974426"/>
          </a:xfrm>
          <a:ln>
            <a:noFill/>
          </a:ln>
        </p:spPr>
        <p:txBody>
          <a:bodyPr>
            <a:normAutofit/>
          </a:bodyPr>
          <a:lstStyle>
            <a:lvl1pPr>
              <a:defRPr/>
            </a:lvl1pPr>
          </a:lstStyle>
          <a:p>
            <a:r>
              <a:rPr lang="en-US" sz="3600" b="1">
                <a:solidFill>
                  <a:schemeClr val="accent1"/>
                </a:solidFill>
              </a:rPr>
              <a:t>Heading goes here.</a:t>
            </a:r>
          </a:p>
        </p:txBody>
      </p:sp>
      <p:sp>
        <p:nvSpPr>
          <p:cNvPr id="3" name="Text Placeholder 2">
            <a:extLst>
              <a:ext uri="{FF2B5EF4-FFF2-40B4-BE49-F238E27FC236}">
                <a16:creationId xmlns:a16="http://schemas.microsoft.com/office/drawing/2014/main" id="{158573C5-4447-49ED-97DE-A669F34C0BC0}"/>
              </a:ext>
            </a:extLst>
          </p:cNvPr>
          <p:cNvSpPr>
            <a:spLocks noGrp="1"/>
          </p:cNvSpPr>
          <p:nvPr>
            <p:ph type="body" sz="quarter" idx="10"/>
          </p:nvPr>
        </p:nvSpPr>
        <p:spPr>
          <a:xfrm>
            <a:off x="1789932" y="1672253"/>
            <a:ext cx="8926512" cy="4384675"/>
          </a:xfrm>
        </p:spPr>
        <p:txBody>
          <a:bodyPr/>
          <a:lstStyle>
            <a:lvl1pPr>
              <a:lnSpc>
                <a:spcPct val="125000"/>
              </a:lnSpc>
              <a:defRPr/>
            </a:lvl1pPr>
            <a:lvl2pPr>
              <a:lnSpc>
                <a:spcPct val="125000"/>
              </a:lnSpc>
              <a:defRPr/>
            </a:lvl2pPr>
            <a:lvl3pPr>
              <a:lnSpc>
                <a:spcPct val="125000"/>
              </a:lnSpc>
              <a:defRPr/>
            </a:lvl3pPr>
            <a:lvl4pPr>
              <a:lnSpc>
                <a:spcPct val="125000"/>
              </a:lnSpc>
              <a:defRPr/>
            </a:lvl4pPr>
            <a:lvl5pPr>
              <a:lnSpc>
                <a:spcPct val="125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618C9DE4-7B61-4D04-BAAF-3DD4C6E1F515}"/>
              </a:ext>
            </a:extLst>
          </p:cNvPr>
          <p:cNvSpPr>
            <a:spLocks noGrp="1"/>
          </p:cNvSpPr>
          <p:nvPr>
            <p:ph type="dt" sz="half" idx="11"/>
          </p:nvPr>
        </p:nvSpPr>
        <p:spPr/>
        <p:txBody>
          <a:bodyPr/>
          <a:lstStyle/>
          <a:p>
            <a:fld id="{0FB1580C-8159-4541-AAF1-AE47EBDCAD76}" type="datetime1">
              <a:rPr lang="en-US" smtClean="0"/>
              <a:t>6/7/2023</a:t>
            </a:fld>
            <a:endParaRPr lang="en-US"/>
          </a:p>
        </p:txBody>
      </p:sp>
      <p:sp>
        <p:nvSpPr>
          <p:cNvPr id="4" name="Footer Placeholder 3">
            <a:extLst>
              <a:ext uri="{FF2B5EF4-FFF2-40B4-BE49-F238E27FC236}">
                <a16:creationId xmlns:a16="http://schemas.microsoft.com/office/drawing/2014/main" id="{0C058E1B-B39E-4D08-AE17-EB4849A41D5B}"/>
              </a:ext>
            </a:extLst>
          </p:cNvPr>
          <p:cNvSpPr>
            <a:spLocks noGrp="1"/>
          </p:cNvSpPr>
          <p:nvPr>
            <p:ph type="ftr" sz="quarter" idx="12"/>
          </p:nvPr>
        </p:nvSpPr>
        <p:spPr/>
        <p:txBody>
          <a:bodyPr/>
          <a:lstStyle/>
          <a:p>
            <a:r>
              <a:rPr lang="en-US"/>
              <a:t>Human Services Research Institute</a:t>
            </a:r>
          </a:p>
        </p:txBody>
      </p:sp>
      <p:sp>
        <p:nvSpPr>
          <p:cNvPr id="5" name="Slide Number Placeholder 4">
            <a:extLst>
              <a:ext uri="{FF2B5EF4-FFF2-40B4-BE49-F238E27FC236}">
                <a16:creationId xmlns:a16="http://schemas.microsoft.com/office/drawing/2014/main" id="{3AEAE432-077E-44BD-957C-3642DF027595}"/>
              </a:ext>
            </a:extLst>
          </p:cNvPr>
          <p:cNvSpPr>
            <a:spLocks noGrp="1"/>
          </p:cNvSpPr>
          <p:nvPr>
            <p:ph type="sldNum" sz="quarter" idx="13"/>
          </p:nvPr>
        </p:nvSpPr>
        <p:spPr/>
        <p:txBody>
          <a:bodyPr/>
          <a:lstStyle/>
          <a:p>
            <a:fld id="{A39E18A1-5388-48D7-9BA0-F6425AA8662B}" type="slidenum">
              <a:rPr lang="en-US" smtClean="0"/>
              <a:t>‹#›</a:t>
            </a:fld>
            <a:endParaRPr lang="en-US"/>
          </a:p>
        </p:txBody>
      </p:sp>
    </p:spTree>
    <p:extLst>
      <p:ext uri="{BB962C8B-B14F-4D97-AF65-F5344CB8AC3E}">
        <p14:creationId xmlns:p14="http://schemas.microsoft.com/office/powerpoint/2010/main" val="10525928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Graph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2DC14E-A1FA-4D95-8A56-8CFC11F002B6}"/>
              </a:ext>
            </a:extLst>
          </p:cNvPr>
          <p:cNvPicPr>
            <a:picLocks noChangeAspect="1"/>
          </p:cNvPicPr>
          <p:nvPr userDrawn="1"/>
        </p:nvPicPr>
        <p:blipFill rotWithShape="1">
          <a:blip r:embed="rId2"/>
          <a:srcRect t="9986" b="18660"/>
          <a:stretch/>
        </p:blipFill>
        <p:spPr>
          <a:xfrm>
            <a:off x="0" y="-1101"/>
            <a:ext cx="1652159" cy="974426"/>
          </a:xfrm>
          <a:prstGeom prst="rect">
            <a:avLst/>
          </a:prstGeom>
        </p:spPr>
      </p:pic>
      <p:sp>
        <p:nvSpPr>
          <p:cNvPr id="8" name="Title 1">
            <a:extLst>
              <a:ext uri="{FF2B5EF4-FFF2-40B4-BE49-F238E27FC236}">
                <a16:creationId xmlns:a16="http://schemas.microsoft.com/office/drawing/2014/main" id="{1848F0E6-03D7-426D-8E6B-889AA07348E4}"/>
              </a:ext>
            </a:extLst>
          </p:cNvPr>
          <p:cNvSpPr>
            <a:spLocks noGrp="1"/>
          </p:cNvSpPr>
          <p:nvPr>
            <p:ph type="title"/>
          </p:nvPr>
        </p:nvSpPr>
        <p:spPr>
          <a:xfrm>
            <a:off x="1644425" y="-1101"/>
            <a:ext cx="10547576" cy="974426"/>
          </a:xfrm>
          <a:ln>
            <a:noFill/>
          </a:ln>
        </p:spPr>
        <p:txBody>
          <a:bodyPr>
            <a:normAutofit/>
          </a:bodyPr>
          <a:lstStyle/>
          <a:p>
            <a:r>
              <a:rPr lang="en-US" sz="3600" b="1">
                <a:solidFill>
                  <a:schemeClr val="accent1"/>
                </a:solidFill>
              </a:rPr>
              <a:t>Graph title goes here.</a:t>
            </a:r>
          </a:p>
        </p:txBody>
      </p:sp>
      <p:sp>
        <p:nvSpPr>
          <p:cNvPr id="10" name="Chart Placeholder 9">
            <a:extLst>
              <a:ext uri="{FF2B5EF4-FFF2-40B4-BE49-F238E27FC236}">
                <a16:creationId xmlns:a16="http://schemas.microsoft.com/office/drawing/2014/main" id="{3F71C57B-F985-436F-B266-EF73E067FA41}"/>
              </a:ext>
            </a:extLst>
          </p:cNvPr>
          <p:cNvSpPr>
            <a:spLocks noGrp="1"/>
          </p:cNvSpPr>
          <p:nvPr>
            <p:ph type="chart" sz="quarter" idx="10"/>
          </p:nvPr>
        </p:nvSpPr>
        <p:spPr>
          <a:xfrm>
            <a:off x="1652160" y="1202267"/>
            <a:ext cx="10294308" cy="5410200"/>
          </a:xfrm>
        </p:spPr>
        <p:txBody>
          <a:bodyPr/>
          <a:lstStyle/>
          <a:p>
            <a:endParaRPr lang="en-US"/>
          </a:p>
        </p:txBody>
      </p:sp>
    </p:spTree>
    <p:extLst>
      <p:ext uri="{BB962C8B-B14F-4D97-AF65-F5344CB8AC3E}">
        <p14:creationId xmlns:p14="http://schemas.microsoft.com/office/powerpoint/2010/main" val="33667381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io">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D07E2F8D-89D9-09E3-18DC-7943E83D3253}"/>
              </a:ext>
            </a:extLst>
          </p:cNvPr>
          <p:cNvSpPr/>
          <p:nvPr userDrawn="1"/>
        </p:nvSpPr>
        <p:spPr>
          <a:xfrm>
            <a:off x="3837809" y="0"/>
            <a:ext cx="8354191" cy="6858000"/>
          </a:xfrm>
          <a:custGeom>
            <a:avLst/>
            <a:gdLst>
              <a:gd name="connsiteX0" fmla="*/ 4 w 8354191"/>
              <a:gd name="connsiteY0" fmla="*/ 0 h 6858000"/>
              <a:gd name="connsiteX1" fmla="*/ 80687 w 8354191"/>
              <a:gd name="connsiteY1" fmla="*/ 0 h 6858000"/>
              <a:gd name="connsiteX2" fmla="*/ 8273508 w 8354191"/>
              <a:gd name="connsiteY2" fmla="*/ 0 h 6858000"/>
              <a:gd name="connsiteX3" fmla="*/ 8354191 w 8354191"/>
              <a:gd name="connsiteY3" fmla="*/ 0 h 6858000"/>
              <a:gd name="connsiteX4" fmla="*/ 8354191 w 8354191"/>
              <a:gd name="connsiteY4" fmla="*/ 6858000 h 6858000"/>
              <a:gd name="connsiteX5" fmla="*/ 8273508 w 8354191"/>
              <a:gd name="connsiteY5" fmla="*/ 6858000 h 6858000"/>
              <a:gd name="connsiteX6" fmla="*/ 80683 w 8354191"/>
              <a:gd name="connsiteY6" fmla="*/ 6858000 h 6858000"/>
              <a:gd name="connsiteX7" fmla="*/ 0 w 8354191"/>
              <a:gd name="connsiteY7" fmla="*/ 6858000 h 6858000"/>
              <a:gd name="connsiteX8" fmla="*/ 50583 w 8354191"/>
              <a:gd name="connsiteY8" fmla="*/ 6811530 h 6858000"/>
              <a:gd name="connsiteX9" fmla="*/ 1106226 w 8354191"/>
              <a:gd name="connsiteY9" fmla="*/ 3428998 h 6858000"/>
              <a:gd name="connsiteX10" fmla="*/ 50582 w 8354191"/>
              <a:gd name="connsiteY10" fmla="*/ 4646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54191" h="6858000">
                <a:moveTo>
                  <a:pt x="4" y="0"/>
                </a:moveTo>
                <a:lnTo>
                  <a:pt x="80687" y="0"/>
                </a:lnTo>
                <a:lnTo>
                  <a:pt x="8273508" y="0"/>
                </a:lnTo>
                <a:lnTo>
                  <a:pt x="8354191" y="0"/>
                </a:lnTo>
                <a:lnTo>
                  <a:pt x="8354191" y="6858000"/>
                </a:lnTo>
                <a:lnTo>
                  <a:pt x="8273508" y="6858000"/>
                </a:lnTo>
                <a:lnTo>
                  <a:pt x="80683" y="6858000"/>
                </a:lnTo>
                <a:lnTo>
                  <a:pt x="0" y="6858000"/>
                </a:lnTo>
                <a:lnTo>
                  <a:pt x="50583" y="6811530"/>
                </a:lnTo>
                <a:cubicBezTo>
                  <a:pt x="679371" y="6160112"/>
                  <a:pt x="1106226" y="4889620"/>
                  <a:pt x="1106226" y="3428998"/>
                </a:cubicBezTo>
                <a:cubicBezTo>
                  <a:pt x="1106226" y="1968375"/>
                  <a:pt x="679371" y="697884"/>
                  <a:pt x="50582" y="46466"/>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endParaRPr lang="en-US" sz="1600"/>
          </a:p>
        </p:txBody>
      </p:sp>
      <p:sp>
        <p:nvSpPr>
          <p:cNvPr id="14" name="Picture Placeholder 13">
            <a:extLst>
              <a:ext uri="{FF2B5EF4-FFF2-40B4-BE49-F238E27FC236}">
                <a16:creationId xmlns:a16="http://schemas.microsoft.com/office/drawing/2014/main" id="{5BBA6765-A7C3-BC22-1D47-31C62A1B68A8}"/>
              </a:ext>
            </a:extLst>
          </p:cNvPr>
          <p:cNvSpPr>
            <a:spLocks noGrp="1"/>
          </p:cNvSpPr>
          <p:nvPr>
            <p:ph type="pic" sz="quarter" idx="14"/>
          </p:nvPr>
        </p:nvSpPr>
        <p:spPr>
          <a:xfrm>
            <a:off x="698127" y="1388539"/>
            <a:ext cx="2386584" cy="2389711"/>
          </a:xfrm>
          <a:prstGeom prst="ellipse">
            <a:avLst/>
          </a:prstGeom>
        </p:spPr>
        <p:txBody>
          <a:bodyPr/>
          <a:lstStyle>
            <a:lvl1pPr marL="0" indent="0" algn="ctr">
              <a:buNone/>
              <a:defRPr/>
            </a:lvl1pPr>
          </a:lstStyle>
          <a:p>
            <a:r>
              <a:rPr lang="en-US"/>
              <a:t>Click icon to add picture</a:t>
            </a:r>
          </a:p>
        </p:txBody>
      </p:sp>
      <p:sp>
        <p:nvSpPr>
          <p:cNvPr id="2" name="Title 1">
            <a:extLst>
              <a:ext uri="{FF2B5EF4-FFF2-40B4-BE49-F238E27FC236}">
                <a16:creationId xmlns:a16="http://schemas.microsoft.com/office/drawing/2014/main" id="{9DDDE475-A228-9469-475E-680AEA619FBE}"/>
              </a:ext>
            </a:extLst>
          </p:cNvPr>
          <p:cNvSpPr>
            <a:spLocks noGrp="1"/>
          </p:cNvSpPr>
          <p:nvPr>
            <p:ph type="title" hasCustomPrompt="1"/>
          </p:nvPr>
        </p:nvSpPr>
        <p:spPr>
          <a:xfrm>
            <a:off x="914400" y="4128247"/>
            <a:ext cx="3073400" cy="1358153"/>
          </a:xfrm>
        </p:spPr>
        <p:txBody>
          <a:bodyPr/>
          <a:lstStyle>
            <a:lvl1pPr>
              <a:defRPr/>
            </a:lvl1pPr>
          </a:lstStyle>
          <a:p>
            <a:r>
              <a:rPr lang="en-US" err="1"/>
              <a:t>Firstname</a:t>
            </a:r>
            <a:r>
              <a:rPr lang="en-US"/>
              <a:t> </a:t>
            </a:r>
            <a:r>
              <a:rPr lang="en-US" err="1"/>
              <a:t>Lastname</a:t>
            </a:r>
            <a:endParaRPr lang="en-US"/>
          </a:p>
        </p:txBody>
      </p:sp>
      <p:sp>
        <p:nvSpPr>
          <p:cNvPr id="3" name="Footer Placeholder 2">
            <a:extLst>
              <a:ext uri="{FF2B5EF4-FFF2-40B4-BE49-F238E27FC236}">
                <a16:creationId xmlns:a16="http://schemas.microsoft.com/office/drawing/2014/main" id="{D794EF3E-BB5E-F394-3F1B-69FC35EFF421}"/>
              </a:ext>
            </a:extLst>
          </p:cNvPr>
          <p:cNvSpPr>
            <a:spLocks noGrp="1"/>
          </p:cNvSpPr>
          <p:nvPr>
            <p:ph type="ftr" sz="quarter" idx="10"/>
          </p:nvPr>
        </p:nvSpPr>
        <p:spPr/>
        <p:txBody>
          <a:bodyPr/>
          <a:lstStyle/>
          <a:p>
            <a:r>
              <a:rPr lang="en-US"/>
              <a:t>Human Services Research Institute</a:t>
            </a:r>
          </a:p>
        </p:txBody>
      </p:sp>
      <p:sp>
        <p:nvSpPr>
          <p:cNvPr id="4" name="Date Placeholder 3">
            <a:extLst>
              <a:ext uri="{FF2B5EF4-FFF2-40B4-BE49-F238E27FC236}">
                <a16:creationId xmlns:a16="http://schemas.microsoft.com/office/drawing/2014/main" id="{F014B244-2258-02B4-52DE-F5399209AD7E}"/>
              </a:ext>
            </a:extLst>
          </p:cNvPr>
          <p:cNvSpPr>
            <a:spLocks noGrp="1"/>
          </p:cNvSpPr>
          <p:nvPr>
            <p:ph type="dt" sz="half" idx="11"/>
          </p:nvPr>
        </p:nvSpPr>
        <p:spPr/>
        <p:txBody>
          <a:bodyPr/>
          <a:lstStyle/>
          <a:p>
            <a:fld id="{022EAC91-4090-4845-A795-81F840954BE2}" type="datetime1">
              <a:rPr lang="en-US" smtClean="0"/>
              <a:t>6/7/2023</a:t>
            </a:fld>
            <a:endParaRPr lang="en-US"/>
          </a:p>
        </p:txBody>
      </p:sp>
      <p:sp>
        <p:nvSpPr>
          <p:cNvPr id="5" name="Slide Number Placeholder 4">
            <a:extLst>
              <a:ext uri="{FF2B5EF4-FFF2-40B4-BE49-F238E27FC236}">
                <a16:creationId xmlns:a16="http://schemas.microsoft.com/office/drawing/2014/main" id="{2DA9FD93-0049-3847-2351-B8C7345746F3}"/>
              </a:ext>
            </a:extLst>
          </p:cNvPr>
          <p:cNvSpPr>
            <a:spLocks noGrp="1"/>
          </p:cNvSpPr>
          <p:nvPr>
            <p:ph type="sldNum" sz="quarter" idx="12"/>
          </p:nvPr>
        </p:nvSpPr>
        <p:spPr/>
        <p:txBody>
          <a:bodyPr/>
          <a:lstStyle/>
          <a:p>
            <a:fld id="{B2643E34-DC33-45ED-8E33-EC0D5991E9A4}" type="slidenum">
              <a:rPr lang="en-US" smtClean="0"/>
              <a:pPr/>
              <a:t>‹#›</a:t>
            </a:fld>
            <a:endParaRPr lang="en-US"/>
          </a:p>
        </p:txBody>
      </p:sp>
      <p:pic>
        <p:nvPicPr>
          <p:cNvPr id="7" name="Graphic 6">
            <a:extLst>
              <a:ext uri="{FF2B5EF4-FFF2-40B4-BE49-F238E27FC236}">
                <a16:creationId xmlns:a16="http://schemas.microsoft.com/office/drawing/2014/main" id="{F58B1950-DA1A-6132-4D89-3B7B73DC93C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9472" y="6347780"/>
            <a:ext cx="379256" cy="334638"/>
          </a:xfrm>
          <a:prstGeom prst="rect">
            <a:avLst/>
          </a:prstGeom>
        </p:spPr>
      </p:pic>
      <p:sp>
        <p:nvSpPr>
          <p:cNvPr id="12" name="Text Placeholder 11">
            <a:extLst>
              <a:ext uri="{FF2B5EF4-FFF2-40B4-BE49-F238E27FC236}">
                <a16:creationId xmlns:a16="http://schemas.microsoft.com/office/drawing/2014/main" id="{F3373D81-633F-A7C0-F41F-3FD70A869387}"/>
              </a:ext>
            </a:extLst>
          </p:cNvPr>
          <p:cNvSpPr>
            <a:spLocks noGrp="1"/>
          </p:cNvSpPr>
          <p:nvPr>
            <p:ph type="body" sz="quarter" idx="13"/>
          </p:nvPr>
        </p:nvSpPr>
        <p:spPr>
          <a:xfrm>
            <a:off x="5867400" y="1371600"/>
            <a:ext cx="5410200" cy="4114797"/>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4DE3032F-2C11-BFFA-9315-80DE55A8D375}"/>
              </a:ext>
            </a:extLst>
          </p:cNvPr>
          <p:cNvSpPr/>
          <p:nvPr userDrawn="1"/>
        </p:nvSpPr>
        <p:spPr>
          <a:xfrm>
            <a:off x="12361180" y="0"/>
            <a:ext cx="3077430" cy="111587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91440" rtlCol="0" anchor="t"/>
          <a:lstStyle/>
          <a:p>
            <a:pPr>
              <a:spcBef>
                <a:spcPts val="1200"/>
              </a:spcBef>
            </a:pPr>
            <a:r>
              <a:rPr lang="en-US" sz="1000" b="1" cap="all">
                <a:solidFill>
                  <a:schemeClr val="bg1"/>
                </a:solidFill>
              </a:rPr>
              <a:t>Image</a:t>
            </a:r>
          </a:p>
          <a:p>
            <a:pPr>
              <a:spcBef>
                <a:spcPts val="1200"/>
              </a:spcBef>
            </a:pPr>
            <a:r>
              <a:rPr lang="en-US" sz="1000">
                <a:solidFill>
                  <a:schemeClr val="bg1"/>
                </a:solidFill>
              </a:rPr>
              <a:t>In order to add an image, click on the </a:t>
            </a:r>
            <a:br>
              <a:rPr lang="en-US" sz="1000">
                <a:solidFill>
                  <a:schemeClr val="bg1"/>
                </a:solidFill>
              </a:rPr>
            </a:br>
            <a:r>
              <a:rPr lang="en-US" sz="1000">
                <a:solidFill>
                  <a:schemeClr val="bg1"/>
                </a:solidFill>
              </a:rPr>
              <a:t>image icon in the center. Find and insert</a:t>
            </a:r>
            <a:br>
              <a:rPr lang="en-US" sz="1000">
                <a:solidFill>
                  <a:schemeClr val="bg1"/>
                </a:solidFill>
              </a:rPr>
            </a:br>
            <a:r>
              <a:rPr lang="en-US" sz="1000">
                <a:solidFill>
                  <a:schemeClr val="bg1"/>
                </a:solidFill>
              </a:rPr>
              <a:t>your image. To correct the sizing, </a:t>
            </a:r>
            <a:br>
              <a:rPr lang="en-US" sz="1000">
                <a:solidFill>
                  <a:schemeClr val="bg1"/>
                </a:solidFill>
              </a:rPr>
            </a:br>
            <a:r>
              <a:rPr lang="en-US" sz="1000">
                <a:solidFill>
                  <a:schemeClr val="bg1"/>
                </a:solidFill>
              </a:rPr>
              <a:t>use the Reset button.</a:t>
            </a:r>
          </a:p>
        </p:txBody>
      </p:sp>
    </p:spTree>
    <p:extLst>
      <p:ext uri="{BB962C8B-B14F-4D97-AF65-F5344CB8AC3E}">
        <p14:creationId xmlns:p14="http://schemas.microsoft.com/office/powerpoint/2010/main" val="3927980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21F9D-E236-4C6B-0B2B-BFD1E5AA51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E44583-8831-B5FC-891E-D48FE7B3B5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DA91C6-1E2A-2126-3942-24B251538745}"/>
              </a:ext>
            </a:extLst>
          </p:cNvPr>
          <p:cNvSpPr>
            <a:spLocks noGrp="1"/>
          </p:cNvSpPr>
          <p:nvPr>
            <p:ph type="dt" sz="half" idx="10"/>
          </p:nvPr>
        </p:nvSpPr>
        <p:spPr/>
        <p:txBody>
          <a:bodyPr/>
          <a:lstStyle/>
          <a:p>
            <a:fld id="{64330FEE-001C-4280-87A0-ABC922F015EE}" type="datetime1">
              <a:rPr lang="en-US" smtClean="0"/>
              <a:t>6/7/2023</a:t>
            </a:fld>
            <a:endParaRPr lang="en-US"/>
          </a:p>
        </p:txBody>
      </p:sp>
      <p:sp>
        <p:nvSpPr>
          <p:cNvPr id="5" name="Footer Placeholder 4">
            <a:extLst>
              <a:ext uri="{FF2B5EF4-FFF2-40B4-BE49-F238E27FC236}">
                <a16:creationId xmlns:a16="http://schemas.microsoft.com/office/drawing/2014/main" id="{FDF97D77-5EAC-B698-51F0-2BF8F96BC949}"/>
              </a:ext>
            </a:extLst>
          </p:cNvPr>
          <p:cNvSpPr>
            <a:spLocks noGrp="1"/>
          </p:cNvSpPr>
          <p:nvPr>
            <p:ph type="ftr" sz="quarter" idx="11"/>
          </p:nvPr>
        </p:nvSpPr>
        <p:spPr/>
        <p:txBody>
          <a:bodyPr/>
          <a:lstStyle/>
          <a:p>
            <a:r>
              <a:rPr lang="en-US"/>
              <a:t>Human Services Research Institute</a:t>
            </a:r>
          </a:p>
        </p:txBody>
      </p:sp>
      <p:sp>
        <p:nvSpPr>
          <p:cNvPr id="6" name="Slide Number Placeholder 5">
            <a:extLst>
              <a:ext uri="{FF2B5EF4-FFF2-40B4-BE49-F238E27FC236}">
                <a16:creationId xmlns:a16="http://schemas.microsoft.com/office/drawing/2014/main" id="{022A3625-82A0-5704-6937-5265A2F9C908}"/>
              </a:ext>
            </a:extLst>
          </p:cNvPr>
          <p:cNvSpPr>
            <a:spLocks noGrp="1"/>
          </p:cNvSpPr>
          <p:nvPr>
            <p:ph type="sldNum" sz="quarter" idx="12"/>
          </p:nvPr>
        </p:nvSpPr>
        <p:spPr/>
        <p:txBody>
          <a:bodyPr/>
          <a:lstStyle/>
          <a:p>
            <a:fld id="{7D017233-D1D3-4046-9FA7-14C577516EA6}" type="slidenum">
              <a:rPr lang="en-US" smtClean="0"/>
              <a:t>‹#›</a:t>
            </a:fld>
            <a:endParaRPr lang="en-US"/>
          </a:p>
        </p:txBody>
      </p:sp>
    </p:spTree>
    <p:extLst>
      <p:ext uri="{BB962C8B-B14F-4D97-AF65-F5344CB8AC3E}">
        <p14:creationId xmlns:p14="http://schemas.microsoft.com/office/powerpoint/2010/main" val="4273718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D0374-0976-850B-D4E4-898095A744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5206431-2161-02A7-8550-857A2CB3290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D6B1CC2-21E6-BD68-08E3-F990CE95DAB3}"/>
              </a:ext>
            </a:extLst>
          </p:cNvPr>
          <p:cNvSpPr>
            <a:spLocks noGrp="1"/>
          </p:cNvSpPr>
          <p:nvPr>
            <p:ph type="dt" sz="half" idx="10"/>
          </p:nvPr>
        </p:nvSpPr>
        <p:spPr/>
        <p:txBody>
          <a:bodyPr/>
          <a:lstStyle/>
          <a:p>
            <a:fld id="{8BB4F399-3502-44B6-B1FA-BA8A85F04EC8}" type="datetime1">
              <a:rPr lang="en-US" smtClean="0"/>
              <a:t>6/7/2023</a:t>
            </a:fld>
            <a:endParaRPr lang="en-US"/>
          </a:p>
        </p:txBody>
      </p:sp>
      <p:sp>
        <p:nvSpPr>
          <p:cNvPr id="5" name="Footer Placeholder 4">
            <a:extLst>
              <a:ext uri="{FF2B5EF4-FFF2-40B4-BE49-F238E27FC236}">
                <a16:creationId xmlns:a16="http://schemas.microsoft.com/office/drawing/2014/main" id="{6950C622-A4C1-F04A-BE08-974C1A7B47C5}"/>
              </a:ext>
            </a:extLst>
          </p:cNvPr>
          <p:cNvSpPr>
            <a:spLocks noGrp="1"/>
          </p:cNvSpPr>
          <p:nvPr>
            <p:ph type="ftr" sz="quarter" idx="11"/>
          </p:nvPr>
        </p:nvSpPr>
        <p:spPr/>
        <p:txBody>
          <a:bodyPr/>
          <a:lstStyle/>
          <a:p>
            <a:r>
              <a:rPr lang="en-US"/>
              <a:t>Human Services Research Institute</a:t>
            </a:r>
          </a:p>
        </p:txBody>
      </p:sp>
      <p:sp>
        <p:nvSpPr>
          <p:cNvPr id="6" name="Slide Number Placeholder 5">
            <a:extLst>
              <a:ext uri="{FF2B5EF4-FFF2-40B4-BE49-F238E27FC236}">
                <a16:creationId xmlns:a16="http://schemas.microsoft.com/office/drawing/2014/main" id="{91137391-F69E-9946-2B1B-DFE51AD6E4B0}"/>
              </a:ext>
            </a:extLst>
          </p:cNvPr>
          <p:cNvSpPr>
            <a:spLocks noGrp="1"/>
          </p:cNvSpPr>
          <p:nvPr>
            <p:ph type="sldNum" sz="quarter" idx="12"/>
          </p:nvPr>
        </p:nvSpPr>
        <p:spPr/>
        <p:txBody>
          <a:bodyPr/>
          <a:lstStyle/>
          <a:p>
            <a:fld id="{7D017233-D1D3-4046-9FA7-14C577516EA6}" type="slidenum">
              <a:rPr lang="en-US" smtClean="0"/>
              <a:t>‹#›</a:t>
            </a:fld>
            <a:endParaRPr lang="en-US"/>
          </a:p>
        </p:txBody>
      </p:sp>
    </p:spTree>
    <p:extLst>
      <p:ext uri="{BB962C8B-B14F-4D97-AF65-F5344CB8AC3E}">
        <p14:creationId xmlns:p14="http://schemas.microsoft.com/office/powerpoint/2010/main" val="28253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2A6EB-5625-7E20-29D3-7377849FF4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591B82-57B8-51BC-2BF1-46AEE70A25C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326898-FFC1-2BAA-D84B-9918CFFBEAB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47DB5C-8B84-946A-FEB8-7193D2DAE2DD}"/>
              </a:ext>
            </a:extLst>
          </p:cNvPr>
          <p:cNvSpPr>
            <a:spLocks noGrp="1"/>
          </p:cNvSpPr>
          <p:nvPr>
            <p:ph type="dt" sz="half" idx="10"/>
          </p:nvPr>
        </p:nvSpPr>
        <p:spPr/>
        <p:txBody>
          <a:bodyPr/>
          <a:lstStyle/>
          <a:p>
            <a:fld id="{F5018A2B-8B8C-4BEC-BEAD-3BC46D14D9DA}" type="datetime1">
              <a:rPr lang="en-US" smtClean="0"/>
              <a:t>6/7/2023</a:t>
            </a:fld>
            <a:endParaRPr lang="en-US"/>
          </a:p>
        </p:txBody>
      </p:sp>
      <p:sp>
        <p:nvSpPr>
          <p:cNvPr id="6" name="Footer Placeholder 5">
            <a:extLst>
              <a:ext uri="{FF2B5EF4-FFF2-40B4-BE49-F238E27FC236}">
                <a16:creationId xmlns:a16="http://schemas.microsoft.com/office/drawing/2014/main" id="{2EA703C7-04C2-F2ED-E762-8A759FA058EE}"/>
              </a:ext>
            </a:extLst>
          </p:cNvPr>
          <p:cNvSpPr>
            <a:spLocks noGrp="1"/>
          </p:cNvSpPr>
          <p:nvPr>
            <p:ph type="ftr" sz="quarter" idx="11"/>
          </p:nvPr>
        </p:nvSpPr>
        <p:spPr/>
        <p:txBody>
          <a:bodyPr/>
          <a:lstStyle/>
          <a:p>
            <a:r>
              <a:rPr lang="en-US"/>
              <a:t>Human Services Research Institute</a:t>
            </a:r>
          </a:p>
        </p:txBody>
      </p:sp>
      <p:sp>
        <p:nvSpPr>
          <p:cNvPr id="7" name="Slide Number Placeholder 6">
            <a:extLst>
              <a:ext uri="{FF2B5EF4-FFF2-40B4-BE49-F238E27FC236}">
                <a16:creationId xmlns:a16="http://schemas.microsoft.com/office/drawing/2014/main" id="{8917960A-CBD5-ABF4-AF61-6D1A9DA19879}"/>
              </a:ext>
            </a:extLst>
          </p:cNvPr>
          <p:cNvSpPr>
            <a:spLocks noGrp="1"/>
          </p:cNvSpPr>
          <p:nvPr>
            <p:ph type="sldNum" sz="quarter" idx="12"/>
          </p:nvPr>
        </p:nvSpPr>
        <p:spPr/>
        <p:txBody>
          <a:bodyPr/>
          <a:lstStyle/>
          <a:p>
            <a:fld id="{7D017233-D1D3-4046-9FA7-14C577516EA6}" type="slidenum">
              <a:rPr lang="en-US" smtClean="0"/>
              <a:t>‹#›</a:t>
            </a:fld>
            <a:endParaRPr lang="en-US"/>
          </a:p>
        </p:txBody>
      </p:sp>
    </p:spTree>
    <p:extLst>
      <p:ext uri="{BB962C8B-B14F-4D97-AF65-F5344CB8AC3E}">
        <p14:creationId xmlns:p14="http://schemas.microsoft.com/office/powerpoint/2010/main" val="2580101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7633A-5639-7D70-F791-E57F3A157D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C634EB1-AA07-62AE-A741-12251D6F66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ABD5732-6977-3F0D-11A1-7E002EF87CF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4B40C8F-B761-A375-F9FF-DECCFB32D2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63AA817-2CF0-5E8D-A166-4E5A7C70B2A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E1C471-830D-DED4-E610-74CE11853910}"/>
              </a:ext>
            </a:extLst>
          </p:cNvPr>
          <p:cNvSpPr>
            <a:spLocks noGrp="1"/>
          </p:cNvSpPr>
          <p:nvPr>
            <p:ph type="dt" sz="half" idx="10"/>
          </p:nvPr>
        </p:nvSpPr>
        <p:spPr/>
        <p:txBody>
          <a:bodyPr/>
          <a:lstStyle/>
          <a:p>
            <a:fld id="{5C4BC403-D98A-4E04-8A13-BECDEFBAD48F}" type="datetime1">
              <a:rPr lang="en-US" smtClean="0"/>
              <a:t>6/7/2023</a:t>
            </a:fld>
            <a:endParaRPr lang="en-US"/>
          </a:p>
        </p:txBody>
      </p:sp>
      <p:sp>
        <p:nvSpPr>
          <p:cNvPr id="8" name="Footer Placeholder 7">
            <a:extLst>
              <a:ext uri="{FF2B5EF4-FFF2-40B4-BE49-F238E27FC236}">
                <a16:creationId xmlns:a16="http://schemas.microsoft.com/office/drawing/2014/main" id="{58D762E0-FA70-CCC7-5529-D0E42EAEECDF}"/>
              </a:ext>
            </a:extLst>
          </p:cNvPr>
          <p:cNvSpPr>
            <a:spLocks noGrp="1"/>
          </p:cNvSpPr>
          <p:nvPr>
            <p:ph type="ftr" sz="quarter" idx="11"/>
          </p:nvPr>
        </p:nvSpPr>
        <p:spPr/>
        <p:txBody>
          <a:bodyPr/>
          <a:lstStyle/>
          <a:p>
            <a:r>
              <a:rPr lang="en-US"/>
              <a:t>Human Services Research Institute</a:t>
            </a:r>
          </a:p>
        </p:txBody>
      </p:sp>
      <p:sp>
        <p:nvSpPr>
          <p:cNvPr id="9" name="Slide Number Placeholder 8">
            <a:extLst>
              <a:ext uri="{FF2B5EF4-FFF2-40B4-BE49-F238E27FC236}">
                <a16:creationId xmlns:a16="http://schemas.microsoft.com/office/drawing/2014/main" id="{9A450067-90FE-8732-D11B-F3E029B2847B}"/>
              </a:ext>
            </a:extLst>
          </p:cNvPr>
          <p:cNvSpPr>
            <a:spLocks noGrp="1"/>
          </p:cNvSpPr>
          <p:nvPr>
            <p:ph type="sldNum" sz="quarter" idx="12"/>
          </p:nvPr>
        </p:nvSpPr>
        <p:spPr/>
        <p:txBody>
          <a:bodyPr/>
          <a:lstStyle/>
          <a:p>
            <a:fld id="{7D017233-D1D3-4046-9FA7-14C577516EA6}" type="slidenum">
              <a:rPr lang="en-US" smtClean="0"/>
              <a:t>‹#›</a:t>
            </a:fld>
            <a:endParaRPr lang="en-US"/>
          </a:p>
        </p:txBody>
      </p:sp>
    </p:spTree>
    <p:extLst>
      <p:ext uri="{BB962C8B-B14F-4D97-AF65-F5344CB8AC3E}">
        <p14:creationId xmlns:p14="http://schemas.microsoft.com/office/powerpoint/2010/main" val="15319498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12BDA-9BD8-5FD9-366B-16C282903DE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09833D-6CAC-E4E4-10B6-CC9D7295355C}"/>
              </a:ext>
            </a:extLst>
          </p:cNvPr>
          <p:cNvSpPr>
            <a:spLocks noGrp="1"/>
          </p:cNvSpPr>
          <p:nvPr>
            <p:ph type="dt" sz="half" idx="10"/>
          </p:nvPr>
        </p:nvSpPr>
        <p:spPr/>
        <p:txBody>
          <a:bodyPr/>
          <a:lstStyle/>
          <a:p>
            <a:fld id="{9646F578-4E85-4F1C-A35A-DEB76AA93616}" type="datetime1">
              <a:rPr lang="en-US" smtClean="0"/>
              <a:t>6/7/2023</a:t>
            </a:fld>
            <a:endParaRPr lang="en-US"/>
          </a:p>
        </p:txBody>
      </p:sp>
      <p:sp>
        <p:nvSpPr>
          <p:cNvPr id="4" name="Footer Placeholder 3">
            <a:extLst>
              <a:ext uri="{FF2B5EF4-FFF2-40B4-BE49-F238E27FC236}">
                <a16:creationId xmlns:a16="http://schemas.microsoft.com/office/drawing/2014/main" id="{AA77EB10-F17F-3277-8F40-3885EDCA0460}"/>
              </a:ext>
            </a:extLst>
          </p:cNvPr>
          <p:cNvSpPr>
            <a:spLocks noGrp="1"/>
          </p:cNvSpPr>
          <p:nvPr>
            <p:ph type="ftr" sz="quarter" idx="11"/>
          </p:nvPr>
        </p:nvSpPr>
        <p:spPr/>
        <p:txBody>
          <a:bodyPr/>
          <a:lstStyle/>
          <a:p>
            <a:r>
              <a:rPr lang="en-US"/>
              <a:t>Human Services Research Institute</a:t>
            </a:r>
          </a:p>
        </p:txBody>
      </p:sp>
      <p:sp>
        <p:nvSpPr>
          <p:cNvPr id="5" name="Slide Number Placeholder 4">
            <a:extLst>
              <a:ext uri="{FF2B5EF4-FFF2-40B4-BE49-F238E27FC236}">
                <a16:creationId xmlns:a16="http://schemas.microsoft.com/office/drawing/2014/main" id="{274366AD-B8EC-639C-EB8B-048ABA615B48}"/>
              </a:ext>
            </a:extLst>
          </p:cNvPr>
          <p:cNvSpPr>
            <a:spLocks noGrp="1"/>
          </p:cNvSpPr>
          <p:nvPr>
            <p:ph type="sldNum" sz="quarter" idx="12"/>
          </p:nvPr>
        </p:nvSpPr>
        <p:spPr/>
        <p:txBody>
          <a:bodyPr/>
          <a:lstStyle/>
          <a:p>
            <a:fld id="{7D017233-D1D3-4046-9FA7-14C577516EA6}" type="slidenum">
              <a:rPr lang="en-US" smtClean="0"/>
              <a:t>‹#›</a:t>
            </a:fld>
            <a:endParaRPr lang="en-US"/>
          </a:p>
        </p:txBody>
      </p:sp>
    </p:spTree>
    <p:extLst>
      <p:ext uri="{BB962C8B-B14F-4D97-AF65-F5344CB8AC3E}">
        <p14:creationId xmlns:p14="http://schemas.microsoft.com/office/powerpoint/2010/main" val="3369658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F3D077-69CD-C2A5-6111-6809D19AFF97}"/>
              </a:ext>
            </a:extLst>
          </p:cNvPr>
          <p:cNvSpPr>
            <a:spLocks noGrp="1"/>
          </p:cNvSpPr>
          <p:nvPr>
            <p:ph type="dt" sz="half" idx="10"/>
          </p:nvPr>
        </p:nvSpPr>
        <p:spPr/>
        <p:txBody>
          <a:bodyPr/>
          <a:lstStyle/>
          <a:p>
            <a:fld id="{A8028D1D-E0E8-4E1B-ADEC-9A884C5BC222}" type="datetime1">
              <a:rPr lang="en-US" smtClean="0"/>
              <a:t>6/7/2023</a:t>
            </a:fld>
            <a:endParaRPr lang="en-US"/>
          </a:p>
        </p:txBody>
      </p:sp>
      <p:sp>
        <p:nvSpPr>
          <p:cNvPr id="3" name="Footer Placeholder 2">
            <a:extLst>
              <a:ext uri="{FF2B5EF4-FFF2-40B4-BE49-F238E27FC236}">
                <a16:creationId xmlns:a16="http://schemas.microsoft.com/office/drawing/2014/main" id="{7578449A-9619-7D3F-15DC-E95D608CD6B2}"/>
              </a:ext>
            </a:extLst>
          </p:cNvPr>
          <p:cNvSpPr>
            <a:spLocks noGrp="1"/>
          </p:cNvSpPr>
          <p:nvPr>
            <p:ph type="ftr" sz="quarter" idx="11"/>
          </p:nvPr>
        </p:nvSpPr>
        <p:spPr/>
        <p:txBody>
          <a:bodyPr/>
          <a:lstStyle/>
          <a:p>
            <a:r>
              <a:rPr lang="en-US"/>
              <a:t>Human Services Research Institute</a:t>
            </a:r>
          </a:p>
        </p:txBody>
      </p:sp>
      <p:sp>
        <p:nvSpPr>
          <p:cNvPr id="4" name="Slide Number Placeholder 3">
            <a:extLst>
              <a:ext uri="{FF2B5EF4-FFF2-40B4-BE49-F238E27FC236}">
                <a16:creationId xmlns:a16="http://schemas.microsoft.com/office/drawing/2014/main" id="{F3FBEDFB-7760-9379-CBC7-4F44909E4D8D}"/>
              </a:ext>
            </a:extLst>
          </p:cNvPr>
          <p:cNvSpPr>
            <a:spLocks noGrp="1"/>
          </p:cNvSpPr>
          <p:nvPr>
            <p:ph type="sldNum" sz="quarter" idx="12"/>
          </p:nvPr>
        </p:nvSpPr>
        <p:spPr/>
        <p:txBody>
          <a:bodyPr/>
          <a:lstStyle/>
          <a:p>
            <a:fld id="{7D017233-D1D3-4046-9FA7-14C577516EA6}" type="slidenum">
              <a:rPr lang="en-US" smtClean="0"/>
              <a:t>‹#›</a:t>
            </a:fld>
            <a:endParaRPr lang="en-US"/>
          </a:p>
        </p:txBody>
      </p:sp>
    </p:spTree>
    <p:extLst>
      <p:ext uri="{BB962C8B-B14F-4D97-AF65-F5344CB8AC3E}">
        <p14:creationId xmlns:p14="http://schemas.microsoft.com/office/powerpoint/2010/main" val="3236612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8E7AC-73AB-53EE-3021-A4C10D0666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EAD5B7-4B7A-A2CC-E5D4-EEF1F09E5B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F42D346-9123-B2BC-FB77-4E5CABB90A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78B9C9-8EC6-5FC8-3244-65976D44C82F}"/>
              </a:ext>
            </a:extLst>
          </p:cNvPr>
          <p:cNvSpPr>
            <a:spLocks noGrp="1"/>
          </p:cNvSpPr>
          <p:nvPr>
            <p:ph type="dt" sz="half" idx="10"/>
          </p:nvPr>
        </p:nvSpPr>
        <p:spPr/>
        <p:txBody>
          <a:bodyPr/>
          <a:lstStyle/>
          <a:p>
            <a:fld id="{DEC8EE24-70A5-44B3-87D1-986F2174BAC2}" type="datetime1">
              <a:rPr lang="en-US" smtClean="0"/>
              <a:t>6/7/2023</a:t>
            </a:fld>
            <a:endParaRPr lang="en-US"/>
          </a:p>
        </p:txBody>
      </p:sp>
      <p:sp>
        <p:nvSpPr>
          <p:cNvPr id="6" name="Footer Placeholder 5">
            <a:extLst>
              <a:ext uri="{FF2B5EF4-FFF2-40B4-BE49-F238E27FC236}">
                <a16:creationId xmlns:a16="http://schemas.microsoft.com/office/drawing/2014/main" id="{D8DF8C93-B3BA-735F-81AD-41355792BF01}"/>
              </a:ext>
            </a:extLst>
          </p:cNvPr>
          <p:cNvSpPr>
            <a:spLocks noGrp="1"/>
          </p:cNvSpPr>
          <p:nvPr>
            <p:ph type="ftr" sz="quarter" idx="11"/>
          </p:nvPr>
        </p:nvSpPr>
        <p:spPr/>
        <p:txBody>
          <a:bodyPr/>
          <a:lstStyle/>
          <a:p>
            <a:r>
              <a:rPr lang="en-US"/>
              <a:t>Human Services Research Institute</a:t>
            </a:r>
          </a:p>
        </p:txBody>
      </p:sp>
      <p:sp>
        <p:nvSpPr>
          <p:cNvPr id="7" name="Slide Number Placeholder 6">
            <a:extLst>
              <a:ext uri="{FF2B5EF4-FFF2-40B4-BE49-F238E27FC236}">
                <a16:creationId xmlns:a16="http://schemas.microsoft.com/office/drawing/2014/main" id="{4964467A-FFE4-EEE1-EB09-118D748375EB}"/>
              </a:ext>
            </a:extLst>
          </p:cNvPr>
          <p:cNvSpPr>
            <a:spLocks noGrp="1"/>
          </p:cNvSpPr>
          <p:nvPr>
            <p:ph type="sldNum" sz="quarter" idx="12"/>
          </p:nvPr>
        </p:nvSpPr>
        <p:spPr/>
        <p:txBody>
          <a:bodyPr/>
          <a:lstStyle/>
          <a:p>
            <a:fld id="{7D017233-D1D3-4046-9FA7-14C577516EA6}" type="slidenum">
              <a:rPr lang="en-US" smtClean="0"/>
              <a:t>‹#›</a:t>
            </a:fld>
            <a:endParaRPr lang="en-US"/>
          </a:p>
        </p:txBody>
      </p:sp>
    </p:spTree>
    <p:extLst>
      <p:ext uri="{BB962C8B-B14F-4D97-AF65-F5344CB8AC3E}">
        <p14:creationId xmlns:p14="http://schemas.microsoft.com/office/powerpoint/2010/main" val="3838375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70180-4ACC-D3FE-E11C-EFA4AD8FA8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A78ADA3-125D-6C52-DAB5-E088FBAE29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469C039-2B00-37E1-BD5E-33204D9E2D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A782A1-6A1E-7858-4C36-FF72700BE6EF}"/>
              </a:ext>
            </a:extLst>
          </p:cNvPr>
          <p:cNvSpPr>
            <a:spLocks noGrp="1"/>
          </p:cNvSpPr>
          <p:nvPr>
            <p:ph type="dt" sz="half" idx="10"/>
          </p:nvPr>
        </p:nvSpPr>
        <p:spPr/>
        <p:txBody>
          <a:bodyPr/>
          <a:lstStyle/>
          <a:p>
            <a:fld id="{60537074-1E06-4F41-A311-FF5FF370B881}" type="datetime1">
              <a:rPr lang="en-US" smtClean="0"/>
              <a:t>6/7/2023</a:t>
            </a:fld>
            <a:endParaRPr lang="en-US"/>
          </a:p>
        </p:txBody>
      </p:sp>
      <p:sp>
        <p:nvSpPr>
          <p:cNvPr id="6" name="Footer Placeholder 5">
            <a:extLst>
              <a:ext uri="{FF2B5EF4-FFF2-40B4-BE49-F238E27FC236}">
                <a16:creationId xmlns:a16="http://schemas.microsoft.com/office/drawing/2014/main" id="{2462B658-88EB-B1AD-9E88-698B14D86A47}"/>
              </a:ext>
            </a:extLst>
          </p:cNvPr>
          <p:cNvSpPr>
            <a:spLocks noGrp="1"/>
          </p:cNvSpPr>
          <p:nvPr>
            <p:ph type="ftr" sz="quarter" idx="11"/>
          </p:nvPr>
        </p:nvSpPr>
        <p:spPr/>
        <p:txBody>
          <a:bodyPr/>
          <a:lstStyle/>
          <a:p>
            <a:r>
              <a:rPr lang="en-US"/>
              <a:t>Human Services Research Institute</a:t>
            </a:r>
          </a:p>
        </p:txBody>
      </p:sp>
      <p:sp>
        <p:nvSpPr>
          <p:cNvPr id="7" name="Slide Number Placeholder 6">
            <a:extLst>
              <a:ext uri="{FF2B5EF4-FFF2-40B4-BE49-F238E27FC236}">
                <a16:creationId xmlns:a16="http://schemas.microsoft.com/office/drawing/2014/main" id="{687BDD7C-CCA9-6F2A-00AC-73AA54082AF7}"/>
              </a:ext>
            </a:extLst>
          </p:cNvPr>
          <p:cNvSpPr>
            <a:spLocks noGrp="1"/>
          </p:cNvSpPr>
          <p:nvPr>
            <p:ph type="sldNum" sz="quarter" idx="12"/>
          </p:nvPr>
        </p:nvSpPr>
        <p:spPr/>
        <p:txBody>
          <a:bodyPr/>
          <a:lstStyle/>
          <a:p>
            <a:fld id="{7D017233-D1D3-4046-9FA7-14C577516EA6}" type="slidenum">
              <a:rPr lang="en-US" smtClean="0"/>
              <a:t>‹#›</a:t>
            </a:fld>
            <a:endParaRPr lang="en-US"/>
          </a:p>
        </p:txBody>
      </p:sp>
    </p:spTree>
    <p:extLst>
      <p:ext uri="{BB962C8B-B14F-4D97-AF65-F5344CB8AC3E}">
        <p14:creationId xmlns:p14="http://schemas.microsoft.com/office/powerpoint/2010/main" val="23844797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330D74-2498-E8D1-F10A-CD9003BBF2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2A25C9-5A3C-64DB-9F6F-3E790F0AE5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2DD9AC-BAF5-08E6-047B-E3A7E07C02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E5F402-A123-4859-95EB-A63FD820BC9B}" type="datetime1">
              <a:rPr lang="en-US" smtClean="0"/>
              <a:t>6/7/2023</a:t>
            </a:fld>
            <a:endParaRPr lang="en-US"/>
          </a:p>
        </p:txBody>
      </p:sp>
      <p:sp>
        <p:nvSpPr>
          <p:cNvPr id="5" name="Footer Placeholder 4">
            <a:extLst>
              <a:ext uri="{FF2B5EF4-FFF2-40B4-BE49-F238E27FC236}">
                <a16:creationId xmlns:a16="http://schemas.microsoft.com/office/drawing/2014/main" id="{7D613FCC-25C4-07E9-07AF-B07690B352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Human Services Research Institute</a:t>
            </a:r>
          </a:p>
        </p:txBody>
      </p:sp>
      <p:sp>
        <p:nvSpPr>
          <p:cNvPr id="6" name="Slide Number Placeholder 5">
            <a:extLst>
              <a:ext uri="{FF2B5EF4-FFF2-40B4-BE49-F238E27FC236}">
                <a16:creationId xmlns:a16="http://schemas.microsoft.com/office/drawing/2014/main" id="{D9C6A507-C0B6-297D-ECFA-A5FCCE3179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017233-D1D3-4046-9FA7-14C577516EA6}" type="slidenum">
              <a:rPr lang="en-US" smtClean="0"/>
              <a:t>‹#›</a:t>
            </a:fld>
            <a:endParaRPr lang="en-US"/>
          </a:p>
        </p:txBody>
      </p:sp>
    </p:spTree>
    <p:extLst>
      <p:ext uri="{BB962C8B-B14F-4D97-AF65-F5344CB8AC3E}">
        <p14:creationId xmlns:p14="http://schemas.microsoft.com/office/powerpoint/2010/main" val="39752262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mailto:CKidney@hsri.org" TargetMode="External"/><Relationship Id="rId3" Type="http://schemas.openxmlformats.org/officeDocument/2006/relationships/image" Target="../media/image4.png"/><Relationship Id="rId7" Type="http://schemas.openxmlformats.org/officeDocument/2006/relationships/hyperlink" Target="mailto:Jagosta@hsri.org"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hyperlink" Target="mailto:vbradley@hsri.org" TargetMode="External"/><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hyperlink" Target="mailto:hli@hsri.or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aaidd.org/sis/sis-a"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mailto:CKidney@hsri.org" TargetMode="External"/><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hyperlink" Target="mailto:JAgosta@hsri.org" TargetMode="External"/><Relationship Id="rId9" Type="http://schemas.openxmlformats.org/officeDocument/2006/relationships/hyperlink" Target="mailto:JpetnerArrey@hsri.org"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3DC62FA-7CDA-E1ED-BAA2-3016B43C432B}"/>
              </a:ext>
            </a:extLst>
          </p:cNvPr>
          <p:cNvPicPr>
            <a:picLocks noChangeAspect="1"/>
          </p:cNvPicPr>
          <p:nvPr/>
        </p:nvPicPr>
        <p:blipFill>
          <a:blip r:embed="rId3"/>
          <a:stretch>
            <a:fillRect/>
          </a:stretch>
        </p:blipFill>
        <p:spPr>
          <a:xfrm>
            <a:off x="3419856" y="-1"/>
            <a:ext cx="8772144" cy="6858000"/>
          </a:xfrm>
          <a:prstGeom prst="rect">
            <a:avLst/>
          </a:prstGeom>
        </p:spPr>
      </p:pic>
      <p:grpSp>
        <p:nvGrpSpPr>
          <p:cNvPr id="2" name="Group 1">
            <a:extLst>
              <a:ext uri="{FF2B5EF4-FFF2-40B4-BE49-F238E27FC236}">
                <a16:creationId xmlns:a16="http://schemas.microsoft.com/office/drawing/2014/main" id="{535E828B-2107-4A25-A0F4-0ED74A6F4DEE}"/>
              </a:ext>
            </a:extLst>
          </p:cNvPr>
          <p:cNvGrpSpPr/>
          <p:nvPr/>
        </p:nvGrpSpPr>
        <p:grpSpPr>
          <a:xfrm>
            <a:off x="704990" y="0"/>
            <a:ext cx="7234978" cy="6868585"/>
            <a:chOff x="455607" y="-21171"/>
            <a:chExt cx="9007982" cy="6879171"/>
          </a:xfrm>
        </p:grpSpPr>
        <p:pic>
          <p:nvPicPr>
            <p:cNvPr id="14" name="Picture 13">
              <a:extLst>
                <a:ext uri="{FF2B5EF4-FFF2-40B4-BE49-F238E27FC236}">
                  <a16:creationId xmlns:a16="http://schemas.microsoft.com/office/drawing/2014/main" id="{30FD07B6-C2BC-4289-8E49-E3DEBAE610DC}"/>
                </a:ext>
              </a:extLst>
            </p:cNvPr>
            <p:cNvPicPr>
              <a:picLocks noChangeAspect="1"/>
            </p:cNvPicPr>
            <p:nvPr/>
          </p:nvPicPr>
          <p:blipFill rotWithShape="1">
            <a:blip r:embed="rId4"/>
            <a:srcRect t="7715" b="42693"/>
            <a:stretch/>
          </p:blipFill>
          <p:spPr>
            <a:xfrm>
              <a:off x="455607" y="-21171"/>
              <a:ext cx="9007982" cy="6879171"/>
            </a:xfrm>
            <a:prstGeom prst="rect">
              <a:avLst/>
            </a:prstGeom>
          </p:spPr>
        </p:pic>
        <p:sp>
          <p:nvSpPr>
            <p:cNvPr id="34" name="Parallelogram 6">
              <a:extLst>
                <a:ext uri="{FF2B5EF4-FFF2-40B4-BE49-F238E27FC236}">
                  <a16:creationId xmlns:a16="http://schemas.microsoft.com/office/drawing/2014/main" id="{688052FF-8ED8-4C91-9D41-5C32259137B4}"/>
                </a:ext>
              </a:extLst>
            </p:cNvPr>
            <p:cNvSpPr/>
            <p:nvPr/>
          </p:nvSpPr>
          <p:spPr>
            <a:xfrm>
              <a:off x="1202893" y="-21170"/>
              <a:ext cx="7496548" cy="6879170"/>
            </a:xfrm>
            <a:custGeom>
              <a:avLst/>
              <a:gdLst>
                <a:gd name="connsiteX0" fmla="*/ 0 w 4490976"/>
                <a:gd name="connsiteY0" fmla="*/ 10067227 h 10067227"/>
                <a:gd name="connsiteX1" fmla="*/ 0 w 4490976"/>
                <a:gd name="connsiteY1" fmla="*/ 0 h 10067227"/>
                <a:gd name="connsiteX2" fmla="*/ 4490976 w 4490976"/>
                <a:gd name="connsiteY2" fmla="*/ 0 h 10067227"/>
                <a:gd name="connsiteX3" fmla="*/ 4490976 w 4490976"/>
                <a:gd name="connsiteY3" fmla="*/ 10067227 h 10067227"/>
                <a:gd name="connsiteX4" fmla="*/ 0 w 4490976"/>
                <a:gd name="connsiteY4" fmla="*/ 10067227 h 10067227"/>
                <a:gd name="connsiteX0" fmla="*/ 0 w 10926500"/>
                <a:gd name="connsiteY0" fmla="*/ 10067227 h 10067227"/>
                <a:gd name="connsiteX1" fmla="*/ 0 w 10926500"/>
                <a:gd name="connsiteY1" fmla="*/ 0 h 10067227"/>
                <a:gd name="connsiteX2" fmla="*/ 10926500 w 10926500"/>
                <a:gd name="connsiteY2" fmla="*/ 92597 h 10067227"/>
                <a:gd name="connsiteX3" fmla="*/ 4490976 w 10926500"/>
                <a:gd name="connsiteY3" fmla="*/ 10067227 h 10067227"/>
                <a:gd name="connsiteX4" fmla="*/ 0 w 10926500"/>
                <a:gd name="connsiteY4" fmla="*/ 10067227 h 10067227"/>
                <a:gd name="connsiteX0" fmla="*/ 0 w 10995949"/>
                <a:gd name="connsiteY0" fmla="*/ 10090376 h 10090376"/>
                <a:gd name="connsiteX1" fmla="*/ 0 w 10995949"/>
                <a:gd name="connsiteY1" fmla="*/ 23149 h 10090376"/>
                <a:gd name="connsiteX2" fmla="*/ 10995949 w 10995949"/>
                <a:gd name="connsiteY2" fmla="*/ 0 h 10090376"/>
                <a:gd name="connsiteX3" fmla="*/ 4490976 w 10995949"/>
                <a:gd name="connsiteY3" fmla="*/ 10090376 h 10090376"/>
                <a:gd name="connsiteX4" fmla="*/ 0 w 10995949"/>
                <a:gd name="connsiteY4" fmla="*/ 10090376 h 10090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95949" h="10090376">
                  <a:moveTo>
                    <a:pt x="0" y="10090376"/>
                  </a:moveTo>
                  <a:lnTo>
                    <a:pt x="0" y="23149"/>
                  </a:lnTo>
                  <a:lnTo>
                    <a:pt x="10995949" y="0"/>
                  </a:lnTo>
                  <a:lnTo>
                    <a:pt x="4490976" y="10090376"/>
                  </a:lnTo>
                  <a:lnTo>
                    <a:pt x="0" y="100903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cxnSp>
        <p:nvCxnSpPr>
          <p:cNvPr id="43" name="Straight Connector 42">
            <a:extLst>
              <a:ext uri="{FF2B5EF4-FFF2-40B4-BE49-F238E27FC236}">
                <a16:creationId xmlns:a16="http://schemas.microsoft.com/office/drawing/2014/main" id="{BC54E4B9-CE49-498C-860D-CC1A64B2F7D2}"/>
              </a:ext>
            </a:extLst>
          </p:cNvPr>
          <p:cNvCxnSpPr>
            <a:cxnSpLocks/>
          </p:cNvCxnSpPr>
          <p:nvPr/>
        </p:nvCxnSpPr>
        <p:spPr>
          <a:xfrm flipV="1">
            <a:off x="377733" y="964096"/>
            <a:ext cx="0" cy="2715305"/>
          </a:xfrm>
          <a:prstGeom prst="line">
            <a:avLst/>
          </a:prstGeom>
          <a:ln w="76200">
            <a:solidFill>
              <a:srgbClr val="105430"/>
            </a:solidFill>
          </a:ln>
        </p:spPr>
        <p:style>
          <a:lnRef idx="1">
            <a:schemeClr val="accent1"/>
          </a:lnRef>
          <a:fillRef idx="0">
            <a:schemeClr val="accent1"/>
          </a:fillRef>
          <a:effectRef idx="0">
            <a:schemeClr val="accent1"/>
          </a:effectRef>
          <a:fontRef idx="minor">
            <a:schemeClr val="tx1"/>
          </a:fontRef>
        </p:style>
      </p:cxnSp>
      <p:pic>
        <p:nvPicPr>
          <p:cNvPr id="44" name="Picture 43">
            <a:extLst>
              <a:ext uri="{FF2B5EF4-FFF2-40B4-BE49-F238E27FC236}">
                <a16:creationId xmlns:a16="http://schemas.microsoft.com/office/drawing/2014/main" id="{8CE8258B-11A5-4213-8EB1-8764BC138645}"/>
              </a:ext>
            </a:extLst>
          </p:cNvPr>
          <p:cNvPicPr/>
          <p:nvPr/>
        </p:nvPicPr>
        <p:blipFill>
          <a:blip r:embed="rId5"/>
          <a:stretch>
            <a:fillRect/>
          </a:stretch>
        </p:blipFill>
        <p:spPr bwMode="auto">
          <a:xfrm>
            <a:off x="628069" y="4893480"/>
            <a:ext cx="1348157" cy="1255274"/>
          </a:xfrm>
          <a:prstGeom prst="rect">
            <a:avLst/>
          </a:prstGeom>
          <a:noFill/>
          <a:ln>
            <a:noFill/>
          </a:ln>
        </p:spPr>
      </p:pic>
      <p:sp>
        <p:nvSpPr>
          <p:cNvPr id="45" name="Title 1">
            <a:extLst>
              <a:ext uri="{FF2B5EF4-FFF2-40B4-BE49-F238E27FC236}">
                <a16:creationId xmlns:a16="http://schemas.microsoft.com/office/drawing/2014/main" id="{0D7883AD-7759-4F41-948A-14431AED3057}"/>
              </a:ext>
            </a:extLst>
          </p:cNvPr>
          <p:cNvSpPr txBox="1">
            <a:spLocks/>
          </p:cNvSpPr>
          <p:nvPr/>
        </p:nvSpPr>
        <p:spPr>
          <a:xfrm>
            <a:off x="506799" y="620542"/>
            <a:ext cx="4504816" cy="1382139"/>
          </a:xfrm>
          <a:prstGeom prst="rect">
            <a:avLst/>
          </a:prstGeom>
          <a:noFill/>
          <a:ln>
            <a:noFill/>
          </a:ln>
        </p:spPr>
        <p:txBody>
          <a:bodyPr vert="horz" lIns="68580" tIns="34291" rIns="68580" bIns="34291" rtlCol="0" anchor="ctr">
            <a:noAutofit/>
          </a:bodyPr>
          <a:lstStyle>
            <a:lvl1pPr algn="l" defTabSz="457200" rtl="0" eaLnBrk="1" latinLnBrk="0" hangingPunct="1">
              <a:spcBef>
                <a:spcPct val="0"/>
              </a:spcBef>
              <a:buNone/>
              <a:defRPr sz="3600" b="0" kern="1200" cap="all" spc="0" baseline="0">
                <a:solidFill>
                  <a:schemeClr val="bg1"/>
                </a:solidFill>
                <a:latin typeface="Arial Black" panose="020B0A04020102020204" pitchFamily="34" charset="0"/>
                <a:ea typeface="+mj-ea"/>
                <a:cs typeface="Arial"/>
              </a:defRPr>
            </a:lvl1pPr>
          </a:lstStyle>
          <a:p>
            <a:pPr defTabSz="342853">
              <a:spcAft>
                <a:spcPts val="1200"/>
              </a:spcAft>
            </a:pPr>
            <a:r>
              <a:rPr lang="en-US" sz="2400" b="1" i="1" cap="none">
                <a:solidFill>
                  <a:schemeClr val="tx1"/>
                </a:solidFill>
                <a:latin typeface="+mn-lt"/>
              </a:rPr>
              <a:t>Development of Support Budgets for Self-Direction</a:t>
            </a:r>
          </a:p>
        </p:txBody>
      </p:sp>
      <p:sp>
        <p:nvSpPr>
          <p:cNvPr id="46" name="Title 1">
            <a:extLst>
              <a:ext uri="{FF2B5EF4-FFF2-40B4-BE49-F238E27FC236}">
                <a16:creationId xmlns:a16="http://schemas.microsoft.com/office/drawing/2014/main" id="{EFA78415-224F-4ADF-A594-D5CFE45DB056}"/>
              </a:ext>
            </a:extLst>
          </p:cNvPr>
          <p:cNvSpPr txBox="1">
            <a:spLocks/>
          </p:cNvSpPr>
          <p:nvPr/>
        </p:nvSpPr>
        <p:spPr>
          <a:xfrm>
            <a:off x="482064" y="1964520"/>
            <a:ext cx="6061592" cy="1714881"/>
          </a:xfrm>
          <a:prstGeom prst="rect">
            <a:avLst/>
          </a:prstGeom>
          <a:noFill/>
          <a:ln>
            <a:noFill/>
          </a:ln>
        </p:spPr>
        <p:txBody>
          <a:bodyPr vert="horz" lIns="68580" tIns="34291" rIns="68580" bIns="34291" rtlCol="0" anchor="ctr">
            <a:noAutofit/>
          </a:bodyPr>
          <a:lstStyle>
            <a:lvl1pPr algn="l" defTabSz="457200" rtl="0" eaLnBrk="1" latinLnBrk="0" hangingPunct="1">
              <a:spcBef>
                <a:spcPct val="0"/>
              </a:spcBef>
              <a:buNone/>
              <a:defRPr sz="3600" b="0" kern="1200" cap="all" spc="0" baseline="0">
                <a:solidFill>
                  <a:schemeClr val="bg1"/>
                </a:solidFill>
                <a:latin typeface="Arial Black" panose="020B0A04020102020204" pitchFamily="34" charset="0"/>
                <a:ea typeface="+mj-ea"/>
                <a:cs typeface="Arial"/>
              </a:defRPr>
            </a:lvl1pPr>
          </a:lstStyle>
          <a:p>
            <a:pPr defTabSz="342853"/>
            <a:r>
              <a:rPr lang="en-US" sz="1800" cap="none" dirty="0">
                <a:solidFill>
                  <a:schemeClr val="tx1">
                    <a:lumMod val="50000"/>
                    <a:lumOff val="50000"/>
                  </a:schemeClr>
                </a:solidFill>
                <a:latin typeface="+mn-lt"/>
              </a:rPr>
              <a:t>SDAB Meeting</a:t>
            </a:r>
          </a:p>
          <a:p>
            <a:pPr defTabSz="342853"/>
            <a:r>
              <a:rPr lang="en-US" sz="1800" cap="none" dirty="0">
                <a:solidFill>
                  <a:schemeClr val="tx1">
                    <a:lumMod val="50000"/>
                    <a:lumOff val="50000"/>
                  </a:schemeClr>
                </a:solidFill>
                <a:latin typeface="+mn-lt"/>
              </a:rPr>
              <a:t>June 7, 2023 </a:t>
            </a:r>
          </a:p>
          <a:p>
            <a:pPr defTabSz="342853"/>
            <a:endParaRPr lang="en-US" sz="1400" cap="none" dirty="0">
              <a:solidFill>
                <a:schemeClr val="tx1">
                  <a:lumMod val="50000"/>
                  <a:lumOff val="50000"/>
                </a:schemeClr>
              </a:solidFill>
              <a:latin typeface="+mn-lt"/>
            </a:endParaRPr>
          </a:p>
          <a:p>
            <a:pPr defTabSz="342853"/>
            <a:r>
              <a:rPr lang="en-US" sz="1400" cap="none" dirty="0">
                <a:solidFill>
                  <a:schemeClr val="tx1">
                    <a:lumMod val="50000"/>
                    <a:lumOff val="50000"/>
                  </a:schemeClr>
                </a:solidFill>
                <a:latin typeface="+mn-lt"/>
              </a:rPr>
              <a:t>Valerie Bradley (</a:t>
            </a:r>
            <a:r>
              <a:rPr lang="en-US" sz="1400" cap="none" dirty="0">
                <a:solidFill>
                  <a:schemeClr val="tx1">
                    <a:lumMod val="50000"/>
                    <a:lumOff val="50000"/>
                  </a:schemeClr>
                </a:solidFill>
                <a:latin typeface="+mn-lt"/>
                <a:hlinkClick r:id="rId6"/>
              </a:rPr>
              <a:t>Vbradley@hsri.org</a:t>
            </a:r>
            <a:r>
              <a:rPr lang="en-US" sz="1400" cap="none" dirty="0">
                <a:solidFill>
                  <a:schemeClr val="tx1">
                    <a:lumMod val="50000"/>
                    <a:lumOff val="50000"/>
                  </a:schemeClr>
                </a:solidFill>
                <a:latin typeface="+mn-lt"/>
              </a:rPr>
              <a:t>)</a:t>
            </a:r>
          </a:p>
          <a:p>
            <a:pPr defTabSz="342853"/>
            <a:r>
              <a:rPr lang="en-US" sz="1400" cap="none" dirty="0">
                <a:solidFill>
                  <a:schemeClr val="tx1">
                    <a:lumMod val="50000"/>
                    <a:lumOff val="50000"/>
                  </a:schemeClr>
                </a:solidFill>
                <a:latin typeface="+mn-lt"/>
              </a:rPr>
              <a:t>John Agosta  (</a:t>
            </a:r>
            <a:r>
              <a:rPr lang="en-US" sz="1400" cap="none" dirty="0">
                <a:solidFill>
                  <a:schemeClr val="tx1">
                    <a:lumMod val="50000"/>
                    <a:lumOff val="50000"/>
                  </a:schemeClr>
                </a:solidFill>
                <a:latin typeface="+mn-lt"/>
                <a:hlinkClick r:id="rId7"/>
              </a:rPr>
              <a:t>Jagosta@hsri.org</a:t>
            </a:r>
            <a:r>
              <a:rPr lang="en-US" sz="1400" cap="none" dirty="0">
                <a:solidFill>
                  <a:schemeClr val="tx1">
                    <a:lumMod val="50000"/>
                    <a:lumOff val="50000"/>
                  </a:schemeClr>
                </a:solidFill>
                <a:latin typeface="+mn-lt"/>
              </a:rPr>
              <a:t>)</a:t>
            </a:r>
          </a:p>
          <a:p>
            <a:pPr defTabSz="342853"/>
            <a:r>
              <a:rPr lang="en-US" sz="1400" cap="none" dirty="0">
                <a:solidFill>
                  <a:schemeClr val="tx1">
                    <a:lumMod val="50000"/>
                    <a:lumOff val="50000"/>
                  </a:schemeClr>
                </a:solidFill>
                <a:latin typeface="+mn-lt"/>
              </a:rPr>
              <a:t>Colleen Kidney (</a:t>
            </a:r>
            <a:r>
              <a:rPr lang="en-US" sz="1400" cap="none" dirty="0">
                <a:solidFill>
                  <a:schemeClr val="tx1">
                    <a:lumMod val="50000"/>
                    <a:lumOff val="50000"/>
                  </a:schemeClr>
                </a:solidFill>
                <a:latin typeface="+mn-lt"/>
                <a:hlinkClick r:id="rId8"/>
              </a:rPr>
              <a:t>CKidney@hsri.org</a:t>
            </a:r>
            <a:r>
              <a:rPr lang="en-US" sz="1400" cap="none" dirty="0">
                <a:solidFill>
                  <a:schemeClr val="tx1">
                    <a:lumMod val="50000"/>
                    <a:lumOff val="50000"/>
                  </a:schemeClr>
                </a:solidFill>
                <a:latin typeface="+mn-lt"/>
              </a:rPr>
              <a:t>)</a:t>
            </a:r>
          </a:p>
          <a:p>
            <a:pPr defTabSz="342853"/>
            <a:r>
              <a:rPr lang="en-US" sz="1400" cap="none" dirty="0">
                <a:solidFill>
                  <a:schemeClr val="tx1">
                    <a:lumMod val="50000"/>
                    <a:lumOff val="50000"/>
                  </a:schemeClr>
                </a:solidFill>
                <a:latin typeface="+mn-lt"/>
              </a:rPr>
              <a:t>Henan Li (</a:t>
            </a:r>
            <a:r>
              <a:rPr lang="en-US" sz="1400" cap="none" dirty="0">
                <a:solidFill>
                  <a:schemeClr val="tx1">
                    <a:lumMod val="50000"/>
                    <a:lumOff val="50000"/>
                  </a:schemeClr>
                </a:solidFill>
                <a:latin typeface="+mn-lt"/>
                <a:hlinkClick r:id="rId9"/>
              </a:rPr>
              <a:t>Hli@hsri.org</a:t>
            </a:r>
            <a:r>
              <a:rPr lang="en-US" sz="1400" cap="none" dirty="0">
                <a:solidFill>
                  <a:schemeClr val="tx1">
                    <a:lumMod val="50000"/>
                    <a:lumOff val="50000"/>
                  </a:schemeClr>
                </a:solidFill>
                <a:latin typeface="+mn-lt"/>
              </a:rPr>
              <a:t>)</a:t>
            </a:r>
          </a:p>
        </p:txBody>
      </p:sp>
      <p:sp>
        <p:nvSpPr>
          <p:cNvPr id="8" name="Slide Number Placeholder 7">
            <a:extLst>
              <a:ext uri="{FF2B5EF4-FFF2-40B4-BE49-F238E27FC236}">
                <a16:creationId xmlns:a16="http://schemas.microsoft.com/office/drawing/2014/main" id="{65C74B6A-AC37-4461-B8EC-18AEFC874FE4}"/>
              </a:ext>
            </a:extLst>
          </p:cNvPr>
          <p:cNvSpPr>
            <a:spLocks noGrp="1"/>
          </p:cNvSpPr>
          <p:nvPr>
            <p:ph type="sldNum" sz="quarter" idx="12"/>
          </p:nvPr>
        </p:nvSpPr>
        <p:spPr/>
        <p:txBody>
          <a:bodyPr/>
          <a:lstStyle/>
          <a:p>
            <a:fld id="{A39E18A1-5388-48D7-9BA0-F6425AA8662B}" type="slidenum">
              <a:rPr lang="en-US" smtClean="0"/>
              <a:t>1</a:t>
            </a:fld>
            <a:endParaRPr lang="en-US"/>
          </a:p>
        </p:txBody>
      </p:sp>
      <p:sp>
        <p:nvSpPr>
          <p:cNvPr id="25" name="Footer Placeholder 24">
            <a:extLst>
              <a:ext uri="{FF2B5EF4-FFF2-40B4-BE49-F238E27FC236}">
                <a16:creationId xmlns:a16="http://schemas.microsoft.com/office/drawing/2014/main" id="{211ACEC8-BB18-4616-BA7D-430381B83718}"/>
              </a:ext>
            </a:extLst>
          </p:cNvPr>
          <p:cNvSpPr>
            <a:spLocks noGrp="1"/>
          </p:cNvSpPr>
          <p:nvPr>
            <p:ph type="ftr" sz="quarter" idx="11"/>
          </p:nvPr>
        </p:nvSpPr>
        <p:spPr/>
        <p:txBody>
          <a:bodyPr/>
          <a:lstStyle/>
          <a:p>
            <a:r>
              <a:rPr lang="en-US"/>
              <a:t>Human Services Research Institute</a:t>
            </a:r>
          </a:p>
        </p:txBody>
      </p:sp>
    </p:spTree>
    <p:extLst>
      <p:ext uri="{BB962C8B-B14F-4D97-AF65-F5344CB8AC3E}">
        <p14:creationId xmlns:p14="http://schemas.microsoft.com/office/powerpoint/2010/main" val="10817466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65392" y="1259033"/>
            <a:ext cx="8997101" cy="4739759"/>
          </a:xfrm>
          <a:prstGeom prst="rect">
            <a:avLst/>
          </a:prstGeom>
        </p:spPr>
        <p:txBody>
          <a:bodyPr wrap="square">
            <a:spAutoFit/>
          </a:bodyPr>
          <a:lstStyle/>
          <a:p>
            <a:pPr>
              <a:lnSpc>
                <a:spcPts val="1800"/>
              </a:lnSpc>
              <a:spcAft>
                <a:spcPts val="600"/>
              </a:spcAft>
            </a:pPr>
            <a:r>
              <a:rPr lang="en-US" sz="1400" b="0" i="0">
                <a:solidFill>
                  <a:srgbClr val="000000"/>
                </a:solidFill>
                <a:effectLst/>
              </a:rPr>
              <a:t>The SIS suite of tools shift the focus from deficiencies to support needs, by evaluating the practical supports a person needs to lead an independent life. The assessment is done through an interview with the person being assessed and those who have known the individual for at least three months.</a:t>
            </a:r>
          </a:p>
          <a:p>
            <a:pPr>
              <a:lnSpc>
                <a:spcPts val="1800"/>
              </a:lnSpc>
              <a:spcBef>
                <a:spcPts val="600"/>
              </a:spcBef>
              <a:spcAft>
                <a:spcPts val="1200"/>
              </a:spcAft>
            </a:pPr>
            <a:r>
              <a:rPr lang="en-US" sz="1400">
                <a:solidFill>
                  <a:srgbClr val="000000"/>
                </a:solidFill>
                <a:ea typeface="Cambria" panose="02040503050406030204" pitchFamily="18" charset="0"/>
                <a:cs typeface="Times New Roman" panose="02020603050405020304" pitchFamily="18" charset="0"/>
              </a:rPr>
              <a:t>The Supports Intensity Scale (SIS-A) measures an individual’s:</a:t>
            </a:r>
            <a:endParaRPr lang="en-US" sz="1400">
              <a:solidFill>
                <a:srgbClr val="3C3C3C"/>
              </a:solidFill>
              <a:ea typeface="Times New Roman" panose="02020603050405020304" pitchFamily="18" charset="0"/>
              <a:cs typeface="Times New Roman" panose="02020603050405020304" pitchFamily="18" charset="0"/>
            </a:endParaRPr>
          </a:p>
          <a:p>
            <a:pPr marL="225425" indent="-225425">
              <a:lnSpc>
                <a:spcPts val="1800"/>
              </a:lnSpc>
              <a:spcAft>
                <a:spcPts val="600"/>
              </a:spcAft>
            </a:pPr>
            <a:r>
              <a:rPr lang="en-US" sz="1400" b="1">
                <a:solidFill>
                  <a:srgbClr val="000000"/>
                </a:solidFill>
                <a:ea typeface="Cambria" panose="02040503050406030204" pitchFamily="18" charset="0"/>
                <a:cs typeface="Times New Roman" panose="02020603050405020304" pitchFamily="18" charset="0"/>
              </a:rPr>
              <a:t>Exceptional Medical and Behavioral Needs:</a:t>
            </a:r>
            <a:r>
              <a:rPr lang="en-US" sz="1400">
                <a:solidFill>
                  <a:srgbClr val="000000"/>
                </a:solidFill>
                <a:ea typeface="Cambria" panose="02040503050406030204" pitchFamily="18" charset="0"/>
                <a:cs typeface="Times New Roman" panose="02020603050405020304" pitchFamily="18" charset="0"/>
              </a:rPr>
              <a:t>  Documents extra support needed to deal with specified medical and behavioral conditions. Two sub-sections address these domains:</a:t>
            </a:r>
            <a:endParaRPr lang="en-US" sz="1400">
              <a:solidFill>
                <a:srgbClr val="3C3C3C"/>
              </a:solidFill>
              <a:ea typeface="Times New Roman" panose="02020603050405020304" pitchFamily="18" charset="0"/>
              <a:cs typeface="Times New Roman" panose="02020603050405020304" pitchFamily="18" charset="0"/>
            </a:endParaRPr>
          </a:p>
          <a:p>
            <a:pPr marL="574675" marR="0" lvl="0" indent="-342900">
              <a:lnSpc>
                <a:spcPts val="1800"/>
              </a:lnSpc>
              <a:spcAft>
                <a:spcPts val="600"/>
              </a:spcAft>
              <a:buFont typeface="+mj-lt"/>
              <a:buAutoNum type="alphaUcPeriod"/>
            </a:pPr>
            <a:r>
              <a:rPr lang="en-US" sz="1400">
                <a:solidFill>
                  <a:srgbClr val="000000"/>
                </a:solidFill>
                <a:ea typeface="Cambria" panose="02040503050406030204" pitchFamily="18" charset="0"/>
                <a:cs typeface="Times New Roman" panose="02020603050405020304" pitchFamily="18" charset="0"/>
              </a:rPr>
              <a:t>Medical Supports Needed           B. Behavioral Supports Needed </a:t>
            </a:r>
          </a:p>
          <a:p>
            <a:pPr marL="225425" indent="-225425">
              <a:lnSpc>
                <a:spcPts val="1800"/>
              </a:lnSpc>
              <a:spcBef>
                <a:spcPts val="600"/>
              </a:spcBef>
              <a:spcAft>
                <a:spcPts val="600"/>
              </a:spcAft>
            </a:pPr>
            <a:r>
              <a:rPr lang="en-US" sz="1400" b="1">
                <a:solidFill>
                  <a:srgbClr val="000000"/>
                </a:solidFill>
                <a:ea typeface="Cambria" panose="02040503050406030204" pitchFamily="18" charset="0"/>
                <a:cs typeface="Times New Roman" panose="02020603050405020304" pitchFamily="18" charset="0"/>
              </a:rPr>
              <a:t>Support Needs for Life Activities:</a:t>
            </a:r>
            <a:r>
              <a:rPr lang="en-US" sz="1400">
                <a:solidFill>
                  <a:srgbClr val="000000"/>
                </a:solidFill>
                <a:ea typeface="Cambria" panose="02040503050406030204" pitchFamily="18" charset="0"/>
                <a:cs typeface="Times New Roman" panose="02020603050405020304" pitchFamily="18" charset="0"/>
              </a:rPr>
              <a:t>  Documents support needs </a:t>
            </a:r>
            <a:r>
              <a:rPr lang="en-US" sz="1400" b="0" i="0">
                <a:solidFill>
                  <a:srgbClr val="212529"/>
                </a:solidFill>
                <a:effectLst/>
              </a:rPr>
              <a:t>according to </a:t>
            </a:r>
            <a:r>
              <a:rPr lang="en-US" sz="1400" b="1" i="1">
                <a:solidFill>
                  <a:srgbClr val="212529"/>
                </a:solidFill>
                <a:effectLst/>
              </a:rPr>
              <a:t>frequency</a:t>
            </a:r>
            <a:r>
              <a:rPr lang="en-US" sz="1400" b="0" i="1">
                <a:solidFill>
                  <a:srgbClr val="212529"/>
                </a:solidFill>
                <a:effectLst/>
              </a:rPr>
              <a:t>, </a:t>
            </a:r>
            <a:r>
              <a:rPr lang="en-US" sz="1400" b="1" i="1">
                <a:solidFill>
                  <a:srgbClr val="212529"/>
                </a:solidFill>
                <a:effectLst/>
              </a:rPr>
              <a:t>amount,</a:t>
            </a:r>
            <a:r>
              <a:rPr lang="en-US" sz="1400" b="0" i="1">
                <a:solidFill>
                  <a:srgbClr val="212529"/>
                </a:solidFill>
                <a:effectLst/>
              </a:rPr>
              <a:t> </a:t>
            </a:r>
            <a:r>
              <a:rPr lang="en-US" sz="1400" b="0" i="0">
                <a:solidFill>
                  <a:srgbClr val="212529"/>
                </a:solidFill>
                <a:effectLst/>
              </a:rPr>
              <a:t>and </a:t>
            </a:r>
            <a:r>
              <a:rPr lang="en-US" sz="1400" b="1" i="0">
                <a:solidFill>
                  <a:srgbClr val="212529"/>
                </a:solidFill>
                <a:effectLst/>
              </a:rPr>
              <a:t>type </a:t>
            </a:r>
            <a:r>
              <a:rPr lang="en-US" sz="1400" b="0" i="0">
                <a:solidFill>
                  <a:srgbClr val="212529"/>
                </a:solidFill>
                <a:effectLst/>
              </a:rPr>
              <a:t>of support needed</a:t>
            </a:r>
            <a:r>
              <a:rPr lang="en-US" sz="1400">
                <a:solidFill>
                  <a:srgbClr val="000000"/>
                </a:solidFill>
                <a:ea typeface="Cambria" panose="02040503050406030204" pitchFamily="18" charset="0"/>
                <a:cs typeface="Times New Roman" panose="02020603050405020304" pitchFamily="18" charset="0"/>
              </a:rPr>
              <a:t>.  Seven sub-sections include:  </a:t>
            </a:r>
            <a:endParaRPr lang="en-US" sz="1400">
              <a:solidFill>
                <a:srgbClr val="3C3C3C"/>
              </a:solidFill>
              <a:ea typeface="Times New Roman" panose="02020603050405020304" pitchFamily="18" charset="0"/>
              <a:cs typeface="Times New Roman" panose="02020603050405020304" pitchFamily="18" charset="0"/>
            </a:endParaRPr>
          </a:p>
          <a:p>
            <a:pPr marL="574675" indent="-342900">
              <a:lnSpc>
                <a:spcPts val="1600"/>
              </a:lnSpc>
              <a:spcAft>
                <a:spcPts val="200"/>
              </a:spcAft>
              <a:buFont typeface="+mj-lt"/>
              <a:buAutoNum type="alphaUcPeriod"/>
              <a:tabLst>
                <a:tab pos="4119563" algn="l"/>
                <a:tab pos="4454525" algn="l"/>
              </a:tabLst>
            </a:pPr>
            <a:r>
              <a:rPr lang="en-US" sz="1400">
                <a:solidFill>
                  <a:srgbClr val="000000"/>
                </a:solidFill>
                <a:ea typeface="Cambria" panose="02040503050406030204" pitchFamily="18" charset="0"/>
                <a:cs typeface="Times New Roman" panose="02020603050405020304" pitchFamily="18" charset="0"/>
              </a:rPr>
              <a:t>Home Living Activities	E.	Health and Safety Activities </a:t>
            </a:r>
            <a:endParaRPr lang="en-US" sz="1400">
              <a:solidFill>
                <a:srgbClr val="3C3C3C"/>
              </a:solidFill>
              <a:ea typeface="Times New Roman" panose="02020603050405020304" pitchFamily="18" charset="0"/>
              <a:cs typeface="Times New Roman" panose="02020603050405020304" pitchFamily="18" charset="0"/>
            </a:endParaRPr>
          </a:p>
          <a:p>
            <a:pPr marL="574675" indent="-342900">
              <a:lnSpc>
                <a:spcPts val="1600"/>
              </a:lnSpc>
              <a:spcAft>
                <a:spcPts val="200"/>
              </a:spcAft>
              <a:buFont typeface="+mj-lt"/>
              <a:buAutoNum type="alphaUcPeriod"/>
              <a:tabLst>
                <a:tab pos="4119563" algn="l"/>
                <a:tab pos="4454525" algn="l"/>
              </a:tabLst>
            </a:pPr>
            <a:r>
              <a:rPr lang="en-US" sz="1400">
                <a:solidFill>
                  <a:srgbClr val="000000"/>
                </a:solidFill>
                <a:ea typeface="Cambria" panose="02040503050406030204" pitchFamily="18" charset="0"/>
                <a:cs typeface="Times New Roman" panose="02020603050405020304" pitchFamily="18" charset="0"/>
              </a:rPr>
              <a:t>Community Living Activities	F.	Social Activities</a:t>
            </a:r>
            <a:endParaRPr lang="en-US" sz="1400">
              <a:solidFill>
                <a:srgbClr val="3C3C3C"/>
              </a:solidFill>
              <a:ea typeface="Times New Roman" panose="02020603050405020304" pitchFamily="18" charset="0"/>
              <a:cs typeface="Times New Roman" panose="02020603050405020304" pitchFamily="18" charset="0"/>
            </a:endParaRPr>
          </a:p>
          <a:p>
            <a:pPr marL="574675" indent="-342900">
              <a:lnSpc>
                <a:spcPts val="1600"/>
              </a:lnSpc>
              <a:spcAft>
                <a:spcPts val="200"/>
              </a:spcAft>
              <a:buFont typeface="+mj-lt"/>
              <a:buAutoNum type="alphaUcPeriod"/>
              <a:tabLst>
                <a:tab pos="4119563" algn="l"/>
                <a:tab pos="4454525" algn="l"/>
              </a:tabLst>
            </a:pPr>
            <a:r>
              <a:rPr lang="en-US" sz="1400">
                <a:solidFill>
                  <a:srgbClr val="000000"/>
                </a:solidFill>
                <a:ea typeface="Cambria" panose="02040503050406030204" pitchFamily="18" charset="0"/>
                <a:cs typeface="Times New Roman" panose="02020603050405020304" pitchFamily="18" charset="0"/>
              </a:rPr>
              <a:t>Lifelong Learning Activities	G.	Protection and Advocacy</a:t>
            </a:r>
          </a:p>
          <a:p>
            <a:pPr marL="574675" indent="-342900">
              <a:lnSpc>
                <a:spcPts val="1800"/>
              </a:lnSpc>
              <a:spcAft>
                <a:spcPts val="600"/>
              </a:spcAft>
              <a:buFont typeface="+mj-lt"/>
              <a:buAutoNum type="alphaUcPeriod"/>
              <a:tabLst>
                <a:tab pos="4119563" algn="l"/>
                <a:tab pos="4454525" algn="l"/>
              </a:tabLst>
            </a:pPr>
            <a:r>
              <a:rPr lang="en-US" sz="1400">
                <a:solidFill>
                  <a:srgbClr val="000000"/>
                </a:solidFill>
                <a:ea typeface="Cambria" panose="02040503050406030204" pitchFamily="18" charset="0"/>
                <a:cs typeface="Times New Roman" panose="02020603050405020304" pitchFamily="18" charset="0"/>
              </a:rPr>
              <a:t>Employment Activities</a:t>
            </a:r>
            <a:r>
              <a:rPr lang="en-US" sz="1600">
                <a:solidFill>
                  <a:srgbClr val="000000"/>
                </a:solidFill>
                <a:ea typeface="Cambria" panose="02040503050406030204" pitchFamily="18" charset="0"/>
                <a:cs typeface="Times New Roman" panose="02020603050405020304" pitchFamily="18" charset="0"/>
              </a:rPr>
              <a:t>		</a:t>
            </a:r>
            <a:endParaRPr lang="en-US" sz="1600">
              <a:solidFill>
                <a:srgbClr val="3C3C3C"/>
              </a:solidFill>
              <a:ea typeface="Times New Roman" panose="02020603050405020304" pitchFamily="18" charset="0"/>
              <a:cs typeface="Times New Roman" panose="02020603050405020304" pitchFamily="18" charset="0"/>
            </a:endParaRPr>
          </a:p>
          <a:p>
            <a:pPr marL="225425" indent="4763">
              <a:lnSpc>
                <a:spcPts val="1800"/>
              </a:lnSpc>
              <a:spcAft>
                <a:spcPts val="600"/>
              </a:spcAft>
            </a:pPr>
            <a:r>
              <a:rPr lang="en-US" sz="1400">
                <a:solidFill>
                  <a:srgbClr val="000000"/>
                </a:solidFill>
                <a:ea typeface="Cambria" panose="02040503050406030204" pitchFamily="18" charset="0"/>
                <a:cs typeface="Times New Roman" panose="02020603050405020304" pitchFamily="18" charset="0"/>
              </a:rPr>
              <a:t>Scores from these sections are aggregated to provide a composite scale score to illustrate the magnitude of individual support need but also this need relative to others.  </a:t>
            </a:r>
            <a:endParaRPr lang="en-US" sz="1400">
              <a:solidFill>
                <a:srgbClr val="3C3C3C"/>
              </a:solidFill>
              <a:ea typeface="Times New Roman" panose="02020603050405020304" pitchFamily="18" charset="0"/>
              <a:cs typeface="Times New Roman" panose="02020603050405020304" pitchFamily="18" charset="0"/>
            </a:endParaRPr>
          </a:p>
          <a:p>
            <a:pPr>
              <a:spcBef>
                <a:spcPts val="1800"/>
              </a:spcBef>
              <a:spcAft>
                <a:spcPts val="600"/>
              </a:spcAft>
            </a:pPr>
            <a:r>
              <a:rPr lang="en-US" sz="1200">
                <a:solidFill>
                  <a:srgbClr val="000000"/>
                </a:solidFill>
                <a:ea typeface="Cambria" panose="02040503050406030204" pitchFamily="18" charset="0"/>
                <a:cs typeface="Times New Roman" panose="02020603050405020304" pitchFamily="18" charset="0"/>
              </a:rPr>
              <a:t>See:  </a:t>
            </a:r>
            <a:r>
              <a:rPr lang="en-US" sz="1200">
                <a:solidFill>
                  <a:srgbClr val="000000"/>
                </a:solidFill>
                <a:ea typeface="Cambria" panose="02040503050406030204" pitchFamily="18" charset="0"/>
                <a:cs typeface="Times New Roman" panose="02020603050405020304" pitchFamily="18" charset="0"/>
                <a:hlinkClick r:id="rId2"/>
              </a:rPr>
              <a:t>https://www.aaidd.org/sis/sis-a</a:t>
            </a:r>
            <a:endParaRPr lang="en-US" sz="1200">
              <a:solidFill>
                <a:srgbClr val="3C3C3C"/>
              </a:solidFill>
              <a:effectLst/>
              <a:ea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507" y="2216728"/>
            <a:ext cx="1885850" cy="220716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Slide Number Placeholder 2">
            <a:extLst>
              <a:ext uri="{FF2B5EF4-FFF2-40B4-BE49-F238E27FC236}">
                <a16:creationId xmlns:a16="http://schemas.microsoft.com/office/drawing/2014/main" id="{1A9DDCD3-766B-465C-93C4-6FADF81A943D}"/>
              </a:ext>
            </a:extLst>
          </p:cNvPr>
          <p:cNvSpPr>
            <a:spLocks noGrp="1"/>
          </p:cNvSpPr>
          <p:nvPr>
            <p:ph type="sldNum" sz="quarter" idx="12"/>
          </p:nvPr>
        </p:nvSpPr>
        <p:spPr/>
        <p:txBody>
          <a:bodyPr/>
          <a:lstStyle/>
          <a:p>
            <a:fld id="{A39E18A1-5388-48D7-9BA0-F6425AA8662B}" type="slidenum">
              <a:rPr lang="en-US" smtClean="0"/>
              <a:t>10</a:t>
            </a:fld>
            <a:endParaRPr lang="en-US"/>
          </a:p>
        </p:txBody>
      </p:sp>
      <p:sp>
        <p:nvSpPr>
          <p:cNvPr id="12" name="Title 11">
            <a:extLst>
              <a:ext uri="{FF2B5EF4-FFF2-40B4-BE49-F238E27FC236}">
                <a16:creationId xmlns:a16="http://schemas.microsoft.com/office/drawing/2014/main" id="{9B121562-4F18-4331-A877-8A27E582081C}"/>
              </a:ext>
            </a:extLst>
          </p:cNvPr>
          <p:cNvSpPr>
            <a:spLocks noGrp="1"/>
          </p:cNvSpPr>
          <p:nvPr>
            <p:ph type="title" idx="4294967295"/>
          </p:nvPr>
        </p:nvSpPr>
        <p:spPr>
          <a:xfrm>
            <a:off x="522267" y="136525"/>
            <a:ext cx="10547350" cy="974726"/>
          </a:xfrm>
        </p:spPr>
        <p:txBody>
          <a:bodyPr>
            <a:normAutofit/>
          </a:bodyPr>
          <a:lstStyle/>
          <a:p>
            <a:r>
              <a:rPr lang="en-US" sz="3200">
                <a:solidFill>
                  <a:srgbClr val="53694D"/>
                </a:solidFill>
              </a:rPr>
              <a:t>Using the Supports Intensity Scale - Adult</a:t>
            </a:r>
          </a:p>
        </p:txBody>
      </p:sp>
      <p:sp>
        <p:nvSpPr>
          <p:cNvPr id="4" name="Footer Placeholder 3">
            <a:extLst>
              <a:ext uri="{FF2B5EF4-FFF2-40B4-BE49-F238E27FC236}">
                <a16:creationId xmlns:a16="http://schemas.microsoft.com/office/drawing/2014/main" id="{C26ADAB6-0F87-27A4-AB25-B9A3679F0B52}"/>
              </a:ext>
            </a:extLst>
          </p:cNvPr>
          <p:cNvSpPr>
            <a:spLocks noGrp="1"/>
          </p:cNvSpPr>
          <p:nvPr>
            <p:ph type="ftr" sz="quarter" idx="11"/>
          </p:nvPr>
        </p:nvSpPr>
        <p:spPr/>
        <p:txBody>
          <a:bodyPr/>
          <a:lstStyle/>
          <a:p>
            <a:r>
              <a:rPr lang="en-US"/>
              <a:t>Human Services Research Institute</a:t>
            </a:r>
          </a:p>
        </p:txBody>
      </p:sp>
    </p:spTree>
    <p:extLst>
      <p:ext uri="{BB962C8B-B14F-4D97-AF65-F5344CB8AC3E}">
        <p14:creationId xmlns:p14="http://schemas.microsoft.com/office/powerpoint/2010/main" val="18275482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67E53A32-7556-4996-96AD-03807B6214D1}" type="slidenum">
              <a:rPr lang="en-US" smtClean="0"/>
              <a:pPr/>
              <a:t>11</a:t>
            </a:fld>
            <a:endParaRPr lang="en-US"/>
          </a:p>
        </p:txBody>
      </p:sp>
      <p:sp>
        <p:nvSpPr>
          <p:cNvPr id="10" name="Title 9">
            <a:extLst>
              <a:ext uri="{FF2B5EF4-FFF2-40B4-BE49-F238E27FC236}">
                <a16:creationId xmlns:a16="http://schemas.microsoft.com/office/drawing/2014/main" id="{9DB186C9-69FE-45A0-80E8-CCBCD9BEEB7F}"/>
              </a:ext>
            </a:extLst>
          </p:cNvPr>
          <p:cNvSpPr>
            <a:spLocks noGrp="1"/>
          </p:cNvSpPr>
          <p:nvPr>
            <p:ph type="title" idx="4294967295"/>
          </p:nvPr>
        </p:nvSpPr>
        <p:spPr>
          <a:xfrm>
            <a:off x="1374707" y="628324"/>
            <a:ext cx="10548937" cy="974725"/>
          </a:xfrm>
        </p:spPr>
        <p:txBody>
          <a:bodyPr>
            <a:normAutofit/>
          </a:bodyPr>
          <a:lstStyle/>
          <a:p>
            <a:r>
              <a:rPr lang="en-US" sz="3200">
                <a:solidFill>
                  <a:srgbClr val="53694D"/>
                </a:solidFill>
              </a:rPr>
              <a:t>Medical and behavioral support needs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9834" y="2138172"/>
            <a:ext cx="3826826" cy="2173206"/>
          </a:xfrm>
          <a:prstGeom prst="rect">
            <a:avLst/>
          </a:prstGeom>
        </p:spPr>
      </p:pic>
      <p:sp>
        <p:nvSpPr>
          <p:cNvPr id="3" name="Content Placeholder 2"/>
          <p:cNvSpPr txBox="1">
            <a:spLocks/>
          </p:cNvSpPr>
          <p:nvPr/>
        </p:nvSpPr>
        <p:spPr>
          <a:xfrm>
            <a:off x="1029017" y="1666404"/>
            <a:ext cx="7157040" cy="3996866"/>
          </a:xfrm>
          <a:prstGeom prst="rect">
            <a:avLst/>
          </a:prstGeom>
        </p:spPr>
        <p:txBody>
          <a:bodyPr>
            <a:noAutofit/>
          </a:bodyPr>
          <a:lstStyle>
            <a:lvl1pPr marL="91436" indent="-91436" algn="l" defTabSz="914354"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29" indent="-182870" algn="l" defTabSz="914354"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00" indent="-182870"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771" indent="-182870"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42" indent="-182870"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85744" indent="-285744">
              <a:lnSpc>
                <a:spcPts val="2800"/>
              </a:lnSpc>
              <a:spcBef>
                <a:spcPts val="0"/>
              </a:spcBef>
              <a:spcAft>
                <a:spcPts val="1200"/>
              </a:spcAft>
              <a:buSzPct val="120000"/>
            </a:pPr>
            <a:r>
              <a:rPr lang="en-US">
                <a:solidFill>
                  <a:schemeClr val="tx1"/>
                </a:solidFill>
              </a:rPr>
              <a:t>During the SIS assessment, Supplemental Questions are asked that pertain to medical and behavioral support needs.</a:t>
            </a:r>
          </a:p>
          <a:p>
            <a:pPr marL="285744" indent="-285744">
              <a:lnSpc>
                <a:spcPts val="2800"/>
              </a:lnSpc>
              <a:spcBef>
                <a:spcPts val="0"/>
              </a:spcBef>
              <a:spcAft>
                <a:spcPts val="1200"/>
              </a:spcAft>
              <a:buSzPct val="120000"/>
            </a:pPr>
            <a:r>
              <a:rPr lang="en-US">
                <a:solidFill>
                  <a:schemeClr val="tx1"/>
                </a:solidFill>
              </a:rPr>
              <a:t>Certain responses may indicate that further review of support needs is warranted. These support needs are verified.  </a:t>
            </a:r>
          </a:p>
          <a:p>
            <a:pPr marL="285744" indent="-285744">
              <a:lnSpc>
                <a:spcPts val="2800"/>
              </a:lnSpc>
              <a:spcBef>
                <a:spcPts val="0"/>
              </a:spcBef>
              <a:spcAft>
                <a:spcPts val="1200"/>
              </a:spcAft>
              <a:buSzPct val="120000"/>
            </a:pPr>
            <a:r>
              <a:rPr lang="en-US">
                <a:solidFill>
                  <a:schemeClr val="tx1"/>
                </a:solidFill>
              </a:rPr>
              <a:t>Verification is a record-review process where an individual or team with medical and behavioral expertise review case records to get a better understanding of the individual’s needs and determine if the person’s medical or behavioral support needs warrant inclusion in a specialized support level. </a:t>
            </a:r>
          </a:p>
        </p:txBody>
      </p:sp>
      <p:sp>
        <p:nvSpPr>
          <p:cNvPr id="2" name="Footer Placeholder 1">
            <a:extLst>
              <a:ext uri="{FF2B5EF4-FFF2-40B4-BE49-F238E27FC236}">
                <a16:creationId xmlns:a16="http://schemas.microsoft.com/office/drawing/2014/main" id="{1011AA0F-2C40-8AC3-2963-FB5BBA5C5DDB}"/>
              </a:ext>
            </a:extLst>
          </p:cNvPr>
          <p:cNvSpPr>
            <a:spLocks noGrp="1"/>
          </p:cNvSpPr>
          <p:nvPr>
            <p:ph type="ftr" sz="quarter" idx="11"/>
          </p:nvPr>
        </p:nvSpPr>
        <p:spPr/>
        <p:txBody>
          <a:bodyPr/>
          <a:lstStyle/>
          <a:p>
            <a:r>
              <a:rPr lang="en-US"/>
              <a:t>Human Services Research Institute</a:t>
            </a:r>
          </a:p>
        </p:txBody>
      </p:sp>
    </p:spTree>
    <p:extLst>
      <p:ext uri="{BB962C8B-B14F-4D97-AF65-F5344CB8AC3E}">
        <p14:creationId xmlns:p14="http://schemas.microsoft.com/office/powerpoint/2010/main" val="21214261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1166611" y="831791"/>
            <a:ext cx="6629400" cy="914400"/>
          </a:xfrm>
        </p:spPr>
        <p:txBody>
          <a:bodyPr>
            <a:normAutofit/>
          </a:bodyPr>
          <a:lstStyle/>
          <a:p>
            <a:r>
              <a:rPr lang="en-US" altLang="en-US" sz="3600">
                <a:solidFill>
                  <a:srgbClr val="53694D"/>
                </a:solidFill>
              </a:rPr>
              <a:t>What about exceptions?</a:t>
            </a:r>
          </a:p>
        </p:txBody>
      </p:sp>
      <p:sp>
        <p:nvSpPr>
          <p:cNvPr id="31747" name="TextBox 2"/>
          <p:cNvSpPr txBox="1">
            <a:spLocks noChangeArrowheads="1"/>
          </p:cNvSpPr>
          <p:nvPr/>
        </p:nvSpPr>
        <p:spPr bwMode="auto">
          <a:xfrm>
            <a:off x="1166611" y="2166848"/>
            <a:ext cx="5688169" cy="3370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003366"/>
                </a:solidFill>
                <a:latin typeface="Arial" panose="020B0604020202020204" pitchFamily="34" charset="0"/>
              </a:defRPr>
            </a:lvl1pPr>
            <a:lvl2pPr marL="742950" indent="-285750">
              <a:spcBef>
                <a:spcPct val="20000"/>
              </a:spcBef>
              <a:buChar char="–"/>
              <a:defRPr sz="2800">
                <a:solidFill>
                  <a:srgbClr val="003366"/>
                </a:solidFill>
                <a:latin typeface="Arial" panose="020B0604020202020204" pitchFamily="34" charset="0"/>
              </a:defRPr>
            </a:lvl2pPr>
            <a:lvl3pPr marL="1143000" indent="-228600">
              <a:spcBef>
                <a:spcPct val="20000"/>
              </a:spcBef>
              <a:buChar char="•"/>
              <a:defRPr sz="2400">
                <a:solidFill>
                  <a:srgbClr val="003366"/>
                </a:solidFill>
                <a:latin typeface="Arial" panose="020B0604020202020204" pitchFamily="34" charset="0"/>
              </a:defRPr>
            </a:lvl3pPr>
            <a:lvl4pPr marL="1600200" indent="-228600">
              <a:spcBef>
                <a:spcPct val="20000"/>
              </a:spcBef>
              <a:buChar char="–"/>
              <a:defRPr sz="2000">
                <a:solidFill>
                  <a:srgbClr val="003366"/>
                </a:solidFill>
                <a:latin typeface="Arial" panose="020B0604020202020204" pitchFamily="34" charset="0"/>
              </a:defRPr>
            </a:lvl4pPr>
            <a:lvl5pPr marL="2057400" indent="-228600">
              <a:spcBef>
                <a:spcPct val="20000"/>
              </a:spcBef>
              <a:buChar char="»"/>
              <a:defRPr sz="2000">
                <a:solidFill>
                  <a:srgbClr val="003366"/>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3366"/>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3366"/>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3366"/>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3366"/>
                </a:solidFill>
                <a:latin typeface="Arial" panose="020B0604020202020204" pitchFamily="34" charset="0"/>
              </a:defRPr>
            </a:lvl9pPr>
          </a:lstStyle>
          <a:p>
            <a:pPr>
              <a:spcBef>
                <a:spcPct val="0"/>
              </a:spcBef>
              <a:spcAft>
                <a:spcPts val="1800"/>
              </a:spcAft>
              <a:buNone/>
            </a:pPr>
            <a:r>
              <a:rPr lang="en-US" altLang="en-US" sz="2400" b="1">
                <a:solidFill>
                  <a:srgbClr val="914188"/>
                </a:solidFill>
                <a:latin typeface="+mn-lt"/>
              </a:rPr>
              <a:t>Everyone</a:t>
            </a:r>
            <a:r>
              <a:rPr lang="en-US" altLang="en-US" sz="2400">
                <a:solidFill>
                  <a:schemeClr val="tx1"/>
                </a:solidFill>
                <a:latin typeface="+mn-lt"/>
              </a:rPr>
              <a:t> is unique!</a:t>
            </a:r>
          </a:p>
          <a:p>
            <a:pPr>
              <a:spcBef>
                <a:spcPct val="0"/>
              </a:spcBef>
              <a:spcAft>
                <a:spcPts val="1800"/>
              </a:spcAft>
              <a:buNone/>
            </a:pPr>
            <a:r>
              <a:rPr lang="en-US" altLang="en-US" sz="2400" b="1">
                <a:solidFill>
                  <a:srgbClr val="914188"/>
                </a:solidFill>
                <a:latin typeface="+mn-lt"/>
              </a:rPr>
              <a:t>The supports budgeting </a:t>
            </a:r>
            <a:r>
              <a:rPr lang="en-US" altLang="en-US" sz="2400">
                <a:solidFill>
                  <a:schemeClr val="tx1"/>
                </a:solidFill>
                <a:latin typeface="+mn-lt"/>
              </a:rPr>
              <a:t>process may account for most people.  </a:t>
            </a:r>
          </a:p>
          <a:p>
            <a:pPr>
              <a:spcBef>
                <a:spcPct val="0"/>
              </a:spcBef>
              <a:spcAft>
                <a:spcPts val="1800"/>
              </a:spcAft>
              <a:buNone/>
            </a:pPr>
            <a:r>
              <a:rPr lang="en-US" altLang="en-US" sz="2400" b="1">
                <a:solidFill>
                  <a:srgbClr val="914188"/>
                </a:solidFill>
                <a:latin typeface="+mn-lt"/>
              </a:rPr>
              <a:t>Yet some </a:t>
            </a:r>
            <a:r>
              <a:rPr lang="en-US" altLang="en-US" sz="2400">
                <a:solidFill>
                  <a:schemeClr val="tx1"/>
                </a:solidFill>
                <a:latin typeface="+mn-lt"/>
              </a:rPr>
              <a:t>people will have exceptional needs and must be considered one by one.</a:t>
            </a:r>
          </a:p>
          <a:p>
            <a:pPr>
              <a:spcBef>
                <a:spcPct val="0"/>
              </a:spcBef>
              <a:spcAft>
                <a:spcPts val="1800"/>
              </a:spcAft>
              <a:buNone/>
            </a:pPr>
            <a:r>
              <a:rPr lang="en-US" altLang="en-US" sz="2400" b="1">
                <a:solidFill>
                  <a:srgbClr val="914188"/>
                </a:solidFill>
                <a:latin typeface="+mn-lt"/>
              </a:rPr>
              <a:t>An </a:t>
            </a:r>
            <a:r>
              <a:rPr lang="en-US" altLang="en-US" sz="2400" b="1" i="1">
                <a:solidFill>
                  <a:srgbClr val="914188"/>
                </a:solidFill>
                <a:latin typeface="+mn-lt"/>
              </a:rPr>
              <a:t>Exceptions Process </a:t>
            </a:r>
            <a:r>
              <a:rPr lang="en-US" altLang="en-US" sz="2400">
                <a:solidFill>
                  <a:schemeClr val="tx1"/>
                </a:solidFill>
                <a:latin typeface="+mn-lt"/>
              </a:rPr>
              <a:t>is designed to ensure that these individuals have their needs met.</a:t>
            </a:r>
          </a:p>
        </p:txBody>
      </p:sp>
      <p:sp>
        <p:nvSpPr>
          <p:cNvPr id="31748" name="Oval 1"/>
          <p:cNvSpPr>
            <a:spLocks noChangeArrowheads="1"/>
          </p:cNvSpPr>
          <p:nvPr/>
        </p:nvSpPr>
        <p:spPr bwMode="auto">
          <a:xfrm>
            <a:off x="7596611" y="2645163"/>
            <a:ext cx="2212428" cy="2154621"/>
          </a:xfrm>
          <a:prstGeom prst="ellipse">
            <a:avLst/>
          </a:prstGeom>
          <a:solidFill>
            <a:srgbClr val="3E8660"/>
          </a:solidFill>
          <a:ln w="9525" algn="ctr">
            <a:solidFill>
              <a:srgbClr val="717171"/>
            </a:solidFill>
            <a:round/>
            <a:headEnd/>
            <a:tailEnd/>
          </a:ln>
        </p:spPr>
        <p:txBody>
          <a:bodyPr wrap="none"/>
          <a:lstStyle>
            <a:lvl1pPr>
              <a:spcBef>
                <a:spcPct val="20000"/>
              </a:spcBef>
              <a:buChar char="•"/>
              <a:defRPr sz="3200">
                <a:solidFill>
                  <a:srgbClr val="003366"/>
                </a:solidFill>
                <a:latin typeface="Arial" panose="020B0604020202020204" pitchFamily="34" charset="0"/>
              </a:defRPr>
            </a:lvl1pPr>
            <a:lvl2pPr marL="742950" indent="-285750">
              <a:spcBef>
                <a:spcPct val="20000"/>
              </a:spcBef>
              <a:buChar char="–"/>
              <a:defRPr sz="2800">
                <a:solidFill>
                  <a:srgbClr val="003366"/>
                </a:solidFill>
                <a:latin typeface="Arial" panose="020B0604020202020204" pitchFamily="34" charset="0"/>
              </a:defRPr>
            </a:lvl2pPr>
            <a:lvl3pPr marL="1143000" indent="-228600">
              <a:spcBef>
                <a:spcPct val="20000"/>
              </a:spcBef>
              <a:buChar char="•"/>
              <a:defRPr sz="2400">
                <a:solidFill>
                  <a:srgbClr val="003366"/>
                </a:solidFill>
                <a:latin typeface="Arial" panose="020B0604020202020204" pitchFamily="34" charset="0"/>
              </a:defRPr>
            </a:lvl3pPr>
            <a:lvl4pPr marL="1600200" indent="-228600">
              <a:spcBef>
                <a:spcPct val="20000"/>
              </a:spcBef>
              <a:buChar char="–"/>
              <a:defRPr sz="2000">
                <a:solidFill>
                  <a:srgbClr val="003366"/>
                </a:solidFill>
                <a:latin typeface="Arial" panose="020B0604020202020204" pitchFamily="34" charset="0"/>
              </a:defRPr>
            </a:lvl4pPr>
            <a:lvl5pPr marL="2057400" indent="-228600">
              <a:spcBef>
                <a:spcPct val="20000"/>
              </a:spcBef>
              <a:buChar char="»"/>
              <a:defRPr sz="2000">
                <a:solidFill>
                  <a:srgbClr val="003366"/>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3366"/>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3366"/>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3366"/>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3366"/>
                </a:solidFill>
                <a:latin typeface="Arial" panose="020B0604020202020204" pitchFamily="34" charset="0"/>
              </a:defRPr>
            </a:lvl9pPr>
          </a:lstStyle>
          <a:p>
            <a:pPr eaLnBrk="1" hangingPunct="1">
              <a:spcBef>
                <a:spcPct val="0"/>
              </a:spcBef>
              <a:buFontTx/>
              <a:buNone/>
            </a:pPr>
            <a:endParaRPr lang="en-US" altLang="en-US" sz="1800">
              <a:solidFill>
                <a:schemeClr val="tx1"/>
              </a:solidFill>
            </a:endParaRPr>
          </a:p>
        </p:txBody>
      </p:sp>
      <p:sp>
        <p:nvSpPr>
          <p:cNvPr id="2" name="Footer Placeholder 1"/>
          <p:cNvSpPr>
            <a:spLocks noGrp="1"/>
          </p:cNvSpPr>
          <p:nvPr>
            <p:ph type="ftr" sz="quarter" idx="11"/>
          </p:nvPr>
        </p:nvSpPr>
        <p:spPr/>
        <p:txBody>
          <a:bodyPr/>
          <a:lstStyle/>
          <a:p>
            <a:r>
              <a:rPr lang="en-US"/>
              <a:t>Human Services Research Institute</a:t>
            </a:r>
          </a:p>
        </p:txBody>
      </p:sp>
      <p:sp>
        <p:nvSpPr>
          <p:cNvPr id="3" name="Slide Number Placeholder 2"/>
          <p:cNvSpPr>
            <a:spLocks noGrp="1"/>
          </p:cNvSpPr>
          <p:nvPr>
            <p:ph type="sldNum" sz="quarter" idx="12"/>
          </p:nvPr>
        </p:nvSpPr>
        <p:spPr/>
        <p:txBody>
          <a:bodyPr/>
          <a:lstStyle/>
          <a:p>
            <a:fld id="{67E53A32-7556-4996-96AD-03807B6214D1}" type="slidenum">
              <a:rPr lang="en-US" smtClean="0"/>
              <a:t>12</a:t>
            </a:fld>
            <a:endParaRPr lang="en-US"/>
          </a:p>
        </p:txBody>
      </p:sp>
      <p:pic>
        <p:nvPicPr>
          <p:cNvPr id="7" name="Picture 6"/>
          <p:cNvPicPr>
            <a:picLocks noChangeAspect="1"/>
          </p:cNvPicPr>
          <p:nvPr/>
        </p:nvPicPr>
        <p:blipFill rotWithShape="1">
          <a:blip r:embed="rId2"/>
          <a:srcRect l="33449" t="25367" r="33810" b="17273"/>
          <a:stretch/>
        </p:blipFill>
        <p:spPr>
          <a:xfrm>
            <a:off x="7852783" y="3020412"/>
            <a:ext cx="1700083" cy="1404121"/>
          </a:xfrm>
          <a:prstGeom prst="ellipse">
            <a:avLst/>
          </a:prstGeom>
        </p:spPr>
      </p:pic>
    </p:spTree>
    <p:extLst>
      <p:ext uri="{BB962C8B-B14F-4D97-AF65-F5344CB8AC3E}">
        <p14:creationId xmlns:p14="http://schemas.microsoft.com/office/powerpoint/2010/main" val="27287389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94FDF849-3FC3-401B-A195-2ACAF3DE3328}"/>
              </a:ext>
            </a:extLst>
          </p:cNvPr>
          <p:cNvCxnSpPr>
            <a:cxnSpLocks/>
          </p:cNvCxnSpPr>
          <p:nvPr/>
        </p:nvCxnSpPr>
        <p:spPr>
          <a:xfrm flipV="1">
            <a:off x="413484" y="113769"/>
            <a:ext cx="0" cy="822960"/>
          </a:xfrm>
          <a:prstGeom prst="line">
            <a:avLst/>
          </a:prstGeom>
          <a:ln w="76200">
            <a:solidFill>
              <a:srgbClr val="105430"/>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FEA19086-DF0B-4E21-8E82-D36856026CAD}"/>
              </a:ext>
            </a:extLst>
          </p:cNvPr>
          <p:cNvSpPr txBox="1">
            <a:spLocks/>
          </p:cNvSpPr>
          <p:nvPr/>
        </p:nvSpPr>
        <p:spPr>
          <a:xfrm>
            <a:off x="628068" y="-1101"/>
            <a:ext cx="10063371" cy="1031411"/>
          </a:xfrm>
          <a:prstGeom prst="rect">
            <a:avLst/>
          </a:prstGeom>
          <a:noFill/>
          <a:ln>
            <a:noFill/>
          </a:ln>
        </p:spPr>
        <p:txBody>
          <a:bodyPr vert="horz" lIns="68580" tIns="34291" rIns="68580" bIns="34291" rtlCol="0" anchor="ctr">
            <a:noAutofit/>
          </a:bodyPr>
          <a:lstStyle>
            <a:lvl1pPr algn="l" defTabSz="457200" rtl="0" eaLnBrk="1" latinLnBrk="0" hangingPunct="1">
              <a:spcBef>
                <a:spcPct val="0"/>
              </a:spcBef>
              <a:buNone/>
              <a:defRPr sz="3600" b="0" kern="1200" cap="all" spc="0" baseline="0">
                <a:solidFill>
                  <a:schemeClr val="bg1"/>
                </a:solidFill>
                <a:latin typeface="Arial Black" panose="020B0A04020102020204" pitchFamily="34" charset="0"/>
                <a:ea typeface="+mj-ea"/>
                <a:cs typeface="Arial"/>
              </a:defRPr>
            </a:lvl1pPr>
          </a:lstStyle>
          <a:p>
            <a:pPr defTabSz="342853"/>
            <a:r>
              <a:rPr lang="en-US" sz="4000" b="1" cap="none">
                <a:solidFill>
                  <a:schemeClr val="tx1">
                    <a:lumMod val="65000"/>
                    <a:lumOff val="35000"/>
                  </a:schemeClr>
                </a:solidFill>
                <a:latin typeface="+mj-lt"/>
              </a:rPr>
              <a:t>Immediate Next Steps</a:t>
            </a:r>
          </a:p>
        </p:txBody>
      </p:sp>
      <p:sp>
        <p:nvSpPr>
          <p:cNvPr id="3" name="Slide Number Placeholder 2">
            <a:extLst>
              <a:ext uri="{FF2B5EF4-FFF2-40B4-BE49-F238E27FC236}">
                <a16:creationId xmlns:a16="http://schemas.microsoft.com/office/drawing/2014/main" id="{C8AAE462-45AB-41CE-8524-59A04ACC018E}"/>
              </a:ext>
            </a:extLst>
          </p:cNvPr>
          <p:cNvSpPr>
            <a:spLocks noGrp="1"/>
          </p:cNvSpPr>
          <p:nvPr>
            <p:ph type="sldNum" sz="quarter" idx="12"/>
          </p:nvPr>
        </p:nvSpPr>
        <p:spPr/>
        <p:txBody>
          <a:bodyPr/>
          <a:lstStyle/>
          <a:p>
            <a:fld id="{A39E18A1-5388-48D7-9BA0-F6425AA8662B}" type="slidenum">
              <a:rPr lang="en-US" smtClean="0"/>
              <a:t>13</a:t>
            </a:fld>
            <a:endParaRPr lang="en-US"/>
          </a:p>
        </p:txBody>
      </p:sp>
      <p:sp>
        <p:nvSpPr>
          <p:cNvPr id="7" name="Footer Placeholder 6">
            <a:extLst>
              <a:ext uri="{FF2B5EF4-FFF2-40B4-BE49-F238E27FC236}">
                <a16:creationId xmlns:a16="http://schemas.microsoft.com/office/drawing/2014/main" id="{BB438C93-DB82-47A5-A239-88E910D1E7CF}"/>
              </a:ext>
            </a:extLst>
          </p:cNvPr>
          <p:cNvSpPr>
            <a:spLocks noGrp="1"/>
          </p:cNvSpPr>
          <p:nvPr>
            <p:ph type="ftr" sz="quarter" idx="11"/>
          </p:nvPr>
        </p:nvSpPr>
        <p:spPr/>
        <p:txBody>
          <a:bodyPr/>
          <a:lstStyle/>
          <a:p>
            <a:r>
              <a:rPr lang="en-US"/>
              <a:t>Human Services Research Institute</a:t>
            </a:r>
          </a:p>
        </p:txBody>
      </p:sp>
      <p:sp>
        <p:nvSpPr>
          <p:cNvPr id="9" name="TextBox 8">
            <a:extLst>
              <a:ext uri="{FF2B5EF4-FFF2-40B4-BE49-F238E27FC236}">
                <a16:creationId xmlns:a16="http://schemas.microsoft.com/office/drawing/2014/main" id="{30EB9DBA-8668-9818-E494-50950938C87A}"/>
              </a:ext>
            </a:extLst>
          </p:cNvPr>
          <p:cNvSpPr txBox="1"/>
          <p:nvPr/>
        </p:nvSpPr>
        <p:spPr>
          <a:xfrm>
            <a:off x="689028" y="1220394"/>
            <a:ext cx="7662492" cy="4401205"/>
          </a:xfrm>
          <a:prstGeom prst="rect">
            <a:avLst/>
          </a:prstGeom>
          <a:noFill/>
        </p:spPr>
        <p:txBody>
          <a:bodyPr wrap="square">
            <a:spAutoFit/>
          </a:bodyPr>
          <a:lstStyle/>
          <a:p>
            <a:pPr marL="342900" marR="0" lvl="0" indent="-342900">
              <a:spcBef>
                <a:spcPts val="0"/>
              </a:spcBef>
              <a:spcAft>
                <a:spcPts val="1800"/>
              </a:spcAft>
              <a:buFont typeface="Symbol" panose="05050102010706020507" pitchFamily="18" charset="2"/>
              <a:buChar char=""/>
              <a:tabLst>
                <a:tab pos="685800" algn="l"/>
              </a:tabLst>
            </a:pPr>
            <a:r>
              <a:rPr lang="en-US" sz="1600" dirty="0">
                <a:effectLst/>
                <a:latin typeface="Calibri" panose="020F0502020204030204" pitchFamily="34" charset="0"/>
                <a:ea typeface="MS Mincho" panose="02020609040205080304" pitchFamily="49" charset="-128"/>
                <a:cs typeface="Times New Roman" panose="02020603050405020304" pitchFamily="18" charset="0"/>
              </a:rPr>
              <a:t>Finalize the Supplemental Questions</a:t>
            </a:r>
          </a:p>
          <a:p>
            <a:pPr marL="342900" marR="0" lvl="0" indent="-342900">
              <a:spcBef>
                <a:spcPts val="0"/>
              </a:spcBef>
              <a:spcAft>
                <a:spcPts val="1800"/>
              </a:spcAft>
              <a:buFont typeface="Symbol" panose="05050102010706020507" pitchFamily="18" charset="2"/>
              <a:buChar char=""/>
              <a:tabLst>
                <a:tab pos="685800" algn="l"/>
              </a:tabLst>
            </a:pPr>
            <a:r>
              <a:rPr lang="en-US" sz="1600" dirty="0">
                <a:effectLst/>
                <a:latin typeface="Calibri" panose="020F0502020204030204" pitchFamily="34" charset="0"/>
                <a:ea typeface="MS Mincho" panose="02020609040205080304" pitchFamily="49" charset="-128"/>
                <a:cs typeface="Times New Roman" panose="02020603050405020304" pitchFamily="18" charset="0"/>
              </a:rPr>
              <a:t>Submit data request for roster data, gather data</a:t>
            </a:r>
          </a:p>
          <a:p>
            <a:pPr marL="342900" marR="0" lvl="0" indent="-342900">
              <a:spcBef>
                <a:spcPts val="0"/>
              </a:spcBef>
              <a:spcAft>
                <a:spcPts val="1800"/>
              </a:spcAft>
              <a:buFont typeface="Symbol" panose="05050102010706020507" pitchFamily="18" charset="2"/>
              <a:buChar char=""/>
              <a:tabLst>
                <a:tab pos="685800" algn="l"/>
              </a:tabLst>
            </a:pPr>
            <a:r>
              <a:rPr lang="en-US" sz="1600" dirty="0">
                <a:effectLst/>
                <a:latin typeface="Calibri" panose="020F0502020204030204" pitchFamily="34" charset="0"/>
                <a:ea typeface="MS Mincho" panose="02020609040205080304" pitchFamily="49" charset="-128"/>
                <a:cs typeface="Times New Roman" panose="02020603050405020304" pitchFamily="18" charset="0"/>
              </a:rPr>
              <a:t>Finalize sampling plan and select 500 participants</a:t>
            </a:r>
          </a:p>
          <a:p>
            <a:pPr marL="342900" marR="0" lvl="0" indent="-342900">
              <a:spcBef>
                <a:spcPts val="0"/>
              </a:spcBef>
              <a:spcAft>
                <a:spcPts val="1800"/>
              </a:spcAft>
              <a:buFont typeface="Symbol" panose="05050102010706020507" pitchFamily="18" charset="2"/>
              <a:buChar char=""/>
              <a:tabLst>
                <a:tab pos="685800" algn="l"/>
              </a:tabLst>
            </a:pPr>
            <a:r>
              <a:rPr lang="en-US" sz="1600" dirty="0">
                <a:effectLst/>
                <a:latin typeface="Calibri" panose="020F0502020204030204" pitchFamily="34" charset="0"/>
                <a:ea typeface="MS Mincho" panose="02020609040205080304" pitchFamily="49" charset="-128"/>
                <a:cs typeface="Times New Roman" panose="02020603050405020304" pitchFamily="18" charset="0"/>
              </a:rPr>
              <a:t>Complete training for AAIDD SIS-A interviewers</a:t>
            </a:r>
          </a:p>
          <a:p>
            <a:pPr marL="342900" marR="0" lvl="0" indent="-342900">
              <a:spcBef>
                <a:spcPts val="0"/>
              </a:spcBef>
              <a:spcAft>
                <a:spcPts val="1800"/>
              </a:spcAft>
              <a:buFont typeface="Wingdings" panose="05000000000000000000" pitchFamily="2" charset="2"/>
              <a:buChar char=""/>
              <a:tabLst>
                <a:tab pos="685800" algn="l"/>
              </a:tabLst>
            </a:pPr>
            <a:r>
              <a:rPr lang="en-US" sz="1600" dirty="0">
                <a:effectLst/>
                <a:latin typeface="Calibri" panose="020F0502020204030204" pitchFamily="34" charset="0"/>
                <a:ea typeface="MS Mincho" panose="02020609040205080304" pitchFamily="49" charset="-128"/>
                <a:cs typeface="Times New Roman" panose="02020603050405020304" pitchFamily="18" charset="0"/>
              </a:rPr>
              <a:t>Work with DDS to ensure that interviews are completed (e.g., what to do if participant refuses interview or requests a re-assessment, verify flagged participants, ) </a:t>
            </a:r>
          </a:p>
          <a:p>
            <a:pPr marL="342900" marR="0" lvl="0" indent="-342900">
              <a:spcBef>
                <a:spcPts val="0"/>
              </a:spcBef>
              <a:spcAft>
                <a:spcPts val="1800"/>
              </a:spcAft>
              <a:buFont typeface="Symbol" panose="05050102010706020507" pitchFamily="18" charset="2"/>
              <a:buChar char=""/>
              <a:tabLst>
                <a:tab pos="685800" algn="l"/>
              </a:tabLst>
            </a:pPr>
            <a:r>
              <a:rPr lang="en-US" sz="1600" dirty="0">
                <a:effectLst/>
                <a:latin typeface="Calibri" panose="020F0502020204030204" pitchFamily="34" charset="0"/>
                <a:ea typeface="MS Mincho" panose="02020609040205080304" pitchFamily="49" charset="-128"/>
                <a:cs typeface="Times New Roman" panose="02020603050405020304" pitchFamily="18" charset="0"/>
              </a:rPr>
              <a:t>Gather SIS-A &amp; SQ data from SIS-</a:t>
            </a:r>
            <a:r>
              <a:rPr lang="en-US" sz="1600" dirty="0" err="1">
                <a:effectLst/>
                <a:latin typeface="Calibri" panose="020F0502020204030204" pitchFamily="34" charset="0"/>
                <a:ea typeface="MS Mincho" panose="02020609040205080304" pitchFamily="49" charset="-128"/>
                <a:cs typeface="Times New Roman" panose="02020603050405020304" pitchFamily="18" charset="0"/>
              </a:rPr>
              <a:t>OnLine</a:t>
            </a:r>
            <a:endParaRPr lang="en-US" sz="16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indent="-342900">
              <a:spcAft>
                <a:spcPts val="1800"/>
              </a:spcAft>
              <a:buFont typeface="Symbol" panose="05050102010706020507" pitchFamily="18" charset="2"/>
              <a:buChar char=""/>
              <a:tabLst>
                <a:tab pos="685800" algn="l"/>
              </a:tabLst>
            </a:pPr>
            <a:r>
              <a:rPr lang="en-US" sz="1600" dirty="0">
                <a:effectLst/>
                <a:latin typeface="Calibri" panose="020F0502020204030204" pitchFamily="34" charset="0"/>
                <a:ea typeface="MS Mincho" panose="02020609040205080304" pitchFamily="49" charset="-128"/>
                <a:cs typeface="Times New Roman" panose="02020603050405020304" pitchFamily="18" charset="0"/>
              </a:rPr>
              <a:t>Submit data request for service use and spending data related to the 500 participants</a:t>
            </a:r>
          </a:p>
          <a:p>
            <a:pPr marL="342900" marR="0" lvl="0" indent="-342900">
              <a:spcBef>
                <a:spcPts val="0"/>
              </a:spcBef>
              <a:spcAft>
                <a:spcPts val="1800"/>
              </a:spcAft>
              <a:buFont typeface="Symbol" panose="05050102010706020507" pitchFamily="18" charset="2"/>
              <a:buChar char=""/>
              <a:tabLst>
                <a:tab pos="685800" algn="l"/>
              </a:tabLst>
            </a:pPr>
            <a:r>
              <a:rPr lang="en-US" sz="1600" dirty="0">
                <a:effectLst/>
                <a:latin typeface="Calibri" panose="020F0502020204030204" pitchFamily="34" charset="0"/>
                <a:ea typeface="MS Mincho" panose="02020609040205080304" pitchFamily="49" charset="-128"/>
                <a:cs typeface="Times New Roman" panose="02020603050405020304" pitchFamily="18" charset="0"/>
              </a:rPr>
              <a:t>Complete analyses and build supports budgets</a:t>
            </a:r>
            <a:endParaRPr lang="en-US" sz="1600" dirty="0">
              <a:latin typeface="Calibri" panose="020F0502020204030204" pitchFamily="34" charset="0"/>
              <a:ea typeface="MS Mincho" panose="02020609040205080304" pitchFamily="49" charset="-128"/>
              <a:cs typeface="Times New Roman" panose="02020603050405020304" pitchFamily="18" charset="0"/>
            </a:endParaRPr>
          </a:p>
          <a:p>
            <a:pPr marL="342900" indent="-342900">
              <a:spcAft>
                <a:spcPts val="1800"/>
              </a:spcAft>
              <a:buFont typeface="Wingdings" panose="05000000000000000000" pitchFamily="2" charset="2"/>
              <a:buChar char=""/>
              <a:tabLst>
                <a:tab pos="685800" algn="l"/>
              </a:tabLst>
            </a:pPr>
            <a:r>
              <a:rPr lang="en-US" sz="1600" dirty="0">
                <a:effectLst/>
                <a:latin typeface="Calibri" panose="020F0502020204030204" pitchFamily="34" charset="0"/>
                <a:ea typeface="MS Mincho" panose="02020609040205080304" pitchFamily="49" charset="-128"/>
                <a:cs typeface="Times New Roman" panose="02020603050405020304" pitchFamily="18" charset="0"/>
              </a:rPr>
              <a:t>Work with DDS to set plans to test the supports level framework and support mixes </a:t>
            </a:r>
          </a:p>
        </p:txBody>
      </p:sp>
      <p:pic>
        <p:nvPicPr>
          <p:cNvPr id="6" name="Picture 5" descr="Stepping stone bridge">
            <a:extLst>
              <a:ext uri="{FF2B5EF4-FFF2-40B4-BE49-F238E27FC236}">
                <a16:creationId xmlns:a16="http://schemas.microsoft.com/office/drawing/2014/main" id="{74C02C32-B696-2503-8FEC-400059BBD4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0863" y="1544429"/>
            <a:ext cx="2358190" cy="3522727"/>
          </a:xfrm>
          <a:prstGeom prst="roundRect">
            <a:avLst/>
          </a:prstGeom>
        </p:spPr>
      </p:pic>
    </p:spTree>
    <p:extLst>
      <p:ext uri="{BB962C8B-B14F-4D97-AF65-F5344CB8AC3E}">
        <p14:creationId xmlns:p14="http://schemas.microsoft.com/office/powerpoint/2010/main" val="23451429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9CA941D-CD70-489D-9B2F-FD81054B4A34}"/>
              </a:ext>
            </a:extLst>
          </p:cNvPr>
          <p:cNvSpPr txBox="1">
            <a:spLocks/>
          </p:cNvSpPr>
          <p:nvPr/>
        </p:nvSpPr>
        <p:spPr>
          <a:xfrm>
            <a:off x="584063" y="-63426"/>
            <a:ext cx="6087436" cy="1031411"/>
          </a:xfrm>
          <a:prstGeom prst="rect">
            <a:avLst/>
          </a:prstGeom>
          <a:noFill/>
          <a:ln>
            <a:noFill/>
          </a:ln>
        </p:spPr>
        <p:txBody>
          <a:bodyPr vert="horz" lIns="68580" tIns="34291" rIns="68580" bIns="34291" rtlCol="0" anchor="ctr">
            <a:noAutofit/>
          </a:bodyPr>
          <a:lstStyle>
            <a:lvl1pPr algn="l" defTabSz="457200" rtl="0" eaLnBrk="1" latinLnBrk="0" hangingPunct="1">
              <a:spcBef>
                <a:spcPct val="0"/>
              </a:spcBef>
              <a:buNone/>
              <a:defRPr sz="3600" b="0" kern="1200" cap="all" spc="0" baseline="0">
                <a:solidFill>
                  <a:schemeClr val="bg1"/>
                </a:solidFill>
                <a:latin typeface="Arial Black" panose="020B0A04020102020204" pitchFamily="34" charset="0"/>
                <a:ea typeface="+mj-ea"/>
                <a:cs typeface="Arial"/>
              </a:defRPr>
            </a:lvl1pPr>
          </a:lstStyle>
          <a:p>
            <a:pPr defTabSz="342853"/>
            <a:r>
              <a:rPr lang="en-US" sz="4000" b="1" cap="none">
                <a:solidFill>
                  <a:schemeClr val="tx1"/>
                </a:solidFill>
                <a:latin typeface="+mj-lt"/>
                <a:cs typeface="+mj-cs"/>
              </a:rPr>
              <a:t>PRESENTED BY</a:t>
            </a:r>
            <a:endParaRPr lang="en-US" sz="5400" b="1" cap="none">
              <a:solidFill>
                <a:schemeClr val="tx1"/>
              </a:solidFill>
              <a:latin typeface="+mj-lt"/>
            </a:endParaRPr>
          </a:p>
        </p:txBody>
      </p:sp>
      <p:grpSp>
        <p:nvGrpSpPr>
          <p:cNvPr id="3" name="Group 2">
            <a:extLst>
              <a:ext uri="{FF2B5EF4-FFF2-40B4-BE49-F238E27FC236}">
                <a16:creationId xmlns:a16="http://schemas.microsoft.com/office/drawing/2014/main" id="{0D623D2B-DC8A-4733-A75A-567579623033}"/>
              </a:ext>
            </a:extLst>
          </p:cNvPr>
          <p:cNvGrpSpPr/>
          <p:nvPr/>
        </p:nvGrpSpPr>
        <p:grpSpPr>
          <a:xfrm>
            <a:off x="843170" y="4434520"/>
            <a:ext cx="7643557" cy="2067929"/>
            <a:chOff x="3413370" y="4436477"/>
            <a:chExt cx="6940125" cy="2282790"/>
          </a:xfrm>
        </p:grpSpPr>
        <p:sp>
          <p:nvSpPr>
            <p:cNvPr id="30" name="Rectangle 29">
              <a:extLst>
                <a:ext uri="{FF2B5EF4-FFF2-40B4-BE49-F238E27FC236}">
                  <a16:creationId xmlns:a16="http://schemas.microsoft.com/office/drawing/2014/main" id="{26D407A9-61A6-43F9-B04E-F925BC430E6A}"/>
                </a:ext>
              </a:extLst>
            </p:cNvPr>
            <p:cNvSpPr/>
            <p:nvPr/>
          </p:nvSpPr>
          <p:spPr>
            <a:xfrm>
              <a:off x="3413370" y="4436478"/>
              <a:ext cx="6940125" cy="228278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ontent Placeholder 2">
              <a:extLst>
                <a:ext uri="{FF2B5EF4-FFF2-40B4-BE49-F238E27FC236}">
                  <a16:creationId xmlns:a16="http://schemas.microsoft.com/office/drawing/2014/main" id="{144CAA74-C849-4140-A9FB-B99E9EC817D3}"/>
                </a:ext>
              </a:extLst>
            </p:cNvPr>
            <p:cNvSpPr txBox="1">
              <a:spLocks/>
            </p:cNvSpPr>
            <p:nvPr/>
          </p:nvSpPr>
          <p:spPr>
            <a:xfrm>
              <a:off x="3455044" y="4436477"/>
              <a:ext cx="6898451" cy="22827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700"/>
                </a:lnSpc>
                <a:spcBef>
                  <a:spcPts val="600"/>
                </a:spcBef>
                <a:buFont typeface="Arial" panose="020B0604020202020204" pitchFamily="34" charset="0"/>
                <a:buNone/>
              </a:pPr>
              <a:r>
                <a:rPr lang="en-US" sz="1400">
                  <a:latin typeface="+mj-lt"/>
                </a:rPr>
                <a:t>The Human Services Research Institute is a national non-profit that was founded in 1976 to improve the availability and quality of supports for children and adults with disabilities and other vulnerable populations.</a:t>
              </a:r>
            </a:p>
            <a:p>
              <a:pPr marL="0" indent="0">
                <a:lnSpc>
                  <a:spcPts val="1700"/>
                </a:lnSpc>
                <a:spcBef>
                  <a:spcPts val="600"/>
                </a:spcBef>
                <a:buFont typeface="Arial" panose="020B0604020202020204" pitchFamily="34" charset="0"/>
                <a:buNone/>
              </a:pPr>
              <a:r>
                <a:rPr lang="en-US" sz="1400">
                  <a:latin typeface="+mj-lt"/>
                </a:rPr>
                <a:t>We have worked for the federal government, in all 50 states, in multiple Canadian provinces, and further abroad. Underpinning our work is a simple belief: </a:t>
              </a:r>
            </a:p>
            <a:p>
              <a:pPr marL="0" indent="0">
                <a:lnSpc>
                  <a:spcPts val="1700"/>
                </a:lnSpc>
                <a:spcBef>
                  <a:spcPts val="600"/>
                </a:spcBef>
                <a:buFont typeface="Arial" panose="020B0604020202020204" pitchFamily="34" charset="0"/>
                <a:buNone/>
              </a:pPr>
              <a:r>
                <a:rPr lang="en-US" sz="1400" i="1">
                  <a:latin typeface="+mj-lt"/>
                </a:rPr>
                <a:t>Al</a:t>
              </a:r>
              <a:r>
                <a:rPr lang="en-US" altLang="en-US" sz="1400" i="1">
                  <a:latin typeface="+mj-lt"/>
                </a:rPr>
                <a:t>l people and their families have the right to live, love, work, play and pursue their life aspirations in their community.</a:t>
              </a:r>
            </a:p>
            <a:p>
              <a:pPr marL="0" indent="0">
                <a:lnSpc>
                  <a:spcPts val="1800"/>
                </a:lnSpc>
                <a:spcBef>
                  <a:spcPts val="600"/>
                </a:spcBef>
                <a:buFont typeface="Arial" panose="020B0604020202020204" pitchFamily="34" charset="0"/>
                <a:buNone/>
              </a:pPr>
              <a:r>
                <a:rPr lang="en-US" sz="1400" b="1" i="1">
                  <a:latin typeface="+mj-lt"/>
                </a:rPr>
                <a:t>www.hsri.org</a:t>
              </a:r>
            </a:p>
          </p:txBody>
        </p:sp>
      </p:grpSp>
      <p:pic>
        <p:nvPicPr>
          <p:cNvPr id="5" name="Picture 4">
            <a:extLst>
              <a:ext uri="{FF2B5EF4-FFF2-40B4-BE49-F238E27FC236}">
                <a16:creationId xmlns:a16="http://schemas.microsoft.com/office/drawing/2014/main" id="{4F7553F6-A2D9-FF80-6BF9-B6798F61CE2E}"/>
              </a:ext>
            </a:extLst>
          </p:cNvPr>
          <p:cNvPicPr>
            <a:picLocks noChangeAspect="1"/>
          </p:cNvPicPr>
          <p:nvPr/>
        </p:nvPicPr>
        <p:blipFill>
          <a:blip r:embed="rId3"/>
          <a:stretch>
            <a:fillRect/>
          </a:stretch>
        </p:blipFill>
        <p:spPr>
          <a:xfrm>
            <a:off x="843170" y="3615856"/>
            <a:ext cx="2436098" cy="624640"/>
          </a:xfrm>
          <a:prstGeom prst="rect">
            <a:avLst/>
          </a:prstGeom>
        </p:spPr>
      </p:pic>
      <p:grpSp>
        <p:nvGrpSpPr>
          <p:cNvPr id="24" name="Group 23">
            <a:extLst>
              <a:ext uri="{FF2B5EF4-FFF2-40B4-BE49-F238E27FC236}">
                <a16:creationId xmlns:a16="http://schemas.microsoft.com/office/drawing/2014/main" id="{B1F96F20-659E-87D7-A4AD-42E57F87A27E}"/>
              </a:ext>
            </a:extLst>
          </p:cNvPr>
          <p:cNvGrpSpPr/>
          <p:nvPr/>
        </p:nvGrpSpPr>
        <p:grpSpPr>
          <a:xfrm>
            <a:off x="843170" y="840366"/>
            <a:ext cx="7569824" cy="2588634"/>
            <a:chOff x="1758692" y="1112508"/>
            <a:chExt cx="7569824" cy="2588634"/>
          </a:xfrm>
        </p:grpSpPr>
        <p:grpSp>
          <p:nvGrpSpPr>
            <p:cNvPr id="8" name="Group 7">
              <a:extLst>
                <a:ext uri="{FF2B5EF4-FFF2-40B4-BE49-F238E27FC236}">
                  <a16:creationId xmlns:a16="http://schemas.microsoft.com/office/drawing/2014/main" id="{13B697E7-A60A-04EC-08F7-C2A0A1C04268}"/>
                </a:ext>
              </a:extLst>
            </p:cNvPr>
            <p:cNvGrpSpPr/>
            <p:nvPr/>
          </p:nvGrpSpPr>
          <p:grpSpPr>
            <a:xfrm>
              <a:off x="3456999" y="1112508"/>
              <a:ext cx="1990961" cy="2581466"/>
              <a:chOff x="3458817" y="1114567"/>
              <a:chExt cx="1990961" cy="2581466"/>
            </a:xfrm>
          </p:grpSpPr>
          <p:sp>
            <p:nvSpPr>
              <p:cNvPr id="12" name="Rectangle 11">
                <a:extLst>
                  <a:ext uri="{FF2B5EF4-FFF2-40B4-BE49-F238E27FC236}">
                    <a16:creationId xmlns:a16="http://schemas.microsoft.com/office/drawing/2014/main" id="{238D33EE-88F6-43A4-B509-E12E30AAEEDA}"/>
                  </a:ext>
                </a:extLst>
              </p:cNvPr>
              <p:cNvSpPr/>
              <p:nvPr/>
            </p:nvSpPr>
            <p:spPr>
              <a:xfrm>
                <a:off x="3458818" y="3060817"/>
                <a:ext cx="1990960" cy="6352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B0F088F2-1188-4471-98B4-1DCBD1E5F39B}"/>
                  </a:ext>
                </a:extLst>
              </p:cNvPr>
              <p:cNvSpPr txBox="1">
                <a:spLocks/>
              </p:cNvSpPr>
              <p:nvPr/>
            </p:nvSpPr>
            <p:spPr>
              <a:xfrm>
                <a:off x="3458817" y="3070756"/>
                <a:ext cx="1594271" cy="564139"/>
              </a:xfrm>
              <a:prstGeom prst="rect">
                <a:avLst/>
              </a:prstGeom>
              <a:noFill/>
              <a:ln>
                <a:noFill/>
              </a:ln>
            </p:spPr>
            <p:txBody>
              <a:bodyPr vert="horz" lIns="68580" tIns="34291" rIns="68580" bIns="34291" rtlCol="0" anchor="t">
                <a:noAutofit/>
              </a:bodyPr>
              <a:lstStyle>
                <a:lvl1pPr algn="l" defTabSz="457200" rtl="0" eaLnBrk="1" latinLnBrk="0" hangingPunct="1">
                  <a:spcBef>
                    <a:spcPct val="0"/>
                  </a:spcBef>
                  <a:buNone/>
                  <a:defRPr sz="3600" b="0" kern="1200" cap="all" spc="0" baseline="0">
                    <a:solidFill>
                      <a:schemeClr val="bg1"/>
                    </a:solidFill>
                    <a:latin typeface="Arial Black" panose="020B0A04020102020204" pitchFamily="34" charset="0"/>
                    <a:ea typeface="+mj-ea"/>
                    <a:cs typeface="Arial"/>
                  </a:defRPr>
                </a:lvl1pPr>
              </a:lstStyle>
              <a:p>
                <a:pPr defTabSz="342853"/>
                <a:r>
                  <a:rPr lang="en-US" sz="1400" b="1" cap="none">
                    <a:solidFill>
                      <a:schemeClr val="tx1"/>
                    </a:solidFill>
                    <a:latin typeface="+mj-lt"/>
                    <a:cs typeface="+mj-cs"/>
                  </a:rPr>
                  <a:t>John Agosta, PhD</a:t>
                </a:r>
              </a:p>
              <a:p>
                <a:pPr defTabSz="342853"/>
                <a:r>
                  <a:rPr lang="en-US" sz="1200" cap="none">
                    <a:solidFill>
                      <a:schemeClr val="tx1"/>
                    </a:solidFill>
                    <a:latin typeface="+mj-lt"/>
                    <a:cs typeface="+mj-cs"/>
                    <a:hlinkClick r:id="rId4"/>
                  </a:rPr>
                  <a:t>JAgosta@hsri.org</a:t>
                </a:r>
                <a:endParaRPr lang="en-US" sz="1200" cap="none">
                  <a:solidFill>
                    <a:schemeClr val="tx1"/>
                  </a:solidFill>
                  <a:latin typeface="+mj-lt"/>
                  <a:cs typeface="+mj-cs"/>
                </a:endParaRPr>
              </a:p>
              <a:p>
                <a:pPr defTabSz="342853"/>
                <a:r>
                  <a:rPr lang="en-US" sz="1200" cap="none">
                    <a:solidFill>
                      <a:schemeClr val="tx1"/>
                    </a:solidFill>
                    <a:latin typeface="+mj-lt"/>
                    <a:cs typeface="+mj-cs"/>
                  </a:rPr>
                  <a:t>he/him</a:t>
                </a:r>
              </a:p>
            </p:txBody>
          </p:sp>
          <p:pic>
            <p:nvPicPr>
              <p:cNvPr id="17" name="Picture 4">
                <a:extLst>
                  <a:ext uri="{FF2B5EF4-FFF2-40B4-BE49-F238E27FC236}">
                    <a16:creationId xmlns:a16="http://schemas.microsoft.com/office/drawing/2014/main" id="{8DB33D8D-EFBC-4538-861B-69DCD1770895}"/>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458817" y="1114567"/>
                <a:ext cx="1976256" cy="194386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a:extLst>
                <a:ext uri="{FF2B5EF4-FFF2-40B4-BE49-F238E27FC236}">
                  <a16:creationId xmlns:a16="http://schemas.microsoft.com/office/drawing/2014/main" id="{7AB68E7A-242A-B27A-2F58-004245F97010}"/>
                </a:ext>
              </a:extLst>
            </p:cNvPr>
            <p:cNvGrpSpPr/>
            <p:nvPr/>
          </p:nvGrpSpPr>
          <p:grpSpPr>
            <a:xfrm>
              <a:off x="5404587" y="1114568"/>
              <a:ext cx="2158764" cy="2586574"/>
              <a:chOff x="5536034" y="1126888"/>
              <a:chExt cx="2158764" cy="2586574"/>
            </a:xfrm>
          </p:grpSpPr>
          <p:sp>
            <p:nvSpPr>
              <p:cNvPr id="9" name="Rectangle 8">
                <a:extLst>
                  <a:ext uri="{FF2B5EF4-FFF2-40B4-BE49-F238E27FC236}">
                    <a16:creationId xmlns:a16="http://schemas.microsoft.com/office/drawing/2014/main" id="{9426D795-D6E0-946F-BBBF-8EF7B2167BCD}"/>
                  </a:ext>
                </a:extLst>
              </p:cNvPr>
              <p:cNvSpPr/>
              <p:nvPr/>
            </p:nvSpPr>
            <p:spPr>
              <a:xfrm>
                <a:off x="5536034" y="3053755"/>
                <a:ext cx="1990960" cy="6597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BE1C4E01-C28A-4E32-A856-D877E15BEC33}"/>
                  </a:ext>
                </a:extLst>
              </p:cNvPr>
              <p:cNvSpPr txBox="1">
                <a:spLocks/>
              </p:cNvSpPr>
              <p:nvPr/>
            </p:nvSpPr>
            <p:spPr>
              <a:xfrm>
                <a:off x="5536034" y="3053755"/>
                <a:ext cx="2158764" cy="496233"/>
              </a:xfrm>
              <a:prstGeom prst="rect">
                <a:avLst/>
              </a:prstGeom>
              <a:noFill/>
              <a:ln>
                <a:noFill/>
              </a:ln>
            </p:spPr>
            <p:txBody>
              <a:bodyPr vert="horz" lIns="68580" tIns="34291" rIns="68580" bIns="34291" rtlCol="0" anchor="t">
                <a:noAutofit/>
              </a:bodyPr>
              <a:lstStyle>
                <a:lvl1pPr algn="l" defTabSz="457200" rtl="0" eaLnBrk="1" latinLnBrk="0" hangingPunct="1">
                  <a:spcBef>
                    <a:spcPct val="0"/>
                  </a:spcBef>
                  <a:buNone/>
                  <a:defRPr sz="3600" b="0" kern="1200" cap="all" spc="0" baseline="0">
                    <a:solidFill>
                      <a:schemeClr val="bg1"/>
                    </a:solidFill>
                    <a:latin typeface="Arial Black" panose="020B0A04020102020204" pitchFamily="34" charset="0"/>
                    <a:ea typeface="+mj-ea"/>
                    <a:cs typeface="Arial"/>
                  </a:defRPr>
                </a:lvl1pPr>
              </a:lstStyle>
              <a:p>
                <a:pPr defTabSz="342853"/>
                <a:r>
                  <a:rPr lang="en-US" sz="1400" b="1" cap="none">
                    <a:solidFill>
                      <a:schemeClr val="tx1"/>
                    </a:solidFill>
                    <a:latin typeface="+mj-lt"/>
                    <a:cs typeface="+mj-cs"/>
                  </a:rPr>
                  <a:t>Colleen Kidney, PhD</a:t>
                </a:r>
              </a:p>
              <a:p>
                <a:pPr defTabSz="342853"/>
                <a:r>
                  <a:rPr lang="en-US" sz="1200" cap="none">
                    <a:solidFill>
                      <a:schemeClr val="tx1"/>
                    </a:solidFill>
                    <a:latin typeface="+mj-lt"/>
                    <a:cs typeface="+mj-cs"/>
                    <a:hlinkClick r:id="rId6"/>
                  </a:rPr>
                  <a:t>CKidney@hsri.org</a:t>
                </a:r>
                <a:endParaRPr lang="en-US" sz="1200" cap="none">
                  <a:solidFill>
                    <a:schemeClr val="tx1"/>
                  </a:solidFill>
                  <a:latin typeface="+mj-lt"/>
                  <a:cs typeface="+mj-cs"/>
                </a:endParaRPr>
              </a:p>
              <a:p>
                <a:pPr defTabSz="342853"/>
                <a:r>
                  <a:rPr lang="en-US" sz="1200" cap="none">
                    <a:solidFill>
                      <a:schemeClr val="tx1"/>
                    </a:solidFill>
                    <a:latin typeface="+mj-lt"/>
                    <a:cs typeface="+mj-cs"/>
                  </a:rPr>
                  <a:t>she/her</a:t>
                </a:r>
              </a:p>
            </p:txBody>
          </p:sp>
          <p:pic>
            <p:nvPicPr>
              <p:cNvPr id="2" name="Picture 2" descr="Colleen Kidney | Human Services Research Institute (HSRI)">
                <a:extLst>
                  <a:ext uri="{FF2B5EF4-FFF2-40B4-BE49-F238E27FC236}">
                    <a16:creationId xmlns:a16="http://schemas.microsoft.com/office/drawing/2014/main" id="{65DD9511-0F7A-4120-921C-3542A1D92C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36034" y="1126888"/>
                <a:ext cx="1976257" cy="19438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6FBC7ED9-BB6F-7860-D08E-98545DEC7279}"/>
                </a:ext>
              </a:extLst>
            </p:cNvPr>
            <p:cNvGrpSpPr/>
            <p:nvPr/>
          </p:nvGrpSpPr>
          <p:grpSpPr>
            <a:xfrm>
              <a:off x="1758692" y="1112508"/>
              <a:ext cx="1712927" cy="2568246"/>
              <a:chOff x="1356074" y="1114568"/>
              <a:chExt cx="1712927" cy="2568246"/>
            </a:xfrm>
          </p:grpSpPr>
          <p:sp>
            <p:nvSpPr>
              <p:cNvPr id="10" name="Rectangle 9">
                <a:extLst>
                  <a:ext uri="{FF2B5EF4-FFF2-40B4-BE49-F238E27FC236}">
                    <a16:creationId xmlns:a16="http://schemas.microsoft.com/office/drawing/2014/main" id="{51F7E888-EA59-5AB7-0C15-330FD1B90519}"/>
                  </a:ext>
                </a:extLst>
              </p:cNvPr>
              <p:cNvSpPr/>
              <p:nvPr/>
            </p:nvSpPr>
            <p:spPr>
              <a:xfrm>
                <a:off x="1375878" y="3047598"/>
                <a:ext cx="1686249" cy="6352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CC05D648-2BA9-76C3-737C-52E3DD628750}"/>
                  </a:ext>
                </a:extLst>
              </p:cNvPr>
              <p:cNvPicPr>
                <a:picLocks noChangeAspect="1"/>
              </p:cNvPicPr>
              <p:nvPr/>
            </p:nvPicPr>
            <p:blipFill>
              <a:blip r:embed="rId8"/>
              <a:stretch>
                <a:fillRect/>
              </a:stretch>
            </p:blipFill>
            <p:spPr>
              <a:xfrm>
                <a:off x="1382752" y="1114568"/>
                <a:ext cx="1686249" cy="1939188"/>
              </a:xfrm>
              <a:prstGeom prst="rect">
                <a:avLst/>
              </a:prstGeom>
            </p:spPr>
          </p:pic>
          <p:sp>
            <p:nvSpPr>
              <p:cNvPr id="16" name="Title 1">
                <a:extLst>
                  <a:ext uri="{FF2B5EF4-FFF2-40B4-BE49-F238E27FC236}">
                    <a16:creationId xmlns:a16="http://schemas.microsoft.com/office/drawing/2014/main" id="{7D5937F2-C4FC-4B5F-ADCD-7B0DE4DD58C3}"/>
                  </a:ext>
                </a:extLst>
              </p:cNvPr>
              <p:cNvSpPr txBox="1">
                <a:spLocks/>
              </p:cNvSpPr>
              <p:nvPr/>
            </p:nvSpPr>
            <p:spPr>
              <a:xfrm>
                <a:off x="1356074" y="3070756"/>
                <a:ext cx="1706053" cy="500505"/>
              </a:xfrm>
              <a:prstGeom prst="rect">
                <a:avLst/>
              </a:prstGeom>
              <a:noFill/>
              <a:ln>
                <a:noFill/>
              </a:ln>
            </p:spPr>
            <p:txBody>
              <a:bodyPr vert="horz" lIns="68580" tIns="34291" rIns="68580" bIns="34291" rtlCol="0" anchor="t">
                <a:noAutofit/>
              </a:bodyPr>
              <a:lstStyle>
                <a:lvl1pPr algn="l" defTabSz="457200" rtl="0" eaLnBrk="1" latinLnBrk="0" hangingPunct="1">
                  <a:spcBef>
                    <a:spcPct val="0"/>
                  </a:spcBef>
                  <a:buNone/>
                  <a:defRPr sz="3600" b="0" kern="1200" cap="all" spc="0" baseline="0">
                    <a:solidFill>
                      <a:schemeClr val="bg1"/>
                    </a:solidFill>
                    <a:latin typeface="Arial Black" panose="020B0A04020102020204" pitchFamily="34" charset="0"/>
                    <a:ea typeface="+mj-ea"/>
                    <a:cs typeface="Arial"/>
                  </a:defRPr>
                </a:lvl1pPr>
              </a:lstStyle>
              <a:p>
                <a:pPr defTabSz="342853"/>
                <a:r>
                  <a:rPr lang="en-US" sz="1400" b="1" cap="none">
                    <a:solidFill>
                      <a:schemeClr val="tx1"/>
                    </a:solidFill>
                    <a:latin typeface="+mj-lt"/>
                    <a:cs typeface="+mj-cs"/>
                  </a:rPr>
                  <a:t>Valerie Bradley, M.A.</a:t>
                </a:r>
              </a:p>
              <a:p>
                <a:pPr defTabSz="342853"/>
                <a:r>
                  <a:rPr lang="en-US" sz="1200" cap="none">
                    <a:solidFill>
                      <a:schemeClr val="tx1"/>
                    </a:solidFill>
                    <a:latin typeface="+mj-lt"/>
                    <a:cs typeface="+mj-cs"/>
                    <a:hlinkClick r:id="rId9"/>
                  </a:rPr>
                  <a:t>Vbradley@hsri.org</a:t>
                </a:r>
                <a:endParaRPr lang="en-US" sz="1200" cap="none">
                  <a:solidFill>
                    <a:schemeClr val="tx1"/>
                  </a:solidFill>
                  <a:latin typeface="+mj-lt"/>
                  <a:cs typeface="+mj-cs"/>
                </a:endParaRPr>
              </a:p>
              <a:p>
                <a:pPr defTabSz="342853"/>
                <a:r>
                  <a:rPr lang="en-US" sz="1200" cap="none">
                    <a:solidFill>
                      <a:schemeClr val="tx1"/>
                    </a:solidFill>
                    <a:latin typeface="+mj-lt"/>
                    <a:cs typeface="+mj-cs"/>
                  </a:rPr>
                  <a:t>she/her</a:t>
                </a:r>
              </a:p>
            </p:txBody>
          </p:sp>
        </p:grpSp>
        <p:grpSp>
          <p:nvGrpSpPr>
            <p:cNvPr id="23" name="Group 22">
              <a:extLst>
                <a:ext uri="{FF2B5EF4-FFF2-40B4-BE49-F238E27FC236}">
                  <a16:creationId xmlns:a16="http://schemas.microsoft.com/office/drawing/2014/main" id="{D607E3BD-E291-4E42-7539-F4CE82882AF9}"/>
                </a:ext>
              </a:extLst>
            </p:cNvPr>
            <p:cNvGrpSpPr/>
            <p:nvPr/>
          </p:nvGrpSpPr>
          <p:grpSpPr>
            <a:xfrm>
              <a:off x="7380844" y="1112824"/>
              <a:ext cx="1947672" cy="2588318"/>
              <a:chOff x="7694798" y="1130370"/>
              <a:chExt cx="1947672" cy="2588318"/>
            </a:xfrm>
          </p:grpSpPr>
          <p:sp>
            <p:nvSpPr>
              <p:cNvPr id="13" name="Rectangle 12">
                <a:extLst>
                  <a:ext uri="{FF2B5EF4-FFF2-40B4-BE49-F238E27FC236}">
                    <a16:creationId xmlns:a16="http://schemas.microsoft.com/office/drawing/2014/main" id="{B7F79B24-9107-648E-8126-C0AAA840BC43}"/>
                  </a:ext>
                </a:extLst>
              </p:cNvPr>
              <p:cNvSpPr/>
              <p:nvPr/>
            </p:nvSpPr>
            <p:spPr>
              <a:xfrm>
                <a:off x="7694798" y="3029230"/>
                <a:ext cx="1947671" cy="6894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7C5D4F6B-86C4-5D40-DAB4-0AF2D5FDFAC6}"/>
                  </a:ext>
                </a:extLst>
              </p:cNvPr>
              <p:cNvPicPr>
                <a:picLocks noChangeAspect="1"/>
              </p:cNvPicPr>
              <p:nvPr/>
            </p:nvPicPr>
            <p:blipFill>
              <a:blip r:embed="rId10"/>
              <a:stretch>
                <a:fillRect/>
              </a:stretch>
            </p:blipFill>
            <p:spPr>
              <a:xfrm>
                <a:off x="7694798" y="1130370"/>
                <a:ext cx="1947672" cy="1947672"/>
              </a:xfrm>
              <a:prstGeom prst="rect">
                <a:avLst/>
              </a:prstGeom>
            </p:spPr>
          </p:pic>
          <p:sp>
            <p:nvSpPr>
              <p:cNvPr id="22" name="Title 1">
                <a:extLst>
                  <a:ext uri="{FF2B5EF4-FFF2-40B4-BE49-F238E27FC236}">
                    <a16:creationId xmlns:a16="http://schemas.microsoft.com/office/drawing/2014/main" id="{B1903C86-45E1-5C7C-F405-9FB1BE09CCDF}"/>
                  </a:ext>
                </a:extLst>
              </p:cNvPr>
              <p:cNvSpPr txBox="1">
                <a:spLocks/>
              </p:cNvSpPr>
              <p:nvPr/>
            </p:nvSpPr>
            <p:spPr>
              <a:xfrm>
                <a:off x="7714332" y="3038938"/>
                <a:ext cx="1594271" cy="595957"/>
              </a:xfrm>
              <a:prstGeom prst="rect">
                <a:avLst/>
              </a:prstGeom>
              <a:noFill/>
              <a:ln>
                <a:noFill/>
              </a:ln>
            </p:spPr>
            <p:txBody>
              <a:bodyPr vert="horz" lIns="68580" tIns="34291" rIns="68580" bIns="34291" rtlCol="0" anchor="t">
                <a:noAutofit/>
              </a:bodyPr>
              <a:lstStyle>
                <a:lvl1pPr algn="l" defTabSz="457200" rtl="0" eaLnBrk="1" latinLnBrk="0" hangingPunct="1">
                  <a:spcBef>
                    <a:spcPct val="0"/>
                  </a:spcBef>
                  <a:buNone/>
                  <a:defRPr sz="3600" b="0" kern="1200" cap="all" spc="0" baseline="0">
                    <a:solidFill>
                      <a:schemeClr val="bg1"/>
                    </a:solidFill>
                    <a:latin typeface="Arial Black" panose="020B0A04020102020204" pitchFamily="34" charset="0"/>
                    <a:ea typeface="+mj-ea"/>
                    <a:cs typeface="Arial"/>
                  </a:defRPr>
                </a:lvl1pPr>
              </a:lstStyle>
              <a:p>
                <a:pPr defTabSz="342853"/>
                <a:r>
                  <a:rPr lang="en-US" sz="1400" b="1" cap="none">
                    <a:solidFill>
                      <a:schemeClr val="tx1"/>
                    </a:solidFill>
                    <a:latin typeface="+mj-lt"/>
                    <a:cs typeface="+mj-cs"/>
                  </a:rPr>
                  <a:t>Henan Li, PhD</a:t>
                </a:r>
              </a:p>
              <a:p>
                <a:pPr defTabSz="342853"/>
                <a:r>
                  <a:rPr lang="en-US" sz="1200" cap="none">
                    <a:solidFill>
                      <a:schemeClr val="tx1"/>
                    </a:solidFill>
                    <a:latin typeface="+mj-lt"/>
                    <a:cs typeface="+mj-cs"/>
                    <a:hlinkClick r:id="rId4"/>
                  </a:rPr>
                  <a:t>HLi@hsri.org</a:t>
                </a:r>
                <a:endParaRPr lang="en-US" sz="1200" cap="none">
                  <a:solidFill>
                    <a:schemeClr val="tx1"/>
                  </a:solidFill>
                  <a:latin typeface="+mj-lt"/>
                  <a:cs typeface="+mj-cs"/>
                </a:endParaRPr>
              </a:p>
              <a:p>
                <a:pPr defTabSz="342853"/>
                <a:r>
                  <a:rPr lang="en-US" sz="1200" cap="none">
                    <a:solidFill>
                      <a:schemeClr val="tx1"/>
                    </a:solidFill>
                    <a:latin typeface="+mj-lt"/>
                    <a:cs typeface="+mj-cs"/>
                  </a:rPr>
                  <a:t>he/him</a:t>
                </a:r>
              </a:p>
            </p:txBody>
          </p:sp>
        </p:grpSp>
      </p:grpSp>
      <p:cxnSp>
        <p:nvCxnSpPr>
          <p:cNvPr id="25" name="Straight Connector 24">
            <a:extLst>
              <a:ext uri="{FF2B5EF4-FFF2-40B4-BE49-F238E27FC236}">
                <a16:creationId xmlns:a16="http://schemas.microsoft.com/office/drawing/2014/main" id="{296D2DF0-627C-F816-1A25-4E383CFC6E87}"/>
              </a:ext>
            </a:extLst>
          </p:cNvPr>
          <p:cNvCxnSpPr>
            <a:cxnSpLocks/>
          </p:cNvCxnSpPr>
          <p:nvPr/>
        </p:nvCxnSpPr>
        <p:spPr>
          <a:xfrm flipV="1">
            <a:off x="401275" y="145025"/>
            <a:ext cx="0" cy="822960"/>
          </a:xfrm>
          <a:prstGeom prst="line">
            <a:avLst/>
          </a:prstGeom>
          <a:ln w="76200">
            <a:solidFill>
              <a:srgbClr val="105430"/>
            </a:solidFill>
          </a:ln>
        </p:spPr>
        <p:style>
          <a:lnRef idx="1">
            <a:schemeClr val="accent1"/>
          </a:lnRef>
          <a:fillRef idx="0">
            <a:schemeClr val="accent1"/>
          </a:fillRef>
          <a:effectRef idx="0">
            <a:schemeClr val="accent1"/>
          </a:effectRef>
          <a:fontRef idx="minor">
            <a:schemeClr val="tx1"/>
          </a:fontRef>
        </p:style>
      </p:cxnSp>
      <p:sp>
        <p:nvSpPr>
          <p:cNvPr id="26" name="Footer Placeholder 25">
            <a:extLst>
              <a:ext uri="{FF2B5EF4-FFF2-40B4-BE49-F238E27FC236}">
                <a16:creationId xmlns:a16="http://schemas.microsoft.com/office/drawing/2014/main" id="{A1F5E6F3-8905-5C6D-27D3-CC7CF26BB15F}"/>
              </a:ext>
            </a:extLst>
          </p:cNvPr>
          <p:cNvSpPr>
            <a:spLocks noGrp="1"/>
          </p:cNvSpPr>
          <p:nvPr>
            <p:ph type="ftr" sz="quarter" idx="11"/>
          </p:nvPr>
        </p:nvSpPr>
        <p:spPr/>
        <p:txBody>
          <a:bodyPr/>
          <a:lstStyle/>
          <a:p>
            <a:r>
              <a:rPr lang="en-US"/>
              <a:t>Human Services Research Institute</a:t>
            </a:r>
          </a:p>
        </p:txBody>
      </p:sp>
      <p:sp>
        <p:nvSpPr>
          <p:cNvPr id="28" name="Slide Number Placeholder 27">
            <a:extLst>
              <a:ext uri="{FF2B5EF4-FFF2-40B4-BE49-F238E27FC236}">
                <a16:creationId xmlns:a16="http://schemas.microsoft.com/office/drawing/2014/main" id="{DB24311B-541D-03E9-D0A5-3413BB746365}"/>
              </a:ext>
            </a:extLst>
          </p:cNvPr>
          <p:cNvSpPr>
            <a:spLocks noGrp="1"/>
          </p:cNvSpPr>
          <p:nvPr>
            <p:ph type="sldNum" sz="quarter" idx="12"/>
          </p:nvPr>
        </p:nvSpPr>
        <p:spPr/>
        <p:txBody>
          <a:bodyPr/>
          <a:lstStyle/>
          <a:p>
            <a:fld id="{7D017233-D1D3-4046-9FA7-14C577516EA6}" type="slidenum">
              <a:rPr lang="en-US" smtClean="0"/>
              <a:t>2</a:t>
            </a:fld>
            <a:endParaRPr lang="en-US"/>
          </a:p>
        </p:txBody>
      </p:sp>
    </p:spTree>
    <p:extLst>
      <p:ext uri="{BB962C8B-B14F-4D97-AF65-F5344CB8AC3E}">
        <p14:creationId xmlns:p14="http://schemas.microsoft.com/office/powerpoint/2010/main" val="12785817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67125C-C267-49DE-9F36-0D6455C29D07}"/>
              </a:ext>
            </a:extLst>
          </p:cNvPr>
          <p:cNvPicPr>
            <a:picLocks noChangeAspect="1"/>
          </p:cNvPicPr>
          <p:nvPr/>
        </p:nvPicPr>
        <p:blipFill rotWithShape="1">
          <a:blip r:embed="rId2"/>
          <a:srcRect t="30676" r="-1" b="12750"/>
          <a:stretch/>
        </p:blipFill>
        <p:spPr>
          <a:xfrm>
            <a:off x="698127" y="1388539"/>
            <a:ext cx="2386584" cy="2389711"/>
          </a:xfrm>
          <a:prstGeom prst="ellipse">
            <a:avLst/>
          </a:prstGeom>
          <a:noFill/>
        </p:spPr>
      </p:pic>
      <p:sp>
        <p:nvSpPr>
          <p:cNvPr id="2" name="Title 1">
            <a:extLst>
              <a:ext uri="{FF2B5EF4-FFF2-40B4-BE49-F238E27FC236}">
                <a16:creationId xmlns:a16="http://schemas.microsoft.com/office/drawing/2014/main" id="{267AA453-61CE-4D13-A8E2-190391798C64}"/>
              </a:ext>
            </a:extLst>
          </p:cNvPr>
          <p:cNvSpPr>
            <a:spLocks noGrp="1"/>
          </p:cNvSpPr>
          <p:nvPr>
            <p:ph type="title"/>
          </p:nvPr>
        </p:nvSpPr>
        <p:spPr>
          <a:xfrm>
            <a:off x="914400" y="4128247"/>
            <a:ext cx="3073400" cy="1358153"/>
          </a:xfrm>
        </p:spPr>
        <p:txBody>
          <a:bodyPr anchor="t">
            <a:normAutofit/>
          </a:bodyPr>
          <a:lstStyle/>
          <a:p>
            <a:r>
              <a:rPr lang="en-US" dirty="0"/>
              <a:t>Overview</a:t>
            </a:r>
          </a:p>
        </p:txBody>
      </p:sp>
      <p:sp>
        <p:nvSpPr>
          <p:cNvPr id="3" name="Content Placeholder 2">
            <a:extLst>
              <a:ext uri="{FF2B5EF4-FFF2-40B4-BE49-F238E27FC236}">
                <a16:creationId xmlns:a16="http://schemas.microsoft.com/office/drawing/2014/main" id="{663F81D6-23DA-4C3E-A8B3-C3C1C4E11CB0}"/>
              </a:ext>
            </a:extLst>
          </p:cNvPr>
          <p:cNvSpPr>
            <a:spLocks noGrp="1"/>
          </p:cNvSpPr>
          <p:nvPr>
            <p:ph type="body" sz="quarter" idx="13"/>
          </p:nvPr>
        </p:nvSpPr>
        <p:spPr>
          <a:xfrm>
            <a:off x="5771605" y="2190205"/>
            <a:ext cx="5410200" cy="4114797"/>
          </a:xfrm>
        </p:spPr>
        <p:txBody>
          <a:bodyPr anchor="ctr">
            <a:normAutofit/>
          </a:bodyPr>
          <a:lstStyle/>
          <a:p>
            <a:pPr marL="0" indent="0">
              <a:buNone/>
            </a:pPr>
            <a:r>
              <a:rPr lang="en-US" sz="2000" dirty="0"/>
              <a:t>In late 2021, the Department of Developmental Services contracted with Human Services Research Institute to:</a:t>
            </a:r>
          </a:p>
          <a:p>
            <a:pPr marL="457200" indent="-457200">
              <a:buAutoNum type="arabicPeriod"/>
            </a:pPr>
            <a:r>
              <a:rPr lang="en-US" sz="2000" dirty="0"/>
              <a:t>Conduct a qualitative analysis of the PDP and AWC programs building on the 3-year evaluation that HSRI conducted previously</a:t>
            </a:r>
          </a:p>
          <a:p>
            <a:pPr marL="457200" indent="-457200">
              <a:buAutoNum type="arabicPeriod"/>
            </a:pPr>
            <a:r>
              <a:rPr lang="en-US" sz="2000" dirty="0"/>
              <a:t>Analyze current assessments and budget allocations</a:t>
            </a:r>
          </a:p>
          <a:p>
            <a:pPr marL="457200" indent="-457200">
              <a:buAutoNum type="arabicPeriod"/>
            </a:pPr>
            <a:r>
              <a:rPr lang="en-US" sz="2000" dirty="0"/>
              <a:t>Develop a budget allocation process</a:t>
            </a:r>
          </a:p>
          <a:p>
            <a:pPr marL="457200" indent="-457200">
              <a:buAutoNum type="arabicPeriod"/>
            </a:pPr>
            <a:endParaRPr lang="en-US" dirty="0"/>
          </a:p>
          <a:p>
            <a:pPr marL="457200" indent="-457200">
              <a:buAutoNum type="arabicPeriod"/>
            </a:pPr>
            <a:endParaRPr lang="en-US" dirty="0"/>
          </a:p>
          <a:p>
            <a:pPr marL="457200" indent="-457200">
              <a:buAutoNum type="arabicPeriod"/>
            </a:pPr>
            <a:endParaRPr lang="en-US" dirty="0"/>
          </a:p>
          <a:p>
            <a:pPr marL="457200" indent="-457200">
              <a:buAutoNum type="arabicPeriod"/>
            </a:pPr>
            <a:endParaRPr lang="en-US" dirty="0"/>
          </a:p>
          <a:p>
            <a:pPr marL="0" indent="0">
              <a:buNone/>
            </a:pPr>
            <a:endParaRPr lang="en-US" dirty="0"/>
          </a:p>
        </p:txBody>
      </p:sp>
    </p:spTree>
    <p:extLst>
      <p:ext uri="{BB962C8B-B14F-4D97-AF65-F5344CB8AC3E}">
        <p14:creationId xmlns:p14="http://schemas.microsoft.com/office/powerpoint/2010/main" val="16221046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CEE72-619D-D38E-0C59-643FAE739897}"/>
              </a:ext>
            </a:extLst>
          </p:cNvPr>
          <p:cNvSpPr>
            <a:spLocks noGrp="1"/>
          </p:cNvSpPr>
          <p:nvPr>
            <p:ph type="title"/>
          </p:nvPr>
        </p:nvSpPr>
        <p:spPr>
          <a:xfrm>
            <a:off x="6411685" y="634946"/>
            <a:ext cx="5127171" cy="1450757"/>
          </a:xfrm>
        </p:spPr>
        <p:txBody>
          <a:bodyPr>
            <a:normAutofit/>
          </a:bodyPr>
          <a:lstStyle/>
          <a:p>
            <a:r>
              <a:rPr lang="en-US" dirty="0"/>
              <a:t>Themes</a:t>
            </a:r>
          </a:p>
        </p:txBody>
      </p:sp>
      <p:pic>
        <p:nvPicPr>
          <p:cNvPr id="6" name="Picture 5">
            <a:extLst>
              <a:ext uri="{FF2B5EF4-FFF2-40B4-BE49-F238E27FC236}">
                <a16:creationId xmlns:a16="http://schemas.microsoft.com/office/drawing/2014/main" id="{08AFA5AF-4701-9776-0D03-0EC9D04AB158}"/>
              </a:ext>
            </a:extLst>
          </p:cNvPr>
          <p:cNvPicPr>
            <a:picLocks noChangeAspect="1"/>
          </p:cNvPicPr>
          <p:nvPr/>
        </p:nvPicPr>
        <p:blipFill>
          <a:blip r:embed="rId2"/>
          <a:stretch>
            <a:fillRect/>
          </a:stretch>
        </p:blipFill>
        <p:spPr>
          <a:xfrm>
            <a:off x="643192" y="2001476"/>
            <a:ext cx="5451627" cy="2535006"/>
          </a:xfrm>
          <a:prstGeom prst="rect">
            <a:avLst/>
          </a:prstGeom>
        </p:spPr>
      </p:pic>
      <p:sp>
        <p:nvSpPr>
          <p:cNvPr id="3" name="Content Placeholder 2">
            <a:extLst>
              <a:ext uri="{FF2B5EF4-FFF2-40B4-BE49-F238E27FC236}">
                <a16:creationId xmlns:a16="http://schemas.microsoft.com/office/drawing/2014/main" id="{3B8EE4FD-4A23-95F9-645C-EEBE5E7DFD8E}"/>
              </a:ext>
            </a:extLst>
          </p:cNvPr>
          <p:cNvSpPr>
            <a:spLocks noGrp="1"/>
          </p:cNvSpPr>
          <p:nvPr>
            <p:ph idx="1"/>
          </p:nvPr>
        </p:nvSpPr>
        <p:spPr>
          <a:xfrm>
            <a:off x="6411684" y="2198914"/>
            <a:ext cx="5127172" cy="3670180"/>
          </a:xfrm>
        </p:spPr>
        <p:txBody>
          <a:bodyPr>
            <a:normAutofit/>
          </a:bodyPr>
          <a:lstStyle/>
          <a:p>
            <a:pPr marL="457200" indent="-457200">
              <a:buFont typeface="+mj-lt"/>
              <a:buAutoNum type="arabicPeriod"/>
            </a:pPr>
            <a:r>
              <a:rPr lang="en-US" dirty="0"/>
              <a:t>Learning about self-direction</a:t>
            </a:r>
          </a:p>
          <a:p>
            <a:pPr marL="457200" indent="-457200">
              <a:buFont typeface="+mj-lt"/>
              <a:buAutoNum type="arabicPeriod"/>
            </a:pPr>
            <a:r>
              <a:rPr lang="en-US" dirty="0"/>
              <a:t>Choosing self-direction</a:t>
            </a:r>
          </a:p>
          <a:p>
            <a:pPr marL="457200" indent="-457200">
              <a:buFont typeface="+mj-lt"/>
              <a:buAutoNum type="arabicPeriod"/>
            </a:pPr>
            <a:r>
              <a:rPr lang="en-US" dirty="0"/>
              <a:t>Managing self-direction</a:t>
            </a:r>
          </a:p>
          <a:p>
            <a:pPr marL="457200" indent="-457200">
              <a:buFont typeface="+mj-lt"/>
              <a:buAutoNum type="arabicPeriod"/>
            </a:pPr>
            <a:r>
              <a:rPr lang="en-US" dirty="0"/>
              <a:t>Getting support to navigate self-direction</a:t>
            </a:r>
          </a:p>
          <a:p>
            <a:pPr marL="457200" indent="-457200">
              <a:buFont typeface="+mj-lt"/>
              <a:buAutoNum type="arabicPeriod"/>
            </a:pPr>
            <a:r>
              <a:rPr lang="en-US" dirty="0"/>
              <a:t>Developing the budget</a:t>
            </a:r>
          </a:p>
          <a:p>
            <a:pPr marL="457200" indent="-457200">
              <a:buFont typeface="+mj-lt"/>
              <a:buAutoNum type="arabicPeriod"/>
            </a:pPr>
            <a:r>
              <a:rPr lang="en-US" dirty="0"/>
              <a:t>Clarifying what is allowable</a:t>
            </a:r>
          </a:p>
        </p:txBody>
      </p:sp>
    </p:spTree>
    <p:extLst>
      <p:ext uri="{BB962C8B-B14F-4D97-AF65-F5344CB8AC3E}">
        <p14:creationId xmlns:p14="http://schemas.microsoft.com/office/powerpoint/2010/main" val="1948563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BA862-6C2B-4B40-8309-C485F48FFBEC}"/>
              </a:ext>
            </a:extLst>
          </p:cNvPr>
          <p:cNvSpPr>
            <a:spLocks noGrp="1"/>
          </p:cNvSpPr>
          <p:nvPr>
            <p:ph type="title"/>
          </p:nvPr>
        </p:nvSpPr>
        <p:spPr>
          <a:xfrm>
            <a:off x="6411685" y="634946"/>
            <a:ext cx="5127171" cy="1450757"/>
          </a:xfrm>
        </p:spPr>
        <p:txBody>
          <a:bodyPr>
            <a:normAutofit fontScale="90000"/>
          </a:bodyPr>
          <a:lstStyle/>
          <a:p>
            <a:r>
              <a:rPr lang="en-US" sz="3400"/>
              <a:t>Recommendations:  Equitable, Transparent and Streamlined Policies</a:t>
            </a:r>
          </a:p>
        </p:txBody>
      </p:sp>
      <p:pic>
        <p:nvPicPr>
          <p:cNvPr id="4" name="Picture 3">
            <a:extLst>
              <a:ext uri="{FF2B5EF4-FFF2-40B4-BE49-F238E27FC236}">
                <a16:creationId xmlns:a16="http://schemas.microsoft.com/office/drawing/2014/main" id="{4FE4A7A9-E280-41BA-954B-803A54A883D3}"/>
              </a:ext>
            </a:extLst>
          </p:cNvPr>
          <p:cNvPicPr>
            <a:picLocks noChangeAspect="1"/>
          </p:cNvPicPr>
          <p:nvPr/>
        </p:nvPicPr>
        <p:blipFill rotWithShape="1">
          <a:blip r:embed="rId2"/>
          <a:srcRect l="27146" r="27693"/>
          <a:stretch/>
        </p:blipFill>
        <p:spPr>
          <a:xfrm>
            <a:off x="999071" y="645106"/>
            <a:ext cx="4739869" cy="5247747"/>
          </a:xfrm>
          <a:prstGeom prst="rect">
            <a:avLst/>
          </a:prstGeom>
        </p:spPr>
      </p:pic>
      <p:sp>
        <p:nvSpPr>
          <p:cNvPr id="3" name="Content Placeholder 2">
            <a:extLst>
              <a:ext uri="{FF2B5EF4-FFF2-40B4-BE49-F238E27FC236}">
                <a16:creationId xmlns:a16="http://schemas.microsoft.com/office/drawing/2014/main" id="{787F57C9-3D79-47B1-8CEB-2AD4E7BB82C6}"/>
              </a:ext>
            </a:extLst>
          </p:cNvPr>
          <p:cNvSpPr>
            <a:spLocks noGrp="1"/>
          </p:cNvSpPr>
          <p:nvPr>
            <p:ph idx="1"/>
          </p:nvPr>
        </p:nvSpPr>
        <p:spPr>
          <a:xfrm>
            <a:off x="6411684" y="2198914"/>
            <a:ext cx="5127172" cy="3670180"/>
          </a:xfrm>
        </p:spPr>
        <p:txBody>
          <a:bodyPr>
            <a:normAutofit/>
          </a:bodyPr>
          <a:lstStyle/>
          <a:p>
            <a:pPr marL="342900" indent="-342900">
              <a:buFont typeface="+mj-lt"/>
              <a:buAutoNum type="arabicPeriod"/>
            </a:pPr>
            <a:r>
              <a:rPr lang="en-US" dirty="0"/>
              <a:t>Consolidate of service codes</a:t>
            </a:r>
          </a:p>
          <a:p>
            <a:pPr marL="342900" indent="-342900">
              <a:buFont typeface="+mj-lt"/>
              <a:buAutoNum type="arabicPeriod"/>
            </a:pPr>
            <a:r>
              <a:rPr lang="en-US" dirty="0"/>
              <a:t>Move to an a la carte menu</a:t>
            </a:r>
          </a:p>
          <a:p>
            <a:pPr marL="342900" indent="-342900">
              <a:buFont typeface="+mj-lt"/>
              <a:buAutoNum type="arabicPeriod"/>
            </a:pPr>
            <a:r>
              <a:rPr lang="en-US" dirty="0"/>
              <a:t>Create budget transparency</a:t>
            </a:r>
          </a:p>
          <a:p>
            <a:pPr marL="342900" indent="-342900">
              <a:buFont typeface="+mj-lt"/>
              <a:buAutoNum type="arabicPeriod"/>
            </a:pPr>
            <a:r>
              <a:rPr lang="en-US" dirty="0"/>
              <a:t>Create menu transparency</a:t>
            </a:r>
          </a:p>
          <a:p>
            <a:pPr marL="342900" indent="-342900">
              <a:buFont typeface="+mj-lt"/>
              <a:buAutoNum type="arabicPeriod"/>
            </a:pPr>
            <a:endParaRPr lang="en-US" dirty="0"/>
          </a:p>
        </p:txBody>
      </p:sp>
    </p:spTree>
    <p:extLst>
      <p:ext uri="{BB962C8B-B14F-4D97-AF65-F5344CB8AC3E}">
        <p14:creationId xmlns:p14="http://schemas.microsoft.com/office/powerpoint/2010/main" val="30797987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6D04D6-1883-D413-8884-6EA0481453C1}"/>
              </a:ext>
            </a:extLst>
          </p:cNvPr>
          <p:cNvSpPr>
            <a:spLocks noGrp="1"/>
          </p:cNvSpPr>
          <p:nvPr>
            <p:ph type="ctrTitle"/>
          </p:nvPr>
        </p:nvSpPr>
        <p:spPr>
          <a:xfrm>
            <a:off x="6553200" y="1371599"/>
            <a:ext cx="4953000" cy="4114801"/>
          </a:xfrm>
        </p:spPr>
        <p:txBody>
          <a:bodyPr anchor="ctr">
            <a:normAutofit/>
          </a:bodyPr>
          <a:lstStyle/>
          <a:p>
            <a:r>
              <a:rPr lang="en-US" dirty="0"/>
              <a:t>Developing Support Budgets for Massachusetts</a:t>
            </a:r>
          </a:p>
        </p:txBody>
      </p:sp>
      <p:pic>
        <p:nvPicPr>
          <p:cNvPr id="10" name="Picture 9">
            <a:extLst>
              <a:ext uri="{FF2B5EF4-FFF2-40B4-BE49-F238E27FC236}">
                <a16:creationId xmlns:a16="http://schemas.microsoft.com/office/drawing/2014/main" id="{9A464E50-4AA6-B935-BAD6-E3FC01218113}"/>
              </a:ext>
            </a:extLst>
          </p:cNvPr>
          <p:cNvPicPr>
            <a:picLocks noChangeAspect="1"/>
          </p:cNvPicPr>
          <p:nvPr/>
        </p:nvPicPr>
        <p:blipFill>
          <a:blip r:embed="rId2"/>
          <a:stretch>
            <a:fillRect/>
          </a:stretch>
        </p:blipFill>
        <p:spPr>
          <a:xfrm>
            <a:off x="1280159" y="1774371"/>
            <a:ext cx="2993572" cy="2993572"/>
          </a:xfrm>
          <a:prstGeom prst="rect">
            <a:avLst/>
          </a:prstGeom>
        </p:spPr>
      </p:pic>
    </p:spTree>
    <p:extLst>
      <p:ext uri="{BB962C8B-B14F-4D97-AF65-F5344CB8AC3E}">
        <p14:creationId xmlns:p14="http://schemas.microsoft.com/office/powerpoint/2010/main" val="37453840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113E31D-E2AB-40D1-8B51-AFA5AFEF393A}" type="slidenum">
              <a:rPr lang="en-US" smtClean="0"/>
              <a:pPr/>
              <a:t>7</a:t>
            </a:fld>
            <a:endParaRPr lang="en-US"/>
          </a:p>
        </p:txBody>
      </p:sp>
      <p:sp>
        <p:nvSpPr>
          <p:cNvPr id="7" name="TextBox 6"/>
          <p:cNvSpPr txBox="1"/>
          <p:nvPr/>
        </p:nvSpPr>
        <p:spPr>
          <a:xfrm>
            <a:off x="793472" y="1376650"/>
            <a:ext cx="10062463" cy="4770986"/>
          </a:xfrm>
          <a:prstGeom prst="rect">
            <a:avLst/>
          </a:prstGeom>
          <a:noFill/>
        </p:spPr>
        <p:txBody>
          <a:bodyPr wrap="square" rtlCol="0">
            <a:spAutoFit/>
          </a:bodyPr>
          <a:lstStyle/>
          <a:p>
            <a:pPr>
              <a:lnSpc>
                <a:spcPts val="3000"/>
              </a:lnSpc>
              <a:spcAft>
                <a:spcPts val="1200"/>
              </a:spcAft>
            </a:pPr>
            <a:r>
              <a:rPr lang="en-US" sz="2400" dirty="0"/>
              <a:t>A </a:t>
            </a:r>
            <a:r>
              <a:rPr lang="en-US" sz="2400" b="1" i="1" dirty="0"/>
              <a:t>supports budget </a:t>
            </a:r>
            <a:r>
              <a:rPr lang="en-US" sz="2400" dirty="0"/>
              <a:t>is a targeted amount of money, or allocation that is made known to individual service recipients </a:t>
            </a:r>
            <a:r>
              <a:rPr lang="en-US" sz="2400" i="1" dirty="0"/>
              <a:t>before service planning </a:t>
            </a:r>
            <a:r>
              <a:rPr lang="en-US" sz="2400" dirty="0"/>
              <a:t>to acquire the services they need and prefer. The amount is determined by:</a:t>
            </a:r>
          </a:p>
          <a:p>
            <a:pPr marL="682625" indent="-231775">
              <a:lnSpc>
                <a:spcPts val="3000"/>
              </a:lnSpc>
              <a:spcAft>
                <a:spcPts val="1200"/>
              </a:spcAft>
              <a:buFont typeface="Wingdings" panose="05000000000000000000" pitchFamily="2" charset="2"/>
              <a:buChar char="§"/>
            </a:pPr>
            <a:r>
              <a:rPr lang="en-US" sz="2400" i="1" dirty="0">
                <a:solidFill>
                  <a:srgbClr val="C00000"/>
                </a:solidFill>
              </a:rPr>
              <a:t>assessing</a:t>
            </a:r>
            <a:r>
              <a:rPr lang="en-US" sz="2400" dirty="0"/>
              <a:t> the extent of an individual’s support needs, while accounting for their </a:t>
            </a:r>
            <a:r>
              <a:rPr lang="en-US" sz="2400" i="1" dirty="0">
                <a:solidFill>
                  <a:srgbClr val="C00000"/>
                </a:solidFill>
              </a:rPr>
              <a:t>type of residence </a:t>
            </a:r>
            <a:r>
              <a:rPr lang="en-US" sz="2400" dirty="0"/>
              <a:t>and </a:t>
            </a:r>
            <a:r>
              <a:rPr lang="en-US" sz="2400" i="1" dirty="0">
                <a:solidFill>
                  <a:srgbClr val="C00000"/>
                </a:solidFill>
              </a:rPr>
              <a:t>age</a:t>
            </a:r>
            <a:r>
              <a:rPr lang="en-US" sz="2400" dirty="0"/>
              <a:t> group. Additional factors may also be considered.</a:t>
            </a:r>
          </a:p>
          <a:p>
            <a:pPr marL="682625" indent="-231775">
              <a:lnSpc>
                <a:spcPts val="3000"/>
              </a:lnSpc>
              <a:spcAft>
                <a:spcPts val="1200"/>
              </a:spcAft>
              <a:buFont typeface="Wingdings" panose="05000000000000000000" pitchFamily="2" charset="2"/>
              <a:buChar char="§"/>
            </a:pPr>
            <a:r>
              <a:rPr lang="en-US" sz="2400" dirty="0"/>
              <a:t>Agreeing on the </a:t>
            </a:r>
            <a:r>
              <a:rPr lang="en-US" sz="2400" i="1" dirty="0">
                <a:solidFill>
                  <a:srgbClr val="C00000"/>
                </a:solidFill>
              </a:rPr>
              <a:t>service mix </a:t>
            </a:r>
            <a:r>
              <a:rPr lang="en-US" sz="2400" dirty="0"/>
              <a:t>– the type and amount of services – people will typically be allocated according to their assessed need, residence, and age.</a:t>
            </a:r>
          </a:p>
          <a:p>
            <a:pPr>
              <a:lnSpc>
                <a:spcPts val="3000"/>
              </a:lnSpc>
              <a:spcAft>
                <a:spcPts val="1200"/>
              </a:spcAft>
              <a:tabLst>
                <a:tab pos="231775" algn="l"/>
              </a:tabLst>
            </a:pPr>
            <a:r>
              <a:rPr lang="en-US" sz="2400" dirty="0"/>
              <a:t>An </a:t>
            </a:r>
            <a:r>
              <a:rPr lang="en-US" sz="2400" b="1" dirty="0"/>
              <a:t>exceptions review process </a:t>
            </a:r>
            <a:r>
              <a:rPr lang="en-US" sz="2400" dirty="0"/>
              <a:t>is also used to ensure that extraordinary needs are addressed.</a:t>
            </a:r>
          </a:p>
        </p:txBody>
      </p:sp>
      <p:sp>
        <p:nvSpPr>
          <p:cNvPr id="2" name="Title 1">
            <a:extLst>
              <a:ext uri="{FF2B5EF4-FFF2-40B4-BE49-F238E27FC236}">
                <a16:creationId xmlns:a16="http://schemas.microsoft.com/office/drawing/2014/main" id="{5CB19BEE-B538-8076-38BF-7B913539E936}"/>
              </a:ext>
            </a:extLst>
          </p:cNvPr>
          <p:cNvSpPr txBox="1">
            <a:spLocks/>
          </p:cNvSpPr>
          <p:nvPr/>
        </p:nvSpPr>
        <p:spPr>
          <a:xfrm>
            <a:off x="793472" y="136525"/>
            <a:ext cx="10063371" cy="1031411"/>
          </a:xfrm>
          <a:prstGeom prst="rect">
            <a:avLst/>
          </a:prstGeom>
          <a:noFill/>
          <a:ln>
            <a:noFill/>
          </a:ln>
        </p:spPr>
        <p:txBody>
          <a:bodyPr vert="horz" lIns="68580" tIns="34291" rIns="68580" bIns="34291" rtlCol="0" anchor="ctr">
            <a:noAutofit/>
          </a:bodyPr>
          <a:lstStyle>
            <a:lvl1pPr algn="l" defTabSz="457200" rtl="0" eaLnBrk="1" latinLnBrk="0" hangingPunct="1">
              <a:spcBef>
                <a:spcPct val="0"/>
              </a:spcBef>
              <a:buNone/>
              <a:defRPr sz="3600" b="0" kern="1200" cap="all" spc="0" baseline="0">
                <a:solidFill>
                  <a:schemeClr val="bg1"/>
                </a:solidFill>
                <a:latin typeface="Arial Black" panose="020B0A04020102020204" pitchFamily="34" charset="0"/>
                <a:ea typeface="+mj-ea"/>
                <a:cs typeface="Arial"/>
              </a:defRPr>
            </a:lvl1pPr>
          </a:lstStyle>
          <a:p>
            <a:pPr defTabSz="914400">
              <a:lnSpc>
                <a:spcPct val="90000"/>
              </a:lnSpc>
            </a:pPr>
            <a:r>
              <a:rPr lang="en-US" sz="3200" cap="none" dirty="0">
                <a:solidFill>
                  <a:srgbClr val="53694D"/>
                </a:solidFill>
                <a:latin typeface="+mj-lt"/>
                <a:cs typeface="+mj-cs"/>
              </a:rPr>
              <a:t>HSRI uses a </a:t>
            </a:r>
            <a:r>
              <a:rPr lang="en-US" sz="3200" cap="none" dirty="0">
                <a:solidFill>
                  <a:srgbClr val="C00000"/>
                </a:solidFill>
                <a:latin typeface="+mj-lt"/>
                <a:cs typeface="+mj-cs"/>
              </a:rPr>
              <a:t>supports level </a:t>
            </a:r>
            <a:r>
              <a:rPr lang="en-US" sz="3200" cap="none" dirty="0">
                <a:solidFill>
                  <a:srgbClr val="53694D"/>
                </a:solidFill>
                <a:latin typeface="+mj-lt"/>
                <a:cs typeface="+mj-cs"/>
              </a:rPr>
              <a:t>approach, so that...</a:t>
            </a:r>
          </a:p>
        </p:txBody>
      </p:sp>
      <p:sp>
        <p:nvSpPr>
          <p:cNvPr id="4" name="Footer Placeholder 3">
            <a:extLst>
              <a:ext uri="{FF2B5EF4-FFF2-40B4-BE49-F238E27FC236}">
                <a16:creationId xmlns:a16="http://schemas.microsoft.com/office/drawing/2014/main" id="{71A842FD-C558-B2FC-4A80-1C6BD2087DEC}"/>
              </a:ext>
            </a:extLst>
          </p:cNvPr>
          <p:cNvSpPr>
            <a:spLocks noGrp="1"/>
          </p:cNvSpPr>
          <p:nvPr>
            <p:ph type="ftr" sz="quarter" idx="11"/>
          </p:nvPr>
        </p:nvSpPr>
        <p:spPr/>
        <p:txBody>
          <a:bodyPr/>
          <a:lstStyle/>
          <a:p>
            <a:r>
              <a:rPr lang="en-US"/>
              <a:t>Human Services Research Institute</a:t>
            </a:r>
          </a:p>
        </p:txBody>
      </p:sp>
    </p:spTree>
    <p:extLst>
      <p:ext uri="{BB962C8B-B14F-4D97-AF65-F5344CB8AC3E}">
        <p14:creationId xmlns:p14="http://schemas.microsoft.com/office/powerpoint/2010/main" val="31628154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Human Services Research Institute</a:t>
            </a:r>
          </a:p>
        </p:txBody>
      </p:sp>
      <p:sp>
        <p:nvSpPr>
          <p:cNvPr id="3" name="Slide Number Placeholder 2"/>
          <p:cNvSpPr>
            <a:spLocks noGrp="1"/>
          </p:cNvSpPr>
          <p:nvPr>
            <p:ph type="sldNum" sz="quarter" idx="12"/>
          </p:nvPr>
        </p:nvSpPr>
        <p:spPr/>
        <p:txBody>
          <a:bodyPr/>
          <a:lstStyle/>
          <a:p>
            <a:fld id="{4FAB73BC-B049-4115-A692-8D63A059BFB8}" type="slidenum">
              <a:rPr lang="en-US" smtClean="0"/>
              <a:pPr/>
              <a:t>8</a:t>
            </a:fld>
            <a:endParaRPr lang="en-US"/>
          </a:p>
        </p:txBody>
      </p:sp>
      <p:grpSp>
        <p:nvGrpSpPr>
          <p:cNvPr id="3085" name="Group 3084"/>
          <p:cNvGrpSpPr/>
          <p:nvPr/>
        </p:nvGrpSpPr>
        <p:grpSpPr>
          <a:xfrm>
            <a:off x="714375" y="4857820"/>
            <a:ext cx="10402073" cy="390525"/>
            <a:chOff x="714375" y="3969782"/>
            <a:chExt cx="10402073" cy="390525"/>
          </a:xfrm>
        </p:grpSpPr>
        <p:sp>
          <p:nvSpPr>
            <p:cNvPr id="5" name="TextBox 4"/>
            <p:cNvSpPr txBox="1"/>
            <p:nvPr/>
          </p:nvSpPr>
          <p:spPr>
            <a:xfrm>
              <a:off x="714375" y="3990975"/>
              <a:ext cx="1342034" cy="369332"/>
            </a:xfrm>
            <a:prstGeom prst="rect">
              <a:avLst/>
            </a:prstGeom>
            <a:noFill/>
          </p:spPr>
          <p:txBody>
            <a:bodyPr wrap="none" rtlCol="0">
              <a:spAutoFit/>
            </a:bodyPr>
            <a:lstStyle/>
            <a:p>
              <a:r>
                <a:rPr lang="en-US"/>
                <a:t>INTENTIONS</a:t>
              </a:r>
            </a:p>
          </p:txBody>
        </p:sp>
        <p:sp>
          <p:nvSpPr>
            <p:cNvPr id="7" name="TextBox 6"/>
            <p:cNvSpPr txBox="1"/>
            <p:nvPr/>
          </p:nvSpPr>
          <p:spPr>
            <a:xfrm>
              <a:off x="5438325" y="3969782"/>
              <a:ext cx="1017715" cy="369332"/>
            </a:xfrm>
            <a:prstGeom prst="rect">
              <a:avLst/>
            </a:prstGeom>
            <a:noFill/>
          </p:spPr>
          <p:txBody>
            <a:bodyPr wrap="none" rtlCol="0">
              <a:spAutoFit/>
            </a:bodyPr>
            <a:lstStyle/>
            <a:p>
              <a:r>
                <a:rPr lang="en-US"/>
                <a:t>ACTIONS</a:t>
              </a:r>
            </a:p>
          </p:txBody>
        </p:sp>
        <p:sp>
          <p:nvSpPr>
            <p:cNvPr id="8" name="TextBox 7"/>
            <p:cNvSpPr txBox="1"/>
            <p:nvPr/>
          </p:nvSpPr>
          <p:spPr>
            <a:xfrm>
              <a:off x="9837956" y="3969782"/>
              <a:ext cx="1278492" cy="369332"/>
            </a:xfrm>
            <a:prstGeom prst="rect">
              <a:avLst/>
            </a:prstGeom>
            <a:noFill/>
          </p:spPr>
          <p:txBody>
            <a:bodyPr wrap="none" rtlCol="0">
              <a:spAutoFit/>
            </a:bodyPr>
            <a:lstStyle/>
            <a:p>
              <a:r>
                <a:rPr lang="en-US"/>
                <a:t>OUTCOMES</a:t>
              </a:r>
            </a:p>
          </p:txBody>
        </p:sp>
      </p:grpSp>
      <p:sp>
        <p:nvSpPr>
          <p:cNvPr id="19" name="TextBox 18"/>
          <p:cNvSpPr txBox="1"/>
          <p:nvPr/>
        </p:nvSpPr>
        <p:spPr>
          <a:xfrm>
            <a:off x="733345" y="455682"/>
            <a:ext cx="3892476" cy="461665"/>
          </a:xfrm>
          <a:prstGeom prst="rect">
            <a:avLst/>
          </a:prstGeom>
          <a:noFill/>
        </p:spPr>
        <p:txBody>
          <a:bodyPr wrap="none" rtlCol="0">
            <a:spAutoFit/>
          </a:bodyPr>
          <a:lstStyle/>
          <a:p>
            <a:r>
              <a:rPr lang="en-US" sz="2400">
                <a:solidFill>
                  <a:srgbClr val="53694D"/>
                </a:solidFill>
                <a:latin typeface="+mj-lt"/>
                <a:ea typeface="+mj-ea"/>
                <a:cs typeface="+mj-cs"/>
              </a:rPr>
              <a:t>The Supports Budgets Process</a:t>
            </a:r>
          </a:p>
        </p:txBody>
      </p:sp>
      <p:grpSp>
        <p:nvGrpSpPr>
          <p:cNvPr id="3084" name="Group 3083"/>
          <p:cNvGrpSpPr/>
          <p:nvPr/>
        </p:nvGrpSpPr>
        <p:grpSpPr>
          <a:xfrm>
            <a:off x="527245" y="5346227"/>
            <a:ext cx="10971211" cy="646331"/>
            <a:chOff x="573089" y="4826018"/>
            <a:chExt cx="10971211" cy="646331"/>
          </a:xfrm>
        </p:grpSpPr>
        <p:sp>
          <p:nvSpPr>
            <p:cNvPr id="20" name="TextBox 19"/>
            <p:cNvSpPr txBox="1"/>
            <p:nvPr/>
          </p:nvSpPr>
          <p:spPr>
            <a:xfrm>
              <a:off x="4983591" y="4826018"/>
              <a:ext cx="2111732" cy="646331"/>
            </a:xfrm>
            <a:prstGeom prst="rect">
              <a:avLst/>
            </a:prstGeom>
            <a:noFill/>
          </p:spPr>
          <p:txBody>
            <a:bodyPr wrap="none" rtlCol="0">
              <a:spAutoFit/>
            </a:bodyPr>
            <a:lstStyle/>
            <a:p>
              <a:r>
                <a:rPr lang="en-US"/>
                <a:t>Financing Strategy &amp;</a:t>
              </a:r>
            </a:p>
            <a:p>
              <a:pPr algn="ctr"/>
              <a:r>
                <a:rPr lang="en-US"/>
                <a:t>Communication</a:t>
              </a:r>
            </a:p>
          </p:txBody>
        </p:sp>
        <p:cxnSp>
          <p:nvCxnSpPr>
            <p:cNvPr id="22" name="Straight Arrow Connector 21"/>
            <p:cNvCxnSpPr/>
            <p:nvPr/>
          </p:nvCxnSpPr>
          <p:spPr>
            <a:xfrm>
              <a:off x="6980314" y="5149183"/>
              <a:ext cx="456398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573089" y="5149183"/>
              <a:ext cx="42895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3082" name="TextBox 3081"/>
          <p:cNvSpPr txBox="1"/>
          <p:nvPr/>
        </p:nvSpPr>
        <p:spPr>
          <a:xfrm>
            <a:off x="733345" y="917347"/>
            <a:ext cx="8579785" cy="461665"/>
          </a:xfrm>
          <a:prstGeom prst="rect">
            <a:avLst/>
          </a:prstGeom>
          <a:noFill/>
        </p:spPr>
        <p:txBody>
          <a:bodyPr wrap="none" rtlCol="0">
            <a:spAutoFit/>
          </a:bodyPr>
          <a:lstStyle/>
          <a:p>
            <a:r>
              <a:rPr lang="en-US" sz="1200">
                <a:solidFill>
                  <a:schemeClr val="bg1">
                    <a:lumMod val="50000"/>
                  </a:schemeClr>
                </a:solidFill>
              </a:rPr>
              <a:t>While the specific circumstances of each jurisdiction’s system transformation are unique, the overarching goal of a supports budgeting </a:t>
            </a:r>
          </a:p>
          <a:p>
            <a:r>
              <a:rPr lang="en-US" sz="1200">
                <a:solidFill>
                  <a:schemeClr val="bg1">
                    <a:lumMod val="50000"/>
                  </a:schemeClr>
                </a:solidFill>
              </a:rPr>
              <a:t>process is to create a system that is efficient, fair, and person-centered.</a:t>
            </a:r>
          </a:p>
        </p:txBody>
      </p:sp>
      <p:sp>
        <p:nvSpPr>
          <p:cNvPr id="49" name="TextBox 48"/>
          <p:cNvSpPr txBox="1"/>
          <p:nvPr/>
        </p:nvSpPr>
        <p:spPr>
          <a:xfrm>
            <a:off x="1935527" y="3339670"/>
            <a:ext cx="2018164" cy="938719"/>
          </a:xfrm>
          <a:prstGeom prst="rect">
            <a:avLst/>
          </a:prstGeom>
          <a:noFill/>
        </p:spPr>
        <p:txBody>
          <a:bodyPr wrap="square" rtlCol="0">
            <a:spAutoFit/>
          </a:bodyPr>
          <a:lstStyle/>
          <a:p>
            <a:r>
              <a:rPr lang="en-US" sz="1100"/>
              <a:t>-  Self-direction</a:t>
            </a:r>
          </a:p>
          <a:p>
            <a:pPr marL="115888" indent="-115888"/>
            <a:r>
              <a:rPr lang="en-US" sz="1100"/>
              <a:t>-  Community integration</a:t>
            </a:r>
          </a:p>
          <a:p>
            <a:pPr>
              <a:buFontTx/>
              <a:buChar char="-"/>
            </a:pPr>
            <a:r>
              <a:rPr lang="en-US" sz="1100"/>
              <a:t>  Expanded resources</a:t>
            </a:r>
          </a:p>
          <a:p>
            <a:pPr>
              <a:buFontTx/>
              <a:buChar char="-"/>
            </a:pPr>
            <a:r>
              <a:rPr lang="en-US" sz="1100"/>
              <a:t>  Efficiency &amp; equity </a:t>
            </a:r>
          </a:p>
          <a:p>
            <a:r>
              <a:rPr lang="en-US" sz="1100"/>
              <a:t>-  System planning </a:t>
            </a:r>
          </a:p>
        </p:txBody>
      </p:sp>
      <p:sp>
        <p:nvSpPr>
          <p:cNvPr id="10" name="TextBox 9"/>
          <p:cNvSpPr txBox="1"/>
          <p:nvPr/>
        </p:nvSpPr>
        <p:spPr>
          <a:xfrm>
            <a:off x="828675" y="2028825"/>
            <a:ext cx="718979" cy="369332"/>
          </a:xfrm>
          <a:prstGeom prst="rect">
            <a:avLst/>
          </a:prstGeom>
          <a:noFill/>
        </p:spPr>
        <p:txBody>
          <a:bodyPr wrap="none" rtlCol="0">
            <a:spAutoFit/>
          </a:bodyPr>
          <a:lstStyle/>
          <a:p>
            <a:r>
              <a:rPr lang="en-US"/>
              <a:t>Why?</a:t>
            </a:r>
          </a:p>
        </p:txBody>
      </p:sp>
      <p:sp>
        <p:nvSpPr>
          <p:cNvPr id="12" name="TextBox 11"/>
          <p:cNvSpPr txBox="1"/>
          <p:nvPr/>
        </p:nvSpPr>
        <p:spPr>
          <a:xfrm>
            <a:off x="2091827" y="1779732"/>
            <a:ext cx="1134926" cy="646331"/>
          </a:xfrm>
          <a:prstGeom prst="rect">
            <a:avLst/>
          </a:prstGeom>
          <a:noFill/>
        </p:spPr>
        <p:txBody>
          <a:bodyPr wrap="none" rtlCol="0">
            <a:spAutoFit/>
          </a:bodyPr>
          <a:lstStyle/>
          <a:p>
            <a:pPr algn="ctr"/>
            <a:r>
              <a:rPr lang="en-US"/>
              <a:t>Policy </a:t>
            </a:r>
          </a:p>
          <a:p>
            <a:pPr algn="ctr"/>
            <a:r>
              <a:rPr lang="en-US"/>
              <a:t>Intentions</a:t>
            </a:r>
          </a:p>
        </p:txBody>
      </p:sp>
      <p:sp>
        <p:nvSpPr>
          <p:cNvPr id="14" name="TextBox 13"/>
          <p:cNvSpPr txBox="1"/>
          <p:nvPr/>
        </p:nvSpPr>
        <p:spPr>
          <a:xfrm>
            <a:off x="7373139" y="1995994"/>
            <a:ext cx="1720857" cy="369332"/>
          </a:xfrm>
          <a:prstGeom prst="rect">
            <a:avLst/>
          </a:prstGeom>
          <a:noFill/>
        </p:spPr>
        <p:txBody>
          <a:bodyPr wrap="none" rtlCol="0">
            <a:spAutoFit/>
          </a:bodyPr>
          <a:lstStyle/>
          <a:p>
            <a:pPr algn="ctr"/>
            <a:r>
              <a:rPr lang="en-US"/>
              <a:t>Service Planning</a:t>
            </a:r>
          </a:p>
        </p:txBody>
      </p:sp>
      <p:sp>
        <p:nvSpPr>
          <p:cNvPr id="15" name="TextBox 14"/>
          <p:cNvSpPr txBox="1"/>
          <p:nvPr/>
        </p:nvSpPr>
        <p:spPr>
          <a:xfrm>
            <a:off x="9445454" y="2003614"/>
            <a:ext cx="1678088" cy="369332"/>
          </a:xfrm>
          <a:prstGeom prst="rect">
            <a:avLst/>
          </a:prstGeom>
          <a:noFill/>
        </p:spPr>
        <p:txBody>
          <a:bodyPr wrap="none" rtlCol="0">
            <a:spAutoFit/>
          </a:bodyPr>
          <a:lstStyle/>
          <a:p>
            <a:r>
              <a:rPr lang="en-US"/>
              <a:t>Service Delivery</a:t>
            </a:r>
          </a:p>
        </p:txBody>
      </p:sp>
      <p:pic>
        <p:nvPicPr>
          <p:cNvPr id="3080" name="Picture 8" descr="http://supportstofamilies.org/wp-content/uploads/i-s-star-300x28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4716" y="2398157"/>
            <a:ext cx="919055" cy="873103"/>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074"/>
          <p:cNvPicPr>
            <a:picLocks noChangeAspect="1"/>
          </p:cNvPicPr>
          <p:nvPr/>
        </p:nvPicPr>
        <p:blipFill>
          <a:blip r:embed="rId3"/>
          <a:stretch>
            <a:fillRect/>
          </a:stretch>
        </p:blipFill>
        <p:spPr>
          <a:xfrm>
            <a:off x="9834443" y="2442729"/>
            <a:ext cx="810872" cy="698873"/>
          </a:xfrm>
          <a:prstGeom prst="rect">
            <a:avLst/>
          </a:prstGeom>
        </p:spPr>
      </p:pic>
      <p:pic>
        <p:nvPicPr>
          <p:cNvPr id="3079" name="Picture 3078"/>
          <p:cNvPicPr>
            <a:picLocks noChangeAspect="1"/>
          </p:cNvPicPr>
          <p:nvPr/>
        </p:nvPicPr>
        <p:blipFill>
          <a:blip r:embed="rId4"/>
          <a:stretch>
            <a:fillRect/>
          </a:stretch>
        </p:blipFill>
        <p:spPr>
          <a:xfrm>
            <a:off x="844600" y="2543155"/>
            <a:ext cx="680437" cy="661269"/>
          </a:xfrm>
          <a:prstGeom prst="rect">
            <a:avLst/>
          </a:prstGeom>
        </p:spPr>
      </p:pic>
      <p:sp>
        <p:nvSpPr>
          <p:cNvPr id="48" name="TextBox 47"/>
          <p:cNvSpPr txBox="1"/>
          <p:nvPr/>
        </p:nvSpPr>
        <p:spPr>
          <a:xfrm>
            <a:off x="368325" y="3385703"/>
            <a:ext cx="1405186" cy="600164"/>
          </a:xfrm>
          <a:prstGeom prst="rect">
            <a:avLst/>
          </a:prstGeom>
          <a:noFill/>
        </p:spPr>
        <p:txBody>
          <a:bodyPr wrap="square" rtlCol="0">
            <a:spAutoFit/>
          </a:bodyPr>
          <a:lstStyle/>
          <a:p>
            <a:r>
              <a:rPr lang="en-US" sz="1100"/>
              <a:t>What problem(s) are being addressed?</a:t>
            </a:r>
          </a:p>
          <a:p>
            <a:endParaRPr lang="en-US" sz="1100"/>
          </a:p>
        </p:txBody>
      </p:sp>
      <p:sp>
        <p:nvSpPr>
          <p:cNvPr id="50" name="TextBox 49"/>
          <p:cNvSpPr txBox="1"/>
          <p:nvPr/>
        </p:nvSpPr>
        <p:spPr>
          <a:xfrm>
            <a:off x="7502387" y="3394264"/>
            <a:ext cx="1481496" cy="769441"/>
          </a:xfrm>
          <a:prstGeom prst="rect">
            <a:avLst/>
          </a:prstGeom>
          <a:noFill/>
        </p:spPr>
        <p:txBody>
          <a:bodyPr wrap="none" rtlCol="0">
            <a:spAutoFit/>
          </a:bodyPr>
          <a:lstStyle/>
          <a:p>
            <a:r>
              <a:rPr lang="en-US" sz="1100" dirty="0"/>
              <a:t>- Person-centered</a:t>
            </a:r>
          </a:p>
          <a:p>
            <a:r>
              <a:rPr lang="en-US" sz="1100" dirty="0"/>
              <a:t>- Integrated planning</a:t>
            </a:r>
          </a:p>
          <a:p>
            <a:r>
              <a:rPr lang="en-US" sz="1100" dirty="0"/>
              <a:t>- Community-centered</a:t>
            </a:r>
          </a:p>
          <a:p>
            <a:endParaRPr lang="en-US" sz="1100" dirty="0"/>
          </a:p>
        </p:txBody>
      </p:sp>
      <p:sp>
        <p:nvSpPr>
          <p:cNvPr id="52" name="TextBox 51"/>
          <p:cNvSpPr txBox="1"/>
          <p:nvPr/>
        </p:nvSpPr>
        <p:spPr>
          <a:xfrm>
            <a:off x="9568139" y="3375127"/>
            <a:ext cx="1818126" cy="1107996"/>
          </a:xfrm>
          <a:prstGeom prst="rect">
            <a:avLst/>
          </a:prstGeom>
          <a:noFill/>
        </p:spPr>
        <p:txBody>
          <a:bodyPr wrap="none" rtlCol="0">
            <a:spAutoFit/>
          </a:bodyPr>
          <a:lstStyle/>
          <a:p>
            <a:r>
              <a:rPr lang="en-US" sz="1100"/>
              <a:t>- Choice</a:t>
            </a:r>
          </a:p>
          <a:p>
            <a:r>
              <a:rPr lang="en-US" sz="1100"/>
              <a:t>- Quality</a:t>
            </a:r>
          </a:p>
          <a:p>
            <a:r>
              <a:rPr lang="en-US" sz="1100"/>
              <a:t>- Services that are adequate </a:t>
            </a:r>
          </a:p>
          <a:p>
            <a:r>
              <a:rPr lang="en-US" sz="1100"/>
              <a:t>  and ample</a:t>
            </a:r>
          </a:p>
          <a:p>
            <a:endParaRPr lang="en-US" sz="1100"/>
          </a:p>
          <a:p>
            <a:endParaRPr lang="en-US" sz="1100"/>
          </a:p>
        </p:txBody>
      </p:sp>
      <p:pic>
        <p:nvPicPr>
          <p:cNvPr id="3087" name="Picture 3086"/>
          <p:cNvPicPr>
            <a:picLocks noChangeAspect="1"/>
          </p:cNvPicPr>
          <p:nvPr/>
        </p:nvPicPr>
        <p:blipFill>
          <a:blip r:embed="rId5"/>
          <a:stretch>
            <a:fillRect/>
          </a:stretch>
        </p:blipFill>
        <p:spPr>
          <a:xfrm>
            <a:off x="2305384" y="2559692"/>
            <a:ext cx="707812" cy="707812"/>
          </a:xfrm>
          <a:prstGeom prst="rect">
            <a:avLst/>
          </a:prstGeom>
        </p:spPr>
      </p:pic>
      <p:sp>
        <p:nvSpPr>
          <p:cNvPr id="34" name="Right Arrow 33"/>
          <p:cNvSpPr/>
          <p:nvPr/>
        </p:nvSpPr>
        <p:spPr>
          <a:xfrm>
            <a:off x="527245" y="4484125"/>
            <a:ext cx="11049000" cy="247650"/>
          </a:xfrm>
          <a:prstGeom prst="rightArrow">
            <a:avLst/>
          </a:prstGeom>
          <a:noFill/>
          <a:ln>
            <a:solidFill>
              <a:srgbClr val="9BB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a:off x="527245" y="4543019"/>
            <a:ext cx="3904830" cy="126373"/>
          </a:xfrm>
          <a:prstGeom prst="roundRect">
            <a:avLst/>
          </a:prstGeom>
          <a:solidFill>
            <a:srgbClr val="9BB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lowchart: Off-page Connector 36"/>
          <p:cNvSpPr/>
          <p:nvPr/>
        </p:nvSpPr>
        <p:spPr>
          <a:xfrm>
            <a:off x="513469" y="4468699"/>
            <a:ext cx="183904" cy="323189"/>
          </a:xfrm>
          <a:prstGeom prst="flowChartOffpageConnector">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5359716" y="1767956"/>
            <a:ext cx="1938156" cy="2521456"/>
            <a:chOff x="3359400" y="1719126"/>
            <a:chExt cx="2423247" cy="2521456"/>
          </a:xfrm>
        </p:grpSpPr>
        <p:sp>
          <p:nvSpPr>
            <p:cNvPr id="16" name="TextBox 15"/>
            <p:cNvSpPr txBox="1"/>
            <p:nvPr/>
          </p:nvSpPr>
          <p:spPr>
            <a:xfrm>
              <a:off x="3359400" y="1719126"/>
              <a:ext cx="2423247" cy="646331"/>
            </a:xfrm>
            <a:prstGeom prst="rect">
              <a:avLst/>
            </a:prstGeom>
            <a:noFill/>
          </p:spPr>
          <p:txBody>
            <a:bodyPr wrap="square" rtlCol="0">
              <a:spAutoFit/>
            </a:bodyPr>
            <a:lstStyle/>
            <a:p>
              <a:pPr algn="ctr"/>
              <a:r>
                <a:rPr lang="en-US"/>
                <a:t>Personal </a:t>
              </a:r>
              <a:br>
                <a:rPr lang="en-US"/>
              </a:br>
              <a:r>
                <a:rPr lang="en-US"/>
                <a:t>Support Budget</a:t>
              </a:r>
            </a:p>
          </p:txBody>
        </p:sp>
        <p:sp>
          <p:nvSpPr>
            <p:cNvPr id="3086" name="TextBox 3085"/>
            <p:cNvSpPr txBox="1"/>
            <p:nvPr/>
          </p:nvSpPr>
          <p:spPr>
            <a:xfrm>
              <a:off x="3472053" y="3301863"/>
              <a:ext cx="2180982" cy="938719"/>
            </a:xfrm>
            <a:prstGeom prst="rect">
              <a:avLst/>
            </a:prstGeom>
            <a:noFill/>
          </p:spPr>
          <p:txBody>
            <a:bodyPr wrap="none" rtlCol="0">
              <a:spAutoFit/>
            </a:bodyPr>
            <a:lstStyle/>
            <a:p>
              <a:pPr marL="115888" indent="-115888"/>
              <a:r>
                <a:rPr lang="en-US" sz="1100"/>
                <a:t>-   Service mixes by support</a:t>
              </a:r>
              <a:br>
                <a:rPr lang="en-US" sz="1100"/>
              </a:br>
              <a:r>
                <a:rPr lang="en-US" sz="1100"/>
                <a:t> level, residence type</a:t>
              </a:r>
              <a:br>
                <a:rPr lang="en-US" sz="1100"/>
              </a:br>
              <a:r>
                <a:rPr lang="en-US" sz="1100"/>
                <a:t> and age group</a:t>
              </a:r>
            </a:p>
            <a:p>
              <a:r>
                <a:rPr lang="en-US" sz="1100"/>
                <a:t>-   Support budget</a:t>
              </a:r>
            </a:p>
            <a:p>
              <a:endParaRPr lang="en-US" sz="1100"/>
            </a:p>
          </p:txBody>
        </p:sp>
      </p:grpSp>
      <p:grpSp>
        <p:nvGrpSpPr>
          <p:cNvPr id="28" name="Group 27"/>
          <p:cNvGrpSpPr/>
          <p:nvPr/>
        </p:nvGrpSpPr>
        <p:grpSpPr>
          <a:xfrm>
            <a:off x="3609167" y="1767956"/>
            <a:ext cx="1575258" cy="2480389"/>
            <a:chOff x="3609167" y="1767956"/>
            <a:chExt cx="1575258" cy="2480389"/>
          </a:xfrm>
        </p:grpSpPr>
        <p:grpSp>
          <p:nvGrpSpPr>
            <p:cNvPr id="18" name="Group 17"/>
            <p:cNvGrpSpPr/>
            <p:nvPr/>
          </p:nvGrpSpPr>
          <p:grpSpPr>
            <a:xfrm>
              <a:off x="3609167" y="1767956"/>
              <a:ext cx="1575258" cy="2480389"/>
              <a:chOff x="3486872" y="1820949"/>
              <a:chExt cx="1575258" cy="2480389"/>
            </a:xfrm>
          </p:grpSpPr>
          <p:sp>
            <p:nvSpPr>
              <p:cNvPr id="13" name="TextBox 12"/>
              <p:cNvSpPr txBox="1"/>
              <p:nvPr/>
            </p:nvSpPr>
            <p:spPr>
              <a:xfrm>
                <a:off x="3522413" y="1820949"/>
                <a:ext cx="1539717" cy="719421"/>
              </a:xfrm>
              <a:prstGeom prst="rect">
                <a:avLst/>
              </a:prstGeom>
              <a:noFill/>
            </p:spPr>
            <p:txBody>
              <a:bodyPr wrap="none" rtlCol="0">
                <a:spAutoFit/>
              </a:bodyPr>
              <a:lstStyle/>
              <a:p>
                <a:r>
                  <a:rPr lang="en-US"/>
                  <a:t>Assessment &amp;</a:t>
                </a:r>
                <a:br>
                  <a:rPr lang="en-US"/>
                </a:br>
                <a:r>
                  <a:rPr lang="en-US"/>
                  <a:t>Service Supply</a:t>
                </a:r>
              </a:p>
            </p:txBody>
          </p:sp>
          <p:pic>
            <p:nvPicPr>
              <p:cNvPr id="3081" name="Picture 3080"/>
              <p:cNvPicPr>
                <a:picLocks noChangeAspect="1"/>
              </p:cNvPicPr>
              <p:nvPr/>
            </p:nvPicPr>
            <p:blipFill>
              <a:blip r:embed="rId6"/>
              <a:stretch>
                <a:fillRect/>
              </a:stretch>
            </p:blipFill>
            <p:spPr>
              <a:xfrm>
                <a:off x="4493684" y="2490672"/>
                <a:ext cx="544119" cy="732345"/>
              </a:xfrm>
              <a:prstGeom prst="rect">
                <a:avLst/>
              </a:prstGeom>
            </p:spPr>
          </p:pic>
          <p:sp>
            <p:nvSpPr>
              <p:cNvPr id="47" name="TextBox 46"/>
              <p:cNvSpPr txBox="1"/>
              <p:nvPr/>
            </p:nvSpPr>
            <p:spPr>
              <a:xfrm>
                <a:off x="3695288" y="3362619"/>
                <a:ext cx="1164101" cy="938719"/>
              </a:xfrm>
              <a:prstGeom prst="rect">
                <a:avLst/>
              </a:prstGeom>
              <a:noFill/>
            </p:spPr>
            <p:txBody>
              <a:bodyPr wrap="none" rtlCol="0">
                <a:spAutoFit/>
              </a:bodyPr>
              <a:lstStyle/>
              <a:p>
                <a:pPr>
                  <a:buFontTx/>
                  <a:buChar char="-"/>
                </a:pPr>
                <a:r>
                  <a:rPr lang="en-US" sz="1100"/>
                  <a:t>  Support needs</a:t>
                </a:r>
                <a:br>
                  <a:rPr lang="en-US" sz="1100"/>
                </a:br>
                <a:r>
                  <a:rPr lang="en-US" sz="1100"/>
                  <a:t>-  Support levels</a:t>
                </a:r>
              </a:p>
              <a:p>
                <a:r>
                  <a:rPr lang="en-US" sz="1100"/>
                  <a:t>-  Service array</a:t>
                </a:r>
              </a:p>
              <a:p>
                <a:r>
                  <a:rPr lang="en-US" sz="1100"/>
                  <a:t>-  Rate structures</a:t>
                </a:r>
              </a:p>
              <a:p>
                <a:endParaRPr lang="en-US" sz="1100"/>
              </a:p>
            </p:txBody>
          </p:sp>
          <p:pic>
            <p:nvPicPr>
              <p:cNvPr id="38" name="Picture 37"/>
              <p:cNvPicPr>
                <a:picLocks noChangeAspect="1"/>
              </p:cNvPicPr>
              <p:nvPr/>
            </p:nvPicPr>
            <p:blipFill>
              <a:blip r:embed="rId7"/>
              <a:stretch>
                <a:fillRect/>
              </a:stretch>
            </p:blipFill>
            <p:spPr>
              <a:xfrm>
                <a:off x="3486872" y="2540163"/>
                <a:ext cx="664398" cy="683061"/>
              </a:xfrm>
              <a:prstGeom prst="rect">
                <a:avLst/>
              </a:prstGeom>
            </p:spPr>
          </p:pic>
        </p:grpSp>
        <p:cxnSp>
          <p:nvCxnSpPr>
            <p:cNvPr id="9" name="Straight Arrow Connector 8"/>
            <p:cNvCxnSpPr/>
            <p:nvPr/>
          </p:nvCxnSpPr>
          <p:spPr>
            <a:xfrm flipH="1">
              <a:off x="4278220" y="2803852"/>
              <a:ext cx="274320" cy="0"/>
            </a:xfrm>
            <a:prstGeom prst="straightConnector1">
              <a:avLst/>
            </a:prstGeom>
            <a:ln w="19050">
              <a:solidFill>
                <a:srgbClr val="914188"/>
              </a:solidFill>
              <a:headEnd type="triangle"/>
              <a:tailEnd type="triangle"/>
            </a:ln>
          </p:spPr>
          <p:style>
            <a:lnRef idx="1">
              <a:schemeClr val="accent1"/>
            </a:lnRef>
            <a:fillRef idx="0">
              <a:schemeClr val="accent1"/>
            </a:fillRef>
            <a:effectRef idx="0">
              <a:schemeClr val="accent1"/>
            </a:effectRef>
            <a:fontRef idx="minor">
              <a:schemeClr val="tx1"/>
            </a:fontRef>
          </p:style>
        </p:cxnSp>
      </p:grpSp>
      <p:pic>
        <p:nvPicPr>
          <p:cNvPr id="21" name="Picture 20"/>
          <p:cNvPicPr>
            <a:picLocks noChangeAspect="1"/>
          </p:cNvPicPr>
          <p:nvPr/>
        </p:nvPicPr>
        <p:blipFill>
          <a:blip r:embed="rId8"/>
          <a:stretch>
            <a:fillRect/>
          </a:stretch>
        </p:blipFill>
        <p:spPr>
          <a:xfrm>
            <a:off x="5894721" y="2427405"/>
            <a:ext cx="771525" cy="781050"/>
          </a:xfrm>
          <a:prstGeom prst="rect">
            <a:avLst/>
          </a:prstGeom>
        </p:spPr>
      </p:pic>
      <p:sp>
        <p:nvSpPr>
          <p:cNvPr id="6" name="Flowchart: Off-page Connector 5">
            <a:extLst>
              <a:ext uri="{FF2B5EF4-FFF2-40B4-BE49-F238E27FC236}">
                <a16:creationId xmlns:a16="http://schemas.microsoft.com/office/drawing/2014/main" id="{4073DEDB-F887-2C8C-5DFA-531BE7CBDDF9}"/>
              </a:ext>
            </a:extLst>
          </p:cNvPr>
          <p:cNvSpPr/>
          <p:nvPr/>
        </p:nvSpPr>
        <p:spPr>
          <a:xfrm rot="10800000">
            <a:off x="4322614" y="4709509"/>
            <a:ext cx="183904" cy="323189"/>
          </a:xfrm>
          <a:prstGeom prst="flowChartOffpageConnector">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5690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F419F1B-67C6-D8C1-991F-89CB8D485FF8}"/>
              </a:ext>
            </a:extLst>
          </p:cNvPr>
          <p:cNvSpPr>
            <a:spLocks noGrp="1"/>
          </p:cNvSpPr>
          <p:nvPr>
            <p:ph type="title"/>
          </p:nvPr>
        </p:nvSpPr>
        <p:spPr>
          <a:xfrm>
            <a:off x="556591" y="844825"/>
            <a:ext cx="3073400" cy="1358153"/>
          </a:xfrm>
        </p:spPr>
        <p:txBody>
          <a:bodyPr>
            <a:normAutofit/>
          </a:bodyPr>
          <a:lstStyle/>
          <a:p>
            <a:r>
              <a:rPr lang="en-US" sz="4000">
                <a:solidFill>
                  <a:srgbClr val="53694D"/>
                </a:solidFill>
              </a:rPr>
              <a:t>Assessing Support Need</a:t>
            </a:r>
          </a:p>
        </p:txBody>
      </p:sp>
      <p:sp>
        <p:nvSpPr>
          <p:cNvPr id="9" name="Text Placeholder 8">
            <a:extLst>
              <a:ext uri="{FF2B5EF4-FFF2-40B4-BE49-F238E27FC236}">
                <a16:creationId xmlns:a16="http://schemas.microsoft.com/office/drawing/2014/main" id="{FD113334-5706-51A9-8805-40997226955D}"/>
              </a:ext>
            </a:extLst>
          </p:cNvPr>
          <p:cNvSpPr>
            <a:spLocks noGrp="1"/>
          </p:cNvSpPr>
          <p:nvPr>
            <p:ph type="body" sz="quarter" idx="13"/>
          </p:nvPr>
        </p:nvSpPr>
        <p:spPr>
          <a:xfrm>
            <a:off x="5384621" y="844825"/>
            <a:ext cx="6025501" cy="4999384"/>
          </a:xfrm>
        </p:spPr>
        <p:txBody>
          <a:bodyPr>
            <a:normAutofit fontScale="70000" lnSpcReduction="20000"/>
          </a:bodyPr>
          <a:lstStyle/>
          <a:p>
            <a:pPr marL="344488" indent="-344488">
              <a:lnSpc>
                <a:spcPts val="3000"/>
              </a:lnSpc>
              <a:spcBef>
                <a:spcPts val="0"/>
              </a:spcBef>
              <a:spcAft>
                <a:spcPts val="600"/>
              </a:spcAft>
              <a:buSzPct val="115000"/>
              <a:buFont typeface="Arial" panose="020B0604020202020204" pitchFamily="34" charset="0"/>
              <a:buChar char="•"/>
            </a:pPr>
            <a:r>
              <a:rPr lang="en-US" sz="2800">
                <a:solidFill>
                  <a:schemeClr val="tx1"/>
                </a:solidFill>
              </a:rPr>
              <a:t>Measuring support need of individuals with IDD typically refers to:</a:t>
            </a:r>
          </a:p>
          <a:p>
            <a:pPr marL="569913" indent="-225425">
              <a:lnSpc>
                <a:spcPts val="3000"/>
              </a:lnSpc>
              <a:spcBef>
                <a:spcPts val="0"/>
              </a:spcBef>
              <a:spcAft>
                <a:spcPts val="600"/>
              </a:spcAft>
              <a:buFont typeface="Wingdings" panose="05000000000000000000" pitchFamily="2" charset="2"/>
              <a:buChar char="§"/>
            </a:pPr>
            <a:r>
              <a:rPr lang="en-US" sz="2800">
                <a:solidFill>
                  <a:schemeClr val="tx1"/>
                </a:solidFill>
              </a:rPr>
              <a:t>Assessing the need people have to complete tasks of every-day living (e.g., ADLs, IADLs)</a:t>
            </a:r>
          </a:p>
          <a:p>
            <a:pPr marL="569913" indent="-225425">
              <a:lnSpc>
                <a:spcPts val="3000"/>
              </a:lnSpc>
              <a:spcBef>
                <a:spcPts val="0"/>
              </a:spcBef>
              <a:spcAft>
                <a:spcPts val="600"/>
              </a:spcAft>
              <a:buFont typeface="Wingdings" panose="05000000000000000000" pitchFamily="2" charset="2"/>
              <a:buChar char="§"/>
            </a:pPr>
            <a:r>
              <a:rPr lang="en-US" sz="2800">
                <a:solidFill>
                  <a:schemeClr val="tx1"/>
                </a:solidFill>
              </a:rPr>
              <a:t>Assessing needs people have resulting from medical conditions or challenging behavior</a:t>
            </a:r>
          </a:p>
          <a:p>
            <a:pPr marL="225425" indent="-225425">
              <a:lnSpc>
                <a:spcPts val="3000"/>
              </a:lnSpc>
              <a:spcBef>
                <a:spcPts val="1200"/>
              </a:spcBef>
              <a:spcAft>
                <a:spcPts val="600"/>
              </a:spcAft>
              <a:buSzPct val="115000"/>
              <a:buFont typeface="Arial" panose="020B0604020202020204" pitchFamily="34" charset="0"/>
              <a:buChar char="•"/>
            </a:pPr>
            <a:r>
              <a:rPr lang="en-US" sz="2800">
                <a:solidFill>
                  <a:schemeClr val="tx1"/>
                </a:solidFill>
              </a:rPr>
              <a:t>Support need for daily activities can be quantified from low to high need within a population </a:t>
            </a:r>
          </a:p>
          <a:p>
            <a:pPr marL="225425" indent="-225425">
              <a:lnSpc>
                <a:spcPts val="3000"/>
              </a:lnSpc>
              <a:spcBef>
                <a:spcPts val="1200"/>
              </a:spcBef>
              <a:spcAft>
                <a:spcPts val="600"/>
              </a:spcAft>
              <a:buSzPct val="115000"/>
              <a:buFont typeface="Arial" panose="020B0604020202020204" pitchFamily="34" charset="0"/>
              <a:buChar char="•"/>
            </a:pPr>
            <a:r>
              <a:rPr lang="en-US" sz="2800">
                <a:solidFill>
                  <a:schemeClr val="tx1"/>
                </a:solidFill>
              </a:rPr>
              <a:t>Medical and behavioral support needs may be present across the spectrum of daily support needs</a:t>
            </a:r>
            <a:endParaRPr lang="en-US" sz="2800"/>
          </a:p>
        </p:txBody>
      </p:sp>
      <p:pic>
        <p:nvPicPr>
          <p:cNvPr id="4" name="Picture Placeholder 3">
            <a:extLst>
              <a:ext uri="{FF2B5EF4-FFF2-40B4-BE49-F238E27FC236}">
                <a16:creationId xmlns:a16="http://schemas.microsoft.com/office/drawing/2014/main" id="{B2B887DF-489B-E09D-A869-AA3EE3D5131E}"/>
              </a:ext>
            </a:extLst>
          </p:cNvPr>
          <p:cNvPicPr>
            <a:picLocks noGrp="1" noChangeAspect="1"/>
          </p:cNvPicPr>
          <p:nvPr>
            <p:ph type="pic" sz="quarter" idx="14"/>
          </p:nvPr>
        </p:nvPicPr>
        <p:blipFill>
          <a:blip r:embed="rId2"/>
          <a:srcRect l="5733" r="5733"/>
          <a:stretch>
            <a:fillRect/>
          </a:stretch>
        </p:blipFill>
        <p:spPr>
          <a:xfrm>
            <a:off x="687595" y="2362270"/>
            <a:ext cx="2833066" cy="2836833"/>
          </a:xfrm>
          <a:prstGeom prst="ellipse">
            <a:avLst/>
          </a:prstGeom>
        </p:spPr>
      </p:pic>
      <p:sp>
        <p:nvSpPr>
          <p:cNvPr id="5" name="Footer Placeholder 4">
            <a:extLst>
              <a:ext uri="{FF2B5EF4-FFF2-40B4-BE49-F238E27FC236}">
                <a16:creationId xmlns:a16="http://schemas.microsoft.com/office/drawing/2014/main" id="{093996D2-1242-59E4-398F-039207E1BB1F}"/>
              </a:ext>
            </a:extLst>
          </p:cNvPr>
          <p:cNvSpPr>
            <a:spLocks noGrp="1"/>
          </p:cNvSpPr>
          <p:nvPr>
            <p:ph type="ftr" sz="quarter" idx="10"/>
          </p:nvPr>
        </p:nvSpPr>
        <p:spPr/>
        <p:txBody>
          <a:bodyPr/>
          <a:lstStyle/>
          <a:p>
            <a:r>
              <a:rPr lang="en-US"/>
              <a:t>Human Services Research Institute</a:t>
            </a:r>
          </a:p>
        </p:txBody>
      </p:sp>
      <p:sp>
        <p:nvSpPr>
          <p:cNvPr id="7" name="Slide Number Placeholder 6">
            <a:extLst>
              <a:ext uri="{FF2B5EF4-FFF2-40B4-BE49-F238E27FC236}">
                <a16:creationId xmlns:a16="http://schemas.microsoft.com/office/drawing/2014/main" id="{ADF400BB-CCBB-D109-9EA8-36E4C150F094}"/>
              </a:ext>
            </a:extLst>
          </p:cNvPr>
          <p:cNvSpPr>
            <a:spLocks noGrp="1"/>
          </p:cNvSpPr>
          <p:nvPr>
            <p:ph type="sldNum" sz="quarter" idx="12"/>
          </p:nvPr>
        </p:nvSpPr>
        <p:spPr/>
        <p:txBody>
          <a:bodyPr/>
          <a:lstStyle/>
          <a:p>
            <a:fld id="{B2643E34-DC33-45ED-8E33-EC0D5991E9A4}" type="slidenum">
              <a:rPr lang="en-US" smtClean="0"/>
              <a:pPr/>
              <a:t>9</a:t>
            </a:fld>
            <a:endParaRPr lang="en-US"/>
          </a:p>
        </p:txBody>
      </p:sp>
    </p:spTree>
    <p:extLst>
      <p:ext uri="{BB962C8B-B14F-4D97-AF65-F5344CB8AC3E}">
        <p14:creationId xmlns:p14="http://schemas.microsoft.com/office/powerpoint/2010/main" val="14598931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886BFBADC52594B97ACB165D055673E" ma:contentTypeVersion="6" ma:contentTypeDescription="Create a new document." ma:contentTypeScope="" ma:versionID="ff47e21f0a857640ed999e1c791ff1d4">
  <xsd:schema xmlns:xsd="http://www.w3.org/2001/XMLSchema" xmlns:xs="http://www.w3.org/2001/XMLSchema" xmlns:p="http://schemas.microsoft.com/office/2006/metadata/properties" xmlns:ns2="d882f7ac-34d3-4b92-ae82-4491e4f4655e" xmlns:ns3="373a93af-7e1a-425b-a20b-e26a0a08f516" targetNamespace="http://schemas.microsoft.com/office/2006/metadata/properties" ma:root="true" ma:fieldsID="8bccd1fadb06adc3bc68f020c75a3792" ns2:_="" ns3:_="">
    <xsd:import namespace="d882f7ac-34d3-4b92-ae82-4491e4f4655e"/>
    <xsd:import namespace="373a93af-7e1a-425b-a20b-e26a0a08f51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82f7ac-34d3-4b92-ae82-4491e4f4655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3a93af-7e1a-425b-a20b-e26a0a08f51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EB74C27-DA38-41D4-A287-842988BDAEDA}">
  <ds:schemaRefs>
    <ds:schemaRef ds:uri="373a93af-7e1a-425b-a20b-e26a0a08f516"/>
    <ds:schemaRef ds:uri="d882f7ac-34d3-4b92-ae82-4491e4f4655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F52C89C-9C6E-43F3-BE2C-5DF81A8BB616}">
  <ds:schemaRefs>
    <ds:schemaRef ds:uri="http://schemas.microsoft.com/office/2006/documentManagement/types"/>
    <ds:schemaRef ds:uri="http://purl.org/dc/elements/1.1/"/>
    <ds:schemaRef ds:uri="http://purl.org/dc/terms/"/>
    <ds:schemaRef ds:uri="http://www.w3.org/XML/1998/namespace"/>
    <ds:schemaRef ds:uri="http://schemas.microsoft.com/office/infopath/2007/PartnerControls"/>
    <ds:schemaRef ds:uri="http://schemas.openxmlformats.org/package/2006/metadata/core-properties"/>
    <ds:schemaRef ds:uri="373a93af-7e1a-425b-a20b-e26a0a08f516"/>
    <ds:schemaRef ds:uri="d882f7ac-34d3-4b92-ae82-4491e4f4655e"/>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73528E88-8DEC-42D4-BF2A-92546E4C230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25</TotalTime>
  <Words>1192</Words>
  <Application>Microsoft Office PowerPoint</Application>
  <PresentationFormat>Widescreen</PresentationFormat>
  <Paragraphs>155</Paragraphs>
  <Slides>13</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Calibri Light</vt:lpstr>
      <vt:lpstr>Symbol</vt:lpstr>
      <vt:lpstr>Wingdings</vt:lpstr>
      <vt:lpstr>Office Theme</vt:lpstr>
      <vt:lpstr>PowerPoint Presentation</vt:lpstr>
      <vt:lpstr>PowerPoint Presentation</vt:lpstr>
      <vt:lpstr>Overview</vt:lpstr>
      <vt:lpstr>Themes</vt:lpstr>
      <vt:lpstr>Recommendations:  Equitable, Transparent and Streamlined Policies</vt:lpstr>
      <vt:lpstr>Developing Support Budgets for Massachusetts</vt:lpstr>
      <vt:lpstr>PowerPoint Presentation</vt:lpstr>
      <vt:lpstr>PowerPoint Presentation</vt:lpstr>
      <vt:lpstr>Assessing Support Need</vt:lpstr>
      <vt:lpstr>Using the Supports Intensity Scale - Adult</vt:lpstr>
      <vt:lpstr>Medical and behavioral support needs</vt:lpstr>
      <vt:lpstr>What about exceptions?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Agosta</dc:creator>
  <cp:lastModifiedBy>Grant, Jaclyn (DDS)</cp:lastModifiedBy>
  <cp:revision>2</cp:revision>
  <dcterms:created xsi:type="dcterms:W3CDTF">2023-05-05T20:40:01Z</dcterms:created>
  <dcterms:modified xsi:type="dcterms:W3CDTF">2023-06-07T16:15:46Z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0x0101007886BFBADC52594B97ACB165D055673E</vt:lpwstr>
  </property>
</Properties>
</file>