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thumbnail" Target="docProps/thumbnail.jpeg"/>
  <Relationship Id="rId3" Type="http://schemas.openxmlformats.org/package/2006/relationships/metadata/core-properties" Target="docProps/core.xml"/>
  <Relationship Id="rId4" Type="http://schemas.openxmlformats.org/officeDocument/2006/relationships/extended-properties" Target="docProps/app.xml"/>
  <Relationship Id="rId5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648" r:id="rId5"/>
  </p:sldMasterIdLst>
  <p:notesMasterIdLst>
    <p:notesMasterId r:id="rId19"/>
  </p:notesMasterIdLst>
  <p:sldIdLst>
    <p:sldId id="258" r:id="rId6"/>
    <p:sldId id="259" r:id="rId7"/>
    <p:sldId id="262" r:id="rId8"/>
    <p:sldId id="261" r:id="rId9"/>
    <p:sldId id="260" r:id="rId10"/>
    <p:sldId id="263" r:id="rId11"/>
    <p:sldId id="264" r:id="rId12"/>
    <p:sldId id="265" r:id="rId13"/>
    <p:sldId id="266" r:id="rId14"/>
    <p:sldId id="267" r:id="rId15"/>
    <p:sldId id="268" r:id="rId16"/>
    <p:sldId id="270" r:id="rId17"/>
    <p:sldId id="269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5A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?>

<Relationships xmlns="http://schemas.openxmlformats.org/package/2006/relationships">
  <Relationship Id="rId1" Type="http://schemas.openxmlformats.org/officeDocument/2006/relationships/customXml" Target="../customXml/item1.xml"/>
  <Relationship Id="rId10" Type="http://schemas.openxmlformats.org/officeDocument/2006/relationships/slide" Target="slides/slide5.xml"/>
  <Relationship Id="rId11" Type="http://schemas.openxmlformats.org/officeDocument/2006/relationships/slide" Target="slides/slide6.xml"/>
  <Relationship Id="rId12" Type="http://schemas.openxmlformats.org/officeDocument/2006/relationships/slide" Target="slides/slide7.xml"/>
  <Relationship Id="rId13" Type="http://schemas.openxmlformats.org/officeDocument/2006/relationships/slide" Target="slides/slide8.xml"/>
  <Relationship Id="rId14" Type="http://schemas.openxmlformats.org/officeDocument/2006/relationships/slide" Target="slides/slide9.xml"/>
  <Relationship Id="rId15" Type="http://schemas.openxmlformats.org/officeDocument/2006/relationships/slide" Target="slides/slide10.xml"/>
  <Relationship Id="rId16" Type="http://schemas.openxmlformats.org/officeDocument/2006/relationships/slide" Target="slides/slide11.xml"/>
  <Relationship Id="rId17" Type="http://schemas.openxmlformats.org/officeDocument/2006/relationships/slide" Target="slides/slide12.xml"/>
  <Relationship Id="rId18" Type="http://schemas.openxmlformats.org/officeDocument/2006/relationships/slide" Target="slides/slide13.xml"/>
  <Relationship Id="rId19" Type="http://schemas.openxmlformats.org/officeDocument/2006/relationships/notesMaster" Target="notesMasters/notesMaster1.xml"/>
  <Relationship Id="rId2" Type="http://schemas.openxmlformats.org/officeDocument/2006/relationships/customXml" Target="../customXml/item2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heme" Target="theme/theme1.xml"/>
  <Relationship Id="rId23" Type="http://schemas.openxmlformats.org/officeDocument/2006/relationships/tableStyles" Target="tableStyles.xml"/>
  <Relationship Id="rId3" Type="http://schemas.openxmlformats.org/officeDocument/2006/relationships/customXml" Target="../customXml/item3.xml"/>
  <Relationship Id="rId4" Type="http://schemas.openxmlformats.org/officeDocument/2006/relationships/slideMaster" Target="slideMasters/slideMaster1.xml"/>
  <Relationship Id="rId5" Type="http://schemas.openxmlformats.org/officeDocument/2006/relationships/slideMaster" Target="slideMasters/slideMaster2.xml"/>
  <Relationship Id="rId6" Type="http://schemas.openxmlformats.org/officeDocument/2006/relationships/slide" Target="slides/slide1.xml"/>
  <Relationship Id="rId7" Type="http://schemas.openxmlformats.org/officeDocument/2006/relationships/slide" Target="slides/slide2.xml"/>
  <Relationship Id="rId8" Type="http://schemas.openxmlformats.org/officeDocument/2006/relationships/slide" Target="slides/slide3.xml"/>
  <Relationship Id="rId9" Type="http://schemas.openxmlformats.org/officeDocument/2006/relationships/slide" Target="slides/slide4.xml"/>
</Relationships>

</file>

<file path=ppt/notesMasters/_rels/notesMaster1.xml.rels><?xml version="1.0" encoding="UTF-8"?>

<Relationships xmlns="http://schemas.openxmlformats.org/package/2006/relationships">
  <Relationship Id="rId1" Type="http://schemas.openxmlformats.org/officeDocument/2006/relationships/theme" Target="../theme/theme3.xml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7BFA4F-1EB3-42FF-A55C-16A768A26AC1}" type="datetimeFigureOut">
              <a:rPr lang="en-US" smtClean="0"/>
              <a:pPr/>
              <a:t>3/1/2017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A190E2-0085-4A6D-A2D6-C83E975465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462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  <Relationship Id="rId2" Type="http://schemas.openxmlformats.org/officeDocument/2006/relationships/image" Target="../media/image4.png"/>
</Relationships>

</file>

<file path=ppt/slideLayouts/_rels/slideLayout1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  <Relationship Id="rId2" Type="http://schemas.openxmlformats.org/officeDocument/2006/relationships/image" Target="../media/image4.png"/>
</Relationships>

</file>

<file path=ppt/slideLayouts/_rels/slideLayout1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2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2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2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86633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3204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0"/>
            <a:ext cx="20574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0"/>
            <a:ext cx="60198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917855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6305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9B5A2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_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 userDrawn="1"/>
        </p:nvPicPr>
        <p:blipFill rotWithShape="1">
          <a:blip r:embed="rId2" cstate="print"/>
          <a:srcRect b="78947"/>
          <a:stretch/>
        </p:blipFill>
        <p:spPr bwMode="auto">
          <a:xfrm>
            <a:off x="0" y="0"/>
            <a:ext cx="916305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9B5A2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2059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600900-FFDA-4302-96DD-DE9892823DF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9B5A25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00900-FFDA-4302-96DD-DE9892823D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09800"/>
            <a:ext cx="4038600" cy="3916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09800"/>
            <a:ext cx="4038600" cy="3916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00900-FFDA-4302-96DD-DE9892823D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09800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9B5A25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49562"/>
            <a:ext cx="4040188" cy="33226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209800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9B5A25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849562"/>
            <a:ext cx="4041775" cy="33226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00900-FFDA-4302-96DD-DE9892823D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00900-FFDA-4302-96DD-DE9892823D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00900-FFDA-4302-96DD-DE9892823D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240311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04887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rgbClr val="9B5A2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004887"/>
            <a:ext cx="5111750" cy="51673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66937"/>
            <a:ext cx="3008313" cy="40052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00900-FFDA-4302-96DD-DE9892823D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48262"/>
            <a:ext cx="8229600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914399"/>
            <a:ext cx="8229600" cy="419100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229600" cy="423862"/>
          </a:xfrm>
        </p:spPr>
        <p:txBody>
          <a:bodyPr/>
          <a:lstStyle>
            <a:lvl1pPr marL="0" indent="0" algn="ctr">
              <a:buNone/>
              <a:defRPr sz="1400">
                <a:solidFill>
                  <a:srgbClr val="9B5A25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00900-FFDA-4302-96DD-DE9892823D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00900-FFDA-4302-96DD-DE9892823D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0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0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00900-FFDA-4302-96DD-DE9892823D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34790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39963"/>
            <a:ext cx="4038600" cy="39322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39963"/>
            <a:ext cx="4038600" cy="39322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32045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96749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32726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805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68242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87365973"/>
      </p:ext>
    </p:extLst>
  </p:cSld>
  <p:clrMapOvr>
    <a:masterClrMapping/>
  </p:clrMapOvr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theme" Target="../theme/theme1.xml"/>
  <Relationship Id="rId13" Type="http://schemas.openxmlformats.org/officeDocument/2006/relationships/image" Target="../media/image1.jpeg"/>
  <Relationship Id="rId14" Type="http://schemas.openxmlformats.org/officeDocument/2006/relationships/image" Target="../media/image2.png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</Relationships>

</file>

<file path=ppt/slideMasters/_rels/slideMaster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2.xml"/>
  <Relationship Id="rId10" Type="http://schemas.openxmlformats.org/officeDocument/2006/relationships/slideLayout" Target="../slideLayouts/slideLayout21.xml"/>
  <Relationship Id="rId11" Type="http://schemas.openxmlformats.org/officeDocument/2006/relationships/slideLayout" Target="../slideLayouts/slideLayout22.xml"/>
  <Relationship Id="rId12" Type="http://schemas.openxmlformats.org/officeDocument/2006/relationships/slideLayout" Target="../slideLayouts/slideLayout23.xml"/>
  <Relationship Id="rId13" Type="http://schemas.openxmlformats.org/officeDocument/2006/relationships/theme" Target="../theme/theme2.xml"/>
  <Relationship Id="rId14" Type="http://schemas.openxmlformats.org/officeDocument/2006/relationships/image" Target="../media/image3.png"/>
  <Relationship Id="rId2" Type="http://schemas.openxmlformats.org/officeDocument/2006/relationships/slideLayout" Target="../slideLayouts/slideLayout13.xml"/>
  <Relationship Id="rId3" Type="http://schemas.openxmlformats.org/officeDocument/2006/relationships/slideLayout" Target="../slideLayouts/slideLayout14.xml"/>
  <Relationship Id="rId4" Type="http://schemas.openxmlformats.org/officeDocument/2006/relationships/slideLayout" Target="../slideLayouts/slideLayout15.xml"/>
  <Relationship Id="rId5" Type="http://schemas.openxmlformats.org/officeDocument/2006/relationships/slideLayout" Target="../slideLayouts/slideLayout16.xml"/>
  <Relationship Id="rId6" Type="http://schemas.openxmlformats.org/officeDocument/2006/relationships/slideLayout" Target="../slideLayouts/slideLayout17.xml"/>
  <Relationship Id="rId7" Type="http://schemas.openxmlformats.org/officeDocument/2006/relationships/slideLayout" Target="../slideLayouts/slideLayout18.xml"/>
  <Relationship Id="rId8" Type="http://schemas.openxmlformats.org/officeDocument/2006/relationships/slideLayout" Target="../slideLayouts/slideLayout19.xml"/>
  <Relationship Id="rId9" Type="http://schemas.openxmlformats.org/officeDocument/2006/relationships/slideLayout" Target="../slideLayouts/slideLayout20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3F2E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3A3A3A"/>
              </a:solidFill>
              <a:latin typeface="Arial" panose="020B0604020202020204" pitchFamily="34" charset="0"/>
            </a:endParaRPr>
          </a:p>
        </p:txBody>
      </p:sp>
      <p:sp>
        <p:nvSpPr>
          <p:cNvPr id="53251" name="Rectangle 3"/>
          <p:cNvSpPr>
            <a:spLocks noChangeArrowheads="1"/>
          </p:cNvSpPr>
          <p:nvPr/>
        </p:nvSpPr>
        <p:spPr bwMode="auto">
          <a:xfrm>
            <a:off x="0" y="0"/>
            <a:ext cx="9144000" cy="1371600"/>
          </a:xfrm>
          <a:prstGeom prst="rect">
            <a:avLst/>
          </a:prstGeom>
          <a:solidFill>
            <a:srgbClr val="53694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3A3A3A"/>
              </a:solidFill>
              <a:latin typeface="Arial" panose="020B0604020202020204" pitchFamily="34" charset="0"/>
            </a:endParaRPr>
          </a:p>
        </p:txBody>
      </p:sp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0" y="1371600"/>
            <a:ext cx="9144000" cy="36513"/>
          </a:xfrm>
          <a:prstGeom prst="rect">
            <a:avLst/>
          </a:prstGeom>
          <a:solidFill>
            <a:srgbClr val="455B4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3A3A3A"/>
              </a:solidFill>
              <a:latin typeface="Arial" panose="020B0604020202020204" pitchFamily="34" charset="0"/>
            </a:endParaRPr>
          </a:p>
        </p:txBody>
      </p:sp>
      <p:pic>
        <p:nvPicPr>
          <p:cNvPr id="53253" name="Picture 5" descr="hsri-ppt-b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2443163"/>
            <a:ext cx="9140825" cy="4414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325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9144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325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239963"/>
            <a:ext cx="8229600" cy="393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pic>
        <p:nvPicPr>
          <p:cNvPr id="53256" name="Picture 8" descr="hsrilogo_white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3886200" cy="909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3257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3F2E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3A3A3A"/>
              </a:solidFill>
              <a:latin typeface="Arial" panose="020B0604020202020204" pitchFamily="34" charset="0"/>
            </a:endParaRPr>
          </a:p>
        </p:txBody>
      </p:sp>
      <p:sp>
        <p:nvSpPr>
          <p:cNvPr id="53258" name="Rectangle 10"/>
          <p:cNvSpPr>
            <a:spLocks noChangeArrowheads="1"/>
          </p:cNvSpPr>
          <p:nvPr userDrawn="1"/>
        </p:nvSpPr>
        <p:spPr bwMode="auto">
          <a:xfrm>
            <a:off x="0" y="0"/>
            <a:ext cx="9144000" cy="1371600"/>
          </a:xfrm>
          <a:prstGeom prst="rect">
            <a:avLst/>
          </a:prstGeom>
          <a:solidFill>
            <a:srgbClr val="53694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3A3A3A"/>
              </a:solidFill>
              <a:latin typeface="Arial" panose="020B0604020202020204" pitchFamily="34" charset="0"/>
            </a:endParaRPr>
          </a:p>
        </p:txBody>
      </p:sp>
      <p:sp>
        <p:nvSpPr>
          <p:cNvPr id="53259" name="Rectangle 11"/>
          <p:cNvSpPr>
            <a:spLocks noChangeArrowheads="1"/>
          </p:cNvSpPr>
          <p:nvPr userDrawn="1"/>
        </p:nvSpPr>
        <p:spPr bwMode="auto">
          <a:xfrm>
            <a:off x="0" y="1371600"/>
            <a:ext cx="9144000" cy="36513"/>
          </a:xfrm>
          <a:prstGeom prst="rect">
            <a:avLst/>
          </a:prstGeom>
          <a:solidFill>
            <a:srgbClr val="455B4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3A3A3A"/>
              </a:solidFill>
              <a:latin typeface="Arial" panose="020B0604020202020204" pitchFamily="34" charset="0"/>
            </a:endParaRPr>
          </a:p>
        </p:txBody>
      </p:sp>
      <p:pic>
        <p:nvPicPr>
          <p:cNvPr id="53260" name="Picture 12" descr="hsri-ppt-b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2443163"/>
            <a:ext cx="9140825" cy="4414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3261" name="Picture 13" descr="hsrilogo_white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3886200" cy="909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4868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Bright" panose="020406020505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Bright" panose="020406020505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Bright" panose="020406020505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Bright" panose="020406020505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Bright" panose="020406020505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Bright" panose="020406020505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Bright" panose="020406020505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Bright" panose="020406020505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14" cstate="print"/>
          <a:srcRect b="91136"/>
          <a:stretch/>
        </p:blipFill>
        <p:spPr bwMode="auto">
          <a:xfrm>
            <a:off x="0" y="0"/>
            <a:ext cx="91630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39963"/>
            <a:ext cx="8229600" cy="3932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2000" y="0"/>
            <a:ext cx="7162800" cy="609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000">
                <a:solidFill>
                  <a:schemeClr val="bg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0" y="0"/>
            <a:ext cx="685800" cy="609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bg1"/>
                </a:solidFill>
                <a:latin typeface="+mn-lt"/>
              </a:defRPr>
            </a:lvl1pPr>
          </a:lstStyle>
          <a:p>
            <a:fld id="{05600900-FFDA-4302-96DD-DE9892823DF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4.xml"/>
</Relationships>

</file>

<file path=ppt/slides/_rels/slide1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4.xml"/>
</Relationships>

</file>

<file path=ppt/slides/_rels/slide1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4.xml"/>
</Relationships>

</file>

<file path=ppt/slides/_rels/slide1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4.xml"/>
</Relationships>

</file>

<file path=ppt/slides/_rels/slide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4.xml"/>
</Relationships>

</file>

<file path=ppt/slides/_rels/slide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4.xml"/>
</Relationships>

</file>

<file path=ppt/slides/_rels/slide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4.xml"/>
  <Relationship Id="rId2" Type="http://schemas.openxmlformats.org/officeDocument/2006/relationships/image" Target="../media/image5.png"/>
</Relationships>

</file>

<file path=ppt/slides/_rels/slide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4.xml"/>
</Relationships>

</file>

<file path=ppt/slides/_rels/slide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4.xml"/>
</Relationships>

</file>

<file path=ppt/slides/_rels/slide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4.xml"/>
</Relationships>

</file>

<file path=ppt/slides/_rels/slide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4.xml"/>
</Relationships>

</file>

<file path=ppt/slides/_rels/slide9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143000" y="1447800"/>
            <a:ext cx="6858000" cy="2387600"/>
          </a:xfrm>
        </p:spPr>
        <p:txBody>
          <a:bodyPr/>
          <a:lstStyle/>
          <a:p>
            <a:r>
              <a:rPr lang="en-US" sz="4000" dirty="0"/>
              <a:t>Evaluation of the MA Real Lives Bill and </a:t>
            </a:r>
            <a:br>
              <a:rPr lang="en-US" sz="4000" dirty="0"/>
            </a:br>
            <a:r>
              <a:rPr lang="en-US" sz="4000" dirty="0"/>
              <a:t>Self Directed Supports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143000" y="4419600"/>
            <a:ext cx="6858000" cy="1655762"/>
          </a:xfrm>
        </p:spPr>
        <p:txBody>
          <a:bodyPr/>
          <a:lstStyle/>
          <a:p>
            <a:r>
              <a:rPr lang="en-US" dirty="0"/>
              <a:t>Update for Self Determination Advisory Group </a:t>
            </a:r>
          </a:p>
          <a:p>
            <a:r>
              <a:rPr lang="en-US" dirty="0"/>
              <a:t>March 1, 2017 </a:t>
            </a:r>
          </a:p>
        </p:txBody>
      </p:sp>
    </p:spTree>
    <p:extLst>
      <p:ext uri="{BB962C8B-B14F-4D97-AF65-F5344CB8AC3E}">
        <p14:creationId xmlns:p14="http://schemas.microsoft.com/office/powerpoint/2010/main" val="10933457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Currently being finalized</a:t>
            </a:r>
          </a:p>
          <a:p>
            <a:r>
              <a:rPr lang="en-US" dirty="0"/>
              <a:t>Will be fielded in March/April 2017</a:t>
            </a:r>
          </a:p>
          <a:p>
            <a:endParaRPr lang="en-US" dirty="0"/>
          </a:p>
          <a:p>
            <a:r>
              <a:rPr lang="en-US" dirty="0"/>
              <a:t>Beta testing of surveys: </a:t>
            </a:r>
          </a:p>
          <a:p>
            <a:pPr lvl="1"/>
            <a:r>
              <a:rPr lang="en-US" dirty="0"/>
              <a:t>Draft Family surveys shared through Families Organizing for Change</a:t>
            </a:r>
          </a:p>
          <a:p>
            <a:pPr lvl="1"/>
            <a:r>
              <a:rPr lang="en-US" dirty="0"/>
              <a:t>Focus groups with self advocates are being scheduled to gather feedback and make any final corrections to tool before sending.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600900-FFDA-4302-96DD-DE9892823DF1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4448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 are learning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SD is discussed at all regional / area forums for families, providers, consumers</a:t>
            </a:r>
          </a:p>
          <a:p>
            <a:r>
              <a:rPr lang="en-US" dirty="0"/>
              <a:t>Once individuals or families show interest – there are resources to help get more information.</a:t>
            </a:r>
          </a:p>
          <a:p>
            <a:r>
              <a:rPr lang="en-US" dirty="0"/>
              <a:t>People are motivated to explore SD when they hear of success from people currently doing it (posters, pictures, success stories)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600900-FFDA-4302-96DD-DE9892823DF1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7978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 are learning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Getting started with SD is a lot of work. It’s important to let people know this – and what support they can get. </a:t>
            </a:r>
          </a:p>
          <a:p>
            <a:r>
              <a:rPr lang="en-US" dirty="0"/>
              <a:t>People need new skills to self direct and not everyone thinks they can/will take on those skills (paperwork, managing staff etc.). Multiple types of supports are needed (training guides, personal contact etc.)</a:t>
            </a:r>
          </a:p>
          <a:p>
            <a:r>
              <a:rPr lang="en-US" dirty="0"/>
              <a:t>Multiple people, including ‘Mentors’ or ‘navigators’ can be instrumental in helping families to get SD off the ground.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600900-FFDA-4302-96DD-DE9892823DF1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352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Send surveys / data entry / analysis</a:t>
            </a:r>
          </a:p>
          <a:p>
            <a:r>
              <a:rPr lang="en-US" dirty="0"/>
              <a:t>Demographic analysis</a:t>
            </a:r>
          </a:p>
          <a:p>
            <a:r>
              <a:rPr lang="en-US" dirty="0"/>
              <a:t>Review of websites that describe Real Lives / Self Direction options, and the RL provider website.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Year 1 (Training and Outreach) report to DDS (late summer 2017) </a:t>
            </a:r>
            <a:r>
              <a:rPr lang="en-US"/>
              <a:t>to include </a:t>
            </a:r>
            <a:r>
              <a:rPr lang="en-US" dirty="0"/>
              <a:t>evaluation of training approach, reach and scope of  trainings, examples from other states, efficacy and scope of outreach, enrollment, recommendations.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600900-FFDA-4302-96DD-DE9892823DF1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854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Review of Plan for Y1</a:t>
            </a:r>
          </a:p>
          <a:p>
            <a:r>
              <a:rPr lang="en-US" dirty="0"/>
              <a:t>Update on work we have done</a:t>
            </a:r>
          </a:p>
          <a:p>
            <a:r>
              <a:rPr lang="en-US" dirty="0"/>
              <a:t>A few things we’re finding</a:t>
            </a:r>
          </a:p>
          <a:p>
            <a:r>
              <a:rPr lang="en-US" dirty="0"/>
              <a:t>Next steps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600900-FFDA-4302-96DD-DE9892823DF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038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team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HSRI team includes Val Bradley, Lee </a:t>
            </a:r>
            <a:r>
              <a:rPr lang="en-US" dirty="0" err="1"/>
              <a:t>Vorderer</a:t>
            </a:r>
            <a:r>
              <a:rPr lang="en-US" dirty="0"/>
              <a:t>, Bevin Croft, Kevin Mahoney (contractor), Cheryl </a:t>
            </a:r>
            <a:r>
              <a:rPr lang="en-US" dirty="0" err="1"/>
              <a:t>Sartori</a:t>
            </a:r>
            <a:r>
              <a:rPr lang="en-US" dirty="0"/>
              <a:t>, </a:t>
            </a:r>
            <a:r>
              <a:rPr lang="en-US" dirty="0" err="1"/>
              <a:t>Alixe</a:t>
            </a:r>
            <a:r>
              <a:rPr lang="en-US" dirty="0"/>
              <a:t> Bonardi, Elizabeth Pell (early phases) </a:t>
            </a:r>
          </a:p>
          <a:p>
            <a:endParaRPr lang="en-US" dirty="0"/>
          </a:p>
          <a:p>
            <a:r>
              <a:rPr lang="en-US" dirty="0"/>
              <a:t>With assistance from DDS staff: Mary Barry, Gail Grossman, Brad </a:t>
            </a:r>
            <a:r>
              <a:rPr lang="en-US" dirty="0" err="1"/>
              <a:t>Keddal</a:t>
            </a:r>
            <a:r>
              <a:rPr lang="en-US" dirty="0"/>
              <a:t>, Kathy Phillips</a:t>
            </a:r>
          </a:p>
          <a:p>
            <a:r>
              <a:rPr lang="en-US" dirty="0"/>
              <a:t>Numerous DDS staff have generously shared insight through interviews.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600900-FFDA-4302-96DD-DE9892823DF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032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/>
              <a:t>Evaluation Plan</a:t>
            </a:r>
          </a:p>
        </p:txBody>
      </p:sp>
      <p:pic>
        <p:nvPicPr>
          <p:cNvPr id="6" name="Content Placeholder 5" descr="Screen Shot 2017-02-28 at 11.12.34 A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3460" r="-33460"/>
          <a:stretch>
            <a:fillRect/>
          </a:stretch>
        </p:blipFill>
        <p:spPr>
          <a:xfrm>
            <a:off x="1828800" y="1447800"/>
            <a:ext cx="9116950" cy="5029200"/>
          </a:xfrm>
        </p:spPr>
      </p:pic>
      <p:sp>
        <p:nvSpPr>
          <p:cNvPr id="7" name="TextBox 6"/>
          <p:cNvSpPr txBox="1"/>
          <p:nvPr/>
        </p:nvSpPr>
        <p:spPr>
          <a:xfrm>
            <a:off x="228600" y="1371600"/>
            <a:ext cx="3238500" cy="52629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457200" indent="-457200">
              <a:buFont typeface="Wingdings" charset="2"/>
              <a:buChar char="u"/>
            </a:pPr>
            <a:r>
              <a:rPr lang="en-US" sz="2800" dirty="0"/>
              <a:t>Year 1 focused on </a:t>
            </a:r>
            <a:r>
              <a:rPr lang="en-US" sz="2800" u="sng" dirty="0"/>
              <a:t>Evaluation of Training and Outreach</a:t>
            </a:r>
            <a:r>
              <a:rPr lang="en-US" sz="2800" dirty="0"/>
              <a:t> and</a:t>
            </a:r>
          </a:p>
          <a:p>
            <a:pPr marL="457200" indent="-457200">
              <a:buFont typeface="Wingdings" charset="2"/>
              <a:buChar char="u"/>
            </a:pPr>
            <a:r>
              <a:rPr lang="en-US" sz="2800" u="sng" dirty="0"/>
              <a:t>Identifying Best Practices in SD</a:t>
            </a:r>
          </a:p>
          <a:p>
            <a:pPr marL="457200" indent="-457200">
              <a:buFont typeface="Wingdings" charset="2"/>
              <a:buChar char="u"/>
            </a:pPr>
            <a:endParaRPr lang="en-US" sz="2800" dirty="0"/>
          </a:p>
          <a:p>
            <a:endParaRPr lang="en-US" sz="2800" dirty="0"/>
          </a:p>
          <a:p>
            <a:pPr marL="457200" indent="-457200">
              <a:buFont typeface="Wingdings" charset="2"/>
              <a:buChar char="u"/>
            </a:pPr>
            <a:r>
              <a:rPr lang="en-US" sz="2800" u="sng" dirty="0"/>
              <a:t>SD Participant Satisfaction </a:t>
            </a:r>
            <a:r>
              <a:rPr lang="en-US" sz="2800" dirty="0"/>
              <a:t>survey done each year</a:t>
            </a:r>
          </a:p>
        </p:txBody>
      </p:sp>
    </p:spTree>
    <p:extLst>
      <p:ext uri="{BB962C8B-B14F-4D97-AF65-F5344CB8AC3E}">
        <p14:creationId xmlns:p14="http://schemas.microsoft.com/office/powerpoint/2010/main" val="3188429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r>
              <a:rPr lang="en-US" dirty="0"/>
              <a:t>Year 1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9530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/>
              <a:t>What is currently being done?</a:t>
            </a:r>
          </a:p>
          <a:p>
            <a:pPr lvl="1"/>
            <a:r>
              <a:rPr lang="en-US" dirty="0"/>
              <a:t>Examine (observe) existing training and outreach efforts</a:t>
            </a:r>
          </a:p>
          <a:p>
            <a:pPr lvl="1"/>
            <a:r>
              <a:rPr lang="en-US" dirty="0"/>
              <a:t>Examine/evaluate web site(s)</a:t>
            </a:r>
          </a:p>
          <a:p>
            <a:pPr lvl="1"/>
            <a:r>
              <a:rPr lang="en-US" dirty="0"/>
              <a:t>Gather best practices in other states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Who is enrolling?</a:t>
            </a:r>
          </a:p>
          <a:p>
            <a:pPr marL="0" indent="0">
              <a:buNone/>
            </a:pPr>
            <a:r>
              <a:rPr lang="en-US" dirty="0"/>
              <a:t>	- Analyze data to understand demographics</a:t>
            </a:r>
          </a:p>
          <a:p>
            <a:pPr marL="0" indent="0">
              <a:buNone/>
            </a:pPr>
            <a:r>
              <a:rPr lang="en-US" dirty="0"/>
              <a:t>	- Surveys to people and families who don</a:t>
            </a:r>
            <a:r>
              <a:rPr lang="fr-FR" dirty="0"/>
              <a:t>’</a:t>
            </a:r>
            <a:r>
              <a:rPr lang="en-US" dirty="0"/>
              <a:t>t use SD.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How is the implementation of Real Lives Bill going? </a:t>
            </a:r>
          </a:p>
          <a:p>
            <a:pPr marL="0" indent="0">
              <a:buNone/>
            </a:pPr>
            <a:r>
              <a:rPr lang="en-US" dirty="0"/>
              <a:t>	- Surveys to SD users and Service Coordinators</a:t>
            </a:r>
          </a:p>
          <a:p>
            <a:pPr marL="0" indent="0">
              <a:buNone/>
            </a:pPr>
            <a:r>
              <a:rPr lang="en-US" dirty="0"/>
              <a:t>	- Key informant interviews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600900-FFDA-4302-96DD-DE9892823DF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7555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Trainings / Meetings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Training calendar shared by Brad </a:t>
            </a:r>
            <a:r>
              <a:rPr lang="en-US" dirty="0" err="1"/>
              <a:t>Keddal</a:t>
            </a:r>
            <a:endParaRPr lang="en-US" dirty="0"/>
          </a:p>
          <a:p>
            <a:r>
              <a:rPr lang="en-US" dirty="0"/>
              <a:t>Attended sessions aimed at people considering SD, staff interested in learning more, formal trainings, informal discussions, </a:t>
            </a:r>
          </a:p>
          <a:p>
            <a:r>
              <a:rPr lang="en-US" dirty="0"/>
              <a:t>Used structured evaluation forms to collect impressions from people at training sessions</a:t>
            </a:r>
          </a:p>
          <a:p>
            <a:r>
              <a:rPr lang="en-US" dirty="0"/>
              <a:t>HSRI staff used structured observation protocol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600900-FFDA-4302-96DD-DE9892823DF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825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Informant Interviews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Area Directors / Regional Directors</a:t>
            </a:r>
          </a:p>
          <a:p>
            <a:r>
              <a:rPr lang="en-US" dirty="0"/>
              <a:t>Regional SD Support Managers</a:t>
            </a:r>
          </a:p>
          <a:p>
            <a:r>
              <a:rPr lang="en-US" dirty="0"/>
              <a:t>DDS staff including leadership</a:t>
            </a:r>
          </a:p>
          <a:p>
            <a:r>
              <a:rPr lang="en-US" dirty="0"/>
              <a:t>Association of DD providers</a:t>
            </a:r>
          </a:p>
          <a:p>
            <a:r>
              <a:rPr lang="en-US" dirty="0"/>
              <a:t>Senators Barrett and </a:t>
            </a:r>
            <a:r>
              <a:rPr lang="en-US" dirty="0" err="1"/>
              <a:t>Sanicandro</a:t>
            </a:r>
            <a:endParaRPr lang="en-US" dirty="0"/>
          </a:p>
          <a:p>
            <a:r>
              <a:rPr lang="en-US" dirty="0"/>
              <a:t>Other people who are knowledgeable about SD roll-out and implementation  in MA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600900-FFDA-4302-96DD-DE9892823DF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038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from other states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8 states identified as having innovative or well established SD models: CT, ID, NJ, OH, OR, PA, TN, WA, WI</a:t>
            </a:r>
          </a:p>
          <a:p>
            <a:r>
              <a:rPr lang="en-US" dirty="0"/>
              <a:t>Interviews are underway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600900-FFDA-4302-96DD-DE9892823DF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6323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39963"/>
            <a:ext cx="5867400" cy="3932238"/>
          </a:xfrm>
        </p:spPr>
        <p:txBody>
          <a:bodyPr>
            <a:normAutofit/>
          </a:bodyPr>
          <a:lstStyle/>
          <a:p>
            <a:pPr lvl="1">
              <a:buFont typeface="Wingdings" charset="2"/>
              <a:buChar char="§"/>
            </a:pPr>
            <a:r>
              <a:rPr lang="en-US" sz="3200" dirty="0"/>
              <a:t>SD Non-participant</a:t>
            </a:r>
          </a:p>
          <a:p>
            <a:pPr lvl="1">
              <a:buFont typeface="Wingdings" charset="2"/>
              <a:buChar char="§"/>
            </a:pPr>
            <a:r>
              <a:rPr lang="en-US" sz="3200" dirty="0"/>
              <a:t>Family</a:t>
            </a:r>
          </a:p>
          <a:p>
            <a:pPr lvl="1">
              <a:buFont typeface="Wingdings" charset="2"/>
              <a:buChar char="§"/>
            </a:pPr>
            <a:r>
              <a:rPr lang="en-US" sz="3200" dirty="0"/>
              <a:t>SD Participant* </a:t>
            </a:r>
          </a:p>
          <a:p>
            <a:pPr lvl="2">
              <a:buFont typeface="Wingdings" charset="2"/>
              <a:buChar char="§"/>
            </a:pPr>
            <a:r>
              <a:rPr lang="en-US" dirty="0"/>
              <a:t>PDP and AWC</a:t>
            </a:r>
          </a:p>
          <a:p>
            <a:pPr lvl="1">
              <a:buFont typeface="Wingdings" charset="2"/>
              <a:buChar char="§"/>
            </a:pPr>
            <a:endParaRPr lang="en-US" sz="3200" dirty="0"/>
          </a:p>
          <a:p>
            <a:pPr lvl="1">
              <a:buFont typeface="Wingdings" charset="2"/>
              <a:buChar char="§"/>
            </a:pPr>
            <a:r>
              <a:rPr lang="en-US" dirty="0"/>
              <a:t>Service Coordinators*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600900-FFDA-4302-96DD-DE9892823DF1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Right Brace 4"/>
          <p:cNvSpPr/>
          <p:nvPr/>
        </p:nvSpPr>
        <p:spPr>
          <a:xfrm>
            <a:off x="4648200" y="2362200"/>
            <a:ext cx="685800" cy="1447800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Brace 5"/>
          <p:cNvSpPr/>
          <p:nvPr/>
        </p:nvSpPr>
        <p:spPr>
          <a:xfrm>
            <a:off x="4876800" y="5029200"/>
            <a:ext cx="228600" cy="594360"/>
          </a:xfrm>
          <a:prstGeom prst="rightBrac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562600" y="2819400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MAIL Survey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0" y="5029200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On Line  Survey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19200" y="6309013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* Will be sent out in all years</a:t>
            </a:r>
          </a:p>
        </p:txBody>
      </p:sp>
    </p:spTree>
    <p:extLst>
      <p:ext uri="{BB962C8B-B14F-4D97-AF65-F5344CB8AC3E}">
        <p14:creationId xmlns:p14="http://schemas.microsoft.com/office/powerpoint/2010/main" val="28793064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1_Office Theme 1">
      <a:dk1>
        <a:srgbClr val="3A3A3A"/>
      </a:dk1>
      <a:lt1>
        <a:srgbClr val="FFFFFF"/>
      </a:lt1>
      <a:dk2>
        <a:srgbClr val="455B40"/>
      </a:dk2>
      <a:lt2>
        <a:srgbClr val="F3F1ED"/>
      </a:lt2>
      <a:accent1>
        <a:srgbClr val="4F81BD"/>
      </a:accent1>
      <a:accent2>
        <a:srgbClr val="C0504D"/>
      </a:accent2>
      <a:accent3>
        <a:srgbClr val="FFFFFF"/>
      </a:accent3>
      <a:accent4>
        <a:srgbClr val="303030"/>
      </a:accent4>
      <a:accent5>
        <a:srgbClr val="B2C1DB"/>
      </a:accent5>
      <a:accent6>
        <a:srgbClr val="AE4845"/>
      </a:accent6>
      <a:hlink>
        <a:srgbClr val="9B5A25"/>
      </a:hlink>
      <a:folHlink>
        <a:srgbClr val="9B5A25"/>
      </a:folHlink>
    </a:clrScheme>
    <a:fontScheme name="1_Office Theme">
      <a:majorFont>
        <a:latin typeface="Lucida Br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1_Office Theme 1">
        <a:dk1>
          <a:srgbClr val="3A3A3A"/>
        </a:dk1>
        <a:lt1>
          <a:srgbClr val="FFFFFF"/>
        </a:lt1>
        <a:dk2>
          <a:srgbClr val="455B40"/>
        </a:dk2>
        <a:lt2>
          <a:srgbClr val="F3F1ED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303030"/>
        </a:accent4>
        <a:accent5>
          <a:srgbClr val="B2C1DB"/>
        </a:accent5>
        <a:accent6>
          <a:srgbClr val="AE4845"/>
        </a:accent6>
        <a:hlink>
          <a:srgbClr val="9B5A25"/>
        </a:hlink>
        <a:folHlink>
          <a:srgbClr val="9B5A2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SRI Template">
  <a:themeElements>
    <a:clrScheme name="HSRI">
      <a:dk1>
        <a:srgbClr val="3A3A3A"/>
      </a:dk1>
      <a:lt1>
        <a:srgbClr val="FFFFFF"/>
      </a:lt1>
      <a:dk2>
        <a:srgbClr val="455B40"/>
      </a:dk2>
      <a:lt2>
        <a:srgbClr val="F3F1ED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9B5A25"/>
      </a:hlink>
      <a:folHlink>
        <a:srgbClr val="9B5A25"/>
      </a:folHlink>
    </a:clrScheme>
    <a:fontScheme name="HSRI">
      <a:majorFont>
        <a:latin typeface="Lucida Br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?>

<Relationships xmlns="http://schemas.openxmlformats.org/package/2006/relationships">
  <Relationship Id="rId1" Type="http://schemas.openxmlformats.org/officeDocument/2006/relationships/customXmlProps" Target="itemProps1.xml"/>
</Relationships>

</file>

<file path=customXml/_rels/item2.xml.rels><?xml version="1.0" encoding="UTF-8"?>

<Relationships xmlns="http://schemas.openxmlformats.org/package/2006/relationships">
  <Relationship Id="rId1" Type="http://schemas.openxmlformats.org/officeDocument/2006/relationships/customXmlProps" Target="itemProps2.xml"/>
</Relationships>

</file>

<file path=customXml/_rels/item3.xml.rels><?xml version="1.0" encoding="UTF-8"?>

<Relationships xmlns="http://schemas.openxmlformats.org/package/2006/relationships">
  <Relationship Id="rId1" Type="http://schemas.openxmlformats.org/officeDocument/2006/relationships/customXmlProps" Target="itemProps3.xml"/>
</Relationships>
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0 xmlns="ad4d72fb-d7fe-4a13-b7eb-1fda4f347fc9">Blank</Notes0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4DEBFD1DA56D4588A019F069BA22BC" ma:contentTypeVersion="4" ma:contentTypeDescription="Create a new document." ma:contentTypeScope="" ma:versionID="96498050985f1ecb215303cd981e21f4">
  <xsd:schema xmlns:xsd="http://www.w3.org/2001/XMLSchema" xmlns:xs="http://www.w3.org/2001/XMLSchema" xmlns:p="http://schemas.microsoft.com/office/2006/metadata/properties" xmlns:ns2="ad4d72fb-d7fe-4a13-b7eb-1fda4f347fc9" xmlns:ns3="783de606-0124-4f53-b262-053107a10b26" targetNamespace="http://schemas.microsoft.com/office/2006/metadata/properties" ma:root="true" ma:fieldsID="0b2b65857c7890c8183a98ffe12a0091" ns2:_="" ns3:_="">
    <xsd:import namespace="ad4d72fb-d7fe-4a13-b7eb-1fda4f347fc9"/>
    <xsd:import namespace="783de606-0124-4f53-b262-053107a10b26"/>
    <xsd:element name="properties">
      <xsd:complexType>
        <xsd:sequence>
          <xsd:element name="documentManagement">
            <xsd:complexType>
              <xsd:all>
                <xsd:element ref="ns2:Notes0" minOccurs="0"/>
                <xsd:element ref="ns3:SharedWithUsers" minOccurs="0"/>
                <xsd:element ref="ns3:SharingHintHash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d72fb-d7fe-4a13-b7eb-1fda4f347fc9" elementFormDefault="qualified">
    <xsd:import namespace="http://schemas.microsoft.com/office/2006/documentManagement/types"/>
    <xsd:import namespace="http://schemas.microsoft.com/office/infopath/2007/PartnerControls"/>
    <xsd:element name="Notes0" ma:index="8" nillable="true" ma:displayName="Notes" ma:internalName="Notes0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3de606-0124-4f53-b262-053107a10b26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10" nillable="true" ma:displayName="Sharing Hint Hash" ma:internalName="SharingHintHash" ma:readOnly="true">
      <xsd:simpleType>
        <xsd:restriction base="dms:Text"/>
      </xsd:simple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6A55810-F567-448E-B297-F3AC5281BF77}">
  <ds:schemaRefs>
    <ds:schemaRef ds:uri="http://schemas.microsoft.com/office/infopath/2007/PartnerControls"/>
    <ds:schemaRef ds:uri="http://schemas.microsoft.com/office/2006/documentManagement/types"/>
    <ds:schemaRef ds:uri="ad4d72fb-d7fe-4a13-b7eb-1fda4f347fc9"/>
    <ds:schemaRef ds:uri="http://schemas.microsoft.com/office/2006/metadata/properties"/>
    <ds:schemaRef ds:uri="http://purl.org/dc/terms/"/>
    <ds:schemaRef ds:uri="http://purl.org/dc/elements/1.1/"/>
    <ds:schemaRef ds:uri="http://www.w3.org/XML/1998/namespace"/>
    <ds:schemaRef ds:uri="783de606-0124-4f53-b262-053107a10b26"/>
    <ds:schemaRef ds:uri="http://purl.org/dc/dcmitype/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5FAD47BF-0EF4-4D43-94D9-D4507B7A065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ECC665E-9427-433A-A64B-BEF10DB211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d4d72fb-d7fe-4a13-b7eb-1fda4f347fc9"/>
    <ds:schemaRef ds:uri="783de606-0124-4f53-b262-053107a10b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HSRI Template</Template>
  <TotalTime>715</TotalTime>
  <Words>585</Words>
  <Application>Microsoft Office PowerPoint</Application>
  <PresentationFormat>On-screen Show (4:3)</PresentationFormat>
  <Paragraphs>94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Lucida Bright</vt:lpstr>
      <vt:lpstr>Wingdings</vt:lpstr>
      <vt:lpstr>1_Office Theme</vt:lpstr>
      <vt:lpstr>HSRI Template</vt:lpstr>
      <vt:lpstr>Evaluation of the MA Real Lives Bill and  Self Directed Supports</vt:lpstr>
      <vt:lpstr>Summary</vt:lpstr>
      <vt:lpstr>Our team</vt:lpstr>
      <vt:lpstr>Evaluation Plan</vt:lpstr>
      <vt:lpstr>Year 1 overview</vt:lpstr>
      <vt:lpstr>Trainings / Meetings</vt:lpstr>
      <vt:lpstr>Key Informant Interviews</vt:lpstr>
      <vt:lpstr>Learning from other states</vt:lpstr>
      <vt:lpstr>Surveys</vt:lpstr>
      <vt:lpstr>Surveys</vt:lpstr>
      <vt:lpstr>What we are learning</vt:lpstr>
      <vt:lpstr>What we are learning (cont’d)</vt:lpstr>
      <vt:lpstr>Next Steps</vt:lpstr>
    </vt:vector>
  </TitlesOfParts>
  <Company>HSRI</Company>
  <LinksUpToDate>false</LinksUpToDate>
  <SharedDoc>false</SharedDoc>
  <HyperlinksChanged>false</HyperlinksChanged>
  <AppVersion>16.0000</AppVersion>
</Properties>
</file>

<file path=docProps/core.xml><?xml version="1.0" encoding="utf-8"?>
<coreProperties xmlns="http://schemas.openxmlformats.org/package/2006/metadata/core-properties" xmlns:cp="http://schemas.openxmlformats.org/package/2006/metadata/core-properties" xmlns:dc="http://purl.org/dc/elements/1.1/" xmlns:dcterms="http://purl.org/dc/terms/" xmlns:xsi="http://www.w3.org/2001/XMLSchema-instance">
  <dcterms:created xsi:type="dcterms:W3CDTF">2011-10-20T19:33:05Z</dcterms:created>
  <dc:creator>akurlanski</dc:creator>
  <lastModifiedBy>Cheryl Sartori</lastModifiedBy>
  <dcterms:modified xsi:type="dcterms:W3CDTF">2017-03-01T11:26:49Z</dcterms:modified>
  <revision>18</revision>
  <dc:title>HSRI PowerPoint Template_Simple</dc:title>
</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0x0101002E4DEBFD1DA56D4588A019F069BA22BC</vt:lpwstr>
  </property>
</Properties>
</file>