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5" r:id="rId8"/>
    <p:sldId id="263" r:id="rId9"/>
    <p:sldId id="266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9.xml"/>
  <Relationship Id="rId11" Type="http://schemas.openxmlformats.org/officeDocument/2006/relationships/slide" Target="slides/slide10.xml"/>
  <Relationship Id="rId12" Type="http://schemas.openxmlformats.org/officeDocument/2006/relationships/slide" Target="slides/slide11.xml"/>
  <Relationship Id="rId13" Type="http://schemas.openxmlformats.org/officeDocument/2006/relationships/slide" Target="slides/slide12.xml"/>
  <Relationship Id="rId14" Type="http://schemas.openxmlformats.org/officeDocument/2006/relationships/presProps" Target="presProps.xml"/>
  <Relationship Id="rId15" Type="http://schemas.openxmlformats.org/officeDocument/2006/relationships/viewProps" Target="viewProps.xml"/>
  <Relationship Id="rId16" Type="http://schemas.openxmlformats.org/officeDocument/2006/relationships/theme" Target="theme/theme1.xml"/>
  <Relationship Id="rId17" Type="http://schemas.openxmlformats.org/officeDocument/2006/relationships/tableStyles" Target="tableStyles.xml"/>
  <Relationship Id="rId18" Type="http://schemas.microsoft.com/office/2015/10/relationships/revisionInfo" Target="revisionInfo.xml"/>
  <Relationship Id="rId2" Type="http://schemas.openxmlformats.org/officeDocument/2006/relationships/slide" Target="slides/slide1.xml"/>
  <Relationship Id="rId3" Type="http://schemas.openxmlformats.org/officeDocument/2006/relationships/slide" Target="slides/slide2.xml"/>
  <Relationship Id="rId4" Type="http://schemas.openxmlformats.org/officeDocument/2006/relationships/slide" Target="slides/slide3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  <Relationship Id="rId7" Type="http://schemas.openxmlformats.org/officeDocument/2006/relationships/slide" Target="slides/slide6.xml"/>
  <Relationship Id="rId8" Type="http://schemas.openxmlformats.org/officeDocument/2006/relationships/slide" Target="slides/slide7.xml"/>
  <Relationship Id="rId9" Type="http://schemas.openxmlformats.org/officeDocument/2006/relationships/slide" Target="slides/slide8.xml"/>
</Relationships>
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jpg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41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4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2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1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9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6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6/16/2017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6/16/2017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9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6/16/2017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2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331444B-B92B-4E27-8C94-BB93EAF5CB18}" type="datetimeFigureOut">
              <a:rPr lang="en-US" smtClean="0"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7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6/16/2017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88637"/>
      </p:ext>
    </p:extLst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98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2.png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9.png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image10.png"/>
  <Relationship Id="rId3" Type="http://schemas.openxmlformats.org/officeDocument/2006/relationships/hyperlink" TargetMode="External" Target="mailto:vbradley@hsri.org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3.png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4.png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5.png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6.JPG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image7.png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5.png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5.png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8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generated with high confidence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/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8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>
            <a:normAutofit/>
          </a:bodyPr>
          <a:lstStyle/>
          <a:p>
            <a:r>
              <a:rPr lang="en-US"/>
              <a:t>Real Lives Evaluation:  Progress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Valerie Bradley, Human services research Institute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Real Lives Advisory Committee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June 7, 2018</a:t>
            </a:r>
          </a:p>
        </p:txBody>
      </p:sp>
    </p:spTree>
    <p:extLst>
      <p:ext uri="{BB962C8B-B14F-4D97-AF65-F5344CB8AC3E}">
        <p14:creationId xmlns:p14="http://schemas.microsoft.com/office/powerpoint/2010/main" val="2832611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00" y="2817122"/>
            <a:ext cx="4706750" cy="1223755"/>
          </a:xfrm>
          <a:prstGeom prst="rect">
            <a:avLst/>
          </a:prstGeom>
        </p:spPr>
      </p:pic>
      <p:sp>
        <p:nvSpPr>
          <p:cNvPr id="28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731688" y="0"/>
            <a:ext cx="341697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680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72664" y="640080"/>
            <a:ext cx="2744435" cy="292608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Next Steps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72664" y="3578085"/>
            <a:ext cx="2744435" cy="2639835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Where do we go from here?</a:t>
            </a:r>
          </a:p>
        </p:txBody>
      </p:sp>
    </p:spTree>
    <p:extLst>
      <p:ext uri="{BB962C8B-B14F-4D97-AF65-F5344CB8AC3E}">
        <p14:creationId xmlns:p14="http://schemas.microsoft.com/office/powerpoint/2010/main" val="2547270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Quarter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DDS data (e.g., characteristics of participants and non-participants, regional differences, most frequently used services by PDP participants)</a:t>
            </a:r>
          </a:p>
          <a:p>
            <a:r>
              <a:rPr lang="en-US" dirty="0"/>
              <a:t>Circulate non-participant survey</a:t>
            </a:r>
          </a:p>
          <a:p>
            <a:r>
              <a:rPr lang="en-US" dirty="0"/>
              <a:t>Finish interviews with Real Lives Advisory Board members</a:t>
            </a:r>
          </a:p>
          <a:p>
            <a:r>
              <a:rPr lang="en-US" dirty="0"/>
              <a:t>Enter and analyze survey responses</a:t>
            </a:r>
          </a:p>
          <a:p>
            <a:r>
              <a:rPr lang="en-US" dirty="0"/>
              <a:t>Prepare summary report on best practices from other states</a:t>
            </a:r>
          </a:p>
          <a:p>
            <a:r>
              <a:rPr lang="en-US" dirty="0"/>
              <a:t>Meet with DDS staff</a:t>
            </a:r>
          </a:p>
          <a:p>
            <a:r>
              <a:rPr lang="en-US" dirty="0"/>
              <a:t>Prepare draft and final Year One 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0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140" r="16744" b="-2"/>
          <a:stretch/>
        </p:blipFill>
        <p:spPr>
          <a:xfrm>
            <a:off x="475500" y="640080"/>
            <a:ext cx="4706750" cy="5577840"/>
          </a:xfrm>
          <a:prstGeom prst="rect">
            <a:avLst/>
          </a:prstGeom>
        </p:spPr>
      </p:pic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710114" y="0"/>
            <a:ext cx="3438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680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2664" y="640080"/>
            <a:ext cx="2744435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664" y="3578085"/>
            <a:ext cx="2744435" cy="263983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  <a:hlinkClick r:id="rId3"/>
              </a:rPr>
              <a:t>vbradley@hsri.org</a:t>
            </a:r>
            <a:endParaRPr lang="en-US" sz="1500" dirty="0">
              <a:solidFill>
                <a:schemeClr val="bg1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3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2793761"/>
            <a:ext cx="2702560" cy="1716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/>
              <a:t>Evaluation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4521200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Arial" panose="020B0604020202020204" pitchFamily="34" charset="0"/>
              </a:rPr>
              <a:t>Goal 1:  Current focus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panose="020B0604020202020204" pitchFamily="34" charset="0"/>
              </a:rPr>
              <a:t>Evaluate the effectiveness of training and outreach efforts currently being used in Massachusetts.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panose="020B0604020202020204" pitchFamily="34" charset="0"/>
              </a:rPr>
              <a:t>Goal 2: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panose="020B0604020202020204" pitchFamily="34" charset="0"/>
              </a:rPr>
              <a:t>Evaluate the quality and effectiveness of systems in place to support self-direction.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panose="020B0604020202020204" pitchFamily="34" charset="0"/>
              </a:rPr>
              <a:t>Goal 3:   Evaluate satisfaction of services for individuals currently directing their services and supports.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0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hing&#10;&#10;Description generated with very high confidence"/>
          <p:cNvPicPr>
            <a:picLocks noChangeAspect="1"/>
          </p:cNvPicPr>
          <p:nvPr/>
        </p:nvPicPr>
        <p:blipFill rotWithShape="1">
          <a:blip r:embed="rId2"/>
          <a:srcRect l="20803" r="29042" b="2"/>
          <a:stretch/>
        </p:blipFill>
        <p:spPr>
          <a:xfrm>
            <a:off x="807324" y="1916318"/>
            <a:ext cx="2321248" cy="3471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/>
              <a:t>Evaluation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800" y="1845734"/>
            <a:ext cx="4886960" cy="42787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70000"/>
              </a:lnSpc>
            </a:pPr>
            <a:r>
              <a:rPr lang="en-US" sz="1800" dirty="0"/>
              <a:t>Interviews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Observations of trainings, educational sessions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Focus groups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Review of training and education materials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Review of websites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On line survey with service coordinators/service brokers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Mail surveys of PDP and AWC participants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Mail surveys of non PDP and AWC participants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Mail surveys of family members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Review of best practices in self direction in other states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Review of DDS data</a:t>
            </a:r>
          </a:p>
          <a:p>
            <a:pPr>
              <a:lnSpc>
                <a:spcPct val="7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6799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478" y="2317689"/>
            <a:ext cx="3064668" cy="3023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/>
              <a:t>Best Practices in Self-Direction from Other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558185" cy="4390606"/>
          </a:xfrm>
        </p:spPr>
        <p:txBody>
          <a:bodyPr>
            <a:normAutofit fontScale="85000" lnSpcReduction="20000"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78155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program needs to be clear and simple with a modest number of self-direction options;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78155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clearly organized set of policies and steps to follow is a plus;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78155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States that had self-direction specialists who became proficient in helping people decide on self-direction and then operationalize their plans were more successful;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78155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 from peers mentors and self  advocates  and experienced family members, i.e., people with lived experience makes a difference;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78155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Special supports are needed for participants who do not have a large involved network of family and friends.  Promising practices range from registries to the ability to purchase extra support;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1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1:  Progress</a:t>
            </a:r>
            <a:br>
              <a:rPr lang="en-US" dirty="0"/>
            </a:br>
            <a:r>
              <a:rPr lang="en-US" dirty="0"/>
              <a:t>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Completed best practice reviews – NJ, TN, CT, ID, PA, and OH</a:t>
            </a:r>
          </a:p>
          <a:p>
            <a:r>
              <a:rPr lang="en-US" dirty="0"/>
              <a:t>Completed review of training curricula </a:t>
            </a:r>
          </a:p>
          <a:p>
            <a:r>
              <a:rPr lang="en-US" dirty="0"/>
              <a:t>Completed observations of training and educational sessions</a:t>
            </a:r>
          </a:p>
          <a:p>
            <a:r>
              <a:rPr lang="en-US" dirty="0"/>
              <a:t>Interviewed DDS staff, SD leads, service coordinators, service brokers, advocates, legislators, and PPL staff</a:t>
            </a:r>
          </a:p>
          <a:p>
            <a:r>
              <a:rPr lang="en-US" dirty="0"/>
              <a:t>Circulated on line surveys to service coordinators/service brokers</a:t>
            </a:r>
          </a:p>
          <a:p>
            <a:r>
              <a:rPr lang="en-US" dirty="0"/>
              <a:t>Distributed mail (and on line survey link) to families, PDP and AWC participants, non participants and families</a:t>
            </a:r>
          </a:p>
          <a:p>
            <a:r>
              <a:rPr lang="en-US" dirty="0"/>
              <a:t>Conducted a preliminary review of DDS data on participants in SD and non participants</a:t>
            </a:r>
          </a:p>
          <a:p>
            <a:endParaRPr lang="en-US" dirty="0"/>
          </a:p>
        </p:txBody>
      </p:sp>
      <p:pic>
        <p:nvPicPr>
          <p:cNvPr id="5" name="Picture 4" descr="A picture containing thing&#10;&#10;Description generated with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573" y="286604"/>
            <a:ext cx="3118652" cy="76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1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/>
          </a:blip>
          <a:srcRect t="11344" b="1251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First Impressions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038" y="4455620"/>
            <a:ext cx="7543800" cy="1143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Brief observations of findings to date</a:t>
            </a:r>
          </a:p>
        </p:txBody>
      </p:sp>
    </p:spTree>
    <p:extLst>
      <p:ext uri="{BB962C8B-B14F-4D97-AF65-F5344CB8AC3E}">
        <p14:creationId xmlns:p14="http://schemas.microsoft.com/office/powerpoint/2010/main" val="16833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478" y="2317689"/>
            <a:ext cx="3064668" cy="3023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/>
              <a:t>Key Informant Interviews: A few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32577"/>
            <a:ext cx="5064724" cy="5101075"/>
          </a:xfrm>
        </p:spPr>
        <p:txBody>
          <a:bodyPr>
            <a:normAutofit/>
          </a:bodyPr>
          <a:lstStyle/>
          <a:p>
            <a:r>
              <a:rPr lang="en-US" dirty="0"/>
              <a:t>AWC staff noted the importance of giving families and people with IDD more information about the option and providing more individual support through the agency</a:t>
            </a:r>
          </a:p>
          <a:p>
            <a:r>
              <a:rPr lang="en-US" dirty="0"/>
              <a:t>A monthly meeting for individuals and families who are self directing that included role-playing and the ability of individuals and families to talk about what’s working and what’s not would be beneficial. </a:t>
            </a:r>
          </a:p>
          <a:p>
            <a:r>
              <a:rPr lang="en-US" dirty="0"/>
              <a:t>There is a need for more cross-cultural materials and training including translating materials</a:t>
            </a:r>
          </a:p>
          <a:p>
            <a:r>
              <a:rPr lang="en-US" dirty="0"/>
              <a:t>Rules and regulations governing SD need to be stabilized so that there is a predictable process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3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478" y="2317689"/>
            <a:ext cx="3064668" cy="3023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/>
              <a:t>Website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32577"/>
            <a:ext cx="5064724" cy="5101075"/>
          </a:xfrm>
        </p:spPr>
        <p:txBody>
          <a:bodyPr>
            <a:normAutofit/>
          </a:bodyPr>
          <a:lstStyle/>
          <a:p>
            <a:r>
              <a:rPr lang="en-US" dirty="0"/>
              <a:t>There are multiple websites that include valuable information related to the implementation of the Real Lives Law and to Self Direction</a:t>
            </a:r>
          </a:p>
          <a:p>
            <a:r>
              <a:rPr lang="en-US" dirty="0"/>
              <a:t>However, they are not easy to find, and are not centrally located or easy to access. </a:t>
            </a:r>
          </a:p>
          <a:p>
            <a:r>
              <a:rPr lang="en-US" dirty="0"/>
              <a:t>Cross-linking to the multiple sites may increase the availability of resources, however DDS should consider creating a </a:t>
            </a:r>
            <a:r>
              <a:rPr lang="en-US" u="sng" dirty="0"/>
              <a:t>short list </a:t>
            </a:r>
            <a:r>
              <a:rPr lang="en-US" dirty="0"/>
              <a:t>of the best and relevant materials including training guides, links to PPL and the resource locator website,  and making those available in one place.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2752609"/>
            <a:ext cx="2702560" cy="1798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/>
              <a:t>Surveys Returned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4521200" cy="4023360"/>
          </a:xfrm>
        </p:spPr>
        <p:txBody>
          <a:bodyPr>
            <a:normAutofit/>
          </a:bodyPr>
          <a:lstStyle/>
          <a:p>
            <a:r>
              <a:rPr lang="en-US" dirty="0"/>
              <a:t>Agency with Choice Participants – 29 (100% of participants – 355)</a:t>
            </a:r>
          </a:p>
          <a:p>
            <a:r>
              <a:rPr lang="en-US" dirty="0"/>
              <a:t>Participant Direction Program --  70 (100% of participants - 528)</a:t>
            </a:r>
          </a:p>
          <a:p>
            <a:r>
              <a:rPr lang="en-US" dirty="0"/>
              <a:t>Family Survey – 153 (sample of families--  600)</a:t>
            </a:r>
          </a:p>
          <a:p>
            <a:r>
              <a:rPr lang="en-US" dirty="0"/>
              <a:t>Online Survey of Service Coordinators – 103 (100% of SCs -- 372; survey closed)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466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256</TotalTime>
  <Words>682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Retrospect</vt:lpstr>
      <vt:lpstr>Real Lives Evaluation:  Progress Report</vt:lpstr>
      <vt:lpstr>Evaluation Goals</vt:lpstr>
      <vt:lpstr>Evaluation Tools</vt:lpstr>
      <vt:lpstr>Best Practices in Self-Direction from Other States</vt:lpstr>
      <vt:lpstr>Year 1:  Progress  to Date</vt:lpstr>
      <vt:lpstr>First Impressions</vt:lpstr>
      <vt:lpstr>Key Informant Interviews: A few Observations</vt:lpstr>
      <vt:lpstr>Website Review</vt:lpstr>
      <vt:lpstr>Surveys Returned to Date</vt:lpstr>
      <vt:lpstr>Next Steps</vt:lpstr>
      <vt:lpstr>Next Quarter Activities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2017-06-05T14:58:13Z</dcterms:created>
  <dc:creator>Valerie J. Bradley</dc:creator>
  <lastModifiedBy>pbazanchuk</lastModifiedBy>
  <dcterms:modified xsi:type="dcterms:W3CDTF">2017-06-16T13:58:20Z</dcterms:modified>
  <revision>18</revision>
  <dc:title>Real Lives Evaluation: Progress Report</dc:title>
</coreProperties>
</file>