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23"/>
  </p:notesMasterIdLst>
  <p:sldIdLst>
    <p:sldId id="256" r:id="rId2"/>
    <p:sldId id="257" r:id="rId3"/>
    <p:sldId id="281" r:id="rId4"/>
    <p:sldId id="258" r:id="rId5"/>
    <p:sldId id="275" r:id="rId6"/>
    <p:sldId id="273" r:id="rId7"/>
    <p:sldId id="280" r:id="rId8"/>
    <p:sldId id="270" r:id="rId9"/>
    <p:sldId id="282" r:id="rId10"/>
    <p:sldId id="271" r:id="rId11"/>
    <p:sldId id="260" r:id="rId12"/>
    <p:sldId id="285" r:id="rId13"/>
    <p:sldId id="283" r:id="rId14"/>
    <p:sldId id="274" r:id="rId15"/>
    <p:sldId id="286" r:id="rId16"/>
    <p:sldId id="264" r:id="rId17"/>
    <p:sldId id="267" r:id="rId18"/>
    <p:sldId id="287" r:id="rId19"/>
    <p:sldId id="288" r:id="rId20"/>
    <p:sldId id="289" r:id="rId21"/>
    <p:sldId id="26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napToGrid="0">
      <p:cViewPr varScale="1">
        <p:scale>
          <a:sx n="122" d="100"/>
          <a:sy n="122" d="100"/>
        </p:scale>
        <p:origin x="384" y="86"/>
      </p:cViewPr>
      <p:guideLst/>
    </p:cSldViewPr>
  </p:slideViewPr>
  <p:notesTextViewPr>
    <p:cViewPr>
      <p:scale>
        <a:sx n="1" d="1"/>
        <a:sy n="1" d="1"/>
      </p:scale>
      <p:origin x="0" y="0"/>
    </p:cViewPr>
  </p:notesTextViewPr>
  <p:notesViewPr>
    <p:cSldViewPr snapToGrid="0">
      <p:cViewPr varScale="1">
        <p:scale>
          <a:sx n="65" d="100"/>
          <a:sy n="65" d="100"/>
        </p:scale>
        <p:origin x="315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1CB5D-582D-41E9-B17B-09142F75BF7C}" type="datetimeFigureOut">
              <a:rPr lang="en-US" smtClean="0"/>
              <a:t>11/27/2018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A6F95-BC84-48C8-9C06-DEDD792390E5}" type="slidenum">
              <a:rPr lang="en-US" smtClean="0"/>
              <a:t>‹#›</a:t>
            </a:fld>
            <a:endParaRPr lang="en-US"/>
          </a:p>
        </p:txBody>
      </p:sp>
    </p:spTree>
    <p:extLst>
      <p:ext uri="{BB962C8B-B14F-4D97-AF65-F5344CB8AC3E}">
        <p14:creationId xmlns:p14="http://schemas.microsoft.com/office/powerpoint/2010/main" val="2928120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lumMod val="75000"/>
                    <a:lumOff val="25000"/>
                  </a:srgbClr>
                </a:solidFill>
              </a:rPr>
              <a:t>Participants got help from their agency in choosing their staff, paying staff, tracking timesheets, sharing information about their budget, interviewing staff, becoming involved in their community, making decisions about what they did during the day, managing staff schedules, planning for emergencies</a:t>
            </a:r>
            <a:endParaRPr lang="en-US" dirty="0"/>
          </a:p>
        </p:txBody>
      </p:sp>
      <p:sp>
        <p:nvSpPr>
          <p:cNvPr id="4" name="Slide Number Placeholder 3"/>
          <p:cNvSpPr>
            <a:spLocks noGrp="1"/>
          </p:cNvSpPr>
          <p:nvPr>
            <p:ph type="sldNum" sz="quarter" idx="5"/>
          </p:nvPr>
        </p:nvSpPr>
        <p:spPr/>
        <p:txBody>
          <a:bodyPr/>
          <a:lstStyle/>
          <a:p>
            <a:fld id="{0DFA6F95-BC84-48C8-9C06-DEDD792390E5}" type="slidenum">
              <a:rPr lang="en-US" smtClean="0"/>
              <a:t>8</a:t>
            </a:fld>
            <a:endParaRPr lang="en-US"/>
          </a:p>
        </p:txBody>
      </p:sp>
    </p:spTree>
    <p:extLst>
      <p:ext uri="{BB962C8B-B14F-4D97-AF65-F5344CB8AC3E}">
        <p14:creationId xmlns:p14="http://schemas.microsoft.com/office/powerpoint/2010/main" val="391904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41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644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2102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091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9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676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843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2590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24A7AC-904D-4781-85BA-7D10C17ED021}" type="datetimeFigureOut">
              <a:rPr lang="en-US" smtClean="0"/>
              <a:t>11/27/2018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392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331444B-B92B-4E27-8C94-BB93EAF5CB18}" type="datetimeFigureOut">
              <a:rPr lang="en-US" smtClean="0"/>
              <a:t>11/27/2018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33857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308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D6E9DEC-419B-4CC5-A080-3B06BD5A8291}" type="datetimeFigureOut">
              <a:rPr lang="en-US" smtClean="0"/>
              <a:t>11/27/2018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9839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vbradley@hsri.org"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generated with high confidence"/>
          <p:cNvPicPr>
            <a:picLocks noChangeAspect="1"/>
          </p:cNvPicPr>
          <p:nvPr/>
        </p:nvPicPr>
        <p:blipFill rotWithShape="1">
          <a:blip r:embed="rId2">
            <a:duotone>
              <a:schemeClr val="bg2">
                <a:shade val="45000"/>
                <a:satMod val="135000"/>
              </a:schemeClr>
              <a:prstClr val="white"/>
            </a:duotone>
            <a:alphaModFix amt="35000"/>
            <a:extLst/>
          </a:blip>
          <a:srcRect/>
          <a:stretch/>
        </p:blipFill>
        <p:spPr>
          <a:xfrm>
            <a:off x="20" y="10"/>
            <a:ext cx="9143980" cy="6857990"/>
          </a:xfrm>
          <a:prstGeom prst="rect">
            <a:avLst/>
          </a:prstGeom>
        </p:spPr>
      </p:pic>
      <p:sp>
        <p:nvSpPr>
          <p:cNvPr id="18"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4343400"/>
            <a:ext cx="74066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normAutofit/>
          </a:bodyPr>
          <a:lstStyle/>
          <a:p>
            <a:r>
              <a:rPr lang="en-US" dirty="0"/>
              <a:t>Real Lives Evaluation:</a:t>
            </a:r>
            <a:br>
              <a:rPr lang="en-US" dirty="0"/>
            </a:br>
            <a:r>
              <a:rPr lang="en-US" dirty="0"/>
              <a:t>Year 2 Report</a:t>
            </a:r>
          </a:p>
        </p:txBody>
      </p:sp>
      <p:sp>
        <p:nvSpPr>
          <p:cNvPr id="3" name="Subtitle 2"/>
          <p:cNvSpPr>
            <a:spLocks noGrp="1"/>
          </p:cNvSpPr>
          <p:nvPr>
            <p:ph type="subTitle" idx="1"/>
          </p:nvPr>
        </p:nvSpPr>
        <p:spPr>
          <a:xfrm>
            <a:off x="825038" y="4455620"/>
            <a:ext cx="7543800" cy="1143000"/>
          </a:xfrm>
        </p:spPr>
        <p:txBody>
          <a:bodyPr>
            <a:normAutofit fontScale="77500" lnSpcReduction="20000"/>
          </a:bodyPr>
          <a:lstStyle/>
          <a:p>
            <a:pPr>
              <a:lnSpc>
                <a:spcPct val="70000"/>
              </a:lnSpc>
            </a:pPr>
            <a:r>
              <a:rPr lang="en-US" sz="2000" dirty="0">
                <a:solidFill>
                  <a:schemeClr val="tx1">
                    <a:lumMod val="85000"/>
                    <a:lumOff val="15000"/>
                  </a:schemeClr>
                </a:solidFill>
              </a:rPr>
              <a:t>Valerie Bradley</a:t>
            </a:r>
          </a:p>
          <a:p>
            <a:pPr>
              <a:lnSpc>
                <a:spcPct val="70000"/>
              </a:lnSpc>
            </a:pPr>
            <a:r>
              <a:rPr lang="en-US" sz="2000" dirty="0">
                <a:solidFill>
                  <a:schemeClr val="tx1">
                    <a:lumMod val="85000"/>
                    <a:lumOff val="15000"/>
                  </a:schemeClr>
                </a:solidFill>
              </a:rPr>
              <a:t>Human services research Institute</a:t>
            </a:r>
          </a:p>
          <a:p>
            <a:pPr>
              <a:lnSpc>
                <a:spcPct val="70000"/>
              </a:lnSpc>
            </a:pPr>
            <a:r>
              <a:rPr lang="en-US" sz="2000" dirty="0">
                <a:solidFill>
                  <a:schemeClr val="tx1">
                    <a:lumMod val="85000"/>
                    <a:lumOff val="15000"/>
                  </a:schemeClr>
                </a:solidFill>
              </a:rPr>
              <a:t>Real Lives Advisory Committee</a:t>
            </a:r>
          </a:p>
          <a:p>
            <a:pPr>
              <a:lnSpc>
                <a:spcPct val="70000"/>
              </a:lnSpc>
            </a:pPr>
            <a:r>
              <a:rPr lang="en-US" sz="2000" dirty="0">
                <a:solidFill>
                  <a:schemeClr val="tx1">
                    <a:lumMod val="85000"/>
                    <a:lumOff val="15000"/>
                  </a:schemeClr>
                </a:solidFill>
              </a:rPr>
              <a:t>December 5, 2018</a:t>
            </a:r>
          </a:p>
        </p:txBody>
      </p:sp>
    </p:spTree>
    <p:extLst>
      <p:ext uri="{BB962C8B-B14F-4D97-AF65-F5344CB8AC3E}">
        <p14:creationId xmlns:p14="http://schemas.microsoft.com/office/powerpoint/2010/main" val="2832611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89B0F-3742-4471-90CA-BE2A3D5F9748}"/>
              </a:ext>
            </a:extLst>
          </p:cNvPr>
          <p:cNvSpPr>
            <a:spLocks noGrp="1"/>
          </p:cNvSpPr>
          <p:nvPr>
            <p:ph type="title"/>
          </p:nvPr>
        </p:nvSpPr>
        <p:spPr>
          <a:xfrm>
            <a:off x="457200" y="409292"/>
            <a:ext cx="8229600" cy="1143000"/>
          </a:xfrm>
        </p:spPr>
        <p:txBody>
          <a:bodyPr>
            <a:normAutofit/>
          </a:bodyPr>
          <a:lstStyle/>
          <a:p>
            <a:r>
              <a:rPr lang="en-US" dirty="0"/>
              <a:t>Service Coordinator Survey </a:t>
            </a:r>
          </a:p>
        </p:txBody>
      </p:sp>
      <p:sp>
        <p:nvSpPr>
          <p:cNvPr id="3" name="Content Placeholder 2">
            <a:extLst>
              <a:ext uri="{FF2B5EF4-FFF2-40B4-BE49-F238E27FC236}">
                <a16:creationId xmlns:a16="http://schemas.microsoft.com/office/drawing/2014/main" id="{F22A0A7F-7747-485B-9D4C-950BE30B5532}"/>
              </a:ext>
            </a:extLst>
          </p:cNvPr>
          <p:cNvSpPr>
            <a:spLocks noGrp="1"/>
          </p:cNvSpPr>
          <p:nvPr>
            <p:ph idx="1"/>
          </p:nvPr>
        </p:nvSpPr>
        <p:spPr>
          <a:xfrm>
            <a:off x="822961" y="1994359"/>
            <a:ext cx="7140311" cy="4023360"/>
          </a:xfrm>
        </p:spPr>
        <p:txBody>
          <a:bodyPr vert="horz" lIns="91440" tIns="45720" rIns="91440" bIns="45720" rtlCol="0" anchor="t">
            <a:normAutofit fontScale="92500" lnSpcReduction="10000"/>
          </a:bodyPr>
          <a:lstStyle/>
          <a:p>
            <a:r>
              <a:rPr lang="en-US" dirty="0"/>
              <a:t>Survey was emailed from DDS to all 595 Service Coordinators and Service Brokers in the Commonwealth. </a:t>
            </a:r>
          </a:p>
          <a:p>
            <a:r>
              <a:rPr lang="en-US" dirty="0"/>
              <a:t>Respondents were able to complete the survey online. </a:t>
            </a:r>
            <a:endParaRPr lang="en-US" dirty="0">
              <a:cs typeface="Calibri"/>
            </a:endParaRPr>
          </a:p>
          <a:p>
            <a:r>
              <a:rPr lang="en-US" dirty="0"/>
              <a:t>HSRI received 117 valid surveys, a 19.7% response rate. </a:t>
            </a:r>
            <a:r>
              <a:rPr lang="en-US" dirty="0">
                <a:cs typeface="Calibri"/>
              </a:rPr>
              <a:t>(Last year, we received 103).</a:t>
            </a:r>
          </a:p>
          <a:p>
            <a:r>
              <a:rPr lang="en-US" dirty="0"/>
              <a:t>Service Coordinators were asked their thoughts on areas such as:</a:t>
            </a:r>
          </a:p>
          <a:p>
            <a:pPr lvl="1"/>
            <a:r>
              <a:rPr lang="en-US" dirty="0"/>
              <a:t>Process, Training/Education, Communication, and the Impact of Self-Direction. </a:t>
            </a:r>
          </a:p>
          <a:p>
            <a:pPr lvl="1"/>
            <a:r>
              <a:rPr lang="en-US" dirty="0"/>
              <a:t>Caseload sizes and makeup </a:t>
            </a:r>
          </a:p>
          <a:p>
            <a:pPr lvl="1"/>
            <a:r>
              <a:rPr lang="en-US" dirty="0"/>
              <a:t>How is self-direction</a:t>
            </a:r>
            <a:br>
              <a:rPr lang="en-US" dirty="0">
                <a:ea typeface="+mn-lt"/>
                <a:cs typeface="+mn-lt"/>
              </a:rPr>
            </a:br>
            <a:r>
              <a:rPr lang="en-US" dirty="0"/>
              <a:t>introduced</a:t>
            </a:r>
            <a:endParaRPr lang="en-US" dirty="0">
              <a:cs typeface="Calibri"/>
            </a:endParaRPr>
          </a:p>
          <a:p>
            <a:pPr lvl="1"/>
            <a:r>
              <a:rPr lang="en-US" dirty="0"/>
              <a:t>Who is interested in </a:t>
            </a:r>
            <a:br>
              <a:rPr lang="en-US" dirty="0">
                <a:cs typeface="Calibri"/>
              </a:rPr>
            </a:br>
            <a:r>
              <a:rPr lang="en-US" dirty="0"/>
              <a:t>self-direction</a:t>
            </a:r>
            <a:endParaRPr lang="en-US" dirty="0">
              <a:cs typeface="Calibri"/>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9E38A7C-3ECB-4123-AB76-6E0FF60393FD}"/>
              </a:ext>
            </a:extLst>
          </p:cNvPr>
          <p:cNvSpPr>
            <a:spLocks noGrp="1"/>
          </p:cNvSpPr>
          <p:nvPr>
            <p:ph type="sldNum" sz="quarter" idx="10"/>
          </p:nvPr>
        </p:nvSpPr>
        <p:spPr/>
        <p:txBody>
          <a:bodyPr/>
          <a:lstStyle/>
          <a:p>
            <a:fld id="{05600900-FFDA-4302-96DD-DE9892823DF1}" type="slidenum">
              <a:rPr lang="en-US" smtClean="0"/>
              <a:pPr/>
              <a:t>10</a:t>
            </a:fld>
            <a:endParaRPr lang="en-US"/>
          </a:p>
        </p:txBody>
      </p:sp>
      <p:pic>
        <p:nvPicPr>
          <p:cNvPr id="5" name="Picture 5" descr="A couple of people sitting at a table&#10;&#10;Description generated with very high confidence">
            <a:extLst>
              <a:ext uri="{FF2B5EF4-FFF2-40B4-BE49-F238E27FC236}">
                <a16:creationId xmlns:a16="http://schemas.microsoft.com/office/drawing/2014/main" id="{C1445A41-A9A7-4316-A75A-491448E0C8E2}"/>
              </a:ext>
            </a:extLst>
          </p:cNvPr>
          <p:cNvPicPr>
            <a:picLocks noChangeAspect="1"/>
          </p:cNvPicPr>
          <p:nvPr/>
        </p:nvPicPr>
        <p:blipFill>
          <a:blip r:embed="rId2"/>
          <a:stretch>
            <a:fillRect/>
          </a:stretch>
        </p:blipFill>
        <p:spPr>
          <a:xfrm>
            <a:off x="5063906" y="4690664"/>
            <a:ext cx="3449780" cy="1593316"/>
          </a:xfrm>
          <a:prstGeom prst="rect">
            <a:avLst/>
          </a:prstGeom>
        </p:spPr>
      </p:pic>
    </p:spTree>
    <p:extLst>
      <p:ext uri="{BB962C8B-B14F-4D97-AF65-F5344CB8AC3E}">
        <p14:creationId xmlns:p14="http://schemas.microsoft.com/office/powerpoint/2010/main" val="339837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802"/>
            <a:ext cx="8229600" cy="1143000"/>
          </a:xfrm>
        </p:spPr>
        <p:txBody>
          <a:bodyPr/>
          <a:lstStyle/>
          <a:p>
            <a:r>
              <a:rPr lang="en-US" dirty="0"/>
              <a:t>What Did We Learn? </a:t>
            </a:r>
          </a:p>
        </p:txBody>
      </p:sp>
      <p:sp>
        <p:nvSpPr>
          <p:cNvPr id="3" name="Content Placeholder 2"/>
          <p:cNvSpPr>
            <a:spLocks noGrp="1"/>
          </p:cNvSpPr>
          <p:nvPr>
            <p:ph idx="1"/>
          </p:nvPr>
        </p:nvSpPr>
        <p:spPr>
          <a:xfrm>
            <a:off x="616998" y="1509743"/>
            <a:ext cx="8229600" cy="5396344"/>
          </a:xfrm>
        </p:spPr>
        <p:txBody>
          <a:bodyPr vert="horz" lIns="91440" tIns="45720" rIns="91440" bIns="45720" rtlCol="0" anchor="t">
            <a:normAutofit fontScale="55000" lnSpcReduction="20000"/>
          </a:bodyPr>
          <a:lstStyle/>
          <a:p>
            <a:pPr marL="0" indent="0">
              <a:buNone/>
            </a:pPr>
            <a:endParaRPr lang="en-US" sz="4400" dirty="0"/>
          </a:p>
          <a:p>
            <a:pPr marL="0" indent="0">
              <a:buNone/>
            </a:pPr>
            <a:r>
              <a:rPr lang="en-US" sz="4400" dirty="0"/>
              <a:t>Service Coordinators discussed both</a:t>
            </a:r>
            <a:r>
              <a:rPr lang="en-US" sz="4400" dirty="0">
                <a:solidFill>
                  <a:srgbClr val="76923C"/>
                </a:solidFill>
              </a:rPr>
              <a:t> </a:t>
            </a:r>
            <a:r>
              <a:rPr lang="en-US" sz="4400" dirty="0">
                <a:solidFill>
                  <a:srgbClr val="61C45C"/>
                </a:solidFill>
              </a:rPr>
              <a:t>benefits</a:t>
            </a:r>
            <a:r>
              <a:rPr lang="en-US" sz="4400" dirty="0"/>
              <a:t> and </a:t>
            </a:r>
            <a:r>
              <a:rPr lang="en-US" sz="4400" dirty="0">
                <a:solidFill>
                  <a:srgbClr val="FF0000"/>
                </a:solidFill>
              </a:rPr>
              <a:t>drawbacks/obstacles </a:t>
            </a:r>
            <a:r>
              <a:rPr lang="en-US" sz="4400" dirty="0"/>
              <a:t>to self-direction</a:t>
            </a:r>
            <a:endParaRPr lang="en-US" sz="4000" b="1" dirty="0">
              <a:solidFill>
                <a:srgbClr val="3A3A3A"/>
              </a:solidFill>
            </a:endParaRPr>
          </a:p>
          <a:p>
            <a:pPr lvl="1"/>
            <a:r>
              <a:rPr lang="en-US" sz="4000" dirty="0">
                <a:solidFill>
                  <a:srgbClr val="61C45C"/>
                </a:solidFill>
              </a:rPr>
              <a:t>Program is flexible and desirable to individuals and families</a:t>
            </a:r>
            <a:endParaRPr lang="en-US" sz="4000" dirty="0">
              <a:solidFill>
                <a:srgbClr val="61C45C"/>
              </a:solidFill>
              <a:cs typeface="Calibri"/>
            </a:endParaRPr>
          </a:p>
          <a:p>
            <a:pPr lvl="1"/>
            <a:r>
              <a:rPr lang="en-US" sz="4000" dirty="0">
                <a:solidFill>
                  <a:srgbClr val="61C45C"/>
                </a:solidFill>
              </a:rPr>
              <a:t>More choice available to people</a:t>
            </a:r>
            <a:endParaRPr lang="en-US" sz="4000" dirty="0">
              <a:solidFill>
                <a:srgbClr val="61C45C"/>
              </a:solidFill>
              <a:cs typeface="Calibri"/>
            </a:endParaRPr>
          </a:p>
          <a:p>
            <a:pPr lvl="1"/>
            <a:r>
              <a:rPr lang="en-US" sz="4000" dirty="0">
                <a:solidFill>
                  <a:srgbClr val="61C45C"/>
                </a:solidFill>
              </a:rPr>
              <a:t>Empowering individuals</a:t>
            </a:r>
            <a:endParaRPr lang="en-US" sz="4000" dirty="0">
              <a:solidFill>
                <a:srgbClr val="61C45C"/>
              </a:solidFill>
              <a:cs typeface="Calibri"/>
            </a:endParaRPr>
          </a:p>
          <a:p>
            <a:pPr lvl="1"/>
            <a:r>
              <a:rPr lang="en-US" sz="4000" dirty="0">
                <a:solidFill>
                  <a:srgbClr val="61C45C"/>
                </a:solidFill>
              </a:rPr>
              <a:t>Works well for people who were unhappy in traditional services</a:t>
            </a:r>
            <a:endParaRPr lang="en-US" sz="4000" dirty="0">
              <a:solidFill>
                <a:srgbClr val="61C45C"/>
              </a:solidFill>
              <a:cs typeface="Calibri"/>
            </a:endParaRPr>
          </a:p>
          <a:p>
            <a:pPr lvl="1"/>
            <a:r>
              <a:rPr lang="en-US" sz="4000" dirty="0">
                <a:solidFill>
                  <a:srgbClr val="61C45C"/>
                </a:solidFill>
              </a:rPr>
              <a:t>Services are individualized</a:t>
            </a:r>
            <a:endParaRPr lang="en-US" sz="4000" dirty="0">
              <a:solidFill>
                <a:srgbClr val="61C45C"/>
              </a:solidFill>
              <a:cs typeface="Calibri"/>
            </a:endParaRPr>
          </a:p>
          <a:p>
            <a:pPr lvl="1"/>
            <a:r>
              <a:rPr lang="en-US" sz="4000" dirty="0">
                <a:solidFill>
                  <a:srgbClr val="FF0000"/>
                </a:solidFill>
              </a:rPr>
              <a:t>Funding needs to be increased</a:t>
            </a:r>
            <a:endParaRPr lang="en-US" sz="4000" dirty="0">
              <a:solidFill>
                <a:srgbClr val="FF0000"/>
              </a:solidFill>
              <a:cs typeface="Calibri"/>
            </a:endParaRPr>
          </a:p>
          <a:p>
            <a:pPr lvl="1"/>
            <a:r>
              <a:rPr lang="en-US" sz="4000" dirty="0">
                <a:solidFill>
                  <a:srgbClr val="FF0000"/>
                </a:solidFill>
              </a:rPr>
              <a:t>Need for more training for DDS staff as well as for individuals and families</a:t>
            </a:r>
            <a:endParaRPr lang="en-US" sz="4000" dirty="0">
              <a:solidFill>
                <a:srgbClr val="FF0000"/>
              </a:solidFill>
              <a:cs typeface="Calibri"/>
            </a:endParaRPr>
          </a:p>
          <a:p>
            <a:pPr lvl="1"/>
            <a:r>
              <a:rPr lang="en-US" sz="4000" dirty="0">
                <a:solidFill>
                  <a:srgbClr val="FF0000"/>
                </a:solidFill>
              </a:rPr>
              <a:t>Process is too complicated</a:t>
            </a:r>
            <a:endParaRPr lang="en-US" sz="4000" dirty="0">
              <a:solidFill>
                <a:srgbClr val="FF0000"/>
              </a:solidFill>
              <a:cs typeface="Calibri"/>
            </a:endParaRPr>
          </a:p>
          <a:p>
            <a:pPr lvl="1"/>
            <a:r>
              <a:rPr lang="en-US" sz="4000" dirty="0">
                <a:solidFill>
                  <a:srgbClr val="FF0000"/>
                </a:solidFill>
              </a:rPr>
              <a:t>High caseloads for service coordinators don’t allow the time necessary to support someone who is self-directing</a:t>
            </a:r>
            <a:endParaRPr lang="en-US" sz="3600" dirty="0">
              <a:solidFill>
                <a:srgbClr val="FF0000"/>
              </a:solidFill>
              <a:cs typeface="Calibri"/>
            </a:endParaRPr>
          </a:p>
          <a:p>
            <a:pPr marL="457200" lvl="1" indent="0">
              <a:buNone/>
            </a:pPr>
            <a:endParaRPr lang="en-US" dirty="0"/>
          </a:p>
          <a:p>
            <a:pPr lvl="1">
              <a:buFont typeface="Calibri" panose="020F0502020204030204" pitchFamily="34" charset="0"/>
              <a:buChar char="‾"/>
            </a:pPr>
            <a:endParaRPr lang="en-US" dirty="0"/>
          </a:p>
          <a:p>
            <a:pPr marL="0" indent="0">
              <a:buNone/>
            </a:pPr>
            <a:r>
              <a:rPr lang="en-US" dirty="0"/>
              <a:t>	</a:t>
            </a:r>
            <a:endParaRPr lang="en-US" dirty="0">
              <a:cs typeface="Calibri"/>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5600900-FFDA-4302-96DD-DE9892823DF1}" type="slidenum">
              <a:rPr lang="en-US" smtClean="0"/>
              <a:pPr/>
              <a:t>11</a:t>
            </a:fld>
            <a:endParaRPr lang="en-US"/>
          </a:p>
        </p:txBody>
      </p:sp>
    </p:spTree>
    <p:extLst>
      <p:ext uri="{BB962C8B-B14F-4D97-AF65-F5344CB8AC3E}">
        <p14:creationId xmlns:p14="http://schemas.microsoft.com/office/powerpoint/2010/main" val="1831755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871F-ED82-4C47-B0CB-FC94BCE82A4F}"/>
              </a:ext>
            </a:extLst>
          </p:cNvPr>
          <p:cNvSpPr>
            <a:spLocks noGrp="1"/>
          </p:cNvSpPr>
          <p:nvPr>
            <p:ph type="title"/>
          </p:nvPr>
        </p:nvSpPr>
        <p:spPr>
          <a:xfrm>
            <a:off x="822960" y="286603"/>
            <a:ext cx="7543800" cy="1450757"/>
          </a:xfrm>
        </p:spPr>
        <p:txBody>
          <a:bodyPr>
            <a:normAutofit/>
          </a:bodyPr>
          <a:lstStyle/>
          <a:p>
            <a:r>
              <a:rPr lang="en-US" dirty="0"/>
              <a:t>Who is most likely to be attracted to self-direction?</a:t>
            </a:r>
          </a:p>
        </p:txBody>
      </p:sp>
      <p:sp>
        <p:nvSpPr>
          <p:cNvPr id="3" name="Content Placeholder 2">
            <a:extLst>
              <a:ext uri="{FF2B5EF4-FFF2-40B4-BE49-F238E27FC236}">
                <a16:creationId xmlns:a16="http://schemas.microsoft.com/office/drawing/2014/main" id="{645E9D45-1BED-41F6-BB87-AF0357628E55}"/>
              </a:ext>
            </a:extLst>
          </p:cNvPr>
          <p:cNvSpPr>
            <a:spLocks noGrp="1"/>
          </p:cNvSpPr>
          <p:nvPr>
            <p:ph idx="1"/>
          </p:nvPr>
        </p:nvSpPr>
        <p:spPr>
          <a:xfrm>
            <a:off x="822959" y="1845734"/>
            <a:ext cx="4841240" cy="4023360"/>
          </a:xfrm>
        </p:spPr>
        <p:txBody>
          <a:bodyPr vert="horz" lIns="91440" tIns="45720" rIns="91440" bIns="45720" rtlCol="0">
            <a:normAutofit/>
          </a:bodyPr>
          <a:lstStyle/>
          <a:p>
            <a:pPr marL="0" indent="0">
              <a:buNone/>
            </a:pPr>
            <a:endParaRPr lang="en-US" b="1" dirty="0">
              <a:cs typeface="Calibri"/>
            </a:endParaRPr>
          </a:p>
          <a:p>
            <a:r>
              <a:rPr lang="en-US" sz="2400" dirty="0">
                <a:cs typeface="Calibri"/>
              </a:rPr>
              <a:t>People who are unhappy with traditional services </a:t>
            </a:r>
          </a:p>
          <a:p>
            <a:r>
              <a:rPr lang="en-US" sz="2400" dirty="0">
                <a:cs typeface="Calibri"/>
              </a:rPr>
              <a:t>People who have capable and involved families</a:t>
            </a:r>
          </a:p>
          <a:p>
            <a:r>
              <a:rPr lang="en-US" sz="2400" dirty="0">
                <a:cs typeface="Calibri"/>
              </a:rPr>
              <a:t>Transition age individuals</a:t>
            </a:r>
          </a:p>
          <a:p>
            <a:r>
              <a:rPr lang="en-US" sz="2400" dirty="0">
                <a:cs typeface="Calibri"/>
              </a:rPr>
              <a:t>People on the Autism Spectrum </a:t>
            </a:r>
          </a:p>
        </p:txBody>
      </p:sp>
      <p:pic>
        <p:nvPicPr>
          <p:cNvPr id="5" name="Picture 4">
            <a:extLst>
              <a:ext uri="{FF2B5EF4-FFF2-40B4-BE49-F238E27FC236}">
                <a16:creationId xmlns:a16="http://schemas.microsoft.com/office/drawing/2014/main" id="{8D163CEB-FD08-4977-B701-5F389EE6664C}"/>
              </a:ext>
            </a:extLst>
          </p:cNvPr>
          <p:cNvPicPr>
            <a:picLocks noChangeAspect="1"/>
          </p:cNvPicPr>
          <p:nvPr/>
        </p:nvPicPr>
        <p:blipFill>
          <a:blip r:embed="rId2"/>
          <a:stretch>
            <a:fillRect/>
          </a:stretch>
        </p:blipFill>
        <p:spPr>
          <a:xfrm>
            <a:off x="6015427" y="2820040"/>
            <a:ext cx="2351332" cy="1663567"/>
          </a:xfrm>
          <a:prstGeom prst="rect">
            <a:avLst/>
          </a:prstGeom>
        </p:spPr>
      </p:pic>
      <p:sp>
        <p:nvSpPr>
          <p:cNvPr id="4" name="Slide Number Placeholder 3">
            <a:extLst>
              <a:ext uri="{FF2B5EF4-FFF2-40B4-BE49-F238E27FC236}">
                <a16:creationId xmlns:a16="http://schemas.microsoft.com/office/drawing/2014/main" id="{CBEE4113-0DEE-4BC9-97E6-1BBE890FED0C}"/>
              </a:ext>
            </a:extLst>
          </p:cNvPr>
          <p:cNvSpPr>
            <a:spLocks noGrp="1"/>
          </p:cNvSpPr>
          <p:nvPr>
            <p:ph type="sldNum" sz="quarter" idx="10"/>
          </p:nvPr>
        </p:nvSpPr>
        <p:spPr>
          <a:xfrm>
            <a:off x="7425343" y="6459785"/>
            <a:ext cx="984019" cy="365125"/>
          </a:xfrm>
        </p:spPr>
        <p:txBody>
          <a:bodyPr>
            <a:normAutofit/>
          </a:bodyPr>
          <a:lstStyle/>
          <a:p>
            <a:pPr>
              <a:spcAft>
                <a:spcPts val="600"/>
              </a:spcAft>
            </a:pPr>
            <a:fld id="{05600900-FFDA-4302-96DD-DE9892823DF1}" type="slidenum">
              <a:rPr lang="en-US" smtClean="0"/>
              <a:pPr>
                <a:spcAft>
                  <a:spcPts val="600"/>
                </a:spcAft>
              </a:pPr>
              <a:t>12</a:t>
            </a:fld>
            <a:endParaRPr lang="en-US"/>
          </a:p>
        </p:txBody>
      </p:sp>
    </p:spTree>
    <p:extLst>
      <p:ext uri="{BB962C8B-B14F-4D97-AF65-F5344CB8AC3E}">
        <p14:creationId xmlns:p14="http://schemas.microsoft.com/office/powerpoint/2010/main" val="275896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FB5B-E9E3-48EA-B35B-553EEAB8D0FB}"/>
              </a:ext>
            </a:extLst>
          </p:cNvPr>
          <p:cNvSpPr>
            <a:spLocks noGrp="1"/>
          </p:cNvSpPr>
          <p:nvPr>
            <p:ph type="title"/>
          </p:nvPr>
        </p:nvSpPr>
        <p:spPr>
          <a:xfrm>
            <a:off x="822960" y="286604"/>
            <a:ext cx="7543800" cy="1450757"/>
          </a:xfrm>
        </p:spPr>
        <p:txBody>
          <a:bodyPr/>
          <a:lstStyle/>
          <a:p>
            <a:r>
              <a:rPr lang="en-US" dirty="0"/>
              <a:t>Agency With Choice Providers</a:t>
            </a:r>
          </a:p>
        </p:txBody>
      </p:sp>
      <p:sp>
        <p:nvSpPr>
          <p:cNvPr id="3" name="Content Placeholder 2">
            <a:extLst>
              <a:ext uri="{FF2B5EF4-FFF2-40B4-BE49-F238E27FC236}">
                <a16:creationId xmlns:a16="http://schemas.microsoft.com/office/drawing/2014/main" id="{EF3F7342-E9CF-4D10-B8BA-61D3BB86D6A4}"/>
              </a:ext>
            </a:extLst>
          </p:cNvPr>
          <p:cNvSpPr>
            <a:spLocks noGrp="1"/>
          </p:cNvSpPr>
          <p:nvPr>
            <p:ph idx="1"/>
          </p:nvPr>
        </p:nvSpPr>
        <p:spPr/>
        <p:txBody>
          <a:bodyPr>
            <a:normAutofit lnSpcReduction="10000"/>
          </a:bodyPr>
          <a:lstStyle/>
          <a:p>
            <a:pPr lvl="0">
              <a:buClr>
                <a:srgbClr val="E48312"/>
              </a:buClr>
            </a:pPr>
            <a:r>
              <a:rPr lang="en-US" sz="1900" dirty="0">
                <a:solidFill>
                  <a:srgbClr val="000000">
                    <a:lumMod val="75000"/>
                    <a:lumOff val="25000"/>
                  </a:srgbClr>
                </a:solidFill>
              </a:rPr>
              <a:t>Agencies and families support the model, however, there are also challenges:</a:t>
            </a:r>
          </a:p>
          <a:p>
            <a:pPr lvl="0">
              <a:buClr>
                <a:srgbClr val="E48312"/>
              </a:buClr>
            </a:pPr>
            <a:r>
              <a:rPr lang="en-US" sz="1900" dirty="0">
                <a:solidFill>
                  <a:srgbClr val="000000">
                    <a:lumMod val="75000"/>
                    <a:lumOff val="25000"/>
                  </a:srgbClr>
                </a:solidFill>
              </a:rPr>
              <a:t>Difficulty in attracting staff especially given that most staff are asked to work part-time</a:t>
            </a:r>
          </a:p>
          <a:p>
            <a:pPr>
              <a:buClr>
                <a:srgbClr val="E48312"/>
              </a:buClr>
            </a:pPr>
            <a:r>
              <a:rPr lang="en-US" dirty="0"/>
              <a:t>Inconsistent support provided for the model at the Area level including provision of information to participants and families about funding, optional supports, and the process of using the model; </a:t>
            </a:r>
          </a:p>
          <a:p>
            <a:pPr>
              <a:buClr>
                <a:srgbClr val="E48312"/>
              </a:buClr>
            </a:pPr>
            <a:r>
              <a:rPr lang="en-US" dirty="0"/>
              <a:t>Inconsistent information to providers about what is and what is not allowed under the model; </a:t>
            </a:r>
          </a:p>
          <a:p>
            <a:pPr>
              <a:buClr>
                <a:srgbClr val="E48312"/>
              </a:buClr>
            </a:pPr>
            <a:r>
              <a:rPr lang="en-US" dirty="0"/>
              <a:t>Lack of adequate funding to providers to enable them to provide the kind of support to individuals that Area Offices seem to expect.</a:t>
            </a:r>
          </a:p>
          <a:p>
            <a:pPr>
              <a:buClr>
                <a:srgbClr val="E48312"/>
              </a:buClr>
            </a:pPr>
            <a:r>
              <a:rPr lang="en-US" dirty="0"/>
              <a:t>Lack of collaboration among providers to build and improve the model </a:t>
            </a:r>
          </a:p>
          <a:p>
            <a:pPr lvl="0">
              <a:buClr>
                <a:srgbClr val="E48312"/>
              </a:buClr>
            </a:pPr>
            <a:endParaRPr lang="en-US" sz="1900" dirty="0">
              <a:solidFill>
                <a:srgbClr val="000000">
                  <a:lumMod val="75000"/>
                  <a:lumOff val="25000"/>
                </a:srgbClr>
              </a:solidFill>
            </a:endParaRPr>
          </a:p>
          <a:p>
            <a:pPr lvl="0">
              <a:buClr>
                <a:srgbClr val="E48312"/>
              </a:buClr>
            </a:pPr>
            <a:endParaRPr lang="en-US" sz="1900" dirty="0">
              <a:solidFill>
                <a:srgbClr val="000000">
                  <a:lumMod val="75000"/>
                  <a:lumOff val="25000"/>
                </a:srgbClr>
              </a:solidFill>
            </a:endParaRPr>
          </a:p>
          <a:p>
            <a:endParaRPr lang="en-US" dirty="0"/>
          </a:p>
        </p:txBody>
      </p:sp>
    </p:spTree>
    <p:extLst>
      <p:ext uri="{BB962C8B-B14F-4D97-AF65-F5344CB8AC3E}">
        <p14:creationId xmlns:p14="http://schemas.microsoft.com/office/powerpoint/2010/main" val="248135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A25C-5E05-47B4-AF3A-43F9F2DC2993}"/>
              </a:ext>
            </a:extLst>
          </p:cNvPr>
          <p:cNvSpPr>
            <a:spLocks noGrp="1"/>
          </p:cNvSpPr>
          <p:nvPr>
            <p:ph type="title"/>
          </p:nvPr>
        </p:nvSpPr>
        <p:spPr>
          <a:xfrm>
            <a:off x="822960" y="286604"/>
            <a:ext cx="7543800" cy="1450757"/>
          </a:xfrm>
        </p:spPr>
        <p:txBody>
          <a:bodyPr/>
          <a:lstStyle/>
          <a:p>
            <a:r>
              <a:rPr lang="en-US" dirty="0"/>
              <a:t>Findings from DDS Data Analysis</a:t>
            </a:r>
          </a:p>
        </p:txBody>
      </p:sp>
      <p:sp>
        <p:nvSpPr>
          <p:cNvPr id="3" name="Content Placeholder 2">
            <a:extLst>
              <a:ext uri="{FF2B5EF4-FFF2-40B4-BE49-F238E27FC236}">
                <a16:creationId xmlns:a16="http://schemas.microsoft.com/office/drawing/2014/main" id="{E458A76D-FFD6-437C-8090-5DD314D6CEF1}"/>
              </a:ext>
            </a:extLst>
          </p:cNvPr>
          <p:cNvSpPr>
            <a:spLocks noGrp="1"/>
          </p:cNvSpPr>
          <p:nvPr>
            <p:ph idx="1"/>
          </p:nvPr>
        </p:nvSpPr>
        <p:spPr>
          <a:xfrm>
            <a:off x="822959" y="1845733"/>
            <a:ext cx="7543801" cy="4519555"/>
          </a:xfrm>
        </p:spPr>
        <p:txBody>
          <a:bodyPr>
            <a:normAutofit fontScale="70000" lnSpcReduction="20000"/>
          </a:bodyPr>
          <a:lstStyle/>
          <a:p>
            <a:pPr marR="0" lvl="0">
              <a:lnSpc>
                <a:spcPct val="110000"/>
              </a:lnSpc>
              <a:buFont typeface="Wingdings" panose="05000000000000000000" pitchFamily="2" charset="2"/>
              <a:buChar char="§"/>
            </a:pPr>
            <a:r>
              <a:rPr lang="en-US" sz="2400"/>
              <a:t>  On average, self-directing participants were younger, more likely to be white, prefer</a:t>
            </a:r>
            <a:br>
              <a:rPr lang="en-US" sz="2400"/>
            </a:br>
            <a:r>
              <a:rPr lang="en-US" sz="2400"/>
              <a:t>  English, have a family member guardian, and have higher levels of assessed need</a:t>
            </a:r>
          </a:p>
          <a:p>
            <a:pPr marR="0" lvl="0">
              <a:lnSpc>
                <a:spcPct val="110000"/>
              </a:lnSpc>
              <a:buFont typeface="Wingdings" panose="05000000000000000000" pitchFamily="2" charset="2"/>
              <a:buChar char="§"/>
            </a:pPr>
            <a:r>
              <a:rPr lang="en-US" sz="2400"/>
              <a:t>  PDP participants are on average older, less likely to be white, and less likely to have</a:t>
            </a:r>
            <a:br>
              <a:rPr lang="en-US" sz="2400"/>
            </a:br>
            <a:r>
              <a:rPr lang="en-US" sz="2400"/>
              <a:t>  a guardian compared to their AWC counterparts. </a:t>
            </a:r>
          </a:p>
          <a:p>
            <a:pPr marR="0" lvl="0">
              <a:lnSpc>
                <a:spcPct val="110000"/>
              </a:lnSpc>
              <a:buFont typeface="Wingdings" panose="05000000000000000000" pitchFamily="2" charset="2"/>
              <a:buChar char="§"/>
            </a:pPr>
            <a:r>
              <a:rPr lang="en-US" sz="2400"/>
              <a:t>  Over the past three fiscal years, the numbers of people who are self-directing has</a:t>
            </a:r>
            <a:br>
              <a:rPr lang="en-US" sz="2400"/>
            </a:br>
            <a:r>
              <a:rPr lang="en-US" sz="2400"/>
              <a:t>  increased; however, the proportion of people who are self-directing has remained</a:t>
            </a:r>
            <a:br>
              <a:rPr lang="en-US" sz="2400"/>
            </a:br>
            <a:r>
              <a:rPr lang="en-US" sz="2400"/>
              <a:t>  stable at around 4%. </a:t>
            </a:r>
          </a:p>
          <a:p>
            <a:pPr marR="0" lvl="0">
              <a:lnSpc>
                <a:spcPct val="110000"/>
              </a:lnSpc>
              <a:buFont typeface="Wingdings" panose="05000000000000000000" pitchFamily="2" charset="2"/>
              <a:buChar char="§"/>
            </a:pPr>
            <a:r>
              <a:rPr lang="en-US" sz="2400"/>
              <a:t>  Regional differences in self-direction enrollment were considerable. The growth of</a:t>
            </a:r>
            <a:br>
              <a:rPr lang="en-US" sz="2400"/>
            </a:br>
            <a:r>
              <a:rPr lang="en-US" sz="2400"/>
              <a:t>  PDP has been slower than the growth of AWC except for the Metro East region.</a:t>
            </a:r>
          </a:p>
          <a:p>
            <a:pPr marR="0" lvl="0">
              <a:lnSpc>
                <a:spcPct val="110000"/>
              </a:lnSpc>
              <a:buFont typeface="Wingdings" panose="05000000000000000000" pitchFamily="2" charset="2"/>
              <a:buChar char="§"/>
            </a:pPr>
            <a:r>
              <a:rPr lang="en-US" sz="2400"/>
              <a:t>  Individuals self-directed a broad range of service types. With both PDP and AWC</a:t>
            </a:r>
            <a:br>
              <a:rPr lang="en-US" sz="2400"/>
            </a:br>
            <a:r>
              <a:rPr lang="en-US" sz="2400"/>
              <a:t>  combined, the three most commonly self-directed service types were Financial</a:t>
            </a:r>
            <a:br>
              <a:rPr lang="en-US" sz="2400"/>
            </a:br>
            <a:r>
              <a:rPr lang="en-US" sz="2400"/>
              <a:t>  Assistance, Personal supports and Day Services. These three services types</a:t>
            </a:r>
            <a:br>
              <a:rPr lang="en-US" sz="2400"/>
            </a:br>
            <a:r>
              <a:rPr lang="en-US" sz="2400"/>
              <a:t>  combined were also responsible for the majority of the expenditures. </a:t>
            </a:r>
          </a:p>
          <a:p>
            <a:pPr marR="0" lvl="0">
              <a:lnSpc>
                <a:spcPct val="110000"/>
              </a:lnSpc>
              <a:buFont typeface="Wingdings" panose="05000000000000000000" pitchFamily="2" charset="2"/>
              <a:buChar char="§"/>
            </a:pPr>
            <a:r>
              <a:rPr lang="en-US" sz="2400"/>
              <a:t>  PDP participants self-directed a wider range of services than their AWC peers and</a:t>
            </a:r>
            <a:br>
              <a:rPr lang="en-US" sz="2400"/>
            </a:br>
            <a:r>
              <a:rPr lang="en-US" sz="2400"/>
              <a:t>  had a higher ratio of self-directed vs. non-self-directed services.</a:t>
            </a:r>
          </a:p>
          <a:p>
            <a:pPr marL="0" indent="0">
              <a:buNone/>
            </a:pPr>
            <a:endParaRPr lang="en-US" sz="2400" dirty="0"/>
          </a:p>
        </p:txBody>
      </p:sp>
      <p:pic>
        <p:nvPicPr>
          <p:cNvPr id="4" name="Picture 3">
            <a:extLst>
              <a:ext uri="{FF2B5EF4-FFF2-40B4-BE49-F238E27FC236}">
                <a16:creationId xmlns:a16="http://schemas.microsoft.com/office/drawing/2014/main" id="{784C6451-3A75-4F24-9094-6D67B1BCD8D6}"/>
              </a:ext>
            </a:extLst>
          </p:cNvPr>
          <p:cNvPicPr>
            <a:picLocks noChangeAspect="1"/>
          </p:cNvPicPr>
          <p:nvPr/>
        </p:nvPicPr>
        <p:blipFill>
          <a:blip r:embed="rId2"/>
          <a:stretch>
            <a:fillRect/>
          </a:stretch>
        </p:blipFill>
        <p:spPr>
          <a:xfrm>
            <a:off x="6846931" y="0"/>
            <a:ext cx="1820338" cy="1820338"/>
          </a:xfrm>
          <a:prstGeom prst="rect">
            <a:avLst/>
          </a:prstGeom>
        </p:spPr>
      </p:pic>
    </p:spTree>
    <p:extLst>
      <p:ext uri="{BB962C8B-B14F-4D97-AF65-F5344CB8AC3E}">
        <p14:creationId xmlns:p14="http://schemas.microsoft.com/office/powerpoint/2010/main" val="1188007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17D9F-7C25-459E-AA42-E28691557A3C}"/>
              </a:ext>
            </a:extLst>
          </p:cNvPr>
          <p:cNvSpPr>
            <a:spLocks noGrp="1"/>
          </p:cNvSpPr>
          <p:nvPr>
            <p:ph type="title"/>
          </p:nvPr>
        </p:nvSpPr>
        <p:spPr>
          <a:xfrm>
            <a:off x="3731078" y="634946"/>
            <a:ext cx="4931229" cy="1450757"/>
          </a:xfrm>
        </p:spPr>
        <p:txBody>
          <a:bodyPr>
            <a:normAutofit/>
          </a:bodyPr>
          <a:lstStyle/>
          <a:p>
            <a:r>
              <a:rPr lang="en-US"/>
              <a:t>National Best Practices</a:t>
            </a:r>
            <a:endParaRPr lang="en-US" dirty="0"/>
          </a:p>
        </p:txBody>
      </p:sp>
      <p:pic>
        <p:nvPicPr>
          <p:cNvPr id="4" name="Picture 3">
            <a:extLst>
              <a:ext uri="{FF2B5EF4-FFF2-40B4-BE49-F238E27FC236}">
                <a16:creationId xmlns:a16="http://schemas.microsoft.com/office/drawing/2014/main" id="{F4EB98B0-1CFD-471D-BDB4-7DFF6C12B7CF}"/>
              </a:ext>
            </a:extLst>
          </p:cNvPr>
          <p:cNvPicPr>
            <a:picLocks noChangeAspect="1"/>
          </p:cNvPicPr>
          <p:nvPr/>
        </p:nvPicPr>
        <p:blipFill>
          <a:blip r:embed="rId2"/>
          <a:stretch>
            <a:fillRect/>
          </a:stretch>
        </p:blipFill>
        <p:spPr>
          <a:xfrm>
            <a:off x="475499" y="1703010"/>
            <a:ext cx="3000986" cy="3188547"/>
          </a:xfrm>
          <a:prstGeom prst="rect">
            <a:avLst/>
          </a:prstGeom>
        </p:spPr>
      </p:pic>
      <p:cxnSp>
        <p:nvCxnSpPr>
          <p:cNvPr id="11" name="Straight Connector 10">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C13B8F-5B36-4B47-ADD0-3A1E224FA485}"/>
              </a:ext>
            </a:extLst>
          </p:cNvPr>
          <p:cNvSpPr>
            <a:spLocks noGrp="1"/>
          </p:cNvSpPr>
          <p:nvPr>
            <p:ph idx="1"/>
          </p:nvPr>
        </p:nvSpPr>
        <p:spPr>
          <a:xfrm>
            <a:off x="3731076" y="2198914"/>
            <a:ext cx="4931230" cy="3670180"/>
          </a:xfrm>
        </p:spPr>
        <p:txBody>
          <a:bodyPr>
            <a:normAutofit/>
          </a:bodyPr>
          <a:lstStyle/>
          <a:p>
            <a:pPr marL="342900" marR="182880" lvl="0" indent="-342900">
              <a:spcBef>
                <a:spcPts val="0"/>
              </a:spcBef>
              <a:spcAft>
                <a:spcPts val="600"/>
              </a:spcAft>
              <a:buFont typeface="Symbol" panose="05050102010706020507" pitchFamily="18" charset="2"/>
              <a:buChar char=""/>
            </a:pPr>
            <a:r>
              <a:rPr lang="en-US" sz="1400">
                <a:latin typeface="Times New Roman" panose="02020603050405020304" pitchFamily="18" charset="0"/>
                <a:ea typeface="Times New Roman" panose="02020603050405020304" pitchFamily="18" charset="0"/>
              </a:rPr>
              <a:t>All states make support brokers available to participants in self-direction through a variety of means and caseloads ranged from 30 to 35</a:t>
            </a:r>
          </a:p>
          <a:p>
            <a:pPr marL="342900" marR="182880" lvl="0" indent="-342900">
              <a:spcBef>
                <a:spcPts val="0"/>
              </a:spcBef>
              <a:spcAft>
                <a:spcPts val="600"/>
              </a:spcAft>
              <a:buFont typeface="Symbol" panose="05050102010706020507" pitchFamily="18" charset="2"/>
              <a:buChar char=""/>
            </a:pPr>
            <a:r>
              <a:rPr lang="en-US" sz="1400">
                <a:latin typeface="Times New Roman" panose="02020603050405020304" pitchFamily="18" charset="0"/>
                <a:ea typeface="Times New Roman" panose="02020603050405020304" pitchFamily="18" charset="0"/>
              </a:rPr>
              <a:t>States use a standardized assessment—either “home grown” or the SIS—to develop budgets.  In New Jersey, the assessment yields budget levels.</a:t>
            </a:r>
          </a:p>
          <a:p>
            <a:pPr marL="342900" marR="182880" lvl="0" indent="-342900">
              <a:spcBef>
                <a:spcPts val="0"/>
              </a:spcBef>
              <a:spcAft>
                <a:spcPts val="600"/>
              </a:spcAft>
              <a:buFont typeface="Symbol" panose="05050102010706020507" pitchFamily="18" charset="2"/>
              <a:buChar char=""/>
            </a:pPr>
            <a:r>
              <a:rPr lang="en-US" sz="1400">
                <a:latin typeface="Times New Roman" panose="02020603050405020304" pitchFamily="18" charset="0"/>
                <a:ea typeface="Times New Roman" panose="02020603050405020304" pitchFamily="18" charset="0"/>
              </a:rPr>
              <a:t>Several states have created consumer advisory boards.  </a:t>
            </a:r>
          </a:p>
          <a:p>
            <a:pPr marL="342900" marR="182880" lvl="0" indent="-342900">
              <a:spcBef>
                <a:spcPts val="0"/>
              </a:spcBef>
              <a:spcAft>
                <a:spcPts val="600"/>
              </a:spcAft>
              <a:buFont typeface="Symbol" panose="05050102010706020507" pitchFamily="18" charset="2"/>
              <a:buChar char=""/>
            </a:pPr>
            <a:r>
              <a:rPr lang="en-US" sz="1400">
                <a:latin typeface="Times New Roman" panose="02020603050405020304" pitchFamily="18" charset="0"/>
                <a:ea typeface="Times New Roman" panose="02020603050405020304" pitchFamily="18" charset="0"/>
              </a:rPr>
              <a:t>States noted that self-direction becomes easier as time goes on and as the support broker becomes more knowledgeable.</a:t>
            </a:r>
          </a:p>
          <a:p>
            <a:pPr marL="342900" marR="182880" lvl="0" indent="-342900">
              <a:spcBef>
                <a:spcPts val="0"/>
              </a:spcBef>
              <a:spcAft>
                <a:spcPts val="600"/>
              </a:spcAft>
              <a:buFont typeface="Symbol" panose="05050102010706020507" pitchFamily="18" charset="2"/>
              <a:buChar char=""/>
            </a:pPr>
            <a:r>
              <a:rPr lang="en-US" sz="1400">
                <a:latin typeface="Times New Roman" panose="02020603050405020304" pitchFamily="18" charset="0"/>
                <a:ea typeface="Times New Roman" panose="02020603050405020304" pitchFamily="18" charset="0"/>
              </a:rPr>
              <a:t>Some states take fees for support brokers out of the budget, and some states supply it outside of the budget.</a:t>
            </a:r>
          </a:p>
          <a:p>
            <a:pPr marL="342900" marR="182880" lvl="0" indent="-342900">
              <a:spcBef>
                <a:spcPts val="0"/>
              </a:spcBef>
              <a:spcAft>
                <a:spcPts val="600"/>
              </a:spcAft>
              <a:buFont typeface="Symbol" panose="05050102010706020507" pitchFamily="18" charset="2"/>
              <a:buChar char=""/>
            </a:pPr>
            <a:r>
              <a:rPr lang="en-US" sz="1400">
                <a:latin typeface="Times New Roman" panose="02020603050405020304" pitchFamily="18" charset="0"/>
                <a:ea typeface="Times New Roman" panose="02020603050405020304" pitchFamily="18" charset="0"/>
              </a:rPr>
              <a:t>With respect to training requirements for support staff, one state, Connecticut, requires potential staff to complete online courses via the College of Direct Support.  </a:t>
            </a:r>
          </a:p>
          <a:p>
            <a:endParaRPr lang="en-US" sz="1400"/>
          </a:p>
        </p:txBody>
      </p:sp>
      <p:sp>
        <p:nvSpPr>
          <p:cNvPr id="13" name="Rectangle 12">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9445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475499" y="4550229"/>
            <a:ext cx="8181805" cy="1057655"/>
          </a:xfrm>
        </p:spPr>
        <p:txBody>
          <a:bodyPr>
            <a:normAutofit/>
          </a:bodyPr>
          <a:lstStyle/>
          <a:p>
            <a:r>
              <a:rPr lang="en-US" sz="4800"/>
              <a:t>Findings and Recommendations</a:t>
            </a:r>
          </a:p>
        </p:txBody>
      </p:sp>
      <p:pic>
        <p:nvPicPr>
          <p:cNvPr id="8" name="Picture 7">
            <a:extLst>
              <a:ext uri="{FF2B5EF4-FFF2-40B4-BE49-F238E27FC236}">
                <a16:creationId xmlns:a16="http://schemas.microsoft.com/office/drawing/2014/main" id="{42A23953-6660-48FC-925B-4DFDA58665BC}"/>
              </a:ext>
            </a:extLst>
          </p:cNvPr>
          <p:cNvPicPr>
            <a:picLocks noChangeAspect="1"/>
          </p:cNvPicPr>
          <p:nvPr/>
        </p:nvPicPr>
        <p:blipFill rotWithShape="1">
          <a:blip r:embed="rId2"/>
          <a:srcRect t="5164" r="-2" b="10212"/>
          <a:stretch/>
        </p:blipFill>
        <p:spPr>
          <a:xfrm>
            <a:off x="476592" y="640080"/>
            <a:ext cx="8187348" cy="3602736"/>
          </a:xfrm>
          <a:prstGeom prst="rect">
            <a:avLst/>
          </a:prstGeom>
        </p:spPr>
      </p:pic>
      <p:cxnSp>
        <p:nvCxnSpPr>
          <p:cNvPr id="47" name="Straight Connector 46">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28FDA155-8BD5-4A6F-9D0B-0025B280526A}"/>
              </a:ext>
            </a:extLst>
          </p:cNvPr>
          <p:cNvSpPr txBox="1"/>
          <p:nvPr/>
        </p:nvSpPr>
        <p:spPr>
          <a:xfrm>
            <a:off x="540814" y="5708342"/>
            <a:ext cx="6747029" cy="369332"/>
          </a:xfrm>
          <a:prstGeom prst="rect">
            <a:avLst/>
          </a:prstGeom>
          <a:noFill/>
        </p:spPr>
        <p:txBody>
          <a:bodyPr wrap="square" rtlCol="0">
            <a:spAutoFit/>
          </a:bodyPr>
          <a:lstStyle/>
          <a:p>
            <a:r>
              <a:rPr lang="en-US" dirty="0"/>
              <a:t>CONNECTING THE DOTS</a:t>
            </a:r>
          </a:p>
        </p:txBody>
      </p:sp>
    </p:spTree>
    <p:extLst>
      <p:ext uri="{BB962C8B-B14F-4D97-AF65-F5344CB8AC3E}">
        <p14:creationId xmlns:p14="http://schemas.microsoft.com/office/powerpoint/2010/main" val="2547270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dirty="0"/>
              <a:t>Summary of Findings</a:t>
            </a:r>
          </a:p>
        </p:txBody>
      </p:sp>
      <p:sp>
        <p:nvSpPr>
          <p:cNvPr id="3" name="Content Placeholder 2"/>
          <p:cNvSpPr>
            <a:spLocks noGrp="1"/>
          </p:cNvSpPr>
          <p:nvPr>
            <p:ph idx="1"/>
          </p:nvPr>
        </p:nvSpPr>
        <p:spPr>
          <a:xfrm>
            <a:off x="822958" y="1845734"/>
            <a:ext cx="5530531" cy="4563944"/>
          </a:xfrm>
        </p:spPr>
        <p:txBody>
          <a:bodyPr>
            <a:normAutofit fontScale="92500"/>
          </a:bodyPr>
          <a:lstStyle/>
          <a:p>
            <a:pPr>
              <a:buFont typeface="Wingdings" panose="05000000000000000000" pitchFamily="2" charset="2"/>
              <a:buChar char="§"/>
            </a:pPr>
            <a:r>
              <a:rPr lang="en-US" sz="1400" dirty="0"/>
              <a:t>  There is a need for additional resources to provide support brokerage if self</a:t>
            </a:r>
            <a:br>
              <a:rPr lang="en-US" sz="1400" dirty="0"/>
            </a:br>
            <a:r>
              <a:rPr lang="en-US" sz="1400" dirty="0"/>
              <a:t>  -direction is to expand significantly in the state.</a:t>
            </a:r>
          </a:p>
          <a:p>
            <a:pPr>
              <a:buFont typeface="Wingdings" panose="05000000000000000000" pitchFamily="2" charset="2"/>
              <a:buChar char="§"/>
            </a:pPr>
            <a:r>
              <a:rPr lang="en-US" sz="1400" dirty="0"/>
              <a:t>  There is no dedicated funding for self-direction and support that is available</a:t>
            </a:r>
            <a:br>
              <a:rPr lang="en-US" sz="1400" dirty="0"/>
            </a:br>
            <a:r>
              <a:rPr lang="en-US" sz="1400" dirty="0"/>
              <a:t>  comes out unused or existing funds from preexisting provider contracts and</a:t>
            </a:r>
            <a:br>
              <a:rPr lang="en-US" sz="1400" dirty="0"/>
            </a:br>
            <a:r>
              <a:rPr lang="en-US" sz="1400" dirty="0"/>
              <a:t>  the Turning 22 program.</a:t>
            </a:r>
          </a:p>
          <a:p>
            <a:pPr>
              <a:buFont typeface="Wingdings" panose="05000000000000000000" pitchFamily="2" charset="2"/>
              <a:buChar char="§"/>
            </a:pPr>
            <a:r>
              <a:rPr lang="en-US" sz="1400" dirty="0"/>
              <a:t>  Many individuals and families reported a lack of familiarity with their budget</a:t>
            </a:r>
            <a:br>
              <a:rPr lang="en-US" sz="1400" dirty="0"/>
            </a:br>
            <a:r>
              <a:rPr lang="en-US" sz="1400" dirty="0"/>
              <a:t>  amounts both before the development of the plan and over time.</a:t>
            </a:r>
          </a:p>
          <a:p>
            <a:pPr>
              <a:buFont typeface="Wingdings" panose="05000000000000000000" pitchFamily="2" charset="2"/>
              <a:buChar char="§"/>
            </a:pPr>
            <a:r>
              <a:rPr lang="en-US" sz="1400" dirty="0"/>
              <a:t>  Everyone who receives services and supports is given a functional assessment;</a:t>
            </a:r>
            <a:br>
              <a:rPr lang="en-US" sz="1400" dirty="0"/>
            </a:br>
            <a:r>
              <a:rPr lang="en-US" sz="1400" dirty="0"/>
              <a:t>  however, there is no standard parameter that links functional levels with</a:t>
            </a:r>
            <a:br>
              <a:rPr lang="en-US" sz="1400" dirty="0"/>
            </a:br>
            <a:r>
              <a:rPr lang="en-US" sz="1400" dirty="0"/>
              <a:t>  individual budget amounts.</a:t>
            </a:r>
          </a:p>
          <a:p>
            <a:pPr>
              <a:buFont typeface="Wingdings" panose="05000000000000000000" pitchFamily="2" charset="2"/>
              <a:buChar char="§"/>
            </a:pPr>
            <a:r>
              <a:rPr lang="en-US" sz="1400" dirty="0"/>
              <a:t>  There are significant regional variations in enrollment in the PDP and the</a:t>
            </a:r>
            <a:br>
              <a:rPr lang="en-US" sz="1400" dirty="0"/>
            </a:br>
            <a:r>
              <a:rPr lang="en-US" sz="1400" dirty="0"/>
              <a:t>  Agency With Choice program.</a:t>
            </a:r>
          </a:p>
          <a:p>
            <a:pPr>
              <a:buFont typeface="Wingdings" panose="05000000000000000000" pitchFamily="2" charset="2"/>
              <a:buChar char="§"/>
            </a:pPr>
            <a:r>
              <a:rPr lang="en-US" sz="1400" dirty="0"/>
              <a:t>  Though there has been real progress in the development of descriptive and</a:t>
            </a:r>
            <a:br>
              <a:rPr lang="en-US" sz="1400" dirty="0"/>
            </a:br>
            <a:r>
              <a:rPr lang="en-US" sz="1400" dirty="0"/>
              <a:t>  educational material regarding the benefits and mechanics of self-direction,</a:t>
            </a:r>
            <a:br>
              <a:rPr lang="en-US" sz="1400" dirty="0"/>
            </a:br>
            <a:r>
              <a:rPr lang="en-US" sz="1400" dirty="0"/>
              <a:t>  knowledge of self-direction is still not consistent across the state.</a:t>
            </a:r>
          </a:p>
          <a:p>
            <a:pPr>
              <a:buFont typeface="Wingdings" panose="05000000000000000000" pitchFamily="2" charset="2"/>
              <a:buChar char="§"/>
            </a:pPr>
            <a:endParaRPr lang="en-US" sz="1200" dirty="0"/>
          </a:p>
        </p:txBody>
      </p:sp>
      <p:pic>
        <p:nvPicPr>
          <p:cNvPr id="6" name="Picture 5">
            <a:extLst>
              <a:ext uri="{FF2B5EF4-FFF2-40B4-BE49-F238E27FC236}">
                <a16:creationId xmlns:a16="http://schemas.microsoft.com/office/drawing/2014/main" id="{9C3DF910-0905-47A7-840B-7AFA528ECDF2}"/>
              </a:ext>
            </a:extLst>
          </p:cNvPr>
          <p:cNvPicPr>
            <a:picLocks noChangeAspect="1"/>
          </p:cNvPicPr>
          <p:nvPr/>
        </p:nvPicPr>
        <p:blipFill>
          <a:blip r:embed="rId2"/>
          <a:stretch>
            <a:fillRect/>
          </a:stretch>
        </p:blipFill>
        <p:spPr>
          <a:xfrm>
            <a:off x="6353490" y="2663301"/>
            <a:ext cx="2146434" cy="2146434"/>
          </a:xfrm>
          <a:prstGeom prst="rect">
            <a:avLst/>
          </a:prstGeom>
        </p:spPr>
      </p:pic>
    </p:spTree>
    <p:extLst>
      <p:ext uri="{BB962C8B-B14F-4D97-AF65-F5344CB8AC3E}">
        <p14:creationId xmlns:p14="http://schemas.microsoft.com/office/powerpoint/2010/main" val="767602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1334-64BC-4A2F-BFF8-B2632EF305B0}"/>
              </a:ext>
            </a:extLst>
          </p:cNvPr>
          <p:cNvSpPr>
            <a:spLocks noGrp="1"/>
          </p:cNvSpPr>
          <p:nvPr>
            <p:ph type="title"/>
          </p:nvPr>
        </p:nvSpPr>
        <p:spPr>
          <a:xfrm>
            <a:off x="822960" y="286603"/>
            <a:ext cx="7543800" cy="1450757"/>
          </a:xfrm>
        </p:spPr>
        <p:txBody>
          <a:bodyPr>
            <a:normAutofit/>
          </a:bodyPr>
          <a:lstStyle/>
          <a:p>
            <a:r>
              <a:rPr lang="en-US" dirty="0"/>
              <a:t>Summary of</a:t>
            </a:r>
            <a:br>
              <a:rPr lang="en-US" dirty="0"/>
            </a:br>
            <a:r>
              <a:rPr lang="en-US" dirty="0"/>
              <a:t> Findings, continued</a:t>
            </a:r>
          </a:p>
        </p:txBody>
      </p:sp>
      <p:sp>
        <p:nvSpPr>
          <p:cNvPr id="3" name="Content Placeholder 2">
            <a:extLst>
              <a:ext uri="{FF2B5EF4-FFF2-40B4-BE49-F238E27FC236}">
                <a16:creationId xmlns:a16="http://schemas.microsoft.com/office/drawing/2014/main" id="{8870EED6-CC5D-4C0F-AD48-466469066606}"/>
              </a:ext>
            </a:extLst>
          </p:cNvPr>
          <p:cNvSpPr>
            <a:spLocks noGrp="1"/>
          </p:cNvSpPr>
          <p:nvPr>
            <p:ph idx="1"/>
          </p:nvPr>
        </p:nvSpPr>
        <p:spPr>
          <a:xfrm>
            <a:off x="822958" y="1845733"/>
            <a:ext cx="5258245" cy="4306491"/>
          </a:xfrm>
        </p:spPr>
        <p:txBody>
          <a:bodyPr>
            <a:normAutofit/>
          </a:bodyPr>
          <a:lstStyle/>
          <a:p>
            <a:pPr lvl="0">
              <a:buFont typeface="Wingdings" panose="05000000000000000000" pitchFamily="2" charset="2"/>
              <a:buChar char="§"/>
            </a:pPr>
            <a:r>
              <a:rPr lang="en-US" sz="1400" dirty="0"/>
              <a:t>  The Agency With Choice program is a promising approach to self</a:t>
            </a:r>
            <a:br>
              <a:rPr lang="en-US" sz="1400" dirty="0"/>
            </a:br>
            <a:r>
              <a:rPr lang="en-US" sz="1400" dirty="0"/>
              <a:t>  -direction but has been very slow to expand.</a:t>
            </a:r>
          </a:p>
          <a:p>
            <a:pPr lvl="0">
              <a:buFont typeface="Wingdings" panose="05000000000000000000" pitchFamily="2" charset="2"/>
              <a:buChar char="§"/>
            </a:pPr>
            <a:r>
              <a:rPr lang="en-US" sz="1400" dirty="0"/>
              <a:t>  Self-direction is still a very small part of the overall DDS service</a:t>
            </a:r>
            <a:br>
              <a:rPr lang="en-US" sz="1400" dirty="0"/>
            </a:br>
            <a:r>
              <a:rPr lang="en-US" sz="1400" dirty="0"/>
              <a:t>  system even though there are high levels of satisfaction among</a:t>
            </a:r>
            <a:br>
              <a:rPr lang="en-US" sz="1400" dirty="0"/>
            </a:br>
            <a:r>
              <a:rPr lang="en-US" sz="1400" dirty="0"/>
              <a:t>  those who are    enrolled.</a:t>
            </a:r>
          </a:p>
          <a:p>
            <a:pPr lvl="0">
              <a:buFont typeface="Wingdings" panose="05000000000000000000" pitchFamily="2" charset="2"/>
              <a:buChar char="§"/>
            </a:pPr>
            <a:r>
              <a:rPr lang="en-US" sz="1400" dirty="0"/>
              <a:t>  Once the 3-year evaluation is complete, there will still be a need for</a:t>
            </a:r>
            <a:br>
              <a:rPr lang="en-US" sz="1400" dirty="0"/>
            </a:br>
            <a:r>
              <a:rPr lang="en-US" sz="1400" dirty="0"/>
              <a:t>   DDS to track the implementation of self-direction and to determine</a:t>
            </a:r>
            <a:br>
              <a:rPr lang="en-US" sz="1400" dirty="0"/>
            </a:br>
            <a:r>
              <a:rPr lang="en-US" sz="1400" dirty="0"/>
              <a:t>   whether capacity is being built among state staff and providers.</a:t>
            </a:r>
          </a:p>
          <a:p>
            <a:pPr lvl="0">
              <a:buFont typeface="Wingdings" panose="05000000000000000000" pitchFamily="2" charset="2"/>
              <a:buChar char="§"/>
            </a:pPr>
            <a:r>
              <a:rPr lang="en-US" sz="1400" dirty="0"/>
              <a:t>  DDS should consider convening a “users” group of participants and</a:t>
            </a:r>
            <a:br>
              <a:rPr lang="en-US" sz="1400" dirty="0"/>
            </a:br>
            <a:r>
              <a:rPr lang="en-US" sz="1400" dirty="0"/>
              <a:t>   family members to provide advice on self-direction.</a:t>
            </a:r>
          </a:p>
          <a:p>
            <a:pPr lvl="0">
              <a:buFont typeface="Wingdings" panose="05000000000000000000" pitchFamily="2" charset="2"/>
              <a:buChar char="§"/>
            </a:pPr>
            <a:r>
              <a:rPr lang="en-US" sz="1400" dirty="0"/>
              <a:t>  There are continuing issues with PPL, including communication,</a:t>
            </a:r>
            <a:br>
              <a:rPr lang="en-US" sz="1400" dirty="0"/>
            </a:br>
            <a:r>
              <a:rPr lang="en-US" sz="1400" dirty="0"/>
              <a:t>   redundancy, and complexity that should be addressed.</a:t>
            </a:r>
          </a:p>
          <a:p>
            <a:endParaRPr lang="en-US" sz="1300" dirty="0"/>
          </a:p>
        </p:txBody>
      </p:sp>
      <p:pic>
        <p:nvPicPr>
          <p:cNvPr id="4" name="Picture 3">
            <a:extLst>
              <a:ext uri="{FF2B5EF4-FFF2-40B4-BE49-F238E27FC236}">
                <a16:creationId xmlns:a16="http://schemas.microsoft.com/office/drawing/2014/main" id="{925918E4-5128-41BA-AF43-429C8EBF7EF6}"/>
              </a:ext>
            </a:extLst>
          </p:cNvPr>
          <p:cNvPicPr>
            <a:picLocks noChangeAspect="1"/>
          </p:cNvPicPr>
          <p:nvPr/>
        </p:nvPicPr>
        <p:blipFill>
          <a:blip r:embed="rId2"/>
          <a:stretch>
            <a:fillRect/>
          </a:stretch>
        </p:blipFill>
        <p:spPr>
          <a:xfrm>
            <a:off x="6015427" y="2476158"/>
            <a:ext cx="2351332" cy="2351332"/>
          </a:xfrm>
          <a:prstGeom prst="rect">
            <a:avLst/>
          </a:prstGeom>
        </p:spPr>
      </p:pic>
    </p:spTree>
    <p:extLst>
      <p:ext uri="{BB962C8B-B14F-4D97-AF65-F5344CB8AC3E}">
        <p14:creationId xmlns:p14="http://schemas.microsoft.com/office/powerpoint/2010/main" val="4179550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9DEA-1AA8-44A3-A47D-35F2EEEF0E26}"/>
              </a:ext>
            </a:extLst>
          </p:cNvPr>
          <p:cNvSpPr>
            <a:spLocks noGrp="1"/>
          </p:cNvSpPr>
          <p:nvPr>
            <p:ph type="title"/>
          </p:nvPr>
        </p:nvSpPr>
        <p:spPr>
          <a:xfrm>
            <a:off x="822960" y="286603"/>
            <a:ext cx="7543800" cy="1450757"/>
          </a:xfrm>
        </p:spPr>
        <p:txBody>
          <a:bodyPr>
            <a:normAutofit/>
          </a:bodyPr>
          <a:lstStyle/>
          <a:p>
            <a:r>
              <a:rPr lang="en-US" dirty="0"/>
              <a:t>Summary of Recommendations</a:t>
            </a:r>
          </a:p>
        </p:txBody>
      </p:sp>
      <p:sp>
        <p:nvSpPr>
          <p:cNvPr id="3" name="Content Placeholder 2">
            <a:extLst>
              <a:ext uri="{FF2B5EF4-FFF2-40B4-BE49-F238E27FC236}">
                <a16:creationId xmlns:a16="http://schemas.microsoft.com/office/drawing/2014/main" id="{18B5DE43-6072-4A30-802A-0F81A1BE5163}"/>
              </a:ext>
            </a:extLst>
          </p:cNvPr>
          <p:cNvSpPr>
            <a:spLocks noGrp="1"/>
          </p:cNvSpPr>
          <p:nvPr>
            <p:ph idx="1"/>
          </p:nvPr>
        </p:nvSpPr>
        <p:spPr>
          <a:xfrm>
            <a:off x="822959" y="1845734"/>
            <a:ext cx="4841240" cy="4023360"/>
          </a:xfrm>
        </p:spPr>
        <p:txBody>
          <a:bodyPr>
            <a:normAutofit/>
          </a:bodyPr>
          <a:lstStyle/>
          <a:p>
            <a:pPr lvl="0"/>
            <a:r>
              <a:rPr lang="en-US" sz="1400"/>
              <a:t>Explore the possibility of making support brokerage a waiver service to expand the availability of dedicated staff available to support people who are self-directing.</a:t>
            </a:r>
          </a:p>
          <a:p>
            <a:pPr lvl="0"/>
            <a:r>
              <a:rPr lang="en-US" sz="1400"/>
              <a:t>Request additional funding to expand the number of state staff who are support brokers.</a:t>
            </a:r>
          </a:p>
          <a:p>
            <a:pPr lvl="0"/>
            <a:r>
              <a:rPr lang="en-US" sz="1400"/>
              <a:t>Explore the feasibility of requesting that the Legislature create a line item in the DDS budget for self-direction.</a:t>
            </a:r>
          </a:p>
          <a:p>
            <a:pPr lvl="0"/>
            <a:r>
              <a:rPr lang="en-US" sz="1400"/>
              <a:t>Ensure that individuals who are self-directing are appraised of their budget prior to finalization of the plan and know how to access the status of their budgets through the PPL portal.</a:t>
            </a:r>
          </a:p>
          <a:p>
            <a:pPr lvl="0"/>
            <a:r>
              <a:rPr lang="en-US" sz="1400"/>
              <a:t>Examine current methodology regarding the development of individual self-directed budgets to determine whether there are more predictable and consistent ways of linking level of need to an individual budget amount.</a:t>
            </a:r>
          </a:p>
          <a:p>
            <a:endParaRPr lang="en-US" sz="1400"/>
          </a:p>
        </p:txBody>
      </p:sp>
      <p:pic>
        <p:nvPicPr>
          <p:cNvPr id="4" name="Picture 3">
            <a:extLst>
              <a:ext uri="{FF2B5EF4-FFF2-40B4-BE49-F238E27FC236}">
                <a16:creationId xmlns:a16="http://schemas.microsoft.com/office/drawing/2014/main" id="{D98D8B4C-956B-47D6-A3AD-2E41F19AF796}"/>
              </a:ext>
            </a:extLst>
          </p:cNvPr>
          <p:cNvPicPr>
            <a:picLocks noChangeAspect="1"/>
          </p:cNvPicPr>
          <p:nvPr/>
        </p:nvPicPr>
        <p:blipFill>
          <a:blip r:embed="rId2"/>
          <a:stretch>
            <a:fillRect/>
          </a:stretch>
        </p:blipFill>
        <p:spPr>
          <a:xfrm>
            <a:off x="6015427" y="3063991"/>
            <a:ext cx="2351332" cy="1175666"/>
          </a:xfrm>
          <a:prstGeom prst="rect">
            <a:avLst/>
          </a:prstGeom>
        </p:spPr>
      </p:pic>
    </p:spTree>
    <p:extLst>
      <p:ext uri="{BB962C8B-B14F-4D97-AF65-F5344CB8AC3E}">
        <p14:creationId xmlns:p14="http://schemas.microsoft.com/office/powerpoint/2010/main" val="337067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64200" y="2793761"/>
            <a:ext cx="2702560" cy="1716125"/>
          </a:xfrm>
          <a:prstGeom prst="rect">
            <a:avLst/>
          </a:prstGeom>
        </p:spPr>
      </p:pic>
      <p:sp>
        <p:nvSpPr>
          <p:cNvPr id="2" name="Title 1"/>
          <p:cNvSpPr>
            <a:spLocks noGrp="1"/>
          </p:cNvSpPr>
          <p:nvPr>
            <p:ph type="title"/>
          </p:nvPr>
        </p:nvSpPr>
        <p:spPr>
          <a:xfrm>
            <a:off x="822960" y="286604"/>
            <a:ext cx="7543800" cy="1450757"/>
          </a:xfrm>
        </p:spPr>
        <p:txBody>
          <a:bodyPr>
            <a:normAutofit/>
          </a:bodyPr>
          <a:lstStyle/>
          <a:p>
            <a:r>
              <a:rPr lang="en-US" dirty="0"/>
              <a:t>Evaluation Goals</a:t>
            </a:r>
          </a:p>
        </p:txBody>
      </p:sp>
      <p:sp>
        <p:nvSpPr>
          <p:cNvPr id="3" name="Content Placeholder 2"/>
          <p:cNvSpPr>
            <a:spLocks noGrp="1"/>
          </p:cNvSpPr>
          <p:nvPr>
            <p:ph idx="1"/>
          </p:nvPr>
        </p:nvSpPr>
        <p:spPr>
          <a:xfrm>
            <a:off x="822960" y="1845734"/>
            <a:ext cx="4521200" cy="4023360"/>
          </a:xfrm>
        </p:spPr>
        <p:txBody>
          <a:bodyPr>
            <a:normAutofit/>
          </a:bodyPr>
          <a:lstStyle/>
          <a:p>
            <a:pPr>
              <a:lnSpc>
                <a:spcPct val="80000"/>
              </a:lnSpc>
            </a:pPr>
            <a:r>
              <a:rPr lang="en-US" dirty="0">
                <a:latin typeface="Arial" panose="020B0604020202020204" pitchFamily="34" charset="0"/>
              </a:rPr>
              <a:t>Year 1:  Current focus</a:t>
            </a:r>
          </a:p>
          <a:p>
            <a:pPr>
              <a:lnSpc>
                <a:spcPct val="80000"/>
              </a:lnSpc>
            </a:pPr>
            <a:r>
              <a:rPr lang="en-US" dirty="0">
                <a:latin typeface="Arial" panose="020B0604020202020204" pitchFamily="34" charset="0"/>
              </a:rPr>
              <a:t>Evaluate the effectiveness of training and outreach efforts currently being used in Massachusetts.</a:t>
            </a:r>
          </a:p>
          <a:p>
            <a:pPr>
              <a:lnSpc>
                <a:spcPct val="80000"/>
              </a:lnSpc>
            </a:pPr>
            <a:r>
              <a:rPr lang="en-US" b="1" dirty="0">
                <a:latin typeface="Arial" panose="020B0604020202020204" pitchFamily="34" charset="0"/>
              </a:rPr>
              <a:t>Year 2:</a:t>
            </a:r>
          </a:p>
          <a:p>
            <a:pPr>
              <a:lnSpc>
                <a:spcPct val="80000"/>
              </a:lnSpc>
            </a:pPr>
            <a:r>
              <a:rPr lang="en-US" b="1" dirty="0">
                <a:latin typeface="Arial" panose="020B0604020202020204" pitchFamily="34" charset="0"/>
              </a:rPr>
              <a:t>Evaluate the quality and effectiveness of systems in place to support self-direction.</a:t>
            </a:r>
          </a:p>
          <a:p>
            <a:pPr>
              <a:lnSpc>
                <a:spcPct val="80000"/>
              </a:lnSpc>
            </a:pPr>
            <a:r>
              <a:rPr lang="en-US" dirty="0">
                <a:latin typeface="Arial" panose="020B0604020202020204" pitchFamily="34" charset="0"/>
              </a:rPr>
              <a:t>Year 3:   Evaluate satisfaction of services for individuals currently directing their services and supports.</a:t>
            </a:r>
          </a:p>
          <a:p>
            <a:pPr>
              <a:lnSpc>
                <a:spcPct val="80000"/>
              </a:lnSpc>
            </a:pPr>
            <a:endParaRPr lang="en-US" dirty="0"/>
          </a:p>
        </p:txBody>
      </p:sp>
    </p:spTree>
    <p:extLst>
      <p:ext uri="{BB962C8B-B14F-4D97-AF65-F5344CB8AC3E}">
        <p14:creationId xmlns:p14="http://schemas.microsoft.com/office/powerpoint/2010/main" val="1116803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80A67-58E1-4B20-AD5D-33DFFDE3284C}"/>
              </a:ext>
            </a:extLst>
          </p:cNvPr>
          <p:cNvSpPr>
            <a:spLocks noGrp="1"/>
          </p:cNvSpPr>
          <p:nvPr>
            <p:ph type="title"/>
          </p:nvPr>
        </p:nvSpPr>
        <p:spPr>
          <a:xfrm>
            <a:off x="822960" y="286603"/>
            <a:ext cx="7543800" cy="1450757"/>
          </a:xfrm>
        </p:spPr>
        <p:txBody>
          <a:bodyPr>
            <a:normAutofit/>
          </a:bodyPr>
          <a:lstStyle/>
          <a:p>
            <a:r>
              <a:rPr lang="en-US" dirty="0"/>
              <a:t>Summary of Recommendations, continued</a:t>
            </a:r>
          </a:p>
        </p:txBody>
      </p:sp>
      <p:sp>
        <p:nvSpPr>
          <p:cNvPr id="3" name="Content Placeholder 2">
            <a:extLst>
              <a:ext uri="{FF2B5EF4-FFF2-40B4-BE49-F238E27FC236}">
                <a16:creationId xmlns:a16="http://schemas.microsoft.com/office/drawing/2014/main" id="{FEA2BDB6-1E61-4171-A915-1CEE78D5E065}"/>
              </a:ext>
            </a:extLst>
          </p:cNvPr>
          <p:cNvSpPr>
            <a:spLocks noGrp="1"/>
          </p:cNvSpPr>
          <p:nvPr>
            <p:ph idx="1"/>
          </p:nvPr>
        </p:nvSpPr>
        <p:spPr>
          <a:xfrm>
            <a:off x="822959" y="1845734"/>
            <a:ext cx="4841240" cy="4023360"/>
          </a:xfrm>
        </p:spPr>
        <p:txBody>
          <a:bodyPr>
            <a:normAutofit/>
          </a:bodyPr>
          <a:lstStyle/>
          <a:p>
            <a:pPr lvl="0"/>
            <a:r>
              <a:rPr lang="en-US" sz="1300"/>
              <a:t>To encourage increased enrollment in self-direction across the state, each region should develop a long-range plan to facilitate the adoption of self-direction with timelines and enrollment targets.</a:t>
            </a:r>
          </a:p>
          <a:p>
            <a:pPr lvl="0"/>
            <a:r>
              <a:rPr lang="en-US" sz="1300"/>
              <a:t>Continue to expand the availability of information on self-direction in a range of formats to educate participants, family members and support coordinators/support brokers.</a:t>
            </a:r>
          </a:p>
          <a:p>
            <a:pPr lvl="0"/>
            <a:r>
              <a:rPr lang="en-US" sz="1300"/>
              <a:t>Take several steps to encourage participation in Agency With Choice both by participants and providers.</a:t>
            </a:r>
          </a:p>
          <a:p>
            <a:pPr lvl="0"/>
            <a:r>
              <a:rPr lang="en-US" sz="1300"/>
              <a:t>Convene a statewide conference on self-direction to showcase both the PDP and AWC program and to highlight the experiences of individuals who are self-directing, providers that support self-direction, and support brokers.</a:t>
            </a:r>
          </a:p>
          <a:p>
            <a:pPr lvl="0"/>
            <a:r>
              <a:rPr lang="en-US" sz="1300"/>
              <a:t>Continue to monitor the enrollment in self-direction through surveys of service coordinators and brokers as well as individual participants and review of regional data to assess whether self-direction targets are being met.</a:t>
            </a:r>
          </a:p>
          <a:p>
            <a:endParaRPr lang="en-US" sz="1300"/>
          </a:p>
        </p:txBody>
      </p:sp>
      <p:pic>
        <p:nvPicPr>
          <p:cNvPr id="4" name="Picture 3">
            <a:extLst>
              <a:ext uri="{FF2B5EF4-FFF2-40B4-BE49-F238E27FC236}">
                <a16:creationId xmlns:a16="http://schemas.microsoft.com/office/drawing/2014/main" id="{16EE0DFA-CD96-4AAA-807B-118100B0BE3B}"/>
              </a:ext>
            </a:extLst>
          </p:cNvPr>
          <p:cNvPicPr>
            <a:picLocks noChangeAspect="1"/>
          </p:cNvPicPr>
          <p:nvPr/>
        </p:nvPicPr>
        <p:blipFill>
          <a:blip r:embed="rId2"/>
          <a:stretch>
            <a:fillRect/>
          </a:stretch>
        </p:blipFill>
        <p:spPr>
          <a:xfrm>
            <a:off x="6015427" y="3063991"/>
            <a:ext cx="2351332" cy="1175666"/>
          </a:xfrm>
          <a:prstGeom prst="rect">
            <a:avLst/>
          </a:prstGeom>
        </p:spPr>
      </p:pic>
    </p:spTree>
    <p:extLst>
      <p:ext uri="{BB962C8B-B14F-4D97-AF65-F5344CB8AC3E}">
        <p14:creationId xmlns:p14="http://schemas.microsoft.com/office/powerpoint/2010/main" val="3626331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27140" r="16744" b="-2"/>
          <a:stretch/>
        </p:blipFill>
        <p:spPr>
          <a:xfrm>
            <a:off x="475500" y="640080"/>
            <a:ext cx="4706750" cy="5577840"/>
          </a:xfrm>
          <a:prstGeom prst="rect">
            <a:avLst/>
          </a:prstGeom>
        </p:spPr>
      </p:pic>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80"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72664" y="640080"/>
            <a:ext cx="2744435" cy="2926080"/>
          </a:xfrm>
        </p:spPr>
        <p:txBody>
          <a:bodyPr vert="horz" lIns="91440" tIns="45720" rIns="91440" bIns="45720" rtlCol="0" anchor="b">
            <a:normAutofit/>
          </a:bodyPr>
          <a:lstStyle/>
          <a:p>
            <a:r>
              <a:rPr lang="en-US" sz="4400">
                <a:solidFill>
                  <a:srgbClr val="FFFFFF"/>
                </a:solidFill>
              </a:rPr>
              <a:t>Questions?</a:t>
            </a:r>
          </a:p>
        </p:txBody>
      </p:sp>
      <p:sp>
        <p:nvSpPr>
          <p:cNvPr id="3" name="Text Placeholder 2"/>
          <p:cNvSpPr>
            <a:spLocks noGrp="1"/>
          </p:cNvSpPr>
          <p:nvPr>
            <p:ph type="body" idx="1"/>
          </p:nvPr>
        </p:nvSpPr>
        <p:spPr>
          <a:xfrm>
            <a:off x="6072664" y="3578085"/>
            <a:ext cx="2744435" cy="2639835"/>
          </a:xfrm>
        </p:spPr>
        <p:txBody>
          <a:bodyPr vert="horz" lIns="91440" tIns="45720" rIns="91440" bIns="45720" rtlCol="0">
            <a:normAutofit/>
          </a:bodyPr>
          <a:lstStyle/>
          <a:p>
            <a:r>
              <a:rPr lang="en-US" sz="1500" dirty="0">
                <a:solidFill>
                  <a:schemeClr val="bg1"/>
                </a:solidFill>
                <a:hlinkClick r:id="rId3">
                  <a:extLst>
                    <a:ext uri="{A12FA001-AC4F-418D-AE19-62706E023703}">
                      <ahyp:hlinkClr xmlns:ahyp="http://schemas.microsoft.com/office/drawing/2018/hyperlinkcolor" val="tx"/>
                    </a:ext>
                  </a:extLst>
                </a:hlinkClick>
              </a:rPr>
              <a:t>vbradley@hsri.org</a:t>
            </a:r>
            <a:endParaRPr lang="en-US" sz="1500" dirty="0">
              <a:solidFill>
                <a:schemeClr val="bg1"/>
              </a:solidFill>
            </a:endParaRPr>
          </a:p>
          <a:p>
            <a:endParaRPr lang="en-US" sz="1500" dirty="0">
              <a:solidFill>
                <a:srgbClr val="FFFFFF"/>
              </a:solidFill>
            </a:endParaRPr>
          </a:p>
        </p:txBody>
      </p:sp>
    </p:spTree>
    <p:extLst>
      <p:ext uri="{BB962C8B-B14F-4D97-AF65-F5344CB8AC3E}">
        <p14:creationId xmlns:p14="http://schemas.microsoft.com/office/powerpoint/2010/main" val="19985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923C-BDFB-419F-A5DE-26BC113FFACA}"/>
              </a:ext>
            </a:extLst>
          </p:cNvPr>
          <p:cNvSpPr>
            <a:spLocks noGrp="1"/>
          </p:cNvSpPr>
          <p:nvPr>
            <p:ph type="title"/>
          </p:nvPr>
        </p:nvSpPr>
        <p:spPr>
          <a:xfrm>
            <a:off x="947247" y="280781"/>
            <a:ext cx="7543800" cy="1450757"/>
          </a:xfrm>
        </p:spPr>
        <p:txBody>
          <a:bodyPr>
            <a:normAutofit/>
          </a:bodyPr>
          <a:lstStyle/>
          <a:p>
            <a:r>
              <a:rPr lang="en-US" dirty="0"/>
              <a:t>DDS Accomplishments</a:t>
            </a:r>
          </a:p>
        </p:txBody>
      </p:sp>
      <p:sp>
        <p:nvSpPr>
          <p:cNvPr id="3" name="Content Placeholder 2">
            <a:extLst>
              <a:ext uri="{FF2B5EF4-FFF2-40B4-BE49-F238E27FC236}">
                <a16:creationId xmlns:a16="http://schemas.microsoft.com/office/drawing/2014/main" id="{8ED8A19B-C7E9-4E7E-BFB8-138CF79614AE}"/>
              </a:ext>
            </a:extLst>
          </p:cNvPr>
          <p:cNvSpPr>
            <a:spLocks noGrp="1"/>
          </p:cNvSpPr>
          <p:nvPr>
            <p:ph idx="1"/>
          </p:nvPr>
        </p:nvSpPr>
        <p:spPr>
          <a:xfrm>
            <a:off x="822958" y="1845733"/>
            <a:ext cx="5693251" cy="4359757"/>
          </a:xfrm>
        </p:spPr>
        <p:txBody>
          <a:bodyPr>
            <a:normAutofit/>
          </a:bodyPr>
          <a:lstStyle/>
          <a:p>
            <a:pPr marL="342900" marR="0" lvl="0" indent="-342900">
              <a:spcBef>
                <a:spcPts val="0"/>
              </a:spcBef>
              <a:spcAft>
                <a:spcPts val="600"/>
              </a:spcAft>
              <a:buFont typeface="Symbol" panose="05050102010706020507" pitchFamily="18" charset="2"/>
              <a:buChar char=""/>
            </a:pPr>
            <a:r>
              <a:rPr lang="en-US" sz="1400" dirty="0">
                <a:latin typeface="Calibri" panose="020F0502020204030204" pitchFamily="34" charset="0"/>
                <a:ea typeface="MS Mincho" panose="02020609040205080304" pitchFamily="49" charset="-128"/>
                <a:cs typeface="Times New Roman" panose="02020603050405020304" pitchFamily="18" charset="0"/>
              </a:rPr>
              <a:t>DDS outreach included:</a:t>
            </a:r>
          </a:p>
          <a:p>
            <a:pPr marL="742950" marR="0" lvl="1" indent="-285750">
              <a:spcBef>
                <a:spcPts val="0"/>
              </a:spcBef>
              <a:spcAft>
                <a:spcPts val="600"/>
              </a:spcAft>
              <a:buFont typeface="Arial" panose="020B0604020202020204" pitchFamily="34" charset="0"/>
              <a:buChar char="•"/>
            </a:pPr>
            <a:r>
              <a:rPr lang="en-US" sz="1400" dirty="0">
                <a:latin typeface="Calibri" panose="020F0502020204030204" pitchFamily="34" charset="0"/>
                <a:ea typeface="MS Mincho" panose="02020609040205080304" pitchFamily="49" charset="-128"/>
                <a:cs typeface="Times New Roman" panose="02020603050405020304" pitchFamily="18" charset="0"/>
              </a:rPr>
              <a:t>Informational sessions in each region almost monthly. </a:t>
            </a:r>
          </a:p>
          <a:p>
            <a:pPr marL="742950" marR="0" lvl="1" indent="-285750">
              <a:spcBef>
                <a:spcPts val="0"/>
              </a:spcBef>
              <a:spcAft>
                <a:spcPts val="600"/>
              </a:spcAft>
              <a:buFont typeface="Arial" panose="020B0604020202020204" pitchFamily="34" charset="0"/>
              <a:buChar char="•"/>
            </a:pPr>
            <a:r>
              <a:rPr lang="en-US" sz="1400" dirty="0">
                <a:latin typeface="Calibri" panose="020F0502020204030204" pitchFamily="34" charset="0"/>
                <a:ea typeface="MS Mincho" panose="02020609040205080304" pitchFamily="49" charset="-128"/>
                <a:cs typeface="Times New Roman" panose="02020603050405020304" pitchFamily="18" charset="0"/>
              </a:rPr>
              <a:t>Sessions in multi-cultural Family Support Centers</a:t>
            </a:r>
          </a:p>
          <a:p>
            <a:pPr marL="742950" marR="0" lvl="1" indent="-285750">
              <a:spcBef>
                <a:spcPts val="0"/>
              </a:spcBef>
              <a:spcAft>
                <a:spcPts val="600"/>
              </a:spcAft>
              <a:buFont typeface="Arial" panose="020B0604020202020204" pitchFamily="34" charset="0"/>
              <a:buChar char="•"/>
            </a:pPr>
            <a:r>
              <a:rPr lang="en-US" sz="1400" dirty="0">
                <a:latin typeface="Calibri" panose="020F0502020204030204" pitchFamily="34" charset="0"/>
                <a:ea typeface="MS Mincho" panose="02020609040205080304" pitchFamily="49" charset="-128"/>
                <a:cs typeface="Times New Roman" panose="02020603050405020304" pitchFamily="18" charset="0"/>
              </a:rPr>
              <a:t>Regular sessions through Family Support Centers</a:t>
            </a:r>
          </a:p>
          <a:p>
            <a:pPr marL="742950" marR="0" lvl="1" indent="-285750">
              <a:spcBef>
                <a:spcPts val="0"/>
              </a:spcBef>
              <a:spcAft>
                <a:spcPts val="600"/>
              </a:spcAft>
              <a:buFont typeface="Arial" panose="020B0604020202020204" pitchFamily="34" charset="0"/>
              <a:buChar char="•"/>
            </a:pPr>
            <a:r>
              <a:rPr lang="en-US" sz="1400" dirty="0">
                <a:latin typeface="Calibri" panose="020F0502020204030204" pitchFamily="34" charset="0"/>
                <a:ea typeface="MS Mincho" panose="02020609040205080304" pitchFamily="49" charset="-128"/>
                <a:cs typeface="Times New Roman" panose="02020603050405020304" pitchFamily="18" charset="0"/>
              </a:rPr>
              <a:t>Public speaking training for self-advocates through the creation of a Speaker’s Bureau </a:t>
            </a:r>
          </a:p>
          <a:p>
            <a:pPr marL="742950" marR="0" lvl="1" indent="-285750">
              <a:spcBef>
                <a:spcPts val="0"/>
              </a:spcBef>
              <a:spcAft>
                <a:spcPts val="600"/>
              </a:spcAft>
              <a:buFont typeface="Arial" panose="020B0604020202020204" pitchFamily="34" charset="0"/>
              <a:buChar char="•"/>
            </a:pPr>
            <a:r>
              <a:rPr lang="en-US" sz="1400" dirty="0">
                <a:latin typeface="Calibri" panose="020F0502020204030204" pitchFamily="34" charset="0"/>
                <a:ea typeface="MS Mincho" panose="02020609040205080304" pitchFamily="49" charset="-128"/>
                <a:cs typeface="Times New Roman" panose="02020603050405020304" pitchFamily="18" charset="0"/>
              </a:rPr>
              <a:t>Inclusion of families and individuals in self-direction forums to tell their stories</a:t>
            </a:r>
          </a:p>
          <a:p>
            <a:pPr marL="742950" marR="0" lvl="1" indent="-285750">
              <a:spcBef>
                <a:spcPts val="0"/>
              </a:spcBef>
              <a:spcAft>
                <a:spcPts val="600"/>
              </a:spcAft>
              <a:buFont typeface="Arial" panose="020B0604020202020204" pitchFamily="34" charset="0"/>
              <a:buChar char="•"/>
            </a:pPr>
            <a:r>
              <a:rPr lang="en-US" sz="1400" dirty="0">
                <a:latin typeface="Calibri" panose="020F0502020204030204" pitchFamily="34" charset="0"/>
                <a:ea typeface="MS Mincho" panose="02020609040205080304" pitchFamily="49" charset="-128"/>
                <a:cs typeface="Times New Roman" panose="02020603050405020304" pitchFamily="18" charset="0"/>
              </a:rPr>
              <a:t>Presentations in Russian, Spanish, Haitian</a:t>
            </a:r>
          </a:p>
          <a:p>
            <a:pPr marL="342900" marR="0" lvl="0" indent="-342900">
              <a:spcBef>
                <a:spcPts val="0"/>
              </a:spcBef>
              <a:spcAft>
                <a:spcPts val="600"/>
              </a:spcAft>
              <a:buFont typeface="Symbol" panose="05050102010706020507" pitchFamily="18" charset="2"/>
              <a:buChar char=""/>
            </a:pPr>
            <a:r>
              <a:rPr lang="en-US" sz="1400" dirty="0">
                <a:latin typeface="Calibri" panose="020F0502020204030204" pitchFamily="34" charset="0"/>
                <a:ea typeface="MS Mincho" panose="02020609040205080304" pitchFamily="49" charset="-128"/>
                <a:cs typeface="Times New Roman" panose="02020603050405020304" pitchFamily="18" charset="0"/>
              </a:rPr>
              <a:t>DDS is building mentoring relationships among service coordinators/service brokers, providing person-centered training, holding an annual support broker conference   </a:t>
            </a:r>
          </a:p>
          <a:p>
            <a:pPr marL="342900" marR="0" lvl="0" indent="-342900">
              <a:spcBef>
                <a:spcPts val="0"/>
              </a:spcBef>
              <a:spcAft>
                <a:spcPts val="600"/>
              </a:spcAft>
              <a:buFont typeface="Symbol" panose="05050102010706020507" pitchFamily="18" charset="2"/>
              <a:buChar char=""/>
            </a:pPr>
            <a:r>
              <a:rPr lang="en-US" sz="1400" dirty="0">
                <a:latin typeface="Calibri" panose="020F0502020204030204" pitchFamily="34" charset="0"/>
                <a:ea typeface="MS Mincho" panose="02020609040205080304" pitchFamily="49" charset="-128"/>
                <a:cs typeface="Times New Roman" panose="02020603050405020304" pitchFamily="18" charset="0"/>
              </a:rPr>
              <a:t>DDS is improving materials for participants and service coordinators, has issued guidance, and has a to ensure consistent guidance in the future. </a:t>
            </a:r>
          </a:p>
          <a:p>
            <a:pPr marL="342900" marR="0" lvl="0" indent="-342900">
              <a:spcBef>
                <a:spcPts val="0"/>
              </a:spcBef>
              <a:spcAft>
                <a:spcPts val="600"/>
              </a:spcAft>
              <a:buFont typeface="Symbol" panose="05050102010706020507" pitchFamily="18" charset="2"/>
              <a:buChar char=""/>
            </a:pPr>
            <a:r>
              <a:rPr lang="en-US" sz="1400" dirty="0">
                <a:latin typeface="Calibri" panose="020F0502020204030204" pitchFamily="34" charset="0"/>
                <a:ea typeface="MS Mincho" panose="02020609040205080304" pitchFamily="49" charset="-128"/>
                <a:cs typeface="Times New Roman" panose="02020603050405020304" pitchFamily="18" charset="0"/>
              </a:rPr>
              <a:t>DDS has taken steps to improve outreach using social media and is producing two videos per region and a fraud/ abuse video.  </a:t>
            </a:r>
          </a:p>
          <a:p>
            <a:pPr marL="342900" marR="0" lvl="0" indent="-342900">
              <a:spcBef>
                <a:spcPts val="0"/>
              </a:spcBef>
              <a:spcAft>
                <a:spcPts val="600"/>
              </a:spcAft>
              <a:buFont typeface="Symbol" panose="05050102010706020507" pitchFamily="18" charset="2"/>
              <a:buChar char=""/>
            </a:pPr>
            <a:r>
              <a:rPr lang="en-US" sz="1400" dirty="0">
                <a:latin typeface="Calibri" panose="020F0502020204030204" pitchFamily="34" charset="0"/>
                <a:ea typeface="MS Mincho" panose="02020609040205080304" pitchFamily="49" charset="-128"/>
                <a:cs typeface="Times New Roman" panose="02020603050405020304" pitchFamily="18" charset="0"/>
              </a:rPr>
              <a:t>SD Managers and Autism Leads are introducing self-direction at transition fairs and forums. </a:t>
            </a:r>
            <a:endParaRPr lang="en-US" sz="1400" dirty="0"/>
          </a:p>
        </p:txBody>
      </p:sp>
      <p:pic>
        <p:nvPicPr>
          <p:cNvPr id="5" name="Picture 4">
            <a:extLst>
              <a:ext uri="{FF2B5EF4-FFF2-40B4-BE49-F238E27FC236}">
                <a16:creationId xmlns:a16="http://schemas.microsoft.com/office/drawing/2014/main" id="{66608BC4-24DA-4A8C-B256-2A317D7A99E1}"/>
              </a:ext>
            </a:extLst>
          </p:cNvPr>
          <p:cNvPicPr>
            <a:picLocks noChangeAspect="1"/>
          </p:cNvPicPr>
          <p:nvPr/>
        </p:nvPicPr>
        <p:blipFill>
          <a:blip r:embed="rId2"/>
          <a:stretch>
            <a:fillRect/>
          </a:stretch>
        </p:blipFill>
        <p:spPr>
          <a:xfrm>
            <a:off x="6259036" y="2237173"/>
            <a:ext cx="2107724" cy="2737304"/>
          </a:xfrm>
          <a:prstGeom prst="rect">
            <a:avLst/>
          </a:prstGeom>
        </p:spPr>
      </p:pic>
    </p:spTree>
    <p:extLst>
      <p:ext uri="{BB962C8B-B14F-4D97-AF65-F5344CB8AC3E}">
        <p14:creationId xmlns:p14="http://schemas.microsoft.com/office/powerpoint/2010/main" val="193613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hing&#10;&#10;Description generated with very high confidence"/>
          <p:cNvPicPr>
            <a:picLocks noChangeAspect="1"/>
          </p:cNvPicPr>
          <p:nvPr/>
        </p:nvPicPr>
        <p:blipFill rotWithShape="1">
          <a:blip r:embed="rId2"/>
          <a:srcRect l="20803" r="29042" b="2"/>
          <a:stretch/>
        </p:blipFill>
        <p:spPr>
          <a:xfrm>
            <a:off x="807324" y="1916318"/>
            <a:ext cx="2321248" cy="3471012"/>
          </a:xfrm>
          <a:prstGeom prst="rect">
            <a:avLst/>
          </a:prstGeom>
        </p:spPr>
      </p:pic>
      <p:sp>
        <p:nvSpPr>
          <p:cNvPr id="2" name="Title 1"/>
          <p:cNvSpPr>
            <a:spLocks noGrp="1"/>
          </p:cNvSpPr>
          <p:nvPr>
            <p:ph type="title"/>
          </p:nvPr>
        </p:nvSpPr>
        <p:spPr>
          <a:xfrm>
            <a:off x="822960" y="286604"/>
            <a:ext cx="7543800" cy="1450757"/>
          </a:xfrm>
        </p:spPr>
        <p:txBody>
          <a:bodyPr>
            <a:normAutofit/>
          </a:bodyPr>
          <a:lstStyle/>
          <a:p>
            <a:r>
              <a:rPr lang="en-US" dirty="0"/>
              <a:t>Evaluation Tools: Year Two</a:t>
            </a:r>
          </a:p>
        </p:txBody>
      </p:sp>
      <p:sp>
        <p:nvSpPr>
          <p:cNvPr id="3" name="Content Placeholder 2"/>
          <p:cNvSpPr>
            <a:spLocks noGrp="1"/>
          </p:cNvSpPr>
          <p:nvPr>
            <p:ph idx="1"/>
          </p:nvPr>
        </p:nvSpPr>
        <p:spPr>
          <a:xfrm>
            <a:off x="3479800" y="1845734"/>
            <a:ext cx="4886960" cy="4278772"/>
          </a:xfrm>
        </p:spPr>
        <p:txBody>
          <a:bodyPr>
            <a:normAutofit/>
          </a:bodyPr>
          <a:lstStyle/>
          <a:p>
            <a:pPr>
              <a:lnSpc>
                <a:spcPct val="70000"/>
              </a:lnSpc>
            </a:pPr>
            <a:r>
              <a:rPr lang="en-US" sz="1800" dirty="0"/>
              <a:t>Interviews with AWC providers</a:t>
            </a:r>
          </a:p>
          <a:p>
            <a:pPr>
              <a:lnSpc>
                <a:spcPct val="70000"/>
              </a:lnSpc>
            </a:pPr>
            <a:r>
              <a:rPr lang="en-US" sz="1800" dirty="0"/>
              <a:t>Interviews with state DDS staff</a:t>
            </a:r>
          </a:p>
          <a:p>
            <a:pPr>
              <a:lnSpc>
                <a:spcPct val="70000"/>
              </a:lnSpc>
            </a:pPr>
            <a:r>
              <a:rPr lang="en-US" sz="1800" dirty="0"/>
              <a:t>Focus groups</a:t>
            </a:r>
          </a:p>
          <a:p>
            <a:pPr>
              <a:lnSpc>
                <a:spcPct val="110000"/>
              </a:lnSpc>
            </a:pPr>
            <a:r>
              <a:rPr lang="en-US" sz="1800" dirty="0"/>
              <a:t>On line survey with service coordinators/service brokers</a:t>
            </a:r>
          </a:p>
          <a:p>
            <a:pPr>
              <a:lnSpc>
                <a:spcPct val="70000"/>
              </a:lnSpc>
            </a:pPr>
            <a:r>
              <a:rPr lang="en-US" sz="1800" dirty="0"/>
              <a:t>Mail surveys of PDP and AWC participants</a:t>
            </a:r>
          </a:p>
          <a:p>
            <a:pPr>
              <a:lnSpc>
                <a:spcPct val="110000"/>
              </a:lnSpc>
            </a:pPr>
            <a:r>
              <a:rPr lang="en-US" sz="1800" dirty="0"/>
              <a:t>Review of best practices in self direction in other states</a:t>
            </a:r>
          </a:p>
          <a:p>
            <a:pPr>
              <a:lnSpc>
                <a:spcPct val="70000"/>
              </a:lnSpc>
            </a:pPr>
            <a:r>
              <a:rPr lang="en-US" sz="1800" dirty="0"/>
              <a:t>Review of DDS data</a:t>
            </a:r>
          </a:p>
          <a:p>
            <a:pPr>
              <a:lnSpc>
                <a:spcPct val="70000"/>
              </a:lnSpc>
            </a:pPr>
            <a:endParaRPr lang="en-US" sz="1700" dirty="0"/>
          </a:p>
        </p:txBody>
      </p:sp>
    </p:spTree>
    <p:extLst>
      <p:ext uri="{BB962C8B-B14F-4D97-AF65-F5344CB8AC3E}">
        <p14:creationId xmlns:p14="http://schemas.microsoft.com/office/powerpoint/2010/main" val="266799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78FF8-1D00-41D2-B5B3-6D8EC11A6219}"/>
              </a:ext>
            </a:extLst>
          </p:cNvPr>
          <p:cNvSpPr>
            <a:spLocks noGrp="1"/>
          </p:cNvSpPr>
          <p:nvPr>
            <p:ph type="title"/>
          </p:nvPr>
        </p:nvSpPr>
        <p:spPr>
          <a:xfrm>
            <a:off x="3886200" y="634946"/>
            <a:ext cx="4776107" cy="1450757"/>
          </a:xfrm>
        </p:spPr>
        <p:txBody>
          <a:bodyPr>
            <a:normAutofit/>
          </a:bodyPr>
          <a:lstStyle/>
          <a:p>
            <a:r>
              <a:rPr lang="en-US" dirty="0"/>
              <a:t>Research Questions</a:t>
            </a:r>
          </a:p>
        </p:txBody>
      </p:sp>
      <p:pic>
        <p:nvPicPr>
          <p:cNvPr id="5" name="Picture 4">
            <a:extLst>
              <a:ext uri="{FF2B5EF4-FFF2-40B4-BE49-F238E27FC236}">
                <a16:creationId xmlns:a16="http://schemas.microsoft.com/office/drawing/2014/main" id="{E588C420-F7B3-4B44-85AE-046F0D64D368}"/>
              </a:ext>
            </a:extLst>
          </p:cNvPr>
          <p:cNvPicPr>
            <a:picLocks noChangeAspect="1"/>
          </p:cNvPicPr>
          <p:nvPr/>
        </p:nvPicPr>
        <p:blipFill rotWithShape="1">
          <a:blip r:embed="rId2">
            <a:extLst/>
          </a:blip>
          <a:srcRect l="25513" r="33838" b="-1"/>
          <a:stretch/>
        </p:blipFill>
        <p:spPr>
          <a:xfrm>
            <a:off x="20" y="-12128"/>
            <a:ext cx="3335907" cy="6870127"/>
          </a:xfrm>
          <a:prstGeom prst="rect">
            <a:avLst/>
          </a:prstGeom>
        </p:spPr>
      </p:pic>
      <p:cxnSp>
        <p:nvCxnSpPr>
          <p:cNvPr id="23" name="Straight Connector 2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FC3F7F-45DE-44D3-8767-DD36F7591FC1}"/>
              </a:ext>
            </a:extLst>
          </p:cNvPr>
          <p:cNvSpPr>
            <a:spLocks noGrp="1"/>
          </p:cNvSpPr>
          <p:nvPr>
            <p:ph idx="1"/>
          </p:nvPr>
        </p:nvSpPr>
        <p:spPr>
          <a:xfrm>
            <a:off x="3542190" y="2198913"/>
            <a:ext cx="5120117" cy="4503725"/>
          </a:xfrm>
        </p:spPr>
        <p:txBody>
          <a:bodyPr>
            <a:normAutofit fontScale="62500" lnSpcReduction="20000"/>
          </a:bodyPr>
          <a:lstStyle/>
          <a:p>
            <a:pPr lvl="0"/>
            <a:r>
              <a:rPr lang="en-US" dirty="0"/>
              <a:t>What are the characteristics of those who are self-directing?</a:t>
            </a:r>
          </a:p>
          <a:p>
            <a:pPr lvl="0"/>
            <a:r>
              <a:rPr lang="en-US" dirty="0"/>
              <a:t>Are there regional differences in the number of individuals who are self-directing?</a:t>
            </a:r>
          </a:p>
          <a:p>
            <a:pPr lvl="0"/>
            <a:r>
              <a:rPr lang="en-US" dirty="0"/>
              <a:t>What services and supports are people most likely to include in their individual budgets and how do the costs compare with traditional services?</a:t>
            </a:r>
          </a:p>
          <a:p>
            <a:pPr lvl="0"/>
            <a:r>
              <a:rPr lang="en-US" dirty="0"/>
              <a:t>What do service coordinators and support brokers see as the challenges to supporting people who are self-directing and what do they see as ways that the process can be improved?  </a:t>
            </a:r>
          </a:p>
          <a:p>
            <a:pPr lvl="0"/>
            <a:r>
              <a:rPr lang="en-US" dirty="0"/>
              <a:t>What do participants, DDS staff, and families see as the challenge and benefits of self-direction and the ways in which the process can be improved?</a:t>
            </a:r>
          </a:p>
          <a:p>
            <a:pPr lvl="0"/>
            <a:r>
              <a:rPr lang="en-US" dirty="0"/>
              <a:t>What do stakeholders (participants, DDS staff, and families) see as the ways in which the process of self-direction can be enhanced? </a:t>
            </a:r>
          </a:p>
          <a:p>
            <a:pPr lvl="0"/>
            <a:r>
              <a:rPr lang="en-US" dirty="0"/>
              <a:t>How do budgets get developed for PDP and AWC participants?</a:t>
            </a:r>
          </a:p>
          <a:p>
            <a:pPr lvl="0"/>
            <a:r>
              <a:rPr lang="en-US" dirty="0"/>
              <a:t>Where does the funding come from for self-direction and is it adequate?</a:t>
            </a:r>
          </a:p>
          <a:p>
            <a:pPr lvl="0"/>
            <a:r>
              <a:rPr lang="en-US" dirty="0"/>
              <a:t>What types of infrastructure do other states have to support their self-direction programs and what can be translated into the Massachusetts context?</a:t>
            </a:r>
          </a:p>
          <a:p>
            <a:endParaRPr lang="en-US" dirty="0"/>
          </a:p>
        </p:txBody>
      </p:sp>
    </p:spTree>
    <p:extLst>
      <p:ext uri="{BB962C8B-B14F-4D97-AF65-F5344CB8AC3E}">
        <p14:creationId xmlns:p14="http://schemas.microsoft.com/office/powerpoint/2010/main" val="41647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E2B00-EAA9-40D4-BE26-FD5472242AEF}"/>
              </a:ext>
            </a:extLst>
          </p:cNvPr>
          <p:cNvSpPr>
            <a:spLocks noGrp="1"/>
          </p:cNvSpPr>
          <p:nvPr>
            <p:ph type="title"/>
          </p:nvPr>
        </p:nvSpPr>
        <p:spPr/>
        <p:txBody>
          <a:bodyPr>
            <a:noAutofit/>
          </a:bodyPr>
          <a:lstStyle/>
          <a:p>
            <a:r>
              <a:rPr lang="en-US" sz="3600" dirty="0"/>
              <a:t>Highlights from Survey of Participants in Person Directed Program (n=195 out of 568 sent)</a:t>
            </a:r>
          </a:p>
        </p:txBody>
      </p:sp>
      <p:sp>
        <p:nvSpPr>
          <p:cNvPr id="3" name="Content Placeholder 2">
            <a:extLst>
              <a:ext uri="{FF2B5EF4-FFF2-40B4-BE49-F238E27FC236}">
                <a16:creationId xmlns:a16="http://schemas.microsoft.com/office/drawing/2014/main" id="{50CBAA01-2381-40E1-B9D1-0E8C5F13093E}"/>
              </a:ext>
            </a:extLst>
          </p:cNvPr>
          <p:cNvSpPr>
            <a:spLocks noGrp="1"/>
          </p:cNvSpPr>
          <p:nvPr>
            <p:ph idx="1"/>
          </p:nvPr>
        </p:nvSpPr>
        <p:spPr/>
        <p:txBody>
          <a:bodyPr>
            <a:normAutofit fontScale="77500" lnSpcReduction="20000"/>
          </a:bodyPr>
          <a:lstStyle/>
          <a:p>
            <a:pPr>
              <a:buFont typeface="Wingdings" panose="05000000000000000000" pitchFamily="2" charset="2"/>
              <a:buChar char="§"/>
            </a:pPr>
            <a:r>
              <a:rPr lang="en-US" dirty="0"/>
              <a:t>   96% of respondents are 18-65 </a:t>
            </a:r>
          </a:p>
          <a:p>
            <a:pPr>
              <a:buFont typeface="Wingdings" panose="05000000000000000000" pitchFamily="2" charset="2"/>
              <a:buChar char="§"/>
            </a:pPr>
            <a:r>
              <a:rPr lang="en-US" dirty="0"/>
              <a:t>  Almost half (48%) live at home with their family</a:t>
            </a:r>
          </a:p>
          <a:p>
            <a:pPr>
              <a:buFont typeface="Wingdings" panose="05000000000000000000" pitchFamily="2" charset="2"/>
              <a:buChar char="§"/>
            </a:pPr>
            <a:r>
              <a:rPr lang="en-US" dirty="0"/>
              <a:t>  Majority (92%) ill continue to self-direct and 88% would recommend it to others</a:t>
            </a:r>
          </a:p>
          <a:p>
            <a:pPr>
              <a:buFont typeface="Wingdings" panose="05000000000000000000" pitchFamily="2" charset="2"/>
              <a:buChar char="§"/>
            </a:pPr>
            <a:r>
              <a:rPr lang="en-US" dirty="0"/>
              <a:t>  95% had a good experience with their support broker/service coordinator;</a:t>
            </a:r>
            <a:br>
              <a:rPr lang="en-US" dirty="0"/>
            </a:br>
            <a:r>
              <a:rPr lang="en-US" dirty="0"/>
              <a:t>  76% of respondents indicated that they get all the help they need from their support</a:t>
            </a:r>
            <a:br>
              <a:rPr lang="en-US" dirty="0"/>
            </a:br>
            <a:r>
              <a:rPr lang="en-US" dirty="0"/>
              <a:t>  broker/service coordinator.  </a:t>
            </a:r>
          </a:p>
          <a:p>
            <a:pPr>
              <a:buFont typeface="Wingdings" panose="05000000000000000000" pitchFamily="2" charset="2"/>
              <a:buChar char="§"/>
            </a:pPr>
            <a:r>
              <a:rPr lang="en-US" dirty="0"/>
              <a:t>  56% of respondents said they have not had any problems self-directing and 40% said that</a:t>
            </a:r>
            <a:br>
              <a:rPr lang="en-US" dirty="0"/>
            </a:br>
            <a:r>
              <a:rPr lang="en-US" dirty="0"/>
              <a:t>  they have had problems, but someone has helped resolve them.</a:t>
            </a:r>
          </a:p>
          <a:p>
            <a:pPr>
              <a:buFont typeface="Wingdings" panose="05000000000000000000" pitchFamily="2" charset="2"/>
              <a:buChar char="§"/>
            </a:pPr>
            <a:r>
              <a:rPr lang="en-US" dirty="0"/>
              <a:t>  Of those who had problems, 40% noted that the process is complicated and 17% said</a:t>
            </a:r>
            <a:br>
              <a:rPr lang="en-US" dirty="0"/>
            </a:br>
            <a:r>
              <a:rPr lang="en-US" dirty="0"/>
              <a:t>  they still have questions about the process.  </a:t>
            </a:r>
          </a:p>
          <a:p>
            <a:pPr>
              <a:buFont typeface="Wingdings" panose="05000000000000000000" pitchFamily="2" charset="2"/>
              <a:buChar char="§"/>
            </a:pPr>
            <a:r>
              <a:rPr lang="en-US" dirty="0"/>
              <a:t>  23% said it takes a long time to make a change in their services and 12% said it is hard</a:t>
            </a:r>
            <a:br>
              <a:rPr lang="en-US" dirty="0"/>
            </a:br>
            <a:r>
              <a:rPr lang="en-US" dirty="0"/>
              <a:t>  being the boss </a:t>
            </a:r>
          </a:p>
          <a:p>
            <a:pPr>
              <a:buFont typeface="Wingdings" panose="05000000000000000000" pitchFamily="2" charset="2"/>
              <a:buChar char="§"/>
            </a:pPr>
            <a:r>
              <a:rPr lang="en-US" dirty="0"/>
              <a:t>  Almost all (92%) of respondents stated that the people they hire do what they want</a:t>
            </a:r>
            <a:br>
              <a:rPr lang="en-US" dirty="0"/>
            </a:br>
            <a:r>
              <a:rPr lang="en-US" dirty="0"/>
              <a:t>  them to do.  However, a third (37%) said that it is hard to find and keep good staff</a:t>
            </a:r>
          </a:p>
        </p:txBody>
      </p:sp>
    </p:spTree>
    <p:extLst>
      <p:ext uri="{BB962C8B-B14F-4D97-AF65-F5344CB8AC3E}">
        <p14:creationId xmlns:p14="http://schemas.microsoft.com/office/powerpoint/2010/main" val="4192076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AE87-2D03-452B-950D-C68D7C7F1BD8}"/>
              </a:ext>
            </a:extLst>
          </p:cNvPr>
          <p:cNvSpPr>
            <a:spLocks noGrp="1"/>
          </p:cNvSpPr>
          <p:nvPr>
            <p:ph type="title"/>
          </p:nvPr>
        </p:nvSpPr>
        <p:spPr>
          <a:xfrm>
            <a:off x="822960" y="286603"/>
            <a:ext cx="7543800" cy="1450757"/>
          </a:xfrm>
        </p:spPr>
        <p:txBody>
          <a:bodyPr>
            <a:normAutofit/>
          </a:bodyPr>
          <a:lstStyle/>
          <a:p>
            <a:r>
              <a:rPr lang="en-US" dirty="0"/>
              <a:t>Impact on Individuals</a:t>
            </a:r>
            <a:br>
              <a:rPr lang="en-US" dirty="0"/>
            </a:br>
            <a:r>
              <a:rPr lang="en-US" dirty="0"/>
              <a:t>Enrolled in PDP</a:t>
            </a:r>
          </a:p>
        </p:txBody>
      </p:sp>
      <p:sp>
        <p:nvSpPr>
          <p:cNvPr id="3" name="Content Placeholder 2">
            <a:extLst>
              <a:ext uri="{FF2B5EF4-FFF2-40B4-BE49-F238E27FC236}">
                <a16:creationId xmlns:a16="http://schemas.microsoft.com/office/drawing/2014/main" id="{99B9DEA2-4A4F-44C9-AB88-98E712CB638E}"/>
              </a:ext>
            </a:extLst>
          </p:cNvPr>
          <p:cNvSpPr>
            <a:spLocks noGrp="1"/>
          </p:cNvSpPr>
          <p:nvPr>
            <p:ph idx="1"/>
          </p:nvPr>
        </p:nvSpPr>
        <p:spPr>
          <a:xfrm>
            <a:off x="822959" y="1845734"/>
            <a:ext cx="4841240" cy="4023360"/>
          </a:xfrm>
        </p:spPr>
        <p:txBody>
          <a:bodyPr>
            <a:normAutofit/>
          </a:bodyPr>
          <a:lstStyle/>
          <a:p>
            <a:r>
              <a:rPr lang="en-US" dirty="0"/>
              <a:t>Around two thirds of respondents said that they are learning new things (61%), </a:t>
            </a:r>
          </a:p>
          <a:p>
            <a:r>
              <a:rPr lang="en-US" dirty="0"/>
              <a:t>71% are making more choices, more than half feel better about themselves </a:t>
            </a:r>
          </a:p>
          <a:p>
            <a:r>
              <a:rPr lang="en-US" dirty="0"/>
              <a:t>55% said they are more independent. </a:t>
            </a:r>
          </a:p>
          <a:p>
            <a:r>
              <a:rPr lang="en-US" dirty="0"/>
              <a:t>Many said they have more friends, their health is better, and they have jobs. </a:t>
            </a:r>
          </a:p>
          <a:p>
            <a:r>
              <a:rPr lang="en-US" dirty="0"/>
              <a:t>One person said “I’m an individual person who needs a specialized individualized day. This self-directed program has changed my life for the best!” </a:t>
            </a:r>
          </a:p>
          <a:p>
            <a:endParaRPr lang="en-US" dirty="0"/>
          </a:p>
        </p:txBody>
      </p:sp>
      <p:pic>
        <p:nvPicPr>
          <p:cNvPr id="4" name="Picture 3">
            <a:extLst>
              <a:ext uri="{FF2B5EF4-FFF2-40B4-BE49-F238E27FC236}">
                <a16:creationId xmlns:a16="http://schemas.microsoft.com/office/drawing/2014/main" id="{E644BDB6-2F25-4714-99DA-AEF7C2CD4701}"/>
              </a:ext>
            </a:extLst>
          </p:cNvPr>
          <p:cNvPicPr>
            <a:picLocks noChangeAspect="1"/>
          </p:cNvPicPr>
          <p:nvPr/>
        </p:nvPicPr>
        <p:blipFill rotWithShape="1">
          <a:blip r:embed="rId2"/>
          <a:srcRect l="17095" r="37857" b="1"/>
          <a:stretch/>
        </p:blipFill>
        <p:spPr>
          <a:xfrm>
            <a:off x="6015427" y="1916318"/>
            <a:ext cx="2351332" cy="3471012"/>
          </a:xfrm>
          <a:prstGeom prst="rect">
            <a:avLst/>
          </a:prstGeom>
        </p:spPr>
      </p:pic>
    </p:spTree>
    <p:extLst>
      <p:ext uri="{BB962C8B-B14F-4D97-AF65-F5344CB8AC3E}">
        <p14:creationId xmlns:p14="http://schemas.microsoft.com/office/powerpoint/2010/main" val="325895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054F-0F99-420A-889C-5AFB1558E659}"/>
              </a:ext>
            </a:extLst>
          </p:cNvPr>
          <p:cNvSpPr>
            <a:spLocks noGrp="1"/>
          </p:cNvSpPr>
          <p:nvPr>
            <p:ph type="title"/>
          </p:nvPr>
        </p:nvSpPr>
        <p:spPr>
          <a:xfrm>
            <a:off x="822960" y="141879"/>
            <a:ext cx="7543800" cy="1660608"/>
          </a:xfrm>
        </p:spPr>
        <p:txBody>
          <a:bodyPr>
            <a:noAutofit/>
          </a:bodyPr>
          <a:lstStyle/>
          <a:p>
            <a:r>
              <a:rPr lang="en-US" sz="4000" dirty="0"/>
              <a:t>Highlights from Survey of Participants in Agency with Choice (n=126 out of 440 sent)</a:t>
            </a:r>
          </a:p>
        </p:txBody>
      </p:sp>
      <p:sp>
        <p:nvSpPr>
          <p:cNvPr id="3" name="Content Placeholder 2">
            <a:extLst>
              <a:ext uri="{FF2B5EF4-FFF2-40B4-BE49-F238E27FC236}">
                <a16:creationId xmlns:a16="http://schemas.microsoft.com/office/drawing/2014/main" id="{BD872C11-1B44-42B6-8F40-748B81ABBC7C}"/>
              </a:ext>
            </a:extLst>
          </p:cNvPr>
          <p:cNvSpPr>
            <a:spLocks noGrp="1"/>
          </p:cNvSpPr>
          <p:nvPr>
            <p:ph idx="1"/>
          </p:nvPr>
        </p:nvSpPr>
        <p:spPr>
          <a:xfrm>
            <a:off x="800099" y="2062621"/>
            <a:ext cx="7543801" cy="3921882"/>
          </a:xfrm>
        </p:spPr>
        <p:txBody>
          <a:bodyPr>
            <a:normAutofit fontScale="77500" lnSpcReduction="20000"/>
          </a:bodyPr>
          <a:lstStyle/>
          <a:p>
            <a:pPr>
              <a:buFont typeface="Wingdings" panose="05000000000000000000" pitchFamily="2" charset="2"/>
              <a:buChar char="§"/>
            </a:pPr>
            <a:r>
              <a:rPr lang="en-US" dirty="0"/>
              <a:t>  Most respondents are ages of 18-65; about 71% of respondents live at home with family</a:t>
            </a:r>
          </a:p>
          <a:p>
            <a:pPr>
              <a:buFont typeface="Wingdings" panose="05000000000000000000" pitchFamily="2" charset="2"/>
              <a:buChar char="§"/>
            </a:pPr>
            <a:r>
              <a:rPr lang="en-US" dirty="0"/>
              <a:t>  93% said they would continue to self-direct and 88% of respondents said they would</a:t>
            </a:r>
            <a:br>
              <a:rPr lang="en-US" dirty="0"/>
            </a:br>
            <a:r>
              <a:rPr lang="en-US" dirty="0"/>
              <a:t>  recommend self-direction to others. </a:t>
            </a:r>
          </a:p>
          <a:p>
            <a:pPr>
              <a:buFont typeface="Wingdings" panose="05000000000000000000" pitchFamily="2" charset="2"/>
              <a:buChar char="§"/>
            </a:pPr>
            <a:r>
              <a:rPr lang="en-US" dirty="0"/>
              <a:t>  More than half (61%) said they received all the information they needed about self</a:t>
            </a:r>
            <a:br>
              <a:rPr lang="en-US" dirty="0"/>
            </a:br>
            <a:r>
              <a:rPr lang="en-US" dirty="0"/>
              <a:t>  -direction and about 30% said they needed more or still had questions; </a:t>
            </a:r>
          </a:p>
          <a:p>
            <a:pPr>
              <a:buFont typeface="Wingdings" panose="05000000000000000000" pitchFamily="2" charset="2"/>
              <a:buChar char="§"/>
            </a:pPr>
            <a:r>
              <a:rPr lang="en-US" dirty="0"/>
              <a:t>  More than half said they had encountered problems but 43% said their problems were</a:t>
            </a:r>
            <a:br>
              <a:rPr lang="en-US" dirty="0"/>
            </a:br>
            <a:r>
              <a:rPr lang="en-US" dirty="0"/>
              <a:t>  addressed; almost three quarters (74%) said they know who to ask if they have   </a:t>
            </a:r>
            <a:br>
              <a:rPr lang="en-US" dirty="0"/>
            </a:br>
            <a:r>
              <a:rPr lang="en-US" dirty="0"/>
              <a:t>  questions </a:t>
            </a:r>
          </a:p>
          <a:p>
            <a:pPr>
              <a:buFont typeface="Wingdings" panose="05000000000000000000" pitchFamily="2" charset="2"/>
              <a:buChar char="§"/>
            </a:pPr>
            <a:r>
              <a:rPr lang="en-US" dirty="0"/>
              <a:t>  Two thirds said they feel like they are making choices all the time – very few (2%) said</a:t>
            </a:r>
            <a:br>
              <a:rPr lang="en-US" dirty="0"/>
            </a:br>
            <a:r>
              <a:rPr lang="en-US" dirty="0"/>
              <a:t>  not much of the time. </a:t>
            </a:r>
          </a:p>
          <a:p>
            <a:pPr>
              <a:buFont typeface="Wingdings" panose="05000000000000000000" pitchFamily="2" charset="2"/>
              <a:buChar char="§"/>
            </a:pPr>
            <a:r>
              <a:rPr lang="en-US" dirty="0"/>
              <a:t>  A third said the process is complicated, more than half said it is hard to find good staff,</a:t>
            </a:r>
            <a:br>
              <a:rPr lang="en-US" dirty="0"/>
            </a:br>
            <a:r>
              <a:rPr lang="en-US" dirty="0"/>
              <a:t>  and a fourth said it takes a long time to make changes to their services; only 5% said they</a:t>
            </a:r>
            <a:br>
              <a:rPr lang="en-US" dirty="0"/>
            </a:br>
            <a:r>
              <a:rPr lang="en-US" dirty="0"/>
              <a:t>  were having problems with their agency </a:t>
            </a:r>
          </a:p>
          <a:p>
            <a:pPr>
              <a:buFont typeface="Wingdings" panose="05000000000000000000" pitchFamily="2" charset="2"/>
              <a:buChar char="§"/>
            </a:pPr>
            <a:r>
              <a:rPr lang="en-US" dirty="0"/>
              <a:t>  Most of the participants know who to contact in the agency they are working with (95%)</a:t>
            </a:r>
            <a:br>
              <a:rPr lang="en-US" dirty="0"/>
            </a:br>
            <a:r>
              <a:rPr lang="en-US" dirty="0"/>
              <a:t>  and 93% reported it was easy to contact the agency.  </a:t>
            </a:r>
          </a:p>
        </p:txBody>
      </p:sp>
    </p:spTree>
    <p:extLst>
      <p:ext uri="{BB962C8B-B14F-4D97-AF65-F5344CB8AC3E}">
        <p14:creationId xmlns:p14="http://schemas.microsoft.com/office/powerpoint/2010/main" val="99955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AFBF-BBB4-47E4-8E03-B834181E90B0}"/>
              </a:ext>
            </a:extLst>
          </p:cNvPr>
          <p:cNvSpPr>
            <a:spLocks noGrp="1"/>
          </p:cNvSpPr>
          <p:nvPr>
            <p:ph type="title"/>
          </p:nvPr>
        </p:nvSpPr>
        <p:spPr>
          <a:xfrm>
            <a:off x="858223" y="703854"/>
            <a:ext cx="7543800" cy="1450757"/>
          </a:xfrm>
        </p:spPr>
        <p:txBody>
          <a:bodyPr>
            <a:normAutofit fontScale="90000"/>
          </a:bodyPr>
          <a:lstStyle/>
          <a:p>
            <a:r>
              <a:rPr lang="en-US" dirty="0"/>
              <a:t>Impact on Individuals</a:t>
            </a:r>
            <a:br>
              <a:rPr lang="en-US" dirty="0"/>
            </a:br>
            <a:r>
              <a:rPr lang="en-US" dirty="0"/>
              <a:t>Enrolled in AWC </a:t>
            </a:r>
            <a:r>
              <a:rPr lang="en-US" b="1" i="1" dirty="0"/>
              <a:t>  </a:t>
            </a:r>
            <a:br>
              <a:rPr lang="en-US" dirty="0"/>
            </a:br>
            <a:endParaRPr lang="en-US" dirty="0"/>
          </a:p>
        </p:txBody>
      </p:sp>
      <p:pic>
        <p:nvPicPr>
          <p:cNvPr id="4" name="Picture 3">
            <a:extLst>
              <a:ext uri="{FF2B5EF4-FFF2-40B4-BE49-F238E27FC236}">
                <a16:creationId xmlns:a16="http://schemas.microsoft.com/office/drawing/2014/main" id="{48321CAF-5970-445E-94D8-F260BF44A657}"/>
              </a:ext>
            </a:extLst>
          </p:cNvPr>
          <p:cNvPicPr>
            <a:picLocks noChangeAspect="1"/>
          </p:cNvPicPr>
          <p:nvPr/>
        </p:nvPicPr>
        <p:blipFill>
          <a:blip r:embed="rId2"/>
          <a:stretch>
            <a:fillRect/>
          </a:stretch>
        </p:blipFill>
        <p:spPr>
          <a:xfrm>
            <a:off x="507053" y="2787590"/>
            <a:ext cx="2745805" cy="1620024"/>
          </a:xfrm>
          <a:prstGeom prst="rect">
            <a:avLst/>
          </a:prstGeom>
        </p:spPr>
      </p:pic>
      <p:sp>
        <p:nvSpPr>
          <p:cNvPr id="3" name="Content Placeholder 2">
            <a:extLst>
              <a:ext uri="{FF2B5EF4-FFF2-40B4-BE49-F238E27FC236}">
                <a16:creationId xmlns:a16="http://schemas.microsoft.com/office/drawing/2014/main" id="{DA562645-3154-4424-831E-53A939444A55}"/>
              </a:ext>
            </a:extLst>
          </p:cNvPr>
          <p:cNvSpPr>
            <a:spLocks noGrp="1"/>
          </p:cNvSpPr>
          <p:nvPr>
            <p:ph idx="1"/>
          </p:nvPr>
        </p:nvSpPr>
        <p:spPr>
          <a:xfrm>
            <a:off x="3479799" y="1845734"/>
            <a:ext cx="4886961" cy="4023360"/>
          </a:xfrm>
        </p:spPr>
        <p:txBody>
          <a:bodyPr>
            <a:normAutofit/>
          </a:bodyPr>
          <a:lstStyle/>
          <a:p>
            <a:r>
              <a:rPr lang="en-US" sz="1900" dirty="0"/>
              <a:t>71% said they were making more choices in their life (71%); </a:t>
            </a:r>
          </a:p>
          <a:p>
            <a:r>
              <a:rPr lang="en-US" sz="1900" dirty="0"/>
              <a:t>47% hire their own staff (47%); 38% can go shopping when they want (38%); </a:t>
            </a:r>
          </a:p>
          <a:p>
            <a:r>
              <a:rPr lang="en-US" sz="1900" dirty="0"/>
              <a:t>46% are more independent (46%); and </a:t>
            </a:r>
          </a:p>
          <a:p>
            <a:r>
              <a:rPr lang="en-US" sz="1900" dirty="0"/>
              <a:t>46% said they feel better about themselves </a:t>
            </a:r>
          </a:p>
          <a:p>
            <a:r>
              <a:rPr lang="en-US" sz="1900" dirty="0"/>
              <a:t>One individual said, “Agency with Choice has allowed me to have a life and receive the necessary supports to help me continue to grow and thrive in my own community . . . This was the very best choice for me when I graduated last year and continues to be.”</a:t>
            </a:r>
          </a:p>
          <a:p>
            <a:endParaRPr lang="en-US" sz="1900" dirty="0"/>
          </a:p>
        </p:txBody>
      </p:sp>
    </p:spTree>
    <p:extLst>
      <p:ext uri="{BB962C8B-B14F-4D97-AF65-F5344CB8AC3E}">
        <p14:creationId xmlns:p14="http://schemas.microsoft.com/office/powerpoint/2010/main" val="17814946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1443</Words>
  <Application>Microsoft Office PowerPoint</Application>
  <PresentationFormat>On-screen Show (4:3)</PresentationFormat>
  <Paragraphs>163</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MS Mincho</vt:lpstr>
      <vt:lpstr>Arial</vt:lpstr>
      <vt:lpstr>Calibri</vt:lpstr>
      <vt:lpstr>Calibri Light</vt:lpstr>
      <vt:lpstr>Symbol</vt:lpstr>
      <vt:lpstr>Times New Roman</vt:lpstr>
      <vt:lpstr>Wingdings</vt:lpstr>
      <vt:lpstr>Retrospect</vt:lpstr>
      <vt:lpstr>Real Lives Evaluation: Year 2 Report</vt:lpstr>
      <vt:lpstr>Evaluation Goals</vt:lpstr>
      <vt:lpstr>DDS Accomplishments</vt:lpstr>
      <vt:lpstr>Evaluation Tools: Year Two</vt:lpstr>
      <vt:lpstr>Research Questions</vt:lpstr>
      <vt:lpstr>Highlights from Survey of Participants in Person Directed Program (n=195 out of 568 sent)</vt:lpstr>
      <vt:lpstr>Impact on Individuals Enrolled in PDP</vt:lpstr>
      <vt:lpstr>Highlights from Survey of Participants in Agency with Choice (n=126 out of 440 sent)</vt:lpstr>
      <vt:lpstr>Impact on Individuals Enrolled in AWC    </vt:lpstr>
      <vt:lpstr>Service Coordinator Survey </vt:lpstr>
      <vt:lpstr>What Did We Learn? </vt:lpstr>
      <vt:lpstr>Who is most likely to be attracted to self-direction?</vt:lpstr>
      <vt:lpstr>Agency With Choice Providers</vt:lpstr>
      <vt:lpstr>Findings from DDS Data Analysis</vt:lpstr>
      <vt:lpstr>National Best Practices</vt:lpstr>
      <vt:lpstr>Findings and Recommendations</vt:lpstr>
      <vt:lpstr>Summary of Findings</vt:lpstr>
      <vt:lpstr>Summary of  Findings, continued</vt:lpstr>
      <vt:lpstr>Summary of Recommendations</vt:lpstr>
      <vt:lpstr>Summary of Recommendations, continued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Lives Evaluation: Year 2 Report</dc:title>
  <dc:creator>Valerie J. Bradley</dc:creator>
  <cp:lastModifiedBy>Teresa OHare</cp:lastModifiedBy>
  <cp:revision>4</cp:revision>
  <dcterms:created xsi:type="dcterms:W3CDTF">2018-11-27T17:15:00Z</dcterms:created>
  <dcterms:modified xsi:type="dcterms:W3CDTF">2018-11-27T21:48:15Z</dcterms:modified>
</cp:coreProperties>
</file>