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5" r:id="rId2"/>
    <p:sldId id="291" r:id="rId3"/>
    <p:sldId id="306" r:id="rId4"/>
    <p:sldId id="307" r:id="rId5"/>
    <p:sldId id="308" r:id="rId6"/>
    <p:sldId id="310" r:id="rId7"/>
    <p:sldId id="309" r:id="rId8"/>
    <p:sldId id="294" r:id="rId9"/>
    <p:sldId id="311" r:id="rId10"/>
    <p:sldId id="312" r:id="rId11"/>
    <p:sldId id="285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J. Bradley" initials="VJB" lastIdx="1" clrIdx="0">
    <p:extLst>
      <p:ext uri="{19B8F6BF-5375-455C-9EA6-DF929625EA0E}">
        <p15:presenceInfo xmlns:p15="http://schemas.microsoft.com/office/powerpoint/2012/main" userId="Valerie J. B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0F3D4-1A59-4615-BCD1-6C552B0BA99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8A0050-47B3-4E08-A358-40796B7C6A5E}">
      <dgm:prSet/>
      <dgm:spPr/>
      <dgm:t>
        <a:bodyPr/>
        <a:lstStyle/>
        <a:p>
          <a:r>
            <a:rPr lang="en-US" dirty="0"/>
            <a:t>Regional DDS Directors</a:t>
          </a:r>
        </a:p>
      </dgm:t>
    </dgm:pt>
    <dgm:pt modelId="{1DA11779-56A0-4142-B183-8052C9ACB5B1}" type="parTrans" cxnId="{EA0172C4-A8AA-452A-BB3D-159FC807E132}">
      <dgm:prSet/>
      <dgm:spPr/>
      <dgm:t>
        <a:bodyPr/>
        <a:lstStyle/>
        <a:p>
          <a:endParaRPr lang="en-US"/>
        </a:p>
      </dgm:t>
    </dgm:pt>
    <dgm:pt modelId="{3992EB32-D47C-49AE-8975-4EBA8A2A0E45}" type="sibTrans" cxnId="{EA0172C4-A8AA-452A-BB3D-159FC807E132}">
      <dgm:prSet/>
      <dgm:spPr/>
      <dgm:t>
        <a:bodyPr/>
        <a:lstStyle/>
        <a:p>
          <a:endParaRPr lang="en-US"/>
        </a:p>
      </dgm:t>
    </dgm:pt>
    <dgm:pt modelId="{0F16147D-2122-455E-B364-FADD863962BD}">
      <dgm:prSet/>
      <dgm:spPr/>
      <dgm:t>
        <a:bodyPr/>
        <a:lstStyle/>
        <a:p>
          <a:r>
            <a:rPr lang="en-US" dirty="0"/>
            <a:t>Self-direction Coordinators</a:t>
          </a:r>
        </a:p>
      </dgm:t>
    </dgm:pt>
    <dgm:pt modelId="{228709DB-69AD-4110-B74F-CBDE9FB59AB3}" type="parTrans" cxnId="{4BAD6EC0-2C7D-44B6-AFFA-81F487871AB0}">
      <dgm:prSet/>
      <dgm:spPr/>
      <dgm:t>
        <a:bodyPr/>
        <a:lstStyle/>
        <a:p>
          <a:endParaRPr lang="en-US"/>
        </a:p>
      </dgm:t>
    </dgm:pt>
    <dgm:pt modelId="{493EAAA8-4ED6-4485-9292-5DC4A96EBA54}" type="sibTrans" cxnId="{4BAD6EC0-2C7D-44B6-AFFA-81F487871AB0}">
      <dgm:prSet/>
      <dgm:spPr/>
      <dgm:t>
        <a:bodyPr/>
        <a:lstStyle/>
        <a:p>
          <a:endParaRPr lang="en-US"/>
        </a:p>
      </dgm:t>
    </dgm:pt>
    <dgm:pt modelId="{5026F492-C3A6-4B57-9FF4-4FD6BF0B5FD6}">
      <dgm:prSet/>
      <dgm:spPr/>
      <dgm:t>
        <a:bodyPr/>
        <a:lstStyle/>
        <a:p>
          <a:r>
            <a:rPr lang="en-US" dirty="0"/>
            <a:t>AWC providers </a:t>
          </a:r>
        </a:p>
      </dgm:t>
    </dgm:pt>
    <dgm:pt modelId="{5581258C-7B05-4FD6-84A5-FD496C9C9A75}" type="parTrans" cxnId="{D8A94EF7-9517-4CEB-BB7A-B5CE4B132B23}">
      <dgm:prSet/>
      <dgm:spPr/>
      <dgm:t>
        <a:bodyPr/>
        <a:lstStyle/>
        <a:p>
          <a:endParaRPr lang="en-US"/>
        </a:p>
      </dgm:t>
    </dgm:pt>
    <dgm:pt modelId="{131F0EC2-D818-47B7-8E2C-CFF2074A3B3A}" type="sibTrans" cxnId="{D8A94EF7-9517-4CEB-BB7A-B5CE4B132B23}">
      <dgm:prSet/>
      <dgm:spPr/>
      <dgm:t>
        <a:bodyPr/>
        <a:lstStyle/>
        <a:p>
          <a:endParaRPr lang="en-US"/>
        </a:p>
      </dgm:t>
    </dgm:pt>
    <dgm:pt modelId="{8DFD9C83-793D-4A2C-9219-F76753CF5FA6}">
      <dgm:prSet/>
      <dgm:spPr/>
      <dgm:t>
        <a:bodyPr/>
        <a:lstStyle/>
        <a:p>
          <a:r>
            <a:rPr lang="en-US" dirty="0"/>
            <a:t>DDS central office staff </a:t>
          </a:r>
        </a:p>
      </dgm:t>
    </dgm:pt>
    <dgm:pt modelId="{65457123-842C-4EDC-B0D1-C18551E7BEAE}" type="parTrans" cxnId="{3F62D392-3C33-444A-86C5-62980BDF3314}">
      <dgm:prSet/>
      <dgm:spPr/>
      <dgm:t>
        <a:bodyPr/>
        <a:lstStyle/>
        <a:p>
          <a:endParaRPr lang="en-US"/>
        </a:p>
      </dgm:t>
    </dgm:pt>
    <dgm:pt modelId="{D12D39D2-2791-4F91-9B51-1557099DC215}" type="sibTrans" cxnId="{3F62D392-3C33-444A-86C5-62980BDF3314}">
      <dgm:prSet/>
      <dgm:spPr/>
      <dgm:t>
        <a:bodyPr/>
        <a:lstStyle/>
        <a:p>
          <a:endParaRPr lang="en-US"/>
        </a:p>
      </dgm:t>
    </dgm:pt>
    <dgm:pt modelId="{7573BD20-60AC-4D19-B2D8-F5A141653A33}">
      <dgm:prSet/>
      <dgm:spPr/>
      <dgm:t>
        <a:bodyPr/>
        <a:lstStyle/>
        <a:p>
          <a:r>
            <a:rPr lang="en-US" dirty="0"/>
            <a:t>Support brokers </a:t>
          </a:r>
        </a:p>
      </dgm:t>
    </dgm:pt>
    <dgm:pt modelId="{82035CCB-6A69-489D-9EC9-BA044F74C213}" type="parTrans" cxnId="{3D0D7257-1AFD-409B-805D-36D4ADBBF28E}">
      <dgm:prSet/>
      <dgm:spPr/>
      <dgm:t>
        <a:bodyPr/>
        <a:lstStyle/>
        <a:p>
          <a:endParaRPr lang="en-US"/>
        </a:p>
      </dgm:t>
    </dgm:pt>
    <dgm:pt modelId="{73CD27DA-564B-456A-B253-07671DCC8E76}" type="sibTrans" cxnId="{3D0D7257-1AFD-409B-805D-36D4ADBBF28E}">
      <dgm:prSet/>
      <dgm:spPr/>
      <dgm:t>
        <a:bodyPr/>
        <a:lstStyle/>
        <a:p>
          <a:endParaRPr lang="en-US"/>
        </a:p>
      </dgm:t>
    </dgm:pt>
    <dgm:pt modelId="{C7F86192-77C3-435F-B76F-B5E791EE19BF}">
      <dgm:prSet/>
      <dgm:spPr/>
      <dgm:t>
        <a:bodyPr/>
        <a:lstStyle/>
        <a:p>
          <a:r>
            <a:rPr lang="en-US" dirty="0"/>
            <a:t>Family members </a:t>
          </a:r>
        </a:p>
      </dgm:t>
    </dgm:pt>
    <dgm:pt modelId="{7E3398B7-F032-4649-86A9-8659F3910C78}" type="parTrans" cxnId="{AE0D9D1D-7A0D-4226-A809-9B08E288A37F}">
      <dgm:prSet/>
      <dgm:spPr/>
      <dgm:t>
        <a:bodyPr/>
        <a:lstStyle/>
        <a:p>
          <a:endParaRPr lang="en-US"/>
        </a:p>
      </dgm:t>
    </dgm:pt>
    <dgm:pt modelId="{849E61D3-8CC4-4232-91AB-3D85D6D58181}" type="sibTrans" cxnId="{AE0D9D1D-7A0D-4226-A809-9B08E288A37F}">
      <dgm:prSet/>
      <dgm:spPr/>
      <dgm:t>
        <a:bodyPr/>
        <a:lstStyle/>
        <a:p>
          <a:endParaRPr lang="en-US"/>
        </a:p>
      </dgm:t>
    </dgm:pt>
    <dgm:pt modelId="{6DE4D447-6FCD-4C44-8074-0B3F08E30729}">
      <dgm:prSet/>
      <dgm:spPr/>
      <dgm:t>
        <a:bodyPr/>
        <a:lstStyle/>
        <a:p>
          <a:r>
            <a:rPr lang="en-US" dirty="0"/>
            <a:t>Members of the Self-Directions Advisory Board </a:t>
          </a:r>
        </a:p>
      </dgm:t>
    </dgm:pt>
    <dgm:pt modelId="{CDB500E2-0C54-48B5-8958-CD944B3C08A2}" type="parTrans" cxnId="{DBBE6F90-8F0C-4685-9C2D-D8909ED2EB2A}">
      <dgm:prSet/>
      <dgm:spPr/>
      <dgm:t>
        <a:bodyPr/>
        <a:lstStyle/>
        <a:p>
          <a:endParaRPr lang="en-US"/>
        </a:p>
      </dgm:t>
    </dgm:pt>
    <dgm:pt modelId="{78AC92F9-648F-4625-8C21-EEF21D8A7C33}" type="sibTrans" cxnId="{DBBE6F90-8F0C-4685-9C2D-D8909ED2EB2A}">
      <dgm:prSet/>
      <dgm:spPr/>
      <dgm:t>
        <a:bodyPr/>
        <a:lstStyle/>
        <a:p>
          <a:endParaRPr lang="en-US"/>
        </a:p>
      </dgm:t>
    </dgm:pt>
    <dgm:pt modelId="{0C01F507-BD4F-4D97-A107-D525AEA1E192}">
      <dgm:prSet/>
      <dgm:spPr/>
      <dgm:t>
        <a:bodyPr/>
        <a:lstStyle/>
        <a:p>
          <a:r>
            <a:rPr lang="en-US" dirty="0"/>
            <a:t>Self-advocates and area office staff </a:t>
          </a:r>
        </a:p>
      </dgm:t>
    </dgm:pt>
    <dgm:pt modelId="{EA29DC5A-ACF5-4651-BB56-4F3851133600}" type="parTrans" cxnId="{D503E279-BB76-438E-B500-49D5B37A3E89}">
      <dgm:prSet/>
      <dgm:spPr/>
      <dgm:t>
        <a:bodyPr/>
        <a:lstStyle/>
        <a:p>
          <a:endParaRPr lang="en-US"/>
        </a:p>
      </dgm:t>
    </dgm:pt>
    <dgm:pt modelId="{8217EDD4-D8E3-4582-9595-591319D3AC6D}" type="sibTrans" cxnId="{D503E279-BB76-438E-B500-49D5B37A3E89}">
      <dgm:prSet/>
      <dgm:spPr/>
      <dgm:t>
        <a:bodyPr/>
        <a:lstStyle/>
        <a:p>
          <a:endParaRPr lang="en-US"/>
        </a:p>
      </dgm:t>
    </dgm:pt>
    <dgm:pt modelId="{522B745C-4626-4C10-BBE8-4BEB8F412FC4}" type="pres">
      <dgm:prSet presAssocID="{8180F3D4-1A59-4615-BCD1-6C552B0BA99A}" presName="diagram" presStyleCnt="0">
        <dgm:presLayoutVars>
          <dgm:dir/>
          <dgm:resizeHandles val="exact"/>
        </dgm:presLayoutVars>
      </dgm:prSet>
      <dgm:spPr/>
    </dgm:pt>
    <dgm:pt modelId="{2BD7731E-64EE-432D-B9F3-7185DEE6E453}" type="pres">
      <dgm:prSet presAssocID="{FC8A0050-47B3-4E08-A358-40796B7C6A5E}" presName="node" presStyleLbl="node1" presStyleIdx="0" presStyleCnt="8">
        <dgm:presLayoutVars>
          <dgm:bulletEnabled val="1"/>
        </dgm:presLayoutVars>
      </dgm:prSet>
      <dgm:spPr/>
    </dgm:pt>
    <dgm:pt modelId="{E65528D5-9AD6-4C84-8A28-114CCD0C0365}" type="pres">
      <dgm:prSet presAssocID="{3992EB32-D47C-49AE-8975-4EBA8A2A0E45}" presName="sibTrans" presStyleCnt="0"/>
      <dgm:spPr/>
    </dgm:pt>
    <dgm:pt modelId="{3E554669-4D73-46A2-B2B3-F81A84952CA3}" type="pres">
      <dgm:prSet presAssocID="{0F16147D-2122-455E-B364-FADD863962BD}" presName="node" presStyleLbl="node1" presStyleIdx="1" presStyleCnt="8">
        <dgm:presLayoutVars>
          <dgm:bulletEnabled val="1"/>
        </dgm:presLayoutVars>
      </dgm:prSet>
      <dgm:spPr/>
    </dgm:pt>
    <dgm:pt modelId="{6855BAA9-EBEF-4681-BEF0-B8330319D763}" type="pres">
      <dgm:prSet presAssocID="{493EAAA8-4ED6-4485-9292-5DC4A96EBA54}" presName="sibTrans" presStyleCnt="0"/>
      <dgm:spPr/>
    </dgm:pt>
    <dgm:pt modelId="{A4617467-DB88-46A4-B3AE-30891354DDD4}" type="pres">
      <dgm:prSet presAssocID="{5026F492-C3A6-4B57-9FF4-4FD6BF0B5FD6}" presName="node" presStyleLbl="node1" presStyleIdx="2" presStyleCnt="8">
        <dgm:presLayoutVars>
          <dgm:bulletEnabled val="1"/>
        </dgm:presLayoutVars>
      </dgm:prSet>
      <dgm:spPr/>
    </dgm:pt>
    <dgm:pt modelId="{2F8D93A5-CEBA-49CE-A9D7-40070CD4D461}" type="pres">
      <dgm:prSet presAssocID="{131F0EC2-D818-47B7-8E2C-CFF2074A3B3A}" presName="sibTrans" presStyleCnt="0"/>
      <dgm:spPr/>
    </dgm:pt>
    <dgm:pt modelId="{574A2582-6280-45B1-956B-167A24FC4FB9}" type="pres">
      <dgm:prSet presAssocID="{8DFD9C83-793D-4A2C-9219-F76753CF5FA6}" presName="node" presStyleLbl="node1" presStyleIdx="3" presStyleCnt="8">
        <dgm:presLayoutVars>
          <dgm:bulletEnabled val="1"/>
        </dgm:presLayoutVars>
      </dgm:prSet>
      <dgm:spPr/>
    </dgm:pt>
    <dgm:pt modelId="{CF4D44C1-CD77-4788-8EE4-19A479010A0D}" type="pres">
      <dgm:prSet presAssocID="{D12D39D2-2791-4F91-9B51-1557099DC215}" presName="sibTrans" presStyleCnt="0"/>
      <dgm:spPr/>
    </dgm:pt>
    <dgm:pt modelId="{66854CDC-8BD0-4F05-BD14-287038AED7CD}" type="pres">
      <dgm:prSet presAssocID="{7573BD20-60AC-4D19-B2D8-F5A141653A33}" presName="node" presStyleLbl="node1" presStyleIdx="4" presStyleCnt="8">
        <dgm:presLayoutVars>
          <dgm:bulletEnabled val="1"/>
        </dgm:presLayoutVars>
      </dgm:prSet>
      <dgm:spPr/>
    </dgm:pt>
    <dgm:pt modelId="{9EC66694-F123-4695-B6F5-2ED140DD2992}" type="pres">
      <dgm:prSet presAssocID="{73CD27DA-564B-456A-B253-07671DCC8E76}" presName="sibTrans" presStyleCnt="0"/>
      <dgm:spPr/>
    </dgm:pt>
    <dgm:pt modelId="{DA93834C-51BE-42D8-90FA-1D6ED559E54B}" type="pres">
      <dgm:prSet presAssocID="{C7F86192-77C3-435F-B76F-B5E791EE19BF}" presName="node" presStyleLbl="node1" presStyleIdx="5" presStyleCnt="8">
        <dgm:presLayoutVars>
          <dgm:bulletEnabled val="1"/>
        </dgm:presLayoutVars>
      </dgm:prSet>
      <dgm:spPr/>
    </dgm:pt>
    <dgm:pt modelId="{1CB787D8-852D-49CD-87E3-01DE3B0377A5}" type="pres">
      <dgm:prSet presAssocID="{849E61D3-8CC4-4232-91AB-3D85D6D58181}" presName="sibTrans" presStyleCnt="0"/>
      <dgm:spPr/>
    </dgm:pt>
    <dgm:pt modelId="{7D826996-B1BC-4CD1-881B-D8C13EE28BA7}" type="pres">
      <dgm:prSet presAssocID="{6DE4D447-6FCD-4C44-8074-0B3F08E30729}" presName="node" presStyleLbl="node1" presStyleIdx="6" presStyleCnt="8">
        <dgm:presLayoutVars>
          <dgm:bulletEnabled val="1"/>
        </dgm:presLayoutVars>
      </dgm:prSet>
      <dgm:spPr/>
    </dgm:pt>
    <dgm:pt modelId="{39DF7948-F5A4-41C3-87ED-FE9BAE804F05}" type="pres">
      <dgm:prSet presAssocID="{78AC92F9-648F-4625-8C21-EEF21D8A7C33}" presName="sibTrans" presStyleCnt="0"/>
      <dgm:spPr/>
    </dgm:pt>
    <dgm:pt modelId="{6C35A30B-FBC7-4124-B466-0C7B6E5034CC}" type="pres">
      <dgm:prSet presAssocID="{0C01F507-BD4F-4D97-A107-D525AEA1E192}" presName="node" presStyleLbl="node1" presStyleIdx="7" presStyleCnt="8">
        <dgm:presLayoutVars>
          <dgm:bulletEnabled val="1"/>
        </dgm:presLayoutVars>
      </dgm:prSet>
      <dgm:spPr/>
    </dgm:pt>
  </dgm:ptLst>
  <dgm:cxnLst>
    <dgm:cxn modelId="{76688817-6A8F-4FD2-A66A-7E6EC71D59F3}" type="presOf" srcId="{0C01F507-BD4F-4D97-A107-D525AEA1E192}" destId="{6C35A30B-FBC7-4124-B466-0C7B6E5034CC}" srcOrd="0" destOrd="0" presId="urn:microsoft.com/office/officeart/2005/8/layout/default"/>
    <dgm:cxn modelId="{3A1F1719-3E56-48A9-8F3F-ABA02B65C072}" type="presOf" srcId="{7573BD20-60AC-4D19-B2D8-F5A141653A33}" destId="{66854CDC-8BD0-4F05-BD14-287038AED7CD}" srcOrd="0" destOrd="0" presId="urn:microsoft.com/office/officeart/2005/8/layout/default"/>
    <dgm:cxn modelId="{AE0D9D1D-7A0D-4226-A809-9B08E288A37F}" srcId="{8180F3D4-1A59-4615-BCD1-6C552B0BA99A}" destId="{C7F86192-77C3-435F-B76F-B5E791EE19BF}" srcOrd="5" destOrd="0" parTransId="{7E3398B7-F032-4649-86A9-8659F3910C78}" sibTransId="{849E61D3-8CC4-4232-91AB-3D85D6D58181}"/>
    <dgm:cxn modelId="{A894DD2F-A310-4D96-BA8C-03517B4270AD}" type="presOf" srcId="{0F16147D-2122-455E-B364-FADD863962BD}" destId="{3E554669-4D73-46A2-B2B3-F81A84952CA3}" srcOrd="0" destOrd="0" presId="urn:microsoft.com/office/officeart/2005/8/layout/default"/>
    <dgm:cxn modelId="{DC812331-63BD-4083-B887-547E38A8C4D5}" type="presOf" srcId="{6DE4D447-6FCD-4C44-8074-0B3F08E30729}" destId="{7D826996-B1BC-4CD1-881B-D8C13EE28BA7}" srcOrd="0" destOrd="0" presId="urn:microsoft.com/office/officeart/2005/8/layout/default"/>
    <dgm:cxn modelId="{8C64BF32-0957-45D7-A3DF-FB689593AACA}" type="presOf" srcId="{C7F86192-77C3-435F-B76F-B5E791EE19BF}" destId="{DA93834C-51BE-42D8-90FA-1D6ED559E54B}" srcOrd="0" destOrd="0" presId="urn:microsoft.com/office/officeart/2005/8/layout/default"/>
    <dgm:cxn modelId="{3D0D7257-1AFD-409B-805D-36D4ADBBF28E}" srcId="{8180F3D4-1A59-4615-BCD1-6C552B0BA99A}" destId="{7573BD20-60AC-4D19-B2D8-F5A141653A33}" srcOrd="4" destOrd="0" parTransId="{82035CCB-6A69-489D-9EC9-BA044F74C213}" sibTransId="{73CD27DA-564B-456A-B253-07671DCC8E76}"/>
    <dgm:cxn modelId="{D503E279-BB76-438E-B500-49D5B37A3E89}" srcId="{8180F3D4-1A59-4615-BCD1-6C552B0BA99A}" destId="{0C01F507-BD4F-4D97-A107-D525AEA1E192}" srcOrd="7" destOrd="0" parTransId="{EA29DC5A-ACF5-4651-BB56-4F3851133600}" sibTransId="{8217EDD4-D8E3-4582-9595-591319D3AC6D}"/>
    <dgm:cxn modelId="{DBBE6F90-8F0C-4685-9C2D-D8909ED2EB2A}" srcId="{8180F3D4-1A59-4615-BCD1-6C552B0BA99A}" destId="{6DE4D447-6FCD-4C44-8074-0B3F08E30729}" srcOrd="6" destOrd="0" parTransId="{CDB500E2-0C54-48B5-8958-CD944B3C08A2}" sibTransId="{78AC92F9-648F-4625-8C21-EEF21D8A7C33}"/>
    <dgm:cxn modelId="{3F62D392-3C33-444A-86C5-62980BDF3314}" srcId="{8180F3D4-1A59-4615-BCD1-6C552B0BA99A}" destId="{8DFD9C83-793D-4A2C-9219-F76753CF5FA6}" srcOrd="3" destOrd="0" parTransId="{65457123-842C-4EDC-B0D1-C18551E7BEAE}" sibTransId="{D12D39D2-2791-4F91-9B51-1557099DC215}"/>
    <dgm:cxn modelId="{FBEC8F98-BDA1-437A-AE85-07B37FF0EF48}" type="presOf" srcId="{5026F492-C3A6-4B57-9FF4-4FD6BF0B5FD6}" destId="{A4617467-DB88-46A4-B3AE-30891354DDD4}" srcOrd="0" destOrd="0" presId="urn:microsoft.com/office/officeart/2005/8/layout/default"/>
    <dgm:cxn modelId="{4BAD6EC0-2C7D-44B6-AFFA-81F487871AB0}" srcId="{8180F3D4-1A59-4615-BCD1-6C552B0BA99A}" destId="{0F16147D-2122-455E-B364-FADD863962BD}" srcOrd="1" destOrd="0" parTransId="{228709DB-69AD-4110-B74F-CBDE9FB59AB3}" sibTransId="{493EAAA8-4ED6-4485-9292-5DC4A96EBA54}"/>
    <dgm:cxn modelId="{EA0172C4-A8AA-452A-BB3D-159FC807E132}" srcId="{8180F3D4-1A59-4615-BCD1-6C552B0BA99A}" destId="{FC8A0050-47B3-4E08-A358-40796B7C6A5E}" srcOrd="0" destOrd="0" parTransId="{1DA11779-56A0-4142-B183-8052C9ACB5B1}" sibTransId="{3992EB32-D47C-49AE-8975-4EBA8A2A0E45}"/>
    <dgm:cxn modelId="{53824FCB-BEFC-4C78-9D4D-C47E95C66968}" type="presOf" srcId="{FC8A0050-47B3-4E08-A358-40796B7C6A5E}" destId="{2BD7731E-64EE-432D-B9F3-7185DEE6E453}" srcOrd="0" destOrd="0" presId="urn:microsoft.com/office/officeart/2005/8/layout/default"/>
    <dgm:cxn modelId="{A2AE98D1-4E55-4D38-BDD7-8B923DE36972}" type="presOf" srcId="{8180F3D4-1A59-4615-BCD1-6C552B0BA99A}" destId="{522B745C-4626-4C10-BBE8-4BEB8F412FC4}" srcOrd="0" destOrd="0" presId="urn:microsoft.com/office/officeart/2005/8/layout/default"/>
    <dgm:cxn modelId="{D8A94EF7-9517-4CEB-BB7A-B5CE4B132B23}" srcId="{8180F3D4-1A59-4615-BCD1-6C552B0BA99A}" destId="{5026F492-C3A6-4B57-9FF4-4FD6BF0B5FD6}" srcOrd="2" destOrd="0" parTransId="{5581258C-7B05-4FD6-84A5-FD496C9C9A75}" sibTransId="{131F0EC2-D818-47B7-8E2C-CFF2074A3B3A}"/>
    <dgm:cxn modelId="{A22FD0FA-78AF-43FF-8AE4-26E48555EC68}" type="presOf" srcId="{8DFD9C83-793D-4A2C-9219-F76753CF5FA6}" destId="{574A2582-6280-45B1-956B-167A24FC4FB9}" srcOrd="0" destOrd="0" presId="urn:microsoft.com/office/officeart/2005/8/layout/default"/>
    <dgm:cxn modelId="{9FDFBFC5-2FF8-4E4B-8420-7A1A5031906E}" type="presParOf" srcId="{522B745C-4626-4C10-BBE8-4BEB8F412FC4}" destId="{2BD7731E-64EE-432D-B9F3-7185DEE6E453}" srcOrd="0" destOrd="0" presId="urn:microsoft.com/office/officeart/2005/8/layout/default"/>
    <dgm:cxn modelId="{2343C839-DDEB-46BC-A9D8-88A57CD28EC1}" type="presParOf" srcId="{522B745C-4626-4C10-BBE8-4BEB8F412FC4}" destId="{E65528D5-9AD6-4C84-8A28-114CCD0C0365}" srcOrd="1" destOrd="0" presId="urn:microsoft.com/office/officeart/2005/8/layout/default"/>
    <dgm:cxn modelId="{8807894B-1179-4B5F-9F61-776C95569930}" type="presParOf" srcId="{522B745C-4626-4C10-BBE8-4BEB8F412FC4}" destId="{3E554669-4D73-46A2-B2B3-F81A84952CA3}" srcOrd="2" destOrd="0" presId="urn:microsoft.com/office/officeart/2005/8/layout/default"/>
    <dgm:cxn modelId="{59B57758-0A8C-4998-8184-8662395BAC6A}" type="presParOf" srcId="{522B745C-4626-4C10-BBE8-4BEB8F412FC4}" destId="{6855BAA9-EBEF-4681-BEF0-B8330319D763}" srcOrd="3" destOrd="0" presId="urn:microsoft.com/office/officeart/2005/8/layout/default"/>
    <dgm:cxn modelId="{1294957F-4F06-4115-AA58-2189F84CADB2}" type="presParOf" srcId="{522B745C-4626-4C10-BBE8-4BEB8F412FC4}" destId="{A4617467-DB88-46A4-B3AE-30891354DDD4}" srcOrd="4" destOrd="0" presId="urn:microsoft.com/office/officeart/2005/8/layout/default"/>
    <dgm:cxn modelId="{0ED7AC2B-DAA3-4E40-84A5-3C8311AD9995}" type="presParOf" srcId="{522B745C-4626-4C10-BBE8-4BEB8F412FC4}" destId="{2F8D93A5-CEBA-49CE-A9D7-40070CD4D461}" srcOrd="5" destOrd="0" presId="urn:microsoft.com/office/officeart/2005/8/layout/default"/>
    <dgm:cxn modelId="{8E669CF5-A307-4B52-978C-BCBEC13ABE96}" type="presParOf" srcId="{522B745C-4626-4C10-BBE8-4BEB8F412FC4}" destId="{574A2582-6280-45B1-956B-167A24FC4FB9}" srcOrd="6" destOrd="0" presId="urn:microsoft.com/office/officeart/2005/8/layout/default"/>
    <dgm:cxn modelId="{448985AA-456E-45AE-A079-C0EFF0DCDF49}" type="presParOf" srcId="{522B745C-4626-4C10-BBE8-4BEB8F412FC4}" destId="{CF4D44C1-CD77-4788-8EE4-19A479010A0D}" srcOrd="7" destOrd="0" presId="urn:microsoft.com/office/officeart/2005/8/layout/default"/>
    <dgm:cxn modelId="{BDAF54A1-013E-4F59-A3A0-D381D242E1ED}" type="presParOf" srcId="{522B745C-4626-4C10-BBE8-4BEB8F412FC4}" destId="{66854CDC-8BD0-4F05-BD14-287038AED7CD}" srcOrd="8" destOrd="0" presId="urn:microsoft.com/office/officeart/2005/8/layout/default"/>
    <dgm:cxn modelId="{5EDA92B6-D34F-405A-812F-63F2E0807D06}" type="presParOf" srcId="{522B745C-4626-4C10-BBE8-4BEB8F412FC4}" destId="{9EC66694-F123-4695-B6F5-2ED140DD2992}" srcOrd="9" destOrd="0" presId="urn:microsoft.com/office/officeart/2005/8/layout/default"/>
    <dgm:cxn modelId="{BC0C18D5-28F9-42D9-82EA-DFC2E76869AF}" type="presParOf" srcId="{522B745C-4626-4C10-BBE8-4BEB8F412FC4}" destId="{DA93834C-51BE-42D8-90FA-1D6ED559E54B}" srcOrd="10" destOrd="0" presId="urn:microsoft.com/office/officeart/2005/8/layout/default"/>
    <dgm:cxn modelId="{3FFF4439-0DC7-4661-A01B-7D860066DD29}" type="presParOf" srcId="{522B745C-4626-4C10-BBE8-4BEB8F412FC4}" destId="{1CB787D8-852D-49CD-87E3-01DE3B0377A5}" srcOrd="11" destOrd="0" presId="urn:microsoft.com/office/officeart/2005/8/layout/default"/>
    <dgm:cxn modelId="{B9EDF557-FDFA-4D3A-A0BE-904B1FFE2089}" type="presParOf" srcId="{522B745C-4626-4C10-BBE8-4BEB8F412FC4}" destId="{7D826996-B1BC-4CD1-881B-D8C13EE28BA7}" srcOrd="12" destOrd="0" presId="urn:microsoft.com/office/officeart/2005/8/layout/default"/>
    <dgm:cxn modelId="{C0EBA2AC-2A10-4BE5-9443-946AD13C7FC8}" type="presParOf" srcId="{522B745C-4626-4C10-BBE8-4BEB8F412FC4}" destId="{39DF7948-F5A4-41C3-87ED-FE9BAE804F05}" srcOrd="13" destOrd="0" presId="urn:microsoft.com/office/officeart/2005/8/layout/default"/>
    <dgm:cxn modelId="{823317FB-B3FA-4FE1-A590-82CFF129608B}" type="presParOf" srcId="{522B745C-4626-4C10-BBE8-4BEB8F412FC4}" destId="{6C35A30B-FBC7-4124-B466-0C7B6E5034C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7731E-64EE-432D-B9F3-7185DEE6E453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Regional DDS Directors</a:t>
          </a:r>
        </a:p>
      </dsp:txBody>
      <dsp:txXfrm>
        <a:off x="2946" y="373475"/>
        <a:ext cx="2337792" cy="1402675"/>
      </dsp:txXfrm>
    </dsp:sp>
    <dsp:sp modelId="{3E554669-4D73-46A2-B2B3-F81A84952CA3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5">
            <a:hueOff val="303874"/>
            <a:satOff val="-3413"/>
            <a:lumOff val="-7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Self-direction Coordinators</a:t>
          </a:r>
        </a:p>
      </dsp:txBody>
      <dsp:txXfrm>
        <a:off x="2574518" y="373475"/>
        <a:ext cx="2337792" cy="1402675"/>
      </dsp:txXfrm>
    </dsp:sp>
    <dsp:sp modelId="{A4617467-DB88-46A4-B3AE-30891354DDD4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5">
            <a:hueOff val="607749"/>
            <a:satOff val="-6826"/>
            <a:lumOff val="-1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AWC providers </a:t>
          </a:r>
        </a:p>
      </dsp:txBody>
      <dsp:txXfrm>
        <a:off x="5146089" y="373475"/>
        <a:ext cx="2337792" cy="1402675"/>
      </dsp:txXfrm>
    </dsp:sp>
    <dsp:sp modelId="{574A2582-6280-45B1-956B-167A24FC4FB9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5">
            <a:hueOff val="911623"/>
            <a:satOff val="-10239"/>
            <a:lumOff val="-21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DDS central office staff </a:t>
          </a:r>
        </a:p>
      </dsp:txBody>
      <dsp:txXfrm>
        <a:off x="7717661" y="373475"/>
        <a:ext cx="2337792" cy="1402675"/>
      </dsp:txXfrm>
    </dsp:sp>
    <dsp:sp modelId="{66854CDC-8BD0-4F05-BD14-287038AED7CD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5">
            <a:hueOff val="1215497"/>
            <a:satOff val="-13652"/>
            <a:lumOff val="-29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Support brokers </a:t>
          </a:r>
        </a:p>
      </dsp:txBody>
      <dsp:txXfrm>
        <a:off x="2946" y="2009929"/>
        <a:ext cx="2337792" cy="1402675"/>
      </dsp:txXfrm>
    </dsp:sp>
    <dsp:sp modelId="{DA93834C-51BE-42D8-90FA-1D6ED559E54B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5">
            <a:hueOff val="1519371"/>
            <a:satOff val="-17065"/>
            <a:lumOff val="-36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Family members </a:t>
          </a:r>
        </a:p>
      </dsp:txBody>
      <dsp:txXfrm>
        <a:off x="2574518" y="2009929"/>
        <a:ext cx="2337792" cy="1402675"/>
      </dsp:txXfrm>
    </dsp:sp>
    <dsp:sp modelId="{7D826996-B1BC-4CD1-881B-D8C13EE28BA7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5">
            <a:hueOff val="1823246"/>
            <a:satOff val="-20478"/>
            <a:lumOff val="-43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Members of the Self-Directions Advisory Board </a:t>
          </a:r>
        </a:p>
      </dsp:txBody>
      <dsp:txXfrm>
        <a:off x="5146089" y="2009929"/>
        <a:ext cx="2337792" cy="1402675"/>
      </dsp:txXfrm>
    </dsp:sp>
    <dsp:sp modelId="{6C35A30B-FBC7-4124-B466-0C7B6E5034CC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Self-advocates and area office staff </a:t>
          </a:r>
        </a:p>
      </dsp:txBody>
      <dsp:txXfrm>
        <a:off x="7717661" y="2009929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5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9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5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2EE25-247A-4389-B020-2BA098E34EA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8676DD-E2D8-4EC1-B09B-42B8C7839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ass.gov/dds-self-directed-service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6E1ED-58E1-4F37-A68D-F5B917F6F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685" y="634947"/>
            <a:ext cx="5127171" cy="1450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Qualitative Evaluation of Self Direction in Massachusetts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BFCF5-E803-84E1-9563-ACBF5B96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735709"/>
            <a:ext cx="5451627" cy="306654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EDCAC14-0964-4E5E-B1FE-0BE804DF1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684" y="2354805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Overview of three years of Findings and recommendations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Valerie Bradley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Yoshi Kardell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Human Services Research Institute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December 7, 2022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062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A862-6C2B-4B40-8309-C485F48F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354209"/>
            <a:ext cx="5127171" cy="1450757"/>
          </a:xfrm>
        </p:spPr>
        <p:txBody>
          <a:bodyPr>
            <a:noAutofit/>
          </a:bodyPr>
          <a:lstStyle/>
          <a:p>
            <a:r>
              <a:rPr lang="en-US" sz="4000" dirty="0"/>
              <a:t>Recommendations: 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4A7A9-E280-41BA-954B-803A54A88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6" r="27693"/>
          <a:stretch/>
        </p:blipFill>
        <p:spPr>
          <a:xfrm>
            <a:off x="999071" y="645106"/>
            <a:ext cx="4739869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7C9-3D79-47B1-8CEB-2AD4E7BB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Consider issues facing aging caregivers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Support learning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Consult with participants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2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3B6C9-122B-4E0B-A2A1-3CC5C8E0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Going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83C84-40EB-428B-9EDC-9078232FE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1" r="23862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75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27B2AB-F3E8-42D3-AFF9-266F541B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What Happens Next with Assessments?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287E043-8459-1468-8081-A764230C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022EF-F567-4F75-B6AA-CC6089CE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Convene an assessment unit</a:t>
            </a:r>
          </a:p>
          <a:p>
            <a:r>
              <a:rPr lang="en-US" dirty="0"/>
              <a:t>Complete a stipulated number of assessments to ensure next steps are valid and reliable</a:t>
            </a:r>
          </a:p>
          <a:p>
            <a:r>
              <a:rPr lang="en-US" dirty="0"/>
              <a:t>Analyze the assessment data to inform a support needs framework</a:t>
            </a:r>
          </a:p>
          <a:p>
            <a:r>
              <a:rPr lang="en-US" dirty="0"/>
              <a:t>Complete a record review</a:t>
            </a:r>
          </a:p>
          <a:p>
            <a:r>
              <a:rPr lang="en-US" dirty="0"/>
              <a:t>Plan for implementation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645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DB43AE-74E5-4ACB-9AD7-6B26097AC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2" b="26546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C32E8D-A641-4E1E-BDCB-257F80624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83" y="5337209"/>
            <a:ext cx="100584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Stay Tuned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355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A453-61CE-4D13-A8E2-19039179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7125C-C267-49DE-9F36-0D6455C29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2" b="3517"/>
          <a:stretch/>
        </p:blipFill>
        <p:spPr>
          <a:xfrm>
            <a:off x="1317231" y="1916318"/>
            <a:ext cx="2613398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81D6-23DA-4C3E-A8B3-C3C1C4E1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2646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late 2021, the Department of Developmental Services contracted with Human Services Research Institute to:</a:t>
            </a:r>
          </a:p>
          <a:p>
            <a:pPr marL="457200" indent="-457200">
              <a:buAutoNum type="arabicPeriod"/>
            </a:pPr>
            <a:r>
              <a:rPr lang="en-US" sz="1800" dirty="0"/>
              <a:t>Conduct a qualitative analysis of the PDP and AWC programs building on the 3-year evaluation that HSRI conducted previously</a:t>
            </a:r>
          </a:p>
          <a:p>
            <a:pPr marL="457200" indent="-457200">
              <a:buAutoNum type="arabicPeriod"/>
            </a:pPr>
            <a:r>
              <a:rPr lang="en-US" sz="1800" dirty="0"/>
              <a:t>Analyze current assessments and budget allocations</a:t>
            </a:r>
          </a:p>
          <a:p>
            <a:pPr marL="457200" indent="-457200">
              <a:buAutoNum type="arabicPeriod"/>
            </a:pPr>
            <a:r>
              <a:rPr lang="en-US" sz="1800" dirty="0"/>
              <a:t>Develop a budget allocation process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0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8C7F-8A1F-463E-7678-BA769D4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                            Documents       						    Reviewed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E46B-A869-3D7A-166C-3259D8587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a document review of materials relevant to PDP and AWC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key informant interviews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Categorize information into common themes that could be used to inform recommendations for enhancements to self-direction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CF946-68C0-1A29-9B57-F9451ED94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Broker Toolbox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 with Choice Program Service Implementation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&amp; Community Based Services, Adult Intellectual Disability Waiver Programs Guide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Participant-Directed Program Allocation Methodology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Community-Based Day Supports Assessment Tool (and supplemental materials)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Appendix J, Participant-Directed Program Non-Waiver Service Description and Guidance for Brokers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 Directed Program Fact Sheet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and informational videos found at: </a:t>
            </a:r>
            <a:r>
              <a:rPr lang="en-US" sz="1800" u="sng" dirty="0">
                <a:solidFill>
                  <a:srgbClr val="40404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DDS Self-Directed Services | Mass.gov</a:t>
            </a:r>
            <a:endParaRPr lang="en-US" sz="1800" dirty="0">
              <a:solidFill>
                <a:srgbClr val="40404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27032-C81C-4301-697F-32FA73AD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4" y="4334019"/>
            <a:ext cx="3040381" cy="16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0D5A-16E7-09E7-B415-152699C5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Over 50 Interviews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9C3A44-CB64-A76B-021F-A2B1BC566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9498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5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CEE72-619D-D38E-0C59-643FAE73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FA5AF-4701-9776-0D03-0EC9D04A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2001476"/>
            <a:ext cx="5451627" cy="253500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EE4FD-4A23-95F9-645C-EEBE5E7D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Learning about self-direction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Choosing self-direction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Managing self-direction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Getting support to navigate self-direction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Developing the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Clarifying what is allowable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5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A862-6C2B-4B40-8309-C485F48F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263527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Recommendations:  Dissemination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4A7A9-E280-41BA-954B-803A54A88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6" r="27693"/>
          <a:stretch/>
        </p:blipFill>
        <p:spPr>
          <a:xfrm>
            <a:off x="999071" y="645106"/>
            <a:ext cx="4739869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7C9-3D79-47B1-8CEB-2AD4E7BB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Provide guide for individuals and families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Ensure there is an accessible venue for self-direction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partnerships with family support centers and autism support centers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a support broker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Prepare materials for transition age coordination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Carry out outreach to minority participants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8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BA862-6C2B-4B40-8309-C485F48F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3400"/>
              <a:t>Recommendations:  Equitable, Transparent and Streamlined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4A7A9-E280-41BA-954B-803A54A88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6" r="27693"/>
          <a:stretch/>
        </p:blipFill>
        <p:spPr>
          <a:xfrm>
            <a:off x="999071" y="645106"/>
            <a:ext cx="4739869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7C9-3D79-47B1-8CEB-2AD4E7BB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Consolidate service codes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Move to an a la carte 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budget transparency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menu transparency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79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BA862-6C2B-4B40-8309-C485F48F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Autofit/>
          </a:bodyPr>
          <a:lstStyle/>
          <a:p>
            <a:r>
              <a:rPr lang="en-US" sz="4000" dirty="0"/>
              <a:t>Recommendations:  Enhanced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4A7A9-E280-41BA-954B-803A54A88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6" r="27693"/>
          <a:stretch/>
        </p:blipFill>
        <p:spPr>
          <a:xfrm>
            <a:off x="999071" y="645106"/>
            <a:ext cx="4739869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7C9-3D79-47B1-8CEB-2AD4E7BB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Provide support for people self-directing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Focus on natural supports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Clarify roles of support brokers versus service coordinators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a bridge between DESE and adult self-direction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waiver reimbursement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Lobby for a dedicated funding stream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Resolve Agency with Choice Issues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58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A862-6C2B-4B40-8309-C485F48F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243" y="161704"/>
            <a:ext cx="5127171" cy="1450757"/>
          </a:xfrm>
        </p:spPr>
        <p:txBody>
          <a:bodyPr>
            <a:noAutofit/>
          </a:bodyPr>
          <a:lstStyle/>
          <a:p>
            <a:r>
              <a:rPr lang="en-US" sz="4000" dirty="0"/>
              <a:t>Recommendations:  Staff Recruitment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4A7A9-E280-41BA-954B-803A54A88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6" r="27693"/>
          <a:stretch/>
        </p:blipFill>
        <p:spPr>
          <a:xfrm>
            <a:off x="999071" y="645106"/>
            <a:ext cx="4739869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7C9-3D79-47B1-8CEB-2AD4E7BB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Assist families to identify a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Generate PPL list of staff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Clarify respective roles of support brokers versus service coordinators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a bridge between DESE and adult self-direction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On-line employment packages for staff hired by participants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Examine the precedent of paying parents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806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451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Georgia</vt:lpstr>
      <vt:lpstr>Retrospect</vt:lpstr>
      <vt:lpstr>Qualitative Evaluation of Self Direction in Massachusetts</vt:lpstr>
      <vt:lpstr>Overview</vt:lpstr>
      <vt:lpstr>Tasks                             Documents                 Reviewed</vt:lpstr>
      <vt:lpstr>Over 50 Interviews</vt:lpstr>
      <vt:lpstr>Themes</vt:lpstr>
      <vt:lpstr>Recommendations:  Dissemination</vt:lpstr>
      <vt:lpstr>Recommendations:  Equitable, Transparent and Streamlined Policies</vt:lpstr>
      <vt:lpstr>Recommendations:  Enhanced Infrastructure</vt:lpstr>
      <vt:lpstr>Recommendations:  Staff Recruitment</vt:lpstr>
      <vt:lpstr>Recommendations:  Sustainability</vt:lpstr>
      <vt:lpstr>Going Forward</vt:lpstr>
      <vt:lpstr>What Happens Next with Assessments?</vt:lpstr>
      <vt:lpstr>Stay Tuned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Real Lives Legislation</dc:title>
  <dc:creator>Valerie J. Bradley</dc:creator>
  <cp:lastModifiedBy>Valerie J. Bradley</cp:lastModifiedBy>
  <cp:revision>7</cp:revision>
  <dcterms:created xsi:type="dcterms:W3CDTF">2020-08-31T21:01:16Z</dcterms:created>
  <dcterms:modified xsi:type="dcterms:W3CDTF">2022-11-28T20:00:33Z</dcterms:modified>
</cp:coreProperties>
</file>