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9" r:id="rId1"/>
  </p:sldMasterIdLst>
  <p:sldIdLst>
    <p:sldId id="275" r:id="rId2"/>
    <p:sldId id="294" r:id="rId3"/>
    <p:sldId id="298" r:id="rId4"/>
    <p:sldId id="299" r:id="rId5"/>
    <p:sldId id="300" r:id="rId6"/>
    <p:sldId id="301" r:id="rId7"/>
    <p:sldId id="30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Valerie J. Bradley" initials="VJB" lastIdx="1" clrIdx="0">
    <p:extLst>
      <p:ext uri="{19B8F6BF-5375-455C-9EA6-DF929625EA0E}">
        <p15:presenceInfo xmlns:p15="http://schemas.microsoft.com/office/powerpoint/2012/main" userId="Valerie J. Bradley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293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74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475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2EE25-247A-4389-B020-2BA098E34EA5}" type="datetimeFigureOut">
              <a:rPr lang="en-US" smtClean="0"/>
              <a:t>12/1/2021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676DD-E2D8-4EC1-B09B-42B8C783962F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345529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2EE25-247A-4389-B020-2BA098E34EA5}" type="datetimeFigureOut">
              <a:rPr lang="en-US" smtClean="0"/>
              <a:t>12/1/2021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676DD-E2D8-4EC1-B09B-42B8C78396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27217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2EE25-247A-4389-B020-2BA098E34EA5}" type="datetimeFigureOut">
              <a:rPr lang="en-US" smtClean="0"/>
              <a:t>12/1/2021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676DD-E2D8-4EC1-B09B-42B8C78396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10624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2EE25-247A-4389-B020-2BA098E34EA5}" type="datetimeFigureOut">
              <a:rPr lang="en-US" smtClean="0"/>
              <a:t>12/1/2021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676DD-E2D8-4EC1-B09B-42B8C78396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70647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2EE25-247A-4389-B020-2BA098E34EA5}" type="datetimeFigureOut">
              <a:rPr lang="en-US" smtClean="0"/>
              <a:t>12/1/2021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676DD-E2D8-4EC1-B09B-42B8C783962F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341386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2EE25-247A-4389-B020-2BA098E34EA5}" type="datetimeFigureOut">
              <a:rPr lang="en-US" smtClean="0"/>
              <a:t>12/1/2021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676DD-E2D8-4EC1-B09B-42B8C78396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06512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2EE25-247A-4389-B020-2BA098E34EA5}" type="datetimeFigureOut">
              <a:rPr lang="en-US" smtClean="0"/>
              <a:t>12/1/2021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676DD-E2D8-4EC1-B09B-42B8C78396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3960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2EE25-247A-4389-B020-2BA098E34EA5}" type="datetimeFigureOut">
              <a:rPr lang="en-US" smtClean="0"/>
              <a:t>12/1/2021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676DD-E2D8-4EC1-B09B-42B8C78396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57159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2EE25-247A-4389-B020-2BA098E34EA5}" type="datetimeFigureOut">
              <a:rPr lang="en-US" smtClean="0"/>
              <a:t>12/1/2021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676DD-E2D8-4EC1-B09B-42B8C78396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99943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0C72EE25-247A-4389-B020-2BA098E34EA5}" type="datetimeFigureOut">
              <a:rPr lang="en-US" smtClean="0"/>
              <a:t>12/1/2021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08676DD-E2D8-4EC1-B09B-42B8C78396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49976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2EE25-247A-4389-B020-2BA098E34EA5}" type="datetimeFigureOut">
              <a:rPr lang="en-US" smtClean="0"/>
              <a:t>12/1/2021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676DD-E2D8-4EC1-B09B-42B8C78396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36556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0C72EE25-247A-4389-B020-2BA098E34EA5}" type="datetimeFigureOut">
              <a:rPr lang="en-US" smtClean="0"/>
              <a:t>12/1/2021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108676DD-E2D8-4EC1-B09B-42B8C783962F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116162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ass.gov/dds-self-directed-services-2021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F6E1ED-58E1-4F37-A68D-F5B917F6F9C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3700" dirty="0">
                <a:solidFill>
                  <a:srgbClr val="FFFFFF"/>
                </a:solidFill>
              </a:rPr>
              <a:t>Update/progress on HSRI Recommendations from Year 3 report</a:t>
            </a:r>
          </a:p>
        </p:txBody>
      </p:sp>
      <p:sp>
        <p:nvSpPr>
          <p:cNvPr id="13" name="Subtitle 12">
            <a:extLst>
              <a:ext uri="{FF2B5EF4-FFF2-40B4-BE49-F238E27FC236}">
                <a16:creationId xmlns:a16="http://schemas.microsoft.com/office/drawing/2014/main" id="{B83114E5-6E13-425D-9518-A8AE9B722A9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227847" y="4946721"/>
            <a:ext cx="7736306" cy="81911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</a:rPr>
              <a:t>Actions and follow up on recommendations from the HSRI 3</a:t>
            </a:r>
            <a:r>
              <a:rPr lang="en-US" b="1" baseline="30000" dirty="0">
                <a:solidFill>
                  <a:schemeClr val="tx1"/>
                </a:solidFill>
              </a:rPr>
              <a:t>rd</a:t>
            </a:r>
            <a:r>
              <a:rPr lang="en-US" b="1" dirty="0">
                <a:solidFill>
                  <a:schemeClr val="tx1"/>
                </a:solidFill>
              </a:rPr>
              <a:t> year report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F9724181-2A0F-4989-9D5F-59DA03AFE6E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60755" y="1790116"/>
            <a:ext cx="2731450" cy="15038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06258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3E8B0B-8C48-4A5D-B581-A1D1AD09B1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7680" y="286603"/>
            <a:ext cx="9997999" cy="1485047"/>
          </a:xfrm>
        </p:spPr>
        <p:txBody>
          <a:bodyPr>
            <a:normAutofit/>
          </a:bodyPr>
          <a:lstStyle/>
          <a:p>
            <a:r>
              <a:rPr lang="en-US" sz="3000" dirty="0">
                <a:solidFill>
                  <a:schemeClr val="tx1"/>
                </a:solidFill>
              </a:rPr>
              <a:t>Recommendation 1: </a:t>
            </a:r>
            <a:br>
              <a:rPr lang="en-US" sz="3000" dirty="0">
                <a:solidFill>
                  <a:schemeClr val="tx1"/>
                </a:solidFill>
              </a:rPr>
            </a:br>
            <a:r>
              <a:rPr lang="en-US" sz="3000" dirty="0">
                <a:solidFill>
                  <a:schemeClr val="tx1"/>
                </a:solidFill>
              </a:rPr>
              <a:t>DDS should explore the inclusion of “independent facilitation” as a waiver service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3B282BB-51E0-4ADC-9BCA-0928261C991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01671" y="5391208"/>
            <a:ext cx="1695238" cy="933333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27B093CD-982F-453F-A0EF-2B932DB27733}"/>
              </a:ext>
            </a:extLst>
          </p:cNvPr>
          <p:cNvSpPr txBox="1"/>
          <p:nvPr/>
        </p:nvSpPr>
        <p:spPr>
          <a:xfrm>
            <a:off x="1157680" y="2241337"/>
            <a:ext cx="9997999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We are discussing how we can offer independent support brokerage by expanding a service code that is currently underutilized (Personal Agent)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Person Centered Planning is mentioned in our orientation sessions with participants and families; some families have utilized this, a range from informal tools to formal tools example: Charting the Life Course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en-US" dirty="0"/>
              <a:t> there have been several opportunities statewide for Service Coordinators and Support Brokers to enroll in the Charting the Life Course ambassador series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63403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F5687F-F5C0-478A-B59D-AD930ABA87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000" dirty="0">
                <a:solidFill>
                  <a:schemeClr val="tx1"/>
                </a:solidFill>
              </a:rPr>
              <a:t>Recommendation 2:</a:t>
            </a:r>
            <a:br>
              <a:rPr lang="en-US" sz="3000" dirty="0">
                <a:solidFill>
                  <a:schemeClr val="tx1"/>
                </a:solidFill>
              </a:rPr>
            </a:br>
            <a:r>
              <a:rPr lang="en-US" sz="3000" dirty="0">
                <a:solidFill>
                  <a:schemeClr val="tx1"/>
                </a:solidFill>
              </a:rPr>
              <a:t>DDS should expand access to the “Rewarding Work” Platform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64F6154-CC00-4BC0-B706-9E5FE5F45C5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78861" y="5248333"/>
            <a:ext cx="1695238" cy="933333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33DCB3DD-2A03-4367-93E5-064E9CA12330}"/>
              </a:ext>
            </a:extLst>
          </p:cNvPr>
          <p:cNvSpPr txBox="1"/>
          <p:nvPr/>
        </p:nvSpPr>
        <p:spPr>
          <a:xfrm>
            <a:off x="1097280" y="2338684"/>
            <a:ext cx="100584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Rewarding Work has been invited to participate in trainings in each of the regions across the state for an explanation and demo of the website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Information on Rewarding Work is provided regularly to participants, families and Area Offices including access codes to utilize their service for free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Plans are in progress to continue marketing with the DDS social media expert and Rewarding Work staff</a:t>
            </a:r>
          </a:p>
          <a:p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68167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506982-1D71-44B6-99B9-6AFFC2E79C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91237" y="286603"/>
            <a:ext cx="9964442" cy="1450757"/>
          </a:xfrm>
        </p:spPr>
        <p:txBody>
          <a:bodyPr>
            <a:noAutofit/>
          </a:bodyPr>
          <a:lstStyle/>
          <a:p>
            <a:r>
              <a:rPr lang="en-US" sz="3000" dirty="0">
                <a:solidFill>
                  <a:schemeClr val="tx1"/>
                </a:solidFill>
              </a:rPr>
              <a:t>Recommendation 3: </a:t>
            </a:r>
            <a:br>
              <a:rPr lang="en-US" sz="3000" dirty="0">
                <a:solidFill>
                  <a:schemeClr val="tx1"/>
                </a:solidFill>
              </a:rPr>
            </a:br>
            <a:r>
              <a:rPr lang="en-US" sz="3000" dirty="0">
                <a:solidFill>
                  <a:schemeClr val="tx1"/>
                </a:solidFill>
              </a:rPr>
              <a:t>Convene focus groups of service coordinators and program participants to address the complexity of self-direction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40CFE86-0ACE-46FE-B4FE-82FDD24851C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78861" y="5343583"/>
            <a:ext cx="1695238" cy="933333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D6030001-A92D-41C4-AE16-4BB597227624}"/>
              </a:ext>
            </a:extLst>
          </p:cNvPr>
          <p:cNvSpPr txBox="1"/>
          <p:nvPr/>
        </p:nvSpPr>
        <p:spPr>
          <a:xfrm>
            <a:off x="1191238" y="2140593"/>
            <a:ext cx="102147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Statewide work group has been established to represent the field; initial recommendations have been generated and findings received are being reassessed to follow through with best practices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Recommendations continue to be shared with Central Office Leadership Group in order to maintain consistency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‘TEAMS’ channel created as a tool for document sharing, editing and conversation to help with electronic workflow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Participant and Family Groups are being held to share information and network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Ongoing monthly meetings with PPL to address concerns, review processes and identify </a:t>
            </a:r>
            <a:r>
              <a:rPr lang="en-US"/>
              <a:t>and discuss changes</a:t>
            </a: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DDS has secured a consultant who will also be partnering with us on addressing the complexity of self-direction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Regional Managers are available to troubleshoot concerns and questions related to both AWC + PDP</a:t>
            </a:r>
          </a:p>
        </p:txBody>
      </p:sp>
    </p:spTree>
    <p:extLst>
      <p:ext uri="{BB962C8B-B14F-4D97-AF65-F5344CB8AC3E}">
        <p14:creationId xmlns:p14="http://schemas.microsoft.com/office/powerpoint/2010/main" val="33363956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15D876-CDA4-4998-8089-CA83AC3A24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000" dirty="0">
                <a:solidFill>
                  <a:schemeClr val="tx1"/>
                </a:solidFill>
              </a:rPr>
              <a:t>Recommendation 4: </a:t>
            </a:r>
            <a:br>
              <a:rPr lang="en-US" sz="3000" dirty="0">
                <a:solidFill>
                  <a:schemeClr val="tx1"/>
                </a:solidFill>
              </a:rPr>
            </a:br>
            <a:r>
              <a:rPr lang="en-US" sz="3000" dirty="0">
                <a:solidFill>
                  <a:schemeClr val="tx1"/>
                </a:solidFill>
              </a:rPr>
              <a:t>DDS should explore the possibility of developing supports budgets for individuals who are self-directing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829BA2A-AF9F-4F00-A24F-96A1A00EB95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48381" y="5229283"/>
            <a:ext cx="1695238" cy="933333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69F28994-65C5-4500-BD62-7E41F87703D3}"/>
              </a:ext>
            </a:extLst>
          </p:cNvPr>
          <p:cNvSpPr txBox="1"/>
          <p:nvPr/>
        </p:nvSpPr>
        <p:spPr>
          <a:xfrm>
            <a:off x="1097280" y="2136338"/>
            <a:ext cx="9725025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DDS has contracted with a subject matter expert to support the development of a standardized system of Self-Directed supports budget allocation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The consultant will assess the SD PDP/AWC programs and propose ways to address simplification for ease of use, access across demographics and transparency leading to increase interest and enrollment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effectLst/>
              </a:rPr>
              <a:t>Develop proposed budget allocation process for goods and services options with the goal of advancing equity, fairness, consistency, and transparency.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E</a:t>
            </a:r>
            <a:r>
              <a:rPr lang="en-US" dirty="0">
                <a:effectLst/>
              </a:rPr>
              <a:t>xamine the current services across children and adult services within self-direction and identify ways to improve consumer knowledge and preparedness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6434973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2377B9-9499-4AEA-B5F5-B36170DC70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000" dirty="0">
                <a:solidFill>
                  <a:schemeClr val="tx1"/>
                </a:solidFill>
              </a:rPr>
              <a:t>Recommendation 5:  </a:t>
            </a:r>
            <a:br>
              <a:rPr lang="en-US" sz="3000" dirty="0">
                <a:solidFill>
                  <a:schemeClr val="tx1"/>
                </a:solidFill>
              </a:rPr>
            </a:br>
            <a:r>
              <a:rPr lang="en-US" sz="3000" dirty="0">
                <a:solidFill>
                  <a:schemeClr val="tx1"/>
                </a:solidFill>
              </a:rPr>
              <a:t>DDS should develop strategies and supports to engage economically and culturally diverse participants in self-direction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F081FD7-7616-42EB-8E9B-D621422FEA1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48381" y="5276908"/>
            <a:ext cx="1695238" cy="933333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6F39C64B-1D8F-46DB-B0FC-7AC9B3B78CFC}"/>
              </a:ext>
            </a:extLst>
          </p:cNvPr>
          <p:cNvSpPr txBox="1"/>
          <p:nvPr/>
        </p:nvSpPr>
        <p:spPr>
          <a:xfrm>
            <a:off x="1097280" y="1956014"/>
            <a:ext cx="1031557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Information sessions are offered to the public twice a month and have been reformatted to make the presentation accessible in a remote/virtual environment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Developed presentation with consistent information and presented statewide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Conduct outreach to family support centers, systems, school systems, area offices,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Regional training sessions offered including self-direction content: DDS 101, Ask The Agency, Family Leadership Series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Planned outreach to the new cultural and linguistic family support centers and Autism Family support centers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DDS Self-Direction website was updated with new materials which are being translated into 7 languages which will also be posted</a:t>
            </a:r>
          </a:p>
          <a:p>
            <a:pPr lvl="1" algn="ctr"/>
            <a:r>
              <a:rPr lang="en-US" dirty="0">
                <a:hlinkClick r:id="rId3"/>
              </a:rPr>
              <a:t>https://www.mass.gov/dds-self-directed-services-2021</a:t>
            </a: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82872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CC4EF4-2FE6-447B-963F-D6ED5FAD11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000" dirty="0">
                <a:solidFill>
                  <a:schemeClr val="tx1"/>
                </a:solidFill>
              </a:rPr>
              <a:t>Recommendation 6:  </a:t>
            </a:r>
            <a:br>
              <a:rPr lang="en-US" sz="3000" dirty="0">
                <a:solidFill>
                  <a:schemeClr val="tx1"/>
                </a:solidFill>
              </a:rPr>
            </a:br>
            <a:r>
              <a:rPr lang="en-US" sz="3000" dirty="0">
                <a:solidFill>
                  <a:schemeClr val="tx1"/>
                </a:solidFill>
              </a:rPr>
              <a:t>DDS, with co-sponsors, should convene a statewide conference to showcase experiences with self-direction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477F63D-F35F-48E7-80EE-D068284F03E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48381" y="5286433"/>
            <a:ext cx="1695238" cy="933333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87012EE8-82B5-4FE7-9E5C-76953FE401ED}"/>
              </a:ext>
            </a:extLst>
          </p:cNvPr>
          <p:cNvSpPr txBox="1"/>
          <p:nvPr/>
        </p:nvSpPr>
        <p:spPr>
          <a:xfrm>
            <a:off x="1097280" y="2080735"/>
            <a:ext cx="998961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Statewide self-direction conference/training held for DDS staff highlighting participants stories who are self-directing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Self-Direction presentations done at the MASS conference, ARC transition conference, DDS 101, Autism Conferences, local transition fairs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Self-direction stories are posted on social media and our website as part of an ongoing promotional campaign, example: ‘Self-direction Saturdays’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Training is ongoing: all DDS staff receive a basic overview training when hired, Service Coordinator institute includes self-directed services training when a SC participates in orientation, ‘Soup to Nuts’ detailed training offered regularly to Area Office staff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All of these training opportunities for have been reformatted to be delivered on virtual platforms for accessibility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9322350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818</TotalTime>
  <Words>726</Words>
  <Application>Microsoft Office PowerPoint</Application>
  <PresentationFormat>Widescreen</PresentationFormat>
  <Paragraphs>37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Courier New</vt:lpstr>
      <vt:lpstr>Retrospect</vt:lpstr>
      <vt:lpstr>Update/progress on HSRI Recommendations from Year 3 report</vt:lpstr>
      <vt:lpstr>Recommendation 1:  DDS should explore the inclusion of “independent facilitation” as a waiver service</vt:lpstr>
      <vt:lpstr>Recommendation 2: DDS should expand access to the “Rewarding Work” Platform</vt:lpstr>
      <vt:lpstr>Recommendation 3:  Convene focus groups of service coordinators and program participants to address the complexity of self-direction</vt:lpstr>
      <vt:lpstr>Recommendation 4:  DDS should explore the possibility of developing supports budgets for individuals who are self-directing</vt:lpstr>
      <vt:lpstr>Recommendation 5:   DDS should develop strategies and supports to engage economically and culturally diverse participants in self-direction</vt:lpstr>
      <vt:lpstr>Recommendation 6:   DDS, with co-sponsors, should convene a statewide conference to showcase experiences with self-direction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Overview of Findings from Year 3</dc:title>
  <dc:creator>Benoit, Jennifer R (DDS)</dc:creator>
  <cp:lastModifiedBy>Benoit, Jennifer R (DDS)</cp:lastModifiedBy>
  <cp:revision>21</cp:revision>
  <dcterms:created xsi:type="dcterms:W3CDTF">2019-12-03T16:26:34Z</dcterms:created>
  <dcterms:modified xsi:type="dcterms:W3CDTF">2021-12-01T16:25:31Z</dcterms:modified>
</cp:coreProperties>
</file>