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80" r:id="rId5"/>
    <p:sldId id="281" r:id="rId6"/>
    <p:sldId id="282" r:id="rId7"/>
    <p:sldId id="284" r:id="rId8"/>
    <p:sldId id="285" r:id="rId9"/>
    <p:sldId id="264" r:id="rId10"/>
    <p:sldId id="269" r:id="rId11"/>
    <p:sldId id="262" r:id="rId12"/>
    <p:sldId id="265" r:id="rId13"/>
    <p:sldId id="266" r:id="rId14"/>
    <p:sldId id="267" r:id="rId15"/>
    <p:sldId id="268" r:id="rId16"/>
    <p:sldId id="276" r:id="rId17"/>
    <p:sldId id="277" r:id="rId18"/>
    <p:sldId id="278" r:id="rId19"/>
    <p:sldId id="279" r:id="rId20"/>
    <p:sldId id="283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7744" autoAdjust="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B9D97-93AB-4761-819A-C5D5A5883052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DC55A-161D-4F35-8D47-1C2427B863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6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1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00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60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33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7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78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00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35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15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450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1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4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395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7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91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0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90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12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05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2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854075"/>
            <a:ext cx="2895600" cy="365125"/>
          </a:xfrm>
        </p:spPr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7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7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level</a:t>
            </a:r>
            <a:r>
              <a:rPr lang="en-US" sz="1800" i="1" dirty="0" err="1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DRAFT</a:t>
            </a:r>
            <a:r>
              <a:rPr lang="en-US" sz="18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For Internal Review and Discussion</a:t>
            </a:r>
            <a:endParaRPr lang="en-U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7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7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6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4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2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For Internal Review and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0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8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stinfo@mass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hstinfo@mass.gov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hstincidentcomplaint@mas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human-service-transport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Massachusetts Human Service Transportation (HST) Brokerage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994" y="35814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Public Meetings to Provide Updates and Hear Community Feedback</a:t>
            </a:r>
          </a:p>
          <a:p>
            <a:r>
              <a:rPr lang="en-US" sz="2800" dirty="0">
                <a:solidFill>
                  <a:schemeClr val="tx1"/>
                </a:solidFill>
              </a:rPr>
              <a:t>April 2021</a:t>
            </a:r>
          </a:p>
        </p:txBody>
      </p:sp>
      <p:pic>
        <p:nvPicPr>
          <p:cNvPr id="9" name="Picture 8" descr="EOHHS logo with state seal">
            <a:extLst>
              <a:ext uri="{FF2B5EF4-FFF2-40B4-BE49-F238E27FC236}">
                <a16:creationId xmlns:a16="http://schemas.microsoft.com/office/drawing/2014/main" id="{FF16498D-CC8E-4579-96EF-5B303CD961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" y="54733"/>
            <a:ext cx="2080441" cy="1935648"/>
          </a:xfrm>
          <a:prstGeom prst="rect">
            <a:avLst/>
          </a:prstGeom>
        </p:spPr>
      </p:pic>
      <p:pic>
        <p:nvPicPr>
          <p:cNvPr id="4" name="Picture 3" descr="a rainbow of individuals walking together in the same direction, including someone with a service dog, two people in wheelchairs, on person with a walker, one person in a power chair, and one person using a white cane, as well as two people without mobility device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3" b="13913"/>
          <a:stretch/>
        </p:blipFill>
        <p:spPr>
          <a:xfrm>
            <a:off x="3886200" y="12510"/>
            <a:ext cx="5143500" cy="1705945"/>
          </a:xfrm>
          <a:prstGeom prst="rect">
            <a:avLst/>
          </a:prstGeom>
        </p:spPr>
      </p:pic>
      <p:pic>
        <p:nvPicPr>
          <p:cNvPr id="5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6" y="5461288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ATRA logo">
            <a:extLst>
              <a:ext uri="{FF2B5EF4-FFF2-40B4-BE49-F238E27FC236}">
                <a16:creationId xmlns:a16="http://schemas.microsoft.com/office/drawing/2014/main" id="{94F4EB1D-266A-4D96-928F-0734FDE8B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32788"/>
            <a:ext cx="2728572" cy="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03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heard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themes</a:t>
            </a:r>
          </a:p>
          <a:p>
            <a:pPr lvl="1"/>
            <a:r>
              <a:rPr lang="en-US" dirty="0"/>
              <a:t>On-time performance &amp; reliability</a:t>
            </a:r>
          </a:p>
          <a:p>
            <a:pPr lvl="1"/>
            <a:r>
              <a:rPr lang="en-US" dirty="0"/>
              <a:t>Complaints process</a:t>
            </a:r>
          </a:p>
          <a:p>
            <a:pPr lvl="1"/>
            <a:r>
              <a:rPr lang="en-US" dirty="0"/>
              <a:t>Call wait times</a:t>
            </a:r>
          </a:p>
          <a:p>
            <a:pPr lvl="1"/>
            <a:r>
              <a:rPr lang="en-US" dirty="0"/>
              <a:t>Driver &amp; vehicle safety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9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State-Level Improvements</a:t>
            </a:r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43053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053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Contractual Remedies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incentives</a:t>
            </a:r>
          </a:p>
          <a:p>
            <a:pPr lvl="1"/>
            <a:r>
              <a:rPr lang="en-US" dirty="0"/>
              <a:t>Tied to metrics including transit operations, complaint resolution, consumer satisfaction, and timeliness of services</a:t>
            </a:r>
          </a:p>
          <a:p>
            <a:r>
              <a:rPr lang="en-US" dirty="0"/>
              <a:t>Fines</a:t>
            </a:r>
          </a:p>
          <a:p>
            <a:pPr lvl="1"/>
            <a:r>
              <a:rPr lang="en-US" dirty="0"/>
              <a:t>Consumer safety violations</a:t>
            </a:r>
          </a:p>
          <a:p>
            <a:pPr lvl="1"/>
            <a:r>
              <a:rPr lang="en-US" dirty="0"/>
              <a:t>Complaint resolution violations</a:t>
            </a:r>
          </a:p>
          <a:p>
            <a:pPr lvl="1"/>
            <a:endParaRPr lang="en-US" dirty="0"/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0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771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&amp; Quality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New HST Compliance &amp; Quality Assurance Unit</a:t>
            </a:r>
          </a:p>
          <a:p>
            <a:pPr lvl="1"/>
            <a:r>
              <a:rPr lang="en-US" dirty="0"/>
              <a:t>Conduct inspections</a:t>
            </a:r>
          </a:p>
          <a:p>
            <a:pPr lvl="1"/>
            <a:r>
              <a:rPr lang="en-US" dirty="0"/>
              <a:t>Hold brokers accountable</a:t>
            </a:r>
          </a:p>
          <a:p>
            <a:pPr lvl="1"/>
            <a:r>
              <a:rPr lang="en-US" dirty="0"/>
              <a:t>Hold transportation providers accountable</a:t>
            </a:r>
          </a:p>
          <a:p>
            <a:r>
              <a:rPr lang="en-US" dirty="0"/>
              <a:t>4 new Compliance Officers</a:t>
            </a:r>
          </a:p>
          <a:p>
            <a:pPr lvl="1"/>
            <a:r>
              <a:rPr lang="en-US" dirty="0"/>
              <a:t>Triple field inspections</a:t>
            </a:r>
          </a:p>
          <a:p>
            <a:pPr lvl="1"/>
            <a:r>
              <a:rPr lang="en-US" dirty="0"/>
              <a:t>Provide consumers a dedicated resource for escalation and resolution of issues</a:t>
            </a:r>
          </a:p>
          <a:p>
            <a:pPr lvl="1"/>
            <a:r>
              <a:rPr lang="en-US" dirty="0"/>
              <a:t>Work with Brokers to review complaints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976" y="5562600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067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Welcoming Consumer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 Experience Monitoring Program</a:t>
            </a:r>
          </a:p>
          <a:p>
            <a:r>
              <a:rPr lang="en-US" dirty="0"/>
              <a:t>Invite us to your meeting</a:t>
            </a:r>
          </a:p>
          <a:p>
            <a:r>
              <a:rPr lang="en-US" dirty="0"/>
              <a:t>Developing additional opportunities</a:t>
            </a:r>
          </a:p>
          <a:p>
            <a:pPr lvl="1"/>
            <a:r>
              <a:rPr lang="en-US" dirty="0"/>
              <a:t>Stay tuned</a:t>
            </a:r>
          </a:p>
          <a:p>
            <a:pPr lvl="1"/>
            <a:r>
              <a:rPr lang="en-US" dirty="0"/>
              <a:t>Share your ideas</a:t>
            </a:r>
          </a:p>
          <a:p>
            <a:r>
              <a:rPr lang="en-US" dirty="0"/>
              <a:t>Keep in touch</a:t>
            </a:r>
          </a:p>
          <a:p>
            <a:pPr lvl="1"/>
            <a:r>
              <a:rPr lang="en-US" dirty="0">
                <a:hlinkClick r:id="rId3"/>
              </a:rPr>
              <a:t>hstinfo@mass.gov</a:t>
            </a:r>
            <a:endParaRPr lang="en-US" dirty="0"/>
          </a:p>
          <a:p>
            <a:pPr lvl="1"/>
            <a:r>
              <a:rPr lang="en-US" dirty="0"/>
              <a:t>(617) 847-3427</a:t>
            </a:r>
          </a:p>
          <a:p>
            <a:pPr lvl="1"/>
            <a:endParaRPr lang="en-US" dirty="0"/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0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637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Broker-Level Improvements</a:t>
            </a:r>
          </a:p>
        </p:txBody>
      </p:sp>
      <p:pic>
        <p:nvPicPr>
          <p:cNvPr id="6" name="Picture 2" descr="GATRA logo">
            <a:extLst>
              <a:ext uri="{FF2B5EF4-FFF2-40B4-BE49-F238E27FC236}">
                <a16:creationId xmlns:a16="http://schemas.microsoft.com/office/drawing/2014/main" id="{D1F7ECBA-C7C4-426A-BA30-B02C6D2D4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29000"/>
            <a:ext cx="5457144" cy="12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158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On-Time Performance &amp; 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Coming July 1</a:t>
            </a:r>
          </a:p>
          <a:p>
            <a:pPr lvl="1"/>
            <a:r>
              <a:rPr lang="en-US" dirty="0"/>
              <a:t>Monitor providers to prevent overbooking</a:t>
            </a:r>
          </a:p>
          <a:p>
            <a:pPr lvl="1"/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Implement system to track vehicles in real-time</a:t>
            </a:r>
          </a:p>
          <a:p>
            <a:pPr lvl="1"/>
            <a:r>
              <a:rPr lang="en-US" dirty="0"/>
              <a:t>GPS on PT-1 rides</a:t>
            </a:r>
          </a:p>
          <a:p>
            <a:pPr lvl="1"/>
            <a:r>
              <a:rPr lang="en-US" dirty="0"/>
              <a:t>Consumer smartphone app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we’re working on</a:t>
            </a:r>
          </a:p>
          <a:p>
            <a:pPr lvl="1"/>
            <a:r>
              <a:rPr lang="en-US" dirty="0"/>
              <a:t>GPS tracking on all vehicles</a:t>
            </a:r>
          </a:p>
          <a:p>
            <a:pPr lvl="1"/>
            <a:r>
              <a:rPr lang="en-US" dirty="0"/>
              <a:t>Ride-hail pilots</a:t>
            </a:r>
          </a:p>
          <a:p>
            <a:pPr lvl="1"/>
            <a:endParaRPr lang="en-US" dirty="0"/>
          </a:p>
        </p:txBody>
      </p:sp>
      <p:pic>
        <p:nvPicPr>
          <p:cNvPr id="5" name="Picture 2" descr="GATRA logo">
            <a:extLst>
              <a:ext uri="{FF2B5EF4-FFF2-40B4-BE49-F238E27FC236}">
                <a16:creationId xmlns:a16="http://schemas.microsoft.com/office/drawing/2014/main" id="{32E02E23-008B-45B1-BDEE-38740BD51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32788"/>
            <a:ext cx="2728572" cy="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368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Call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Coming July 1</a:t>
            </a:r>
          </a:p>
          <a:p>
            <a:pPr lvl="1"/>
            <a:r>
              <a:rPr lang="en-US" dirty="0"/>
              <a:t>Consumer &amp; provider web portals</a:t>
            </a:r>
          </a:p>
          <a:p>
            <a:pPr lvl="1"/>
            <a:r>
              <a:rPr lang="en-US" dirty="0"/>
              <a:t>Consumer smartphone app</a:t>
            </a:r>
          </a:p>
          <a:p>
            <a:pPr lvl="1"/>
            <a:r>
              <a:rPr lang="en-US" dirty="0"/>
              <a:t>Increased staffing in Call Center</a:t>
            </a:r>
          </a:p>
        </p:txBody>
      </p:sp>
      <p:pic>
        <p:nvPicPr>
          <p:cNvPr id="6" name="Picture 2" descr="GATRA logo">
            <a:extLst>
              <a:ext uri="{FF2B5EF4-FFF2-40B4-BE49-F238E27FC236}">
                <a16:creationId xmlns:a16="http://schemas.microsoft.com/office/drawing/2014/main" id="{06C08E1E-BCE6-4D49-BD8B-4C0EC6FED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32788"/>
            <a:ext cx="2728572" cy="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106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Timely &amp; Transparent Complaints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Coming July 1</a:t>
            </a:r>
          </a:p>
          <a:p>
            <a:pPr lvl="1"/>
            <a:r>
              <a:rPr lang="en-US" dirty="0"/>
              <a:t>More ways to submit complaints</a:t>
            </a:r>
          </a:p>
          <a:p>
            <a:pPr lvl="1"/>
            <a:r>
              <a:rPr lang="en-US" dirty="0"/>
              <a:t>Notification system for complaint resolution</a:t>
            </a:r>
          </a:p>
        </p:txBody>
      </p:sp>
      <p:pic>
        <p:nvPicPr>
          <p:cNvPr id="5" name="Picture 2" descr="GATRA logo">
            <a:extLst>
              <a:ext uri="{FF2B5EF4-FFF2-40B4-BE49-F238E27FC236}">
                <a16:creationId xmlns:a16="http://schemas.microsoft.com/office/drawing/2014/main" id="{613A7834-9617-4542-AC74-5EC2B6EEA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32788"/>
            <a:ext cx="2728572" cy="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106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Prioritizing Driver &amp; Vehicle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Coming July 1</a:t>
            </a:r>
          </a:p>
          <a:p>
            <a:pPr lvl="1"/>
            <a:r>
              <a:rPr lang="en-US" dirty="0"/>
              <a:t>Enhanced, robust driver training system</a:t>
            </a:r>
          </a:p>
          <a:p>
            <a:pPr lvl="1"/>
            <a:r>
              <a:rPr lang="en-US" dirty="0"/>
              <a:t>Increased number of inspectors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  <p:pic>
        <p:nvPicPr>
          <p:cNvPr id="5" name="Picture 2" descr="GATRA logo">
            <a:extLst>
              <a:ext uri="{FF2B5EF4-FFF2-40B4-BE49-F238E27FC236}">
                <a16:creationId xmlns:a16="http://schemas.microsoft.com/office/drawing/2014/main" id="{3A2DACC6-F5C3-4079-B682-4532A0B0B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32788"/>
            <a:ext cx="2728572" cy="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54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at Today’s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Interpreters</a:t>
            </a:r>
          </a:p>
          <a:p>
            <a:r>
              <a:rPr lang="en-US" dirty="0"/>
              <a:t>CART</a:t>
            </a:r>
          </a:p>
          <a:p>
            <a:r>
              <a:rPr lang="en-US" dirty="0"/>
              <a:t>Use the </a:t>
            </a:r>
            <a:r>
              <a:rPr lang="en-US" b="1" dirty="0"/>
              <a:t>chat box</a:t>
            </a:r>
            <a:r>
              <a:rPr lang="en-US" dirty="0"/>
              <a:t> to contact the hosts for assistance at any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32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welcome your feedback!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a complaint or share your ideas</a:t>
            </a:r>
          </a:p>
          <a:p>
            <a:pPr lvl="1"/>
            <a:r>
              <a:rPr lang="en-US" dirty="0"/>
              <a:t>Call us at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800) 431-1713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More ways to contact us coming July 1</a:t>
            </a:r>
            <a:endParaRPr lang="en-US" dirty="0"/>
          </a:p>
        </p:txBody>
      </p:sp>
      <p:pic>
        <p:nvPicPr>
          <p:cNvPr id="5" name="Picture 2" descr="GATRA logo">
            <a:extLst>
              <a:ext uri="{FF2B5EF4-FFF2-40B4-BE49-F238E27FC236}">
                <a16:creationId xmlns:a16="http://schemas.microsoft.com/office/drawing/2014/main" id="{EA1CB760-249F-41BB-BADB-42DC214AD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32788"/>
            <a:ext cx="2728572" cy="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847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Raise your hand</a:t>
            </a:r>
          </a:p>
          <a:p>
            <a:pPr lvl="1"/>
            <a:r>
              <a:rPr lang="en-US" dirty="0"/>
              <a:t>Click on “Raise Hand”</a:t>
            </a:r>
          </a:p>
          <a:p>
            <a:pPr lvl="1"/>
            <a:r>
              <a:rPr lang="en-US" dirty="0"/>
              <a:t>Use Alt+Y for Windows or Option+Y for Mac</a:t>
            </a:r>
          </a:p>
          <a:p>
            <a:pPr lvl="1"/>
            <a:r>
              <a:rPr lang="en-US" dirty="0"/>
              <a:t>If you are calling in, dial *9</a:t>
            </a:r>
          </a:p>
          <a:p>
            <a:r>
              <a:rPr lang="en-US" dirty="0"/>
              <a:t>Or type into the Q&amp;A box</a:t>
            </a:r>
          </a:p>
        </p:txBody>
      </p:sp>
      <p:pic>
        <p:nvPicPr>
          <p:cNvPr id="5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6" y="5461288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ATRA logo">
            <a:extLst>
              <a:ext uri="{FF2B5EF4-FFF2-40B4-BE49-F238E27FC236}">
                <a16:creationId xmlns:a16="http://schemas.microsoft.com/office/drawing/2014/main" id="{142CF680-52A7-4138-8865-7DB4856F4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32788"/>
            <a:ext cx="2728572" cy="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61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attending!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in touch</a:t>
            </a:r>
          </a:p>
          <a:p>
            <a:pPr lvl="1"/>
            <a:r>
              <a:rPr lang="en-US" dirty="0">
                <a:hlinkClick r:id="rId3"/>
              </a:rPr>
              <a:t>hstinfo@mass.gov</a:t>
            </a:r>
            <a:endParaRPr lang="en-US" dirty="0"/>
          </a:p>
          <a:p>
            <a:pPr lvl="1"/>
            <a:r>
              <a:rPr lang="en-US" dirty="0"/>
              <a:t>(617) 847-3427</a:t>
            </a:r>
          </a:p>
          <a:p>
            <a:r>
              <a:rPr lang="en-US" dirty="0"/>
              <a:t>To submit complaints about a specific trip or vendor</a:t>
            </a:r>
          </a:p>
          <a:p>
            <a:pPr lvl="1"/>
            <a:r>
              <a:rPr lang="en-US" dirty="0"/>
              <a:t>Contact GATRA at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1-800-431-1713</a:t>
            </a:r>
            <a:endParaRPr lang="en-US" dirty="0"/>
          </a:p>
          <a:p>
            <a:pPr lvl="1"/>
            <a:r>
              <a:rPr lang="en-US" dirty="0"/>
              <a:t>Contact HST at </a:t>
            </a:r>
            <a:r>
              <a:rPr lang="en-US" dirty="0">
                <a:hlinkClick r:id="rId4"/>
              </a:rPr>
              <a:t>hstcomplaintincident@mass.gov</a:t>
            </a:r>
            <a:r>
              <a:rPr lang="en-US" dirty="0"/>
              <a:t> or (617) 847-3427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a rainbow of individuals walking together in the same direction, including someone with a service dog, two people in wheelchairs, on person with a walker, one person in a power chair, and one person using a white cane, as well as two people without mobility device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3" b="13913"/>
          <a:stretch/>
        </p:blipFill>
        <p:spPr>
          <a:xfrm>
            <a:off x="5257800" y="5559171"/>
            <a:ext cx="3429000" cy="113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12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Welcome</a:t>
            </a:r>
          </a:p>
          <a:p>
            <a:r>
              <a:rPr lang="en-US" dirty="0"/>
              <a:t>State-level improvements (HST)</a:t>
            </a:r>
          </a:p>
          <a:p>
            <a:r>
              <a:rPr lang="en-US" dirty="0"/>
              <a:t>Regional improvements (GATRA)</a:t>
            </a:r>
          </a:p>
          <a:p>
            <a:r>
              <a:rPr lang="en-US" dirty="0"/>
              <a:t>Questions &amp; comments</a:t>
            </a:r>
          </a:p>
          <a:p>
            <a:endParaRPr lang="en-US" dirty="0"/>
          </a:p>
          <a:p>
            <a:r>
              <a:rPr lang="en-US" dirty="0"/>
              <a:t>Submit your questions at any time</a:t>
            </a:r>
          </a:p>
          <a:p>
            <a:pPr lvl="1"/>
            <a:r>
              <a:rPr lang="en-US" dirty="0"/>
              <a:t>Q&amp;A box</a:t>
            </a:r>
          </a:p>
          <a:p>
            <a:pPr lvl="1"/>
            <a:r>
              <a:rPr lang="en-US" dirty="0"/>
              <a:t>Raise your hand during the Questions &amp; Comments section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7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Service Transportation (HST)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Rides funded by MassHealth &amp; other state health &amp; human services agencies</a:t>
            </a:r>
          </a:p>
          <a:p>
            <a:pPr lvl="1"/>
            <a:r>
              <a:rPr lang="en-US" dirty="0"/>
              <a:t>MassHealth PT-1</a:t>
            </a:r>
          </a:p>
          <a:p>
            <a:pPr lvl="1"/>
            <a:r>
              <a:rPr lang="en-US" dirty="0"/>
              <a:t>Department of Developmental Services (DDS)</a:t>
            </a:r>
          </a:p>
          <a:p>
            <a:pPr lvl="1" fontAlgn="t"/>
            <a:r>
              <a:rPr lang="en-US" dirty="0"/>
              <a:t>Department of Public Health (DPH)</a:t>
            </a:r>
          </a:p>
          <a:p>
            <a:pPr lvl="1" fontAlgn="t"/>
            <a:r>
              <a:rPr lang="en-US" dirty="0"/>
              <a:t>Massachusetts Rehabilitation Commission (MRC)</a:t>
            </a:r>
          </a:p>
          <a:p>
            <a:pPr lvl="1" fontAlgn="t"/>
            <a:r>
              <a:rPr lang="en-US" dirty="0"/>
              <a:t>Massachusetts Commission for the Blind (MCB)</a:t>
            </a:r>
          </a:p>
          <a:p>
            <a:pPr lvl="1" fontAlgn="t"/>
            <a:r>
              <a:rPr lang="en-US" dirty="0"/>
              <a:t>Department of Mental Health (DMH)</a:t>
            </a:r>
          </a:p>
          <a:p>
            <a:pPr fontAlgn="t"/>
            <a:r>
              <a:rPr lang="en-US" dirty="0">
                <a:hlinkClick r:id="rId3"/>
              </a:rPr>
              <a:t>www.mass.gov/human-service-transportation</a:t>
            </a:r>
            <a:r>
              <a:rPr lang="en-US" dirty="0"/>
              <a:t> </a:t>
            </a:r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976" y="5709313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29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State Contracts with Regional Brokers</a:t>
            </a:r>
          </a:p>
        </p:txBody>
      </p:sp>
      <p:pic>
        <p:nvPicPr>
          <p:cNvPr id="1026" name="Picture 2" descr="3 HST regions&#10;&#10;Region 1 - Western Mass, South Central Mass, Blackstone Valley (MART)&#10;Region 2 - North Central Mass, Metro Boston, Northeastern Mass (MART)&#10;Region 3 - Southeastern Mass, Cape, Islands (GATRA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3" t="18359" r="24451" b="6250"/>
          <a:stretch/>
        </p:blipFill>
        <p:spPr bwMode="auto">
          <a:xfrm>
            <a:off x="9099" y="1067248"/>
            <a:ext cx="9016181" cy="579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8800" y="2285999"/>
            <a:ext cx="962315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MART</a:t>
            </a:r>
          </a:p>
        </p:txBody>
      </p:sp>
      <p:sp>
        <p:nvSpPr>
          <p:cNvPr id="6" name="TextBox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05400" y="2262240"/>
            <a:ext cx="962315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MART</a:t>
            </a:r>
          </a:p>
        </p:txBody>
      </p:sp>
      <p:sp>
        <p:nvSpPr>
          <p:cNvPr id="7" name="TextBox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67715" y="4394663"/>
            <a:ext cx="1053494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GATRA</a:t>
            </a:r>
          </a:p>
        </p:txBody>
      </p:sp>
    </p:spTree>
    <p:extLst>
      <p:ext uri="{BB962C8B-B14F-4D97-AF65-F5344CB8AC3E}">
        <p14:creationId xmlns:p14="http://schemas.microsoft.com/office/powerpoint/2010/main" val="200398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r>
              <a:rPr lang="en-US" dirty="0"/>
              <a:t>2 Brokers Serving 3 Regions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74231"/>
              </p:ext>
            </p:extLst>
          </p:nvPr>
        </p:nvGraphicFramePr>
        <p:xfrm>
          <a:off x="228600" y="1397000"/>
          <a:ext cx="86868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If your broker 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Your broker will 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GATRA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CCRTA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BRTA, CATA, FRTA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82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0D4F6A-529D-4754-A3CD-FB98BC29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stays the same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C88DE-49A2-45A8-AD70-CE22A7547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get rides now, you will continue to get rides</a:t>
            </a:r>
          </a:p>
          <a:p>
            <a:pPr lvl="1"/>
            <a:r>
              <a:rPr lang="en-US" dirty="0"/>
              <a:t>MassHealth through PT-1</a:t>
            </a:r>
          </a:p>
          <a:p>
            <a:pPr lvl="1"/>
            <a:r>
              <a:rPr lang="en-US" dirty="0"/>
              <a:t>Agency-funded trips to a program</a:t>
            </a:r>
          </a:p>
          <a:p>
            <a:r>
              <a:rPr lang="en-US" dirty="0"/>
              <a:t>Trips arranged through a broker</a:t>
            </a:r>
          </a:p>
          <a:p>
            <a:r>
              <a:rPr lang="en-US" dirty="0"/>
              <a:t>Working with the same transportation companies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A35C2-BCD9-443F-AC21-C4722C599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4B373-2381-4381-B326-FC0AF269E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April – public listening sessions</a:t>
            </a:r>
          </a:p>
          <a:p>
            <a:r>
              <a:rPr lang="en-US" dirty="0"/>
              <a:t>May – broker orientation sessions</a:t>
            </a:r>
          </a:p>
          <a:p>
            <a:r>
              <a:rPr lang="en-US" dirty="0"/>
              <a:t>June 17 – brokers ready to start taking your trip requests for July 1 and after</a:t>
            </a:r>
          </a:p>
          <a:p>
            <a:r>
              <a:rPr lang="en-US" dirty="0">
                <a:solidFill>
                  <a:srgbClr val="0070C0"/>
                </a:solidFill>
              </a:rPr>
              <a:t>July 1 – new contract goes into effect</a:t>
            </a:r>
          </a:p>
          <a:p>
            <a:r>
              <a:rPr lang="en-US" dirty="0"/>
              <a:t>Ongoing – HST and brokers welcome feedback and work on additional improvements</a:t>
            </a:r>
          </a:p>
        </p:txBody>
      </p:sp>
    </p:spTree>
    <p:extLst>
      <p:ext uri="{BB962C8B-B14F-4D97-AF65-F5344CB8AC3E}">
        <p14:creationId xmlns:p14="http://schemas.microsoft.com/office/powerpoint/2010/main" val="169504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spoke…we listened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Opportunities for input</a:t>
            </a:r>
          </a:p>
          <a:p>
            <a:pPr lvl="1"/>
            <a:r>
              <a:rPr lang="en-US" dirty="0"/>
              <a:t>3 Public listening sessions spring 2019</a:t>
            </a:r>
          </a:p>
          <a:p>
            <a:pPr lvl="1"/>
            <a:r>
              <a:rPr lang="en-US" dirty="0"/>
              <a:t>3 Requests for Information</a:t>
            </a:r>
          </a:p>
          <a:p>
            <a:pPr lvl="1"/>
            <a:endParaRPr lang="en-US" dirty="0"/>
          </a:p>
          <a:p>
            <a:r>
              <a:rPr lang="en-US" dirty="0"/>
              <a:t>Procurement completed December 2020</a:t>
            </a:r>
          </a:p>
          <a:p>
            <a:pPr lvl="1"/>
            <a:r>
              <a:rPr lang="en-US" dirty="0"/>
              <a:t>New contract incorporates improvements that respond to the feedback we received</a:t>
            </a:r>
          </a:p>
        </p:txBody>
      </p:sp>
    </p:spTree>
    <p:extLst>
      <p:ext uri="{BB962C8B-B14F-4D97-AF65-F5344CB8AC3E}">
        <p14:creationId xmlns:p14="http://schemas.microsoft.com/office/powerpoint/2010/main" val="411383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634</Words>
  <Application>Microsoft Office PowerPoint</Application>
  <PresentationFormat>On-screen Show (4:3)</PresentationFormat>
  <Paragraphs>153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Massachusetts Human Service Transportation (HST) Brokerage</vt:lpstr>
      <vt:lpstr>Accessibility at Today’s Meeting</vt:lpstr>
      <vt:lpstr>Today’s Agenda</vt:lpstr>
      <vt:lpstr>Human Service Transportation (HST)</vt:lpstr>
      <vt:lpstr>State Contracts with Regional Brokers</vt:lpstr>
      <vt:lpstr>2 Brokers Serving 3 Regions</vt:lpstr>
      <vt:lpstr>What stays the same</vt:lpstr>
      <vt:lpstr>Timeline</vt:lpstr>
      <vt:lpstr>You spoke…we listened</vt:lpstr>
      <vt:lpstr>What we heard</vt:lpstr>
      <vt:lpstr>State-Level Improvements</vt:lpstr>
      <vt:lpstr>New Contractual Remedies</vt:lpstr>
      <vt:lpstr>Compliance &amp; Quality Assurance</vt:lpstr>
      <vt:lpstr>Welcoming Consumer Feedback</vt:lpstr>
      <vt:lpstr>Broker-Level Improvements</vt:lpstr>
      <vt:lpstr>On-Time Performance &amp; Reliability</vt:lpstr>
      <vt:lpstr>Efficient Call Center</vt:lpstr>
      <vt:lpstr>Timely &amp; Transparent Complaints Process</vt:lpstr>
      <vt:lpstr>Prioritizing Driver &amp; Vehicle Safety</vt:lpstr>
      <vt:lpstr>We welcome your feedback!</vt:lpstr>
      <vt:lpstr>Questions &amp; Comments</vt:lpstr>
      <vt:lpstr>Thanks for attending!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</dc:creator>
  <cp:lastModifiedBy>Fichtenbaum, Rachel (EHS)</cp:lastModifiedBy>
  <cp:revision>170</cp:revision>
  <dcterms:created xsi:type="dcterms:W3CDTF">2021-01-28T14:41:47Z</dcterms:created>
  <dcterms:modified xsi:type="dcterms:W3CDTF">2021-03-18T17:50:21Z</dcterms:modified>
</cp:coreProperties>
</file>