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80" r:id="rId5"/>
    <p:sldId id="281" r:id="rId6"/>
    <p:sldId id="282" r:id="rId7"/>
    <p:sldId id="284" r:id="rId8"/>
    <p:sldId id="285" r:id="rId9"/>
    <p:sldId id="264" r:id="rId10"/>
    <p:sldId id="269" r:id="rId11"/>
    <p:sldId id="262" r:id="rId12"/>
    <p:sldId id="265" r:id="rId13"/>
    <p:sldId id="266" r:id="rId14"/>
    <p:sldId id="267" r:id="rId15"/>
    <p:sldId id="268" r:id="rId16"/>
    <p:sldId id="276" r:id="rId17"/>
    <p:sldId id="277" r:id="rId18"/>
    <p:sldId id="278" r:id="rId19"/>
    <p:sldId id="279" r:id="rId20"/>
    <p:sldId id="283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87744" autoAdjust="0"/>
  </p:normalViewPr>
  <p:slideViewPr>
    <p:cSldViewPr>
      <p:cViewPr varScale="1">
        <p:scale>
          <a:sx n="58" d="100"/>
          <a:sy n="58" d="100"/>
        </p:scale>
        <p:origin x="16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B9D97-93AB-4761-819A-C5D5A5883052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DC55A-161D-4F35-8D47-1C2427B863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6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1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60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33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78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00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35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15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5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10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9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4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9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9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1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9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DC55A-161D-4F35-8D47-1C2427B863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7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7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4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0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032DA-0609-4ED5-B8CC-104BEEA939BA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F3BF-4E60-4D9A-813B-B2CF9416A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8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stinfo@mass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ta.u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stinfo@mass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hstincidentcomplaint@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human-service-transpor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Massachusetts Human Service Transportation (HST) Brokerage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994" y="3581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Public Meetings to Provide Updates and Hear Community Feedback</a:t>
            </a:r>
          </a:p>
          <a:p>
            <a:r>
              <a:rPr lang="en-US" sz="2800" dirty="0">
                <a:solidFill>
                  <a:schemeClr val="tx1"/>
                </a:solidFill>
              </a:rPr>
              <a:t>April 2021</a:t>
            </a:r>
          </a:p>
        </p:txBody>
      </p:sp>
      <p:pic>
        <p:nvPicPr>
          <p:cNvPr id="10" name="Picture 9" descr="EOHHS logo with state seal">
            <a:extLst>
              <a:ext uri="{FF2B5EF4-FFF2-40B4-BE49-F238E27FC236}">
                <a16:creationId xmlns:a16="http://schemas.microsoft.com/office/drawing/2014/main" id="{915339AD-CBBE-409A-9B57-57FB91D08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" y="-351"/>
            <a:ext cx="2080441" cy="1935648"/>
          </a:xfrm>
          <a:prstGeom prst="rect">
            <a:avLst/>
          </a:prstGeom>
        </p:spPr>
      </p:pic>
      <p:pic>
        <p:nvPicPr>
          <p:cNvPr id="4" name="Picture 3" descr="a rainbow of individuals walking together in the same direction, including someone with a service dog, two people in wheelchairs, on person with a walker, one person in a power chair, and one person using a white cane, as well as two people without mobility device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3" b="13913"/>
          <a:stretch/>
        </p:blipFill>
        <p:spPr>
          <a:xfrm>
            <a:off x="3886200" y="12510"/>
            <a:ext cx="5143500" cy="1705945"/>
          </a:xfrm>
          <a:prstGeom prst="rect">
            <a:avLst/>
          </a:prstGeom>
        </p:spPr>
      </p:pic>
      <p:pic>
        <p:nvPicPr>
          <p:cNvPr id="5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6" y="5461288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Montachusett Regional Transit Authority (MART) logo">
            <a:extLst>
              <a:ext uri="{FF2B5EF4-FFF2-40B4-BE49-F238E27FC236}">
                <a16:creationId xmlns:a16="http://schemas.microsoft.com/office/drawing/2014/main" id="{D4C990B3-ACB3-4E87-A7C1-4205D90AAF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778" y="5639881"/>
            <a:ext cx="3464719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3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themes</a:t>
            </a:r>
          </a:p>
          <a:p>
            <a:pPr lvl="1"/>
            <a:r>
              <a:rPr lang="en-US" dirty="0"/>
              <a:t>On-time performance &amp; reliability</a:t>
            </a:r>
          </a:p>
          <a:p>
            <a:pPr lvl="1"/>
            <a:r>
              <a:rPr lang="en-US" dirty="0"/>
              <a:t>Complaints process</a:t>
            </a:r>
          </a:p>
          <a:p>
            <a:pPr lvl="1"/>
            <a:r>
              <a:rPr lang="en-US" dirty="0"/>
              <a:t>Call wait times</a:t>
            </a:r>
          </a:p>
          <a:p>
            <a:pPr lvl="1"/>
            <a:r>
              <a:rPr lang="en-US" dirty="0"/>
              <a:t>Driver &amp; vehicle safety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State-Level Improvements</a:t>
            </a:r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43053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05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Contractual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incentives</a:t>
            </a:r>
          </a:p>
          <a:p>
            <a:pPr lvl="1"/>
            <a:r>
              <a:rPr lang="en-US" dirty="0"/>
              <a:t>Tied to metrics including transit operations, complaint resolution, consumer satisfaction, and timeliness of services</a:t>
            </a:r>
          </a:p>
          <a:p>
            <a:r>
              <a:rPr lang="en-US" dirty="0"/>
              <a:t>Fines</a:t>
            </a:r>
          </a:p>
          <a:p>
            <a:pPr lvl="1"/>
            <a:r>
              <a:rPr lang="en-US" dirty="0"/>
              <a:t>Consumer safety violations</a:t>
            </a:r>
          </a:p>
          <a:p>
            <a:pPr lvl="1"/>
            <a:r>
              <a:rPr lang="en-US" dirty="0"/>
              <a:t>Complaint resolution violations</a:t>
            </a:r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7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&amp; 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New HST Compliance &amp; Quality Assurance Unit</a:t>
            </a:r>
          </a:p>
          <a:p>
            <a:pPr lvl="1"/>
            <a:r>
              <a:rPr lang="en-US" dirty="0"/>
              <a:t>Conduct inspections</a:t>
            </a:r>
          </a:p>
          <a:p>
            <a:pPr lvl="1"/>
            <a:r>
              <a:rPr lang="en-US" dirty="0"/>
              <a:t>Hold brokers accountable</a:t>
            </a:r>
          </a:p>
          <a:p>
            <a:pPr lvl="1"/>
            <a:r>
              <a:rPr lang="en-US" dirty="0"/>
              <a:t>Hold transportation providers accountable</a:t>
            </a:r>
          </a:p>
          <a:p>
            <a:r>
              <a:rPr lang="en-US" dirty="0"/>
              <a:t>4 new Compliance Officers</a:t>
            </a:r>
          </a:p>
          <a:p>
            <a:pPr lvl="1"/>
            <a:r>
              <a:rPr lang="en-US" dirty="0"/>
              <a:t>Triple field inspections</a:t>
            </a:r>
          </a:p>
          <a:p>
            <a:pPr lvl="1"/>
            <a:r>
              <a:rPr lang="en-US" dirty="0"/>
              <a:t>Provide consumers a dedicated resource for escalation and resolution of issues</a:t>
            </a:r>
          </a:p>
          <a:p>
            <a:pPr lvl="1"/>
            <a:r>
              <a:rPr lang="en-US" dirty="0"/>
              <a:t>Work with Brokers to review complaints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681949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06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Welcoming Consumer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 Experience Monitoring Program</a:t>
            </a:r>
          </a:p>
          <a:p>
            <a:r>
              <a:rPr lang="en-US" dirty="0"/>
              <a:t>Invite us to your meeting</a:t>
            </a:r>
          </a:p>
          <a:p>
            <a:r>
              <a:rPr lang="en-US" dirty="0"/>
              <a:t>Developing additional opportunities</a:t>
            </a:r>
          </a:p>
          <a:p>
            <a:pPr lvl="1"/>
            <a:r>
              <a:rPr lang="en-US" dirty="0"/>
              <a:t>Stay tuned</a:t>
            </a:r>
          </a:p>
          <a:p>
            <a:pPr lvl="1"/>
            <a:r>
              <a:rPr lang="en-US" dirty="0"/>
              <a:t>Share your ideas</a:t>
            </a:r>
          </a:p>
          <a:p>
            <a:r>
              <a:rPr lang="en-US" dirty="0"/>
              <a:t>Keep in touch</a:t>
            </a:r>
          </a:p>
          <a:p>
            <a:pPr lvl="1"/>
            <a:r>
              <a:rPr lang="en-US" dirty="0">
                <a:hlinkClick r:id="rId3"/>
              </a:rPr>
              <a:t>hstinfo@mass.gov</a:t>
            </a:r>
            <a:endParaRPr lang="en-US" dirty="0"/>
          </a:p>
          <a:p>
            <a:pPr lvl="1"/>
            <a:r>
              <a:rPr lang="en-US" dirty="0"/>
              <a:t>(617) 847-3427</a:t>
            </a:r>
          </a:p>
          <a:p>
            <a:pPr lvl="1"/>
            <a:endParaRPr lang="en-US" dirty="0"/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0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63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Broker-Level Improvements</a:t>
            </a:r>
          </a:p>
        </p:txBody>
      </p:sp>
      <p:pic>
        <p:nvPicPr>
          <p:cNvPr id="6" name="Picture 5" descr="Montachusett Regional Transit Authority (MART) logo">
            <a:hlinkClick r:id="rId3" tooltip="Home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590800"/>
            <a:ext cx="52578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15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1" y="95625"/>
            <a:ext cx="8229600" cy="1143000"/>
          </a:xfrm>
        </p:spPr>
        <p:txBody>
          <a:bodyPr/>
          <a:lstStyle/>
          <a:p>
            <a:r>
              <a:rPr lang="en-US" dirty="0"/>
              <a:t>On-Time Performance &amp;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876"/>
            <a:ext cx="8022771" cy="4501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Consumer smartphone app</a:t>
            </a:r>
          </a:p>
          <a:p>
            <a:pPr lvl="1"/>
            <a:r>
              <a:rPr lang="en-US" dirty="0"/>
              <a:t>Enhanced vendor performance monitoring dashboard</a:t>
            </a:r>
          </a:p>
          <a:p>
            <a:endParaRPr lang="en-US" dirty="0"/>
          </a:p>
          <a:p>
            <a:r>
              <a:rPr lang="en-US" dirty="0"/>
              <a:t>Other improvements in process</a:t>
            </a:r>
          </a:p>
          <a:p>
            <a:pPr lvl="1"/>
            <a:r>
              <a:rPr lang="en-US" dirty="0"/>
              <a:t>GPS tracking on vehicles</a:t>
            </a:r>
          </a:p>
          <a:p>
            <a:pPr lvl="1"/>
            <a:r>
              <a:rPr lang="en-US" dirty="0"/>
              <a:t>Ride-hail pilots</a:t>
            </a:r>
          </a:p>
          <a:p>
            <a:pPr lvl="1"/>
            <a:r>
              <a:rPr lang="en-US" dirty="0"/>
              <a:t>Additional app functionalities</a:t>
            </a:r>
          </a:p>
        </p:txBody>
      </p:sp>
      <p:pic>
        <p:nvPicPr>
          <p:cNvPr id="21" name="Picture 20" descr="Montachusett Regional Transit Authority (MART)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6248400"/>
            <a:ext cx="2041176" cy="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68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61" y="0"/>
            <a:ext cx="8229600" cy="1143000"/>
          </a:xfrm>
        </p:spPr>
        <p:txBody>
          <a:bodyPr/>
          <a:lstStyle/>
          <a:p>
            <a:r>
              <a:rPr lang="en-US" dirty="0"/>
              <a:t>Efficient Call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/>
              <a:t>Currently in place</a:t>
            </a:r>
          </a:p>
          <a:p>
            <a:pPr lvl="1"/>
            <a:r>
              <a:rPr lang="en-US" dirty="0"/>
              <a:t>Monitor all contracted providers with a detailed dashboard to track performance &amp; reliability </a:t>
            </a:r>
          </a:p>
          <a:p>
            <a:endParaRPr lang="en-US" dirty="0"/>
          </a:p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Additional Call Center staff</a:t>
            </a:r>
          </a:p>
          <a:p>
            <a:pPr lvl="1"/>
            <a:r>
              <a:rPr lang="en-US" dirty="0"/>
              <a:t>Enhanced Consumer and Provider portals</a:t>
            </a:r>
          </a:p>
          <a:p>
            <a:pPr lvl="1"/>
            <a:r>
              <a:rPr lang="en-US" dirty="0"/>
              <a:t>App (free, available on all devices)</a:t>
            </a:r>
          </a:p>
        </p:txBody>
      </p:sp>
      <p:pic>
        <p:nvPicPr>
          <p:cNvPr id="18" name="Picture 17" descr="Montachusett Regional Transit Authority (MART)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538" y="6172200"/>
            <a:ext cx="2041176" cy="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0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7776"/>
            <a:ext cx="95621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Timely &amp; Transparent Complaints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2912"/>
            <a:ext cx="8608790" cy="5103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Currently in place</a:t>
            </a:r>
          </a:p>
          <a:p>
            <a:pPr lvl="1"/>
            <a:r>
              <a:rPr lang="en-US" dirty="0"/>
              <a:t>Multiple ways to file a complaint</a:t>
            </a:r>
          </a:p>
          <a:p>
            <a:pPr lvl="1"/>
            <a:r>
              <a:rPr lang="en-US" dirty="0"/>
              <a:t>Quality &amp; Assurance Unit/Customer Complaints Division</a:t>
            </a:r>
          </a:p>
          <a:p>
            <a:pPr lvl="1"/>
            <a:r>
              <a:rPr lang="en-US" dirty="0"/>
              <a:t>Text notification of complaint resolution</a:t>
            </a:r>
          </a:p>
          <a:p>
            <a:pPr lvl="1"/>
            <a:r>
              <a:rPr lang="en-US" dirty="0"/>
              <a:t>Details available by mail by request</a:t>
            </a:r>
          </a:p>
          <a:p>
            <a:endParaRPr lang="en-US" dirty="0"/>
          </a:p>
          <a:p>
            <a:r>
              <a:rPr lang="en-US" dirty="0"/>
              <a:t>Coming July 1</a:t>
            </a:r>
          </a:p>
          <a:p>
            <a:pPr lvl="1"/>
            <a:r>
              <a:rPr lang="en-US" dirty="0"/>
              <a:t>Additional ways to file complaints – including an app</a:t>
            </a:r>
          </a:p>
          <a:p>
            <a:pPr lvl="1"/>
            <a:r>
              <a:rPr lang="en-US" dirty="0"/>
              <a:t>Notification system for complaint resolution</a:t>
            </a:r>
          </a:p>
        </p:txBody>
      </p:sp>
      <p:pic>
        <p:nvPicPr>
          <p:cNvPr id="11" name="Picture 10" descr="Montachusett Regional Transit Authority (MART)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268" y="6376412"/>
            <a:ext cx="2041176" cy="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0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Driver &amp; Vehicle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7944"/>
            <a:ext cx="8229600" cy="4780456"/>
          </a:xfrm>
        </p:spPr>
        <p:txBody>
          <a:bodyPr>
            <a:noAutofit/>
          </a:bodyPr>
          <a:lstStyle/>
          <a:p>
            <a:r>
              <a:rPr lang="en-US" dirty="0"/>
              <a:t>Currently in place</a:t>
            </a:r>
          </a:p>
          <a:p>
            <a:pPr lvl="1"/>
            <a:r>
              <a:rPr lang="en-US" dirty="0"/>
              <a:t>Mobile inspectors perform random safety and spot checks &amp; conduct annual audits</a:t>
            </a:r>
          </a:p>
          <a:p>
            <a:endParaRPr lang="en-US" dirty="0"/>
          </a:p>
          <a:p>
            <a:r>
              <a:rPr lang="en-US" dirty="0"/>
              <a:t>Coming July 1</a:t>
            </a:r>
            <a:endParaRPr lang="en-US" sz="2400" dirty="0"/>
          </a:p>
          <a:p>
            <a:pPr lvl="1"/>
            <a:r>
              <a:rPr lang="en-US" dirty="0"/>
              <a:t>Increased number of inspectors</a:t>
            </a:r>
          </a:p>
          <a:p>
            <a:pPr lvl="1"/>
            <a:r>
              <a:rPr lang="en-US" dirty="0"/>
              <a:t>Enhanced driver training system</a:t>
            </a:r>
          </a:p>
          <a:p>
            <a:pPr lvl="1"/>
            <a:r>
              <a:rPr lang="en-US" dirty="0"/>
              <a:t>Updated facilities portal  </a:t>
            </a:r>
          </a:p>
        </p:txBody>
      </p:sp>
      <p:pic>
        <p:nvPicPr>
          <p:cNvPr id="10" name="Picture 9" descr="Montachusett Regional Transit Authority (MART)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0" y="6395053"/>
            <a:ext cx="2041176" cy="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at Today’s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Interpreters</a:t>
            </a:r>
          </a:p>
          <a:p>
            <a:r>
              <a:rPr lang="en-US" dirty="0"/>
              <a:t>CART</a:t>
            </a:r>
          </a:p>
          <a:p>
            <a:r>
              <a:rPr lang="en-US" dirty="0"/>
              <a:t>Use the </a:t>
            </a:r>
            <a:r>
              <a:rPr lang="en-US" b="1" dirty="0"/>
              <a:t>chat box</a:t>
            </a:r>
            <a:r>
              <a:rPr lang="en-US" dirty="0"/>
              <a:t> to contact the hosts for assistance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3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welcome your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a complaint or share your ideas:</a:t>
            </a:r>
          </a:p>
          <a:p>
            <a:pPr lvl="1"/>
            <a:r>
              <a:rPr lang="en-US" dirty="0"/>
              <a:t>Monday-Friday 7 AM to 7 PM</a:t>
            </a:r>
            <a:br>
              <a:rPr lang="en-US" dirty="0"/>
            </a:br>
            <a:r>
              <a:rPr lang="en-US" dirty="0"/>
              <a:t>Toll Free: 1-866-834-9991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More ways to contact us coming July 1</a:t>
            </a:r>
            <a:endParaRPr lang="en-US" dirty="0"/>
          </a:p>
        </p:txBody>
      </p:sp>
      <p:pic>
        <p:nvPicPr>
          <p:cNvPr id="5" name="Picture 4" descr="Montachusett Regional Transit Authority (MART)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832" y="6395053"/>
            <a:ext cx="2041176" cy="4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4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Raise your hand</a:t>
            </a:r>
          </a:p>
          <a:p>
            <a:pPr lvl="1"/>
            <a:r>
              <a:rPr lang="en-US" dirty="0"/>
              <a:t>Click on “Raise Hand”</a:t>
            </a:r>
          </a:p>
          <a:p>
            <a:pPr lvl="1"/>
            <a:r>
              <a:rPr lang="en-US" dirty="0"/>
              <a:t>Use Alt+Y for Windows or Option+Y for Mac</a:t>
            </a:r>
          </a:p>
          <a:p>
            <a:pPr lvl="1"/>
            <a:r>
              <a:rPr lang="en-US" dirty="0"/>
              <a:t>If you are calling in, dial *9</a:t>
            </a:r>
          </a:p>
          <a:p>
            <a:r>
              <a:rPr lang="en-US" dirty="0"/>
              <a:t>Or type into the Q&amp;A box</a:t>
            </a:r>
          </a:p>
        </p:txBody>
      </p:sp>
      <p:pic>
        <p:nvPicPr>
          <p:cNvPr id="5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6" y="5461288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Montachusett Regional Transit Authority (MART)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2081" y="5639881"/>
            <a:ext cx="3464719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1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attending!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in touch</a:t>
            </a:r>
          </a:p>
          <a:p>
            <a:pPr lvl="1"/>
            <a:r>
              <a:rPr lang="en-US" dirty="0">
                <a:hlinkClick r:id="rId3"/>
              </a:rPr>
              <a:t>hstinfo@mass.gov</a:t>
            </a:r>
            <a:endParaRPr lang="en-US" dirty="0"/>
          </a:p>
          <a:p>
            <a:pPr lvl="1"/>
            <a:r>
              <a:rPr lang="en-US" dirty="0"/>
              <a:t>(617) 847-3427</a:t>
            </a:r>
          </a:p>
          <a:p>
            <a:r>
              <a:rPr lang="en-US" dirty="0"/>
              <a:t>To submit complaints about a specific trip or vendor</a:t>
            </a:r>
          </a:p>
          <a:p>
            <a:pPr lvl="1"/>
            <a:r>
              <a:rPr lang="en-US" dirty="0"/>
              <a:t>Contact MART at 1-866-834-9991</a:t>
            </a:r>
          </a:p>
          <a:p>
            <a:pPr lvl="1"/>
            <a:r>
              <a:rPr lang="en-US" dirty="0"/>
              <a:t>Contact HST at </a:t>
            </a:r>
            <a:r>
              <a:rPr lang="en-US" dirty="0">
                <a:hlinkClick r:id="rId4"/>
              </a:rPr>
              <a:t>hstcomplaintincident@mass.gov</a:t>
            </a:r>
            <a:r>
              <a:rPr lang="en-US" dirty="0"/>
              <a:t> or (617) 847-3427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rainbow of individuals walking together in the same direction, including someone with a service dog, two people in wheelchairs, on person with a walker, one person in a power chair, and one person using a white cane, as well as two people without mobility device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3" b="13913"/>
          <a:stretch/>
        </p:blipFill>
        <p:spPr>
          <a:xfrm>
            <a:off x="5257800" y="5559171"/>
            <a:ext cx="3429000" cy="113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2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State-level improvements (HST)</a:t>
            </a:r>
          </a:p>
          <a:p>
            <a:r>
              <a:rPr lang="en-US" dirty="0"/>
              <a:t>Regional improvements (MART)</a:t>
            </a:r>
          </a:p>
          <a:p>
            <a:r>
              <a:rPr lang="en-US" dirty="0"/>
              <a:t>Questions &amp; comments</a:t>
            </a:r>
          </a:p>
          <a:p>
            <a:endParaRPr lang="en-US" dirty="0"/>
          </a:p>
          <a:p>
            <a:r>
              <a:rPr lang="en-US" dirty="0"/>
              <a:t>Submit your questions at any time</a:t>
            </a:r>
          </a:p>
          <a:p>
            <a:pPr lvl="1"/>
            <a:r>
              <a:rPr lang="en-US" dirty="0"/>
              <a:t>Q&amp;A box</a:t>
            </a:r>
          </a:p>
          <a:p>
            <a:pPr lvl="1"/>
            <a:r>
              <a:rPr lang="en-US" dirty="0"/>
              <a:t>Raise your hand during the Questions &amp; Comments section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Service Transportation (HST)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Rides funded by MassHealth &amp; other state health &amp; human services agencies</a:t>
            </a:r>
          </a:p>
          <a:p>
            <a:pPr lvl="1"/>
            <a:r>
              <a:rPr lang="en-US" dirty="0"/>
              <a:t>MassHealth PT-1</a:t>
            </a:r>
          </a:p>
          <a:p>
            <a:pPr lvl="1"/>
            <a:r>
              <a:rPr lang="en-US" dirty="0"/>
              <a:t>Department of Developmental Services (DDS)</a:t>
            </a:r>
          </a:p>
          <a:p>
            <a:pPr lvl="1" fontAlgn="t"/>
            <a:r>
              <a:rPr lang="en-US" dirty="0"/>
              <a:t>Department of Public Health (DPH)</a:t>
            </a:r>
          </a:p>
          <a:p>
            <a:pPr lvl="1" fontAlgn="t"/>
            <a:r>
              <a:rPr lang="en-US" dirty="0"/>
              <a:t>Massachusetts Rehabilitation Commission (MRC)</a:t>
            </a:r>
          </a:p>
          <a:p>
            <a:pPr lvl="1" fontAlgn="t"/>
            <a:r>
              <a:rPr lang="en-US" dirty="0"/>
              <a:t>Massachusetts Commission for the Blind (MCB)</a:t>
            </a:r>
          </a:p>
          <a:p>
            <a:pPr lvl="1" fontAlgn="t"/>
            <a:r>
              <a:rPr lang="en-US" dirty="0"/>
              <a:t>Department of Mental Health (DMH)</a:t>
            </a:r>
          </a:p>
          <a:p>
            <a:pPr fontAlgn="t"/>
            <a:r>
              <a:rPr lang="en-US" dirty="0">
                <a:hlinkClick r:id="rId3"/>
              </a:rPr>
              <a:t>www.mass.gov/human-service-transportation</a:t>
            </a:r>
            <a:r>
              <a:rPr lang="en-US" dirty="0"/>
              <a:t> </a:t>
            </a:r>
          </a:p>
        </p:txBody>
      </p:sp>
      <p:pic>
        <p:nvPicPr>
          <p:cNvPr id="4" name="Picture 2" descr="Human Service Transportation logo">
            <a:extLst>
              <a:ext uri="{FF2B5EF4-FFF2-40B4-BE49-F238E27FC236}">
                <a16:creationId xmlns:a16="http://schemas.microsoft.com/office/drawing/2014/main" id="{F2CA13D3-CA1A-9243-B4B2-0E76EEC45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976" y="5709313"/>
            <a:ext cx="260927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29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State Contracts with Regional Brokers</a:t>
            </a:r>
          </a:p>
        </p:txBody>
      </p:sp>
      <p:pic>
        <p:nvPicPr>
          <p:cNvPr id="1026" name="Picture 2" descr="3 HST regions&#10;&#10;Region 1 - Western Mass, South Central Mass, Blackstone Valley (MART)&#10;Region 2 - North Central Mass, Metro Boston, Northeastern Mass (MART)&#10;Region 3 - Southeastern Mass, Cape, Islands (GATRA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18359" r="24451" b="6250"/>
          <a:stretch/>
        </p:blipFill>
        <p:spPr bwMode="auto">
          <a:xfrm>
            <a:off x="9099" y="1067248"/>
            <a:ext cx="9016181" cy="579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28800" y="2285999"/>
            <a:ext cx="96231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MART</a:t>
            </a:r>
          </a:p>
        </p:txBody>
      </p:sp>
      <p:sp>
        <p:nvSpPr>
          <p:cNvPr id="6" name="TextBox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05400" y="2262240"/>
            <a:ext cx="96231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MART</a:t>
            </a:r>
          </a:p>
        </p:txBody>
      </p:sp>
      <p:sp>
        <p:nvSpPr>
          <p:cNvPr id="7" name="Text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67715" y="4394663"/>
            <a:ext cx="1053494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GATRA</a:t>
            </a:r>
          </a:p>
        </p:txBody>
      </p:sp>
    </p:spTree>
    <p:extLst>
      <p:ext uri="{BB962C8B-B14F-4D97-AF65-F5344CB8AC3E}">
        <p14:creationId xmlns:p14="http://schemas.microsoft.com/office/powerpoint/2010/main" val="200398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/>
              <a:t>2 Brokers Serving 3 Regions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74231"/>
              </p:ext>
            </p:extLst>
          </p:nvPr>
        </p:nvGraphicFramePr>
        <p:xfrm>
          <a:off x="228600" y="1397000"/>
          <a:ext cx="86868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If your broker 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Your broker will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CCRTA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320">
                <a:tc>
                  <a:txBody>
                    <a:bodyPr/>
                    <a:lstStyle/>
                    <a:p>
                      <a:r>
                        <a:rPr lang="en-US" sz="2400" dirty="0"/>
                        <a:t>BRTA, CATA, FRTA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82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0D4F6A-529D-4754-A3CD-FB98BC29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stays the same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C88DE-49A2-45A8-AD70-CE22A7547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get rides now, you will continue to get rides</a:t>
            </a:r>
          </a:p>
          <a:p>
            <a:pPr lvl="1"/>
            <a:r>
              <a:rPr lang="en-US" dirty="0"/>
              <a:t>MassHealth through PT-1</a:t>
            </a:r>
          </a:p>
          <a:p>
            <a:pPr lvl="1"/>
            <a:r>
              <a:rPr lang="en-US" dirty="0"/>
              <a:t>Agency-funded trips to a program</a:t>
            </a:r>
          </a:p>
          <a:p>
            <a:r>
              <a:rPr lang="en-US" dirty="0"/>
              <a:t>Trips arranged through a broker</a:t>
            </a:r>
          </a:p>
          <a:p>
            <a:r>
              <a:rPr lang="en-US" dirty="0"/>
              <a:t>Working with the same transportation companies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35C2-BCD9-443F-AC21-C4722C59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4B373-2381-4381-B326-FC0AF269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April – public listening sessions</a:t>
            </a:r>
          </a:p>
          <a:p>
            <a:r>
              <a:rPr lang="en-US" dirty="0"/>
              <a:t>May – broker orientation sessions</a:t>
            </a:r>
          </a:p>
          <a:p>
            <a:r>
              <a:rPr lang="en-US" dirty="0"/>
              <a:t>June 17 – brokers ready to start taking your trip requests for July 1 and after</a:t>
            </a:r>
          </a:p>
          <a:p>
            <a:r>
              <a:rPr lang="en-US" dirty="0">
                <a:solidFill>
                  <a:srgbClr val="0070C0"/>
                </a:solidFill>
              </a:rPr>
              <a:t>July 1 – new contract goes into effect</a:t>
            </a:r>
          </a:p>
          <a:p>
            <a:r>
              <a:rPr lang="en-US" dirty="0"/>
              <a:t>Ongoing – HST and brokers welcome feedback and work on additional improvements</a:t>
            </a:r>
          </a:p>
        </p:txBody>
      </p:sp>
    </p:spTree>
    <p:extLst>
      <p:ext uri="{BB962C8B-B14F-4D97-AF65-F5344CB8AC3E}">
        <p14:creationId xmlns:p14="http://schemas.microsoft.com/office/powerpoint/2010/main" val="169504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spoke…we listened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Opportunities for input</a:t>
            </a:r>
          </a:p>
          <a:p>
            <a:pPr lvl="1"/>
            <a:r>
              <a:rPr lang="en-US" dirty="0"/>
              <a:t>3 Public listening sessions spring 2019</a:t>
            </a:r>
          </a:p>
          <a:p>
            <a:pPr lvl="1"/>
            <a:r>
              <a:rPr lang="en-US" dirty="0"/>
              <a:t>3 Requests for Information</a:t>
            </a:r>
          </a:p>
          <a:p>
            <a:pPr lvl="1"/>
            <a:endParaRPr lang="en-US" dirty="0"/>
          </a:p>
          <a:p>
            <a:r>
              <a:rPr lang="en-US" dirty="0"/>
              <a:t>Procurement completed December 2020</a:t>
            </a:r>
          </a:p>
          <a:p>
            <a:pPr lvl="1"/>
            <a:r>
              <a:rPr lang="en-US" dirty="0"/>
              <a:t>New contract incorporates improvements that respond to the feedback we received</a:t>
            </a:r>
          </a:p>
        </p:txBody>
      </p:sp>
    </p:spTree>
    <p:extLst>
      <p:ext uri="{BB962C8B-B14F-4D97-AF65-F5344CB8AC3E}">
        <p14:creationId xmlns:p14="http://schemas.microsoft.com/office/powerpoint/2010/main" val="411383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698</Words>
  <Application>Microsoft Office PowerPoint</Application>
  <PresentationFormat>On-screen Show (4:3)</PresentationFormat>
  <Paragraphs>164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Massachusetts Human Service Transportation (HST) Brokerage</vt:lpstr>
      <vt:lpstr>Accessibility at Today’s Meeting</vt:lpstr>
      <vt:lpstr>Today’s Agenda</vt:lpstr>
      <vt:lpstr>Human Service Transportation (HST)</vt:lpstr>
      <vt:lpstr>State Contracts with Regional Brokers</vt:lpstr>
      <vt:lpstr>2 Brokers Serving 3 Regions</vt:lpstr>
      <vt:lpstr>What stays the same</vt:lpstr>
      <vt:lpstr>Timeline</vt:lpstr>
      <vt:lpstr>You spoke…we listened</vt:lpstr>
      <vt:lpstr>What we heard</vt:lpstr>
      <vt:lpstr>State-Level Improvements</vt:lpstr>
      <vt:lpstr>New Contractual Remedies</vt:lpstr>
      <vt:lpstr>Compliance &amp; Quality Assurance</vt:lpstr>
      <vt:lpstr>Welcoming Consumer Feedback</vt:lpstr>
      <vt:lpstr>Broker-Level Improvements</vt:lpstr>
      <vt:lpstr>On-Time Performance &amp; Reliability</vt:lpstr>
      <vt:lpstr>Efficient Call Center</vt:lpstr>
      <vt:lpstr>Timely &amp; Transparent Complaints Process</vt:lpstr>
      <vt:lpstr>Prioritizing Driver &amp; Vehicle Safety</vt:lpstr>
      <vt:lpstr>We welcome your feedback!</vt:lpstr>
      <vt:lpstr>Questions &amp; Comments</vt:lpstr>
      <vt:lpstr>Thanks for attending!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</dc:creator>
  <cp:lastModifiedBy>Fichtenbaum, Rachel (EHS)</cp:lastModifiedBy>
  <cp:revision>206</cp:revision>
  <dcterms:created xsi:type="dcterms:W3CDTF">2021-01-28T14:41:47Z</dcterms:created>
  <dcterms:modified xsi:type="dcterms:W3CDTF">2021-03-18T17:50:33Z</dcterms:modified>
</cp:coreProperties>
</file>