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4" r:id="rId3"/>
    <p:sldMasterId id="2147483682" r:id="rId4"/>
    <p:sldMasterId id="2147483690" r:id="rId5"/>
    <p:sldMasterId id="2147483698" r:id="rId6"/>
  </p:sldMasterIdLst>
  <p:notesMasterIdLst>
    <p:notesMasterId r:id="rId28"/>
  </p:notesMasterIdLst>
  <p:handoutMasterIdLst>
    <p:handoutMasterId r:id="rId29"/>
  </p:handoutMasterIdLst>
  <p:sldIdLst>
    <p:sldId id="257" r:id="rId7"/>
    <p:sldId id="270" r:id="rId8"/>
    <p:sldId id="300" r:id="rId9"/>
    <p:sldId id="276" r:id="rId10"/>
    <p:sldId id="263" r:id="rId11"/>
    <p:sldId id="281" r:id="rId12"/>
    <p:sldId id="292" r:id="rId13"/>
    <p:sldId id="290" r:id="rId14"/>
    <p:sldId id="291" r:id="rId15"/>
    <p:sldId id="289" r:id="rId16"/>
    <p:sldId id="297" r:id="rId17"/>
    <p:sldId id="293" r:id="rId18"/>
    <p:sldId id="294" r:id="rId19"/>
    <p:sldId id="295" r:id="rId20"/>
    <p:sldId id="296" r:id="rId21"/>
    <p:sldId id="260" r:id="rId22"/>
    <p:sldId id="271" r:id="rId23"/>
    <p:sldId id="282" r:id="rId24"/>
    <p:sldId id="298" r:id="rId25"/>
    <p:sldId id="299" r:id="rId26"/>
    <p:sldId id="275"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 id="3" name="amdonahue" initials=" AJD" lastIdx="1" clrIdx="3"/>
  <p:cmAuthor id="4" name="Barbara Tharp" initials="BT" lastIdx="2" clrIdx="4"/>
  <p:cmAuthor id="5" name="Small-Borsellino, Sharna (EHS)" initials="SS(" lastIdx="7" clrIdx="5">
    <p:extLst>
      <p:ext uri="{19B8F6BF-5375-455C-9EA6-DF929625EA0E}">
        <p15:presenceInfo xmlns:p15="http://schemas.microsoft.com/office/powerpoint/2012/main" userId="S::sharna.small-borsellino@mass.gov::5e10bf52-309c-40cb-8054-070286cc84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000000"/>
    <a:srgbClr val="FF9933"/>
    <a:srgbClr val="0076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4" autoAdjust="0"/>
    <p:restoredTop sz="89270" autoAdjust="0"/>
  </p:normalViewPr>
  <p:slideViewPr>
    <p:cSldViewPr>
      <p:cViewPr varScale="1">
        <p:scale>
          <a:sx n="76" d="100"/>
          <a:sy n="76" d="100"/>
        </p:scale>
        <p:origin x="1740" y="96"/>
      </p:cViewPr>
      <p:guideLst>
        <p:guide orient="horz" pos="2160"/>
        <p:guide pos="2880"/>
      </p:guideLst>
    </p:cSldViewPr>
  </p:slideViewPr>
  <p:outlineViewPr>
    <p:cViewPr>
      <p:scale>
        <a:sx n="33" d="100"/>
        <a:sy n="33" d="100"/>
      </p:scale>
      <p:origin x="0" y="-512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0" d="100"/>
          <a:sy n="50" d="100"/>
        </p:scale>
        <p:origin x="-2659" y="-72"/>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39" tIns="45719" rIns="91439" bIns="45719"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39" tIns="45719" rIns="91439" bIns="45719" rtlCol="0"/>
          <a:lstStyle>
            <a:lvl1pPr algn="r">
              <a:defRPr sz="1200"/>
            </a:lvl1pPr>
          </a:lstStyle>
          <a:p>
            <a:fld id="{67FC91CD-EC66-4A18-8356-1EE436EAD520}" type="datetimeFigureOut">
              <a:rPr lang="en-US" smtClean="0"/>
              <a:pPr/>
              <a:t>11/2/2021</a:t>
            </a:fld>
            <a:endParaRPr lang="en-US" dirty="0"/>
          </a:p>
        </p:txBody>
      </p:sp>
      <p:sp>
        <p:nvSpPr>
          <p:cNvPr id="4" name="Footer Placeholder 3"/>
          <p:cNvSpPr>
            <a:spLocks noGrp="1"/>
          </p:cNvSpPr>
          <p:nvPr>
            <p:ph type="ftr" sz="quarter" idx="2"/>
          </p:nvPr>
        </p:nvSpPr>
        <p:spPr>
          <a:xfrm>
            <a:off x="2" y="8829676"/>
            <a:ext cx="3038475" cy="465138"/>
          </a:xfrm>
          <a:prstGeom prst="rect">
            <a:avLst/>
          </a:prstGeom>
        </p:spPr>
        <p:txBody>
          <a:bodyPr vert="horz" lIns="91439" tIns="45719" rIns="91439" bIns="4571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6"/>
            <a:ext cx="3038475" cy="465138"/>
          </a:xfrm>
          <a:prstGeom prst="rect">
            <a:avLst/>
          </a:prstGeom>
        </p:spPr>
        <p:txBody>
          <a:bodyPr vert="horz" lIns="91439" tIns="45719" rIns="91439" bIns="45719"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76" tIns="46588" rIns="93176" bIns="46588" rtlCol="0"/>
          <a:lstStyle>
            <a:lvl1pPr algn="r">
              <a:defRPr sz="1200"/>
            </a:lvl1pPr>
          </a:lstStyle>
          <a:p>
            <a:fld id="{EBDB8D75-8256-4DE6-960E-3CB80FF15074}" type="datetimeFigureOut">
              <a:rPr lang="en-US" smtClean="0"/>
              <a:pPr/>
              <a:t>11/2/2021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6" tIns="46588" rIns="93176" bIns="4658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8"/>
            <a:ext cx="3037840" cy="464820"/>
          </a:xfrm>
          <a:prstGeom prst="rect">
            <a:avLst/>
          </a:prstGeom>
        </p:spPr>
        <p:txBody>
          <a:bodyPr vert="horz" lIns="93176" tIns="46588" rIns="93176" bIns="46588"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Date Placeholder 1"/>
          <p:cNvSpPr>
            <a:spLocks noGrp="1"/>
          </p:cNvSpPr>
          <p:nvPr>
            <p:ph type="dt" sz="quarter" idx="1"/>
          </p:nvPr>
        </p:nvSpPr>
        <p:spPr/>
        <p:txBody>
          <a:bodyPr/>
          <a:lstStyle/>
          <a:p>
            <a:pPr>
              <a:defRPr/>
            </a:pPr>
            <a:fld id="{A8934A49-479B-48DD-A35C-8881FC9D2694}" type="datetime1">
              <a:rPr lang="en-US" smtClean="0">
                <a:solidFill>
                  <a:prstClr val="black"/>
                </a:solidFill>
              </a:rPr>
              <a:pPr>
                <a:defRPr/>
              </a:pPr>
              <a:t>11/2/2021</a:t>
            </a:fld>
            <a:endParaRPr lang="en-US" dirty="0">
              <a:solidFill>
                <a:prstClr val="black"/>
              </a:solidFill>
            </a:endParaRPr>
          </a:p>
        </p:txBody>
      </p:sp>
      <p:sp>
        <p:nvSpPr>
          <p:cNvPr id="3" name="Footer Placeholder 2"/>
          <p:cNvSpPr>
            <a:spLocks noGrp="1"/>
          </p:cNvSpPr>
          <p:nvPr>
            <p:ph type="ftr" sz="quarter" idx="4"/>
          </p:nvPr>
        </p:nvSpPr>
        <p:spPr/>
        <p:txBody>
          <a:bodyPr/>
          <a:lstStyle/>
          <a:p>
            <a:pPr>
              <a:defRPr/>
            </a:pPr>
            <a:endParaRPr lang="en-US" dirty="0">
              <a:solidFill>
                <a:prstClr val="black"/>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1626603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the recent procurement, we reduced the number of HST service areas from 9 to 3 and the number of Brokers from 6 to 2. </a:t>
            </a:r>
            <a:r>
              <a:rPr lang="en-US" sz="1200" kern="1200" dirty="0">
                <a:solidFill>
                  <a:schemeClr val="tx1"/>
                </a:solidFill>
                <a:effectLst/>
                <a:latin typeface="+mn-lt"/>
                <a:ea typeface="+mn-ea"/>
                <a:cs typeface="+mn-cs"/>
              </a:rPr>
              <a:t>Establishing fewer brokerage areas minimized logistical challenges associated with having trips begin in one HST region and end in another.  While consumers continue to be served by the local transportation vendors in each area, having fewer broker regions allows for investments to be made in call centers, consumer facing technologies, and reduces duplicative contracting with transportation providers who operate in multiple regions.</a:t>
            </a:r>
            <a:r>
              <a:rPr lang="en-US" dirty="0"/>
              <a:t> </a:t>
            </a:r>
          </a:p>
        </p:txBody>
      </p:sp>
      <p:sp>
        <p:nvSpPr>
          <p:cNvPr id="4" name="Slide Number Placeholder 3"/>
          <p:cNvSpPr>
            <a:spLocks noGrp="1"/>
          </p:cNvSpPr>
          <p:nvPr>
            <p:ph type="sldNum" sz="quarter" idx="5"/>
          </p:nvPr>
        </p:nvSpPr>
        <p:spPr/>
        <p:txBody>
          <a:bodyPr/>
          <a:lstStyle/>
          <a:p>
            <a:fld id="{9B3A0E2F-76B9-417E-B0DC-AF868851F63D}" type="slidenum">
              <a:rPr lang="en-US" smtClean="0"/>
              <a:pPr/>
              <a:t>4</a:t>
            </a:fld>
            <a:endParaRPr lang="en-US" dirty="0"/>
          </a:p>
        </p:txBody>
      </p:sp>
    </p:spTree>
    <p:extLst>
      <p:ext uri="{BB962C8B-B14F-4D97-AF65-F5344CB8AC3E}">
        <p14:creationId xmlns:p14="http://schemas.microsoft.com/office/powerpoint/2010/main" val="4042116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contractual penalties for non-compliance with complaint resolution, call center metrics among others..</a:t>
            </a:r>
          </a:p>
          <a:p>
            <a:r>
              <a:rPr lang="en-US" dirty="0"/>
              <a:t>GPS systems will allow the Broker and the HST office to better monitor on-time performance.</a:t>
            </a:r>
          </a:p>
        </p:txBody>
      </p:sp>
      <p:sp>
        <p:nvSpPr>
          <p:cNvPr id="4" name="Slide Number Placeholder 3"/>
          <p:cNvSpPr>
            <a:spLocks noGrp="1"/>
          </p:cNvSpPr>
          <p:nvPr>
            <p:ph type="sldNum" sz="quarter" idx="5"/>
          </p:nvPr>
        </p:nvSpPr>
        <p:spPr/>
        <p:txBody>
          <a:bodyPr/>
          <a:lstStyle/>
          <a:p>
            <a:fld id="{9B3A0E2F-76B9-417E-B0DC-AF868851F63D}" type="slidenum">
              <a:rPr lang="en-US" smtClean="0"/>
              <a:pPr/>
              <a:t>6</a:t>
            </a:fld>
            <a:endParaRPr lang="en-US" dirty="0"/>
          </a:p>
        </p:txBody>
      </p:sp>
    </p:spTree>
    <p:extLst>
      <p:ext uri="{BB962C8B-B14F-4D97-AF65-F5344CB8AC3E}">
        <p14:creationId xmlns:p14="http://schemas.microsoft.com/office/powerpoint/2010/main" val="4326649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Total dollars refers to total spend on transportation which includes direct trip costs and Broker management fees</a:t>
            </a:r>
          </a:p>
        </p:txBody>
      </p:sp>
      <p:sp>
        <p:nvSpPr>
          <p:cNvPr id="4" name="Slide Number Placeholder 3"/>
          <p:cNvSpPr>
            <a:spLocks noGrp="1"/>
          </p:cNvSpPr>
          <p:nvPr>
            <p:ph type="sldNum" sz="quarter" idx="5"/>
          </p:nvPr>
        </p:nvSpPr>
        <p:spPr/>
        <p:txBody>
          <a:bodyPr/>
          <a:lstStyle/>
          <a:p>
            <a:fld id="{9B3A0E2F-76B9-417E-B0DC-AF868851F63D}" type="slidenum">
              <a:rPr lang="en-US" smtClean="0"/>
              <a:pPr/>
              <a:t>8</a:t>
            </a:fld>
            <a:endParaRPr lang="en-US" dirty="0"/>
          </a:p>
        </p:txBody>
      </p:sp>
    </p:spTree>
    <p:extLst>
      <p:ext uri="{BB962C8B-B14F-4D97-AF65-F5344CB8AC3E}">
        <p14:creationId xmlns:p14="http://schemas.microsoft.com/office/powerpoint/2010/main" val="363426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fulfilling 100% of trip requests. There is a rise in telehealth and telehealth access.</a:t>
            </a:r>
          </a:p>
        </p:txBody>
      </p:sp>
      <p:sp>
        <p:nvSpPr>
          <p:cNvPr id="4" name="Slide Number Placeholder 3"/>
          <p:cNvSpPr>
            <a:spLocks noGrp="1"/>
          </p:cNvSpPr>
          <p:nvPr>
            <p:ph type="sldNum" sz="quarter" idx="5"/>
          </p:nvPr>
        </p:nvSpPr>
        <p:spPr/>
        <p:txBody>
          <a:bodyPr/>
          <a:lstStyle/>
          <a:p>
            <a:fld id="{9B3A0E2F-76B9-417E-B0DC-AF868851F63D}" type="slidenum">
              <a:rPr lang="en-US" smtClean="0"/>
              <a:pPr/>
              <a:t>9</a:t>
            </a:fld>
            <a:endParaRPr lang="en-US" dirty="0"/>
          </a:p>
        </p:txBody>
      </p:sp>
    </p:spTree>
    <p:extLst>
      <p:ext uri="{BB962C8B-B14F-4D97-AF65-F5344CB8AC3E}">
        <p14:creationId xmlns:p14="http://schemas.microsoft.com/office/powerpoint/2010/main" val="1135782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HST office Is in the process of developing a Member Experience Monitoring Program similar to a Secret Shopper program to solicit service reviews from consumers as they use the service.</a:t>
            </a:r>
          </a:p>
        </p:txBody>
      </p:sp>
      <p:sp>
        <p:nvSpPr>
          <p:cNvPr id="4" name="Slide Number Placeholder 3"/>
          <p:cNvSpPr>
            <a:spLocks noGrp="1"/>
          </p:cNvSpPr>
          <p:nvPr>
            <p:ph type="sldNum" sz="quarter" idx="5"/>
          </p:nvPr>
        </p:nvSpPr>
        <p:spPr/>
        <p:txBody>
          <a:bodyPr/>
          <a:lstStyle/>
          <a:p>
            <a:fld id="{9B3A0E2F-76B9-417E-B0DC-AF868851F63D}" type="slidenum">
              <a:rPr lang="en-US" smtClean="0"/>
              <a:pPr/>
              <a:t>12</a:t>
            </a:fld>
            <a:endParaRPr lang="en-US" dirty="0"/>
          </a:p>
        </p:txBody>
      </p:sp>
    </p:spTree>
    <p:extLst>
      <p:ext uri="{BB962C8B-B14F-4D97-AF65-F5344CB8AC3E}">
        <p14:creationId xmlns:p14="http://schemas.microsoft.com/office/powerpoint/2010/main" val="2347500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3A0E2F-76B9-417E-B0DC-AF868851F63D}" type="slidenum">
              <a:rPr lang="en-US" smtClean="0"/>
              <a:pPr/>
              <a:t>13</a:t>
            </a:fld>
            <a:endParaRPr lang="en-US" dirty="0"/>
          </a:p>
        </p:txBody>
      </p:sp>
    </p:spTree>
    <p:extLst>
      <p:ext uri="{BB962C8B-B14F-4D97-AF65-F5344CB8AC3E}">
        <p14:creationId xmlns:p14="http://schemas.microsoft.com/office/powerpoint/2010/main" val="3739641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a:t>Click to edit Master title style</a:t>
            </a:r>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1438575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73709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892563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4690514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26988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a:t>Click to edit Master title style</a:t>
            </a:r>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9015576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337810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90271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60437838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519258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1.jpeg"/><Relationship Id="rId5" Type="http://schemas.openxmlformats.org/officeDocument/2006/relationships/slideLayout" Target="../slideLayouts/slideLayout10.xml"/><Relationship Id="rId10" Type="http://schemas.openxmlformats.org/officeDocument/2006/relationships/tags" Target="../tags/tag4.xml"/><Relationship Id="rId4" Type="http://schemas.openxmlformats.org/officeDocument/2006/relationships/slideLayout" Target="../slideLayouts/slideLayout9.xml"/><Relationship Id="rId9" Type="http://schemas.openxmlformats.org/officeDocument/2006/relationships/tags" Target="../tags/tag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jpeg"/><Relationship Id="rId5" Type="http://schemas.openxmlformats.org/officeDocument/2006/relationships/slideLayout" Target="../slideLayouts/slideLayout17.xml"/><Relationship Id="rId10"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tags" Target="../tags/tag5.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2.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1.jpeg"/><Relationship Id="rId5" Type="http://schemas.openxmlformats.org/officeDocument/2006/relationships/slideLayout" Target="../slideLayouts/slideLayout24.xml"/><Relationship Id="rId10" Type="http://schemas.openxmlformats.org/officeDocument/2006/relationships/tags" Target="../tags/tag8.xml"/><Relationship Id="rId4" Type="http://schemas.openxmlformats.org/officeDocument/2006/relationships/slideLayout" Target="../slideLayouts/slideLayout23.xml"/><Relationship Id="rId9" Type="http://schemas.openxmlformats.org/officeDocument/2006/relationships/tags" Target="../tags/tag7.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image" Target="../media/image2.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1.jpeg"/><Relationship Id="rId5" Type="http://schemas.openxmlformats.org/officeDocument/2006/relationships/slideLayout" Target="../slideLayouts/slideLayout31.xml"/><Relationship Id="rId10" Type="http://schemas.openxmlformats.org/officeDocument/2006/relationships/tags" Target="../tags/tag10.xml"/><Relationship Id="rId4" Type="http://schemas.openxmlformats.org/officeDocument/2006/relationships/slideLayout" Target="../slideLayouts/slideLayout30.xml"/><Relationship Id="rId9" Type="http://schemas.openxmlformats.org/officeDocument/2006/relationships/tags" Target="../tags/tag9.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2.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image" Target="../media/image1.jpeg"/><Relationship Id="rId5" Type="http://schemas.openxmlformats.org/officeDocument/2006/relationships/slideLayout" Target="../slideLayouts/slideLayout38.xml"/><Relationship Id="rId10" Type="http://schemas.openxmlformats.org/officeDocument/2006/relationships/tags" Target="../tags/tag12.xml"/><Relationship Id="rId4" Type="http://schemas.openxmlformats.org/officeDocument/2006/relationships/slideLayout" Target="../slideLayouts/slideLayout37.xml"/><Relationship Id="rId9" Type="http://schemas.openxmlformats.org/officeDocument/2006/relationships/tags" Target="../tags/tag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9"/>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10">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7"/>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8"/>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itle 9">
            <a:extLst>
              <a:ext uri="{C183D7F6-B498-43B3-948B-1728B52AA6E4}">
                <adec:decorative xmlns:adec="http://schemas.microsoft.com/office/drawing/2017/decorative" val="0"/>
              </a:ext>
            </a:extLst>
          </p:cNvPr>
          <p:cNvSpPr txBox="1">
            <a:spLocks noGrp="1"/>
          </p:cNvSpPr>
          <p:nvPr>
            <p:ph type="title" idx="4294967295"/>
          </p:nvPr>
        </p:nvSpPr>
        <p:spPr>
          <a:xfrm>
            <a:off x="222250" y="3896534"/>
            <a:ext cx="8737600" cy="16973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0" eaLnBrk="1" fontAlgn="base" latinLnBrk="0" hangingPunct="1">
              <a:lnSpc>
                <a:spcPct val="15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003366"/>
                </a:solidFill>
                <a:effectLst/>
                <a:uLnTx/>
                <a:uFillTx/>
                <a:latin typeface="+mj-lt"/>
                <a:ea typeface="+mn-ea"/>
                <a:cs typeface="+mn-cs"/>
              </a:rPr>
              <a:t>Executive Office of Health and Human Services</a:t>
            </a:r>
          </a:p>
          <a:p>
            <a:pPr marL="0" marR="0" lvl="0" indent="0" algn="r" defTabSz="914400" rtl="0" eaLnBrk="1" fontAlgn="base" latinLnBrk="0" hangingPunct="1">
              <a:lnSpc>
                <a:spcPct val="15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003366"/>
                </a:solidFill>
                <a:effectLst/>
                <a:uLnTx/>
                <a:uFillTx/>
                <a:latin typeface="+mj-lt"/>
                <a:ea typeface="+mn-ea"/>
                <a:cs typeface="+mn-cs"/>
              </a:rPr>
              <a:t>Human Service Transportation </a:t>
            </a:r>
            <a:r>
              <a:rPr lang="en-US" kern="1200" dirty="0">
                <a:solidFill>
                  <a:srgbClr val="003366"/>
                </a:solidFill>
                <a:ea typeface="+mn-ea"/>
                <a:cs typeface="+mn-cs"/>
              </a:rPr>
              <a:t>Office Overview</a:t>
            </a:r>
            <a:br>
              <a:rPr kumimoji="0" lang="en-US" sz="2000" b="1" i="0" u="none" strike="noStrike" kern="1200" cap="none" spc="0" normalizeH="0" baseline="0" noProof="0" dirty="0">
                <a:ln>
                  <a:noFill/>
                </a:ln>
                <a:solidFill>
                  <a:srgbClr val="003366"/>
                </a:solidFill>
                <a:effectLst/>
                <a:uLnTx/>
                <a:uFillTx/>
                <a:latin typeface="+mj-lt"/>
                <a:ea typeface="+mn-ea"/>
                <a:cs typeface="+mn-cs"/>
              </a:rPr>
            </a:br>
            <a:r>
              <a:rPr lang="en-US" sz="2000" kern="1200" dirty="0">
                <a:solidFill>
                  <a:srgbClr val="003366"/>
                </a:solidFill>
                <a:ea typeface="+mn-ea"/>
                <a:cs typeface="+mn-cs"/>
              </a:rPr>
              <a:t>November</a:t>
            </a:r>
            <a:r>
              <a:rPr kumimoji="0" lang="en-US" sz="2000" b="1" i="0" u="none" strike="noStrike" kern="1200" cap="none" spc="0" normalizeH="0" baseline="0" noProof="0" dirty="0">
                <a:ln>
                  <a:noFill/>
                </a:ln>
                <a:solidFill>
                  <a:srgbClr val="003366"/>
                </a:solidFill>
                <a:effectLst/>
                <a:uLnTx/>
                <a:uFillTx/>
                <a:latin typeface="+mj-lt"/>
                <a:ea typeface="+mn-ea"/>
                <a:cs typeface="+mn-cs"/>
              </a:rPr>
              <a:t> 2021</a:t>
            </a:r>
          </a:p>
        </p:txBody>
      </p:sp>
      <p:pic>
        <p:nvPicPr>
          <p:cNvPr id="31747" name="Picture 4" descr="Commonwealth of MA state seal"/>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Tree>
    <p:extLst>
      <p:ext uri="{BB962C8B-B14F-4D97-AF65-F5344CB8AC3E}">
        <p14:creationId xmlns:p14="http://schemas.microsoft.com/office/powerpoint/2010/main" val="196943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EDB4D-D481-4769-A6F7-E1FDB1F81F45}"/>
              </a:ext>
            </a:extLst>
          </p:cNvPr>
          <p:cNvSpPr>
            <a:spLocks noGrp="1"/>
          </p:cNvSpPr>
          <p:nvPr>
            <p:ph type="title"/>
          </p:nvPr>
        </p:nvSpPr>
        <p:spPr/>
        <p:txBody>
          <a:bodyPr/>
          <a:lstStyle/>
          <a:p>
            <a:r>
              <a:rPr lang="en-US" dirty="0">
                <a:latin typeface="+mj-lt"/>
              </a:rPr>
              <a:t>HST – Average Cost per Trip Information</a:t>
            </a:r>
          </a:p>
        </p:txBody>
      </p:sp>
      <p:pic>
        <p:nvPicPr>
          <p:cNvPr id="4" name="Content Placeholder 3" descr="Average Cost Per Trip&#10;FY 2018 - $24.81&#10;FY 2019 - $27.63&#10;FY 2020 - $28.60&#10;FY 2021 - $33.40">
            <a:extLst>
              <a:ext uri="{FF2B5EF4-FFF2-40B4-BE49-F238E27FC236}">
                <a16:creationId xmlns:a16="http://schemas.microsoft.com/office/drawing/2014/main" id="{35605DA3-23B6-44FB-B6C2-430E6B6F1624}"/>
              </a:ext>
            </a:extLst>
          </p:cNvPr>
          <p:cNvPicPr>
            <a:picLocks noGrp="1" noChangeAspect="1"/>
          </p:cNvPicPr>
          <p:nvPr>
            <p:ph sz="half" idx="1"/>
          </p:nvPr>
        </p:nvPicPr>
        <p:blipFill>
          <a:blip r:embed="rId2"/>
          <a:stretch>
            <a:fillRect/>
          </a:stretch>
        </p:blipFill>
        <p:spPr>
          <a:xfrm>
            <a:off x="1905000" y="1524001"/>
            <a:ext cx="5410199" cy="4702040"/>
          </a:xfrm>
          <a:prstGeom prst="rect">
            <a:avLst/>
          </a:prstGeom>
        </p:spPr>
      </p:pic>
    </p:spTree>
    <p:extLst>
      <p:ext uri="{BB962C8B-B14F-4D97-AF65-F5344CB8AC3E}">
        <p14:creationId xmlns:p14="http://schemas.microsoft.com/office/powerpoint/2010/main" val="340316089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DB2D3-ACD1-4DBC-B2B0-D05CEED5CF56}"/>
              </a:ext>
            </a:extLst>
          </p:cNvPr>
          <p:cNvSpPr>
            <a:spLocks noGrp="1"/>
          </p:cNvSpPr>
          <p:nvPr>
            <p:ph type="title"/>
          </p:nvPr>
        </p:nvSpPr>
        <p:spPr/>
        <p:txBody>
          <a:bodyPr anchor="ctr"/>
          <a:lstStyle/>
          <a:p>
            <a:r>
              <a:rPr lang="en-US" dirty="0">
                <a:latin typeface="+mj-lt"/>
              </a:rPr>
              <a:t>HST &amp; Partner Agencies</a:t>
            </a:r>
          </a:p>
        </p:txBody>
      </p:sp>
      <p:sp>
        <p:nvSpPr>
          <p:cNvPr id="3" name="Content Placeholder 2">
            <a:extLst>
              <a:ext uri="{FF2B5EF4-FFF2-40B4-BE49-F238E27FC236}">
                <a16:creationId xmlns:a16="http://schemas.microsoft.com/office/drawing/2014/main" id="{641FC294-89CB-4058-BED0-B05FF07D4F61}"/>
              </a:ext>
            </a:extLst>
          </p:cNvPr>
          <p:cNvSpPr>
            <a:spLocks noGrp="1"/>
          </p:cNvSpPr>
          <p:nvPr>
            <p:ph sz="half" idx="1"/>
          </p:nvPr>
        </p:nvSpPr>
        <p:spPr>
          <a:xfrm>
            <a:off x="533400" y="1066800"/>
            <a:ext cx="8077200" cy="5410200"/>
          </a:xfrm>
        </p:spPr>
        <p:txBody>
          <a:bodyPr/>
          <a:lstStyle/>
          <a:p>
            <a:r>
              <a:rPr lang="en-US" sz="2100" dirty="0">
                <a:solidFill>
                  <a:schemeClr val="tx2"/>
                </a:solidFill>
                <a:latin typeface="Arial" panose="020B0604020202020204" pitchFamily="34" charset="0"/>
                <a:cs typeface="Arial" panose="020B0604020202020204" pitchFamily="34" charset="0"/>
              </a:rPr>
              <a:t>The HST Office values the partnerships that we have forged with our purchasing agencies, brokers, vendors and advocacy groups. We share the priority of getting our consumers to their medical and human service programs safely, with respect and on time. Recent examples include:</a:t>
            </a:r>
          </a:p>
          <a:p>
            <a:pPr lvl="1"/>
            <a:r>
              <a:rPr lang="en-US" dirty="0">
                <a:solidFill>
                  <a:schemeClr val="tx2"/>
                </a:solidFill>
                <a:latin typeface="Arial" panose="020B0604020202020204" pitchFamily="34" charset="0"/>
                <a:cs typeface="Arial" panose="020B0604020202020204" pitchFamily="34" charset="0"/>
              </a:rPr>
              <a:t>Bi-weekly meetings with the Boston Center for Independent Living to improve consumer facing information.</a:t>
            </a:r>
          </a:p>
          <a:p>
            <a:pPr lvl="1"/>
            <a:r>
              <a:rPr lang="en-US" dirty="0">
                <a:solidFill>
                  <a:schemeClr val="tx2"/>
                </a:solidFill>
                <a:latin typeface="Arial" panose="020B0604020202020204" pitchFamily="34" charset="0"/>
                <a:cs typeface="Arial" panose="020B0604020202020204" pitchFamily="34" charset="0"/>
              </a:rPr>
              <a:t>Broker orientation sessions for consumers prior to the implementation of advanced technologies</a:t>
            </a:r>
          </a:p>
          <a:p>
            <a:pPr lvl="1"/>
            <a:r>
              <a:rPr lang="en-US" dirty="0">
                <a:solidFill>
                  <a:schemeClr val="tx2"/>
                </a:solidFill>
                <a:latin typeface="Arial" panose="020B0604020202020204" pitchFamily="34" charset="0"/>
                <a:cs typeface="Arial" panose="020B0604020202020204" pitchFamily="34" charset="0"/>
              </a:rPr>
              <a:t>Bi-weekly meetings with DDS and Day Hab representatives as programs re-opened following pandemic closures.</a:t>
            </a:r>
          </a:p>
          <a:p>
            <a:pPr lvl="1"/>
            <a:r>
              <a:rPr lang="en-US" dirty="0">
                <a:solidFill>
                  <a:schemeClr val="tx2"/>
                </a:solidFill>
                <a:latin typeface="Arial" panose="020B0604020202020204" pitchFamily="34" charset="0"/>
                <a:cs typeface="Arial" panose="020B0604020202020204" pitchFamily="34" charset="0"/>
              </a:rPr>
              <a:t>Working with DPH to establish safe operating procedures to ensure the health and safety of consumers during the pandemic.</a:t>
            </a:r>
          </a:p>
        </p:txBody>
      </p:sp>
    </p:spTree>
    <p:extLst>
      <p:ext uri="{BB962C8B-B14F-4D97-AF65-F5344CB8AC3E}">
        <p14:creationId xmlns:p14="http://schemas.microsoft.com/office/powerpoint/2010/main" val="151150653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4FF03-F54F-4A3F-9E78-79FED825E4D3}"/>
              </a:ext>
            </a:extLst>
          </p:cNvPr>
          <p:cNvSpPr>
            <a:spLocks noGrp="1"/>
          </p:cNvSpPr>
          <p:nvPr>
            <p:ph type="title"/>
          </p:nvPr>
        </p:nvSpPr>
        <p:spPr/>
        <p:txBody>
          <a:bodyPr/>
          <a:lstStyle/>
          <a:p>
            <a:r>
              <a:rPr lang="en-US" dirty="0">
                <a:latin typeface="+mj-lt"/>
              </a:rPr>
              <a:t>Roles and Accountabilities – HST Office</a:t>
            </a:r>
          </a:p>
        </p:txBody>
      </p:sp>
      <p:pic>
        <p:nvPicPr>
          <p:cNvPr id="4" name="Content Placeholder 3" descr="HST Office">
            <a:extLst>
              <a:ext uri="{FF2B5EF4-FFF2-40B4-BE49-F238E27FC236}">
                <a16:creationId xmlns:a16="http://schemas.microsoft.com/office/drawing/2014/main" id="{683DE24A-92D4-46D2-B18C-FDA73557C1D4}"/>
              </a:ext>
            </a:extLst>
          </p:cNvPr>
          <p:cNvPicPr>
            <a:picLocks noGrp="1" noChangeAspect="1"/>
          </p:cNvPicPr>
          <p:nvPr>
            <p:ph sz="half" idx="1"/>
          </p:nvPr>
        </p:nvPicPr>
        <p:blipFill>
          <a:blip r:embed="rId3"/>
          <a:stretch>
            <a:fillRect/>
          </a:stretch>
        </p:blipFill>
        <p:spPr>
          <a:xfrm>
            <a:off x="228600" y="1143000"/>
            <a:ext cx="1316850" cy="908383"/>
          </a:xfrm>
          <a:prstGeom prst="rect">
            <a:avLst/>
          </a:prstGeom>
        </p:spPr>
      </p:pic>
      <p:sp>
        <p:nvSpPr>
          <p:cNvPr id="6" name="TextBox 5">
            <a:extLst>
              <a:ext uri="{FF2B5EF4-FFF2-40B4-BE49-F238E27FC236}">
                <a16:creationId xmlns:a16="http://schemas.microsoft.com/office/drawing/2014/main" id="{171AFC45-F977-4290-9031-0AF420F2DD5F}"/>
              </a:ext>
            </a:extLst>
          </p:cNvPr>
          <p:cNvSpPr txBox="1"/>
          <p:nvPr/>
        </p:nvSpPr>
        <p:spPr>
          <a:xfrm>
            <a:off x="1828800" y="1310917"/>
            <a:ext cx="7086600" cy="4930132"/>
          </a:xfrm>
          <a:prstGeom prst="rect">
            <a:avLst/>
          </a:prstGeom>
          <a:noFill/>
        </p:spPr>
        <p:txBody>
          <a:bodyPr wrap="square">
            <a:spAutoFit/>
          </a:bodyPr>
          <a:lstStyle/>
          <a:p>
            <a:pPr marL="171450" indent="-171450">
              <a:lnSpc>
                <a:spcPct val="120000"/>
              </a:lnSpc>
              <a:buFont typeface="Arial" panose="020B0604020202020204" pitchFamily="34" charset="0"/>
              <a:buChar char="•"/>
              <a:defRPr/>
            </a:pPr>
            <a:r>
              <a:rPr lang="en-US" sz="2200" dirty="0">
                <a:solidFill>
                  <a:srgbClr val="000000"/>
                </a:solidFill>
                <a:latin typeface="+mn-lt"/>
              </a:rPr>
              <a:t>Negotiates Broker Services Contract, management fee, and direct service rates</a:t>
            </a:r>
          </a:p>
          <a:p>
            <a:pPr marL="171450" indent="-171450">
              <a:lnSpc>
                <a:spcPct val="120000"/>
              </a:lnSpc>
              <a:buFont typeface="Arial" panose="020B0604020202020204" pitchFamily="34" charset="0"/>
              <a:buChar char="•"/>
              <a:defRPr/>
            </a:pPr>
            <a:r>
              <a:rPr lang="en-US" sz="2200" dirty="0">
                <a:solidFill>
                  <a:srgbClr val="000000"/>
                </a:solidFill>
                <a:latin typeface="+mn-lt"/>
              </a:rPr>
              <a:t>Establishes standards to ensure member/consumer safety</a:t>
            </a:r>
          </a:p>
          <a:p>
            <a:pPr marL="171450" indent="-171450">
              <a:lnSpc>
                <a:spcPct val="120000"/>
              </a:lnSpc>
              <a:buFont typeface="Arial" panose="020B0604020202020204" pitchFamily="34" charset="0"/>
              <a:buChar char="•"/>
              <a:defRPr/>
            </a:pPr>
            <a:r>
              <a:rPr lang="en-US" sz="2200" dirty="0">
                <a:solidFill>
                  <a:srgbClr val="000000"/>
                </a:solidFill>
                <a:latin typeface="+mn-lt"/>
              </a:rPr>
              <a:t>Monitors broker performance through field inspections and </a:t>
            </a:r>
            <a:r>
              <a:rPr lang="en-US" sz="2200" dirty="0">
                <a:solidFill>
                  <a:srgbClr val="000000"/>
                </a:solidFill>
              </a:rPr>
              <a:t>service quality</a:t>
            </a:r>
            <a:r>
              <a:rPr lang="en-US" sz="2200" dirty="0">
                <a:solidFill>
                  <a:srgbClr val="000000"/>
                </a:solidFill>
                <a:latin typeface="+mn-lt"/>
              </a:rPr>
              <a:t> metrics</a:t>
            </a:r>
          </a:p>
          <a:p>
            <a:pPr marL="171450" indent="-171450">
              <a:lnSpc>
                <a:spcPct val="120000"/>
              </a:lnSpc>
              <a:buFont typeface="Arial" panose="020B0604020202020204" pitchFamily="34" charset="0"/>
              <a:buChar char="•"/>
              <a:defRPr/>
            </a:pPr>
            <a:r>
              <a:rPr lang="en-US" sz="2200" dirty="0">
                <a:solidFill>
                  <a:srgbClr val="000000"/>
                </a:solidFill>
                <a:latin typeface="+mn-lt"/>
              </a:rPr>
              <a:t>Addresses day to day issues with agencies, programs, and consumers</a:t>
            </a:r>
          </a:p>
          <a:p>
            <a:pPr marL="171450" indent="-171450">
              <a:lnSpc>
                <a:spcPct val="120000"/>
              </a:lnSpc>
              <a:buFont typeface="Arial" panose="020B0604020202020204" pitchFamily="34" charset="0"/>
              <a:buChar char="•"/>
              <a:defRPr/>
            </a:pPr>
            <a:r>
              <a:rPr lang="en-US" sz="2200" dirty="0">
                <a:solidFill>
                  <a:srgbClr val="000000"/>
                </a:solidFill>
                <a:latin typeface="+mn-lt"/>
              </a:rPr>
              <a:t>Collects and analyzes Broker performance data</a:t>
            </a:r>
          </a:p>
          <a:p>
            <a:pPr marL="171450" indent="-171450">
              <a:lnSpc>
                <a:spcPct val="120000"/>
              </a:lnSpc>
              <a:buFont typeface="Arial" panose="020B0604020202020204" pitchFamily="34" charset="0"/>
              <a:buChar char="•"/>
              <a:defRPr/>
            </a:pPr>
            <a:r>
              <a:rPr lang="en-US" sz="2200" dirty="0">
                <a:solidFill>
                  <a:srgbClr val="000000"/>
                </a:solidFill>
                <a:latin typeface="+mn-lt"/>
              </a:rPr>
              <a:t>Monitors cost effectiveness</a:t>
            </a:r>
          </a:p>
          <a:p>
            <a:pPr marL="171450" indent="-171450">
              <a:lnSpc>
                <a:spcPct val="120000"/>
              </a:lnSpc>
              <a:buFont typeface="Arial" panose="020B0604020202020204" pitchFamily="34" charset="0"/>
              <a:buChar char="•"/>
              <a:defRPr/>
            </a:pPr>
            <a:r>
              <a:rPr lang="en-US" sz="2200" dirty="0">
                <a:solidFill>
                  <a:srgbClr val="000000"/>
                </a:solidFill>
              </a:rPr>
              <a:t>Works with Brokers and agencies to improve the member/consumer experience</a:t>
            </a:r>
            <a:endParaRPr lang="en-US" sz="2200" dirty="0">
              <a:solidFill>
                <a:srgbClr val="000000"/>
              </a:solidFill>
              <a:latin typeface="+mn-lt"/>
            </a:endParaRPr>
          </a:p>
        </p:txBody>
      </p:sp>
    </p:spTree>
    <p:extLst>
      <p:ext uri="{BB962C8B-B14F-4D97-AF65-F5344CB8AC3E}">
        <p14:creationId xmlns:p14="http://schemas.microsoft.com/office/powerpoint/2010/main" val="361340155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DF99B-D016-4C2A-A1C9-8DF6155E50A2}"/>
              </a:ext>
            </a:extLst>
          </p:cNvPr>
          <p:cNvSpPr>
            <a:spLocks noGrp="1"/>
          </p:cNvSpPr>
          <p:nvPr>
            <p:ph type="title"/>
          </p:nvPr>
        </p:nvSpPr>
        <p:spPr/>
        <p:txBody>
          <a:bodyPr/>
          <a:lstStyle/>
          <a:p>
            <a:r>
              <a:rPr lang="en-US" altLang="en-US" sz="2400" b="1" dirty="0">
                <a:latin typeface="+mj-lt"/>
                <a:cs typeface="Arial" pitchFamily="34" charset="0"/>
              </a:rPr>
              <a:t>Roles and Accountabilities – Broker</a:t>
            </a:r>
            <a:endParaRPr lang="en-US" dirty="0">
              <a:latin typeface="+mj-lt"/>
            </a:endParaRPr>
          </a:p>
        </p:txBody>
      </p:sp>
      <p:pic>
        <p:nvPicPr>
          <p:cNvPr id="4" name="Content Placeholder 3" descr="Broker">
            <a:extLst>
              <a:ext uri="{FF2B5EF4-FFF2-40B4-BE49-F238E27FC236}">
                <a16:creationId xmlns:a16="http://schemas.microsoft.com/office/drawing/2014/main" id="{56C6C810-AEE7-40D9-96D1-F8E8E8E13F12}"/>
              </a:ext>
            </a:extLst>
          </p:cNvPr>
          <p:cNvPicPr>
            <a:picLocks noGrp="1" noChangeAspect="1"/>
          </p:cNvPicPr>
          <p:nvPr>
            <p:ph sz="half" idx="1"/>
          </p:nvPr>
        </p:nvPicPr>
        <p:blipFill>
          <a:blip r:embed="rId3"/>
          <a:stretch>
            <a:fillRect/>
          </a:stretch>
        </p:blipFill>
        <p:spPr>
          <a:xfrm>
            <a:off x="304800" y="1219200"/>
            <a:ext cx="1316850" cy="957155"/>
          </a:xfrm>
          <a:prstGeom prst="rect">
            <a:avLst/>
          </a:prstGeom>
        </p:spPr>
      </p:pic>
      <p:sp>
        <p:nvSpPr>
          <p:cNvPr id="6" name="TextBox 5">
            <a:extLst>
              <a:ext uri="{FF2B5EF4-FFF2-40B4-BE49-F238E27FC236}">
                <a16:creationId xmlns:a16="http://schemas.microsoft.com/office/drawing/2014/main" id="{5F76609E-F9CA-4E70-8FA9-B5B2E4E310BC}"/>
              </a:ext>
            </a:extLst>
          </p:cNvPr>
          <p:cNvSpPr txBox="1"/>
          <p:nvPr/>
        </p:nvSpPr>
        <p:spPr>
          <a:xfrm>
            <a:off x="1752600" y="1005800"/>
            <a:ext cx="7239000" cy="5336397"/>
          </a:xfrm>
          <a:prstGeom prst="rect">
            <a:avLst/>
          </a:prstGeom>
          <a:noFill/>
        </p:spPr>
        <p:txBody>
          <a:bodyPr wrap="square">
            <a:spAutoFit/>
          </a:bodyPr>
          <a:lstStyle/>
          <a:p>
            <a:pPr marL="171450" indent="-171450">
              <a:lnSpc>
                <a:spcPct val="120000"/>
              </a:lnSpc>
              <a:buFont typeface="Arial" panose="020B0604020202020204" pitchFamily="34" charset="0"/>
              <a:buChar char="•"/>
              <a:defRPr/>
            </a:pPr>
            <a:r>
              <a:rPr lang="en-US" sz="2200" dirty="0">
                <a:latin typeface="+mn-lt"/>
              </a:rPr>
              <a:t>Procure contracts with transportation providers</a:t>
            </a:r>
          </a:p>
          <a:p>
            <a:pPr marL="171450" indent="-171450">
              <a:lnSpc>
                <a:spcPct val="120000"/>
              </a:lnSpc>
              <a:buFont typeface="Arial" panose="020B0604020202020204" pitchFamily="34" charset="0"/>
              <a:buChar char="•"/>
              <a:defRPr/>
            </a:pPr>
            <a:r>
              <a:rPr lang="en-US" sz="2200" dirty="0">
                <a:latin typeface="+mn-lt"/>
              </a:rPr>
              <a:t>Processes Transportation Requests in accordance with consumer’s needs and conduct consumer surveys </a:t>
            </a:r>
          </a:p>
          <a:p>
            <a:pPr marL="171450" indent="-171450">
              <a:lnSpc>
                <a:spcPct val="120000"/>
              </a:lnSpc>
              <a:buFont typeface="Arial" panose="020B0604020202020204" pitchFamily="34" charset="0"/>
              <a:buChar char="•"/>
              <a:defRPr/>
            </a:pPr>
            <a:r>
              <a:rPr lang="en-US" sz="2200" dirty="0">
                <a:latin typeface="+mn-lt"/>
              </a:rPr>
              <a:t>Manages the entire service delivery network within  its HST Service Area; </a:t>
            </a:r>
          </a:p>
          <a:p>
            <a:pPr marL="171450" indent="-171450">
              <a:lnSpc>
                <a:spcPct val="120000"/>
              </a:lnSpc>
              <a:buFont typeface="Arial" panose="020B0604020202020204" pitchFamily="34" charset="0"/>
              <a:buChar char="•"/>
              <a:defRPr/>
            </a:pPr>
            <a:r>
              <a:rPr lang="en-US" sz="2200" dirty="0">
                <a:latin typeface="+mn-lt"/>
              </a:rPr>
              <a:t>Verifies the eligibility of all MassHealth </a:t>
            </a:r>
            <a:r>
              <a:rPr lang="en-US" sz="2200" dirty="0"/>
              <a:t>members</a:t>
            </a:r>
            <a:r>
              <a:rPr lang="en-US" sz="2200" dirty="0">
                <a:latin typeface="+mn-lt"/>
              </a:rPr>
              <a:t>;</a:t>
            </a:r>
          </a:p>
          <a:p>
            <a:pPr marL="171450" indent="-171450">
              <a:lnSpc>
                <a:spcPct val="120000"/>
              </a:lnSpc>
              <a:buFont typeface="Arial" panose="020B0604020202020204" pitchFamily="34" charset="0"/>
              <a:buChar char="•"/>
              <a:defRPr/>
            </a:pPr>
            <a:r>
              <a:rPr lang="en-US" sz="2200" dirty="0">
                <a:latin typeface="+mn-lt"/>
              </a:rPr>
              <a:t>Responsible for the satisfactory performance of each of its subcontractors</a:t>
            </a:r>
          </a:p>
          <a:p>
            <a:pPr marL="171450" indent="-171450">
              <a:lnSpc>
                <a:spcPct val="120000"/>
              </a:lnSpc>
              <a:buFont typeface="Arial" panose="020B0604020202020204" pitchFamily="34" charset="0"/>
              <a:buChar char="•"/>
              <a:defRPr/>
            </a:pPr>
            <a:r>
              <a:rPr lang="en-US" sz="2200" dirty="0">
                <a:latin typeface="+mn-lt"/>
              </a:rPr>
              <a:t>Facilitate access to available public transit (if applicable) </a:t>
            </a:r>
          </a:p>
          <a:p>
            <a:pPr marL="171450" indent="-171450">
              <a:lnSpc>
                <a:spcPct val="120000"/>
              </a:lnSpc>
              <a:buFont typeface="Arial" panose="020B0604020202020204" pitchFamily="34" charset="0"/>
              <a:buChar char="•"/>
              <a:defRPr/>
            </a:pPr>
            <a:r>
              <a:rPr lang="en-US" sz="2200" dirty="0"/>
              <a:t>Maintains communications capability Monday through Friday from 7AM – 6PM to receive and respond to telephone requests from the agencies or consumers </a:t>
            </a:r>
            <a:endParaRPr lang="en-US" sz="2200" dirty="0">
              <a:latin typeface="+mn-lt"/>
            </a:endParaRPr>
          </a:p>
        </p:txBody>
      </p:sp>
    </p:spTree>
    <p:extLst>
      <p:ext uri="{BB962C8B-B14F-4D97-AF65-F5344CB8AC3E}">
        <p14:creationId xmlns:p14="http://schemas.microsoft.com/office/powerpoint/2010/main" val="178472124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3F5B9-33F1-4830-B0F9-8C75DAF2329A}"/>
              </a:ext>
            </a:extLst>
          </p:cNvPr>
          <p:cNvSpPr>
            <a:spLocks noGrp="1"/>
          </p:cNvSpPr>
          <p:nvPr>
            <p:ph type="title"/>
          </p:nvPr>
        </p:nvSpPr>
        <p:spPr/>
        <p:txBody>
          <a:bodyPr/>
          <a:lstStyle/>
          <a:p>
            <a:r>
              <a:rPr lang="en-US" altLang="en-US" sz="2400" b="1" dirty="0">
                <a:latin typeface="+mj-lt"/>
                <a:cs typeface="Arial" pitchFamily="34" charset="0"/>
              </a:rPr>
              <a:t>Roles and Accountabilities – Subcontractor/Vendor</a:t>
            </a:r>
            <a:endParaRPr lang="en-US" dirty="0">
              <a:latin typeface="+mj-lt"/>
            </a:endParaRPr>
          </a:p>
        </p:txBody>
      </p:sp>
      <p:pic>
        <p:nvPicPr>
          <p:cNvPr id="4" name="Content Placeholder 3" descr="Subcontractor/Vendor">
            <a:extLst>
              <a:ext uri="{FF2B5EF4-FFF2-40B4-BE49-F238E27FC236}">
                <a16:creationId xmlns:a16="http://schemas.microsoft.com/office/drawing/2014/main" id="{82148C5E-FDEF-4E45-BCA8-EF5906552EBE}"/>
              </a:ext>
            </a:extLst>
          </p:cNvPr>
          <p:cNvPicPr>
            <a:picLocks noGrp="1" noChangeAspect="1"/>
          </p:cNvPicPr>
          <p:nvPr>
            <p:ph sz="half" idx="1"/>
          </p:nvPr>
        </p:nvPicPr>
        <p:blipFill>
          <a:blip r:embed="rId2"/>
          <a:stretch>
            <a:fillRect/>
          </a:stretch>
        </p:blipFill>
        <p:spPr>
          <a:xfrm>
            <a:off x="304800" y="1219200"/>
            <a:ext cx="2164268" cy="926672"/>
          </a:xfrm>
          <a:prstGeom prst="rect">
            <a:avLst/>
          </a:prstGeom>
        </p:spPr>
      </p:pic>
      <p:sp>
        <p:nvSpPr>
          <p:cNvPr id="6" name="TextBox 5">
            <a:extLst>
              <a:ext uri="{FF2B5EF4-FFF2-40B4-BE49-F238E27FC236}">
                <a16:creationId xmlns:a16="http://schemas.microsoft.com/office/drawing/2014/main" id="{587D7E77-BF93-49FF-889F-7597307ED81B}"/>
              </a:ext>
            </a:extLst>
          </p:cNvPr>
          <p:cNvSpPr txBox="1"/>
          <p:nvPr/>
        </p:nvSpPr>
        <p:spPr>
          <a:xfrm>
            <a:off x="2743200" y="1524000"/>
            <a:ext cx="6019800" cy="4930132"/>
          </a:xfrm>
          <a:prstGeom prst="rect">
            <a:avLst/>
          </a:prstGeom>
          <a:noFill/>
        </p:spPr>
        <p:txBody>
          <a:bodyPr wrap="square">
            <a:spAutoFit/>
          </a:bodyPr>
          <a:lstStyle/>
          <a:p>
            <a:pPr marL="342900" marR="0" lvl="0" indent="-3429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altLang="en-US" sz="2200" b="0" i="0" u="none" strike="noStrike" kern="1200" cap="none" spc="0" normalizeH="0" baseline="0" noProof="0" dirty="0">
                <a:ln>
                  <a:noFill/>
                </a:ln>
                <a:solidFill>
                  <a:srgbClr val="000000"/>
                </a:solidFill>
                <a:effectLst/>
                <a:uLnTx/>
                <a:uFillTx/>
                <a:latin typeface="Arial"/>
                <a:ea typeface="+mn-ea"/>
                <a:cs typeface="+mn-cs"/>
              </a:rPr>
              <a:t>Provides the appropriate level of assistance to members/consumers accordance with transportation requests and meeting Service Provider Performance Standards established by the HST office</a:t>
            </a:r>
          </a:p>
          <a:p>
            <a:pPr marL="342900" marR="0" lvl="0" indent="-3429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altLang="en-US" sz="2200" b="0" i="0" u="none" strike="noStrike" kern="1200" cap="none" spc="0" normalizeH="0" baseline="0" noProof="0" dirty="0">
                <a:ln>
                  <a:noFill/>
                </a:ln>
                <a:solidFill>
                  <a:srgbClr val="000000"/>
                </a:solidFill>
                <a:effectLst/>
                <a:uLnTx/>
                <a:uFillTx/>
                <a:latin typeface="Arial"/>
                <a:ea typeface="+mn-ea"/>
                <a:cs typeface="+mn-cs"/>
              </a:rPr>
              <a:t>Submits insurance, billing and attendance to the Broker</a:t>
            </a:r>
          </a:p>
          <a:p>
            <a:pPr marL="342900" marR="0" lvl="0" indent="-3429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n-US" altLang="en-US" sz="2200" dirty="0">
                <a:solidFill>
                  <a:srgbClr val="000000"/>
                </a:solidFill>
                <a:latin typeface="Arial"/>
              </a:rPr>
              <a:t>Conducts CORI and background checks on all drivers </a:t>
            </a:r>
          </a:p>
          <a:p>
            <a:pPr marL="342900" marR="0" lvl="0" indent="-3429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altLang="en-US" sz="2200" b="0" i="0" u="none" strike="noStrike" kern="1200" cap="none" spc="0" normalizeH="0" baseline="0" noProof="0" dirty="0">
                <a:ln>
                  <a:noFill/>
                </a:ln>
                <a:solidFill>
                  <a:srgbClr val="000000"/>
                </a:solidFill>
                <a:effectLst/>
                <a:uLnTx/>
                <a:uFillTx/>
                <a:latin typeface="Arial"/>
                <a:ea typeface="+mn-ea"/>
                <a:cs typeface="+mn-cs"/>
              </a:rPr>
              <a:t>Arranges for fingerprinting of drivers who transport DDS consumers</a:t>
            </a:r>
          </a:p>
          <a:p>
            <a:pPr marL="342900" marR="0" lvl="0" indent="-3429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n-US" altLang="en-US" sz="2200" dirty="0">
                <a:solidFill>
                  <a:srgbClr val="000000"/>
                </a:solidFill>
                <a:latin typeface="Arial"/>
              </a:rPr>
              <a:t>Is never to leave a consumer stranded</a:t>
            </a:r>
            <a:endParaRPr kumimoji="0" lang="en-US" altLang="en-US" sz="22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4265002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1F5BE-0BAB-45E9-9F26-F44CD3CC1F27}"/>
              </a:ext>
            </a:extLst>
          </p:cNvPr>
          <p:cNvSpPr>
            <a:spLocks noGrp="1"/>
          </p:cNvSpPr>
          <p:nvPr>
            <p:ph type="title"/>
          </p:nvPr>
        </p:nvSpPr>
        <p:spPr/>
        <p:txBody>
          <a:bodyPr/>
          <a:lstStyle/>
          <a:p>
            <a:r>
              <a:rPr lang="en-US" altLang="en-US" sz="2400" b="1" dirty="0">
                <a:latin typeface="+mj-lt"/>
                <a:cs typeface="Arial" pitchFamily="34" charset="0"/>
              </a:rPr>
              <a:t>Roles and Accountabilities – Purchasing Agency</a:t>
            </a:r>
            <a:endParaRPr lang="en-US" dirty="0">
              <a:latin typeface="+mj-lt"/>
            </a:endParaRPr>
          </a:p>
        </p:txBody>
      </p:sp>
      <p:pic>
        <p:nvPicPr>
          <p:cNvPr id="4" name="Content Placeholder 3" descr="Purchasing Agency">
            <a:extLst>
              <a:ext uri="{FF2B5EF4-FFF2-40B4-BE49-F238E27FC236}">
                <a16:creationId xmlns:a16="http://schemas.microsoft.com/office/drawing/2014/main" id="{090505BB-8A04-4245-91E7-1A179932BA3D}"/>
              </a:ext>
            </a:extLst>
          </p:cNvPr>
          <p:cNvPicPr>
            <a:picLocks noGrp="1" noChangeAspect="1"/>
          </p:cNvPicPr>
          <p:nvPr>
            <p:ph sz="half" idx="1"/>
          </p:nvPr>
        </p:nvPicPr>
        <p:blipFill>
          <a:blip r:embed="rId2"/>
          <a:stretch>
            <a:fillRect/>
          </a:stretch>
        </p:blipFill>
        <p:spPr>
          <a:xfrm>
            <a:off x="304800" y="1143000"/>
            <a:ext cx="1798476" cy="926672"/>
          </a:xfrm>
          <a:prstGeom prst="rect">
            <a:avLst/>
          </a:prstGeom>
        </p:spPr>
      </p:pic>
      <p:sp>
        <p:nvSpPr>
          <p:cNvPr id="6" name="TextBox 5">
            <a:extLst>
              <a:ext uri="{FF2B5EF4-FFF2-40B4-BE49-F238E27FC236}">
                <a16:creationId xmlns:a16="http://schemas.microsoft.com/office/drawing/2014/main" id="{20A31615-E7B2-4995-899B-99930B18A50F}"/>
              </a:ext>
            </a:extLst>
          </p:cNvPr>
          <p:cNvSpPr txBox="1"/>
          <p:nvPr/>
        </p:nvSpPr>
        <p:spPr>
          <a:xfrm>
            <a:off x="2272061" y="1676400"/>
            <a:ext cx="5424139" cy="3711337"/>
          </a:xfrm>
          <a:prstGeom prst="rect">
            <a:avLst/>
          </a:prstGeom>
          <a:noFill/>
        </p:spPr>
        <p:txBody>
          <a:bodyPr wrap="square">
            <a:spAutoFit/>
          </a:bodyPr>
          <a:lstStyle/>
          <a:p>
            <a:pPr marL="342900" indent="-342900" eaLnBrk="1" hangingPunct="1">
              <a:lnSpc>
                <a:spcPct val="120000"/>
              </a:lnSpc>
              <a:buFont typeface="Arial" panose="020B0604020202020204" pitchFamily="34" charset="0"/>
              <a:buChar char="•"/>
            </a:pPr>
            <a:r>
              <a:rPr lang="en-US" altLang="en-US" sz="2200" dirty="0">
                <a:latin typeface="+mn-lt"/>
              </a:rPr>
              <a:t>Determines member eligibility for transportation services</a:t>
            </a:r>
          </a:p>
          <a:p>
            <a:pPr marL="342900" indent="-342900" eaLnBrk="1" hangingPunct="1">
              <a:lnSpc>
                <a:spcPct val="120000"/>
              </a:lnSpc>
              <a:buFont typeface="Arial" panose="020B0604020202020204" pitchFamily="34" charset="0"/>
              <a:buChar char="•"/>
            </a:pPr>
            <a:r>
              <a:rPr lang="en-US" altLang="en-US" sz="2200" dirty="0">
                <a:latin typeface="+mn-lt"/>
              </a:rPr>
              <a:t>Reviews and pays monthly bills for direct transportation costs to the Brokers</a:t>
            </a:r>
          </a:p>
          <a:p>
            <a:pPr marL="342900" indent="-342900" eaLnBrk="1" hangingPunct="1">
              <a:lnSpc>
                <a:spcPct val="120000"/>
              </a:lnSpc>
              <a:buFont typeface="Arial" panose="020B0604020202020204" pitchFamily="34" charset="0"/>
              <a:buChar char="•"/>
            </a:pPr>
            <a:r>
              <a:rPr lang="en-US" altLang="en-US" sz="2200" dirty="0">
                <a:latin typeface="+mn-lt"/>
              </a:rPr>
              <a:t>Communicates operations concerns to the HST office  </a:t>
            </a:r>
          </a:p>
          <a:p>
            <a:pPr marL="342900" indent="-342900" eaLnBrk="1" hangingPunct="1">
              <a:lnSpc>
                <a:spcPct val="120000"/>
              </a:lnSpc>
              <a:buFont typeface="Arial" panose="020B0604020202020204" pitchFamily="34" charset="0"/>
              <a:buChar char="•"/>
            </a:pPr>
            <a:r>
              <a:rPr lang="en-US" altLang="en-US" sz="2200" dirty="0"/>
              <a:t>DDS approves trip costs for consumers and routing</a:t>
            </a:r>
            <a:endParaRPr lang="en-US" altLang="en-US" sz="2200" dirty="0">
              <a:latin typeface="+mn-lt"/>
            </a:endParaRPr>
          </a:p>
        </p:txBody>
      </p:sp>
    </p:spTree>
    <p:extLst>
      <p:ext uri="{BB962C8B-B14F-4D97-AF65-F5344CB8AC3E}">
        <p14:creationId xmlns:p14="http://schemas.microsoft.com/office/powerpoint/2010/main" val="88129120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a:t>MassHealth Transportation</a:t>
            </a:r>
          </a:p>
        </p:txBody>
      </p:sp>
      <p:sp>
        <p:nvSpPr>
          <p:cNvPr id="3" name="Content Placeholder 2"/>
          <p:cNvSpPr>
            <a:spLocks noGrp="1"/>
          </p:cNvSpPr>
          <p:nvPr>
            <p:ph sz="half" idx="1"/>
          </p:nvPr>
        </p:nvSpPr>
        <p:spPr>
          <a:xfrm>
            <a:off x="381000" y="914400"/>
            <a:ext cx="8458200" cy="5410200"/>
          </a:xfrm>
        </p:spPr>
        <p:txBody>
          <a:bodyPr anchor="t"/>
          <a:lstStyle/>
          <a:p>
            <a:pPr>
              <a:spcAft>
                <a:spcPts val="600"/>
              </a:spcAft>
            </a:pPr>
            <a:r>
              <a:rPr lang="en-US" sz="2200" dirty="0">
                <a:latin typeface="+mn-lt"/>
              </a:rPr>
              <a:t>The HST Office Brokers two types of Non-Emergency Medical transportation for eligible MassHealth members: </a:t>
            </a:r>
          </a:p>
          <a:p>
            <a:pPr marL="0" indent="0">
              <a:spcAft>
                <a:spcPts val="600"/>
              </a:spcAft>
              <a:buNone/>
            </a:pPr>
            <a:r>
              <a:rPr lang="en-US" sz="2200" dirty="0">
                <a:latin typeface="+mn-lt"/>
              </a:rPr>
              <a:t>		</a:t>
            </a:r>
          </a:p>
          <a:p>
            <a:pPr marL="568325" lvl="3" indent="0">
              <a:buNone/>
            </a:pPr>
            <a:r>
              <a:rPr lang="en-US" sz="2200" b="0" dirty="0">
                <a:latin typeface="+mn-lt"/>
                <a:sym typeface="Symbol"/>
              </a:rPr>
              <a:t>	</a:t>
            </a:r>
            <a:r>
              <a:rPr lang="en-US" sz="2200" dirty="0">
                <a:latin typeface="+mn-lt"/>
                <a:sym typeface="Symbol"/>
              </a:rPr>
              <a:t> *</a:t>
            </a:r>
            <a:r>
              <a:rPr lang="en-US" sz="2200" dirty="0">
                <a:latin typeface="+mn-lt"/>
              </a:rPr>
              <a:t>Demand-Response PT-1 Transportation:</a:t>
            </a:r>
            <a:r>
              <a:rPr lang="en-US" sz="2200" b="0" dirty="0">
                <a:latin typeface="+mn-lt"/>
              </a:rPr>
              <a:t> transportation provided to eligible MassHealth members to MassHealth covered services such as routine medical appointments and ongoing, life-sustaining medical treatment.</a:t>
            </a:r>
          </a:p>
          <a:p>
            <a:pPr marL="568325" lvl="3" indent="0">
              <a:buNone/>
            </a:pPr>
            <a:r>
              <a:rPr lang="en-US" sz="2200" b="0" dirty="0">
                <a:latin typeface="+mn-lt"/>
                <a:sym typeface="Symbol"/>
              </a:rPr>
              <a:t>	 *</a:t>
            </a:r>
            <a:r>
              <a:rPr lang="en-US" sz="2200" dirty="0">
                <a:latin typeface="+mn-lt"/>
              </a:rPr>
              <a:t>Program-Based Transportation</a:t>
            </a:r>
            <a:r>
              <a:rPr lang="en-US" sz="2200" b="0" dirty="0">
                <a:latin typeface="+mn-lt"/>
              </a:rPr>
              <a:t>:  Transportation to and from a specific destination, such as the site of a day habilitation or clubhouse program, on a regularly scheduled basis.</a:t>
            </a:r>
          </a:p>
          <a:p>
            <a:pPr marL="0" indent="0" algn="ctr">
              <a:spcAft>
                <a:spcPts val="600"/>
              </a:spcAft>
              <a:buNone/>
            </a:pPr>
            <a:r>
              <a:rPr lang="en-US" sz="2200" dirty="0">
                <a:latin typeface="+mn-lt"/>
              </a:rPr>
              <a:t>*</a:t>
            </a:r>
            <a:r>
              <a:rPr lang="en-US" sz="2200" b="0" i="1" dirty="0">
                <a:latin typeface="+mn-lt"/>
              </a:rPr>
              <a:t>RTA Brokers are required to award all trips and routes to the lowest priced and qualified bidder. Program based routes are competitively procured every five years by the RTA Brokers.</a:t>
            </a:r>
            <a:endParaRPr lang="en-US" sz="2200" b="0" dirty="0">
              <a:latin typeface="+mn-lt"/>
            </a:endParaRPr>
          </a:p>
          <a:p>
            <a:pPr marL="0" indent="0">
              <a:spcAft>
                <a:spcPts val="600"/>
              </a:spcAft>
              <a:buNone/>
            </a:pPr>
            <a:endParaRPr lang="en-US" sz="2200" dirty="0"/>
          </a:p>
        </p:txBody>
      </p:sp>
    </p:spTree>
    <p:extLst>
      <p:ext uri="{BB962C8B-B14F-4D97-AF65-F5344CB8AC3E}">
        <p14:creationId xmlns:p14="http://schemas.microsoft.com/office/powerpoint/2010/main" val="361595856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Demand Response PT-1 Transportation</a:t>
            </a:r>
          </a:p>
        </p:txBody>
      </p:sp>
      <p:sp>
        <p:nvSpPr>
          <p:cNvPr id="3" name="TextBox 2"/>
          <p:cNvSpPr txBox="1"/>
          <p:nvPr/>
        </p:nvSpPr>
        <p:spPr>
          <a:xfrm>
            <a:off x="304800" y="1066800"/>
            <a:ext cx="8382000" cy="4930132"/>
          </a:xfrm>
          <a:prstGeom prst="rect">
            <a:avLst/>
          </a:prstGeom>
          <a:noFill/>
        </p:spPr>
        <p:txBody>
          <a:bodyPr wrap="square" rtlCol="0">
            <a:spAutoFit/>
          </a:bodyPr>
          <a:lstStyle/>
          <a:p>
            <a:pPr>
              <a:lnSpc>
                <a:spcPct val="120000"/>
              </a:lnSpc>
            </a:pPr>
            <a:r>
              <a:rPr lang="en-US" sz="2200" b="1" dirty="0">
                <a:solidFill>
                  <a:schemeClr val="tx2"/>
                </a:solidFill>
              </a:rPr>
              <a:t>Demand-Response PT-1 transportation is authorized with a PT-1 form, completed and submitted by the MassHealth member’s provider and sent to Maximus (MassHealth’s Customer Service Center) for adjudication. </a:t>
            </a:r>
          </a:p>
          <a:p>
            <a:pPr>
              <a:lnSpc>
                <a:spcPct val="120000"/>
              </a:lnSpc>
            </a:pPr>
            <a:endParaRPr lang="en-US" sz="2200" b="1" i="1" dirty="0">
              <a:solidFill>
                <a:schemeClr val="tx2"/>
              </a:solidFill>
            </a:endParaRPr>
          </a:p>
          <a:p>
            <a:pPr marL="742950" lvl="1" indent="-285750">
              <a:lnSpc>
                <a:spcPct val="120000"/>
              </a:lnSpc>
              <a:buFont typeface="Arial" panose="020B0604020202020204" pitchFamily="34" charset="0"/>
              <a:buChar char="•"/>
            </a:pPr>
            <a:r>
              <a:rPr lang="en-US" sz="2200" dirty="0">
                <a:solidFill>
                  <a:schemeClr val="tx2"/>
                </a:solidFill>
                <a:sym typeface="Symbol"/>
              </a:rPr>
              <a:t>PT-1 forms are </a:t>
            </a:r>
            <a:r>
              <a:rPr lang="en-US" sz="2200" dirty="0">
                <a:solidFill>
                  <a:schemeClr val="tx2"/>
                </a:solidFill>
              </a:rPr>
              <a:t>filled out and submitted on-line by MassHealth medical providers </a:t>
            </a:r>
          </a:p>
          <a:p>
            <a:pPr marL="742950" lvl="1" indent="-285750">
              <a:lnSpc>
                <a:spcPct val="120000"/>
              </a:lnSpc>
              <a:buFont typeface="Arial" panose="020B0604020202020204" pitchFamily="34" charset="0"/>
              <a:buChar char="•"/>
            </a:pPr>
            <a:r>
              <a:rPr lang="en-US" sz="2200" dirty="0">
                <a:solidFill>
                  <a:schemeClr val="tx2"/>
                </a:solidFill>
                <a:sym typeface="Symbol"/>
              </a:rPr>
              <a:t>PT-1 forms </a:t>
            </a:r>
            <a:r>
              <a:rPr lang="en-US" sz="2200" dirty="0">
                <a:solidFill>
                  <a:schemeClr val="tx2"/>
                </a:solidFill>
              </a:rPr>
              <a:t>may be used to authorize multiple trips to a particular location within a period of up to six (6) months for acute illness; and up to year for chronic illness.</a:t>
            </a:r>
          </a:p>
          <a:p>
            <a:pPr marL="742950" lvl="1" indent="-285750">
              <a:lnSpc>
                <a:spcPct val="120000"/>
              </a:lnSpc>
              <a:buFont typeface="Arial" panose="020B0604020202020204" pitchFamily="34" charset="0"/>
              <a:buChar char="•"/>
            </a:pPr>
            <a:r>
              <a:rPr lang="en-US" sz="2200" dirty="0">
                <a:solidFill>
                  <a:schemeClr val="tx2"/>
                </a:solidFill>
              </a:rPr>
              <a:t>PT-1 forms should be submitted at least three (3) business days before the date transportation is to occur.</a:t>
            </a:r>
          </a:p>
        </p:txBody>
      </p:sp>
    </p:spTree>
    <p:extLst>
      <p:ext uri="{BB962C8B-B14F-4D97-AF65-F5344CB8AC3E}">
        <p14:creationId xmlns:p14="http://schemas.microsoft.com/office/powerpoint/2010/main" val="3388467220"/>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B4076-2C6A-42E9-9C68-2A9A381C8C9B}"/>
              </a:ext>
            </a:extLst>
          </p:cNvPr>
          <p:cNvSpPr>
            <a:spLocks noGrp="1"/>
          </p:cNvSpPr>
          <p:nvPr>
            <p:ph type="title"/>
          </p:nvPr>
        </p:nvSpPr>
        <p:spPr/>
        <p:txBody>
          <a:bodyPr/>
          <a:lstStyle/>
          <a:p>
            <a:r>
              <a:rPr lang="en-US" dirty="0">
                <a:latin typeface="+mj-lt"/>
              </a:rPr>
              <a:t>Demand Response PT-1 Transportation (continued)</a:t>
            </a:r>
            <a:endParaRPr lang="en-US" dirty="0"/>
          </a:p>
        </p:txBody>
      </p:sp>
      <p:sp>
        <p:nvSpPr>
          <p:cNvPr id="3" name="Content Placeholder 2">
            <a:extLst>
              <a:ext uri="{FF2B5EF4-FFF2-40B4-BE49-F238E27FC236}">
                <a16:creationId xmlns:a16="http://schemas.microsoft.com/office/drawing/2014/main" id="{F0DDBACF-0AFC-4161-B4FF-D600DCE51482}"/>
              </a:ext>
            </a:extLst>
          </p:cNvPr>
          <p:cNvSpPr>
            <a:spLocks noGrp="1"/>
          </p:cNvSpPr>
          <p:nvPr>
            <p:ph sz="half" idx="1"/>
          </p:nvPr>
        </p:nvSpPr>
        <p:spPr>
          <a:xfrm>
            <a:off x="457200" y="1219200"/>
            <a:ext cx="8534400" cy="5029200"/>
          </a:xfrm>
        </p:spPr>
        <p:txBody>
          <a:bodyPr/>
          <a:lstStyle/>
          <a:p>
            <a:pPr marL="742950" lvl="1" indent="-285750">
              <a:lnSpc>
                <a:spcPct val="120000"/>
              </a:lnSpc>
              <a:buFont typeface="Arial" panose="020B0604020202020204" pitchFamily="34" charset="0"/>
              <a:buChar char="•"/>
            </a:pPr>
            <a:r>
              <a:rPr lang="en-US" sz="2200" dirty="0">
                <a:solidFill>
                  <a:schemeClr val="tx2"/>
                </a:solidFill>
                <a:latin typeface="+mn-lt"/>
              </a:rPr>
              <a:t>PT-1 transportation is only authorized to transport eligible members to and from MassHealth covered services</a:t>
            </a:r>
            <a:r>
              <a:rPr lang="en-US" sz="2200" dirty="0">
                <a:latin typeface="+mn-lt"/>
              </a:rPr>
              <a:t>. </a:t>
            </a:r>
          </a:p>
          <a:p>
            <a:pPr marL="742950" lvl="1" indent="-285750">
              <a:lnSpc>
                <a:spcPct val="120000"/>
              </a:lnSpc>
              <a:buFont typeface="Arial" panose="020B0604020202020204" pitchFamily="34" charset="0"/>
              <a:buChar char="•"/>
            </a:pPr>
            <a:r>
              <a:rPr lang="en-US" sz="2200" dirty="0">
                <a:solidFill>
                  <a:schemeClr val="tx2"/>
                </a:solidFill>
                <a:latin typeface="+mn-lt"/>
              </a:rPr>
              <a:t>Members provided PT-1 transportation may be transported with other members, unless the provider submitting the forms attests that a member’s medical condition requires that the member not share a vehicle. Providers must identify the medical or behavioral condition requiring a non-shared ride.</a:t>
            </a:r>
          </a:p>
          <a:p>
            <a:pPr marL="742950" lvl="1" indent="-285750">
              <a:lnSpc>
                <a:spcPct val="120000"/>
              </a:lnSpc>
              <a:buFont typeface="Arial" panose="020B0604020202020204" pitchFamily="34" charset="0"/>
              <a:buChar char="•"/>
            </a:pPr>
            <a:r>
              <a:rPr lang="en-US" sz="2200" dirty="0">
                <a:solidFill>
                  <a:schemeClr val="tx2"/>
                </a:solidFill>
                <a:latin typeface="+mn-lt"/>
              </a:rPr>
              <a:t>If the destination is more than 25 miles away from a member’s residence, the provider must justify why the member must go to that location as opposed to a closer one.  </a:t>
            </a:r>
          </a:p>
          <a:p>
            <a:endParaRPr lang="en-US" dirty="0"/>
          </a:p>
        </p:txBody>
      </p:sp>
    </p:spTree>
    <p:extLst>
      <p:ext uri="{BB962C8B-B14F-4D97-AF65-F5344CB8AC3E}">
        <p14:creationId xmlns:p14="http://schemas.microsoft.com/office/powerpoint/2010/main" val="242581469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C24EC-10FC-4488-BF65-10D06CDB0157}"/>
              </a:ext>
            </a:extLst>
          </p:cNvPr>
          <p:cNvSpPr>
            <a:spLocks noGrp="1"/>
          </p:cNvSpPr>
          <p:nvPr>
            <p:ph type="title"/>
          </p:nvPr>
        </p:nvSpPr>
        <p:spPr/>
        <p:txBody>
          <a:bodyPr/>
          <a:lstStyle/>
          <a:p>
            <a:r>
              <a:rPr lang="en-US" dirty="0">
                <a:latin typeface="+mj-lt"/>
              </a:rPr>
              <a:t>Accomplishments </a:t>
            </a:r>
          </a:p>
        </p:txBody>
      </p:sp>
      <p:sp>
        <p:nvSpPr>
          <p:cNvPr id="4" name="Content Placeholder 3">
            <a:extLst>
              <a:ext uri="{FF2B5EF4-FFF2-40B4-BE49-F238E27FC236}">
                <a16:creationId xmlns:a16="http://schemas.microsoft.com/office/drawing/2014/main" id="{096EE753-A8E3-45D6-90C9-5E50934EA9F0}"/>
              </a:ext>
            </a:extLst>
          </p:cNvPr>
          <p:cNvSpPr>
            <a:spLocks noGrp="1"/>
          </p:cNvSpPr>
          <p:nvPr>
            <p:ph sz="half" idx="1"/>
          </p:nvPr>
        </p:nvSpPr>
        <p:spPr>
          <a:xfrm>
            <a:off x="533400" y="1371600"/>
            <a:ext cx="8077200" cy="4556234"/>
          </a:xfrm>
        </p:spPr>
        <p:txBody>
          <a:bodyPr/>
          <a:lstStyle/>
          <a:p>
            <a:r>
              <a:rPr lang="en-US" sz="2200" dirty="0">
                <a:solidFill>
                  <a:schemeClr val="tx2"/>
                </a:solidFill>
                <a:latin typeface="Arial" panose="020B0604020202020204" pitchFamily="34" charset="0"/>
                <a:cs typeface="Arial" panose="020B0604020202020204" pitchFamily="34" charset="0"/>
              </a:rPr>
              <a:t>During the Pandemic HST Transportation persevered</a:t>
            </a:r>
          </a:p>
          <a:p>
            <a:pPr lvl="1"/>
            <a:r>
              <a:rPr lang="en-US" dirty="0">
                <a:solidFill>
                  <a:schemeClr val="tx2"/>
                </a:solidFill>
                <a:latin typeface="Arial" panose="020B0604020202020204" pitchFamily="34" charset="0"/>
                <a:cs typeface="Arial" panose="020B0604020202020204" pitchFamily="34" charset="0"/>
              </a:rPr>
              <a:t>Provided continuous service during the pandemic</a:t>
            </a:r>
          </a:p>
          <a:p>
            <a:pPr lvl="1"/>
            <a:r>
              <a:rPr lang="en-US" dirty="0">
                <a:solidFill>
                  <a:schemeClr val="tx2"/>
                </a:solidFill>
                <a:latin typeface="Arial" panose="020B0604020202020204" pitchFamily="34" charset="0"/>
                <a:cs typeface="Arial" panose="020B0604020202020204" pitchFamily="34" charset="0"/>
              </a:rPr>
              <a:t>All rides requested were fulfilled</a:t>
            </a:r>
          </a:p>
          <a:p>
            <a:pPr lvl="1"/>
            <a:r>
              <a:rPr lang="en-US" dirty="0">
                <a:solidFill>
                  <a:schemeClr val="tx2"/>
                </a:solidFill>
                <a:latin typeface="Arial" panose="020B0604020202020204" pitchFamily="34" charset="0"/>
                <a:cs typeface="Arial" panose="020B0604020202020204" pitchFamily="34" charset="0"/>
              </a:rPr>
              <a:t>Resumption of day programs and the ramp up of transportation which had been shut down for months</a:t>
            </a:r>
          </a:p>
          <a:p>
            <a:pPr lvl="1"/>
            <a:r>
              <a:rPr lang="en-US" dirty="0">
                <a:solidFill>
                  <a:schemeClr val="tx2"/>
                </a:solidFill>
                <a:latin typeface="Arial" panose="020B0604020202020204" pitchFamily="34" charset="0"/>
                <a:cs typeface="Arial" panose="020B0604020202020204" pitchFamily="34" charset="0"/>
              </a:rPr>
              <a:t>Surveyed Day Program consumers throughout on service quality and driver adherence to COVID procedures</a:t>
            </a:r>
          </a:p>
          <a:p>
            <a:pPr lvl="1"/>
            <a:r>
              <a:rPr lang="en-US" dirty="0">
                <a:solidFill>
                  <a:schemeClr val="tx2"/>
                </a:solidFill>
                <a:latin typeface="Arial" panose="020B0604020202020204" pitchFamily="34" charset="0"/>
                <a:cs typeface="Arial" panose="020B0604020202020204" pitchFamily="34" charset="0"/>
              </a:rPr>
              <a:t>Complaints were being processed in a timely manner</a:t>
            </a:r>
          </a:p>
          <a:p>
            <a:pPr lvl="1"/>
            <a:r>
              <a:rPr lang="en-US" dirty="0">
                <a:solidFill>
                  <a:schemeClr val="tx2"/>
                </a:solidFill>
                <a:latin typeface="Arial" panose="020B0604020202020204" pitchFamily="34" charset="0"/>
                <a:cs typeface="Arial" panose="020B0604020202020204" pitchFamily="34" charset="0"/>
              </a:rPr>
              <a:t>Increased volume of field visits and reviews conducted by both HST Compliance Officers and the brokers</a:t>
            </a:r>
          </a:p>
          <a:p>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355392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600" y="76200"/>
            <a:ext cx="5664200" cy="762000"/>
          </a:xfrm>
        </p:spPr>
        <p:txBody>
          <a:bodyPr anchor="ctr"/>
          <a:lstStyle/>
          <a:p>
            <a:r>
              <a:rPr lang="en-US" dirty="0"/>
              <a:t>Overview of the Human Service Transportation Office (HST)</a:t>
            </a:r>
          </a:p>
        </p:txBody>
      </p:sp>
      <p:sp>
        <p:nvSpPr>
          <p:cNvPr id="3" name="Content Placeholder 2"/>
          <p:cNvSpPr>
            <a:spLocks noGrp="1"/>
          </p:cNvSpPr>
          <p:nvPr>
            <p:ph sz="half" idx="1"/>
          </p:nvPr>
        </p:nvSpPr>
        <p:spPr>
          <a:xfrm>
            <a:off x="533400" y="1219200"/>
            <a:ext cx="8153400" cy="5181600"/>
          </a:xfrm>
        </p:spPr>
        <p:txBody>
          <a:bodyPr/>
          <a:lstStyle/>
          <a:p>
            <a:pPr marL="381000" lvl="1" indent="-381000">
              <a:lnSpc>
                <a:spcPct val="120000"/>
              </a:lnSpc>
              <a:buSzPct val="80000"/>
              <a:buFont typeface="Wingdings" pitchFamily="2" charset="2"/>
              <a:buChar char="n"/>
            </a:pPr>
            <a:r>
              <a:rPr lang="en-US" sz="2000" dirty="0">
                <a:latin typeface="+mn-lt"/>
              </a:rPr>
              <a:t>Mission</a:t>
            </a:r>
            <a:r>
              <a:rPr lang="en-US" sz="2000" b="0" dirty="0">
                <a:latin typeface="+mn-lt"/>
              </a:rPr>
              <a:t>: To promote access to health and human services, employment and community life by managing a statewide transportation brokerage network for eligible consumers and by providing technical assistance and outreach strategies in support of local mobility and transportation coordination efforts especially for transportation disadvantaged Massachusetts residents.</a:t>
            </a:r>
          </a:p>
          <a:p>
            <a:pPr marL="381000" lvl="1" indent="-381000">
              <a:buSzPct val="80000"/>
              <a:buFont typeface="Wingdings" pitchFamily="2" charset="2"/>
              <a:buChar char="n"/>
            </a:pPr>
            <a:r>
              <a:rPr lang="en-US" sz="2000" dirty="0"/>
              <a:t>At the HST office we believe that transportation is part of healthcare for each and every consumer and member. We are working to change the culture within our systems so that our drivers, schedulers and dispatchers understand that they are a part of every member’s healthcare team. At our core, our aim is to ensure </a:t>
            </a:r>
            <a:r>
              <a:rPr lang="en-US" sz="2000" kern="1200" dirty="0">
                <a:solidFill>
                  <a:schemeClr val="tx2"/>
                </a:solidFill>
              </a:rPr>
              <a:t>the safety of the consumer and enable the consumers access to health care and human services.</a:t>
            </a:r>
            <a:endParaRPr lang="en-US" sz="2000" dirty="0">
              <a:solidFill>
                <a:schemeClr val="tx2"/>
              </a:solidFill>
            </a:endParaRPr>
          </a:p>
          <a:p>
            <a:pPr marL="381000" lvl="1" indent="-381000">
              <a:buSzPct val="80000"/>
              <a:buFont typeface="Wingdings" pitchFamily="2" charset="2"/>
              <a:buChar char="n"/>
            </a:pPr>
            <a:endParaRPr lang="en-US" sz="2000" i="1" dirty="0">
              <a:latin typeface="+mn-lt"/>
            </a:endParaRPr>
          </a:p>
          <a:p>
            <a:pPr marL="381000" lvl="1" indent="-381000">
              <a:buSzPct val="80000"/>
              <a:buFont typeface="Wingdings" pitchFamily="2" charset="2"/>
              <a:buChar char="n"/>
            </a:pPr>
            <a:endParaRPr lang="en-US" sz="2000" i="1" dirty="0">
              <a:latin typeface="+mn-lt"/>
            </a:endParaRPr>
          </a:p>
          <a:p>
            <a:pPr marL="381000" lvl="1" indent="-381000">
              <a:buSzPct val="80000"/>
              <a:buFont typeface="Wingdings" pitchFamily="2" charset="2"/>
              <a:buChar char="n"/>
            </a:pPr>
            <a:endParaRPr lang="en-US" sz="2000" i="1" dirty="0">
              <a:latin typeface="+mn-lt"/>
            </a:endParaRPr>
          </a:p>
          <a:p>
            <a:pPr marL="381000" lvl="1" indent="-381000">
              <a:buSzPct val="80000"/>
              <a:buFont typeface="Wingdings" pitchFamily="2" charset="2"/>
              <a:buChar char="n"/>
            </a:pPr>
            <a:endParaRPr lang="en-US" sz="2000" i="1" dirty="0">
              <a:latin typeface="+mn-lt"/>
            </a:endParaRPr>
          </a:p>
          <a:p>
            <a:endParaRPr lang="en-US" dirty="0"/>
          </a:p>
        </p:txBody>
      </p:sp>
    </p:spTree>
    <p:extLst>
      <p:ext uri="{BB962C8B-B14F-4D97-AF65-F5344CB8AC3E}">
        <p14:creationId xmlns:p14="http://schemas.microsoft.com/office/powerpoint/2010/main" val="227885719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ACAE8-7805-4775-9B1A-CAEADBDAD598}"/>
              </a:ext>
            </a:extLst>
          </p:cNvPr>
          <p:cNvSpPr>
            <a:spLocks noGrp="1"/>
          </p:cNvSpPr>
          <p:nvPr>
            <p:ph type="title"/>
          </p:nvPr>
        </p:nvSpPr>
        <p:spPr/>
        <p:txBody>
          <a:bodyPr/>
          <a:lstStyle/>
          <a:p>
            <a:r>
              <a:rPr lang="en-US" dirty="0">
                <a:latin typeface="+mj-lt"/>
              </a:rPr>
              <a:t>Challenges and Ongoing Improvements</a:t>
            </a:r>
          </a:p>
        </p:txBody>
      </p:sp>
      <p:sp>
        <p:nvSpPr>
          <p:cNvPr id="4" name="Content Placeholder 3">
            <a:extLst>
              <a:ext uri="{FF2B5EF4-FFF2-40B4-BE49-F238E27FC236}">
                <a16:creationId xmlns:a16="http://schemas.microsoft.com/office/drawing/2014/main" id="{8C89ED4C-1D26-4CCC-9B52-403585CD82D1}"/>
              </a:ext>
            </a:extLst>
          </p:cNvPr>
          <p:cNvSpPr>
            <a:spLocks noGrp="1"/>
          </p:cNvSpPr>
          <p:nvPr>
            <p:ph sz="half" idx="1"/>
          </p:nvPr>
        </p:nvSpPr>
        <p:spPr>
          <a:xfrm>
            <a:off x="533400" y="1447800"/>
            <a:ext cx="8077200" cy="4556234"/>
          </a:xfrm>
        </p:spPr>
        <p:txBody>
          <a:bodyPr/>
          <a:lstStyle/>
          <a:p>
            <a:pPr lvl="1"/>
            <a:r>
              <a:rPr lang="en-US" sz="2200" dirty="0">
                <a:solidFill>
                  <a:schemeClr val="tx2"/>
                </a:solidFill>
                <a:latin typeface="+mj-lt"/>
              </a:rPr>
              <a:t>Workforce challenges – loss of vendors, vehicles, drivers and call center staff during the pandemic</a:t>
            </a:r>
          </a:p>
          <a:p>
            <a:pPr lvl="1"/>
            <a:r>
              <a:rPr lang="en-US" sz="2200" dirty="0">
                <a:solidFill>
                  <a:schemeClr val="tx2"/>
                </a:solidFill>
                <a:latin typeface="+mj-lt"/>
              </a:rPr>
              <a:t>Adoption of website and web portal – we together with our brokers have work to do to ensure it is accessible and user friendly, and sufficiently publicized to the population.</a:t>
            </a:r>
          </a:p>
          <a:p>
            <a:pPr lvl="1"/>
            <a:r>
              <a:rPr lang="en-US" sz="2200" dirty="0">
                <a:solidFill>
                  <a:schemeClr val="tx2"/>
                </a:solidFill>
                <a:latin typeface="+mj-lt"/>
              </a:rPr>
              <a:t>Making progress around data and metrics as the technology is further developed.  </a:t>
            </a:r>
          </a:p>
          <a:p>
            <a:pPr lvl="1"/>
            <a:r>
              <a:rPr lang="en-US" sz="2200" dirty="0">
                <a:solidFill>
                  <a:schemeClr val="tx2"/>
                </a:solidFill>
                <a:latin typeface="+mj-lt"/>
              </a:rPr>
              <a:t>Seeing marked improvement in call wait times as of October 15</a:t>
            </a:r>
            <a:r>
              <a:rPr lang="en-US" sz="2200" baseline="30000" dirty="0">
                <a:solidFill>
                  <a:schemeClr val="tx2"/>
                </a:solidFill>
                <a:latin typeface="+mj-lt"/>
              </a:rPr>
              <a:t>th</a:t>
            </a:r>
            <a:r>
              <a:rPr lang="en-US" sz="2200" dirty="0">
                <a:solidFill>
                  <a:schemeClr val="tx2"/>
                </a:solidFill>
                <a:latin typeface="+mj-lt"/>
              </a:rPr>
              <a:t> when MART supplemented their call center with an outside vendor. Call wait times are now under 3 minutes.</a:t>
            </a:r>
          </a:p>
          <a:p>
            <a:endParaRPr lang="en-US" dirty="0"/>
          </a:p>
        </p:txBody>
      </p:sp>
    </p:spTree>
    <p:extLst>
      <p:ext uri="{BB962C8B-B14F-4D97-AF65-F5344CB8AC3E}">
        <p14:creationId xmlns:p14="http://schemas.microsoft.com/office/powerpoint/2010/main" val="62509064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chor="ctr"/>
          <a:lstStyle/>
          <a:p>
            <a:r>
              <a:rPr lang="en-US" dirty="0">
                <a:latin typeface="+mj-lt"/>
              </a:rPr>
              <a:t>Questions</a:t>
            </a:r>
          </a:p>
        </p:txBody>
      </p:sp>
      <p:sp>
        <p:nvSpPr>
          <p:cNvPr id="3" name="TextBox 2"/>
          <p:cNvSpPr txBox="1"/>
          <p:nvPr/>
        </p:nvSpPr>
        <p:spPr>
          <a:xfrm>
            <a:off x="1676400" y="1905000"/>
            <a:ext cx="5943600" cy="461665"/>
          </a:xfrm>
          <a:prstGeom prst="rect">
            <a:avLst/>
          </a:prstGeom>
          <a:noFill/>
        </p:spPr>
        <p:txBody>
          <a:bodyPr wrap="square" rtlCol="0">
            <a:spAutoFit/>
          </a:bodyPr>
          <a:lstStyle/>
          <a:p>
            <a:r>
              <a:rPr lang="en-US" sz="2400" dirty="0">
                <a:latin typeface="+mj-lt"/>
              </a:rPr>
              <a:t>Questions?</a:t>
            </a:r>
          </a:p>
        </p:txBody>
      </p:sp>
    </p:spTree>
    <p:extLst>
      <p:ext uri="{BB962C8B-B14F-4D97-AF65-F5344CB8AC3E}">
        <p14:creationId xmlns:p14="http://schemas.microsoft.com/office/powerpoint/2010/main" val="67307925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C3F48-A19B-430A-88CC-41D19EF3F52F}"/>
              </a:ext>
            </a:extLst>
          </p:cNvPr>
          <p:cNvSpPr>
            <a:spLocks noGrp="1"/>
          </p:cNvSpPr>
          <p:nvPr>
            <p:ph type="title"/>
          </p:nvPr>
        </p:nvSpPr>
        <p:spPr/>
        <p:txBody>
          <a:bodyPr anchor="ctr"/>
          <a:lstStyle/>
          <a:p>
            <a:r>
              <a:rPr lang="en-US" dirty="0">
                <a:latin typeface="+mj-lt"/>
              </a:rPr>
              <a:t>Overview of the Human Service Transportation Office (HST)</a:t>
            </a:r>
          </a:p>
        </p:txBody>
      </p:sp>
      <p:sp>
        <p:nvSpPr>
          <p:cNvPr id="3" name="Content Placeholder 2">
            <a:extLst>
              <a:ext uri="{FF2B5EF4-FFF2-40B4-BE49-F238E27FC236}">
                <a16:creationId xmlns:a16="http://schemas.microsoft.com/office/drawing/2014/main" id="{3D999CDA-8538-4B1A-B257-851AD7908D9A}"/>
              </a:ext>
            </a:extLst>
          </p:cNvPr>
          <p:cNvSpPr>
            <a:spLocks noGrp="1"/>
          </p:cNvSpPr>
          <p:nvPr>
            <p:ph sz="half" idx="1"/>
          </p:nvPr>
        </p:nvSpPr>
        <p:spPr/>
        <p:txBody>
          <a:bodyPr/>
          <a:lstStyle/>
          <a:p>
            <a:r>
              <a:rPr lang="en-US" dirty="0">
                <a:solidFill>
                  <a:schemeClr val="tx2"/>
                </a:solidFill>
                <a:latin typeface="+mj-lt"/>
              </a:rPr>
              <a:t>Transportation Programs are managed for six EOHHS agencies:</a:t>
            </a:r>
          </a:p>
          <a:p>
            <a:pPr lvl="1" eaLnBrk="1" fontAlgn="auto" hangingPunct="1"/>
            <a:r>
              <a:rPr lang="en-US" b="0" dirty="0">
                <a:solidFill>
                  <a:schemeClr val="tx2"/>
                </a:solidFill>
                <a:latin typeface="+mj-lt"/>
              </a:rPr>
              <a:t>MassHealth</a:t>
            </a:r>
          </a:p>
          <a:p>
            <a:pPr lvl="1" eaLnBrk="1" fontAlgn="t" hangingPunct="1"/>
            <a:r>
              <a:rPr lang="en-US" b="0" dirty="0">
                <a:solidFill>
                  <a:schemeClr val="tx2"/>
                </a:solidFill>
                <a:latin typeface="+mj-lt"/>
              </a:rPr>
              <a:t>Department of Developmental Services</a:t>
            </a:r>
          </a:p>
          <a:p>
            <a:pPr lvl="1" eaLnBrk="1" fontAlgn="t" hangingPunct="1"/>
            <a:r>
              <a:rPr lang="en-US" b="0" dirty="0">
                <a:solidFill>
                  <a:schemeClr val="tx2"/>
                </a:solidFill>
                <a:latin typeface="+mj-lt"/>
              </a:rPr>
              <a:t>Department of Public Health (Early Intervention)</a:t>
            </a:r>
          </a:p>
          <a:p>
            <a:pPr lvl="1" eaLnBrk="1" fontAlgn="t" hangingPunct="1"/>
            <a:r>
              <a:rPr lang="en-US" b="0" dirty="0">
                <a:solidFill>
                  <a:schemeClr val="tx2"/>
                </a:solidFill>
                <a:latin typeface="+mj-lt"/>
              </a:rPr>
              <a:t>Massachusetts Rehabilitation Commission</a:t>
            </a:r>
          </a:p>
          <a:p>
            <a:pPr lvl="1" eaLnBrk="1" fontAlgn="t" hangingPunct="1"/>
            <a:r>
              <a:rPr lang="en-US" b="0" dirty="0">
                <a:solidFill>
                  <a:schemeClr val="tx2"/>
                </a:solidFill>
                <a:latin typeface="+mj-lt"/>
              </a:rPr>
              <a:t>Massachusetts Commission for the Blind</a:t>
            </a:r>
          </a:p>
          <a:p>
            <a:pPr lvl="1" eaLnBrk="1" fontAlgn="t" hangingPunct="1"/>
            <a:r>
              <a:rPr lang="en-US" b="0" dirty="0">
                <a:solidFill>
                  <a:schemeClr val="tx2"/>
                </a:solidFill>
                <a:latin typeface="+mj-lt"/>
              </a:rPr>
              <a:t>Department of Mental Health</a:t>
            </a:r>
          </a:p>
          <a:p>
            <a:endParaRPr lang="en-US" dirty="0">
              <a:latin typeface="+mj-lt"/>
            </a:endParaRPr>
          </a:p>
        </p:txBody>
      </p:sp>
    </p:spTree>
    <p:extLst>
      <p:ext uri="{BB962C8B-B14F-4D97-AF65-F5344CB8AC3E}">
        <p14:creationId xmlns:p14="http://schemas.microsoft.com/office/powerpoint/2010/main" val="389680864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ctr"/>
          <a:lstStyle/>
          <a:p>
            <a:r>
              <a:rPr lang="en-US" dirty="0">
                <a:latin typeface="+mj-lt"/>
              </a:rPr>
              <a:t>HST Brokers</a:t>
            </a:r>
          </a:p>
        </p:txBody>
      </p:sp>
      <p:sp>
        <p:nvSpPr>
          <p:cNvPr id="3" name="TextBox 2"/>
          <p:cNvSpPr txBox="1"/>
          <p:nvPr/>
        </p:nvSpPr>
        <p:spPr>
          <a:xfrm>
            <a:off x="1371600" y="1041023"/>
            <a:ext cx="6400800" cy="5816977"/>
          </a:xfrm>
          <a:prstGeom prst="rect">
            <a:avLst/>
          </a:prstGeom>
          <a:noFill/>
        </p:spPr>
        <p:txBody>
          <a:bodyPr wrap="square" rtlCol="0">
            <a:spAutoFit/>
          </a:bodyPr>
          <a:lstStyle/>
          <a:p>
            <a:pPr marL="342900" indent="-342900">
              <a:buFont typeface="Wingdings" panose="05000000000000000000" pitchFamily="2" charset="2"/>
              <a:buChar char="§"/>
            </a:pPr>
            <a:r>
              <a:rPr lang="en-US" altLang="en-US" sz="2400" dirty="0"/>
              <a:t>EOHHS contracts with two Regional Transit Authorities (RTAs) that function as brokers to provide direct transportation services to EOHHS consumers in three distinct HST Areas (HST1-3), which encompass all cities and towns within the Commonwealth. </a:t>
            </a:r>
          </a:p>
          <a:p>
            <a:pPr marL="342900" indent="-342900">
              <a:buFont typeface="Wingdings" panose="05000000000000000000" pitchFamily="2" charset="2"/>
              <a:buChar char="§"/>
            </a:pPr>
            <a:r>
              <a:rPr lang="en-US" altLang="en-US" sz="2400" dirty="0"/>
              <a:t>Each HST broker administers transportation services through subcontracting with qualified transportation providers in their HST Area(s).  </a:t>
            </a:r>
          </a:p>
          <a:p>
            <a:pPr marL="342900" indent="-342900">
              <a:buFont typeface="Wingdings" panose="05000000000000000000" pitchFamily="2" charset="2"/>
              <a:buChar char="§"/>
            </a:pPr>
            <a:r>
              <a:rPr lang="en-US" altLang="en-US" sz="2400" dirty="0"/>
              <a:t>Collectively the two RTAs subcontract with over 300 different transportation providers in the Commonwealth.</a:t>
            </a:r>
          </a:p>
          <a:p>
            <a:endParaRPr lang="en-US" altLang="en-US" dirty="0"/>
          </a:p>
          <a:p>
            <a:endParaRPr lang="en-US" altLang="en-US" dirty="0"/>
          </a:p>
        </p:txBody>
      </p:sp>
    </p:spTree>
    <p:extLst>
      <p:ext uri="{BB962C8B-B14F-4D97-AF65-F5344CB8AC3E}">
        <p14:creationId xmlns:p14="http://schemas.microsoft.com/office/powerpoint/2010/main" val="197017312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a:t>HST Regions</a:t>
            </a:r>
          </a:p>
        </p:txBody>
      </p:sp>
      <p:pic>
        <p:nvPicPr>
          <p:cNvPr id="5" name="Picture 2" descr="3 HST regions&#10;&#10;Region 1 - Western Mass, South Central Mass, Blackstone Valley (MART)&#10;Region 2 - North Central Mass, Metro Boston, Northeastern Mass (MART)&#10;Region 3 - Southeastern Mass, Cape, Islands (GATRA)">
            <a:extLst>
              <a:ext uri="{FF2B5EF4-FFF2-40B4-BE49-F238E27FC236}">
                <a16:creationId xmlns:a16="http://schemas.microsoft.com/office/drawing/2014/main" id="{60C9D2B5-AAF2-4DED-9640-790F43AE1FC6}"/>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9553" t="18359" r="24451" b="6250"/>
          <a:stretch/>
        </p:blipFill>
        <p:spPr bwMode="auto">
          <a:xfrm>
            <a:off x="736600" y="2158663"/>
            <a:ext cx="7721600" cy="42580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a:extLst>
              <a:ext uri="{FF2B5EF4-FFF2-40B4-BE49-F238E27FC236}">
                <a16:creationId xmlns:a16="http://schemas.microsoft.com/office/drawing/2014/main" id="{FF28C9B8-D4B9-431D-838E-248FA4D45B77}"/>
              </a:ext>
            </a:extLst>
          </p:cNvPr>
          <p:cNvSpPr txBox="1"/>
          <p:nvPr/>
        </p:nvSpPr>
        <p:spPr>
          <a:xfrm>
            <a:off x="228600" y="1143000"/>
            <a:ext cx="8839200" cy="797078"/>
          </a:xfrm>
          <a:prstGeom prst="rect">
            <a:avLst/>
          </a:prstGeom>
          <a:noFill/>
        </p:spPr>
        <p:txBody>
          <a:bodyPr wrap="square" rtlCol="0">
            <a:spAutoFit/>
          </a:bodyPr>
          <a:lstStyle/>
          <a:p>
            <a:pPr>
              <a:lnSpc>
                <a:spcPct val="120000"/>
              </a:lnSpc>
            </a:pPr>
            <a:r>
              <a:rPr lang="en-US" sz="2000" baseline="0" dirty="0">
                <a:latin typeface="+mn-lt"/>
              </a:rPr>
              <a:t>MART – Montachusett Regional Transit Authority – Regions 1 and 2</a:t>
            </a:r>
          </a:p>
          <a:p>
            <a:pPr>
              <a:lnSpc>
                <a:spcPct val="120000"/>
              </a:lnSpc>
            </a:pPr>
            <a:r>
              <a:rPr lang="en-US" sz="2000" baseline="0" dirty="0">
                <a:latin typeface="+mn-lt"/>
              </a:rPr>
              <a:t>GATRA – Greater Attleboro Taunton Regional Transit Authority – Region 3</a:t>
            </a:r>
          </a:p>
        </p:txBody>
      </p:sp>
    </p:spTree>
    <p:extLst>
      <p:ext uri="{BB962C8B-B14F-4D97-AF65-F5344CB8AC3E}">
        <p14:creationId xmlns:p14="http://schemas.microsoft.com/office/powerpoint/2010/main" val="342742761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EA3E9-8D8B-469A-B258-1CCFADE02E2E}"/>
              </a:ext>
            </a:extLst>
          </p:cNvPr>
          <p:cNvSpPr>
            <a:spLocks noGrp="1"/>
          </p:cNvSpPr>
          <p:nvPr>
            <p:ph type="title"/>
          </p:nvPr>
        </p:nvSpPr>
        <p:spPr/>
        <p:txBody>
          <a:bodyPr/>
          <a:lstStyle/>
          <a:p>
            <a:r>
              <a:rPr lang="en-US" dirty="0">
                <a:latin typeface="+mj-lt"/>
              </a:rPr>
              <a:t>Brokerage Improvements as of 7/1/21</a:t>
            </a:r>
          </a:p>
        </p:txBody>
      </p:sp>
      <p:sp>
        <p:nvSpPr>
          <p:cNvPr id="3" name="Content Placeholder 2">
            <a:extLst>
              <a:ext uri="{FF2B5EF4-FFF2-40B4-BE49-F238E27FC236}">
                <a16:creationId xmlns:a16="http://schemas.microsoft.com/office/drawing/2014/main" id="{6E4B57BB-D5BE-4494-B386-753A1B222893}"/>
              </a:ext>
            </a:extLst>
          </p:cNvPr>
          <p:cNvSpPr>
            <a:spLocks noGrp="1"/>
          </p:cNvSpPr>
          <p:nvPr>
            <p:ph sz="half" idx="1"/>
          </p:nvPr>
        </p:nvSpPr>
        <p:spPr>
          <a:xfrm>
            <a:off x="533400" y="1066800"/>
            <a:ext cx="8077200" cy="4953000"/>
          </a:xfrm>
        </p:spPr>
        <p:txBody>
          <a:bodyPr/>
          <a:lstStyle/>
          <a:p>
            <a:pPr marL="0" marR="0" indent="0">
              <a:lnSpc>
                <a:spcPct val="120000"/>
              </a:lnSpc>
              <a:spcBef>
                <a:spcPts val="0"/>
              </a:spcBef>
              <a:spcAft>
                <a:spcPts val="0"/>
              </a:spcAft>
              <a:buNone/>
            </a:pPr>
            <a:r>
              <a:rPr lang="en-US" sz="2200" b="0" dirty="0">
                <a:effectLst/>
                <a:latin typeface="+mn-lt"/>
                <a:ea typeface="Calibri" panose="020F0502020204030204" pitchFamily="34" charset="0"/>
              </a:rPr>
              <a:t>In response to consumer feedback, the new Brokerage contract includes:</a:t>
            </a:r>
          </a:p>
          <a:p>
            <a:pPr marR="0">
              <a:lnSpc>
                <a:spcPct val="120000"/>
              </a:lnSpc>
              <a:spcBef>
                <a:spcPts val="0"/>
              </a:spcBef>
              <a:spcAft>
                <a:spcPts val="0"/>
              </a:spcAft>
              <a:buFont typeface="Wingdings" panose="05000000000000000000" pitchFamily="2" charset="2"/>
              <a:buChar char="§"/>
            </a:pPr>
            <a:r>
              <a:rPr lang="en-US" sz="2200" b="0" dirty="0">
                <a:effectLst/>
                <a:latin typeface="+mn-lt"/>
                <a:ea typeface="Calibri" panose="020F0502020204030204" pitchFamily="34" charset="0"/>
              </a:rPr>
              <a:t> </a:t>
            </a:r>
            <a:r>
              <a:rPr lang="en-US" sz="2200" dirty="0">
                <a:effectLst/>
                <a:latin typeface="+mn-lt"/>
                <a:ea typeface="Calibri" panose="020F0502020204030204" pitchFamily="34" charset="0"/>
              </a:rPr>
              <a:t>Complaints Process </a:t>
            </a:r>
            <a:r>
              <a:rPr lang="en-US" sz="2200" b="0" dirty="0">
                <a:effectLst/>
                <a:latin typeface="+mn-lt"/>
                <a:ea typeface="Calibri" panose="020F0502020204030204" pitchFamily="34" charset="0"/>
              </a:rPr>
              <a:t>– Resolve 95% of complaints within 3 business days, 100% within 10 business days, HST phone and email publicized for complaints</a:t>
            </a:r>
          </a:p>
          <a:p>
            <a:pPr marR="0">
              <a:lnSpc>
                <a:spcPct val="120000"/>
              </a:lnSpc>
              <a:spcBef>
                <a:spcPts val="0"/>
              </a:spcBef>
              <a:spcAft>
                <a:spcPts val="0"/>
              </a:spcAft>
              <a:buFont typeface="Wingdings" panose="05000000000000000000" pitchFamily="2" charset="2"/>
              <a:buChar char="§"/>
            </a:pPr>
            <a:r>
              <a:rPr lang="en-US" sz="2200" dirty="0">
                <a:effectLst/>
                <a:latin typeface="+mn-lt"/>
                <a:ea typeface="Calibri" panose="020F0502020204030204" pitchFamily="34" charset="0"/>
              </a:rPr>
              <a:t>Call Wait Times </a:t>
            </a:r>
            <a:r>
              <a:rPr lang="en-US" sz="2200" b="0" dirty="0">
                <a:effectLst/>
                <a:latin typeface="+mn-lt"/>
                <a:ea typeface="Calibri" panose="020F0502020204030204" pitchFamily="34" charset="0"/>
              </a:rPr>
              <a:t>– Contract requires that all calls be answered in under 3 minutes</a:t>
            </a:r>
          </a:p>
          <a:p>
            <a:pPr>
              <a:lnSpc>
                <a:spcPct val="120000"/>
              </a:lnSpc>
              <a:spcBef>
                <a:spcPts val="0"/>
              </a:spcBef>
              <a:spcAft>
                <a:spcPts val="0"/>
              </a:spcAft>
              <a:buFont typeface="Wingdings" panose="05000000000000000000" pitchFamily="2" charset="2"/>
              <a:buChar char="§"/>
            </a:pPr>
            <a:r>
              <a:rPr lang="en-US" sz="2200" dirty="0">
                <a:effectLst/>
                <a:latin typeface="+mn-lt"/>
                <a:ea typeface="Calibri" panose="020F0502020204030204" pitchFamily="34" charset="0"/>
              </a:rPr>
              <a:t>On-time performance and reliability </a:t>
            </a:r>
            <a:r>
              <a:rPr lang="en-US" sz="2200" b="0" dirty="0">
                <a:effectLst/>
                <a:latin typeface="+mn-lt"/>
                <a:ea typeface="Calibri" panose="020F0502020204030204" pitchFamily="34" charset="0"/>
              </a:rPr>
              <a:t>– GPS systems required on all Demand Response vehicles to provide on time data beginning in January. </a:t>
            </a:r>
          </a:p>
          <a:p>
            <a:pPr>
              <a:lnSpc>
                <a:spcPct val="120000"/>
              </a:lnSpc>
              <a:spcBef>
                <a:spcPts val="0"/>
              </a:spcBef>
              <a:spcAft>
                <a:spcPts val="0"/>
              </a:spcAft>
              <a:buFont typeface="Wingdings" panose="05000000000000000000" pitchFamily="2" charset="2"/>
              <a:buChar char="§"/>
            </a:pPr>
            <a:r>
              <a:rPr lang="en-US" sz="2200" dirty="0">
                <a:effectLst/>
                <a:latin typeface="+mn-lt"/>
                <a:ea typeface="Calibri" panose="020F0502020204030204" pitchFamily="34" charset="0"/>
              </a:rPr>
              <a:t>Driver &amp; Vehicle Safety Standards </a:t>
            </a:r>
            <a:r>
              <a:rPr lang="en-US" sz="2200" b="0" dirty="0">
                <a:effectLst/>
                <a:latin typeface="+mn-lt"/>
                <a:ea typeface="Calibri" panose="020F0502020204030204" pitchFamily="34" charset="0"/>
              </a:rPr>
              <a:t>– Quality &amp; Assurance team within the HST office with 4 Compliance Officers triples the number of field visits</a:t>
            </a:r>
            <a:endParaRPr lang="en-US" sz="2200" dirty="0"/>
          </a:p>
        </p:txBody>
      </p:sp>
    </p:spTree>
    <p:extLst>
      <p:ext uri="{BB962C8B-B14F-4D97-AF65-F5344CB8AC3E}">
        <p14:creationId xmlns:p14="http://schemas.microsoft.com/office/powerpoint/2010/main" val="193744646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2CDFF-D8C0-4EE8-941E-F8D3CD4C23B1}"/>
              </a:ext>
            </a:extLst>
          </p:cNvPr>
          <p:cNvSpPr>
            <a:spLocks noGrp="1"/>
          </p:cNvSpPr>
          <p:nvPr>
            <p:ph type="title"/>
          </p:nvPr>
        </p:nvSpPr>
        <p:spPr/>
        <p:txBody>
          <a:bodyPr anchor="ctr"/>
          <a:lstStyle/>
          <a:p>
            <a:r>
              <a:rPr lang="en-US" dirty="0">
                <a:latin typeface="+mj-lt"/>
              </a:rPr>
              <a:t>HST – Total Consumers Information</a:t>
            </a:r>
          </a:p>
        </p:txBody>
      </p:sp>
      <p:pic>
        <p:nvPicPr>
          <p:cNvPr id="4" name="Content Placeholder 3" descr="Total Consumers&#10;FY 2018 - 48,748&#10;FY 2019 - 53,181&#10;FY 2020 - 50,275&#10;FY 2021 - 22,555">
            <a:extLst>
              <a:ext uri="{FF2B5EF4-FFF2-40B4-BE49-F238E27FC236}">
                <a16:creationId xmlns:a16="http://schemas.microsoft.com/office/drawing/2014/main" id="{931107C1-2749-4999-981B-324EE06D0D98}"/>
              </a:ext>
            </a:extLst>
          </p:cNvPr>
          <p:cNvPicPr>
            <a:picLocks noGrp="1" noChangeAspect="1"/>
          </p:cNvPicPr>
          <p:nvPr>
            <p:ph sz="half" idx="1"/>
          </p:nvPr>
        </p:nvPicPr>
        <p:blipFill>
          <a:blip r:embed="rId2"/>
          <a:stretch>
            <a:fillRect/>
          </a:stretch>
        </p:blipFill>
        <p:spPr>
          <a:xfrm>
            <a:off x="1828800" y="1371601"/>
            <a:ext cx="5333999" cy="5029200"/>
          </a:xfrm>
          <a:prstGeom prst="rect">
            <a:avLst/>
          </a:prstGeom>
        </p:spPr>
      </p:pic>
    </p:spTree>
    <p:extLst>
      <p:ext uri="{BB962C8B-B14F-4D97-AF65-F5344CB8AC3E}">
        <p14:creationId xmlns:p14="http://schemas.microsoft.com/office/powerpoint/2010/main" val="218195580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C6B69-969D-4335-946E-BBD1069A483C}"/>
              </a:ext>
            </a:extLst>
          </p:cNvPr>
          <p:cNvSpPr>
            <a:spLocks noGrp="1"/>
          </p:cNvSpPr>
          <p:nvPr>
            <p:ph type="title"/>
          </p:nvPr>
        </p:nvSpPr>
        <p:spPr/>
        <p:txBody>
          <a:bodyPr anchor="ctr"/>
          <a:lstStyle/>
          <a:p>
            <a:r>
              <a:rPr lang="en-US" dirty="0">
                <a:latin typeface="+mj-lt"/>
              </a:rPr>
              <a:t>HST – Total Dollars Information</a:t>
            </a:r>
          </a:p>
        </p:txBody>
      </p:sp>
      <p:pic>
        <p:nvPicPr>
          <p:cNvPr id="3" name="Picture 2" descr="Total Dollars&#10;&#10;FY 2018 - $215,072,131&#10;FY 2019 - $248,823,326&#10;FY 2020 - $205,575,176&#10;FY 2021 - $136,981,773">
            <a:extLst>
              <a:ext uri="{FF2B5EF4-FFF2-40B4-BE49-F238E27FC236}">
                <a16:creationId xmlns:a16="http://schemas.microsoft.com/office/drawing/2014/main" id="{77A8CFD1-08EF-466E-A6DB-1F946535356D}"/>
              </a:ext>
            </a:extLst>
          </p:cNvPr>
          <p:cNvPicPr>
            <a:picLocks noChangeAspect="1"/>
          </p:cNvPicPr>
          <p:nvPr/>
        </p:nvPicPr>
        <p:blipFill>
          <a:blip r:embed="rId3"/>
          <a:stretch>
            <a:fillRect/>
          </a:stretch>
        </p:blipFill>
        <p:spPr>
          <a:xfrm>
            <a:off x="1981200" y="1328746"/>
            <a:ext cx="5257800" cy="4538654"/>
          </a:xfrm>
          <a:prstGeom prst="rect">
            <a:avLst/>
          </a:prstGeom>
        </p:spPr>
      </p:pic>
    </p:spTree>
    <p:extLst>
      <p:ext uri="{BB962C8B-B14F-4D97-AF65-F5344CB8AC3E}">
        <p14:creationId xmlns:p14="http://schemas.microsoft.com/office/powerpoint/2010/main" val="109103014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2FFDC-1923-495F-8933-AFC3749798D0}"/>
              </a:ext>
            </a:extLst>
          </p:cNvPr>
          <p:cNvSpPr>
            <a:spLocks noGrp="1"/>
          </p:cNvSpPr>
          <p:nvPr>
            <p:ph type="title"/>
          </p:nvPr>
        </p:nvSpPr>
        <p:spPr/>
        <p:txBody>
          <a:bodyPr anchor="ctr"/>
          <a:lstStyle/>
          <a:p>
            <a:r>
              <a:rPr lang="en-US" dirty="0">
                <a:latin typeface="+mj-lt"/>
              </a:rPr>
              <a:t>HST – Total Trips Information</a:t>
            </a:r>
          </a:p>
        </p:txBody>
      </p:sp>
      <p:pic>
        <p:nvPicPr>
          <p:cNvPr id="4" name="Content Placeholder 3" descr="Total Trips&#10;FY 2018 - 8,668,416&#10;FY 2019 - 9,005,556&#10;FY 2020 - 7,188,620&#10;FY 2021 - 4,101,432">
            <a:extLst>
              <a:ext uri="{FF2B5EF4-FFF2-40B4-BE49-F238E27FC236}">
                <a16:creationId xmlns:a16="http://schemas.microsoft.com/office/drawing/2014/main" id="{7D09D05B-C981-4DE4-A522-AA4ED4C26618}"/>
              </a:ext>
            </a:extLst>
          </p:cNvPr>
          <p:cNvPicPr>
            <a:picLocks noGrp="1" noChangeAspect="1"/>
          </p:cNvPicPr>
          <p:nvPr>
            <p:ph sz="half" idx="1"/>
          </p:nvPr>
        </p:nvPicPr>
        <p:blipFill>
          <a:blip r:embed="rId3"/>
          <a:stretch>
            <a:fillRect/>
          </a:stretch>
        </p:blipFill>
        <p:spPr>
          <a:xfrm>
            <a:off x="1676400" y="1219201"/>
            <a:ext cx="5664199" cy="5181600"/>
          </a:xfrm>
          <a:prstGeom prst="rect">
            <a:avLst/>
          </a:prstGeom>
        </p:spPr>
      </p:pic>
    </p:spTree>
    <p:extLst>
      <p:ext uri="{BB962C8B-B14F-4D97-AF65-F5344CB8AC3E}">
        <p14:creationId xmlns:p14="http://schemas.microsoft.com/office/powerpoint/2010/main" val="139595472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35289</TotalTime>
  <Words>1488</Words>
  <Application>Microsoft Office PowerPoint</Application>
  <PresentationFormat>On-screen Show (4:3)</PresentationFormat>
  <Paragraphs>112</Paragraphs>
  <Slides>21</Slides>
  <Notes>8</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21</vt:i4>
      </vt:variant>
    </vt:vector>
  </HeadingPairs>
  <TitlesOfParts>
    <vt:vector size="32" baseType="lpstr">
      <vt:lpstr>Arial</vt:lpstr>
      <vt:lpstr>Book Antiqua</vt:lpstr>
      <vt:lpstr>Calibri</vt:lpstr>
      <vt:lpstr>Symbol</vt:lpstr>
      <vt:lpstr>Wingdings</vt: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Executive Office of Health and Human Services Human Service Transportation Office Overview November 2021</vt:lpstr>
      <vt:lpstr>Overview of the Human Service Transportation Office (HST)</vt:lpstr>
      <vt:lpstr>Overview of the Human Service Transportation Office (HST)</vt:lpstr>
      <vt:lpstr>HST Brokers</vt:lpstr>
      <vt:lpstr>HST Regions</vt:lpstr>
      <vt:lpstr>Brokerage Improvements as of 7/1/21</vt:lpstr>
      <vt:lpstr>HST – Total Consumers Information</vt:lpstr>
      <vt:lpstr>HST – Total Dollars Information</vt:lpstr>
      <vt:lpstr>HST – Total Trips Information</vt:lpstr>
      <vt:lpstr>HST – Average Cost per Trip Information</vt:lpstr>
      <vt:lpstr>HST &amp; Partner Agencies</vt:lpstr>
      <vt:lpstr>Roles and Accountabilities – HST Office</vt:lpstr>
      <vt:lpstr>Roles and Accountabilities – Broker</vt:lpstr>
      <vt:lpstr>Roles and Accountabilities – Subcontractor/Vendor</vt:lpstr>
      <vt:lpstr>Roles and Accountabilities – Purchasing Agency</vt:lpstr>
      <vt:lpstr>MassHealth Transportation</vt:lpstr>
      <vt:lpstr>Demand Response PT-1 Transportation</vt:lpstr>
      <vt:lpstr>Demand Response PT-1 Transportation (continued)</vt:lpstr>
      <vt:lpstr>Accomplishments </vt:lpstr>
      <vt:lpstr>Challenges and Ongoing Improvements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Advani, Ramesh (ANF)</dc:creator>
  <cp:lastModifiedBy>Cohen, Gabriel R. (EHS)</cp:lastModifiedBy>
  <cp:revision>635</cp:revision>
  <cp:lastPrinted>2018-10-24T13:48:23Z</cp:lastPrinted>
  <dcterms:created xsi:type="dcterms:W3CDTF">2015-03-20T01:36:53Z</dcterms:created>
  <dcterms:modified xsi:type="dcterms:W3CDTF">2021-11-02T16:41:08Z</dcterms:modified>
</cp:coreProperties>
</file>