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handoutMasterIdLst>
    <p:handoutMasterId r:id="rId11"/>
  </p:handoutMasterIdLst>
  <p:sldIdLst>
    <p:sldId id="257" r:id="rId2"/>
    <p:sldId id="359" r:id="rId3"/>
    <p:sldId id="405" r:id="rId4"/>
    <p:sldId id="402" r:id="rId5"/>
    <p:sldId id="373" r:id="rId6"/>
    <p:sldId id="406" r:id="rId7"/>
    <p:sldId id="407" r:id="rId8"/>
    <p:sldId id="408" r:id="rId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4" autoAdjust="0"/>
    <p:restoredTop sz="94660"/>
  </p:normalViewPr>
  <p:slideViewPr>
    <p:cSldViewPr>
      <p:cViewPr>
        <p:scale>
          <a:sx n="125" d="100"/>
          <a:sy n="125" d="100"/>
        </p:scale>
        <p:origin x="72" y="-25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979" cy="465773"/>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977532" y="0"/>
            <a:ext cx="3043979" cy="465773"/>
          </a:xfrm>
          <a:prstGeom prst="rect">
            <a:avLst/>
          </a:prstGeom>
        </p:spPr>
        <p:txBody>
          <a:bodyPr vert="horz" lIns="92446" tIns="46223" rIns="92446" bIns="46223" rtlCol="0"/>
          <a:lstStyle>
            <a:lvl1pPr algn="r">
              <a:defRPr sz="1200"/>
            </a:lvl1pPr>
          </a:lstStyle>
          <a:p>
            <a:fld id="{67FC91CD-EC66-4A18-8356-1EE436EAD520}" type="datetimeFigureOut">
              <a:rPr lang="en-US" smtClean="0"/>
              <a:pPr/>
              <a:t>11/4/2021</a:t>
            </a:fld>
            <a:endParaRPr lang="en-US" dirty="0"/>
          </a:p>
        </p:txBody>
      </p:sp>
      <p:sp>
        <p:nvSpPr>
          <p:cNvPr id="4" name="Footer Placeholder 3"/>
          <p:cNvSpPr>
            <a:spLocks noGrp="1"/>
          </p:cNvSpPr>
          <p:nvPr>
            <p:ph type="ftr" sz="quarter" idx="2"/>
          </p:nvPr>
        </p:nvSpPr>
        <p:spPr>
          <a:xfrm>
            <a:off x="2" y="8841738"/>
            <a:ext cx="3043979" cy="465773"/>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532" y="8841738"/>
            <a:ext cx="3043979" cy="465773"/>
          </a:xfrm>
          <a:prstGeom prst="rect">
            <a:avLst/>
          </a:prstGeom>
        </p:spPr>
        <p:txBody>
          <a:bodyPr vert="horz" lIns="92446" tIns="46223" rIns="92446" bIns="46223"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4202" tIns="47101" rIns="94202" bIns="47101"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4202" tIns="47101" rIns="94202" bIns="47101" rtlCol="0"/>
          <a:lstStyle>
            <a:lvl1pPr algn="r">
              <a:defRPr sz="1200"/>
            </a:lvl1pPr>
          </a:lstStyle>
          <a:p>
            <a:fld id="{EBDB8D75-8256-4DE6-960E-3CB80FF15074}" type="datetimeFigureOut">
              <a:rPr lang="en-US" smtClean="0"/>
              <a:pPr/>
              <a:t>11/4/2021</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4202" tIns="47101" rIns="94202" bIns="47101"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4202" tIns="47101" rIns="94202" bIns="4710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4202" tIns="47101" rIns="94202" bIns="4710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4202" tIns="47101" rIns="94202" bIns="47101"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3</a:t>
            </a:fld>
            <a:endParaRPr lang="en-US" dirty="0"/>
          </a:p>
        </p:txBody>
      </p:sp>
    </p:spTree>
    <p:extLst>
      <p:ext uri="{BB962C8B-B14F-4D97-AF65-F5344CB8AC3E}">
        <p14:creationId xmlns:p14="http://schemas.microsoft.com/office/powerpoint/2010/main" val="518031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4</a:t>
            </a:fld>
            <a:endParaRPr lang="en-US" dirty="0"/>
          </a:p>
        </p:txBody>
      </p:sp>
    </p:spTree>
    <p:extLst>
      <p:ext uri="{BB962C8B-B14F-4D97-AF65-F5344CB8AC3E}">
        <p14:creationId xmlns:p14="http://schemas.microsoft.com/office/powerpoint/2010/main" val="848111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5</a:t>
            </a:fld>
            <a:endParaRPr lang="en-US" dirty="0"/>
          </a:p>
        </p:txBody>
      </p:sp>
    </p:spTree>
    <p:extLst>
      <p:ext uri="{BB962C8B-B14F-4D97-AF65-F5344CB8AC3E}">
        <p14:creationId xmlns:p14="http://schemas.microsoft.com/office/powerpoint/2010/main" val="184392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8598160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mailto:HST-task-force@mass.gov" TargetMode="External"/><Relationship Id="rId2" Type="http://schemas.openxmlformats.org/officeDocument/2006/relationships/hyperlink" Target="http://www.mass.gov/orgs/human-service-transportation-task-force"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6096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533400" y="876300"/>
            <a:ext cx="64770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3000" b="1" dirty="0">
                <a:solidFill>
                  <a:srgbClr val="FFFFFF"/>
                </a:solidFill>
                <a:latin typeface="Calibri" pitchFamily="34" charset="0"/>
              </a:rPr>
              <a:t>Non-Emergency Human Service Transportation Task Force</a:t>
            </a:r>
          </a:p>
        </p:txBody>
      </p:sp>
      <p:pic>
        <p:nvPicPr>
          <p:cNvPr id="31747" name="Picture 4"/>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52400" y="3535501"/>
            <a:ext cx="8737600" cy="2308324"/>
          </a:xfrm>
          <a:prstGeom prst="rect">
            <a:avLst/>
          </a:prstGeom>
          <a:noFill/>
        </p:spPr>
        <p:txBody>
          <a:bodyPr>
            <a:spAutoFit/>
          </a:bodyPr>
          <a:lstStyle/>
          <a:p>
            <a:pPr algn="ctr" fontAlgn="base">
              <a:spcBef>
                <a:spcPct val="0"/>
              </a:spcBef>
              <a:spcAft>
                <a:spcPct val="0"/>
              </a:spcAft>
              <a:defRPr/>
            </a:pPr>
            <a:endParaRPr lang="en-US" sz="1600" b="1" i="1" dirty="0">
              <a:solidFill>
                <a:schemeClr val="bg2">
                  <a:lumMod val="50000"/>
                </a:schemeClr>
              </a:solidFill>
              <a:latin typeface="Calibri" panose="020F0502020204030204" pitchFamily="34" charset="0"/>
            </a:endParaRPr>
          </a:p>
          <a:p>
            <a:pPr algn="ctr" fontAlgn="base">
              <a:spcBef>
                <a:spcPct val="0"/>
              </a:spcBef>
              <a:spcAft>
                <a:spcPct val="0"/>
              </a:spcAft>
              <a:defRPr/>
            </a:pPr>
            <a:r>
              <a:rPr lang="en-US" sz="2400" b="1" dirty="0">
                <a:solidFill>
                  <a:srgbClr val="003366"/>
                </a:solidFill>
                <a:latin typeface="Calibri" pitchFamily="34" charset="0"/>
              </a:rPr>
              <a:t>Executive Office of Health &amp; Human Services</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November 3, 2021</a:t>
            </a:r>
          </a:p>
          <a:p>
            <a:pPr algn="ctr" fontAlgn="base">
              <a:spcBef>
                <a:spcPct val="0"/>
              </a:spcBef>
              <a:spcAft>
                <a:spcPct val="0"/>
              </a:spcAft>
              <a:defRPr/>
            </a:pPr>
            <a:r>
              <a:rPr lang="en-US" sz="2400" b="1" dirty="0">
                <a:solidFill>
                  <a:srgbClr val="003366"/>
                </a:solidFill>
                <a:latin typeface="Calibri" pitchFamily="34" charset="0"/>
              </a:rPr>
              <a:t>3:00 - 4:30 pm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WebEx</a:t>
            </a:r>
          </a:p>
        </p:txBody>
      </p:sp>
    </p:spTree>
    <p:extLst>
      <p:ext uri="{BB962C8B-B14F-4D97-AF65-F5344CB8AC3E}">
        <p14:creationId xmlns:p14="http://schemas.microsoft.com/office/powerpoint/2010/main" val="1969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4154984"/>
          </a:xfrm>
          <a:prstGeom prst="rect">
            <a:avLst/>
          </a:prstGeom>
        </p:spPr>
        <p:txBody>
          <a:bodyPr wrap="square" rtlCol="0">
            <a:spAutoFit/>
          </a:bodyPr>
          <a:lstStyle/>
          <a:p>
            <a:pPr marL="457200" indent="-457200">
              <a:buFont typeface="+mj-lt"/>
              <a:buAutoNum type="arabicPeriod"/>
            </a:pPr>
            <a:r>
              <a:rPr lang="en-US" sz="2400" b="1" dirty="0">
                <a:solidFill>
                  <a:schemeClr val="dk1"/>
                </a:solidFill>
                <a:latin typeface="Calibri" panose="020F0502020204030204" pitchFamily="34" charset="0"/>
              </a:rPr>
              <a:t>Welcome and Introductions</a:t>
            </a:r>
          </a:p>
          <a:p>
            <a:pPr marL="457200" indent="-457200">
              <a:buFont typeface="+mj-lt"/>
              <a:buAutoNum type="arabicPeriod"/>
            </a:pPr>
            <a:endParaRPr lang="en-US" sz="2400" b="1" dirty="0">
              <a:solidFill>
                <a:schemeClr val="dk1"/>
              </a:solidFill>
              <a:latin typeface="Calibri" panose="020F0502020204030204" pitchFamily="34" charset="0"/>
            </a:endParaRPr>
          </a:p>
          <a:p>
            <a:pPr marL="457200" indent="-457200">
              <a:buFont typeface="+mj-lt"/>
              <a:buAutoNum type="arabicPeriod"/>
            </a:pPr>
            <a:r>
              <a:rPr lang="en-US" sz="2400" b="1" dirty="0">
                <a:solidFill>
                  <a:schemeClr val="dk1"/>
                </a:solidFill>
                <a:latin typeface="Calibri" panose="020F0502020204030204" pitchFamily="34" charset="0"/>
              </a:rPr>
              <a:t>Open Meeting Law and Conflict of Interest Overview</a:t>
            </a:r>
          </a:p>
          <a:p>
            <a:pPr marL="457200" indent="-457200">
              <a:buFont typeface="+mj-lt"/>
              <a:buAutoNum type="arabicPeriod"/>
            </a:pPr>
            <a:endParaRPr lang="en-US" sz="2400" b="1" dirty="0">
              <a:solidFill>
                <a:schemeClr val="dk1"/>
              </a:solidFill>
              <a:latin typeface="Calibri" panose="020F0502020204030204" pitchFamily="34" charset="0"/>
            </a:endParaRPr>
          </a:p>
          <a:p>
            <a:pPr marL="457200" indent="-457200">
              <a:buFont typeface="+mj-lt"/>
              <a:buAutoNum type="arabicPeriod"/>
            </a:pPr>
            <a:r>
              <a:rPr lang="en-US" sz="2400" b="1" dirty="0">
                <a:solidFill>
                  <a:schemeClr val="dk1"/>
                </a:solidFill>
                <a:latin typeface="Calibri" panose="020F0502020204030204" pitchFamily="34" charset="0"/>
              </a:rPr>
              <a:t>Task Force’s Charge</a:t>
            </a:r>
          </a:p>
          <a:p>
            <a:pPr marL="457200" indent="-457200">
              <a:buFont typeface="+mj-lt"/>
              <a:buAutoNum type="arabicPeriod"/>
            </a:pPr>
            <a:endParaRPr lang="en-US" sz="2400" b="1" dirty="0">
              <a:solidFill>
                <a:schemeClr val="dk1"/>
              </a:solidFill>
              <a:latin typeface="Calibri" panose="020F0502020204030204" pitchFamily="34" charset="0"/>
            </a:endParaRPr>
          </a:p>
          <a:p>
            <a:pPr marL="457200" indent="-457200">
              <a:buFont typeface="+mj-lt"/>
              <a:buAutoNum type="arabicPeriod"/>
            </a:pPr>
            <a:r>
              <a:rPr lang="en-US" sz="2400" b="1" dirty="0">
                <a:solidFill>
                  <a:schemeClr val="dk1"/>
                </a:solidFill>
                <a:latin typeface="Calibri" panose="020F0502020204030204" pitchFamily="34" charset="0"/>
              </a:rPr>
              <a:t>Overview of HST Services</a:t>
            </a:r>
          </a:p>
          <a:p>
            <a:pPr marL="457200" indent="-457200">
              <a:buFont typeface="+mj-lt"/>
              <a:buAutoNum type="arabicPeriod"/>
            </a:pPr>
            <a:endParaRPr lang="en-US" sz="2400" b="1" dirty="0">
              <a:solidFill>
                <a:schemeClr val="dk1"/>
              </a:solidFill>
              <a:latin typeface="Calibri" panose="020F0502020204030204" pitchFamily="34" charset="0"/>
            </a:endParaRPr>
          </a:p>
          <a:p>
            <a:pPr marL="457200" indent="-457200">
              <a:buFont typeface="+mj-lt"/>
              <a:buAutoNum type="arabicPeriod"/>
            </a:pPr>
            <a:r>
              <a:rPr lang="en-US" sz="2400" b="1" dirty="0">
                <a:solidFill>
                  <a:schemeClr val="dk1"/>
                </a:solidFill>
                <a:latin typeface="Calibri" panose="020F0502020204030204" pitchFamily="34" charset="0"/>
              </a:rPr>
              <a:t>Discussion of Task Force Members’ Goals</a:t>
            </a:r>
          </a:p>
          <a:p>
            <a:pPr marL="457200" indent="-457200">
              <a:buFont typeface="+mj-lt"/>
              <a:buAutoNum type="arabicPeriod"/>
            </a:pPr>
            <a:endParaRPr lang="en-US" sz="2400" b="1" dirty="0">
              <a:solidFill>
                <a:schemeClr val="dk1"/>
              </a:solidFill>
              <a:latin typeface="Calibri" panose="020F0502020204030204" pitchFamily="34" charset="0"/>
            </a:endParaRPr>
          </a:p>
          <a:p>
            <a:pPr marL="457200" indent="-457200">
              <a:buFont typeface="+mj-lt"/>
              <a:buAutoNum type="arabicPeriod"/>
            </a:pPr>
            <a:r>
              <a:rPr lang="en-US" sz="2400" b="1" dirty="0">
                <a:solidFill>
                  <a:schemeClr val="dk1"/>
                </a:solidFill>
                <a:latin typeface="Calibri" panose="020F0502020204030204" pitchFamily="34" charset="0"/>
              </a:rPr>
              <a:t>Task Force Webpage and Mailbox</a:t>
            </a: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066800"/>
            <a:ext cx="8839200" cy="5681662"/>
          </a:xfrm>
          <a:prstGeom prst="rect">
            <a:avLst/>
          </a:prstGeom>
        </p:spPr>
        <p:txBody>
          <a:bodyPr wrap="square" numCol="3" rtlCol="0">
            <a:noAutofit/>
          </a:bodyPr>
          <a:lstStyle/>
          <a:p>
            <a:r>
              <a:rPr lang="en-US" sz="1300" b="1" dirty="0">
                <a:latin typeface="Calibri" panose="020F0502020204030204" pitchFamily="34" charset="0"/>
                <a:cs typeface="Calibri" panose="020F0502020204030204" pitchFamily="34" charset="0"/>
              </a:rPr>
              <a:t>Elizabeth Denniston </a:t>
            </a:r>
            <a:r>
              <a:rPr lang="en-US" sz="1300" b="1" i="1" dirty="0">
                <a:latin typeface="Calibri" panose="020F0502020204030204" pitchFamily="34" charset="0"/>
                <a:cs typeface="Calibri" panose="020F0502020204030204" pitchFamily="34" charset="0"/>
              </a:rPr>
              <a:t>(chair)</a:t>
            </a:r>
          </a:p>
          <a:p>
            <a:r>
              <a:rPr lang="en-US" sz="1300" dirty="0">
                <a:latin typeface="Calibri" panose="020F0502020204030204" pitchFamily="34" charset="0"/>
                <a:cs typeface="Calibri" panose="020F0502020204030204" pitchFamily="34" charset="0"/>
              </a:rPr>
              <a:t>Undersecretary for Human Services</a:t>
            </a:r>
            <a:br>
              <a:rPr lang="en-US" sz="1300" dirty="0">
                <a:latin typeface="Calibri" panose="020F0502020204030204" pitchFamily="34" charset="0"/>
                <a:cs typeface="Calibri" panose="020F0502020204030204" pitchFamily="34" charset="0"/>
              </a:rPr>
            </a:br>
            <a:r>
              <a:rPr lang="en-US" sz="1300" dirty="0">
                <a:latin typeface="Calibri" panose="020F0502020204030204" pitchFamily="34" charset="0"/>
                <a:cs typeface="Calibri" panose="020F0502020204030204" pitchFamily="34" charset="0"/>
              </a:rPr>
              <a:t>Executive Office of Health and Human Services</a:t>
            </a:r>
          </a:p>
          <a:p>
            <a:endParaRPr lang="en-US" sz="1300"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300" b="1" dirty="0">
                <a:latin typeface="Calibri" panose="020F0502020204030204" pitchFamily="34" charset="0"/>
                <a:cs typeface="Calibri" panose="020F0502020204030204" pitchFamily="34" charset="0"/>
              </a:rPr>
              <a:t>Tom Cahir</a:t>
            </a:r>
          </a:p>
          <a:p>
            <a:pPr marL="0" marR="0" algn="l" rtl="0" eaLnBrk="1" fontAlgn="ctr" latinLnBrk="0" hangingPunct="1">
              <a:lnSpc>
                <a:spcPct val="115000"/>
              </a:lnSpc>
              <a:spcBef>
                <a:spcPts val="0"/>
              </a:spcBef>
              <a:spcAft>
                <a:spcPts val="0"/>
              </a:spcAft>
            </a:pPr>
            <a:r>
              <a:rPr lang="en-US" sz="1300" dirty="0">
                <a:latin typeface="Calibri" panose="020F0502020204030204" pitchFamily="34" charset="0"/>
                <a:cs typeface="Calibri" panose="020F0502020204030204" pitchFamily="34" charset="0"/>
              </a:rPr>
              <a:t>Administrator</a:t>
            </a:r>
          </a:p>
          <a:p>
            <a:pPr marL="0" marR="0" algn="l" rtl="0" eaLnBrk="1" fontAlgn="ctr" latinLnBrk="0" hangingPunct="1">
              <a:lnSpc>
                <a:spcPct val="115000"/>
              </a:lnSpc>
              <a:spcBef>
                <a:spcPts val="0"/>
              </a:spcBef>
              <a:spcAft>
                <a:spcPts val="0"/>
              </a:spcAft>
            </a:pPr>
            <a:r>
              <a:rPr lang="en-US" sz="1300" dirty="0">
                <a:latin typeface="Calibri" panose="020F0502020204030204" pitchFamily="34" charset="0"/>
                <a:cs typeface="Calibri" panose="020F0502020204030204" pitchFamily="34" charset="0"/>
              </a:rPr>
              <a:t>Cape Cod RTA</a:t>
            </a:r>
          </a:p>
          <a:p>
            <a:pPr marL="0" marR="0" algn="l" rtl="0" eaLnBrk="1" fontAlgn="ctr" latinLnBrk="0" hangingPunct="1">
              <a:lnSpc>
                <a:spcPct val="115000"/>
              </a:lnSpc>
              <a:spcBef>
                <a:spcPts val="0"/>
              </a:spcBef>
              <a:spcAft>
                <a:spcPts val="0"/>
              </a:spcAft>
            </a:pPr>
            <a:endParaRPr lang="en-US" sz="1300"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300" b="1" dirty="0">
                <a:latin typeface="Calibri" panose="020F0502020204030204" pitchFamily="34" charset="0"/>
                <a:cs typeface="Calibri" panose="020F0502020204030204" pitchFamily="34" charset="0"/>
              </a:rPr>
              <a:t>Sean Cristofori</a:t>
            </a:r>
          </a:p>
          <a:p>
            <a:pPr marL="0" marR="0" algn="l" rtl="0" eaLnBrk="1" fontAlgn="ctr" latinLnBrk="0" hangingPunct="1">
              <a:lnSpc>
                <a:spcPct val="115000"/>
              </a:lnSpc>
              <a:spcBef>
                <a:spcPts val="0"/>
              </a:spcBef>
              <a:spcAft>
                <a:spcPts val="0"/>
              </a:spcAft>
            </a:pPr>
            <a:r>
              <a:rPr lang="en-US" sz="1300" dirty="0">
                <a:latin typeface="Calibri" panose="020F0502020204030204" pitchFamily="34" charset="0"/>
                <a:cs typeface="Calibri" panose="020F0502020204030204" pitchFamily="34" charset="0"/>
              </a:rPr>
              <a:t>Director of Transportation</a:t>
            </a:r>
            <a:br>
              <a:rPr lang="en-US" sz="1300" dirty="0">
                <a:latin typeface="Calibri" panose="020F0502020204030204" pitchFamily="34" charset="0"/>
                <a:cs typeface="Calibri" panose="020F0502020204030204" pitchFamily="34" charset="0"/>
              </a:rPr>
            </a:br>
            <a:r>
              <a:rPr lang="en-US" sz="1300" dirty="0">
                <a:latin typeface="Calibri" panose="020F0502020204030204" pitchFamily="34" charset="0"/>
                <a:cs typeface="Calibri" panose="020F0502020204030204" pitchFamily="34" charset="0"/>
              </a:rPr>
              <a:t>Center of Hope Foundation</a:t>
            </a:r>
          </a:p>
          <a:p>
            <a:pPr marL="0" marR="0" algn="l" rtl="0" eaLnBrk="1" fontAlgn="ctr" latinLnBrk="0" hangingPunct="1">
              <a:lnSpc>
                <a:spcPct val="115000"/>
              </a:lnSpc>
              <a:spcBef>
                <a:spcPts val="0"/>
              </a:spcBef>
              <a:spcAft>
                <a:spcPts val="0"/>
              </a:spcAft>
            </a:pPr>
            <a:endParaRPr lang="en-US" sz="1300"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300" b="1" dirty="0">
                <a:latin typeface="Calibri" panose="020F0502020204030204" pitchFamily="34" charset="0"/>
                <a:cs typeface="Calibri" panose="020F0502020204030204" pitchFamily="34" charset="0"/>
              </a:rPr>
              <a:t>Mindy Domb</a:t>
            </a:r>
          </a:p>
          <a:p>
            <a:pPr marL="0" marR="0" algn="l" rtl="0" eaLnBrk="1" fontAlgn="ctr" latinLnBrk="0" hangingPunct="1">
              <a:lnSpc>
                <a:spcPct val="115000"/>
              </a:lnSpc>
              <a:spcBef>
                <a:spcPts val="0"/>
              </a:spcBef>
              <a:spcAft>
                <a:spcPts val="0"/>
              </a:spcAft>
            </a:pPr>
            <a:r>
              <a:rPr lang="en-US" sz="1300" dirty="0">
                <a:latin typeface="Calibri" panose="020F0502020204030204" pitchFamily="34" charset="0"/>
                <a:cs typeface="Calibri" panose="020F0502020204030204" pitchFamily="34" charset="0"/>
              </a:rPr>
              <a:t>MA House of Representatives</a:t>
            </a:r>
          </a:p>
          <a:p>
            <a:pPr marL="0" marR="0" algn="l" rtl="0" eaLnBrk="1" fontAlgn="ctr" latinLnBrk="0" hangingPunct="1">
              <a:lnSpc>
                <a:spcPct val="115000"/>
              </a:lnSpc>
              <a:spcBef>
                <a:spcPts val="0"/>
              </a:spcBef>
              <a:spcAft>
                <a:spcPts val="0"/>
              </a:spcAft>
            </a:pPr>
            <a:endParaRPr lang="en-US" sz="1300"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300" b="1" dirty="0">
                <a:latin typeface="Calibri" panose="020F0502020204030204" pitchFamily="34" charset="0"/>
                <a:cs typeface="Calibri" panose="020F0502020204030204" pitchFamily="34" charset="0"/>
              </a:rPr>
              <a:t>Bruno Fisher</a:t>
            </a:r>
          </a:p>
          <a:p>
            <a:pPr marL="0" marR="0" algn="l" rtl="0" eaLnBrk="1" fontAlgn="ctr" latinLnBrk="0" hangingPunct="1">
              <a:lnSpc>
                <a:spcPct val="115000"/>
              </a:lnSpc>
              <a:spcBef>
                <a:spcPts val="0"/>
              </a:spcBef>
              <a:spcAft>
                <a:spcPts val="0"/>
              </a:spcAft>
            </a:pPr>
            <a:r>
              <a:rPr lang="en-US" sz="1300" dirty="0">
                <a:latin typeface="Calibri" panose="020F0502020204030204" pitchFamily="34" charset="0"/>
                <a:cs typeface="Calibri" panose="020F0502020204030204" pitchFamily="34" charset="0"/>
              </a:rPr>
              <a:t>Interim Administrator</a:t>
            </a:r>
            <a:br>
              <a:rPr lang="en-US" sz="1300" dirty="0">
                <a:latin typeface="Calibri" panose="020F0502020204030204" pitchFamily="34" charset="0"/>
                <a:cs typeface="Calibri" panose="020F0502020204030204" pitchFamily="34" charset="0"/>
              </a:rPr>
            </a:br>
            <a:r>
              <a:rPr lang="en-US" sz="1300" dirty="0">
                <a:latin typeface="Calibri" panose="020F0502020204030204" pitchFamily="34" charset="0"/>
                <a:cs typeface="Calibri" panose="020F0502020204030204" pitchFamily="34" charset="0"/>
              </a:rPr>
              <a:t>Montachusett RTA</a:t>
            </a:r>
          </a:p>
          <a:p>
            <a:pPr marL="0" marR="0" algn="l" rtl="0" eaLnBrk="1" fontAlgn="ctr" latinLnBrk="0" hangingPunct="1">
              <a:lnSpc>
                <a:spcPct val="115000"/>
              </a:lnSpc>
              <a:spcBef>
                <a:spcPts val="0"/>
              </a:spcBef>
              <a:spcAft>
                <a:spcPts val="0"/>
              </a:spcAft>
            </a:pPr>
            <a:endParaRPr lang="en-US" sz="1300"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300" b="1" dirty="0">
                <a:latin typeface="Calibri" panose="020F0502020204030204" pitchFamily="34" charset="0"/>
                <a:cs typeface="Calibri" panose="020F0502020204030204" pitchFamily="34" charset="0"/>
              </a:rPr>
              <a:t>Millie Hernandez</a:t>
            </a:r>
          </a:p>
          <a:p>
            <a:pPr fontAlgn="ctr">
              <a:lnSpc>
                <a:spcPct val="115000"/>
              </a:lnSpc>
            </a:pPr>
            <a:r>
              <a:rPr lang="en-US" sz="1300" dirty="0">
                <a:latin typeface="Calibri" panose="020F0502020204030204" pitchFamily="34" charset="0"/>
                <a:cs typeface="Calibri" panose="020F0502020204030204" pitchFamily="34" charset="0"/>
              </a:rPr>
              <a:t>Individual with lived experience</a:t>
            </a:r>
          </a:p>
          <a:p>
            <a:pPr marL="0" marR="0" algn="l" rtl="0" eaLnBrk="1" fontAlgn="ctr" latinLnBrk="0" hangingPunct="1">
              <a:lnSpc>
                <a:spcPct val="115000"/>
              </a:lnSpc>
              <a:spcBef>
                <a:spcPts val="0"/>
              </a:spcBef>
              <a:spcAft>
                <a:spcPts val="0"/>
              </a:spcAft>
            </a:pPr>
            <a:endParaRPr lang="en-US" sz="1300" b="1"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300" b="1" dirty="0">
                <a:latin typeface="Calibri" panose="020F0502020204030204" pitchFamily="34" charset="0"/>
                <a:cs typeface="Calibri" panose="020F0502020204030204" pitchFamily="34" charset="0"/>
              </a:rPr>
              <a:t>Chris Hoeh</a:t>
            </a:r>
          </a:p>
          <a:p>
            <a:pPr marL="0" marR="0" algn="l" rtl="0" eaLnBrk="1" fontAlgn="ctr" latinLnBrk="0" hangingPunct="1">
              <a:lnSpc>
                <a:spcPct val="115000"/>
              </a:lnSpc>
              <a:spcBef>
                <a:spcPts val="0"/>
              </a:spcBef>
              <a:spcAft>
                <a:spcPts val="0"/>
              </a:spcAft>
            </a:pPr>
            <a:r>
              <a:rPr lang="en-US" sz="1300" dirty="0">
                <a:latin typeface="Calibri" panose="020F0502020204030204" pitchFamily="34" charset="0"/>
                <a:cs typeface="Calibri" panose="020F0502020204030204" pitchFamily="34" charset="0"/>
              </a:rPr>
              <a:t>Teacher, individual with lived experience</a:t>
            </a:r>
          </a:p>
          <a:p>
            <a:pPr marL="0" marR="0" algn="l" rtl="0" eaLnBrk="1" fontAlgn="ctr" latinLnBrk="0" hangingPunct="1">
              <a:lnSpc>
                <a:spcPct val="115000"/>
              </a:lnSpc>
              <a:spcBef>
                <a:spcPts val="0"/>
              </a:spcBef>
              <a:spcAft>
                <a:spcPts val="0"/>
              </a:spcAft>
            </a:pPr>
            <a:r>
              <a:rPr lang="en-US" sz="1300" b="1" dirty="0">
                <a:latin typeface="Calibri" panose="020F0502020204030204" pitchFamily="34" charset="0"/>
                <a:cs typeface="Calibri" panose="020F0502020204030204" pitchFamily="34" charset="0"/>
              </a:rPr>
              <a:t>Joe Krajewski</a:t>
            </a:r>
          </a:p>
          <a:p>
            <a:pPr marL="0" marR="0" algn="l" rtl="0" eaLnBrk="1" fontAlgn="ctr" latinLnBrk="0" hangingPunct="1">
              <a:lnSpc>
                <a:spcPct val="115000"/>
              </a:lnSpc>
              <a:spcBef>
                <a:spcPts val="0"/>
              </a:spcBef>
              <a:spcAft>
                <a:spcPts val="0"/>
              </a:spcAft>
            </a:pPr>
            <a:r>
              <a:rPr lang="en-US" sz="1300" dirty="0">
                <a:latin typeface="Calibri" panose="020F0502020204030204" pitchFamily="34" charset="0"/>
                <a:cs typeface="Calibri" panose="020F0502020204030204" pitchFamily="34" charset="0"/>
              </a:rPr>
              <a:t>Community Connections</a:t>
            </a:r>
          </a:p>
          <a:p>
            <a:pPr marL="0" marR="0" algn="l" rtl="0" eaLnBrk="1" fontAlgn="ctr" latinLnBrk="0" hangingPunct="1">
              <a:lnSpc>
                <a:spcPct val="115000"/>
              </a:lnSpc>
              <a:spcBef>
                <a:spcPts val="0"/>
              </a:spcBef>
              <a:spcAft>
                <a:spcPts val="0"/>
              </a:spcAft>
            </a:pPr>
            <a:endParaRPr lang="en-US" sz="1300" b="1"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300" b="1" dirty="0">
                <a:latin typeface="Calibri" panose="020F0502020204030204" pitchFamily="34" charset="0"/>
                <a:cs typeface="Calibri" panose="020F0502020204030204" pitchFamily="34" charset="0"/>
              </a:rPr>
              <a:t>Catherine Mick, MSW, MBA</a:t>
            </a:r>
          </a:p>
          <a:p>
            <a:pPr marL="0" marR="0" algn="l" rtl="0" eaLnBrk="1" fontAlgn="ctr" latinLnBrk="0" hangingPunct="1">
              <a:lnSpc>
                <a:spcPct val="115000"/>
              </a:lnSpc>
              <a:spcBef>
                <a:spcPts val="0"/>
              </a:spcBef>
              <a:spcAft>
                <a:spcPts val="0"/>
              </a:spcAft>
            </a:pPr>
            <a:r>
              <a:rPr lang="en-US" sz="1300" dirty="0">
                <a:latin typeface="Calibri" panose="020F0502020204030204" pitchFamily="34" charset="0"/>
                <a:cs typeface="Calibri" panose="020F0502020204030204" pitchFamily="34" charset="0"/>
              </a:rPr>
              <a:t>Chief of Staff</a:t>
            </a:r>
            <a:br>
              <a:rPr lang="en-US" sz="1300" dirty="0">
                <a:latin typeface="Calibri" panose="020F0502020204030204" pitchFamily="34" charset="0"/>
                <a:cs typeface="Calibri" panose="020F0502020204030204" pitchFamily="34" charset="0"/>
              </a:rPr>
            </a:br>
            <a:r>
              <a:rPr lang="en-US" sz="1300" dirty="0">
                <a:latin typeface="Calibri" panose="020F0502020204030204" pitchFamily="34" charset="0"/>
                <a:cs typeface="Calibri" panose="020F0502020204030204" pitchFamily="34" charset="0"/>
              </a:rPr>
              <a:t>Commonwealth</a:t>
            </a:r>
            <a:br>
              <a:rPr lang="en-US" sz="1300" dirty="0">
                <a:latin typeface="Calibri" panose="020F0502020204030204" pitchFamily="34" charset="0"/>
                <a:cs typeface="Calibri" panose="020F0502020204030204" pitchFamily="34" charset="0"/>
              </a:rPr>
            </a:br>
            <a:r>
              <a:rPr lang="en-US" sz="1300" dirty="0">
                <a:latin typeface="Calibri" panose="020F0502020204030204" pitchFamily="34" charset="0"/>
                <a:cs typeface="Calibri" panose="020F0502020204030204" pitchFamily="34" charset="0"/>
              </a:rPr>
              <a:t>Medicine</a:t>
            </a:r>
          </a:p>
          <a:p>
            <a:pPr marL="0" marR="0" algn="l" rtl="0" eaLnBrk="1" fontAlgn="ctr" latinLnBrk="0" hangingPunct="1">
              <a:lnSpc>
                <a:spcPct val="115000"/>
              </a:lnSpc>
              <a:spcBef>
                <a:spcPts val="0"/>
              </a:spcBef>
              <a:spcAft>
                <a:spcPts val="0"/>
              </a:spcAft>
            </a:pPr>
            <a:endParaRPr lang="en-US" sz="1300"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300" b="1" dirty="0">
                <a:latin typeface="Calibri" panose="020F0502020204030204" pitchFamily="34" charset="0"/>
                <a:cs typeface="Calibri" panose="020F0502020204030204" pitchFamily="34" charset="0"/>
              </a:rPr>
              <a:t>Susan Moran</a:t>
            </a:r>
          </a:p>
          <a:p>
            <a:pPr marL="0" marR="0" algn="l" rtl="0" eaLnBrk="1" fontAlgn="ctr" latinLnBrk="0" hangingPunct="1">
              <a:lnSpc>
                <a:spcPct val="115000"/>
              </a:lnSpc>
              <a:spcBef>
                <a:spcPts val="0"/>
              </a:spcBef>
              <a:spcAft>
                <a:spcPts val="0"/>
              </a:spcAft>
            </a:pPr>
            <a:r>
              <a:rPr lang="en-US" sz="1300" dirty="0">
                <a:latin typeface="Calibri" panose="020F0502020204030204" pitchFamily="34" charset="0"/>
                <a:cs typeface="Calibri" panose="020F0502020204030204" pitchFamily="34" charset="0"/>
              </a:rPr>
              <a:t>MA Senate</a:t>
            </a:r>
          </a:p>
          <a:p>
            <a:pPr marL="0" marR="0" algn="l" rtl="0" eaLnBrk="1" fontAlgn="ctr" latinLnBrk="0" hangingPunct="1">
              <a:lnSpc>
                <a:spcPct val="115000"/>
              </a:lnSpc>
              <a:spcBef>
                <a:spcPts val="0"/>
              </a:spcBef>
              <a:spcAft>
                <a:spcPts val="0"/>
              </a:spcAft>
            </a:pPr>
            <a:endParaRPr lang="en-US" sz="1300"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300" b="1" dirty="0">
                <a:latin typeface="Calibri" panose="020F0502020204030204" pitchFamily="34" charset="0"/>
                <a:cs typeface="Calibri" panose="020F0502020204030204" pitchFamily="34" charset="0"/>
              </a:rPr>
              <a:t>Mathew Muratore</a:t>
            </a:r>
          </a:p>
          <a:p>
            <a:pPr marL="0" marR="0" algn="l" rtl="0" eaLnBrk="1" fontAlgn="ctr" latinLnBrk="0" hangingPunct="1">
              <a:lnSpc>
                <a:spcPct val="115000"/>
              </a:lnSpc>
              <a:spcBef>
                <a:spcPts val="0"/>
              </a:spcBef>
              <a:spcAft>
                <a:spcPts val="0"/>
              </a:spcAft>
            </a:pPr>
            <a:r>
              <a:rPr lang="en-US" sz="1300" dirty="0">
                <a:latin typeface="Calibri" panose="020F0502020204030204" pitchFamily="34" charset="0"/>
                <a:cs typeface="Calibri" panose="020F0502020204030204" pitchFamily="34" charset="0"/>
              </a:rPr>
              <a:t>MA House of Representatives</a:t>
            </a:r>
          </a:p>
          <a:p>
            <a:pPr marL="0" marR="0" algn="l" rtl="0" eaLnBrk="1" fontAlgn="ctr" latinLnBrk="0" hangingPunct="1">
              <a:lnSpc>
                <a:spcPct val="115000"/>
              </a:lnSpc>
              <a:spcBef>
                <a:spcPts val="0"/>
              </a:spcBef>
              <a:spcAft>
                <a:spcPts val="0"/>
              </a:spcAft>
            </a:pPr>
            <a:endParaRPr lang="en-US" sz="1300"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300" b="1" dirty="0">
                <a:latin typeface="Calibri" panose="020F0502020204030204" pitchFamily="34" charset="0"/>
                <a:cs typeface="Calibri" panose="020F0502020204030204" pitchFamily="34" charset="0"/>
              </a:rPr>
              <a:t>Patrick O’Connor</a:t>
            </a:r>
          </a:p>
          <a:p>
            <a:pPr marL="0" marR="0" algn="l" rtl="0" eaLnBrk="1" fontAlgn="ctr" latinLnBrk="0" hangingPunct="1">
              <a:lnSpc>
                <a:spcPct val="115000"/>
              </a:lnSpc>
              <a:spcBef>
                <a:spcPts val="0"/>
              </a:spcBef>
              <a:spcAft>
                <a:spcPts val="0"/>
              </a:spcAft>
            </a:pPr>
            <a:r>
              <a:rPr lang="en-US" sz="1300" dirty="0">
                <a:latin typeface="Calibri" panose="020F0502020204030204" pitchFamily="34" charset="0"/>
                <a:cs typeface="Calibri" panose="020F0502020204030204" pitchFamily="34" charset="0"/>
              </a:rPr>
              <a:t>MA Senate</a:t>
            </a:r>
          </a:p>
          <a:p>
            <a:pPr marL="0" marR="0" algn="l" rtl="0" eaLnBrk="1" fontAlgn="ctr" latinLnBrk="0" hangingPunct="1">
              <a:lnSpc>
                <a:spcPct val="115000"/>
              </a:lnSpc>
              <a:spcBef>
                <a:spcPts val="0"/>
              </a:spcBef>
              <a:spcAft>
                <a:spcPts val="0"/>
              </a:spcAft>
            </a:pPr>
            <a:r>
              <a:rPr lang="en-US" sz="1300" b="1" dirty="0">
                <a:latin typeface="Calibri" panose="020F0502020204030204" pitchFamily="34" charset="0"/>
                <a:cs typeface="Calibri" panose="020F0502020204030204" pitchFamily="34" charset="0"/>
              </a:rPr>
              <a:t> </a:t>
            </a:r>
          </a:p>
          <a:p>
            <a:pPr marL="0" marR="0" algn="l" rtl="0" eaLnBrk="1" fontAlgn="ctr" latinLnBrk="0" hangingPunct="1">
              <a:lnSpc>
                <a:spcPct val="115000"/>
              </a:lnSpc>
              <a:spcBef>
                <a:spcPts val="0"/>
              </a:spcBef>
              <a:spcAft>
                <a:spcPts val="0"/>
              </a:spcAft>
            </a:pPr>
            <a:r>
              <a:rPr lang="en-US" sz="1300" b="1" dirty="0">
                <a:latin typeface="Calibri" panose="020F0502020204030204" pitchFamily="34" charset="0"/>
                <a:cs typeface="Calibri" panose="020F0502020204030204" pitchFamily="34" charset="0"/>
              </a:rPr>
              <a:t>Jessica Podesva</a:t>
            </a:r>
          </a:p>
          <a:p>
            <a:pPr marL="0" marR="0" algn="l" rtl="0" eaLnBrk="1" fontAlgn="ctr" latinLnBrk="0" hangingPunct="1">
              <a:lnSpc>
                <a:spcPct val="115000"/>
              </a:lnSpc>
              <a:spcBef>
                <a:spcPts val="0"/>
              </a:spcBef>
              <a:spcAft>
                <a:spcPts val="0"/>
              </a:spcAft>
            </a:pPr>
            <a:r>
              <a:rPr lang="en-US" sz="1300" dirty="0">
                <a:latin typeface="Calibri" panose="020F0502020204030204" pitchFamily="34" charset="0"/>
                <a:cs typeface="Calibri" panose="020F0502020204030204" pitchFamily="34" charset="0"/>
              </a:rPr>
              <a:t>Community Organizer</a:t>
            </a:r>
            <a:br>
              <a:rPr lang="en-US" sz="1300" dirty="0">
                <a:latin typeface="Calibri" panose="020F0502020204030204" pitchFamily="34" charset="0"/>
                <a:cs typeface="Calibri" panose="020F0502020204030204" pitchFamily="34" charset="0"/>
              </a:rPr>
            </a:br>
            <a:r>
              <a:rPr lang="en-US" sz="1300" dirty="0">
                <a:latin typeface="Calibri" panose="020F0502020204030204" pitchFamily="34" charset="0"/>
                <a:cs typeface="Calibri" panose="020F0502020204030204" pitchFamily="34" charset="0"/>
              </a:rPr>
              <a:t>Boston Center for Independent Living (BCIL)</a:t>
            </a:r>
          </a:p>
          <a:p>
            <a:pPr marL="0" marR="0" algn="l" rtl="0" eaLnBrk="1" fontAlgn="ctr" latinLnBrk="0" hangingPunct="1">
              <a:lnSpc>
                <a:spcPct val="115000"/>
              </a:lnSpc>
              <a:spcBef>
                <a:spcPts val="0"/>
              </a:spcBef>
              <a:spcAft>
                <a:spcPts val="0"/>
              </a:spcAft>
            </a:pPr>
            <a:endParaRPr lang="en-US" sz="1300" b="1"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endParaRPr lang="en-US" sz="1300" b="1"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endParaRPr lang="en-US" sz="1300" b="1"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300" b="1" dirty="0">
                <a:latin typeface="Calibri" panose="020F0502020204030204" pitchFamily="34" charset="0"/>
                <a:cs typeface="Calibri" panose="020F0502020204030204" pitchFamily="34" charset="0"/>
              </a:rPr>
              <a:t>Stephen T. </a:t>
            </a:r>
            <a:r>
              <a:rPr lang="en-US" sz="1300" b="1" dirty="0" err="1">
                <a:latin typeface="Calibri" panose="020F0502020204030204" pitchFamily="34" charset="0"/>
                <a:cs typeface="Calibri" panose="020F0502020204030204" pitchFamily="34" charset="0"/>
              </a:rPr>
              <a:t>Salwak</a:t>
            </a:r>
            <a:endParaRPr lang="en-US" sz="1300" b="1"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300" dirty="0">
                <a:latin typeface="Calibri" panose="020F0502020204030204" pitchFamily="34" charset="0"/>
                <a:cs typeface="Calibri" panose="020F0502020204030204" pitchFamily="34" charset="0"/>
              </a:rPr>
              <a:t>Transportation Director</a:t>
            </a:r>
          </a:p>
          <a:p>
            <a:pPr marL="0" marR="0" algn="l" rtl="0" eaLnBrk="1" fontAlgn="ctr" latinLnBrk="0" hangingPunct="1">
              <a:lnSpc>
                <a:spcPct val="115000"/>
              </a:lnSpc>
              <a:spcBef>
                <a:spcPts val="0"/>
              </a:spcBef>
              <a:spcAft>
                <a:spcPts val="0"/>
              </a:spcAft>
            </a:pPr>
            <a:r>
              <a:rPr lang="en-US" sz="1300" dirty="0">
                <a:latin typeface="Calibri" panose="020F0502020204030204" pitchFamily="34" charset="0"/>
                <a:cs typeface="Calibri" panose="020F0502020204030204" pitchFamily="34" charset="0"/>
              </a:rPr>
              <a:t>South Shore Community Action Council</a:t>
            </a:r>
          </a:p>
          <a:p>
            <a:pPr marL="0" marR="0" algn="l" rtl="0" eaLnBrk="1" fontAlgn="ctr" latinLnBrk="0" hangingPunct="1">
              <a:lnSpc>
                <a:spcPct val="115000"/>
              </a:lnSpc>
              <a:spcBef>
                <a:spcPts val="0"/>
              </a:spcBef>
              <a:spcAft>
                <a:spcPts val="0"/>
              </a:spcAft>
            </a:pPr>
            <a:endParaRPr lang="en-US" sz="1300" b="1"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300" b="1" dirty="0">
                <a:latin typeface="Calibri" panose="020F0502020204030204" pitchFamily="34" charset="0"/>
                <a:cs typeface="Calibri" panose="020F0502020204030204" pitchFamily="34" charset="0"/>
              </a:rPr>
              <a:t>Leo Sarkissian</a:t>
            </a:r>
          </a:p>
          <a:p>
            <a:pPr marL="0" marR="0" algn="l" rtl="0" eaLnBrk="1" fontAlgn="ctr" latinLnBrk="0" hangingPunct="1">
              <a:lnSpc>
                <a:spcPct val="115000"/>
              </a:lnSpc>
              <a:spcBef>
                <a:spcPts val="0"/>
              </a:spcBef>
              <a:spcAft>
                <a:spcPts val="0"/>
              </a:spcAft>
            </a:pPr>
            <a:r>
              <a:rPr lang="en-US" sz="1300" dirty="0">
                <a:latin typeface="Calibri" panose="020F0502020204030204" pitchFamily="34" charset="0"/>
                <a:cs typeface="Calibri" panose="020F0502020204030204" pitchFamily="34" charset="0"/>
              </a:rPr>
              <a:t>Executive Director</a:t>
            </a:r>
            <a:br>
              <a:rPr lang="en-US" sz="1300" dirty="0">
                <a:latin typeface="Calibri" panose="020F0502020204030204" pitchFamily="34" charset="0"/>
                <a:cs typeface="Calibri" panose="020F0502020204030204" pitchFamily="34" charset="0"/>
              </a:rPr>
            </a:br>
            <a:r>
              <a:rPr lang="en-US" sz="1300" dirty="0">
                <a:latin typeface="Calibri" panose="020F0502020204030204" pitchFamily="34" charset="0"/>
                <a:cs typeface="Calibri" panose="020F0502020204030204" pitchFamily="34" charset="0"/>
              </a:rPr>
              <a:t>The Arc of Massachusetts</a:t>
            </a:r>
          </a:p>
          <a:p>
            <a:pPr marL="0" marR="0" algn="l" rtl="0" eaLnBrk="1" fontAlgn="ctr" latinLnBrk="0" hangingPunct="1">
              <a:lnSpc>
                <a:spcPct val="115000"/>
              </a:lnSpc>
              <a:spcBef>
                <a:spcPts val="0"/>
              </a:spcBef>
              <a:spcAft>
                <a:spcPts val="0"/>
              </a:spcAft>
            </a:pPr>
            <a:endParaRPr lang="en-US" sz="1300"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300" b="1" dirty="0">
                <a:latin typeface="Calibri" panose="020F0502020204030204" pitchFamily="34" charset="0"/>
                <a:cs typeface="Calibri" panose="020F0502020204030204" pitchFamily="34" charset="0"/>
              </a:rPr>
              <a:t>Meredith Slesinger</a:t>
            </a:r>
          </a:p>
          <a:p>
            <a:pPr marL="0" marR="0" algn="l" rtl="0" eaLnBrk="1" fontAlgn="ctr" latinLnBrk="0" hangingPunct="1">
              <a:lnSpc>
                <a:spcPct val="115000"/>
              </a:lnSpc>
              <a:spcBef>
                <a:spcPts val="0"/>
              </a:spcBef>
              <a:spcAft>
                <a:spcPts val="0"/>
              </a:spcAft>
            </a:pPr>
            <a:r>
              <a:rPr lang="en-US" sz="1300" dirty="0">
                <a:latin typeface="Calibri" panose="020F0502020204030204" pitchFamily="34" charset="0"/>
                <a:cs typeface="Calibri" panose="020F0502020204030204" pitchFamily="34" charset="0"/>
              </a:rPr>
              <a:t>Rail and Transit Administrator</a:t>
            </a:r>
            <a:br>
              <a:rPr lang="en-US" sz="1300" dirty="0">
                <a:latin typeface="Calibri" panose="020F0502020204030204" pitchFamily="34" charset="0"/>
                <a:cs typeface="Calibri" panose="020F0502020204030204" pitchFamily="34" charset="0"/>
              </a:rPr>
            </a:br>
            <a:r>
              <a:rPr lang="en-US" sz="1300" dirty="0">
                <a:latin typeface="Calibri" panose="020F0502020204030204" pitchFamily="34" charset="0"/>
                <a:cs typeface="Calibri" panose="020F0502020204030204" pitchFamily="34" charset="0"/>
              </a:rPr>
              <a:t>MassDOT</a:t>
            </a:r>
          </a:p>
          <a:p>
            <a:pPr marL="0" marR="0" algn="l" rtl="0" eaLnBrk="1" fontAlgn="ctr" latinLnBrk="0" hangingPunct="1">
              <a:lnSpc>
                <a:spcPct val="115000"/>
              </a:lnSpc>
              <a:spcBef>
                <a:spcPts val="0"/>
              </a:spcBef>
              <a:spcAft>
                <a:spcPts val="0"/>
              </a:spcAft>
            </a:pPr>
            <a:endParaRPr lang="en-US" sz="1300"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300" b="1" dirty="0">
                <a:latin typeface="Calibri" panose="020F0502020204030204" pitchFamily="34" charset="0"/>
                <a:cs typeface="Calibri" panose="020F0502020204030204" pitchFamily="34" charset="0"/>
              </a:rPr>
              <a:t>Sharna Small Borsellino</a:t>
            </a:r>
          </a:p>
          <a:p>
            <a:pPr marL="0" marR="0" algn="l" rtl="0" eaLnBrk="1" fontAlgn="ctr" latinLnBrk="0" hangingPunct="1">
              <a:lnSpc>
                <a:spcPct val="115000"/>
              </a:lnSpc>
              <a:spcBef>
                <a:spcPts val="0"/>
              </a:spcBef>
              <a:spcAft>
                <a:spcPts val="0"/>
              </a:spcAft>
            </a:pPr>
            <a:r>
              <a:rPr lang="en-US" sz="1300" dirty="0">
                <a:latin typeface="Calibri" panose="020F0502020204030204" pitchFamily="34" charset="0"/>
                <a:cs typeface="Calibri" panose="020F0502020204030204" pitchFamily="34" charset="0"/>
              </a:rPr>
              <a:t>Human Service Transportation Director</a:t>
            </a:r>
            <a:br>
              <a:rPr lang="en-US" sz="1300" dirty="0">
                <a:latin typeface="Calibri" panose="020F0502020204030204" pitchFamily="34" charset="0"/>
                <a:cs typeface="Calibri" panose="020F0502020204030204" pitchFamily="34" charset="0"/>
              </a:rPr>
            </a:br>
            <a:r>
              <a:rPr lang="en-US" sz="1300" dirty="0">
                <a:latin typeface="Calibri" panose="020F0502020204030204" pitchFamily="34" charset="0"/>
                <a:cs typeface="Calibri" panose="020F0502020204030204" pitchFamily="34" charset="0"/>
              </a:rPr>
              <a:t>Executive Office of Health and Human Services</a:t>
            </a:r>
          </a:p>
          <a:p>
            <a:pPr marL="0" marR="0" algn="l" rtl="0" eaLnBrk="1" fontAlgn="ctr" latinLnBrk="0" hangingPunct="1">
              <a:lnSpc>
                <a:spcPct val="115000"/>
              </a:lnSpc>
              <a:spcBef>
                <a:spcPts val="0"/>
              </a:spcBef>
              <a:spcAft>
                <a:spcPts val="0"/>
              </a:spcAft>
            </a:pPr>
            <a:endParaRPr lang="en-US" sz="1300" dirty="0">
              <a:latin typeface="Calibri" panose="020F0502020204030204" pitchFamily="34" charset="0"/>
              <a:cs typeface="Calibri" panose="020F0502020204030204" pitchFamily="34" charset="0"/>
            </a:endParaRPr>
          </a:p>
          <a:p>
            <a:pPr marL="0" marR="0" algn="l" rtl="0" eaLnBrk="1" fontAlgn="ctr" latinLnBrk="0" hangingPunct="1">
              <a:lnSpc>
                <a:spcPct val="115000"/>
              </a:lnSpc>
              <a:spcBef>
                <a:spcPts val="0"/>
              </a:spcBef>
              <a:spcAft>
                <a:spcPts val="0"/>
              </a:spcAft>
            </a:pPr>
            <a:r>
              <a:rPr lang="en-US" sz="1300" b="1" dirty="0">
                <a:latin typeface="Calibri" panose="020F0502020204030204" pitchFamily="34" charset="0"/>
                <a:cs typeface="Calibri" panose="020F0502020204030204" pitchFamily="34" charset="0"/>
              </a:rPr>
              <a:t>Mark Sousa</a:t>
            </a:r>
          </a:p>
          <a:p>
            <a:pPr marL="0" marR="0" algn="l" rtl="0" eaLnBrk="1" fontAlgn="ctr" latinLnBrk="0" hangingPunct="1">
              <a:lnSpc>
                <a:spcPct val="115000"/>
              </a:lnSpc>
              <a:spcBef>
                <a:spcPts val="0"/>
              </a:spcBef>
              <a:spcAft>
                <a:spcPts val="0"/>
              </a:spcAft>
            </a:pPr>
            <a:r>
              <a:rPr lang="en-US" sz="1300" dirty="0">
                <a:latin typeface="Calibri" panose="020F0502020204030204" pitchFamily="34" charset="0"/>
                <a:cs typeface="Calibri" panose="020F0502020204030204" pitchFamily="34" charset="0"/>
              </a:rPr>
              <a:t>Administrator</a:t>
            </a:r>
            <a:br>
              <a:rPr lang="en-US" sz="1300" dirty="0">
                <a:latin typeface="Calibri" panose="020F0502020204030204" pitchFamily="34" charset="0"/>
                <a:cs typeface="Calibri" panose="020F0502020204030204" pitchFamily="34" charset="0"/>
              </a:rPr>
            </a:br>
            <a:r>
              <a:rPr lang="en-US" sz="1300" dirty="0">
                <a:latin typeface="Calibri" panose="020F0502020204030204" pitchFamily="34" charset="0"/>
                <a:cs typeface="Calibri" panose="020F0502020204030204" pitchFamily="34" charset="0"/>
              </a:rPr>
              <a:t>Greater Attleboro-Taunton RTA (GATRA)</a:t>
            </a:r>
          </a:p>
          <a:p>
            <a:endParaRPr lang="en-US" sz="1300" dirty="0">
              <a:latin typeface="Calibri" panose="020F0502020204030204" pitchFamily="34" charset="0"/>
              <a:cs typeface="Calibri" panose="020F0502020204030204" pitchFamily="34" charset="0"/>
            </a:endParaRPr>
          </a:p>
        </p:txBody>
      </p:sp>
      <p:sp>
        <p:nvSpPr>
          <p:cNvPr id="3" name="Title 2"/>
          <p:cNvSpPr>
            <a:spLocks noGrp="1"/>
          </p:cNvSpPr>
          <p:nvPr>
            <p:ph type="title"/>
          </p:nvPr>
        </p:nvSpPr>
        <p:spPr/>
        <p:txBody>
          <a:bodyPr anchor="ctr"/>
          <a:lstStyle/>
          <a:p>
            <a:r>
              <a:rPr lang="en-US" dirty="0"/>
              <a:t>Task Force Members</a:t>
            </a:r>
          </a:p>
        </p:txBody>
      </p:sp>
    </p:spTree>
    <p:extLst>
      <p:ext uri="{BB962C8B-B14F-4D97-AF65-F5344CB8AC3E}">
        <p14:creationId xmlns:p14="http://schemas.microsoft.com/office/powerpoint/2010/main" val="92687501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447800"/>
            <a:ext cx="7848600" cy="4708981"/>
          </a:xfrm>
          <a:prstGeom prst="rect">
            <a:avLst/>
          </a:prstGeom>
        </p:spPr>
        <p:txBody>
          <a:bodyPr wrap="square" rtlCol="0">
            <a:spAutoFit/>
          </a:bodyPr>
          <a:lstStyle/>
          <a:p>
            <a:r>
              <a:rPr lang="en-US" sz="2000" b="1" u="sng" dirty="0">
                <a:latin typeface="Calibri" panose="020F0502020204030204" pitchFamily="34" charset="0"/>
              </a:rPr>
              <a:t>Open Meeting Law</a:t>
            </a:r>
          </a:p>
          <a:p>
            <a:pPr marL="342900" indent="-342900">
              <a:buFont typeface="Arial" panose="020B0604020202020204" pitchFamily="34" charset="0"/>
              <a:buChar char="•"/>
            </a:pPr>
            <a:r>
              <a:rPr lang="en-US" sz="2000" dirty="0">
                <a:latin typeface="Calibri" panose="020F0502020204030204" pitchFamily="34" charset="0"/>
              </a:rPr>
              <a:t>Our meetings are subject to the Open Meeting Law (OML).</a:t>
            </a:r>
          </a:p>
          <a:p>
            <a:pPr marL="342900" indent="-342900">
              <a:buFont typeface="Arial" panose="020B0604020202020204" pitchFamily="34" charset="0"/>
              <a:buChar char="•"/>
            </a:pPr>
            <a:r>
              <a:rPr lang="en-US" sz="2000" dirty="0">
                <a:latin typeface="Calibri" panose="020F0502020204030204" pitchFamily="34" charset="0"/>
              </a:rPr>
              <a:t>All of our meetings must be held in public and notice of the meeting, including the agenda, must be provided to the public at least 48 hours in advance.</a:t>
            </a:r>
          </a:p>
          <a:p>
            <a:pPr marL="342900" indent="-342900">
              <a:buFont typeface="Arial" panose="020B0604020202020204" pitchFamily="34" charset="0"/>
              <a:buChar char="•"/>
            </a:pPr>
            <a:r>
              <a:rPr lang="en-US" sz="2000" dirty="0">
                <a:latin typeface="Calibri" panose="020F0502020204030204" pitchFamily="34" charset="0"/>
              </a:rPr>
              <a:t>Under the OML, members cannot communicate with a quorum (simple majority) of the members regarding topics before this Task Force (in person or via email) outside of a public meeting.</a:t>
            </a:r>
          </a:p>
          <a:p>
            <a:pPr marL="342900" indent="-342900">
              <a:buFont typeface="Arial" panose="020B0604020202020204" pitchFamily="34" charset="0"/>
              <a:buChar char="•"/>
            </a:pPr>
            <a:r>
              <a:rPr lang="en-US" sz="2000" dirty="0">
                <a:latin typeface="Calibri" panose="020F0502020204030204" pitchFamily="34" charset="0"/>
              </a:rPr>
              <a:t>Each member must complete the </a:t>
            </a:r>
            <a:r>
              <a:rPr lang="en-US" sz="2000" u="sng" dirty="0">
                <a:latin typeface="Calibri" panose="020F0502020204030204" pitchFamily="34" charset="0"/>
              </a:rPr>
              <a:t>Certificate of Receipt of OML Materials</a:t>
            </a:r>
            <a:r>
              <a:rPr lang="en-US" sz="2000" dirty="0">
                <a:latin typeface="Calibri" panose="020F0502020204030204" pitchFamily="34" charset="0"/>
              </a:rPr>
              <a:t> certifying receipt and understanding of the materials.  </a:t>
            </a:r>
          </a:p>
          <a:p>
            <a:pPr marL="342900" indent="-342900">
              <a:buFont typeface="Arial" panose="020B0604020202020204" pitchFamily="34" charset="0"/>
              <a:buChar char="•"/>
            </a:pPr>
            <a:r>
              <a:rPr lang="en-US" sz="2000" dirty="0">
                <a:latin typeface="Calibri" panose="020F0502020204030204" pitchFamily="34" charset="0"/>
              </a:rPr>
              <a:t>For any questions about the Open Meeting Law, contact the </a:t>
            </a:r>
            <a:br>
              <a:rPr lang="en-US" sz="2000" dirty="0">
                <a:latin typeface="Calibri" panose="020F0502020204030204" pitchFamily="34" charset="0"/>
              </a:rPr>
            </a:br>
            <a:r>
              <a:rPr lang="en-US" sz="2000" dirty="0">
                <a:latin typeface="Calibri" panose="020F0502020204030204" pitchFamily="34" charset="0"/>
              </a:rPr>
              <a:t>Attorney General's Division of Open Government at (617) 963-2540</a:t>
            </a:r>
            <a:br>
              <a:rPr lang="en-US" sz="2000" dirty="0">
                <a:latin typeface="Calibri" panose="020F0502020204030204" pitchFamily="34" charset="0"/>
              </a:rPr>
            </a:br>
            <a:r>
              <a:rPr lang="en-US" sz="2000" dirty="0">
                <a:latin typeface="Calibri" panose="020F0502020204030204" pitchFamily="34" charset="0"/>
              </a:rPr>
              <a:t>or </a:t>
            </a:r>
            <a:r>
              <a:rPr lang="en-US" sz="2000" u="sng" dirty="0">
                <a:solidFill>
                  <a:srgbClr val="003366"/>
                </a:solidFill>
                <a:latin typeface="Calibri" panose="020F0502020204030204" pitchFamily="34" charset="0"/>
              </a:rPr>
              <a:t>openmeeting@state.ma.us</a:t>
            </a:r>
            <a:endParaRPr lang="en-US" sz="2000" dirty="0">
              <a:latin typeface="Calibri" panose="020F0502020204030204" pitchFamily="34" charset="0"/>
            </a:endParaRPr>
          </a:p>
          <a:p>
            <a:pPr marL="342900" indent="-342900">
              <a:buFont typeface="Arial" panose="020B0604020202020204" pitchFamily="34" charset="0"/>
              <a:buChar char="•"/>
            </a:pPr>
            <a:r>
              <a:rPr lang="en-US" sz="2000" dirty="0">
                <a:latin typeface="Calibri" panose="020F0502020204030204" pitchFamily="34" charset="0"/>
              </a:rPr>
              <a:t>Additional information can be found at:</a:t>
            </a:r>
          </a:p>
          <a:p>
            <a:pPr marL="347663"/>
            <a:r>
              <a:rPr lang="en-US" sz="2000" u="sng" dirty="0">
                <a:solidFill>
                  <a:srgbClr val="003366"/>
                </a:solidFill>
                <a:latin typeface="Calibri" panose="020F0502020204030204" pitchFamily="34" charset="0"/>
              </a:rPr>
              <a:t>www.mass.gov/the-open-meeting-law</a:t>
            </a:r>
          </a:p>
        </p:txBody>
      </p:sp>
      <p:sp>
        <p:nvSpPr>
          <p:cNvPr id="3" name="Title 2"/>
          <p:cNvSpPr>
            <a:spLocks noGrp="1"/>
          </p:cNvSpPr>
          <p:nvPr>
            <p:ph type="title"/>
          </p:nvPr>
        </p:nvSpPr>
        <p:spPr/>
        <p:txBody>
          <a:bodyPr anchor="ctr" anchorCtr="0"/>
          <a:lstStyle/>
          <a:p>
            <a:r>
              <a:rPr lang="en-US" dirty="0"/>
              <a:t>Review of Open Meeting Law</a:t>
            </a:r>
          </a:p>
        </p:txBody>
      </p:sp>
    </p:spTree>
    <p:extLst>
      <p:ext uri="{BB962C8B-B14F-4D97-AF65-F5344CB8AC3E}">
        <p14:creationId xmlns:p14="http://schemas.microsoft.com/office/powerpoint/2010/main" val="44064123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237595"/>
            <a:ext cx="8610600" cy="5493812"/>
          </a:xfrm>
          <a:prstGeom prst="rect">
            <a:avLst/>
          </a:prstGeom>
        </p:spPr>
        <p:txBody>
          <a:bodyPr wrap="square" rtlCol="0">
            <a:spAutoFit/>
          </a:bodyPr>
          <a:lstStyle/>
          <a:p>
            <a:r>
              <a:rPr lang="en-US" sz="1300" b="1" dirty="0">
                <a:latin typeface="Calibri" panose="020F0502020204030204" pitchFamily="34" charset="0"/>
              </a:rPr>
              <a:t>Legal Authority: </a:t>
            </a:r>
            <a:r>
              <a:rPr lang="en-US" sz="1300" dirty="0">
                <a:latin typeface="Calibri" panose="020F0502020204030204" pitchFamily="34" charset="0"/>
              </a:rPr>
              <a:t>Section 134 of Chapter 24 of the Acts of 2021</a:t>
            </a:r>
            <a:endParaRPr lang="en-US" sz="1300" dirty="0">
              <a:solidFill>
                <a:srgbClr val="FF0000"/>
              </a:solidFill>
              <a:latin typeface="Calibri" panose="020F0502020204030204" pitchFamily="34" charset="0"/>
            </a:endParaRPr>
          </a:p>
          <a:p>
            <a:pPr lvl="0"/>
            <a:endParaRPr lang="en-US" sz="1300" b="1" dirty="0">
              <a:latin typeface="Calibri" panose="020F0502020204030204" pitchFamily="34" charset="0"/>
            </a:endParaRPr>
          </a:p>
          <a:p>
            <a:pPr lvl="0"/>
            <a:r>
              <a:rPr lang="en-US" sz="1300" b="1" u="sng" dirty="0">
                <a:latin typeface="Calibri" panose="020F0502020204030204" pitchFamily="34" charset="0"/>
              </a:rPr>
              <a:t>Task Force on Non-Emergency Human Service Transportation</a:t>
            </a:r>
          </a:p>
          <a:p>
            <a:pPr lvl="0"/>
            <a:endParaRPr lang="en-US" sz="1300" b="1" dirty="0">
              <a:latin typeface="Calibri" panose="020F0502020204030204" pitchFamily="34" charset="0"/>
            </a:endParaRPr>
          </a:p>
          <a:p>
            <a:pPr lvl="0"/>
            <a:r>
              <a:rPr lang="en-US" sz="1300" b="1" dirty="0">
                <a:latin typeface="Calibri" panose="020F0502020204030204" pitchFamily="34" charset="0"/>
              </a:rPr>
              <a:t>Goal: </a:t>
            </a:r>
            <a:r>
              <a:rPr lang="en-US" sz="1300" dirty="0">
                <a:latin typeface="Calibri" panose="020F0502020204030204" pitchFamily="34" charset="0"/>
              </a:rPr>
              <a:t>Explore ways to better collaborate, improve service, and achieve operational and cost efficiencies through the brokerage system and provide the highest quality outcomes for consumers utilizing these services in the Commonwealth.</a:t>
            </a:r>
          </a:p>
          <a:p>
            <a:pPr lvl="0"/>
            <a:endParaRPr lang="en-US" sz="1300" b="1" dirty="0">
              <a:latin typeface="Calibri" panose="020F0502020204030204" pitchFamily="34" charset="0"/>
            </a:endParaRPr>
          </a:p>
          <a:p>
            <a:pPr marL="228600" lvl="0" indent="-228600">
              <a:buFont typeface="+mj-lt"/>
              <a:buAutoNum type="arabicPeriod"/>
            </a:pPr>
            <a:r>
              <a:rPr lang="en-US" sz="1300" dirty="0">
                <a:latin typeface="Calibri" panose="020F0502020204030204" pitchFamily="34" charset="0"/>
              </a:rPr>
              <a:t>The Task Force shall make recommendations and propose guidelines on non-emergency human services transportation with the goal of examining and better understanding the human services transportation brokerage program and identifying opportunities for improved service and productivity that provides a strong safety net for vulnerable populations in both rural and urban areas.</a:t>
            </a:r>
          </a:p>
          <a:p>
            <a:pPr marL="228600" lvl="0" indent="-228600">
              <a:buFont typeface="+mj-lt"/>
              <a:buAutoNum type="arabicPeriod"/>
            </a:pPr>
            <a:endParaRPr lang="en-US" sz="1300" dirty="0">
              <a:latin typeface="Calibri" panose="020F0502020204030204" pitchFamily="34" charset="0"/>
            </a:endParaRPr>
          </a:p>
          <a:p>
            <a:pPr marL="228600" lvl="0" indent="-228600">
              <a:buFont typeface="+mj-lt"/>
              <a:buAutoNum type="arabicPeriod"/>
            </a:pPr>
            <a:r>
              <a:rPr lang="en-US" sz="1300" dirty="0">
                <a:latin typeface="Calibri" panose="020F0502020204030204" pitchFamily="34" charset="0"/>
              </a:rPr>
              <a:t>The recommendations and guidelines shall include, but not be limited to:</a:t>
            </a:r>
          </a:p>
          <a:p>
            <a:pPr marL="685800" lvl="1" indent="-228600">
              <a:buFont typeface="+mj-lt"/>
              <a:buAutoNum type="alphaLcPeriod"/>
            </a:pPr>
            <a:r>
              <a:rPr lang="en-US" sz="1300" dirty="0">
                <a:latin typeface="Calibri" panose="020F0502020204030204" pitchFamily="34" charset="0"/>
              </a:rPr>
              <a:t>the use of existing routes when available,</a:t>
            </a:r>
          </a:p>
          <a:p>
            <a:pPr marL="685800" lvl="1" indent="-228600">
              <a:buFont typeface="+mj-lt"/>
              <a:buAutoNum type="alphaLcPeriod"/>
            </a:pPr>
            <a:r>
              <a:rPr lang="en-US" sz="1300" dirty="0">
                <a:latin typeface="Calibri" panose="020F0502020204030204" pitchFamily="34" charset="0"/>
              </a:rPr>
              <a:t>the provision of bus passes to eligible individuals, and</a:t>
            </a:r>
          </a:p>
          <a:p>
            <a:pPr marL="685800" lvl="1" indent="-228600">
              <a:buFont typeface="+mj-lt"/>
              <a:buAutoNum type="alphaLcPeriod"/>
            </a:pPr>
            <a:r>
              <a:rPr lang="en-US" sz="1300" dirty="0">
                <a:latin typeface="Calibri" panose="020F0502020204030204" pitchFamily="34" charset="0"/>
              </a:rPr>
              <a:t>the need to have strong, transparent, and consistent cost allocation systems in place to ensure that the capital and operating costs for both the brokerage and public transit systems are assigned to the appropriate cost center for reimbursement.</a:t>
            </a:r>
          </a:p>
          <a:p>
            <a:pPr marL="228600" lvl="0" indent="-228600">
              <a:buFont typeface="+mj-lt"/>
              <a:buAutoNum type="arabicPeriod"/>
            </a:pPr>
            <a:endParaRPr lang="en-US" sz="1300" dirty="0">
              <a:latin typeface="Calibri" panose="020F0502020204030204" pitchFamily="34" charset="0"/>
            </a:endParaRPr>
          </a:p>
          <a:p>
            <a:pPr marL="228600" lvl="0" indent="-228600">
              <a:buFont typeface="+mj-lt"/>
              <a:buAutoNum type="arabicPeriod"/>
            </a:pPr>
            <a:r>
              <a:rPr lang="en-US" sz="1300" dirty="0">
                <a:latin typeface="Calibri" panose="020F0502020204030204" pitchFamily="34" charset="0"/>
              </a:rPr>
              <a:t>The recommendations and guidelines shall be used by the Human Services Transportation office to develop non-emergency human services transportation broker services.</a:t>
            </a:r>
          </a:p>
          <a:p>
            <a:pPr lvl="0"/>
            <a:endParaRPr lang="en-US" sz="1300" dirty="0">
              <a:latin typeface="Calibri" panose="020F0502020204030204" pitchFamily="34" charset="0"/>
            </a:endParaRPr>
          </a:p>
          <a:p>
            <a:pPr lvl="0"/>
            <a:r>
              <a:rPr lang="en-US" sz="1300" dirty="0">
                <a:latin typeface="Calibri" panose="020F0502020204030204" pitchFamily="34" charset="0"/>
              </a:rPr>
              <a:t>The Task Force shall file a report of its study and its recommendations with the Clerks of the House of Representatives and Senate, the House and Senate Committees on Ways and Means, the Joint Committee on Transportation, the Joint Committee on Children, Families and Persons with Disabilities, the Secretary of Health and Human Services and the Secretary of Transportation not later than </a:t>
            </a:r>
            <a:r>
              <a:rPr lang="en-US" sz="1300" b="1" dirty="0">
                <a:latin typeface="Calibri" panose="020F0502020204030204" pitchFamily="34" charset="0"/>
              </a:rPr>
              <a:t>December 1, 2022</a:t>
            </a:r>
            <a:r>
              <a:rPr lang="en-US" sz="1300" dirty="0">
                <a:latin typeface="Calibri" panose="020F0502020204030204" pitchFamily="34" charset="0"/>
              </a:rPr>
              <a:t>.</a:t>
            </a:r>
          </a:p>
        </p:txBody>
      </p:sp>
      <p:sp>
        <p:nvSpPr>
          <p:cNvPr id="3" name="Title 2"/>
          <p:cNvSpPr>
            <a:spLocks noGrp="1"/>
          </p:cNvSpPr>
          <p:nvPr>
            <p:ph type="title"/>
          </p:nvPr>
        </p:nvSpPr>
        <p:spPr/>
        <p:txBody>
          <a:bodyPr anchor="ctr" anchorCtr="0"/>
          <a:lstStyle/>
          <a:p>
            <a:r>
              <a:rPr lang="en-US" dirty="0"/>
              <a:t>Task Force’s Charge</a:t>
            </a:r>
          </a:p>
        </p:txBody>
      </p:sp>
    </p:spTree>
    <p:extLst>
      <p:ext uri="{BB962C8B-B14F-4D97-AF65-F5344CB8AC3E}">
        <p14:creationId xmlns:p14="http://schemas.microsoft.com/office/powerpoint/2010/main" val="134375174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2971800"/>
            <a:ext cx="8305800" cy="1107996"/>
          </a:xfrm>
          <a:prstGeom prst="rect">
            <a:avLst/>
          </a:prstGeom>
        </p:spPr>
        <p:txBody>
          <a:bodyPr wrap="square" rtlCol="0">
            <a:spAutoFit/>
          </a:bodyPr>
          <a:lstStyle/>
          <a:p>
            <a:r>
              <a:rPr lang="en-US" sz="2200" b="1" dirty="0">
                <a:solidFill>
                  <a:schemeClr val="dk1"/>
                </a:solidFill>
                <a:latin typeface="Calibri" panose="020F0502020204030204" pitchFamily="34" charset="0"/>
              </a:rPr>
              <a:t>Sharna Small Borsellino</a:t>
            </a:r>
            <a:endParaRPr lang="en-US" sz="2200" b="1" dirty="0">
              <a:solidFill>
                <a:schemeClr val="accent6">
                  <a:lumMod val="60000"/>
                  <a:lumOff val="40000"/>
                </a:schemeClr>
              </a:solidFill>
              <a:latin typeface="Calibri" panose="020F0502020204030204" pitchFamily="34" charset="0"/>
            </a:endParaRPr>
          </a:p>
          <a:p>
            <a:r>
              <a:rPr lang="en-US" sz="2200" dirty="0">
                <a:latin typeface="Calibri" panose="020F0502020204030204" pitchFamily="34" charset="0"/>
              </a:rPr>
              <a:t>Director, Human Service Transportation</a:t>
            </a:r>
          </a:p>
          <a:p>
            <a:r>
              <a:rPr lang="en-US" sz="2200" dirty="0">
                <a:latin typeface="Calibri" panose="020F0502020204030204" pitchFamily="34" charset="0"/>
              </a:rPr>
              <a:t>Executive Office of Health and Human Services</a:t>
            </a:r>
          </a:p>
        </p:txBody>
      </p:sp>
      <p:sp>
        <p:nvSpPr>
          <p:cNvPr id="3" name="Title 2"/>
          <p:cNvSpPr>
            <a:spLocks noGrp="1"/>
          </p:cNvSpPr>
          <p:nvPr>
            <p:ph type="title"/>
          </p:nvPr>
        </p:nvSpPr>
        <p:spPr/>
        <p:txBody>
          <a:bodyPr anchor="ctr"/>
          <a:lstStyle/>
          <a:p>
            <a:r>
              <a:rPr lang="en-US" dirty="0"/>
              <a:t>Overview of HST Services</a:t>
            </a:r>
          </a:p>
        </p:txBody>
      </p:sp>
    </p:spTree>
    <p:extLst>
      <p:ext uri="{BB962C8B-B14F-4D97-AF65-F5344CB8AC3E}">
        <p14:creationId xmlns:p14="http://schemas.microsoft.com/office/powerpoint/2010/main" val="152580794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524000"/>
            <a:ext cx="8305800" cy="4832092"/>
          </a:xfrm>
          <a:prstGeom prst="rect">
            <a:avLst/>
          </a:prstGeom>
        </p:spPr>
        <p:txBody>
          <a:bodyPr wrap="square" rtlCol="0">
            <a:spAutoFit/>
          </a:bodyPr>
          <a:lstStyle/>
          <a:p>
            <a:r>
              <a:rPr lang="en-US" sz="2200" b="1" u="sng" dirty="0">
                <a:solidFill>
                  <a:schemeClr val="dk1"/>
                </a:solidFill>
                <a:latin typeface="Calibri" panose="020F0502020204030204" pitchFamily="34" charset="0"/>
              </a:rPr>
              <a:t>Webpage</a:t>
            </a:r>
          </a:p>
          <a:p>
            <a:r>
              <a:rPr lang="en-US" sz="2200" dirty="0">
                <a:solidFill>
                  <a:schemeClr val="dk1"/>
                </a:solidFill>
                <a:latin typeface="Calibri" panose="020F0502020204030204" pitchFamily="34" charset="0"/>
              </a:rPr>
              <a:t>Approved minutes and presentations from Task Force meetings will be posted on the Task Force’s Mass.gov webpage:</a:t>
            </a:r>
          </a:p>
          <a:p>
            <a:endParaRPr lang="en-US" sz="2200" dirty="0">
              <a:solidFill>
                <a:schemeClr val="dk1"/>
              </a:solidFill>
              <a:latin typeface="Calibri" panose="020F0502020204030204" pitchFamily="34" charset="0"/>
            </a:endParaRPr>
          </a:p>
          <a:p>
            <a:r>
              <a:rPr lang="en-US" sz="2200" dirty="0">
                <a:solidFill>
                  <a:schemeClr val="accent6">
                    <a:lumMod val="60000"/>
                    <a:lumOff val="40000"/>
                  </a:schemeClr>
                </a:solidFill>
                <a:latin typeface="Calibri" panose="020F0502020204030204" pitchFamily="34" charset="0"/>
                <a:hlinkClick r:id="rId2">
                  <a:extLst>
                    <a:ext uri="{A12FA001-AC4F-418D-AE19-62706E023703}">
                      <ahyp:hlinkClr xmlns:ahyp="http://schemas.microsoft.com/office/drawing/2018/hyperlinkcolor" val="tx"/>
                    </a:ext>
                  </a:extLst>
                </a:hlinkClick>
              </a:rPr>
              <a:t>www.mass.gov/orgs/human-service-transportation-task-force</a:t>
            </a:r>
            <a:endParaRPr lang="en-US" sz="2200" dirty="0">
              <a:solidFill>
                <a:schemeClr val="accent6">
                  <a:lumMod val="60000"/>
                  <a:lumOff val="40000"/>
                </a:schemeClr>
              </a:solidFill>
              <a:latin typeface="Calibri" panose="020F0502020204030204" pitchFamily="34" charset="0"/>
            </a:endParaRPr>
          </a:p>
          <a:p>
            <a:endParaRPr lang="en-US" sz="2200" dirty="0">
              <a:solidFill>
                <a:schemeClr val="dk1"/>
              </a:solidFill>
              <a:latin typeface="Calibri" panose="020F0502020204030204" pitchFamily="34" charset="0"/>
            </a:endParaRPr>
          </a:p>
          <a:p>
            <a:r>
              <a:rPr lang="en-US" sz="2200" b="1" u="sng" dirty="0">
                <a:solidFill>
                  <a:schemeClr val="dk1"/>
                </a:solidFill>
                <a:latin typeface="Calibri" panose="020F0502020204030204" pitchFamily="34" charset="0"/>
              </a:rPr>
              <a:t>Mailbox</a:t>
            </a:r>
          </a:p>
          <a:p>
            <a:r>
              <a:rPr lang="en-US" sz="2200" dirty="0">
                <a:solidFill>
                  <a:schemeClr val="dk1"/>
                </a:solidFill>
                <a:latin typeface="Calibri" panose="020F0502020204030204" pitchFamily="34" charset="0"/>
              </a:rPr>
              <a:t>General comments and questions may be submitted to the Task Force’s mailbox (below) or by clicking on the </a:t>
            </a:r>
            <a:r>
              <a:rPr lang="en-US" sz="2200" i="1" dirty="0">
                <a:solidFill>
                  <a:schemeClr val="dk1"/>
                </a:solidFill>
                <a:latin typeface="Calibri" panose="020F0502020204030204" pitchFamily="34" charset="0"/>
              </a:rPr>
              <a:t>Contact Us</a:t>
            </a:r>
            <a:r>
              <a:rPr lang="en-US" sz="2200" dirty="0">
                <a:solidFill>
                  <a:schemeClr val="dk1"/>
                </a:solidFill>
                <a:latin typeface="Calibri" panose="020F0502020204030204" pitchFamily="34" charset="0"/>
              </a:rPr>
              <a:t> link on the Mass.gov webpage:</a:t>
            </a:r>
          </a:p>
          <a:p>
            <a:endParaRPr lang="en-US" sz="2200" b="1" u="sng" dirty="0">
              <a:solidFill>
                <a:schemeClr val="dk1"/>
              </a:solidFill>
              <a:latin typeface="Calibri" panose="020F0502020204030204" pitchFamily="34" charset="0"/>
            </a:endParaRPr>
          </a:p>
          <a:p>
            <a:r>
              <a:rPr lang="en-US" sz="2200" dirty="0">
                <a:solidFill>
                  <a:schemeClr val="accent6">
                    <a:lumMod val="60000"/>
                    <a:lumOff val="40000"/>
                  </a:schemeClr>
                </a:solidFill>
                <a:latin typeface="Calibri" panose="020F0502020204030204" pitchFamily="34" charset="0"/>
                <a:hlinkClick r:id="rId3">
                  <a:extLst>
                    <a:ext uri="{A12FA001-AC4F-418D-AE19-62706E023703}">
                      <ahyp:hlinkClr xmlns:ahyp="http://schemas.microsoft.com/office/drawing/2018/hyperlinkcolor" val="tx"/>
                    </a:ext>
                  </a:extLst>
                </a:hlinkClick>
              </a:rPr>
              <a:t>HST-task-force@mass.gov</a:t>
            </a:r>
            <a:endParaRPr lang="en-US" sz="2200" dirty="0">
              <a:solidFill>
                <a:schemeClr val="accent6">
                  <a:lumMod val="60000"/>
                  <a:lumOff val="40000"/>
                </a:schemeClr>
              </a:solidFill>
              <a:latin typeface="Calibri" panose="020F0502020204030204" pitchFamily="34" charset="0"/>
            </a:endParaRPr>
          </a:p>
          <a:p>
            <a:endParaRPr lang="en-US" sz="2200" dirty="0">
              <a:solidFill>
                <a:schemeClr val="dk1"/>
              </a:solidFill>
              <a:latin typeface="Calibri" panose="020F0502020204030204" pitchFamily="34" charset="0"/>
            </a:endParaRPr>
          </a:p>
          <a:p>
            <a:endParaRPr lang="en-US" sz="2200" dirty="0">
              <a:solidFill>
                <a:schemeClr val="dk1"/>
              </a:solidFill>
              <a:latin typeface="Calibri" panose="020F0502020204030204" pitchFamily="34" charset="0"/>
            </a:endParaRPr>
          </a:p>
        </p:txBody>
      </p:sp>
      <p:sp>
        <p:nvSpPr>
          <p:cNvPr id="3" name="Title 2"/>
          <p:cNvSpPr>
            <a:spLocks noGrp="1"/>
          </p:cNvSpPr>
          <p:nvPr>
            <p:ph type="title"/>
          </p:nvPr>
        </p:nvSpPr>
        <p:spPr/>
        <p:txBody>
          <a:bodyPr anchor="ctr"/>
          <a:lstStyle/>
          <a:p>
            <a:r>
              <a:rPr lang="en-US" dirty="0"/>
              <a:t>Task Force Webpage and Mailbox</a:t>
            </a:r>
          </a:p>
        </p:txBody>
      </p:sp>
    </p:spTree>
    <p:extLst>
      <p:ext uri="{BB962C8B-B14F-4D97-AF65-F5344CB8AC3E}">
        <p14:creationId xmlns:p14="http://schemas.microsoft.com/office/powerpoint/2010/main" val="100016540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9100" y="3581400"/>
            <a:ext cx="8305800" cy="584775"/>
          </a:xfrm>
          <a:prstGeom prst="rect">
            <a:avLst/>
          </a:prstGeom>
        </p:spPr>
        <p:txBody>
          <a:bodyPr wrap="square" rtlCol="0">
            <a:spAutoFit/>
          </a:bodyPr>
          <a:lstStyle/>
          <a:p>
            <a:pPr algn="ctr"/>
            <a:r>
              <a:rPr lang="en-US" sz="3200" dirty="0">
                <a:solidFill>
                  <a:schemeClr val="dk1"/>
                </a:solidFill>
                <a:latin typeface="Calibri" panose="020F0502020204030204" pitchFamily="34" charset="0"/>
              </a:rPr>
              <a:t>Thank you!</a:t>
            </a:r>
          </a:p>
        </p:txBody>
      </p:sp>
    </p:spTree>
    <p:extLst>
      <p:ext uri="{BB962C8B-B14F-4D97-AF65-F5344CB8AC3E}">
        <p14:creationId xmlns:p14="http://schemas.microsoft.com/office/powerpoint/2010/main" val="1613329997"/>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7415</TotalTime>
  <Words>743</Words>
  <Application>Microsoft Office PowerPoint</Application>
  <PresentationFormat>On-screen Show (4:3)</PresentationFormat>
  <Paragraphs>124</Paragraphs>
  <Slides>8</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Courier New</vt:lpstr>
      <vt:lpstr>1_Blue Presentation Template - MA HHS - small logos</vt:lpstr>
      <vt:lpstr>PowerPoint Presentation</vt:lpstr>
      <vt:lpstr>Agenda</vt:lpstr>
      <vt:lpstr>Task Force Members</vt:lpstr>
      <vt:lpstr>Review of Open Meeting Law</vt:lpstr>
      <vt:lpstr>Task Force’s Charge</vt:lpstr>
      <vt:lpstr>Overview of HST Services</vt:lpstr>
      <vt:lpstr>Task Force Webpage and Mailbox</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Cohen, Gabriel R. (EHS)</cp:lastModifiedBy>
  <cp:revision>697</cp:revision>
  <cp:lastPrinted>2021-10-26T16:43:30Z</cp:lastPrinted>
  <dcterms:created xsi:type="dcterms:W3CDTF">2014-04-27T20:43:35Z</dcterms:created>
  <dcterms:modified xsi:type="dcterms:W3CDTF">2021-11-04T20:20:01Z</dcterms:modified>
</cp:coreProperties>
</file>