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5.xml" ContentType="application/vnd.openxmlformats-officedocument.theme+xml"/>
  <Override PartName="/ppt/tags/tag9.xml" ContentType="application/vnd.openxmlformats-officedocument.presentationml.tags+xml"/>
  <Override PartName="/ppt/tags/tag10.xml" ContentType="application/vnd.openxmlformats-officedocument.presentationml.tags+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6.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 id="2147483674" r:id="rId3"/>
    <p:sldMasterId id="2147483682" r:id="rId4"/>
    <p:sldMasterId id="2147483690" r:id="rId5"/>
    <p:sldMasterId id="2147483698" r:id="rId6"/>
  </p:sldMasterIdLst>
  <p:notesMasterIdLst>
    <p:notesMasterId r:id="rId16"/>
  </p:notesMasterIdLst>
  <p:handoutMasterIdLst>
    <p:handoutMasterId r:id="rId17"/>
  </p:handoutMasterIdLst>
  <p:sldIdLst>
    <p:sldId id="257" r:id="rId7"/>
    <p:sldId id="306" r:id="rId8"/>
    <p:sldId id="304" r:id="rId9"/>
    <p:sldId id="301" r:id="rId10"/>
    <p:sldId id="281" r:id="rId11"/>
    <p:sldId id="297" r:id="rId12"/>
    <p:sldId id="299" r:id="rId13"/>
    <p:sldId id="305" r:id="rId14"/>
    <p:sldId id="275"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7" name="Rego, Alda (EHS)" initials="RA(" lastIdx="2" clrIdx="7">
    <p:extLst>
      <p:ext uri="{19B8F6BF-5375-455C-9EA6-DF929625EA0E}">
        <p15:presenceInfo xmlns:p15="http://schemas.microsoft.com/office/powerpoint/2012/main" userId="S::alda.rego@mass.gov::9e960bc0-18c1-4b45-a3ee-c40f1e453620" providerId="AD"/>
      </p:ext>
    </p:extLst>
  </p:cmAuthor>
  <p:cmAuthor id="1" name="Sanchez, Natalie (ANF)" initials="SN(" lastIdx="0" clrIdx="1"/>
  <p:cmAuthor id="8" name="Sudders, Marylou (EHS)" initials="SM(" lastIdx="1" clrIdx="8">
    <p:extLst>
      <p:ext uri="{19B8F6BF-5375-455C-9EA6-DF929625EA0E}">
        <p15:presenceInfo xmlns:p15="http://schemas.microsoft.com/office/powerpoint/2012/main" userId="S::Marylou.Sudders@mass.gov::fb55bd95-4951-4d3e-bbfa-043df7d28f88" providerId="AD"/>
      </p:ext>
    </p:extLst>
  </p:cmAuthor>
  <p:cmAuthor id="2" name="O'Malley, Helen (ANF)" initials="OH" lastIdx="1" clrIdx="2"/>
  <p:cmAuthor id="3" name="amdonahue" initials=" AJD" lastIdx="1" clrIdx="3"/>
  <p:cmAuthor id="4" name="Barbara Tharp" initials="BT" lastIdx="2" clrIdx="4"/>
  <p:cmAuthor id="5" name="Small-Borsellino, Sharna (EHS)" initials="SS(" lastIdx="8" clrIdx="5">
    <p:extLst>
      <p:ext uri="{19B8F6BF-5375-455C-9EA6-DF929625EA0E}">
        <p15:presenceInfo xmlns:p15="http://schemas.microsoft.com/office/powerpoint/2012/main" userId="S::sharna.small-borsellino@mass.gov::5e10bf52-309c-40cb-8054-070286cc84f0" providerId="AD"/>
      </p:ext>
    </p:extLst>
  </p:cmAuthor>
  <p:cmAuthor id="6" name="Cohen, Gabriel R. (EHS)" initials="CGR(" lastIdx="3" clrIdx="6">
    <p:extLst>
      <p:ext uri="{19B8F6BF-5375-455C-9EA6-DF929625EA0E}">
        <p15:presenceInfo xmlns:p15="http://schemas.microsoft.com/office/powerpoint/2012/main" userId="S::Gabriel.R.Cohen@mass.gov::e20ddc8d-0929-4427-8e44-0c6a2a0adac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a:srgbClr val="000000"/>
    <a:srgbClr val="FF9933"/>
    <a:srgbClr val="0076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427" autoAdjust="0"/>
    <p:restoredTop sz="93792" autoAdjust="0"/>
  </p:normalViewPr>
  <p:slideViewPr>
    <p:cSldViewPr>
      <p:cViewPr varScale="1">
        <p:scale>
          <a:sx n="63" d="100"/>
          <a:sy n="63" d="100"/>
        </p:scale>
        <p:origin x="1392" y="64"/>
      </p:cViewPr>
      <p:guideLst>
        <p:guide orient="horz" pos="2160"/>
        <p:guide pos="2880"/>
      </p:guideLst>
    </p:cSldViewPr>
  </p:slideViewPr>
  <p:outlineViewPr>
    <p:cViewPr>
      <p:scale>
        <a:sx n="33" d="100"/>
        <a:sy n="33" d="100"/>
      </p:scale>
      <p:origin x="0" y="-5128"/>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0" d="100"/>
          <a:sy n="50" d="100"/>
        </p:scale>
        <p:origin x="-2659" y="-72"/>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39" tIns="45719" rIns="91439" bIns="45719"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5138"/>
          </a:xfrm>
          <a:prstGeom prst="rect">
            <a:avLst/>
          </a:prstGeom>
        </p:spPr>
        <p:txBody>
          <a:bodyPr vert="horz" lIns="91439" tIns="45719" rIns="91439" bIns="45719" rtlCol="0"/>
          <a:lstStyle>
            <a:lvl1pPr algn="r">
              <a:defRPr sz="1200"/>
            </a:lvl1pPr>
          </a:lstStyle>
          <a:p>
            <a:fld id="{67FC91CD-EC66-4A18-8356-1EE436EAD520}" type="datetimeFigureOut">
              <a:rPr lang="en-US" smtClean="0"/>
              <a:pPr/>
              <a:t>2/11/2022</a:t>
            </a:fld>
            <a:endParaRPr lang="en-US" dirty="0"/>
          </a:p>
        </p:txBody>
      </p:sp>
      <p:sp>
        <p:nvSpPr>
          <p:cNvPr id="4" name="Footer Placeholder 3"/>
          <p:cNvSpPr>
            <a:spLocks noGrp="1"/>
          </p:cNvSpPr>
          <p:nvPr>
            <p:ph type="ftr" sz="quarter" idx="2"/>
          </p:nvPr>
        </p:nvSpPr>
        <p:spPr>
          <a:xfrm>
            <a:off x="2" y="8829676"/>
            <a:ext cx="3038475" cy="465138"/>
          </a:xfrm>
          <a:prstGeom prst="rect">
            <a:avLst/>
          </a:prstGeom>
        </p:spPr>
        <p:txBody>
          <a:bodyPr vert="horz" lIns="91439" tIns="45719" rIns="91439" bIns="4571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676"/>
            <a:ext cx="3038475" cy="465138"/>
          </a:xfrm>
          <a:prstGeom prst="rect">
            <a:avLst/>
          </a:prstGeom>
        </p:spPr>
        <p:txBody>
          <a:bodyPr vert="horz" lIns="91439" tIns="45719" rIns="91439" bIns="45719"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76" tIns="46588" rIns="93176" bIns="46588"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3176" tIns="46588" rIns="93176" bIns="46588" rtlCol="0"/>
          <a:lstStyle>
            <a:lvl1pPr algn="r">
              <a:defRPr sz="1200"/>
            </a:lvl1pPr>
          </a:lstStyle>
          <a:p>
            <a:fld id="{EBDB8D75-8256-4DE6-960E-3CB80FF15074}" type="datetimeFigureOut">
              <a:rPr lang="en-US" smtClean="0"/>
              <a:pPr/>
              <a:t>2/11/2022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6" tIns="46588" rIns="93176" bIns="46588" rtlCol="0" anchor="ctr"/>
          <a:lstStyle/>
          <a:p>
            <a:endParaRPr lang="en-US" dirty="0"/>
          </a:p>
        </p:txBody>
      </p:sp>
      <p:sp>
        <p:nvSpPr>
          <p:cNvPr id="5" name="Notes Placeholder 4"/>
          <p:cNvSpPr>
            <a:spLocks noGrp="1"/>
          </p:cNvSpPr>
          <p:nvPr>
            <p:ph type="body" sz="quarter" idx="3"/>
          </p:nvPr>
        </p:nvSpPr>
        <p:spPr>
          <a:xfrm>
            <a:off x="701041" y="4415791"/>
            <a:ext cx="5608320" cy="4183380"/>
          </a:xfrm>
          <a:prstGeom prst="rect">
            <a:avLst/>
          </a:prstGeom>
        </p:spPr>
        <p:txBody>
          <a:bodyPr vert="horz" lIns="93176" tIns="46588" rIns="93176" bIns="4658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8"/>
            <a:ext cx="3037840" cy="464820"/>
          </a:xfrm>
          <a:prstGeom prst="rect">
            <a:avLst/>
          </a:prstGeom>
        </p:spPr>
        <p:txBody>
          <a:bodyPr vert="horz" lIns="93176" tIns="46588" rIns="93176" bIns="4658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8"/>
            <a:ext cx="3037840" cy="464820"/>
          </a:xfrm>
          <a:prstGeom prst="rect">
            <a:avLst/>
          </a:prstGeom>
        </p:spPr>
        <p:txBody>
          <a:bodyPr vert="horz" lIns="93176" tIns="46588" rIns="93176" bIns="46588"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
        <p:nvSpPr>
          <p:cNvPr id="2" name="Date Placeholder 1"/>
          <p:cNvSpPr>
            <a:spLocks noGrp="1"/>
          </p:cNvSpPr>
          <p:nvPr>
            <p:ph type="dt" sz="quarter" idx="1"/>
          </p:nvPr>
        </p:nvSpPr>
        <p:spPr/>
        <p:txBody>
          <a:bodyPr/>
          <a:lstStyle/>
          <a:p>
            <a:pPr>
              <a:defRPr/>
            </a:pPr>
            <a:fld id="{A8934A49-479B-48DD-A35C-8881FC9D2694}" type="datetime1">
              <a:rPr lang="en-US" smtClean="0">
                <a:solidFill>
                  <a:prstClr val="black"/>
                </a:solidFill>
              </a:rPr>
              <a:pPr>
                <a:defRPr/>
              </a:pPr>
              <a:t>2/11/2022</a:t>
            </a:fld>
            <a:endParaRPr lang="en-US" dirty="0">
              <a:solidFill>
                <a:prstClr val="black"/>
              </a:solidFill>
            </a:endParaRPr>
          </a:p>
        </p:txBody>
      </p:sp>
      <p:sp>
        <p:nvSpPr>
          <p:cNvPr id="3" name="Footer Placeholder 2"/>
          <p:cNvSpPr>
            <a:spLocks noGrp="1"/>
          </p:cNvSpPr>
          <p:nvPr>
            <p:ph type="ftr" sz="quarter" idx="4"/>
          </p:nvPr>
        </p:nvSpPr>
        <p:spPr/>
        <p:txBody>
          <a:bodyPr/>
          <a:lstStyle/>
          <a:p>
            <a:pPr>
              <a:defRPr/>
            </a:pPr>
            <a:endParaRPr lang="en-US" dirty="0">
              <a:solidFill>
                <a:prstClr val="black"/>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3A0E2F-76B9-417E-B0DC-AF868851F63D}" type="slidenum">
              <a:rPr lang="en-US" smtClean="0"/>
              <a:pPr/>
              <a:t>5</a:t>
            </a:fld>
            <a:endParaRPr lang="en-US" dirty="0"/>
          </a:p>
        </p:txBody>
      </p:sp>
    </p:spTree>
    <p:extLst>
      <p:ext uri="{BB962C8B-B14F-4D97-AF65-F5344CB8AC3E}">
        <p14:creationId xmlns:p14="http://schemas.microsoft.com/office/powerpoint/2010/main" val="4326649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2400">
                <a:latin typeface="Book Antiqua" pitchFamily="18" charset="0"/>
                <a:cs typeface="Book Antiqua" pitchFamily="18" charset="0"/>
              </a:defRPr>
            </a:lvl1pPr>
          </a:lstStyle>
          <a:p>
            <a:r>
              <a:rPr lang="en-US" dirty="0"/>
              <a:t>Click to edit Master title style</a:t>
            </a:r>
          </a:p>
        </p:txBody>
      </p:sp>
      <p:sp>
        <p:nvSpPr>
          <p:cNvPr id="6" name="Content Placeholder 7"/>
          <p:cNvSpPr>
            <a:spLocks noGrp="1"/>
          </p:cNvSpPr>
          <p:nvPr>
            <p:ph sz="half" idx="1"/>
          </p:nvPr>
        </p:nvSpPr>
        <p:spPr>
          <a:xfrm>
            <a:off x="533400" y="1844566"/>
            <a:ext cx="8077200" cy="4556234"/>
          </a:xfrm>
          <a:ln w="6350" cmpd="sng"/>
        </p:spPr>
        <p:txBody>
          <a:bodyPr/>
          <a:lstStyle>
            <a:lvl1pPr>
              <a:buClrTx/>
              <a:buSzPct val="100000"/>
              <a:defRPr sz="2000">
                <a:solidFill>
                  <a:schemeClr val="tx1"/>
                </a:solidFill>
                <a:latin typeface="Book Antiqua" pitchFamily="18" charset="0"/>
              </a:defRPr>
            </a:lvl1pPr>
            <a:lvl2pPr>
              <a:buClrTx/>
              <a:buSzPct val="100000"/>
              <a:buFont typeface="Arial" pitchFamily="34" charset="0"/>
              <a:buChar char="•"/>
              <a:defRPr sz="2000">
                <a:solidFill>
                  <a:schemeClr val="tx1"/>
                </a:solidFill>
                <a:latin typeface="Book Antiqua" pitchFamily="18" charset="0"/>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85309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30475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 for Policy Development Purposes Only</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14385755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334863005"/>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737095"/>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1542060510"/>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56225408"/>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497249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73537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 for Policy Development Purposes Only</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2155143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61258114"/>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982537785"/>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48925639"/>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746905148"/>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26432510"/>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046399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263589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 for Policy Development Purposes Only</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8793110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513361432"/>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72698809"/>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271919375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a:t>Click to edit Master title style</a:t>
            </a:r>
          </a:p>
        </p:txBody>
      </p:sp>
    </p:spTree>
    <p:extLst>
      <p:ext uri="{BB962C8B-B14F-4D97-AF65-F5344CB8AC3E}">
        <p14:creationId xmlns:p14="http://schemas.microsoft.com/office/powerpoint/2010/main" val="26510846"/>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30631296"/>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387287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626867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 for Policy Development Purposes Only</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35350997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139635825"/>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60857353"/>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901557602"/>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5712820"/>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236744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0683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4370112"/>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 for Policy Development Purposes Only</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4090076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 for Policy Development Purposes Only</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Tree>
    <p:extLst>
      <p:ext uri="{BB962C8B-B14F-4D97-AF65-F5344CB8AC3E}">
        <p14:creationId xmlns:p14="http://schemas.microsoft.com/office/powerpoint/2010/main" val="337810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29988632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4902712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60437838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8519258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tags" Target="../tags/tag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image" Target="../media/image1.jpeg"/><Relationship Id="rId5" Type="http://schemas.openxmlformats.org/officeDocument/2006/relationships/slideLayout" Target="../slideLayouts/slideLayout10.xml"/><Relationship Id="rId10" Type="http://schemas.openxmlformats.org/officeDocument/2006/relationships/tags" Target="../tags/tag4.xml"/><Relationship Id="rId4" Type="http://schemas.openxmlformats.org/officeDocument/2006/relationships/slideLayout" Target="../slideLayouts/slideLayout9.xml"/><Relationship Id="rId9" Type="http://schemas.openxmlformats.org/officeDocument/2006/relationships/tags" Target="../tags/tag3.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2.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image" Target="../media/image1.jpeg"/><Relationship Id="rId5" Type="http://schemas.openxmlformats.org/officeDocument/2006/relationships/slideLayout" Target="../slideLayouts/slideLayout17.xml"/><Relationship Id="rId10"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tags" Target="../tags/tag5.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image" Target="../media/image2.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image" Target="../media/image1.jpeg"/><Relationship Id="rId5" Type="http://schemas.openxmlformats.org/officeDocument/2006/relationships/slideLayout" Target="../slideLayouts/slideLayout24.xml"/><Relationship Id="rId10" Type="http://schemas.openxmlformats.org/officeDocument/2006/relationships/tags" Target="../tags/tag8.xml"/><Relationship Id="rId4" Type="http://schemas.openxmlformats.org/officeDocument/2006/relationships/slideLayout" Target="../slideLayouts/slideLayout23.xml"/><Relationship Id="rId9" Type="http://schemas.openxmlformats.org/officeDocument/2006/relationships/tags" Target="../tags/tag7.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image" Target="../media/image2.png"/><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image" Target="../media/image1.jpeg"/><Relationship Id="rId5" Type="http://schemas.openxmlformats.org/officeDocument/2006/relationships/slideLayout" Target="../slideLayouts/slideLayout31.xml"/><Relationship Id="rId10" Type="http://schemas.openxmlformats.org/officeDocument/2006/relationships/tags" Target="../tags/tag10.xml"/><Relationship Id="rId4" Type="http://schemas.openxmlformats.org/officeDocument/2006/relationships/slideLayout" Target="../slideLayouts/slideLayout30.xml"/><Relationship Id="rId9" Type="http://schemas.openxmlformats.org/officeDocument/2006/relationships/tags" Target="../tags/tag9.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image" Target="../media/image2.png"/><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image" Target="../media/image1.jpeg"/><Relationship Id="rId5" Type="http://schemas.openxmlformats.org/officeDocument/2006/relationships/slideLayout" Target="../slideLayouts/slideLayout38.xml"/><Relationship Id="rId10" Type="http://schemas.openxmlformats.org/officeDocument/2006/relationships/tags" Target="../tags/tag12.xml"/><Relationship Id="rId4" Type="http://schemas.openxmlformats.org/officeDocument/2006/relationships/slideLayout" Target="../slideLayouts/slideLayout37.xml"/><Relationship Id="rId9" Type="http://schemas.openxmlformats.org/officeDocument/2006/relationships/tags" Target="../tags/tag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9"/>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10">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74C11B1E-D27A-4545-9113-CFB59631C2EA}"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
        <p:nvSpPr>
          <p:cNvPr id="3198987" name="AcnSubjectTitle_ID_3198987" hidden="1"/>
          <p:cNvSpPr txBox="1">
            <a:spLocks noChangeArrowheads="1"/>
          </p:cNvSpPr>
          <p:nvPr>
            <p:custDataLst>
              <p:tags r:id="rId7"/>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8"/>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204661751"/>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69662619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41113333"/>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8029152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802442449"/>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Lst>
  <p:transition/>
  <p:hf sldNum="0"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itle 9">
            <a:extLst>
              <a:ext uri="{C183D7F6-B498-43B3-948B-1728B52AA6E4}">
                <adec:decorative xmlns:adec="http://schemas.microsoft.com/office/drawing/2017/decorative" val="0"/>
              </a:ext>
            </a:extLst>
          </p:cNvPr>
          <p:cNvSpPr txBox="1">
            <a:spLocks noGrp="1"/>
          </p:cNvSpPr>
          <p:nvPr>
            <p:ph type="title" idx="4294967295"/>
          </p:nvPr>
        </p:nvSpPr>
        <p:spPr>
          <a:xfrm>
            <a:off x="222250" y="3896534"/>
            <a:ext cx="8737600" cy="169732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r" defTabSz="914400" rtl="0" eaLnBrk="1" fontAlgn="base" latinLnBrk="0" hangingPunct="1">
              <a:lnSpc>
                <a:spcPct val="150000"/>
              </a:lnSpc>
              <a:spcBef>
                <a:spcPct val="0"/>
              </a:spcBef>
              <a:spcAft>
                <a:spcPct val="0"/>
              </a:spcAft>
              <a:buClrTx/>
              <a:buSzTx/>
              <a:buFontTx/>
              <a:buNone/>
              <a:tabLst/>
              <a:defRPr/>
            </a:pPr>
            <a:r>
              <a:rPr kumimoji="0" lang="en-US" sz="2800" b="1" i="0" u="none" strike="noStrike" kern="1200" cap="none" spc="0" normalizeH="0" baseline="0" noProof="0" dirty="0">
                <a:ln>
                  <a:noFill/>
                </a:ln>
                <a:solidFill>
                  <a:srgbClr val="003366"/>
                </a:solidFill>
                <a:effectLst/>
                <a:uLnTx/>
                <a:uFillTx/>
                <a:latin typeface="+mj-lt"/>
                <a:ea typeface="+mn-ea"/>
                <a:cs typeface="+mn-cs"/>
              </a:rPr>
              <a:t>Executive Office of Health and Human Services</a:t>
            </a:r>
          </a:p>
          <a:p>
            <a:pPr marL="0" marR="0" lvl="0" indent="0" algn="r" defTabSz="914400" rtl="0" eaLnBrk="1" fontAlgn="base" latinLnBrk="0" hangingPunct="1">
              <a:lnSpc>
                <a:spcPct val="150000"/>
              </a:lnSpc>
              <a:spcBef>
                <a:spcPct val="0"/>
              </a:spcBef>
              <a:spcAft>
                <a:spcPct val="0"/>
              </a:spcAft>
              <a:buClrTx/>
              <a:buSzTx/>
              <a:buFontTx/>
              <a:buNone/>
              <a:tabLst/>
              <a:defRPr/>
            </a:pPr>
            <a:r>
              <a:rPr kumimoji="0" lang="en-US" sz="2400" b="1" i="0" u="none" strike="noStrike" kern="1200" cap="none" spc="0" normalizeH="0" baseline="0" noProof="0" dirty="0">
                <a:ln>
                  <a:noFill/>
                </a:ln>
                <a:solidFill>
                  <a:srgbClr val="003366"/>
                </a:solidFill>
                <a:effectLst/>
                <a:uLnTx/>
                <a:uFillTx/>
                <a:latin typeface="+mj-lt"/>
                <a:ea typeface="+mn-ea"/>
                <a:cs typeface="+mn-cs"/>
              </a:rPr>
              <a:t>Human Service Transportation Office</a:t>
            </a:r>
            <a:endParaRPr kumimoji="0" lang="en-US" sz="2400" b="1" i="1" u="none" strike="noStrike" kern="1200" cap="none" spc="0" normalizeH="0" baseline="0" noProof="0" dirty="0">
              <a:ln>
                <a:noFill/>
              </a:ln>
              <a:solidFill>
                <a:schemeClr val="bg2">
                  <a:lumMod val="50000"/>
                </a:schemeClr>
              </a:solidFill>
              <a:effectLst/>
              <a:uLnTx/>
              <a:uFillTx/>
              <a:latin typeface="+mj-lt"/>
              <a:ea typeface="+mn-ea"/>
              <a:cs typeface="+mn-cs"/>
            </a:endParaRPr>
          </a:p>
          <a:p>
            <a:pPr marL="0" marR="0" lvl="0" indent="0" algn="r" defTabSz="914400" rtl="0" eaLnBrk="1" fontAlgn="base" latinLnBrk="0" hangingPunct="1">
              <a:lnSpc>
                <a:spcPct val="150000"/>
              </a:lnSpc>
              <a:spcBef>
                <a:spcPct val="0"/>
              </a:spcBef>
              <a:spcAft>
                <a:spcPct val="0"/>
              </a:spcAft>
              <a:buClrTx/>
              <a:buSzTx/>
              <a:buFontTx/>
              <a:buNone/>
              <a:tabLst/>
              <a:defRPr/>
            </a:pPr>
            <a:r>
              <a:rPr kumimoji="0" lang="en-US" sz="2000" b="1" i="0" u="none" strike="noStrike" kern="1200" cap="none" spc="0" normalizeH="0" baseline="0" noProof="0" dirty="0">
                <a:ln>
                  <a:noFill/>
                </a:ln>
                <a:solidFill>
                  <a:srgbClr val="003366"/>
                </a:solidFill>
                <a:effectLst/>
                <a:uLnTx/>
                <a:uFillTx/>
                <a:latin typeface="+mj-lt"/>
                <a:ea typeface="+mn-ea"/>
                <a:cs typeface="+mn-cs"/>
              </a:rPr>
              <a:t>Task Force Meeting 2/14/2022</a:t>
            </a:r>
          </a:p>
        </p:txBody>
      </p:sp>
      <p:pic>
        <p:nvPicPr>
          <p:cNvPr id="31747" name="Picture 4" descr="Commonwealth of MA state seal"/>
          <p:cNvPicPr>
            <a:picLocks noChangeAspect="1" noChangeArrowheads="1"/>
          </p:cNvPicPr>
          <p:nvPr/>
        </p:nvPicPr>
        <p:blipFill>
          <a:blip r:embed="rId3"/>
          <a:srcRect/>
          <a:stretch>
            <a:fillRect/>
          </a:stretch>
        </p:blipFill>
        <p:spPr bwMode="auto">
          <a:xfrm>
            <a:off x="6705600" y="762000"/>
            <a:ext cx="1487488" cy="1543050"/>
          </a:xfrm>
          <a:prstGeom prst="rect">
            <a:avLst/>
          </a:prstGeom>
          <a:noFill/>
          <a:ln w="9525">
            <a:noFill/>
            <a:miter lim="800000"/>
            <a:headEnd/>
            <a:tailEnd/>
          </a:ln>
        </p:spPr>
      </p:pic>
    </p:spTree>
    <p:extLst>
      <p:ext uri="{BB962C8B-B14F-4D97-AF65-F5344CB8AC3E}">
        <p14:creationId xmlns:p14="http://schemas.microsoft.com/office/powerpoint/2010/main" val="196943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BD7C5-19B4-46E9-AC3F-A310DE202851}"/>
              </a:ext>
            </a:extLst>
          </p:cNvPr>
          <p:cNvSpPr>
            <a:spLocks noGrp="1"/>
          </p:cNvSpPr>
          <p:nvPr>
            <p:ph type="title"/>
          </p:nvPr>
        </p:nvSpPr>
        <p:spPr/>
        <p:txBody>
          <a:bodyPr/>
          <a:lstStyle/>
          <a:p>
            <a:r>
              <a:rPr lang="en-US" dirty="0">
                <a:latin typeface="+mj-lt"/>
              </a:rPr>
              <a:t>Procurement Objectives</a:t>
            </a:r>
          </a:p>
        </p:txBody>
      </p:sp>
      <p:sp>
        <p:nvSpPr>
          <p:cNvPr id="3" name="Content Placeholder 2">
            <a:extLst>
              <a:ext uri="{FF2B5EF4-FFF2-40B4-BE49-F238E27FC236}">
                <a16:creationId xmlns:a16="http://schemas.microsoft.com/office/drawing/2014/main" id="{FCBA5FB8-456E-480C-AE95-B149BAE0B954}"/>
              </a:ext>
            </a:extLst>
          </p:cNvPr>
          <p:cNvSpPr>
            <a:spLocks noGrp="1"/>
          </p:cNvSpPr>
          <p:nvPr>
            <p:ph sz="half" idx="1"/>
          </p:nvPr>
        </p:nvSpPr>
        <p:spPr>
          <a:xfrm>
            <a:off x="533400" y="1150883"/>
            <a:ext cx="8077200" cy="4556234"/>
          </a:xfrm>
        </p:spPr>
        <p:txBody>
          <a:bodyPr/>
          <a:lstStyle/>
          <a:p>
            <a:pPr marL="0" indent="0">
              <a:buNone/>
            </a:pPr>
            <a:r>
              <a:rPr lang="en-US" sz="1800" u="sng" dirty="0">
                <a:latin typeface="+mn-lt"/>
                <a:cs typeface="Times New Roman" panose="02020603050405020304" pitchFamily="18" charset="0"/>
              </a:rPr>
              <a:t>HST Broker Procurement</a:t>
            </a:r>
          </a:p>
          <a:p>
            <a:pPr>
              <a:buFont typeface="Arial" panose="020B0604020202020204" pitchFamily="34" charset="0"/>
              <a:buChar char="•"/>
            </a:pPr>
            <a:r>
              <a:rPr lang="en-US" sz="1800" dirty="0">
                <a:latin typeface="+mn-lt"/>
                <a:cs typeface="Times New Roman" panose="02020603050405020304" pitchFamily="18" charset="0"/>
              </a:rPr>
              <a:t>EOHHS’ top priorities were to improve the consumer experience and the quality of transportation services, based on extensive stakeholder engagement.</a:t>
            </a:r>
          </a:p>
          <a:p>
            <a:pPr>
              <a:buFont typeface="Arial" panose="020B0604020202020204" pitchFamily="34" charset="0"/>
              <a:buChar char="•"/>
            </a:pPr>
            <a:r>
              <a:rPr lang="en-US" sz="1800" dirty="0">
                <a:latin typeface="+mn-lt"/>
                <a:cs typeface="Times New Roman" panose="02020603050405020304" pitchFamily="18" charset="0"/>
              </a:rPr>
              <a:t>EOHHS conducted four Requests for Information (RFIs) and held stakeholder listening sessions around the Commonwealth to gather feedback from consumers and providers.</a:t>
            </a:r>
          </a:p>
          <a:p>
            <a:pPr>
              <a:buFont typeface="Arial" panose="020B0604020202020204" pitchFamily="34" charset="0"/>
              <a:buChar char="•"/>
            </a:pPr>
            <a:r>
              <a:rPr lang="en-US" sz="1800" dirty="0">
                <a:latin typeface="+mn-lt"/>
                <a:cs typeface="Times New Roman" panose="02020603050405020304" pitchFamily="18" charset="0"/>
              </a:rPr>
              <a:t>Three consistent themes were identified in the stakeholder feedback:</a:t>
            </a:r>
          </a:p>
          <a:p>
            <a:pPr marL="876300" lvl="3">
              <a:buClrTx/>
              <a:buFont typeface="+mj-lt"/>
              <a:buAutoNum type="arabicPeriod"/>
            </a:pPr>
            <a:r>
              <a:rPr lang="en-US" b="1" dirty="0">
                <a:solidFill>
                  <a:schemeClr val="tx1"/>
                </a:solidFill>
                <a:latin typeface="+mn-lt"/>
                <a:cs typeface="Times New Roman" panose="02020603050405020304" pitchFamily="18" charset="0"/>
              </a:rPr>
              <a:t>Improve the on-time performance and reliability of drivers</a:t>
            </a:r>
          </a:p>
          <a:p>
            <a:pPr marL="876300" lvl="3">
              <a:buClrTx/>
              <a:buFont typeface="+mj-lt"/>
              <a:buAutoNum type="arabicPeriod"/>
            </a:pPr>
            <a:r>
              <a:rPr lang="en-US" b="1" dirty="0">
                <a:solidFill>
                  <a:schemeClr val="tx1"/>
                </a:solidFill>
                <a:latin typeface="+mn-lt"/>
                <a:cs typeface="Times New Roman" panose="02020603050405020304" pitchFamily="18" charset="0"/>
              </a:rPr>
              <a:t>Decrease call center hold times</a:t>
            </a:r>
          </a:p>
          <a:p>
            <a:pPr marL="876300" lvl="3">
              <a:buClrTx/>
              <a:buFont typeface="+mj-lt"/>
              <a:buAutoNum type="arabicPeriod"/>
            </a:pPr>
            <a:r>
              <a:rPr lang="en-US" b="1" dirty="0">
                <a:solidFill>
                  <a:schemeClr val="tx1"/>
                </a:solidFill>
                <a:latin typeface="+mn-lt"/>
                <a:cs typeface="Times New Roman" panose="02020603050405020304" pitchFamily="18" charset="0"/>
              </a:rPr>
              <a:t>Increase oversight of consumer complaints; ensure complaints are treated with respect and resolved reasonably in a timely manner</a:t>
            </a:r>
          </a:p>
        </p:txBody>
      </p:sp>
    </p:spTree>
    <p:extLst>
      <p:ext uri="{BB962C8B-B14F-4D97-AF65-F5344CB8AC3E}">
        <p14:creationId xmlns:p14="http://schemas.microsoft.com/office/powerpoint/2010/main" val="2410540711"/>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27B2C-ACB0-4563-90C8-C4B96FED033F}"/>
              </a:ext>
            </a:extLst>
          </p:cNvPr>
          <p:cNvSpPr>
            <a:spLocks noGrp="1"/>
          </p:cNvSpPr>
          <p:nvPr>
            <p:ph type="title"/>
          </p:nvPr>
        </p:nvSpPr>
        <p:spPr/>
        <p:txBody>
          <a:bodyPr/>
          <a:lstStyle/>
          <a:p>
            <a:r>
              <a:rPr lang="en-US" dirty="0">
                <a:latin typeface="+mj-lt"/>
              </a:rPr>
              <a:t>Procurement Objectives (cont.)</a:t>
            </a:r>
          </a:p>
        </p:txBody>
      </p:sp>
      <p:sp>
        <p:nvSpPr>
          <p:cNvPr id="3" name="Content Placeholder 2">
            <a:extLst>
              <a:ext uri="{FF2B5EF4-FFF2-40B4-BE49-F238E27FC236}">
                <a16:creationId xmlns:a16="http://schemas.microsoft.com/office/drawing/2014/main" id="{720D4658-CF32-4736-B203-7CBC7455CC01}"/>
              </a:ext>
            </a:extLst>
          </p:cNvPr>
          <p:cNvSpPr>
            <a:spLocks noGrp="1"/>
          </p:cNvSpPr>
          <p:nvPr>
            <p:ph sz="half" idx="1"/>
          </p:nvPr>
        </p:nvSpPr>
        <p:spPr>
          <a:xfrm>
            <a:off x="736600" y="990600"/>
            <a:ext cx="8077200" cy="4556234"/>
          </a:xfrm>
        </p:spPr>
        <p:txBody>
          <a:bodyPr/>
          <a:lstStyle/>
          <a:p>
            <a:pPr marL="0" indent="0">
              <a:buNone/>
            </a:pPr>
            <a:r>
              <a:rPr lang="en-US" dirty="0">
                <a:latin typeface="+mn-lt"/>
              </a:rPr>
              <a:t>In response to Stakeholder feedback, the procurement included several new provisions: </a:t>
            </a:r>
          </a:p>
          <a:p>
            <a:pPr lvl="0">
              <a:buFont typeface="Arial" panose="020B0604020202020204" pitchFamily="34" charset="0"/>
              <a:buChar char="•"/>
            </a:pPr>
            <a:r>
              <a:rPr lang="en-US" sz="1600" dirty="0">
                <a:latin typeface="+mn-lt"/>
              </a:rPr>
              <a:t>Improving on-time performance and reliability of drivers by incorporating GPS tracking of all vehicles.</a:t>
            </a:r>
          </a:p>
          <a:p>
            <a:pPr lvl="0">
              <a:buFont typeface="Arial" panose="020B0604020202020204" pitchFamily="34" charset="0"/>
              <a:buChar char="•"/>
            </a:pPr>
            <a:r>
              <a:rPr lang="en-US" sz="1600" dirty="0">
                <a:latin typeface="+mn-lt"/>
              </a:rPr>
              <a:t>Requiring timely resolutions of consumer complaints, clearly communicating those resolutions to members, and improving the processes that notify consumers about the complaint process, with an option to submit complaints online.</a:t>
            </a:r>
          </a:p>
          <a:p>
            <a:pPr lvl="0">
              <a:buFont typeface="Arial" panose="020B0604020202020204" pitchFamily="34" charset="0"/>
              <a:buChar char="•"/>
            </a:pPr>
            <a:r>
              <a:rPr lang="en-US" sz="1600" dirty="0">
                <a:latin typeface="+mn-lt"/>
              </a:rPr>
              <a:t>Introducing a web/mobile app to request transportation and reduce call wait times.</a:t>
            </a:r>
          </a:p>
          <a:p>
            <a:pPr lvl="0">
              <a:buFont typeface="Arial" panose="020B0604020202020204" pitchFamily="34" charset="0"/>
              <a:buChar char="•"/>
            </a:pPr>
            <a:r>
              <a:rPr lang="en-US" sz="1600" dirty="0">
                <a:latin typeface="+mn-lt"/>
              </a:rPr>
              <a:t>Creating incentives for the broker to provide on-time arrival, low call center wait-times, and high-quality customer service.</a:t>
            </a:r>
          </a:p>
          <a:p>
            <a:pPr>
              <a:buFont typeface="Arial" panose="020B0604020202020204" pitchFamily="34" charset="0"/>
              <a:buChar char="•"/>
            </a:pPr>
            <a:r>
              <a:rPr lang="en-US" sz="1600" dirty="0">
                <a:latin typeface="+mn-lt"/>
                <a:cs typeface="Times New Roman" panose="02020603050405020304" pitchFamily="18" charset="0"/>
              </a:rPr>
              <a:t>Liquidated damages for failing to meet specific performance standards.</a:t>
            </a:r>
          </a:p>
          <a:p>
            <a:pPr lvl="0">
              <a:buFont typeface="Arial" panose="020B0604020202020204" pitchFamily="34" charset="0"/>
              <a:buChar char="•"/>
            </a:pPr>
            <a:r>
              <a:rPr lang="en-US" sz="1600" dirty="0">
                <a:latin typeface="+mn-lt"/>
              </a:rPr>
              <a:t>Improved driver and vehicle safety standards.</a:t>
            </a:r>
          </a:p>
          <a:p>
            <a:pPr marL="749300" lvl="2" indent="-285750">
              <a:buFont typeface="Arial" panose="020B0604020202020204" pitchFamily="34" charset="0"/>
              <a:buChar char="•"/>
            </a:pPr>
            <a:endParaRPr lang="en-US" sz="1400"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545963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7381F-99EA-4FA3-A7FF-68132AD507DC}"/>
              </a:ext>
            </a:extLst>
          </p:cNvPr>
          <p:cNvSpPr>
            <a:spLocks noGrp="1"/>
          </p:cNvSpPr>
          <p:nvPr>
            <p:ph type="title"/>
          </p:nvPr>
        </p:nvSpPr>
        <p:spPr/>
        <p:txBody>
          <a:bodyPr/>
          <a:lstStyle/>
          <a:p>
            <a:r>
              <a:rPr lang="en-US" dirty="0">
                <a:latin typeface="+mj-lt"/>
              </a:rPr>
              <a:t>HST Brokerage Structural Changes</a:t>
            </a:r>
          </a:p>
        </p:txBody>
      </p:sp>
      <p:sp>
        <p:nvSpPr>
          <p:cNvPr id="3" name="Content Placeholder 2">
            <a:extLst>
              <a:ext uri="{FF2B5EF4-FFF2-40B4-BE49-F238E27FC236}">
                <a16:creationId xmlns:a16="http://schemas.microsoft.com/office/drawing/2014/main" id="{9E1C67BC-E0A3-40E3-845B-D557C84C7E1F}"/>
              </a:ext>
            </a:extLst>
          </p:cNvPr>
          <p:cNvSpPr>
            <a:spLocks noGrp="1"/>
          </p:cNvSpPr>
          <p:nvPr>
            <p:ph sz="half" idx="1"/>
          </p:nvPr>
        </p:nvSpPr>
        <p:spPr>
          <a:xfrm>
            <a:off x="609600" y="990600"/>
            <a:ext cx="8077200" cy="5257800"/>
          </a:xfrm>
        </p:spPr>
        <p:txBody>
          <a:bodyPr/>
          <a:lstStyle/>
          <a:p>
            <a:endParaRPr lang="en-US" sz="1400" dirty="0">
              <a:latin typeface="Times New Roman" panose="02020603050405020304" pitchFamily="18" charset="0"/>
              <a:cs typeface="Times New Roman" panose="02020603050405020304" pitchFamily="18" charset="0"/>
            </a:endParaRPr>
          </a:p>
          <a:p>
            <a:pPr marL="0" indent="0">
              <a:buNone/>
            </a:pPr>
            <a:r>
              <a:rPr lang="en-US" sz="1600" dirty="0">
                <a:latin typeface="+mn-lt"/>
                <a:cs typeface="Times New Roman" panose="02020603050405020304" pitchFamily="18" charset="0"/>
              </a:rPr>
              <a:t>The procurement included the following important structural changes to the HST brokerage program designed to improve efficiency:</a:t>
            </a:r>
          </a:p>
          <a:p>
            <a:pPr lvl="1" indent="-287338"/>
            <a:r>
              <a:rPr lang="en-US" sz="1400" dirty="0">
                <a:latin typeface="+mn-lt"/>
                <a:cs typeface="Times New Roman" panose="02020603050405020304" pitchFamily="18" charset="0"/>
              </a:rPr>
              <a:t>Expanded the pool of eligible bidders to include both Regional Transit Authorities (RTAs) and other transportation brokers.</a:t>
            </a:r>
          </a:p>
          <a:p>
            <a:pPr lvl="1" indent="-287338"/>
            <a:r>
              <a:rPr lang="en-US" sz="1400" dirty="0">
                <a:latin typeface="+mn-lt"/>
                <a:cs typeface="Times New Roman" panose="02020603050405020304" pitchFamily="18" charset="0"/>
              </a:rPr>
              <a:t>Introduced new technologies such as self-service applications and vehicle tracking.</a:t>
            </a:r>
          </a:p>
          <a:p>
            <a:pPr lvl="1" indent="-287338"/>
            <a:r>
              <a:rPr lang="en-US" sz="1400" dirty="0">
                <a:latin typeface="+mn-lt"/>
                <a:cs typeface="Times New Roman" panose="02020603050405020304" pitchFamily="18" charset="0"/>
              </a:rPr>
              <a:t>Consolidated HST Services Areas from nine to three: HST Service Area 1 in Western Massachusetts, HST Service Area 2 in Northeastern Massachusetts (including the Boston metro area), and HST Service Area 3 in Southeastern Massachusetts, including the Cape and Islands.  This consolidation allowed for more efficient transportation scheduling across boundaries, coordinated data collection and improved contract management.  </a:t>
            </a:r>
          </a:p>
          <a:p>
            <a:pPr lvl="1" indent="-287338"/>
            <a:r>
              <a:rPr lang="en-US" sz="1400" dirty="0">
                <a:latin typeface="+mn-lt"/>
                <a:cs typeface="Times New Roman" panose="02020603050405020304" pitchFamily="18" charset="0"/>
              </a:rPr>
              <a:t>Integrating MassHealth fee-for-service transportation (non-emergency ambulance and wheelchair van) to provide a more unified service offering including curb-to-curb, door-to-door, and door-through-door services all in the same program.</a:t>
            </a:r>
          </a:p>
          <a:p>
            <a:pPr lvl="1" indent="-287338"/>
            <a:r>
              <a:rPr lang="en-US" sz="1400" dirty="0">
                <a:latin typeface="+mn-lt"/>
                <a:cs typeface="Times New Roman" panose="02020603050405020304" pitchFamily="18" charset="0"/>
              </a:rPr>
              <a:t>Permit the use of Ride Hail services to meet the demand for same day and next day rides.</a:t>
            </a:r>
          </a:p>
        </p:txBody>
      </p:sp>
    </p:spTree>
    <p:extLst>
      <p:ext uri="{BB962C8B-B14F-4D97-AF65-F5344CB8AC3E}">
        <p14:creationId xmlns:p14="http://schemas.microsoft.com/office/powerpoint/2010/main" val="74446578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EA3E9-8D8B-469A-B258-1CCFADE02E2E}"/>
              </a:ext>
            </a:extLst>
          </p:cNvPr>
          <p:cNvSpPr>
            <a:spLocks noGrp="1"/>
          </p:cNvSpPr>
          <p:nvPr>
            <p:ph type="title"/>
          </p:nvPr>
        </p:nvSpPr>
        <p:spPr/>
        <p:txBody>
          <a:bodyPr/>
          <a:lstStyle/>
          <a:p>
            <a:r>
              <a:rPr lang="en-US" dirty="0">
                <a:latin typeface="+mj-lt"/>
              </a:rPr>
              <a:t>Broker Administrative Fees</a:t>
            </a:r>
          </a:p>
        </p:txBody>
      </p:sp>
      <p:sp>
        <p:nvSpPr>
          <p:cNvPr id="3" name="Content Placeholder 2">
            <a:extLst>
              <a:ext uri="{FF2B5EF4-FFF2-40B4-BE49-F238E27FC236}">
                <a16:creationId xmlns:a16="http://schemas.microsoft.com/office/drawing/2014/main" id="{6E4B57BB-D5BE-4494-B386-753A1B222893}"/>
              </a:ext>
            </a:extLst>
          </p:cNvPr>
          <p:cNvSpPr>
            <a:spLocks noGrp="1"/>
          </p:cNvSpPr>
          <p:nvPr>
            <p:ph sz="half" idx="1"/>
          </p:nvPr>
        </p:nvSpPr>
        <p:spPr>
          <a:xfrm>
            <a:off x="533400" y="1295400"/>
            <a:ext cx="8077200" cy="4724400"/>
          </a:xfrm>
        </p:spPr>
        <p:txBody>
          <a:bodyPr/>
          <a:lstStyle/>
          <a:p>
            <a:pPr marL="0" marR="0" indent="0">
              <a:lnSpc>
                <a:spcPct val="120000"/>
              </a:lnSpc>
              <a:spcBef>
                <a:spcPts val="0"/>
              </a:spcBef>
              <a:spcAft>
                <a:spcPts val="0"/>
              </a:spcAft>
              <a:buNone/>
            </a:pPr>
            <a:r>
              <a:rPr lang="en-US" dirty="0">
                <a:effectLst/>
                <a:latin typeface="+mn-lt"/>
                <a:ea typeface="Calibri" panose="020F0502020204030204" pitchFamily="34" charset="0"/>
              </a:rPr>
              <a:t>The new contracts required technologies never employed by the HST Brokerage including self service smart phone applications and portals for consumers, software capable of providing the HST office with dashboard access to trip </a:t>
            </a:r>
            <a:r>
              <a:rPr lang="en-US" dirty="0">
                <a:latin typeface="+mn-lt"/>
              </a:rPr>
              <a:t>level data metrics and GPS tracking and onboard cameras. The increase in Administrative fees for this technology fell within our expectations.</a:t>
            </a:r>
            <a:endParaRPr lang="en-US" dirty="0">
              <a:effectLst/>
              <a:latin typeface="+mn-lt"/>
              <a:ea typeface="Calibri" panose="020F0502020204030204" pitchFamily="34" charset="0"/>
            </a:endParaRPr>
          </a:p>
          <a:p>
            <a:pPr marL="0" marR="0" indent="0">
              <a:lnSpc>
                <a:spcPct val="120000"/>
              </a:lnSpc>
              <a:spcBef>
                <a:spcPts val="0"/>
              </a:spcBef>
              <a:spcAft>
                <a:spcPts val="0"/>
              </a:spcAft>
              <a:buNone/>
            </a:pPr>
            <a:endParaRPr lang="en-US" sz="2200" b="0" dirty="0">
              <a:latin typeface="+mn-lt"/>
            </a:endParaRPr>
          </a:p>
          <a:p>
            <a:pPr marL="0" marR="0" indent="0">
              <a:lnSpc>
                <a:spcPct val="120000"/>
              </a:lnSpc>
              <a:spcBef>
                <a:spcPts val="0"/>
              </a:spcBef>
              <a:spcAft>
                <a:spcPts val="0"/>
              </a:spcAft>
              <a:buNone/>
            </a:pPr>
            <a:r>
              <a:rPr lang="en-US" sz="2200" b="0" dirty="0">
                <a:effectLst/>
                <a:latin typeface="+mn-lt"/>
                <a:ea typeface="Calibri" panose="020F0502020204030204" pitchFamily="34" charset="0"/>
              </a:rPr>
              <a:t> </a:t>
            </a:r>
            <a:endParaRPr lang="en-US" sz="2200" dirty="0"/>
          </a:p>
        </p:txBody>
      </p:sp>
      <p:graphicFrame>
        <p:nvGraphicFramePr>
          <p:cNvPr id="4" name="Table 4">
            <a:extLst>
              <a:ext uri="{FF2B5EF4-FFF2-40B4-BE49-F238E27FC236}">
                <a16:creationId xmlns:a16="http://schemas.microsoft.com/office/drawing/2014/main" id="{81423A60-9B12-471D-85CD-3C2425AED0D9}"/>
              </a:ext>
            </a:extLst>
          </p:cNvPr>
          <p:cNvGraphicFramePr>
            <a:graphicFrameLocks noGrp="1"/>
          </p:cNvGraphicFramePr>
          <p:nvPr>
            <p:extLst>
              <p:ext uri="{D42A27DB-BD31-4B8C-83A1-F6EECF244321}">
                <p14:modId xmlns:p14="http://schemas.microsoft.com/office/powerpoint/2010/main" val="441685629"/>
              </p:ext>
            </p:extLst>
          </p:nvPr>
        </p:nvGraphicFramePr>
        <p:xfrm>
          <a:off x="533400" y="4008120"/>
          <a:ext cx="8153396" cy="2011680"/>
        </p:xfrm>
        <a:graphic>
          <a:graphicData uri="http://schemas.openxmlformats.org/drawingml/2006/table">
            <a:tbl>
              <a:tblPr firstRow="1" bandRow="1">
                <a:tableStyleId>{21E4AEA4-8DFA-4A89-87EB-49C32662AFE0}</a:tableStyleId>
              </a:tblPr>
              <a:tblGrid>
                <a:gridCol w="838200">
                  <a:extLst>
                    <a:ext uri="{9D8B030D-6E8A-4147-A177-3AD203B41FA5}">
                      <a16:colId xmlns:a16="http://schemas.microsoft.com/office/drawing/2014/main" val="1958158765"/>
                    </a:ext>
                  </a:extLst>
                </a:gridCol>
                <a:gridCol w="1230085">
                  <a:extLst>
                    <a:ext uri="{9D8B030D-6E8A-4147-A177-3AD203B41FA5}">
                      <a16:colId xmlns:a16="http://schemas.microsoft.com/office/drawing/2014/main" val="3054618464"/>
                    </a:ext>
                  </a:extLst>
                </a:gridCol>
                <a:gridCol w="1230085">
                  <a:extLst>
                    <a:ext uri="{9D8B030D-6E8A-4147-A177-3AD203B41FA5}">
                      <a16:colId xmlns:a16="http://schemas.microsoft.com/office/drawing/2014/main" val="3032870039"/>
                    </a:ext>
                  </a:extLst>
                </a:gridCol>
                <a:gridCol w="1230085">
                  <a:extLst>
                    <a:ext uri="{9D8B030D-6E8A-4147-A177-3AD203B41FA5}">
                      <a16:colId xmlns:a16="http://schemas.microsoft.com/office/drawing/2014/main" val="1271267606"/>
                    </a:ext>
                  </a:extLst>
                </a:gridCol>
                <a:gridCol w="1230085">
                  <a:extLst>
                    <a:ext uri="{9D8B030D-6E8A-4147-A177-3AD203B41FA5}">
                      <a16:colId xmlns:a16="http://schemas.microsoft.com/office/drawing/2014/main" val="3451782179"/>
                    </a:ext>
                  </a:extLst>
                </a:gridCol>
                <a:gridCol w="1230085">
                  <a:extLst>
                    <a:ext uri="{9D8B030D-6E8A-4147-A177-3AD203B41FA5}">
                      <a16:colId xmlns:a16="http://schemas.microsoft.com/office/drawing/2014/main" val="2634112352"/>
                    </a:ext>
                  </a:extLst>
                </a:gridCol>
                <a:gridCol w="1164771">
                  <a:extLst>
                    <a:ext uri="{9D8B030D-6E8A-4147-A177-3AD203B41FA5}">
                      <a16:colId xmlns:a16="http://schemas.microsoft.com/office/drawing/2014/main" val="528523439"/>
                    </a:ext>
                  </a:extLst>
                </a:gridCol>
              </a:tblGrid>
              <a:tr h="393382">
                <a:tc gridSpan="7">
                  <a:txBody>
                    <a:bodyPr/>
                    <a:lstStyle/>
                    <a:p>
                      <a:pPr algn="ctr"/>
                      <a:r>
                        <a:rPr lang="en-US" dirty="0">
                          <a:solidFill>
                            <a:sysClr val="windowText" lastClr="000000"/>
                          </a:solidFill>
                        </a:rPr>
                        <a:t>HST Broker Administrative Fees</a:t>
                      </a:r>
                    </a:p>
                    <a:p>
                      <a:pPr algn="ctr"/>
                      <a:r>
                        <a:rPr lang="en-US" dirty="0">
                          <a:solidFill>
                            <a:sysClr val="windowText" lastClr="000000"/>
                          </a:solidFill>
                        </a:rPr>
                        <a:t>(FY18-22)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1636201"/>
                  </a:ext>
                </a:extLst>
              </a:tr>
              <a:tr h="381000">
                <a:tc>
                  <a:txBody>
                    <a:bodyPr/>
                    <a:lstStyle/>
                    <a:p>
                      <a:r>
                        <a:rPr lang="en-US" sz="1400" b="1" dirty="0"/>
                        <a:t>Fiscal 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b="1" dirty="0"/>
                        <a:t>FY18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b="1" dirty="0"/>
                        <a:t>FY19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b="1" dirty="0"/>
                        <a:t>FY20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b="1" dirty="0"/>
                        <a:t>FY21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b="1" dirty="0"/>
                        <a:t>FY22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b="1" dirty="0"/>
                        <a:t>FY21 to FY22 %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5009111"/>
                  </a:ext>
                </a:extLst>
              </a:tr>
              <a:tr h="640080">
                <a:tc>
                  <a:txBody>
                    <a:bodyPr/>
                    <a:lstStyle/>
                    <a:p>
                      <a:r>
                        <a:rPr lang="en-US" sz="1400" b="1" dirty="0"/>
                        <a:t>Total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t>$ 10,982,480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t>$ 11,202,130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t>$ 11,426,172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t>$ 11,654,696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t>$ 13,692,936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t>17%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65981338"/>
                  </a:ext>
                </a:extLst>
              </a:tr>
            </a:tbl>
          </a:graphicData>
        </a:graphic>
      </p:graphicFrame>
    </p:spTree>
    <p:extLst>
      <p:ext uri="{BB962C8B-B14F-4D97-AF65-F5344CB8AC3E}">
        <p14:creationId xmlns:p14="http://schemas.microsoft.com/office/powerpoint/2010/main" val="193744646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DB2D3-ACD1-4DBC-B2B0-D05CEED5CF56}"/>
              </a:ext>
            </a:extLst>
          </p:cNvPr>
          <p:cNvSpPr>
            <a:spLocks noGrp="1"/>
          </p:cNvSpPr>
          <p:nvPr>
            <p:ph type="title"/>
          </p:nvPr>
        </p:nvSpPr>
        <p:spPr/>
        <p:txBody>
          <a:bodyPr/>
          <a:lstStyle/>
          <a:p>
            <a:r>
              <a:rPr lang="en-US" dirty="0">
                <a:latin typeface="+mj-lt"/>
              </a:rPr>
              <a:t>EOHHS Brokerage Investments </a:t>
            </a:r>
          </a:p>
        </p:txBody>
      </p:sp>
      <p:sp>
        <p:nvSpPr>
          <p:cNvPr id="3" name="Content Placeholder 2">
            <a:extLst>
              <a:ext uri="{FF2B5EF4-FFF2-40B4-BE49-F238E27FC236}">
                <a16:creationId xmlns:a16="http://schemas.microsoft.com/office/drawing/2014/main" id="{641FC294-89CB-4058-BED0-B05FF07D4F61}"/>
              </a:ext>
            </a:extLst>
          </p:cNvPr>
          <p:cNvSpPr>
            <a:spLocks noGrp="1"/>
          </p:cNvSpPr>
          <p:nvPr>
            <p:ph sz="half" idx="1"/>
          </p:nvPr>
        </p:nvSpPr>
        <p:spPr>
          <a:xfrm>
            <a:off x="533400" y="1066800"/>
            <a:ext cx="8077200" cy="5410200"/>
          </a:xfrm>
        </p:spPr>
        <p:txBody>
          <a:bodyPr/>
          <a:lstStyle/>
          <a:p>
            <a:pPr marL="0" indent="0">
              <a:buNone/>
            </a:pPr>
            <a:r>
              <a:rPr lang="en-US" dirty="0">
                <a:latin typeface="Arial" panose="020B0604020202020204" pitchFamily="34" charset="0"/>
                <a:cs typeface="Arial" panose="020B0604020202020204" pitchFamily="34" charset="0"/>
              </a:rPr>
              <a:t>EOHHS is supporting the HST office with additional resources for contract management and oversight of the Brokers by:</a:t>
            </a:r>
          </a:p>
          <a:p>
            <a:pPr lvl="1"/>
            <a:r>
              <a:rPr lang="en-US" dirty="0">
                <a:latin typeface="Arial" panose="020B0604020202020204" pitchFamily="34" charset="0"/>
                <a:cs typeface="Arial" panose="020B0604020202020204" pitchFamily="34" charset="0"/>
              </a:rPr>
              <a:t>Creation of a dedicated Quality &amp; Assurance unit which consists of a Compliance &amp; Quality Assurance Manager and 4 Compliance Officers. This restructuring has allowed the HST office to triple the amount of annual field inspections and to respond to consumer complaints in a more timely manner.</a:t>
            </a:r>
          </a:p>
          <a:p>
            <a:pPr lvl="1"/>
            <a:r>
              <a:rPr lang="en-US" dirty="0">
                <a:latin typeface="Arial" panose="020B0604020202020204" pitchFamily="34" charset="0"/>
                <a:cs typeface="Arial" panose="020B0604020202020204" pitchFamily="34" charset="0"/>
              </a:rPr>
              <a:t>Funding to engage with the Executive Office of Technology Services and Security (EOTSS) to improve the user experiences with the Brokers Apps, Portals and Websites.</a:t>
            </a:r>
          </a:p>
          <a:p>
            <a:pPr lvl="1"/>
            <a:r>
              <a:rPr lang="en-US" dirty="0">
                <a:latin typeface="Arial" panose="020B0604020202020204" pitchFamily="34" charset="0"/>
                <a:cs typeface="Arial" panose="020B0604020202020204" pitchFamily="34" charset="0"/>
              </a:rPr>
              <a:t>Funding to create a Member Experience Monitoring Program to solicit member feedback on transportation services.</a:t>
            </a:r>
          </a:p>
        </p:txBody>
      </p:sp>
    </p:spTree>
    <p:extLst>
      <p:ext uri="{BB962C8B-B14F-4D97-AF65-F5344CB8AC3E}">
        <p14:creationId xmlns:p14="http://schemas.microsoft.com/office/powerpoint/2010/main" val="151150653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ACAE8-7805-4775-9B1A-CAEADBDAD598}"/>
              </a:ext>
            </a:extLst>
          </p:cNvPr>
          <p:cNvSpPr>
            <a:spLocks noGrp="1"/>
          </p:cNvSpPr>
          <p:nvPr>
            <p:ph type="title"/>
          </p:nvPr>
        </p:nvSpPr>
        <p:spPr/>
        <p:txBody>
          <a:bodyPr/>
          <a:lstStyle/>
          <a:p>
            <a:r>
              <a:rPr lang="en-US" dirty="0">
                <a:latin typeface="+mj-lt"/>
              </a:rPr>
              <a:t>Ongoing Challenges and Improvements</a:t>
            </a:r>
          </a:p>
        </p:txBody>
      </p:sp>
      <p:sp>
        <p:nvSpPr>
          <p:cNvPr id="4" name="Content Placeholder 3">
            <a:extLst>
              <a:ext uri="{FF2B5EF4-FFF2-40B4-BE49-F238E27FC236}">
                <a16:creationId xmlns:a16="http://schemas.microsoft.com/office/drawing/2014/main" id="{8C89ED4C-1D26-4CCC-9B52-403585CD82D1}"/>
              </a:ext>
            </a:extLst>
          </p:cNvPr>
          <p:cNvSpPr>
            <a:spLocks noGrp="1"/>
          </p:cNvSpPr>
          <p:nvPr>
            <p:ph sz="half" idx="1"/>
          </p:nvPr>
        </p:nvSpPr>
        <p:spPr>
          <a:xfrm>
            <a:off x="533400" y="1447799"/>
            <a:ext cx="8077200" cy="4876801"/>
          </a:xfrm>
        </p:spPr>
        <p:txBody>
          <a:bodyPr/>
          <a:lstStyle/>
          <a:p>
            <a:pPr lvl="1"/>
            <a:r>
              <a:rPr lang="en-US" sz="2200" dirty="0">
                <a:latin typeface="+mj-lt"/>
              </a:rPr>
              <a:t>Non-emergency Wheelchair Van transportation – </a:t>
            </a:r>
            <a:r>
              <a:rPr lang="en-US" sz="2200" b="0" dirty="0">
                <a:latin typeface="+mj-lt"/>
              </a:rPr>
              <a:t>The HST office and MassHealth are working to integrate enhanced wheelchair van transportation into the HST Brokerage, creating tiered levels of assistance for consumers with higher medical acuity.</a:t>
            </a:r>
          </a:p>
          <a:p>
            <a:pPr lvl="1"/>
            <a:r>
              <a:rPr lang="en-US" sz="2200" dirty="0">
                <a:latin typeface="+mj-lt"/>
              </a:rPr>
              <a:t>Adoption of websites and web portals </a:t>
            </a:r>
            <a:r>
              <a:rPr lang="en-US" sz="2200" b="0" dirty="0">
                <a:latin typeface="+mj-lt"/>
              </a:rPr>
              <a:t>–</a:t>
            </a:r>
            <a:r>
              <a:rPr lang="en-US" sz="2200" dirty="0">
                <a:latin typeface="+mj-lt"/>
              </a:rPr>
              <a:t> </a:t>
            </a:r>
            <a:r>
              <a:rPr lang="en-US" sz="2200" b="0" dirty="0">
                <a:latin typeface="+mj-lt"/>
              </a:rPr>
              <a:t>The HST Office is working with our brokers and EOTSS to ensure that the technology is accessible, user-friendly, and sufficiently publicized to consumers and facilities.</a:t>
            </a:r>
          </a:p>
          <a:p>
            <a:pPr lvl="1"/>
            <a:r>
              <a:rPr lang="en-US" sz="2200" dirty="0">
                <a:latin typeface="+mj-lt"/>
              </a:rPr>
              <a:t>Utilization of data and metrics </a:t>
            </a:r>
            <a:r>
              <a:rPr lang="en-US" sz="2200" b="0" dirty="0">
                <a:latin typeface="+mj-lt"/>
              </a:rPr>
              <a:t>–</a:t>
            </a:r>
            <a:r>
              <a:rPr lang="en-US" sz="2200" dirty="0">
                <a:latin typeface="+mj-lt"/>
              </a:rPr>
              <a:t> </a:t>
            </a:r>
            <a:r>
              <a:rPr lang="en-US" sz="2200" b="0" dirty="0">
                <a:latin typeface="+mj-lt"/>
              </a:rPr>
              <a:t>As the GPS technology is deployed, the HST Office will continue to manage this process carefully with vendors and drivers.</a:t>
            </a:r>
          </a:p>
        </p:txBody>
      </p:sp>
    </p:spTree>
    <p:extLst>
      <p:ext uri="{BB962C8B-B14F-4D97-AF65-F5344CB8AC3E}">
        <p14:creationId xmlns:p14="http://schemas.microsoft.com/office/powerpoint/2010/main" val="62509064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4C35D-DF31-470A-B53D-26889B7FF520}"/>
              </a:ext>
            </a:extLst>
          </p:cNvPr>
          <p:cNvSpPr>
            <a:spLocks noGrp="1"/>
          </p:cNvSpPr>
          <p:nvPr>
            <p:ph type="title"/>
          </p:nvPr>
        </p:nvSpPr>
        <p:spPr/>
        <p:txBody>
          <a:bodyPr/>
          <a:lstStyle/>
          <a:p>
            <a:r>
              <a:rPr lang="en-US" dirty="0">
                <a:latin typeface="+mj-lt"/>
              </a:rPr>
              <a:t>Ongoing Challenges and Improvements (cont.)</a:t>
            </a:r>
          </a:p>
        </p:txBody>
      </p:sp>
      <p:sp>
        <p:nvSpPr>
          <p:cNvPr id="3" name="TextBox 2">
            <a:extLst>
              <a:ext uri="{FF2B5EF4-FFF2-40B4-BE49-F238E27FC236}">
                <a16:creationId xmlns:a16="http://schemas.microsoft.com/office/drawing/2014/main" id="{503777F9-F50A-46BF-B81F-15B8A1A6CBE9}"/>
              </a:ext>
            </a:extLst>
          </p:cNvPr>
          <p:cNvSpPr txBox="1"/>
          <p:nvPr/>
        </p:nvSpPr>
        <p:spPr>
          <a:xfrm>
            <a:off x="1295400" y="1371600"/>
            <a:ext cx="7086600" cy="3816429"/>
          </a:xfrm>
          <a:prstGeom prst="rect">
            <a:avLst/>
          </a:prstGeom>
          <a:noFill/>
        </p:spPr>
        <p:txBody>
          <a:bodyPr wrap="square" rtlCol="0">
            <a:spAutoFit/>
          </a:bodyPr>
          <a:lstStyle/>
          <a:p>
            <a:pPr marL="285750" indent="-285750">
              <a:buFont typeface="Arial" panose="020B0604020202020204" pitchFamily="34" charset="0"/>
              <a:buChar char="•"/>
            </a:pPr>
            <a:r>
              <a:rPr lang="en-US" sz="2200" b="1" dirty="0">
                <a:latin typeface="+mj-lt"/>
              </a:rPr>
              <a:t>Pilot Service with Lyft </a:t>
            </a:r>
            <a:r>
              <a:rPr lang="en-US" sz="2200" dirty="0">
                <a:latin typeface="+mj-lt"/>
              </a:rPr>
              <a:t>– The HST office is working  with the Brokers and Lyft to implement a pilot service to supplement “Same Day/Next Day” transportation with Lyft to increase access to same day and next day medical appointments.</a:t>
            </a:r>
          </a:p>
          <a:p>
            <a:pPr marL="285750" indent="-285750">
              <a:buFont typeface="Arial" panose="020B0604020202020204" pitchFamily="34" charset="0"/>
              <a:buChar char="•"/>
            </a:pPr>
            <a:endParaRPr lang="en-US" sz="2200" dirty="0">
              <a:latin typeface="+mj-lt"/>
            </a:endParaRPr>
          </a:p>
          <a:p>
            <a:pPr marL="285750" indent="-285750">
              <a:buFont typeface="Arial" panose="020B0604020202020204" pitchFamily="34" charset="0"/>
              <a:buChar char="•"/>
            </a:pPr>
            <a:r>
              <a:rPr lang="en-US" sz="2200" b="1" dirty="0">
                <a:latin typeface="+mj-lt"/>
              </a:rPr>
              <a:t>Member Experience Monitoring Program </a:t>
            </a:r>
            <a:r>
              <a:rPr lang="en-US" sz="2200" dirty="0">
                <a:latin typeface="+mj-lt"/>
              </a:rPr>
              <a:t>– The HST office is working with the Boston Center for Independent Living (BCIL) to implement a program to solicit feedback from consumers on the quality of service provided for specific trips.</a:t>
            </a:r>
          </a:p>
        </p:txBody>
      </p:sp>
    </p:spTree>
    <p:extLst>
      <p:ext uri="{BB962C8B-B14F-4D97-AF65-F5344CB8AC3E}">
        <p14:creationId xmlns:p14="http://schemas.microsoft.com/office/powerpoint/2010/main" val="217152970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chor="ctr"/>
          <a:lstStyle/>
          <a:p>
            <a:r>
              <a:rPr lang="en-US" dirty="0">
                <a:latin typeface="+mj-lt"/>
              </a:rPr>
              <a:t>Questions</a:t>
            </a:r>
          </a:p>
        </p:txBody>
      </p:sp>
      <p:sp>
        <p:nvSpPr>
          <p:cNvPr id="3" name="TextBox 2"/>
          <p:cNvSpPr txBox="1"/>
          <p:nvPr/>
        </p:nvSpPr>
        <p:spPr>
          <a:xfrm>
            <a:off x="3657600" y="3198167"/>
            <a:ext cx="1828800" cy="461665"/>
          </a:xfrm>
          <a:prstGeom prst="rect">
            <a:avLst/>
          </a:prstGeom>
          <a:noFill/>
        </p:spPr>
        <p:txBody>
          <a:bodyPr wrap="square" rtlCol="0">
            <a:spAutoFit/>
          </a:bodyPr>
          <a:lstStyle/>
          <a:p>
            <a:r>
              <a:rPr lang="en-US" sz="2400" dirty="0">
                <a:latin typeface="+mj-lt"/>
              </a:rPr>
              <a:t>Questions?</a:t>
            </a:r>
          </a:p>
        </p:txBody>
      </p:sp>
    </p:spTree>
    <p:extLst>
      <p:ext uri="{BB962C8B-B14F-4D97-AF65-F5344CB8AC3E}">
        <p14:creationId xmlns:p14="http://schemas.microsoft.com/office/powerpoint/2010/main" val="673079258"/>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0.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1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3.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4.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5.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6.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7.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8.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9.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57315</TotalTime>
  <Words>805</Words>
  <Application>Microsoft Office PowerPoint</Application>
  <PresentationFormat>On-screen Show (4:3)</PresentationFormat>
  <Paragraphs>65</Paragraphs>
  <Slides>9</Slides>
  <Notes>2</Notes>
  <HiddenSlides>0</HiddenSlides>
  <MMClips>0</MMClips>
  <ScaleCrop>false</ScaleCrop>
  <HeadingPairs>
    <vt:vector size="6" baseType="variant">
      <vt:variant>
        <vt:lpstr>Fonts Used</vt:lpstr>
      </vt:variant>
      <vt:variant>
        <vt:i4>6</vt:i4>
      </vt:variant>
      <vt:variant>
        <vt:lpstr>Theme</vt:lpstr>
      </vt:variant>
      <vt:variant>
        <vt:i4>6</vt:i4>
      </vt:variant>
      <vt:variant>
        <vt:lpstr>Slide Titles</vt:lpstr>
      </vt:variant>
      <vt:variant>
        <vt:i4>9</vt:i4>
      </vt:variant>
    </vt:vector>
  </HeadingPairs>
  <TitlesOfParts>
    <vt:vector size="21" baseType="lpstr">
      <vt:lpstr>Arial</vt:lpstr>
      <vt:lpstr>Book Antiqua</vt:lpstr>
      <vt:lpstr>Calibri</vt:lpstr>
      <vt:lpstr>Symbol</vt:lpstr>
      <vt:lpstr>Times New Roman</vt:lpstr>
      <vt:lpstr>Wingdings</vt:lpstr>
      <vt:lpstr>1_Blue Presentation Template - MA HHS - small logos</vt:lpstr>
      <vt:lpstr>2_Blue Presentation Template - MA HHS - small logos</vt:lpstr>
      <vt:lpstr>3_Blue Presentation Template - MA HHS - small logos</vt:lpstr>
      <vt:lpstr>4_Blue Presentation Template - MA HHS - small logos</vt:lpstr>
      <vt:lpstr>5_Blue Presentation Template - MA HHS - small logos</vt:lpstr>
      <vt:lpstr>6_Blue Presentation Template - MA HHS - small logos</vt:lpstr>
      <vt:lpstr>Executive Office of Health and Human Services Human Service Transportation Office Task Force Meeting 2/14/2022</vt:lpstr>
      <vt:lpstr>Procurement Objectives</vt:lpstr>
      <vt:lpstr>Procurement Objectives (cont.)</vt:lpstr>
      <vt:lpstr>HST Brokerage Structural Changes</vt:lpstr>
      <vt:lpstr>Broker Administrative Fees</vt:lpstr>
      <vt:lpstr>EOHHS Brokerage Investments </vt:lpstr>
      <vt:lpstr>Ongoing Challenges and Improvements</vt:lpstr>
      <vt:lpstr>Ongoing Challenges and Improvements (cont.)</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Advani, Ramesh (ANF)</dc:creator>
  <cp:lastModifiedBy>Cohen, Gabriel R. (EHS)</cp:lastModifiedBy>
  <cp:revision>680</cp:revision>
  <cp:lastPrinted>2018-10-24T13:48:23Z</cp:lastPrinted>
  <dcterms:created xsi:type="dcterms:W3CDTF">2015-03-20T01:36:53Z</dcterms:created>
  <dcterms:modified xsi:type="dcterms:W3CDTF">2022-02-11T15:05:53Z</dcterms:modified>
</cp:coreProperties>
</file>