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Lst>
  <p:notesMasterIdLst>
    <p:notesMasterId r:id="rId15"/>
  </p:notesMasterIdLst>
  <p:handoutMasterIdLst>
    <p:handoutMasterId r:id="rId16"/>
  </p:handoutMasterIdLst>
  <p:sldIdLst>
    <p:sldId id="257" r:id="rId7"/>
    <p:sldId id="270" r:id="rId8"/>
    <p:sldId id="278" r:id="rId9"/>
    <p:sldId id="276" r:id="rId10"/>
    <p:sldId id="277" r:id="rId11"/>
    <p:sldId id="280" r:id="rId12"/>
    <p:sldId id="282" r:id="rId13"/>
    <p:sldId id="275"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7" name="Denniston, Elizabeth F.  (EHS)" initials="DEF(" lastIdx="5" clrIdx="7">
    <p:extLst>
      <p:ext uri="{19B8F6BF-5375-455C-9EA6-DF929625EA0E}">
        <p15:presenceInfo xmlns:p15="http://schemas.microsoft.com/office/powerpoint/2012/main" userId="S::Elizabeth.Denniston@mass.gov::da6e17ed-2ac3-45ac-8378-283b11f4b57c" providerId="AD"/>
      </p:ext>
    </p:extLst>
  </p:cmAuthor>
  <p:cmAuthor id="1" name="Sanchez, Natalie (ANF)" initials="SN(" lastIdx="0" clrIdx="1"/>
  <p:cmAuthor id="2" name="O'Malley, Helen (ANF)" initials="OH" lastIdx="1" clrIdx="2"/>
  <p:cmAuthor id="3" name="amdonahue" initials=" AJD" lastIdx="1" clrIdx="3"/>
  <p:cmAuthor id="4" name="Barbara Tharp" initials="BT" lastIdx="2" clrIdx="4"/>
  <p:cmAuthor id="5" name="Small-Borsellino, Sharna (EHS)" initials="SS(" lastIdx="11" clrIdx="5">
    <p:extLst>
      <p:ext uri="{19B8F6BF-5375-455C-9EA6-DF929625EA0E}">
        <p15:presenceInfo xmlns:p15="http://schemas.microsoft.com/office/powerpoint/2012/main" userId="S::sharna.small-borsellino@mass.gov::5e10bf52-309c-40cb-8054-070286cc84f0" providerId="AD"/>
      </p:ext>
    </p:extLst>
  </p:cmAuthor>
  <p:cmAuthor id="6" name="Cohen, Gabriel R. (EHS)" initials="CGR(" lastIdx="11" clrIdx="6">
    <p:extLst>
      <p:ext uri="{19B8F6BF-5375-455C-9EA6-DF929625EA0E}">
        <p15:presenceInfo xmlns:p15="http://schemas.microsoft.com/office/powerpoint/2012/main" userId="S::Gabriel.R.Cohen@mass.gov::e20ddc8d-0929-4427-8e44-0c6a2a0adac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366"/>
    <a:srgbClr val="FF9933"/>
    <a:srgbClr val="0076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73" autoAdjust="0"/>
    <p:restoredTop sz="92996" autoAdjust="0"/>
  </p:normalViewPr>
  <p:slideViewPr>
    <p:cSldViewPr>
      <p:cViewPr varScale="1">
        <p:scale>
          <a:sx n="63" d="100"/>
          <a:sy n="63" d="100"/>
        </p:scale>
        <p:origin x="608" y="64"/>
      </p:cViewPr>
      <p:guideLst>
        <p:guide orient="horz" pos="2160"/>
        <p:guide pos="2880"/>
      </p:guideLst>
    </p:cSldViewPr>
  </p:slideViewPr>
  <p:outlineViewPr>
    <p:cViewPr>
      <p:scale>
        <a:sx n="33" d="100"/>
        <a:sy n="33" d="100"/>
      </p:scale>
      <p:origin x="0" y="-171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2659" y="-72"/>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39" tIns="45719" rIns="91439" bIns="45719"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39" tIns="45719" rIns="91439" bIns="45719" rtlCol="0"/>
          <a:lstStyle>
            <a:lvl1pPr algn="r">
              <a:defRPr sz="1200"/>
            </a:lvl1pPr>
          </a:lstStyle>
          <a:p>
            <a:fld id="{67FC91CD-EC66-4A18-8356-1EE436EAD520}" type="datetimeFigureOut">
              <a:rPr lang="en-US" smtClean="0"/>
              <a:pPr/>
              <a:t>4/27/2022</a:t>
            </a:fld>
            <a:endParaRPr lang="en-US" dirty="0"/>
          </a:p>
        </p:txBody>
      </p:sp>
      <p:sp>
        <p:nvSpPr>
          <p:cNvPr id="4" name="Footer Placeholder 3"/>
          <p:cNvSpPr>
            <a:spLocks noGrp="1"/>
          </p:cNvSpPr>
          <p:nvPr>
            <p:ph type="ftr" sz="quarter" idx="2"/>
          </p:nvPr>
        </p:nvSpPr>
        <p:spPr>
          <a:xfrm>
            <a:off x="2" y="8829676"/>
            <a:ext cx="3038475" cy="465138"/>
          </a:xfrm>
          <a:prstGeom prst="rect">
            <a:avLst/>
          </a:prstGeom>
        </p:spPr>
        <p:txBody>
          <a:bodyPr vert="horz" lIns="91439" tIns="45719" rIns="91439" bIns="4571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6"/>
            <a:ext cx="3038475" cy="465138"/>
          </a:xfrm>
          <a:prstGeom prst="rect">
            <a:avLst/>
          </a:prstGeom>
        </p:spPr>
        <p:txBody>
          <a:bodyPr vert="horz" lIns="91439" tIns="45719" rIns="91439" bIns="45719"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vl1pPr>
          </a:lstStyle>
          <a:p>
            <a:fld id="{EBDB8D75-8256-4DE6-960E-3CB80FF15074}" type="datetimeFigureOut">
              <a:rPr lang="en-US" smtClean="0"/>
              <a:pPr/>
              <a:t>4/27/2022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4820"/>
          </a:xfrm>
          <a:prstGeom prst="rect">
            <a:avLst/>
          </a:prstGeom>
        </p:spPr>
        <p:txBody>
          <a:bodyPr vert="horz" lIns="93176" tIns="46588" rIns="93176" bIns="46588"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Date Placeholder 1"/>
          <p:cNvSpPr>
            <a:spLocks noGrp="1"/>
          </p:cNvSpPr>
          <p:nvPr>
            <p:ph type="dt" sz="quarter" idx="1"/>
          </p:nvPr>
        </p:nvSpPr>
        <p:spPr/>
        <p:txBody>
          <a:bodyPr/>
          <a:lstStyle/>
          <a:p>
            <a:pPr>
              <a:defRPr/>
            </a:pPr>
            <a:fld id="{A8934A49-479B-48DD-A35C-8881FC9D2694}" type="datetime1">
              <a:rPr lang="en-US" smtClean="0">
                <a:solidFill>
                  <a:prstClr val="black"/>
                </a:solidFill>
              </a:rPr>
              <a:pPr>
                <a:defRPr/>
              </a:pPr>
              <a:t>4/27/2022</a:t>
            </a:fld>
            <a:endParaRPr lang="en-US" dirty="0">
              <a:solidFill>
                <a:prstClr val="black"/>
              </a:solidFill>
            </a:endParaRPr>
          </a:p>
        </p:txBody>
      </p:sp>
      <p:sp>
        <p:nvSpPr>
          <p:cNvPr id="3" name="Footer Placeholder 2"/>
          <p:cNvSpPr>
            <a:spLocks noGrp="1"/>
          </p:cNvSpPr>
          <p:nvPr>
            <p:ph type="ftr" sz="quarter" idx="4"/>
          </p:nvPr>
        </p:nvSpPr>
        <p:spPr/>
        <p:txBody>
          <a:bodyPr/>
          <a:lstStyle/>
          <a:p>
            <a:pPr>
              <a:defRPr/>
            </a:pPr>
            <a:endParaRPr lang="en-US" dirty="0">
              <a:solidFill>
                <a:prstClr val="black"/>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1115722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4234209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3A0E2F-76B9-417E-B0DC-AF868851F63D}" type="slidenum">
              <a:rPr lang="en-US" smtClean="0"/>
              <a:pPr/>
              <a:t>6</a:t>
            </a:fld>
            <a:endParaRPr lang="en-US" dirty="0"/>
          </a:p>
        </p:txBody>
      </p:sp>
    </p:spTree>
    <p:extLst>
      <p:ext uri="{BB962C8B-B14F-4D97-AF65-F5344CB8AC3E}">
        <p14:creationId xmlns:p14="http://schemas.microsoft.com/office/powerpoint/2010/main" val="3537187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a:t>Click to edit Master title style</a:t>
            </a:r>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143857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337810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90271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60437838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519258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1.jpeg"/><Relationship Id="rId5" Type="http://schemas.openxmlformats.org/officeDocument/2006/relationships/slideLayout" Target="../slideLayouts/slideLayout10.xml"/><Relationship Id="rId10" Type="http://schemas.openxmlformats.org/officeDocument/2006/relationships/tags" Target="../tags/tag4.xml"/><Relationship Id="rId4" Type="http://schemas.openxmlformats.org/officeDocument/2006/relationships/slideLayout" Target="../slideLayouts/slideLayout9.xml"/><Relationship Id="rId9" Type="http://schemas.openxmlformats.org/officeDocument/2006/relationships/tags" Target="../tags/tag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9"/>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10">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7"/>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8"/>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mailto:HSTinfo@mass.go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1747" name="Picture 4" descr="Massachusetts state seal"/>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03200" y="3048000"/>
            <a:ext cx="8737600" cy="1938992"/>
          </a:xfrm>
          <a:prstGeom prst="rect">
            <a:avLst/>
          </a:prstGeom>
          <a:noFill/>
        </p:spPr>
        <p:txBody>
          <a:bodyPr>
            <a:spAutoFit/>
          </a:bodyPr>
          <a:lstStyle/>
          <a:p>
            <a:pPr algn="r" fontAlgn="base">
              <a:spcBef>
                <a:spcPct val="0"/>
              </a:spcBef>
              <a:spcAft>
                <a:spcPct val="0"/>
              </a:spcAft>
              <a:defRPr/>
            </a:pPr>
            <a:r>
              <a:rPr lang="en-US" sz="2800" b="1" dirty="0">
                <a:solidFill>
                  <a:srgbClr val="003366"/>
                </a:solidFill>
                <a:latin typeface="+mj-lt"/>
              </a:rPr>
              <a:t>Executive Office of Health and Human Services</a:t>
            </a:r>
          </a:p>
          <a:p>
            <a:pPr algn="r" fontAlgn="base">
              <a:spcBef>
                <a:spcPct val="0"/>
              </a:spcBef>
              <a:spcAft>
                <a:spcPct val="0"/>
              </a:spcAft>
              <a:defRPr/>
            </a:pPr>
            <a:r>
              <a:rPr lang="en-US" sz="2600" b="1" dirty="0">
                <a:solidFill>
                  <a:srgbClr val="003366"/>
                </a:solidFill>
                <a:latin typeface="+mj-lt"/>
              </a:rPr>
              <a:t>Human Service Transportation Office</a:t>
            </a:r>
            <a:endParaRPr lang="en-US" sz="2600" b="1" i="1" dirty="0">
              <a:solidFill>
                <a:schemeClr val="bg2">
                  <a:lumMod val="50000"/>
                </a:schemeClr>
              </a:solidFill>
              <a:latin typeface="+mj-lt"/>
            </a:endParaRPr>
          </a:p>
          <a:p>
            <a:pPr algn="r" fontAlgn="base">
              <a:spcBef>
                <a:spcPct val="0"/>
              </a:spcBef>
              <a:spcAft>
                <a:spcPct val="0"/>
              </a:spcAft>
              <a:defRPr/>
            </a:pPr>
            <a:endParaRPr lang="en-US" b="1" dirty="0">
              <a:solidFill>
                <a:srgbClr val="003366"/>
              </a:solidFill>
              <a:latin typeface="+mj-lt"/>
            </a:endParaRPr>
          </a:p>
          <a:p>
            <a:pPr algn="r" fontAlgn="base">
              <a:spcBef>
                <a:spcPct val="0"/>
              </a:spcBef>
              <a:spcAft>
                <a:spcPct val="0"/>
              </a:spcAft>
              <a:defRPr/>
            </a:pPr>
            <a:r>
              <a:rPr lang="en-US" sz="2400" b="1" dirty="0">
                <a:solidFill>
                  <a:srgbClr val="003366"/>
                </a:solidFill>
                <a:latin typeface="+mj-lt"/>
              </a:rPr>
              <a:t>Overview of Complaints Process</a:t>
            </a:r>
          </a:p>
          <a:p>
            <a:pPr algn="r" fontAlgn="base">
              <a:spcBef>
                <a:spcPct val="0"/>
              </a:spcBef>
              <a:spcAft>
                <a:spcPct val="0"/>
              </a:spcAft>
              <a:defRPr/>
            </a:pPr>
            <a:r>
              <a:rPr lang="en-US" sz="2400" b="1" dirty="0">
                <a:solidFill>
                  <a:srgbClr val="003366"/>
                </a:solidFill>
                <a:latin typeface="+mj-lt"/>
              </a:rPr>
              <a:t>April 28, 2022</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5511800" cy="638710"/>
          </a:xfrm>
        </p:spPr>
        <p:txBody>
          <a:bodyPr anchor="ctr"/>
          <a:lstStyle/>
          <a:p>
            <a:r>
              <a:rPr lang="en-US" dirty="0"/>
              <a:t>Avenues for Filing Complaints</a:t>
            </a:r>
          </a:p>
        </p:txBody>
      </p:sp>
      <p:sp>
        <p:nvSpPr>
          <p:cNvPr id="3" name="Content Placeholder 2"/>
          <p:cNvSpPr>
            <a:spLocks noGrp="1"/>
          </p:cNvSpPr>
          <p:nvPr>
            <p:ph sz="half" idx="1"/>
          </p:nvPr>
        </p:nvSpPr>
        <p:spPr>
          <a:xfrm>
            <a:off x="381000" y="1066800"/>
            <a:ext cx="8229600" cy="5181600"/>
          </a:xfrm>
        </p:spPr>
        <p:txBody>
          <a:bodyPr/>
          <a:lstStyle/>
          <a:p>
            <a:pPr marL="0" indent="0">
              <a:buNone/>
            </a:pPr>
            <a:r>
              <a:rPr lang="en-US" dirty="0"/>
              <a:t>The Human Service Transportation (HST) Office has worked with Brokers to develop four avenues for HST riders to submit feedback or formal complaints about their past trips:</a:t>
            </a:r>
          </a:p>
          <a:p>
            <a:pPr marL="514350" indent="-514350">
              <a:buClr>
                <a:srgbClr val="002060"/>
              </a:buClr>
              <a:buAutoNum type="arabicPeriod"/>
            </a:pPr>
            <a:r>
              <a:rPr lang="en-US" b="0" dirty="0"/>
              <a:t>Phone calls to MART and GATRA</a:t>
            </a:r>
          </a:p>
          <a:p>
            <a:pPr marL="514350" indent="-514350">
              <a:buClr>
                <a:srgbClr val="002060"/>
              </a:buClr>
              <a:buFont typeface="Wingdings" pitchFamily="2" charset="2"/>
              <a:buAutoNum type="arabicPeriod"/>
            </a:pPr>
            <a:r>
              <a:rPr lang="en-US" sz="2800" b="0" dirty="0">
                <a:solidFill>
                  <a:schemeClr val="tx2"/>
                </a:solidFill>
                <a:latin typeface="Calibri" panose="020F0502020204030204" pitchFamily="34" charset="0"/>
              </a:rPr>
              <a:t>Member Portals and Smart Phone Apps</a:t>
            </a:r>
          </a:p>
          <a:p>
            <a:pPr marL="514350" indent="-514350">
              <a:buClr>
                <a:srgbClr val="002060"/>
              </a:buClr>
              <a:buFont typeface="Wingdings" pitchFamily="2" charset="2"/>
              <a:buAutoNum type="arabicPeriod"/>
            </a:pPr>
            <a:r>
              <a:rPr lang="en-US" sz="2800" b="0" dirty="0">
                <a:solidFill>
                  <a:schemeClr val="tx2"/>
                </a:solidFill>
                <a:latin typeface="Calibri" panose="020F0502020204030204" pitchFamily="34" charset="0"/>
              </a:rPr>
              <a:t>Broker Websites</a:t>
            </a:r>
          </a:p>
          <a:p>
            <a:pPr marL="514350" indent="-514350">
              <a:buClr>
                <a:srgbClr val="002060"/>
              </a:buClr>
              <a:buFont typeface="Wingdings" pitchFamily="2" charset="2"/>
              <a:buAutoNum type="arabicPeriod"/>
            </a:pPr>
            <a:r>
              <a:rPr lang="en-US" b="0" dirty="0"/>
              <a:t>Contacting the HST Office</a:t>
            </a:r>
          </a:p>
        </p:txBody>
      </p:sp>
    </p:spTree>
    <p:extLst>
      <p:ext uri="{BB962C8B-B14F-4D97-AF65-F5344CB8AC3E}">
        <p14:creationId xmlns:p14="http://schemas.microsoft.com/office/powerpoint/2010/main" val="227885719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5511800" cy="762000"/>
          </a:xfrm>
        </p:spPr>
        <p:txBody>
          <a:bodyPr anchor="ctr"/>
          <a:lstStyle/>
          <a:p>
            <a:r>
              <a:rPr lang="en-US" dirty="0"/>
              <a:t>Complaints by Phone</a:t>
            </a:r>
          </a:p>
        </p:txBody>
      </p:sp>
      <p:sp>
        <p:nvSpPr>
          <p:cNvPr id="3" name="Content Placeholder 2"/>
          <p:cNvSpPr>
            <a:spLocks noGrp="1"/>
          </p:cNvSpPr>
          <p:nvPr>
            <p:ph sz="half" idx="1"/>
          </p:nvPr>
        </p:nvSpPr>
        <p:spPr>
          <a:xfrm>
            <a:off x="381000" y="1066800"/>
            <a:ext cx="8305800" cy="5181600"/>
          </a:xfrm>
        </p:spPr>
        <p:txBody>
          <a:bodyPr/>
          <a:lstStyle/>
          <a:p>
            <a:pPr marL="0" indent="0">
              <a:buNone/>
            </a:pPr>
            <a:r>
              <a:rPr lang="en-US" dirty="0"/>
              <a:t>Complaints can be submitted by calling MART and</a:t>
            </a:r>
            <a:br>
              <a:rPr lang="en-US" dirty="0"/>
            </a:br>
            <a:r>
              <a:rPr lang="en-US" dirty="0"/>
              <a:t>GATRA</a:t>
            </a:r>
          </a:p>
          <a:p>
            <a:pPr marL="0" marR="0" lvl="0" indent="0" defTabSz="914400" eaLnBrk="1" fontAlgn="auto" latinLnBrk="0" hangingPunct="1">
              <a:lnSpc>
                <a:spcPct val="100000"/>
              </a:lnSpc>
              <a:spcBef>
                <a:spcPts val="0"/>
              </a:spcBef>
              <a:spcAft>
                <a:spcPts val="0"/>
              </a:spcAft>
              <a:buClrTx/>
              <a:buSzTx/>
              <a:buFontTx/>
              <a:buNone/>
              <a:tabLst/>
              <a:defRPr/>
            </a:pPr>
            <a:r>
              <a:rPr lang="en-US" sz="2400" dirty="0"/>
              <a:t>Via Telephone to the Brokers (MART and GATRA):</a:t>
            </a:r>
          </a:p>
          <a:p>
            <a:pPr marL="457200" marR="0" lvl="0" indent="-457200" defTabSz="914400" eaLnBrk="1" fontAlgn="auto" latinLnBrk="0" hangingPunct="1">
              <a:lnSpc>
                <a:spcPct val="100000"/>
              </a:lnSpc>
              <a:spcBef>
                <a:spcPts val="0"/>
              </a:spcBef>
              <a:spcAft>
                <a:spcPts val="0"/>
              </a:spcAft>
              <a:buClrTx/>
              <a:buSzTx/>
              <a:buFontTx/>
              <a:buAutoNum type="arabicPeriod"/>
              <a:tabLst/>
              <a:defRPr/>
            </a:pPr>
            <a:r>
              <a:rPr lang="en-US" sz="2400" b="0" dirty="0"/>
              <a:t>Brokers’ Quality Assurance (QA) agent takes the complaint and provides the complaint number to the caller.</a:t>
            </a:r>
          </a:p>
          <a:p>
            <a:pPr marL="457200" marR="0" lvl="0" indent="-457200" defTabSz="914400" eaLnBrk="1" fontAlgn="auto" latinLnBrk="0" hangingPunct="1">
              <a:lnSpc>
                <a:spcPct val="100000"/>
              </a:lnSpc>
              <a:spcBef>
                <a:spcPts val="0"/>
              </a:spcBef>
              <a:spcAft>
                <a:spcPts val="0"/>
              </a:spcAft>
              <a:buClrTx/>
              <a:buSzTx/>
              <a:buFontTx/>
              <a:buAutoNum type="arabicPeriod"/>
              <a:tabLst/>
              <a:defRPr/>
            </a:pPr>
            <a:r>
              <a:rPr lang="en-US" sz="2400" b="0" dirty="0"/>
              <a:t>In many instances, the member is made aware of the resolution in real time, i.e., removing the vendor from transporting in the future; removal of a driver or requiring retraining of a driver.</a:t>
            </a:r>
          </a:p>
          <a:p>
            <a:pPr marL="457200" marR="0" lvl="0" indent="-457200" defTabSz="914400" eaLnBrk="1" fontAlgn="auto" latinLnBrk="0" hangingPunct="1">
              <a:lnSpc>
                <a:spcPct val="100000"/>
              </a:lnSpc>
              <a:spcBef>
                <a:spcPts val="0"/>
              </a:spcBef>
              <a:spcAft>
                <a:spcPts val="0"/>
              </a:spcAft>
              <a:buClrTx/>
              <a:buSzTx/>
              <a:buFontTx/>
              <a:buAutoNum type="arabicPeriod"/>
              <a:tabLst/>
              <a:defRPr/>
            </a:pPr>
            <a:r>
              <a:rPr lang="en-US" sz="2400" b="0" dirty="0"/>
              <a:t>All members with a cell phone listed on their account will also receive an SMS text when the complaint has been resolved. As of April 25</a:t>
            </a:r>
            <a:r>
              <a:rPr lang="en-US" sz="2400" b="0" baseline="30000" dirty="0"/>
              <a:t>th</a:t>
            </a:r>
            <a:r>
              <a:rPr lang="en-US" sz="2400" b="0" dirty="0"/>
              <a:t> the SMS text was upgraded to include the resolution type.</a:t>
            </a:r>
          </a:p>
          <a:p>
            <a:pPr marL="0" marR="0" lvl="0" indent="0" defTabSz="914400" eaLnBrk="1" fontAlgn="auto" latinLnBrk="0" hangingPunct="1">
              <a:lnSpc>
                <a:spcPct val="100000"/>
              </a:lnSpc>
              <a:spcBef>
                <a:spcPts val="0"/>
              </a:spcBef>
              <a:spcAft>
                <a:spcPts val="0"/>
              </a:spcAft>
              <a:buClrTx/>
              <a:buSzTx/>
              <a:buFontTx/>
              <a:buNone/>
              <a:tabLst/>
              <a:defRPr/>
            </a:pPr>
            <a:endParaRPr lang="en-US" sz="2000" dirty="0"/>
          </a:p>
        </p:txBody>
      </p:sp>
    </p:spTree>
    <p:extLst>
      <p:ext uri="{BB962C8B-B14F-4D97-AF65-F5344CB8AC3E}">
        <p14:creationId xmlns:p14="http://schemas.microsoft.com/office/powerpoint/2010/main" val="206455453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BBC3309-80DA-4D63-A570-4EECC672A06E}"/>
              </a:ext>
            </a:extLst>
          </p:cNvPr>
          <p:cNvSpPr>
            <a:spLocks noGrp="1"/>
          </p:cNvSpPr>
          <p:nvPr>
            <p:ph type="title"/>
          </p:nvPr>
        </p:nvSpPr>
        <p:spPr>
          <a:xfrm>
            <a:off x="838200" y="76200"/>
            <a:ext cx="5867400" cy="762000"/>
          </a:xfrm>
        </p:spPr>
        <p:txBody>
          <a:bodyPr/>
          <a:lstStyle/>
          <a:p>
            <a:r>
              <a:rPr lang="en-US" dirty="0">
                <a:latin typeface="+mj-lt"/>
              </a:rPr>
              <a:t>Complaints by Brokers’ Portals and Apps</a:t>
            </a:r>
          </a:p>
        </p:txBody>
      </p:sp>
      <p:sp>
        <p:nvSpPr>
          <p:cNvPr id="3" name="Content Placeholder 2">
            <a:extLst>
              <a:ext uri="{FF2B5EF4-FFF2-40B4-BE49-F238E27FC236}">
                <a16:creationId xmlns:a16="http://schemas.microsoft.com/office/drawing/2014/main" id="{C129CEA0-1061-449D-8D1E-311EB9A61D43}"/>
              </a:ext>
            </a:extLst>
          </p:cNvPr>
          <p:cNvSpPr>
            <a:spLocks noGrp="1"/>
          </p:cNvSpPr>
          <p:nvPr>
            <p:ph sz="half" idx="1"/>
          </p:nvPr>
        </p:nvSpPr>
        <p:spPr>
          <a:xfrm>
            <a:off x="381000" y="1066800"/>
            <a:ext cx="8077200" cy="5257800"/>
          </a:xfrm>
        </p:spPr>
        <p:txBody>
          <a:bodyPr/>
          <a:lstStyle/>
          <a:p>
            <a:pPr marL="0" indent="0">
              <a:buNone/>
            </a:pPr>
            <a:r>
              <a:rPr lang="en-US" sz="2800" dirty="0">
                <a:solidFill>
                  <a:schemeClr val="tx2"/>
                </a:solidFill>
                <a:latin typeface="Calibri" panose="020F0502020204030204" pitchFamily="34" charset="0"/>
              </a:rPr>
              <a:t>Complaints can be submitted to the Brokers via their Portals and Smart Phone Apps</a:t>
            </a:r>
          </a:p>
          <a:p>
            <a:pPr marL="457200" marR="0" lvl="0" indent="-457200" defTabSz="914400" eaLnBrk="1" fontAlgn="auto" latinLnBrk="0" hangingPunct="1">
              <a:lnSpc>
                <a:spcPct val="100000"/>
              </a:lnSpc>
              <a:spcBef>
                <a:spcPts val="0"/>
              </a:spcBef>
              <a:spcAft>
                <a:spcPts val="600"/>
              </a:spcAft>
              <a:buClrTx/>
              <a:buSzTx/>
              <a:buFont typeface="+mj-lt"/>
              <a:buAutoNum type="arabicPeriod"/>
              <a:tabLst/>
              <a:defRPr/>
            </a:pPr>
            <a:r>
              <a:rPr lang="en-US" sz="2400" b="0" dirty="0">
                <a:solidFill>
                  <a:schemeClr val="tx2"/>
                </a:solidFill>
                <a:latin typeface="Calibri" panose="020F0502020204030204" pitchFamily="34" charset="0"/>
                <a:cs typeface="Calibri" pitchFamily="34" charset="0"/>
              </a:rPr>
              <a:t>Members may submit complaints via Brokers’ Vendor Quality Management Portals (VQMP) in the Broker’s Member Portal, accessible through their website</a:t>
            </a:r>
            <a:r>
              <a:rPr lang="en-US" sz="2400" b="0" dirty="0">
                <a:solidFill>
                  <a:schemeClr val="tx2"/>
                </a:solidFill>
                <a:latin typeface="Calibri" panose="020F0502020204030204" pitchFamily="34" charset="0"/>
              </a:rPr>
              <a:t>s.</a:t>
            </a:r>
            <a:endParaRPr lang="en-US" sz="2400" b="0" dirty="0">
              <a:solidFill>
                <a:schemeClr val="tx2"/>
              </a:solidFill>
              <a:latin typeface="Calibri" panose="020F0502020204030204" pitchFamily="34" charset="0"/>
              <a:cs typeface="Calibri" pitchFamily="34" charset="0"/>
            </a:endParaRPr>
          </a:p>
          <a:p>
            <a:pPr marL="457200" marR="0" lvl="0" indent="-457200" defTabSz="914400" eaLnBrk="1" fontAlgn="auto" latinLnBrk="0" hangingPunct="1">
              <a:lnSpc>
                <a:spcPct val="100000"/>
              </a:lnSpc>
              <a:spcBef>
                <a:spcPts val="0"/>
              </a:spcBef>
              <a:spcAft>
                <a:spcPts val="600"/>
              </a:spcAft>
              <a:buClrTx/>
              <a:buSzTx/>
              <a:buFont typeface="+mj-lt"/>
              <a:buAutoNum type="arabicPeriod"/>
              <a:tabLst/>
              <a:defRPr/>
            </a:pPr>
            <a:r>
              <a:rPr lang="en-US" sz="2400" b="0" dirty="0">
                <a:solidFill>
                  <a:schemeClr val="tx2"/>
                </a:solidFill>
                <a:latin typeface="Calibri" panose="020F0502020204030204" pitchFamily="34" charset="0"/>
                <a:cs typeface="Calibri" pitchFamily="34" charset="0"/>
              </a:rPr>
              <a:t>After submission, members receive a complaint number, which allows them to track their complaint.</a:t>
            </a:r>
          </a:p>
          <a:p>
            <a:pPr marL="457200" marR="0" lvl="0" indent="-457200" defTabSz="914400" eaLnBrk="1" fontAlgn="auto" latinLnBrk="0" hangingPunct="1">
              <a:lnSpc>
                <a:spcPct val="100000"/>
              </a:lnSpc>
              <a:spcBef>
                <a:spcPts val="0"/>
              </a:spcBef>
              <a:spcAft>
                <a:spcPts val="600"/>
              </a:spcAft>
              <a:buClrTx/>
              <a:buSzTx/>
              <a:buFont typeface="+mj-lt"/>
              <a:buAutoNum type="arabicPeriod"/>
              <a:tabLst/>
              <a:defRPr/>
            </a:pPr>
            <a:r>
              <a:rPr lang="en-US" sz="2400" b="0" dirty="0">
                <a:solidFill>
                  <a:schemeClr val="tx2"/>
                </a:solidFill>
                <a:latin typeface="Calibri" panose="020F0502020204030204" pitchFamily="34" charset="0"/>
                <a:cs typeface="Calibri" pitchFamily="34" charset="0"/>
              </a:rPr>
              <a:t>Once submitted, complaints are reviewed by Brokers’ Quality Assurance agents. If any clarification or follow-up is needed, agents contact members directly.</a:t>
            </a:r>
          </a:p>
        </p:txBody>
      </p:sp>
    </p:spTree>
    <p:extLst>
      <p:ext uri="{BB962C8B-B14F-4D97-AF65-F5344CB8AC3E}">
        <p14:creationId xmlns:p14="http://schemas.microsoft.com/office/powerpoint/2010/main" val="163218657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0F90D-26BB-40AD-9990-0DE2A9E62A19}"/>
              </a:ext>
            </a:extLst>
          </p:cNvPr>
          <p:cNvSpPr>
            <a:spLocks noGrp="1"/>
          </p:cNvSpPr>
          <p:nvPr>
            <p:ph type="title"/>
          </p:nvPr>
        </p:nvSpPr>
        <p:spPr>
          <a:xfrm>
            <a:off x="838200" y="76200"/>
            <a:ext cx="5664200" cy="762000"/>
          </a:xfrm>
        </p:spPr>
        <p:txBody>
          <a:bodyPr/>
          <a:lstStyle/>
          <a:p>
            <a:r>
              <a:rPr lang="en-US" dirty="0">
                <a:latin typeface="+mj-lt"/>
              </a:rPr>
              <a:t>Complaints by Brokers’ websites</a:t>
            </a:r>
          </a:p>
        </p:txBody>
      </p:sp>
      <p:sp>
        <p:nvSpPr>
          <p:cNvPr id="3" name="Content Placeholder 2">
            <a:extLst>
              <a:ext uri="{FF2B5EF4-FFF2-40B4-BE49-F238E27FC236}">
                <a16:creationId xmlns:a16="http://schemas.microsoft.com/office/drawing/2014/main" id="{06C8BDCA-51F5-49EF-833A-E88AB108ADBA}"/>
              </a:ext>
            </a:extLst>
          </p:cNvPr>
          <p:cNvSpPr>
            <a:spLocks noGrp="1"/>
          </p:cNvSpPr>
          <p:nvPr>
            <p:ph sz="half" idx="1"/>
          </p:nvPr>
        </p:nvSpPr>
        <p:spPr>
          <a:xfrm>
            <a:off x="457200" y="1150883"/>
            <a:ext cx="8153400" cy="4556234"/>
          </a:xfrm>
        </p:spPr>
        <p:txBody>
          <a:bodyPr/>
          <a:lstStyle/>
          <a:p>
            <a:pPr marL="0" indent="0">
              <a:buNone/>
            </a:pPr>
            <a:r>
              <a:rPr lang="en-US" sz="2800" dirty="0">
                <a:solidFill>
                  <a:schemeClr val="tx2"/>
                </a:solidFill>
                <a:latin typeface="Calibri" panose="020F0502020204030204" pitchFamily="34" charset="0"/>
              </a:rPr>
              <a:t>Members may submit complaints through Brokers’ websites</a:t>
            </a:r>
          </a:p>
          <a:p>
            <a:pPr marL="514350" indent="-514350">
              <a:buFont typeface="+mj-lt"/>
              <a:buAutoNum type="arabicPeriod"/>
            </a:pPr>
            <a:r>
              <a:rPr lang="en-US" sz="2400" b="0" dirty="0">
                <a:solidFill>
                  <a:schemeClr val="tx2"/>
                </a:solidFill>
                <a:latin typeface="Calibri" panose="020F0502020204030204" pitchFamily="34" charset="0"/>
              </a:rPr>
              <a:t>Complaints can be filed through Brokers’ individual websites.</a:t>
            </a:r>
          </a:p>
          <a:p>
            <a:pPr marL="514350" indent="-514350">
              <a:buFont typeface="+mj-lt"/>
              <a:buAutoNum type="arabicPeriod"/>
            </a:pPr>
            <a:r>
              <a:rPr lang="en-US" sz="2400" b="0" dirty="0">
                <a:solidFill>
                  <a:schemeClr val="tx2"/>
                </a:solidFill>
                <a:latin typeface="Calibri" panose="020F0502020204030204" pitchFamily="34" charset="0"/>
              </a:rPr>
              <a:t>Similar to the process for complaints received via Brokers’ Portals and Apps, members receive a response via email with their complaint number, and a QA agent reviews their complaint, following up with members if any clarification is needed.</a:t>
            </a:r>
          </a:p>
          <a:p>
            <a:pPr marL="514350" indent="-514350">
              <a:buFont typeface="+mj-lt"/>
              <a:buAutoNum type="arabicPeriod"/>
            </a:pPr>
            <a:r>
              <a:rPr lang="en-US" sz="2400" b="0" dirty="0">
                <a:solidFill>
                  <a:schemeClr val="tx2"/>
                </a:solidFill>
                <a:latin typeface="Calibri" panose="020F0502020204030204" pitchFamily="34" charset="0"/>
              </a:rPr>
              <a:t>Members receive an SMS text alert when the complaint is resolved.</a:t>
            </a:r>
          </a:p>
          <a:p>
            <a:pPr marL="0" indent="0">
              <a:buNone/>
            </a:pPr>
            <a:endParaRPr lang="en-US" sz="2800" dirty="0">
              <a:solidFill>
                <a:schemeClr val="tx2"/>
              </a:solidFill>
              <a:latin typeface="Calibri" panose="020F0502020204030204" pitchFamily="34" charset="0"/>
            </a:endParaRPr>
          </a:p>
        </p:txBody>
      </p:sp>
    </p:spTree>
    <p:extLst>
      <p:ext uri="{BB962C8B-B14F-4D97-AF65-F5344CB8AC3E}">
        <p14:creationId xmlns:p14="http://schemas.microsoft.com/office/powerpoint/2010/main" val="156944173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5511800" cy="762000"/>
          </a:xfrm>
        </p:spPr>
        <p:txBody>
          <a:bodyPr anchor="ctr"/>
          <a:lstStyle/>
          <a:p>
            <a:r>
              <a:rPr lang="en-US" dirty="0"/>
              <a:t>Contacting the HST Office</a:t>
            </a:r>
          </a:p>
        </p:txBody>
      </p:sp>
      <p:sp>
        <p:nvSpPr>
          <p:cNvPr id="3" name="Content Placeholder 2"/>
          <p:cNvSpPr>
            <a:spLocks noGrp="1"/>
          </p:cNvSpPr>
          <p:nvPr>
            <p:ph sz="half" idx="1"/>
          </p:nvPr>
        </p:nvSpPr>
        <p:spPr>
          <a:xfrm>
            <a:off x="381000" y="1066800"/>
            <a:ext cx="8534400" cy="5486400"/>
          </a:xfrm>
        </p:spPr>
        <p:txBody>
          <a:bodyPr/>
          <a:lstStyle/>
          <a:p>
            <a:pPr marL="0" indent="0">
              <a:buNone/>
            </a:pPr>
            <a:r>
              <a:rPr lang="en-US" dirty="0"/>
              <a:t>Complaints can also be submitted to the HST Office directly</a:t>
            </a:r>
          </a:p>
          <a:p>
            <a:pPr marL="0" marR="0" lvl="0" indent="0" defTabSz="914400" eaLnBrk="1" fontAlgn="auto" latinLnBrk="0" hangingPunct="1">
              <a:lnSpc>
                <a:spcPct val="100000"/>
              </a:lnSpc>
              <a:spcBef>
                <a:spcPts val="0"/>
              </a:spcBef>
              <a:spcAft>
                <a:spcPts val="0"/>
              </a:spcAft>
              <a:buClrTx/>
              <a:buSzTx/>
              <a:buFontTx/>
              <a:buNone/>
              <a:tabLst/>
              <a:defRPr/>
            </a:pPr>
            <a:r>
              <a:rPr lang="en-US" sz="2400" dirty="0"/>
              <a:t>Via Telephone (617-847-3427) or Email to </a:t>
            </a:r>
            <a:r>
              <a:rPr lang="en-US" sz="2400" dirty="0">
                <a:hlinkClick r:id="rId3"/>
              </a:rPr>
              <a:t>HSTinfo@mass.gov</a:t>
            </a:r>
            <a:r>
              <a:rPr lang="en-US" sz="2400" dirty="0"/>
              <a:t> </a:t>
            </a:r>
          </a:p>
          <a:p>
            <a:pPr marL="457200" marR="0" lvl="0" indent="-457200" defTabSz="914400" eaLnBrk="1" fontAlgn="auto" latinLnBrk="0" hangingPunct="1">
              <a:lnSpc>
                <a:spcPct val="100000"/>
              </a:lnSpc>
              <a:spcBef>
                <a:spcPts val="0"/>
              </a:spcBef>
              <a:spcAft>
                <a:spcPts val="0"/>
              </a:spcAft>
              <a:buClrTx/>
              <a:buSzTx/>
              <a:buFontTx/>
              <a:buAutoNum type="arabicPeriod"/>
              <a:tabLst/>
              <a:defRPr/>
            </a:pPr>
            <a:r>
              <a:rPr lang="en-US" sz="2400" b="0" dirty="0"/>
              <a:t>Member leaves a message or details their complaint in an email.</a:t>
            </a:r>
          </a:p>
          <a:p>
            <a:pPr marL="457200" marR="0" lvl="0" indent="-457200" defTabSz="914400" eaLnBrk="1" fontAlgn="auto" latinLnBrk="0" hangingPunct="1">
              <a:lnSpc>
                <a:spcPct val="100000"/>
              </a:lnSpc>
              <a:spcBef>
                <a:spcPts val="0"/>
              </a:spcBef>
              <a:spcAft>
                <a:spcPts val="0"/>
              </a:spcAft>
              <a:buClrTx/>
              <a:buSzTx/>
              <a:buFontTx/>
              <a:buAutoNum type="arabicPeriod"/>
              <a:tabLst/>
              <a:defRPr/>
            </a:pPr>
            <a:r>
              <a:rPr lang="en-US" sz="2400" b="0" dirty="0"/>
              <a:t>The call or email is returned by an HST Compliance Officer within one (1) business day to inquire whether the member wants to file a complaint about a broker/vendor/driver, provide general feedback, or ask a question.</a:t>
            </a:r>
          </a:p>
          <a:p>
            <a:pPr marL="457200" marR="0" lvl="0" indent="-457200" defTabSz="914400" eaLnBrk="1" fontAlgn="auto" latinLnBrk="0" hangingPunct="1">
              <a:lnSpc>
                <a:spcPct val="100000"/>
              </a:lnSpc>
              <a:spcBef>
                <a:spcPts val="0"/>
              </a:spcBef>
              <a:spcAft>
                <a:spcPts val="0"/>
              </a:spcAft>
              <a:buClrTx/>
              <a:buSzTx/>
              <a:buFontTx/>
              <a:buAutoNum type="arabicPeriod"/>
              <a:tabLst/>
              <a:defRPr/>
            </a:pPr>
            <a:r>
              <a:rPr lang="en-US" sz="2400" b="0" dirty="0"/>
              <a:t>If the member wishes to file a complaint, the Compliance Officer follows up, as appropriate. This may include, but is not limited to, working with the Broker to obtain GPS data of the vehicle that is the subject of the complaint.</a:t>
            </a:r>
          </a:p>
          <a:p>
            <a:pPr marL="457200" marR="0" lvl="0" indent="-457200" defTabSz="914400" eaLnBrk="1" fontAlgn="auto" latinLnBrk="0" hangingPunct="1">
              <a:lnSpc>
                <a:spcPct val="100000"/>
              </a:lnSpc>
              <a:spcBef>
                <a:spcPts val="0"/>
              </a:spcBef>
              <a:spcAft>
                <a:spcPts val="0"/>
              </a:spcAft>
              <a:buClrTx/>
              <a:buSzTx/>
              <a:buFontTx/>
              <a:buAutoNum type="arabicPeriod"/>
              <a:tabLst/>
              <a:defRPr/>
            </a:pPr>
            <a:r>
              <a:rPr lang="en-US" sz="2400" b="0" dirty="0">
                <a:solidFill>
                  <a:schemeClr val="tx2"/>
                </a:solidFill>
              </a:rPr>
              <a:t>The Compliance Officer provides the complaint resolution to the member.</a:t>
            </a:r>
            <a:endParaRPr lang="en-US" sz="2400" b="0" dirty="0">
              <a:solidFill>
                <a:srgbClr val="FF0000"/>
              </a:solidFill>
            </a:endParaRPr>
          </a:p>
        </p:txBody>
      </p:sp>
    </p:spTree>
    <p:extLst>
      <p:ext uri="{BB962C8B-B14F-4D97-AF65-F5344CB8AC3E}">
        <p14:creationId xmlns:p14="http://schemas.microsoft.com/office/powerpoint/2010/main" val="323349409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6E483-5E90-48B7-B75A-51B276ECB613}"/>
              </a:ext>
            </a:extLst>
          </p:cNvPr>
          <p:cNvSpPr>
            <a:spLocks noGrp="1"/>
          </p:cNvSpPr>
          <p:nvPr>
            <p:ph type="title"/>
          </p:nvPr>
        </p:nvSpPr>
        <p:spPr>
          <a:xfrm>
            <a:off x="889000" y="109538"/>
            <a:ext cx="5664200" cy="762000"/>
          </a:xfrm>
        </p:spPr>
        <p:txBody>
          <a:bodyPr/>
          <a:lstStyle/>
          <a:p>
            <a:r>
              <a:rPr lang="en-US" dirty="0">
                <a:latin typeface="+mj-lt"/>
              </a:rPr>
              <a:t>Broker Complaint Metrics</a:t>
            </a:r>
          </a:p>
        </p:txBody>
      </p:sp>
      <p:graphicFrame>
        <p:nvGraphicFramePr>
          <p:cNvPr id="7" name="Content Placeholder 6">
            <a:extLst>
              <a:ext uri="{FF2B5EF4-FFF2-40B4-BE49-F238E27FC236}">
                <a16:creationId xmlns:a16="http://schemas.microsoft.com/office/drawing/2014/main" id="{9D0A412D-2BDA-4538-A6A0-A29D52777E4E}"/>
              </a:ext>
            </a:extLst>
          </p:cNvPr>
          <p:cNvGraphicFramePr>
            <a:graphicFrameLocks noGrp="1"/>
          </p:cNvGraphicFramePr>
          <p:nvPr>
            <p:ph sz="half" idx="1"/>
            <p:extLst>
              <p:ext uri="{D42A27DB-BD31-4B8C-83A1-F6EECF244321}">
                <p14:modId xmlns:p14="http://schemas.microsoft.com/office/powerpoint/2010/main" val="1718493210"/>
              </p:ext>
            </p:extLst>
          </p:nvPr>
        </p:nvGraphicFramePr>
        <p:xfrm>
          <a:off x="533400" y="1844675"/>
          <a:ext cx="8077200" cy="2225040"/>
        </p:xfrm>
        <a:graphic>
          <a:graphicData uri="http://schemas.openxmlformats.org/drawingml/2006/table">
            <a:tbl>
              <a:tblPr firstRow="1" bandRow="1">
                <a:tableStyleId>{93296810-A885-4BE3-A3E7-6D5BEEA58F35}</a:tableStyleId>
              </a:tblPr>
              <a:tblGrid>
                <a:gridCol w="3733800">
                  <a:extLst>
                    <a:ext uri="{9D8B030D-6E8A-4147-A177-3AD203B41FA5}">
                      <a16:colId xmlns:a16="http://schemas.microsoft.com/office/drawing/2014/main" val="1556645064"/>
                    </a:ext>
                  </a:extLst>
                </a:gridCol>
                <a:gridCol w="2171700">
                  <a:extLst>
                    <a:ext uri="{9D8B030D-6E8A-4147-A177-3AD203B41FA5}">
                      <a16:colId xmlns:a16="http://schemas.microsoft.com/office/drawing/2014/main" val="4009581497"/>
                    </a:ext>
                  </a:extLst>
                </a:gridCol>
                <a:gridCol w="2171700">
                  <a:extLst>
                    <a:ext uri="{9D8B030D-6E8A-4147-A177-3AD203B41FA5}">
                      <a16:colId xmlns:a16="http://schemas.microsoft.com/office/drawing/2014/main" val="3065870625"/>
                    </a:ext>
                  </a:extLst>
                </a:gridCol>
              </a:tblGrid>
              <a:tr h="370840">
                <a:tc>
                  <a:txBody>
                    <a:bodyPr/>
                    <a:lstStyle/>
                    <a:p>
                      <a:r>
                        <a:rPr lang="en-US" dirty="0"/>
                        <a:t>July 2021– February 2022</a:t>
                      </a:r>
                    </a:p>
                  </a:txBody>
                  <a:tcPr/>
                </a:tc>
                <a:tc>
                  <a:txBody>
                    <a:bodyPr/>
                    <a:lstStyle/>
                    <a:p>
                      <a:r>
                        <a:rPr lang="en-US" dirty="0"/>
                        <a:t>MART</a:t>
                      </a:r>
                    </a:p>
                  </a:txBody>
                  <a:tcPr/>
                </a:tc>
                <a:tc>
                  <a:txBody>
                    <a:bodyPr/>
                    <a:lstStyle/>
                    <a:p>
                      <a:r>
                        <a:rPr lang="en-US" dirty="0"/>
                        <a:t>GATRA</a:t>
                      </a:r>
                    </a:p>
                  </a:txBody>
                  <a:tcPr/>
                </a:tc>
                <a:extLst>
                  <a:ext uri="{0D108BD9-81ED-4DB2-BD59-A6C34878D82A}">
                    <a16:rowId xmlns:a16="http://schemas.microsoft.com/office/drawing/2014/main" val="1486172211"/>
                  </a:ext>
                </a:extLst>
              </a:tr>
              <a:tr h="370840">
                <a:tc>
                  <a:txBody>
                    <a:bodyPr/>
                    <a:lstStyle/>
                    <a:p>
                      <a:r>
                        <a:rPr lang="en-US" dirty="0"/>
                        <a:t>Total Trips</a:t>
                      </a:r>
                    </a:p>
                  </a:txBody>
                  <a:tcPr/>
                </a:tc>
                <a:tc>
                  <a:txBody>
                    <a:bodyPr/>
                    <a:lstStyle/>
                    <a:p>
                      <a:r>
                        <a:rPr lang="en-US" dirty="0"/>
                        <a:t>2,975,704</a:t>
                      </a:r>
                    </a:p>
                  </a:txBody>
                  <a:tcPr/>
                </a:tc>
                <a:tc>
                  <a:txBody>
                    <a:bodyPr/>
                    <a:lstStyle/>
                    <a:p>
                      <a:r>
                        <a:rPr lang="en-US" dirty="0"/>
                        <a:t>787,274</a:t>
                      </a:r>
                    </a:p>
                  </a:txBody>
                  <a:tcPr/>
                </a:tc>
                <a:extLst>
                  <a:ext uri="{0D108BD9-81ED-4DB2-BD59-A6C34878D82A}">
                    <a16:rowId xmlns:a16="http://schemas.microsoft.com/office/drawing/2014/main" val="4155286710"/>
                  </a:ext>
                </a:extLst>
              </a:tr>
              <a:tr h="370840">
                <a:tc>
                  <a:txBody>
                    <a:bodyPr/>
                    <a:lstStyle/>
                    <a:p>
                      <a:r>
                        <a:rPr lang="en-US" dirty="0"/>
                        <a:t>Complaints</a:t>
                      </a:r>
                    </a:p>
                  </a:txBody>
                  <a:tcPr/>
                </a:tc>
                <a:tc>
                  <a:txBody>
                    <a:bodyPr/>
                    <a:lstStyle/>
                    <a:p>
                      <a:r>
                        <a:rPr lang="en-US" dirty="0"/>
                        <a:t>9,490</a:t>
                      </a:r>
                    </a:p>
                  </a:txBody>
                  <a:tcPr/>
                </a:tc>
                <a:tc>
                  <a:txBody>
                    <a:bodyPr/>
                    <a:lstStyle/>
                    <a:p>
                      <a:r>
                        <a:rPr lang="en-US" dirty="0"/>
                        <a:t>156</a:t>
                      </a:r>
                    </a:p>
                  </a:txBody>
                  <a:tcPr/>
                </a:tc>
                <a:extLst>
                  <a:ext uri="{0D108BD9-81ED-4DB2-BD59-A6C34878D82A}">
                    <a16:rowId xmlns:a16="http://schemas.microsoft.com/office/drawing/2014/main" val="2429159886"/>
                  </a:ext>
                </a:extLst>
              </a:tr>
              <a:tr h="370840">
                <a:tc>
                  <a:txBody>
                    <a:bodyPr/>
                    <a:lstStyle/>
                    <a:p>
                      <a:r>
                        <a:rPr lang="en-US" dirty="0"/>
                        <a:t>Complaint Rate</a:t>
                      </a:r>
                    </a:p>
                  </a:txBody>
                  <a:tcPr/>
                </a:tc>
                <a:tc>
                  <a:txBody>
                    <a:bodyPr/>
                    <a:lstStyle/>
                    <a:p>
                      <a:r>
                        <a:rPr lang="en-US" dirty="0"/>
                        <a:t>0.32%</a:t>
                      </a:r>
                    </a:p>
                  </a:txBody>
                  <a:tcPr/>
                </a:tc>
                <a:tc>
                  <a:txBody>
                    <a:bodyPr/>
                    <a:lstStyle/>
                    <a:p>
                      <a:r>
                        <a:rPr lang="en-US" dirty="0"/>
                        <a:t>0.02%</a:t>
                      </a:r>
                    </a:p>
                  </a:txBody>
                  <a:tcPr/>
                </a:tc>
                <a:extLst>
                  <a:ext uri="{0D108BD9-81ED-4DB2-BD59-A6C34878D82A}">
                    <a16:rowId xmlns:a16="http://schemas.microsoft.com/office/drawing/2014/main" val="2350414049"/>
                  </a:ext>
                </a:extLst>
              </a:tr>
              <a:tr h="370840">
                <a:tc>
                  <a:txBody>
                    <a:bodyPr/>
                    <a:lstStyle/>
                    <a:p>
                      <a:r>
                        <a:rPr lang="en-US" dirty="0"/>
                        <a:t>Resolved in 3 days</a:t>
                      </a:r>
                    </a:p>
                  </a:txBody>
                  <a:tcPr/>
                </a:tc>
                <a:tc>
                  <a:txBody>
                    <a:bodyPr/>
                    <a:lstStyle/>
                    <a:p>
                      <a:r>
                        <a:rPr lang="en-US" dirty="0"/>
                        <a:t>90.97%</a:t>
                      </a:r>
                    </a:p>
                  </a:txBody>
                  <a:tcPr/>
                </a:tc>
                <a:tc>
                  <a:txBody>
                    <a:bodyPr/>
                    <a:lstStyle/>
                    <a:p>
                      <a:r>
                        <a:rPr lang="en-US" dirty="0"/>
                        <a:t>99.68%</a:t>
                      </a:r>
                    </a:p>
                  </a:txBody>
                  <a:tcPr/>
                </a:tc>
                <a:extLst>
                  <a:ext uri="{0D108BD9-81ED-4DB2-BD59-A6C34878D82A}">
                    <a16:rowId xmlns:a16="http://schemas.microsoft.com/office/drawing/2014/main" val="2588725522"/>
                  </a:ext>
                </a:extLst>
              </a:tr>
              <a:tr h="370840">
                <a:tc>
                  <a:txBody>
                    <a:bodyPr/>
                    <a:lstStyle/>
                    <a:p>
                      <a:r>
                        <a:rPr lang="en-US" dirty="0"/>
                        <a:t>Resolved in 10 days</a:t>
                      </a:r>
                    </a:p>
                  </a:txBody>
                  <a:tcPr/>
                </a:tc>
                <a:tc>
                  <a:txBody>
                    <a:bodyPr/>
                    <a:lstStyle/>
                    <a:p>
                      <a:r>
                        <a:rPr lang="en-US" dirty="0"/>
                        <a:t>99.75%</a:t>
                      </a:r>
                    </a:p>
                  </a:txBody>
                  <a:tcPr/>
                </a:tc>
                <a:tc>
                  <a:txBody>
                    <a:bodyPr/>
                    <a:lstStyle/>
                    <a:p>
                      <a:r>
                        <a:rPr lang="en-US" dirty="0"/>
                        <a:t>100%</a:t>
                      </a:r>
                    </a:p>
                  </a:txBody>
                  <a:tcPr/>
                </a:tc>
                <a:extLst>
                  <a:ext uri="{0D108BD9-81ED-4DB2-BD59-A6C34878D82A}">
                    <a16:rowId xmlns:a16="http://schemas.microsoft.com/office/drawing/2014/main" val="1389294738"/>
                  </a:ext>
                </a:extLst>
              </a:tr>
            </a:tbl>
          </a:graphicData>
        </a:graphic>
      </p:graphicFrame>
      <p:sp>
        <p:nvSpPr>
          <p:cNvPr id="8" name="TextBox 7">
            <a:extLst>
              <a:ext uri="{FF2B5EF4-FFF2-40B4-BE49-F238E27FC236}">
                <a16:creationId xmlns:a16="http://schemas.microsoft.com/office/drawing/2014/main" id="{FC3E12F5-6FBC-493C-B3D7-E26D0FFAAF15}"/>
              </a:ext>
            </a:extLst>
          </p:cNvPr>
          <p:cNvSpPr txBox="1"/>
          <p:nvPr/>
        </p:nvSpPr>
        <p:spPr>
          <a:xfrm>
            <a:off x="736600" y="4648200"/>
            <a:ext cx="7645400" cy="1015663"/>
          </a:xfrm>
          <a:prstGeom prst="rect">
            <a:avLst/>
          </a:prstGeom>
          <a:noFill/>
        </p:spPr>
        <p:txBody>
          <a:bodyPr wrap="square" rtlCol="0">
            <a:spAutoFit/>
          </a:bodyPr>
          <a:lstStyle/>
          <a:p>
            <a:r>
              <a:rPr lang="en-US" sz="2000" dirty="0">
                <a:latin typeface="Calibri" panose="020F0502020204030204" pitchFamily="34" charset="0"/>
                <a:cs typeface="Calibri" panose="020F0502020204030204" pitchFamily="34" charset="0"/>
              </a:rPr>
              <a:t>The contract requires a Complaint Rate of &lt;1.0% and that 95% of complaints be resolved within 3 business days, and 100% of Complaints be resolved within 10 business days.</a:t>
            </a:r>
          </a:p>
        </p:txBody>
      </p:sp>
    </p:spTree>
    <p:extLst>
      <p:ext uri="{BB962C8B-B14F-4D97-AF65-F5344CB8AC3E}">
        <p14:creationId xmlns:p14="http://schemas.microsoft.com/office/powerpoint/2010/main" val="6716665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733800" y="3198167"/>
            <a:ext cx="2362200" cy="461665"/>
          </a:xfrm>
          <a:prstGeom prst="rect">
            <a:avLst/>
          </a:prstGeom>
          <a:noFill/>
        </p:spPr>
        <p:txBody>
          <a:bodyPr wrap="square" rtlCol="0">
            <a:spAutoFit/>
          </a:bodyPr>
          <a:lstStyle/>
          <a:p>
            <a:r>
              <a:rPr lang="en-US" sz="2400" dirty="0">
                <a:latin typeface="+mj-lt"/>
              </a:rPr>
              <a:t>Questions?</a:t>
            </a:r>
          </a:p>
        </p:txBody>
      </p:sp>
      <p:sp>
        <p:nvSpPr>
          <p:cNvPr id="6" name="Title 1">
            <a:extLst>
              <a:ext uri="{FF2B5EF4-FFF2-40B4-BE49-F238E27FC236}">
                <a16:creationId xmlns:a16="http://schemas.microsoft.com/office/drawing/2014/main" id="{BF835700-DAB5-430E-9D61-57EF6ABC1A70}"/>
              </a:ext>
            </a:extLst>
          </p:cNvPr>
          <p:cNvSpPr>
            <a:spLocks noGrp="1"/>
          </p:cNvSpPr>
          <p:nvPr>
            <p:ph type="title"/>
          </p:nvPr>
        </p:nvSpPr>
        <p:spPr>
          <a:xfrm>
            <a:off x="838200" y="152400"/>
            <a:ext cx="5511800" cy="638710"/>
          </a:xfrm>
        </p:spPr>
        <p:txBody>
          <a:bodyPr anchor="ctr"/>
          <a:lstStyle/>
          <a:p>
            <a:r>
              <a:rPr lang="en-US" dirty="0">
                <a:latin typeface="+mj-lt"/>
              </a:rPr>
              <a:t>Questions</a:t>
            </a:r>
          </a:p>
        </p:txBody>
      </p:sp>
    </p:spTree>
    <p:extLst>
      <p:ext uri="{BB962C8B-B14F-4D97-AF65-F5344CB8AC3E}">
        <p14:creationId xmlns:p14="http://schemas.microsoft.com/office/powerpoint/2010/main" val="67307925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28037</TotalTime>
  <Words>583</Words>
  <Application>Microsoft Office PowerPoint</Application>
  <PresentationFormat>On-screen Show (4:3)</PresentationFormat>
  <Paragraphs>61</Paragraphs>
  <Slides>8</Slides>
  <Notes>4</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8</vt:i4>
      </vt:variant>
    </vt:vector>
  </HeadingPairs>
  <TitlesOfParts>
    <vt:vector size="19" baseType="lpstr">
      <vt:lpstr>Arial</vt:lpstr>
      <vt:lpstr>Book Antiqua</vt:lpstr>
      <vt:lpstr>Calibri</vt:lpstr>
      <vt:lpstr>Symbol</vt:lpstr>
      <vt:lpstr>Wingdings</vt: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PowerPoint Presentation</vt:lpstr>
      <vt:lpstr>Avenues for Filing Complaints</vt:lpstr>
      <vt:lpstr>Complaints by Phone</vt:lpstr>
      <vt:lpstr>Complaints by Brokers’ Portals and Apps</vt:lpstr>
      <vt:lpstr>Complaints by Brokers’ websites</vt:lpstr>
      <vt:lpstr>Contacting the HST Office</vt:lpstr>
      <vt:lpstr>Broker Complaint Metrics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Advani, Ramesh (ANF)</dc:creator>
  <cp:lastModifiedBy>Cohen, Gabriel R. (EHS)</cp:lastModifiedBy>
  <cp:revision>633</cp:revision>
  <cp:lastPrinted>2018-10-24T13:48:23Z</cp:lastPrinted>
  <dcterms:created xsi:type="dcterms:W3CDTF">2015-03-20T01:36:53Z</dcterms:created>
  <dcterms:modified xsi:type="dcterms:W3CDTF">2022-04-27T15:23:54Z</dcterms:modified>
</cp:coreProperties>
</file>