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71" r:id="rId3"/>
  </p:sldMasterIdLst>
  <p:notesMasterIdLst>
    <p:notesMasterId r:id="rId53"/>
  </p:notesMasterIdLst>
  <p:handoutMasterIdLst>
    <p:handoutMasterId r:id="rId54"/>
  </p:handoutMasterIdLst>
  <p:sldIdLst>
    <p:sldId id="256" r:id="rId4"/>
    <p:sldId id="516" r:id="rId5"/>
    <p:sldId id="491" r:id="rId6"/>
    <p:sldId id="505" r:id="rId7"/>
    <p:sldId id="517" r:id="rId8"/>
    <p:sldId id="518" r:id="rId9"/>
    <p:sldId id="544" r:id="rId10"/>
    <p:sldId id="556" r:id="rId11"/>
    <p:sldId id="519" r:id="rId12"/>
    <p:sldId id="521" r:id="rId13"/>
    <p:sldId id="520" r:id="rId14"/>
    <p:sldId id="522" r:id="rId15"/>
    <p:sldId id="545" r:id="rId16"/>
    <p:sldId id="557" r:id="rId17"/>
    <p:sldId id="524" r:id="rId18"/>
    <p:sldId id="525" r:id="rId19"/>
    <p:sldId id="526" r:id="rId20"/>
    <p:sldId id="527" r:id="rId21"/>
    <p:sldId id="528" r:id="rId22"/>
    <p:sldId id="529" r:id="rId23"/>
    <p:sldId id="530" r:id="rId24"/>
    <p:sldId id="531" r:id="rId25"/>
    <p:sldId id="546" r:id="rId26"/>
    <p:sldId id="547" r:id="rId27"/>
    <p:sldId id="558" r:id="rId28"/>
    <p:sldId id="532" r:id="rId29"/>
    <p:sldId id="533" r:id="rId30"/>
    <p:sldId id="534" r:id="rId31"/>
    <p:sldId id="535" r:id="rId32"/>
    <p:sldId id="536" r:id="rId33"/>
    <p:sldId id="548" r:id="rId34"/>
    <p:sldId id="549" r:id="rId35"/>
    <p:sldId id="559" r:id="rId36"/>
    <p:sldId id="550" r:id="rId37"/>
    <p:sldId id="560" r:id="rId38"/>
    <p:sldId id="551" r:id="rId39"/>
    <p:sldId id="552" r:id="rId40"/>
    <p:sldId id="561" r:id="rId41"/>
    <p:sldId id="553" r:id="rId42"/>
    <p:sldId id="562" r:id="rId43"/>
    <p:sldId id="555" r:id="rId44"/>
    <p:sldId id="554" r:id="rId45"/>
    <p:sldId id="537" r:id="rId46"/>
    <p:sldId id="538" r:id="rId47"/>
    <p:sldId id="539" r:id="rId48"/>
    <p:sldId id="540" r:id="rId49"/>
    <p:sldId id="541" r:id="rId50"/>
    <p:sldId id="542" r:id="rId51"/>
    <p:sldId id="543" r:id="rId52"/>
  </p:sldIdLst>
  <p:sldSz cx="9144000" cy="6858000" type="screen4x3"/>
  <p:notesSz cx="7102475" cy="938847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A417C"/>
    <a:srgbClr val="B1D3D9"/>
    <a:srgbClr val="19407B"/>
    <a:srgbClr val="FFFFCC"/>
    <a:srgbClr val="FFD44B"/>
    <a:srgbClr val="CC3300"/>
    <a:srgbClr val="D6A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69203" autoAdjust="0"/>
  </p:normalViewPr>
  <p:slideViewPr>
    <p:cSldViewPr>
      <p:cViewPr varScale="1">
        <p:scale>
          <a:sx n="43" d="100"/>
          <a:sy n="43" d="100"/>
        </p:scale>
        <p:origin x="1620" y="40"/>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notesViewPr>
    <p:cSldViewPr>
      <p:cViewPr>
        <p:scale>
          <a:sx n="78" d="100"/>
          <a:sy n="78" d="100"/>
        </p:scale>
        <p:origin x="3930" y="234"/>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9CBB4D-E9D7-4F9B-B4A7-1D33D533F30E}"/>
              </a:ext>
            </a:extLst>
          </p:cNvPr>
          <p:cNvSpPr>
            <a:spLocks noGrp="1"/>
          </p:cNvSpPr>
          <p:nvPr>
            <p:ph type="hdr" sz="quarter"/>
          </p:nvPr>
        </p:nvSpPr>
        <p:spPr>
          <a:xfrm>
            <a:off x="0" y="0"/>
            <a:ext cx="3078383" cy="471348"/>
          </a:xfrm>
          <a:prstGeom prst="rect">
            <a:avLst/>
          </a:prstGeom>
        </p:spPr>
        <p:txBody>
          <a:bodyPr vert="horz" lIns="92464" tIns="46232" rIns="92464" bIns="46232"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4CAEBF8E-FAD3-468A-9990-07421365CFD7}"/>
              </a:ext>
            </a:extLst>
          </p:cNvPr>
          <p:cNvSpPr>
            <a:spLocks noGrp="1"/>
          </p:cNvSpPr>
          <p:nvPr>
            <p:ph type="dt" sz="quarter" idx="1"/>
          </p:nvPr>
        </p:nvSpPr>
        <p:spPr>
          <a:xfrm>
            <a:off x="4022485" y="0"/>
            <a:ext cx="3078383" cy="471348"/>
          </a:xfrm>
          <a:prstGeom prst="rect">
            <a:avLst/>
          </a:prstGeom>
        </p:spPr>
        <p:txBody>
          <a:bodyPr vert="horz" lIns="92464" tIns="46232" rIns="92464" bIns="46232" rtlCol="0"/>
          <a:lstStyle>
            <a:lvl1pPr algn="r">
              <a:defRPr sz="1200"/>
            </a:lvl1pPr>
          </a:lstStyle>
          <a:p>
            <a:pPr>
              <a:defRPr/>
            </a:pPr>
            <a:fld id="{E57562DF-4B40-43D8-90A2-A5BA95006A7A}" type="datetimeFigureOut">
              <a:rPr lang="en-US"/>
              <a:pPr>
                <a:defRPr/>
              </a:pPr>
              <a:t>1/19/2022</a:t>
            </a:fld>
            <a:endParaRPr lang="en-US"/>
          </a:p>
        </p:txBody>
      </p:sp>
      <p:sp>
        <p:nvSpPr>
          <p:cNvPr id="4" name="Footer Placeholder 3">
            <a:extLst>
              <a:ext uri="{FF2B5EF4-FFF2-40B4-BE49-F238E27FC236}">
                <a16:creationId xmlns:a16="http://schemas.microsoft.com/office/drawing/2014/main" id="{99FA24B2-0405-42FF-98A1-EAF66E30869E}"/>
              </a:ext>
            </a:extLst>
          </p:cNvPr>
          <p:cNvSpPr>
            <a:spLocks noGrp="1"/>
          </p:cNvSpPr>
          <p:nvPr>
            <p:ph type="ftr" sz="quarter" idx="2"/>
          </p:nvPr>
        </p:nvSpPr>
        <p:spPr>
          <a:xfrm>
            <a:off x="0" y="8917128"/>
            <a:ext cx="3078383" cy="471348"/>
          </a:xfrm>
          <a:prstGeom prst="rect">
            <a:avLst/>
          </a:prstGeom>
        </p:spPr>
        <p:txBody>
          <a:bodyPr vert="horz" lIns="92464" tIns="46232" rIns="92464" bIns="46232"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D4A3AEA4-8287-4189-9875-52487E589400}"/>
              </a:ext>
            </a:extLst>
          </p:cNvPr>
          <p:cNvSpPr>
            <a:spLocks noGrp="1"/>
          </p:cNvSpPr>
          <p:nvPr>
            <p:ph type="sldNum" sz="quarter" idx="3"/>
          </p:nvPr>
        </p:nvSpPr>
        <p:spPr>
          <a:xfrm>
            <a:off x="4022485" y="8917128"/>
            <a:ext cx="3078383" cy="471348"/>
          </a:xfrm>
          <a:prstGeom prst="rect">
            <a:avLst/>
          </a:prstGeom>
        </p:spPr>
        <p:txBody>
          <a:bodyPr vert="horz" lIns="92464" tIns="46232" rIns="92464" bIns="46232" rtlCol="0" anchor="b"/>
          <a:lstStyle>
            <a:lvl1pPr algn="r">
              <a:defRPr sz="1200"/>
            </a:lvl1pPr>
          </a:lstStyle>
          <a:p>
            <a:pPr>
              <a:defRPr/>
            </a:pPr>
            <a:fld id="{4E912FB4-08E1-4921-92A8-BC8C28259C7A}"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E7A004-DC55-40F7-A98E-BEE1F5704CD5}"/>
              </a:ext>
            </a:extLst>
          </p:cNvPr>
          <p:cNvSpPr>
            <a:spLocks noGrp="1"/>
          </p:cNvSpPr>
          <p:nvPr>
            <p:ph type="hdr" sz="quarter"/>
          </p:nvPr>
        </p:nvSpPr>
        <p:spPr>
          <a:xfrm>
            <a:off x="0" y="0"/>
            <a:ext cx="3078383" cy="469745"/>
          </a:xfrm>
          <a:prstGeom prst="rect">
            <a:avLst/>
          </a:prstGeom>
        </p:spPr>
        <p:txBody>
          <a:bodyPr vert="horz" lIns="94221" tIns="47111" rIns="94221" bIns="47111"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C64A1E7E-2B71-47EC-BDC5-5EDC058BF94C}"/>
              </a:ext>
            </a:extLst>
          </p:cNvPr>
          <p:cNvSpPr>
            <a:spLocks noGrp="1"/>
          </p:cNvSpPr>
          <p:nvPr>
            <p:ph type="dt" idx="1"/>
          </p:nvPr>
        </p:nvSpPr>
        <p:spPr>
          <a:xfrm>
            <a:off x="4022485" y="0"/>
            <a:ext cx="3078383" cy="469745"/>
          </a:xfrm>
          <a:prstGeom prst="rect">
            <a:avLst/>
          </a:prstGeom>
        </p:spPr>
        <p:txBody>
          <a:bodyPr vert="horz" lIns="94221" tIns="47111" rIns="94221" bIns="47111" rtlCol="0"/>
          <a:lstStyle>
            <a:lvl1pPr algn="r" eaLnBrk="1" fontAlgn="auto" hangingPunct="1">
              <a:spcBef>
                <a:spcPts val="0"/>
              </a:spcBef>
              <a:spcAft>
                <a:spcPts val="0"/>
              </a:spcAft>
              <a:defRPr sz="1200">
                <a:latin typeface="+mn-lt"/>
              </a:defRPr>
            </a:lvl1pPr>
          </a:lstStyle>
          <a:p>
            <a:pPr>
              <a:defRPr/>
            </a:pPr>
            <a:fld id="{46AB6939-00AA-4122-9F7C-46FD4B6CEAC7}" type="datetimeFigureOut">
              <a:rPr lang="en-US"/>
              <a:pPr>
                <a:defRPr/>
              </a:pPr>
              <a:t>1/19/2022</a:t>
            </a:fld>
            <a:endParaRPr lang="en-US" dirty="0"/>
          </a:p>
        </p:txBody>
      </p:sp>
      <p:sp>
        <p:nvSpPr>
          <p:cNvPr id="4" name="Slide Image Placeholder 3">
            <a:extLst>
              <a:ext uri="{FF2B5EF4-FFF2-40B4-BE49-F238E27FC236}">
                <a16:creationId xmlns:a16="http://schemas.microsoft.com/office/drawing/2014/main" id="{2BB47173-51AC-4C46-9355-E72683331DA5}"/>
              </a:ext>
            </a:extLst>
          </p:cNvPr>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21" tIns="47111" rIns="94221" bIns="47111" rtlCol="0" anchor="ctr"/>
          <a:lstStyle/>
          <a:p>
            <a:pPr lvl="0"/>
            <a:endParaRPr lang="en-US" noProof="0" dirty="0"/>
          </a:p>
        </p:txBody>
      </p:sp>
      <p:sp>
        <p:nvSpPr>
          <p:cNvPr id="5" name="Notes Placeholder 4">
            <a:extLst>
              <a:ext uri="{FF2B5EF4-FFF2-40B4-BE49-F238E27FC236}">
                <a16:creationId xmlns:a16="http://schemas.microsoft.com/office/drawing/2014/main" id="{55188B64-A2D3-4DB1-9AA0-93FF2248FF6B}"/>
              </a:ext>
            </a:extLst>
          </p:cNvPr>
          <p:cNvSpPr>
            <a:spLocks noGrp="1"/>
          </p:cNvSpPr>
          <p:nvPr>
            <p:ph type="body" sz="quarter" idx="3"/>
          </p:nvPr>
        </p:nvSpPr>
        <p:spPr>
          <a:xfrm>
            <a:off x="710891" y="4460167"/>
            <a:ext cx="5680693" cy="4224494"/>
          </a:xfrm>
          <a:prstGeom prst="rect">
            <a:avLst/>
          </a:prstGeom>
        </p:spPr>
        <p:txBody>
          <a:bodyPr vert="horz" lIns="94221" tIns="47111" rIns="94221"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4DA5024-0480-4799-AA8F-FD90C20C7876}"/>
              </a:ext>
            </a:extLst>
          </p:cNvPr>
          <p:cNvSpPr>
            <a:spLocks noGrp="1"/>
          </p:cNvSpPr>
          <p:nvPr>
            <p:ph type="ftr" sz="quarter" idx="4"/>
          </p:nvPr>
        </p:nvSpPr>
        <p:spPr>
          <a:xfrm>
            <a:off x="0" y="8917127"/>
            <a:ext cx="3078383" cy="469745"/>
          </a:xfrm>
          <a:prstGeom prst="rect">
            <a:avLst/>
          </a:prstGeom>
        </p:spPr>
        <p:txBody>
          <a:bodyPr vert="horz" lIns="94221" tIns="47111" rIns="94221" bIns="47111"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7463FEFB-393B-4351-801C-10D2E5258167}"/>
              </a:ext>
            </a:extLst>
          </p:cNvPr>
          <p:cNvSpPr>
            <a:spLocks noGrp="1"/>
          </p:cNvSpPr>
          <p:nvPr>
            <p:ph type="sldNum" sz="quarter" idx="5"/>
          </p:nvPr>
        </p:nvSpPr>
        <p:spPr>
          <a:xfrm>
            <a:off x="4022485" y="8917127"/>
            <a:ext cx="3078383" cy="469745"/>
          </a:xfrm>
          <a:prstGeom prst="rect">
            <a:avLst/>
          </a:prstGeom>
        </p:spPr>
        <p:txBody>
          <a:bodyPr vert="horz" wrap="square" lIns="94221" tIns="47111" rIns="94221" bIns="47111" numCol="1" anchor="b" anchorCtr="0" compatLnSpc="1">
            <a:prstTxWarp prst="textNoShape">
              <a:avLst/>
            </a:prstTxWarp>
          </a:bodyPr>
          <a:lstStyle>
            <a:lvl1pPr algn="r" eaLnBrk="1" hangingPunct="1">
              <a:defRPr sz="1200"/>
            </a:lvl1pPr>
          </a:lstStyle>
          <a:p>
            <a:pPr>
              <a:defRPr/>
            </a:pPr>
            <a:fld id="{18C2C70F-87EF-4982-B5DC-060B812C82C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A28CAB67-B7AB-4D74-BE82-15DAE9047A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899A6653-DA91-48B3-A0AF-454DDD9AF45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Thank you for joining us today to participate in our session about Resiliency at Work. In today’s world resilience has become a top priority of modern workers everywhere.  </a:t>
            </a:r>
          </a:p>
          <a:p>
            <a:endParaRPr lang="en-US" altLang="en-US" dirty="0"/>
          </a:p>
          <a:p>
            <a:r>
              <a:rPr lang="en-US" altLang="en-US" dirty="0"/>
              <a:t>This is a topic that is critical as your success as a supervisor. Not only is this important as an individual skill , you will need these skills to manage your team and create an environment of trust. </a:t>
            </a:r>
          </a:p>
          <a:p>
            <a:endParaRPr lang="en-US" altLang="en-US" dirty="0"/>
          </a:p>
          <a:p>
            <a:r>
              <a:rPr lang="en-US" altLang="en-US" dirty="0"/>
              <a:t>Strengthening resilience among all employees throughout the Commonwealth promotes a sense of determination, self worth and kindness. These traits contribute to a positive work environment and a striving, agile and productive workforce,</a:t>
            </a:r>
          </a:p>
        </p:txBody>
      </p:sp>
      <p:sp>
        <p:nvSpPr>
          <p:cNvPr id="12292" name="Slide Number Placeholder 3">
            <a:extLst>
              <a:ext uri="{FF2B5EF4-FFF2-40B4-BE49-F238E27FC236}">
                <a16:creationId xmlns:a16="http://schemas.microsoft.com/office/drawing/2014/main" id="{C68D934B-F02A-44B2-B043-B1EF9068F56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BE96F501-4EF3-4ABF-AD2E-31195B6E7540}" type="slidenum">
              <a:rPr lang="en-US" altLang="en-US" smtClean="0"/>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12</a:t>
            </a:fld>
            <a:endParaRPr lang="en-US" altLang="en-US"/>
          </a:p>
        </p:txBody>
      </p:sp>
    </p:spTree>
    <p:extLst>
      <p:ext uri="{BB962C8B-B14F-4D97-AF65-F5344CB8AC3E}">
        <p14:creationId xmlns:p14="http://schemas.microsoft.com/office/powerpoint/2010/main" val="3289696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13</a:t>
            </a:fld>
            <a:endParaRPr lang="en-US" altLang="en-US"/>
          </a:p>
        </p:txBody>
      </p:sp>
    </p:spTree>
    <p:extLst>
      <p:ext uri="{BB962C8B-B14F-4D97-AF65-F5344CB8AC3E}">
        <p14:creationId xmlns:p14="http://schemas.microsoft.com/office/powerpoint/2010/main" val="1032466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14</a:t>
            </a:fld>
            <a:endParaRPr lang="en-US" altLang="en-US"/>
          </a:p>
        </p:txBody>
      </p:sp>
    </p:spTree>
    <p:extLst>
      <p:ext uri="{BB962C8B-B14F-4D97-AF65-F5344CB8AC3E}">
        <p14:creationId xmlns:p14="http://schemas.microsoft.com/office/powerpoint/2010/main" val="35829658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15</a:t>
            </a:fld>
            <a:endParaRPr lang="en-US" altLang="en-US"/>
          </a:p>
        </p:txBody>
      </p:sp>
    </p:spTree>
    <p:extLst>
      <p:ext uri="{BB962C8B-B14F-4D97-AF65-F5344CB8AC3E}">
        <p14:creationId xmlns:p14="http://schemas.microsoft.com/office/powerpoint/2010/main" val="20220677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16</a:t>
            </a:fld>
            <a:endParaRPr lang="en-US" altLang="en-US"/>
          </a:p>
        </p:txBody>
      </p:sp>
    </p:spTree>
    <p:extLst>
      <p:ext uri="{BB962C8B-B14F-4D97-AF65-F5344CB8AC3E}">
        <p14:creationId xmlns:p14="http://schemas.microsoft.com/office/powerpoint/2010/main" val="23769232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17</a:t>
            </a:fld>
            <a:endParaRPr lang="en-US" altLang="en-US"/>
          </a:p>
        </p:txBody>
      </p:sp>
    </p:spTree>
    <p:extLst>
      <p:ext uri="{BB962C8B-B14F-4D97-AF65-F5344CB8AC3E}">
        <p14:creationId xmlns:p14="http://schemas.microsoft.com/office/powerpoint/2010/main" val="31998673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18</a:t>
            </a:fld>
            <a:endParaRPr lang="en-US" altLang="en-US"/>
          </a:p>
        </p:txBody>
      </p:sp>
    </p:spTree>
    <p:extLst>
      <p:ext uri="{BB962C8B-B14F-4D97-AF65-F5344CB8AC3E}">
        <p14:creationId xmlns:p14="http://schemas.microsoft.com/office/powerpoint/2010/main" val="3210681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19</a:t>
            </a:fld>
            <a:endParaRPr lang="en-US" altLang="en-US"/>
          </a:p>
        </p:txBody>
      </p:sp>
    </p:spTree>
    <p:extLst>
      <p:ext uri="{BB962C8B-B14F-4D97-AF65-F5344CB8AC3E}">
        <p14:creationId xmlns:p14="http://schemas.microsoft.com/office/powerpoint/2010/main" val="3149748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20</a:t>
            </a:fld>
            <a:endParaRPr lang="en-US" altLang="en-US"/>
          </a:p>
        </p:txBody>
      </p:sp>
    </p:spTree>
    <p:extLst>
      <p:ext uri="{BB962C8B-B14F-4D97-AF65-F5344CB8AC3E}">
        <p14:creationId xmlns:p14="http://schemas.microsoft.com/office/powerpoint/2010/main" val="35383234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21</a:t>
            </a:fld>
            <a:endParaRPr lang="en-US" altLang="en-US"/>
          </a:p>
        </p:txBody>
      </p:sp>
    </p:spTree>
    <p:extLst>
      <p:ext uri="{BB962C8B-B14F-4D97-AF65-F5344CB8AC3E}">
        <p14:creationId xmlns:p14="http://schemas.microsoft.com/office/powerpoint/2010/main" val="89688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Put at first. And last. </a:t>
            </a:r>
          </a:p>
        </p:txBody>
      </p:sp>
      <p:sp>
        <p:nvSpPr>
          <p:cNvPr id="4" name="Slide Number Placeholder 3"/>
          <p:cNvSpPr>
            <a:spLocks noGrp="1"/>
          </p:cNvSpPr>
          <p:nvPr>
            <p:ph type="sldNum" sz="quarter" idx="5"/>
          </p:nvPr>
        </p:nvSpPr>
        <p:spPr/>
        <p:txBody>
          <a:bodyPr/>
          <a:lstStyle/>
          <a:p>
            <a:pPr>
              <a:defRPr/>
            </a:pPr>
            <a:fld id="{18C2C70F-87EF-4982-B5DC-060B812C82C6}" type="slidenum">
              <a:rPr lang="en-US" altLang="en-US" smtClean="0"/>
              <a:pPr>
                <a:defRPr/>
              </a:pPr>
              <a:t>2</a:t>
            </a:fld>
            <a:endParaRPr lang="en-US" altLang="en-US"/>
          </a:p>
        </p:txBody>
      </p:sp>
    </p:spTree>
    <p:extLst>
      <p:ext uri="{BB962C8B-B14F-4D97-AF65-F5344CB8AC3E}">
        <p14:creationId xmlns:p14="http://schemas.microsoft.com/office/powerpoint/2010/main" val="10174788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22</a:t>
            </a:fld>
            <a:endParaRPr lang="en-US" altLang="en-US"/>
          </a:p>
        </p:txBody>
      </p:sp>
    </p:spTree>
    <p:extLst>
      <p:ext uri="{BB962C8B-B14F-4D97-AF65-F5344CB8AC3E}">
        <p14:creationId xmlns:p14="http://schemas.microsoft.com/office/powerpoint/2010/main" val="3108285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25</a:t>
            </a:fld>
            <a:endParaRPr lang="en-US" altLang="en-US"/>
          </a:p>
        </p:txBody>
      </p:sp>
    </p:spTree>
    <p:extLst>
      <p:ext uri="{BB962C8B-B14F-4D97-AF65-F5344CB8AC3E}">
        <p14:creationId xmlns:p14="http://schemas.microsoft.com/office/powerpoint/2010/main" val="16230999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26</a:t>
            </a:fld>
            <a:endParaRPr lang="en-US" altLang="en-US"/>
          </a:p>
        </p:txBody>
      </p:sp>
    </p:spTree>
    <p:extLst>
      <p:ext uri="{BB962C8B-B14F-4D97-AF65-F5344CB8AC3E}">
        <p14:creationId xmlns:p14="http://schemas.microsoft.com/office/powerpoint/2010/main" val="24164268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27</a:t>
            </a:fld>
            <a:endParaRPr lang="en-US" altLang="en-US"/>
          </a:p>
        </p:txBody>
      </p:sp>
    </p:spTree>
    <p:extLst>
      <p:ext uri="{BB962C8B-B14F-4D97-AF65-F5344CB8AC3E}">
        <p14:creationId xmlns:p14="http://schemas.microsoft.com/office/powerpoint/2010/main" val="10994225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28</a:t>
            </a:fld>
            <a:endParaRPr lang="en-US" altLang="en-US"/>
          </a:p>
        </p:txBody>
      </p:sp>
    </p:spTree>
    <p:extLst>
      <p:ext uri="{BB962C8B-B14F-4D97-AF65-F5344CB8AC3E}">
        <p14:creationId xmlns:p14="http://schemas.microsoft.com/office/powerpoint/2010/main" val="16791417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29</a:t>
            </a:fld>
            <a:endParaRPr lang="en-US" altLang="en-US"/>
          </a:p>
        </p:txBody>
      </p:sp>
    </p:spTree>
    <p:extLst>
      <p:ext uri="{BB962C8B-B14F-4D97-AF65-F5344CB8AC3E}">
        <p14:creationId xmlns:p14="http://schemas.microsoft.com/office/powerpoint/2010/main" val="17396471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30</a:t>
            </a:fld>
            <a:endParaRPr lang="en-US" altLang="en-US"/>
          </a:p>
        </p:txBody>
      </p:sp>
    </p:spTree>
    <p:extLst>
      <p:ext uri="{BB962C8B-B14F-4D97-AF65-F5344CB8AC3E}">
        <p14:creationId xmlns:p14="http://schemas.microsoft.com/office/powerpoint/2010/main" val="31085445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33</a:t>
            </a:fld>
            <a:endParaRPr lang="en-US" altLang="en-US"/>
          </a:p>
        </p:txBody>
      </p:sp>
    </p:spTree>
    <p:extLst>
      <p:ext uri="{BB962C8B-B14F-4D97-AF65-F5344CB8AC3E}">
        <p14:creationId xmlns:p14="http://schemas.microsoft.com/office/powerpoint/2010/main" val="4855122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35</a:t>
            </a:fld>
            <a:endParaRPr lang="en-US" altLang="en-US"/>
          </a:p>
        </p:txBody>
      </p:sp>
    </p:spTree>
    <p:extLst>
      <p:ext uri="{BB962C8B-B14F-4D97-AF65-F5344CB8AC3E}">
        <p14:creationId xmlns:p14="http://schemas.microsoft.com/office/powerpoint/2010/main" val="1624708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38</a:t>
            </a:fld>
            <a:endParaRPr lang="en-US" altLang="en-US"/>
          </a:p>
        </p:txBody>
      </p:sp>
    </p:spTree>
    <p:extLst>
      <p:ext uri="{BB962C8B-B14F-4D97-AF65-F5344CB8AC3E}">
        <p14:creationId xmlns:p14="http://schemas.microsoft.com/office/powerpoint/2010/main" val="165557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A7B0B48B-8043-42E1-9A2A-E6D8780980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DEC45B30-93AA-4F6E-9912-53BC238118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4340" name="Slide Number Placeholder 3">
            <a:extLst>
              <a:ext uri="{FF2B5EF4-FFF2-40B4-BE49-F238E27FC236}">
                <a16:creationId xmlns:a16="http://schemas.microsoft.com/office/drawing/2014/main" id="{36833FCB-123F-4FE1-9AA4-5BF38F65C8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18DED34F-9A87-4D57-A200-9B320CF8B748}" type="slidenum">
              <a:rPr lang="en-US" altLang="en-US" smtClean="0"/>
              <a:pPr/>
              <a:t>3</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40</a:t>
            </a:fld>
            <a:endParaRPr lang="en-US" altLang="en-US"/>
          </a:p>
        </p:txBody>
      </p:sp>
    </p:spTree>
    <p:extLst>
      <p:ext uri="{BB962C8B-B14F-4D97-AF65-F5344CB8AC3E}">
        <p14:creationId xmlns:p14="http://schemas.microsoft.com/office/powerpoint/2010/main" val="10971298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43</a:t>
            </a:fld>
            <a:endParaRPr lang="en-US" altLang="en-US"/>
          </a:p>
        </p:txBody>
      </p:sp>
    </p:spTree>
    <p:extLst>
      <p:ext uri="{BB962C8B-B14F-4D97-AF65-F5344CB8AC3E}">
        <p14:creationId xmlns:p14="http://schemas.microsoft.com/office/powerpoint/2010/main" val="4522892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44</a:t>
            </a:fld>
            <a:endParaRPr lang="en-US" altLang="en-US"/>
          </a:p>
        </p:txBody>
      </p:sp>
    </p:spTree>
    <p:extLst>
      <p:ext uri="{BB962C8B-B14F-4D97-AF65-F5344CB8AC3E}">
        <p14:creationId xmlns:p14="http://schemas.microsoft.com/office/powerpoint/2010/main" val="22044781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45</a:t>
            </a:fld>
            <a:endParaRPr lang="en-US" altLang="en-US"/>
          </a:p>
        </p:txBody>
      </p:sp>
    </p:spTree>
    <p:extLst>
      <p:ext uri="{BB962C8B-B14F-4D97-AF65-F5344CB8AC3E}">
        <p14:creationId xmlns:p14="http://schemas.microsoft.com/office/powerpoint/2010/main" val="6472052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46</a:t>
            </a:fld>
            <a:endParaRPr lang="en-US" altLang="en-US"/>
          </a:p>
        </p:txBody>
      </p:sp>
    </p:spTree>
    <p:extLst>
      <p:ext uri="{BB962C8B-B14F-4D97-AF65-F5344CB8AC3E}">
        <p14:creationId xmlns:p14="http://schemas.microsoft.com/office/powerpoint/2010/main" val="172890952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47</a:t>
            </a:fld>
            <a:endParaRPr lang="en-US" altLang="en-US"/>
          </a:p>
        </p:txBody>
      </p:sp>
    </p:spTree>
    <p:extLst>
      <p:ext uri="{BB962C8B-B14F-4D97-AF65-F5344CB8AC3E}">
        <p14:creationId xmlns:p14="http://schemas.microsoft.com/office/powerpoint/2010/main" val="34388267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48</a:t>
            </a:fld>
            <a:endParaRPr lang="en-US" altLang="en-US"/>
          </a:p>
        </p:txBody>
      </p:sp>
    </p:spTree>
    <p:extLst>
      <p:ext uri="{BB962C8B-B14F-4D97-AF65-F5344CB8AC3E}">
        <p14:creationId xmlns:p14="http://schemas.microsoft.com/office/powerpoint/2010/main" val="100390946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49</a:t>
            </a:fld>
            <a:endParaRPr lang="en-US" altLang="en-US"/>
          </a:p>
        </p:txBody>
      </p:sp>
    </p:spTree>
    <p:extLst>
      <p:ext uri="{BB962C8B-B14F-4D97-AF65-F5344CB8AC3E}">
        <p14:creationId xmlns:p14="http://schemas.microsoft.com/office/powerpoint/2010/main" val="726655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5</a:t>
            </a:fld>
            <a:endParaRPr lang="en-US" altLang="en-US"/>
          </a:p>
        </p:txBody>
      </p:sp>
    </p:spTree>
    <p:extLst>
      <p:ext uri="{BB962C8B-B14F-4D97-AF65-F5344CB8AC3E}">
        <p14:creationId xmlns:p14="http://schemas.microsoft.com/office/powerpoint/2010/main" val="3098664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6</a:t>
            </a:fld>
            <a:endParaRPr lang="en-US" altLang="en-US"/>
          </a:p>
        </p:txBody>
      </p:sp>
    </p:spTree>
    <p:extLst>
      <p:ext uri="{BB962C8B-B14F-4D97-AF65-F5344CB8AC3E}">
        <p14:creationId xmlns:p14="http://schemas.microsoft.com/office/powerpoint/2010/main" val="2672193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9</a:t>
            </a:fld>
            <a:endParaRPr lang="en-US" altLang="en-US"/>
          </a:p>
        </p:txBody>
      </p:sp>
    </p:spTree>
    <p:extLst>
      <p:ext uri="{BB962C8B-B14F-4D97-AF65-F5344CB8AC3E}">
        <p14:creationId xmlns:p14="http://schemas.microsoft.com/office/powerpoint/2010/main" val="5342031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10</a:t>
            </a:fld>
            <a:endParaRPr lang="en-US" altLang="en-US"/>
          </a:p>
        </p:txBody>
      </p:sp>
    </p:spTree>
    <p:extLst>
      <p:ext uri="{BB962C8B-B14F-4D97-AF65-F5344CB8AC3E}">
        <p14:creationId xmlns:p14="http://schemas.microsoft.com/office/powerpoint/2010/main" val="3539689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1C7D24C-1332-4B8F-A051-CF2A871DFC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C7C403E-7B04-4642-86F3-5F523560C8E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Fly in definition on click.</a:t>
            </a:r>
          </a:p>
          <a:p>
            <a:endParaRPr lang="en-US" altLang="en-US" dirty="0"/>
          </a:p>
          <a:p>
            <a:endParaRPr lang="en-US" altLang="en-US" dirty="0"/>
          </a:p>
        </p:txBody>
      </p:sp>
      <p:sp>
        <p:nvSpPr>
          <p:cNvPr id="16388" name="Slide Number Placeholder 3">
            <a:extLst>
              <a:ext uri="{FF2B5EF4-FFF2-40B4-BE49-F238E27FC236}">
                <a16:creationId xmlns:a16="http://schemas.microsoft.com/office/drawing/2014/main" id="{0207CC32-CBC0-4538-B6A3-5F2FB905EC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1271" indent="-288950">
              <a:defRPr>
                <a:solidFill>
                  <a:schemeClr val="tx1"/>
                </a:solidFill>
                <a:latin typeface="Calibri" panose="020F0502020204030204" pitchFamily="34" charset="0"/>
              </a:defRPr>
            </a:lvl2pPr>
            <a:lvl3pPr marL="1155802" indent="-231160">
              <a:defRPr>
                <a:solidFill>
                  <a:schemeClr val="tx1"/>
                </a:solidFill>
                <a:latin typeface="Calibri" panose="020F0502020204030204" pitchFamily="34" charset="0"/>
              </a:defRPr>
            </a:lvl3pPr>
            <a:lvl4pPr marL="1618122" indent="-231160">
              <a:defRPr>
                <a:solidFill>
                  <a:schemeClr val="tx1"/>
                </a:solidFill>
                <a:latin typeface="Calibri" panose="020F0502020204030204" pitchFamily="34" charset="0"/>
              </a:defRPr>
            </a:lvl4pPr>
            <a:lvl5pPr marL="2080443" indent="-231160">
              <a:defRPr>
                <a:solidFill>
                  <a:schemeClr val="tx1"/>
                </a:solidFill>
                <a:latin typeface="Calibri" panose="020F0502020204030204" pitchFamily="34" charset="0"/>
              </a:defRPr>
            </a:lvl5pPr>
            <a:lvl6pPr marL="2542764" indent="-231160" eaLnBrk="0" fontAlgn="base" hangingPunct="0">
              <a:spcBef>
                <a:spcPct val="0"/>
              </a:spcBef>
              <a:spcAft>
                <a:spcPct val="0"/>
              </a:spcAft>
              <a:defRPr>
                <a:solidFill>
                  <a:schemeClr val="tx1"/>
                </a:solidFill>
                <a:latin typeface="Calibri" panose="020F0502020204030204" pitchFamily="34" charset="0"/>
              </a:defRPr>
            </a:lvl6pPr>
            <a:lvl7pPr marL="3005084" indent="-231160" eaLnBrk="0" fontAlgn="base" hangingPunct="0">
              <a:spcBef>
                <a:spcPct val="0"/>
              </a:spcBef>
              <a:spcAft>
                <a:spcPct val="0"/>
              </a:spcAft>
              <a:defRPr>
                <a:solidFill>
                  <a:schemeClr val="tx1"/>
                </a:solidFill>
                <a:latin typeface="Calibri" panose="020F0502020204030204" pitchFamily="34" charset="0"/>
              </a:defRPr>
            </a:lvl7pPr>
            <a:lvl8pPr marL="3467405" indent="-231160" eaLnBrk="0" fontAlgn="base" hangingPunct="0">
              <a:spcBef>
                <a:spcPct val="0"/>
              </a:spcBef>
              <a:spcAft>
                <a:spcPct val="0"/>
              </a:spcAft>
              <a:defRPr>
                <a:solidFill>
                  <a:schemeClr val="tx1"/>
                </a:solidFill>
                <a:latin typeface="Calibri" panose="020F0502020204030204" pitchFamily="34" charset="0"/>
              </a:defRPr>
            </a:lvl8pPr>
            <a:lvl9pPr marL="3929725" indent="-231160" eaLnBrk="0" fontAlgn="base" hangingPunct="0">
              <a:spcBef>
                <a:spcPct val="0"/>
              </a:spcBef>
              <a:spcAft>
                <a:spcPct val="0"/>
              </a:spcAft>
              <a:defRPr>
                <a:solidFill>
                  <a:schemeClr val="tx1"/>
                </a:solidFill>
                <a:latin typeface="Calibri" panose="020F0502020204030204" pitchFamily="34" charset="0"/>
              </a:defRPr>
            </a:lvl9pPr>
          </a:lstStyle>
          <a:p>
            <a:fld id="{57476508-46B4-418C-8D6A-A740F1DB4313}" type="slidenum">
              <a:rPr lang="en-US" altLang="en-US" smtClean="0"/>
              <a:pPr/>
              <a:t>11</a:t>
            </a:fld>
            <a:endParaRPr lang="en-US" altLang="en-US"/>
          </a:p>
        </p:txBody>
      </p:sp>
    </p:spTree>
    <p:extLst>
      <p:ext uri="{BB962C8B-B14F-4D97-AF65-F5344CB8AC3E}">
        <p14:creationId xmlns:p14="http://schemas.microsoft.com/office/powerpoint/2010/main" val="39458837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BB4373D1-1E8B-4290-8B31-606756FFD87D}"/>
              </a:ext>
            </a:extLst>
          </p:cNvPr>
          <p:cNvCxnSpPr/>
          <p:nvPr userDrawn="1"/>
        </p:nvCxnSpPr>
        <p:spPr>
          <a:xfrm>
            <a:off x="457200" y="6172200"/>
            <a:ext cx="8229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1D0AA1B-BE39-4E53-B1BF-D16D57FC1482}"/>
              </a:ext>
            </a:extLst>
          </p:cNvPr>
          <p:cNvSpPr txBox="1">
            <a:spLocks noChangeArrowheads="1"/>
          </p:cNvSpPr>
          <p:nvPr userDrawn="1"/>
        </p:nvSpPr>
        <p:spPr bwMode="auto">
          <a:xfrm>
            <a:off x="762000" y="381000"/>
            <a:ext cx="7620000" cy="584200"/>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200">
                <a:solidFill>
                  <a:schemeClr val="bg1"/>
                </a:solidFill>
              </a:rPr>
              <a:t>Title of the Slide Here</a:t>
            </a:r>
          </a:p>
        </p:txBody>
      </p:sp>
      <p:pic>
        <p:nvPicPr>
          <p:cNvPr id="5" name="Picture 8">
            <a:extLst>
              <a:ext uri="{FF2B5EF4-FFF2-40B4-BE49-F238E27FC236}">
                <a16:creationId xmlns:a16="http://schemas.microsoft.com/office/drawing/2014/main" id="{0C71501A-3D06-4BFE-98AB-6F9C0868B93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0"/>
            <a:ext cx="9140825"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0DCE80A-E5CD-4E35-83D1-4986FB0D793C}"/>
              </a:ext>
            </a:extLst>
          </p:cNvPr>
          <p:cNvSpPr txBox="1">
            <a:spLocks noChangeArrowheads="1"/>
          </p:cNvSpPr>
          <p:nvPr userDrawn="1"/>
        </p:nvSpPr>
        <p:spPr bwMode="auto">
          <a:xfrm>
            <a:off x="600075" y="965200"/>
            <a:ext cx="3981450" cy="585788"/>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200">
                <a:solidFill>
                  <a:srgbClr val="19407B"/>
                </a:solidFill>
              </a:rPr>
              <a:t>Title of the Slide</a:t>
            </a:r>
          </a:p>
        </p:txBody>
      </p:sp>
      <p:sp>
        <p:nvSpPr>
          <p:cNvPr id="2" name="Title 1"/>
          <p:cNvSpPr>
            <a:spLocks noGrp="1"/>
          </p:cNvSpPr>
          <p:nvPr>
            <p:ph type="ctrTitle"/>
          </p:nvPr>
        </p:nvSpPr>
        <p:spPr>
          <a:xfrm>
            <a:off x="685800" y="2057400"/>
            <a:ext cx="7772400" cy="3505191"/>
          </a:xfrm>
        </p:spPr>
        <p:txBody>
          <a:bodyPr/>
          <a:lstStyle/>
          <a:p>
            <a:r>
              <a:rPr lang="en-US" dirty="0"/>
              <a:t>Click to edit Master title style</a:t>
            </a:r>
          </a:p>
        </p:txBody>
      </p:sp>
      <p:sp>
        <p:nvSpPr>
          <p:cNvPr id="8" name="Footer Placeholder 4">
            <a:extLst>
              <a:ext uri="{FF2B5EF4-FFF2-40B4-BE49-F238E27FC236}">
                <a16:creationId xmlns:a16="http://schemas.microsoft.com/office/drawing/2014/main" id="{885BA0B0-4FDF-4E52-AE4E-D14E1BCE7587}"/>
              </a:ext>
            </a:extLst>
          </p:cNvPr>
          <p:cNvSpPr>
            <a:spLocks noGrp="1"/>
          </p:cNvSpPr>
          <p:nvPr>
            <p:ph type="ftr" sz="quarter" idx="11"/>
          </p:nvPr>
        </p:nvSpPr>
        <p:spPr>
          <a:xfrm>
            <a:off x="3124200" y="6203950"/>
            <a:ext cx="2895600" cy="365125"/>
          </a:xfrm>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6C8A373-092E-41AD-AC7D-1501EC7E5662}"/>
              </a:ext>
            </a:extLst>
          </p:cNvPr>
          <p:cNvSpPr>
            <a:spLocks noGrp="1"/>
          </p:cNvSpPr>
          <p:nvPr>
            <p:ph type="sldNum" sz="quarter" idx="12"/>
          </p:nvPr>
        </p:nvSpPr>
        <p:spPr>
          <a:xfrm>
            <a:off x="6553200" y="6203950"/>
            <a:ext cx="2133600" cy="365125"/>
          </a:xfrm>
        </p:spPr>
        <p:txBody>
          <a:bodyPr/>
          <a:lstStyle>
            <a:lvl1pPr>
              <a:defRPr/>
            </a:lvl1pPr>
          </a:lstStyle>
          <a:p>
            <a:pPr>
              <a:defRPr/>
            </a:pPr>
            <a:fld id="{5A2094E2-9768-4EA3-98E1-22B396B7FD89}" type="slidenum">
              <a:rPr lang="en-US" altLang="en-US"/>
              <a:pPr>
                <a:defRPr/>
              </a:pPr>
              <a:t>‹#›</a:t>
            </a:fld>
            <a:endParaRPr lang="en-US" altLang="en-US"/>
          </a:p>
        </p:txBody>
      </p:sp>
      <p:sp>
        <p:nvSpPr>
          <p:cNvPr id="10" name="TextBox 9">
            <a:extLst>
              <a:ext uri="{FF2B5EF4-FFF2-40B4-BE49-F238E27FC236}">
                <a16:creationId xmlns:a16="http://schemas.microsoft.com/office/drawing/2014/main" id="{54C30B06-20DF-46EE-8057-DC836340969D}"/>
              </a:ext>
            </a:extLst>
          </p:cNvPr>
          <p:cNvSpPr txBox="1"/>
          <p:nvPr userDrawn="1"/>
        </p:nvSpPr>
        <p:spPr>
          <a:xfrm>
            <a:off x="2590800" y="6172200"/>
            <a:ext cx="3962400" cy="369332"/>
          </a:xfrm>
          <a:prstGeom prst="rect">
            <a:avLst/>
          </a:prstGeom>
          <a:noFill/>
        </p:spPr>
        <p:txBody>
          <a:bodyPr wrap="square" rtlCol="0">
            <a:spAutoFit/>
          </a:bodyPr>
          <a:lstStyle/>
          <a:p>
            <a:pPr algn="ctr"/>
            <a:r>
              <a:rPr lang="en-US" b="1" dirty="0"/>
              <a:t>Human Service Worker Safety Training</a:t>
            </a:r>
          </a:p>
        </p:txBody>
      </p:sp>
    </p:spTree>
    <p:extLst>
      <p:ext uri="{BB962C8B-B14F-4D97-AF65-F5344CB8AC3E}">
        <p14:creationId xmlns:p14="http://schemas.microsoft.com/office/powerpoint/2010/main" val="422644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4">
            <a:extLst>
              <a:ext uri="{FF2B5EF4-FFF2-40B4-BE49-F238E27FC236}">
                <a16:creationId xmlns:a16="http://schemas.microsoft.com/office/drawing/2014/main" id="{96AAB00F-7E07-4703-80DF-8EEC72415DF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D59C599-DE17-44B9-84C0-39152D19BAFF}"/>
              </a:ext>
            </a:extLst>
          </p:cNvPr>
          <p:cNvSpPr>
            <a:spLocks noGrp="1"/>
          </p:cNvSpPr>
          <p:nvPr>
            <p:ph type="sldNum" sz="quarter" idx="12"/>
          </p:nvPr>
        </p:nvSpPr>
        <p:spPr/>
        <p:txBody>
          <a:bodyPr/>
          <a:lstStyle>
            <a:lvl1pPr>
              <a:defRPr/>
            </a:lvl1pPr>
          </a:lstStyle>
          <a:p>
            <a:pPr>
              <a:defRPr/>
            </a:pPr>
            <a:fld id="{64033207-42D0-4E50-98BA-2920F8498C7A}" type="slidenum">
              <a:rPr lang="en-US" altLang="en-US"/>
              <a:pPr>
                <a:defRPr/>
              </a:pPr>
              <a:t>‹#›</a:t>
            </a:fld>
            <a:endParaRPr lang="en-US" altLang="en-US"/>
          </a:p>
        </p:txBody>
      </p:sp>
    </p:spTree>
    <p:extLst>
      <p:ext uri="{BB962C8B-B14F-4D97-AF65-F5344CB8AC3E}">
        <p14:creationId xmlns:p14="http://schemas.microsoft.com/office/powerpoint/2010/main" val="3624785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A5973735-3C66-4F78-A9C8-74DBA0A4AF3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34B2780-95D5-41A2-84A9-154193687868}"/>
              </a:ext>
            </a:extLst>
          </p:cNvPr>
          <p:cNvSpPr>
            <a:spLocks noGrp="1"/>
          </p:cNvSpPr>
          <p:nvPr>
            <p:ph type="sldNum" sz="quarter" idx="12"/>
          </p:nvPr>
        </p:nvSpPr>
        <p:spPr/>
        <p:txBody>
          <a:bodyPr/>
          <a:lstStyle>
            <a:lvl1pPr>
              <a:defRPr/>
            </a:lvl1pPr>
          </a:lstStyle>
          <a:p>
            <a:pPr>
              <a:defRPr/>
            </a:pPr>
            <a:fld id="{46E7CB90-838C-424F-A174-F1D7A63F8D7A}" type="slidenum">
              <a:rPr lang="en-US" altLang="en-US"/>
              <a:pPr>
                <a:defRPr/>
              </a:pPr>
              <a:t>‹#›</a:t>
            </a:fld>
            <a:endParaRPr lang="en-US" altLang="en-US"/>
          </a:p>
        </p:txBody>
      </p:sp>
    </p:spTree>
    <p:extLst>
      <p:ext uri="{BB962C8B-B14F-4D97-AF65-F5344CB8AC3E}">
        <p14:creationId xmlns:p14="http://schemas.microsoft.com/office/powerpoint/2010/main" val="4279034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A79CBF88-0B55-4136-B058-B2BBC7B6AB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BDA0BB9-665B-4A81-85EB-52278B9FE60A}"/>
              </a:ext>
            </a:extLst>
          </p:cNvPr>
          <p:cNvSpPr>
            <a:spLocks noGrp="1"/>
          </p:cNvSpPr>
          <p:nvPr>
            <p:ph type="sldNum" sz="quarter" idx="12"/>
          </p:nvPr>
        </p:nvSpPr>
        <p:spPr/>
        <p:txBody>
          <a:bodyPr/>
          <a:lstStyle>
            <a:lvl1pPr>
              <a:defRPr/>
            </a:lvl1pPr>
          </a:lstStyle>
          <a:p>
            <a:pPr>
              <a:defRPr/>
            </a:pPr>
            <a:fld id="{5D091EB4-D741-4A45-B8E2-5D1B633E549A}" type="slidenum">
              <a:rPr lang="en-US" altLang="en-US"/>
              <a:pPr>
                <a:defRPr/>
              </a:pPr>
              <a:t>‹#›</a:t>
            </a:fld>
            <a:endParaRPr lang="en-US" altLang="en-US"/>
          </a:p>
        </p:txBody>
      </p:sp>
    </p:spTree>
    <p:extLst>
      <p:ext uri="{BB962C8B-B14F-4D97-AF65-F5344CB8AC3E}">
        <p14:creationId xmlns:p14="http://schemas.microsoft.com/office/powerpoint/2010/main" val="2912449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4DED7286-2F0C-45EC-84E5-7DD2F9C733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11714"/>
          <a:stretch>
            <a:fillRect/>
          </a:stretch>
        </p:blipFill>
        <p:spPr bwMode="auto">
          <a:xfrm>
            <a:off x="0" y="0"/>
            <a:ext cx="9144000" cy="165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hasCustomPrompt="1"/>
          </p:nvPr>
        </p:nvSpPr>
        <p:spPr>
          <a:xfrm>
            <a:off x="1143000" y="1122363"/>
            <a:ext cx="6858000" cy="2387600"/>
          </a:xfrm>
        </p:spPr>
        <p:txBody>
          <a:bodyPr anchor="b"/>
          <a:lstStyle>
            <a:lvl1pPr algn="ctr">
              <a:defRPr sz="4500"/>
            </a:lvl1pPr>
          </a:lstStyle>
          <a:p>
            <a:r>
              <a:rPr lang="en-US" dirty="0"/>
              <a:t>Human Service Worker Safety Training</a:t>
            </a:r>
          </a:p>
        </p:txBody>
      </p:sp>
      <p:sp>
        <p:nvSpPr>
          <p:cNvPr id="3" name="Subtitle 2"/>
          <p:cNvSpPr>
            <a:spLocks noGrp="1"/>
          </p:cNvSpPr>
          <p:nvPr>
            <p:ph type="subTitle" idx="1" hasCustomPrompt="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2022 - 2023</a:t>
            </a:r>
          </a:p>
        </p:txBody>
      </p:sp>
      <p:sp>
        <p:nvSpPr>
          <p:cNvPr id="6" name="Footer Placeholder 4">
            <a:extLst>
              <a:ext uri="{FF2B5EF4-FFF2-40B4-BE49-F238E27FC236}">
                <a16:creationId xmlns:a16="http://schemas.microsoft.com/office/drawing/2014/main" id="{7E4C1DB8-8D76-45FF-9D42-691FA9287151}"/>
              </a:ext>
            </a:extLst>
          </p:cNvPr>
          <p:cNvSpPr>
            <a:spLocks noGrp="1"/>
          </p:cNvSpPr>
          <p:nvPr>
            <p:ph type="ftr" sz="quarter" idx="10"/>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4991456-F21A-4673-A3AB-3AE6ABDFE332}"/>
              </a:ext>
            </a:extLst>
          </p:cNvPr>
          <p:cNvSpPr>
            <a:spLocks noGrp="1"/>
          </p:cNvSpPr>
          <p:nvPr>
            <p:ph type="sldNum" sz="quarter" idx="11"/>
          </p:nvPr>
        </p:nvSpPr>
        <p:spPr/>
        <p:txBody>
          <a:bodyPr/>
          <a:lstStyle>
            <a:lvl1pPr>
              <a:defRPr/>
            </a:lvl1pPr>
          </a:lstStyle>
          <a:p>
            <a:pPr>
              <a:defRPr/>
            </a:pPr>
            <a:fld id="{A5F29F36-914E-4BE5-ACDC-934B4CFA9B78}" type="slidenum">
              <a:rPr lang="en-US"/>
              <a:pPr>
                <a:defRPr/>
              </a:pPr>
              <a:t>‹#›</a:t>
            </a:fld>
            <a:endParaRPr lang="en-US" dirty="0"/>
          </a:p>
        </p:txBody>
      </p:sp>
      <p:sp>
        <p:nvSpPr>
          <p:cNvPr id="8" name="TextBox 7">
            <a:extLst>
              <a:ext uri="{FF2B5EF4-FFF2-40B4-BE49-F238E27FC236}">
                <a16:creationId xmlns:a16="http://schemas.microsoft.com/office/drawing/2014/main" id="{86F2DA5D-A969-452A-B798-DEDE689CA430}"/>
              </a:ext>
            </a:extLst>
          </p:cNvPr>
          <p:cNvSpPr txBox="1"/>
          <p:nvPr userDrawn="1"/>
        </p:nvSpPr>
        <p:spPr>
          <a:xfrm>
            <a:off x="0" y="6324600"/>
            <a:ext cx="9144000" cy="369332"/>
          </a:xfrm>
          <a:prstGeom prst="rect">
            <a:avLst/>
          </a:prstGeom>
          <a:noFill/>
        </p:spPr>
        <p:txBody>
          <a:bodyPr wrap="square" rtlCol="0">
            <a:spAutoFit/>
          </a:bodyPr>
          <a:lstStyle/>
          <a:p>
            <a:pPr algn="ctr"/>
            <a:r>
              <a:rPr lang="en-US" b="1" dirty="0"/>
              <a:t>Human Service Worker Safety Training</a:t>
            </a:r>
          </a:p>
        </p:txBody>
      </p:sp>
    </p:spTree>
    <p:extLst>
      <p:ext uri="{BB962C8B-B14F-4D97-AF65-F5344CB8AC3E}">
        <p14:creationId xmlns:p14="http://schemas.microsoft.com/office/powerpoint/2010/main" val="2963866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8825783D-EE20-4A45-9233-45023E37F075}"/>
              </a:ext>
            </a:extLst>
          </p:cNvPr>
          <p:cNvSpPr>
            <a:spLocks noGrp="1"/>
          </p:cNvSpPr>
          <p:nvPr>
            <p:ph type="sldNum" sz="quarter" idx="11"/>
          </p:nvPr>
        </p:nvSpPr>
        <p:spPr/>
        <p:txBody>
          <a:bodyPr/>
          <a:lstStyle>
            <a:lvl1pPr>
              <a:defRPr/>
            </a:lvl1pPr>
          </a:lstStyle>
          <a:p>
            <a:pPr>
              <a:defRPr/>
            </a:pPr>
            <a:fld id="{BAB5A574-BAE2-4F96-B207-A6E4BB242A4F}" type="slidenum">
              <a:rPr lang="en-US" altLang="en-US"/>
              <a:pPr>
                <a:defRPr/>
              </a:pPr>
              <a:t>‹#›</a:t>
            </a:fld>
            <a:endParaRPr lang="en-US" altLang="en-US"/>
          </a:p>
        </p:txBody>
      </p:sp>
    </p:spTree>
    <p:extLst>
      <p:ext uri="{BB962C8B-B14F-4D97-AF65-F5344CB8AC3E}">
        <p14:creationId xmlns:p14="http://schemas.microsoft.com/office/powerpoint/2010/main" val="2647255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Slide Number Placeholder 5">
            <a:extLst>
              <a:ext uri="{FF2B5EF4-FFF2-40B4-BE49-F238E27FC236}">
                <a16:creationId xmlns:a16="http://schemas.microsoft.com/office/drawing/2014/main" id="{3C2B4EE0-6DE0-418D-AC93-23FC7FE7E07F}"/>
              </a:ext>
            </a:extLst>
          </p:cNvPr>
          <p:cNvSpPr>
            <a:spLocks noGrp="1"/>
          </p:cNvSpPr>
          <p:nvPr>
            <p:ph type="sldNum" sz="quarter" idx="11"/>
          </p:nvPr>
        </p:nvSpPr>
        <p:spPr/>
        <p:txBody>
          <a:bodyPr/>
          <a:lstStyle>
            <a:lvl1pPr>
              <a:defRPr/>
            </a:lvl1pPr>
          </a:lstStyle>
          <a:p>
            <a:pPr>
              <a:defRPr/>
            </a:pPr>
            <a:fld id="{1A6A3C28-EF6C-43CC-99DE-13BF21CE6002}" type="slidenum">
              <a:rPr lang="en-US" altLang="en-US"/>
              <a:pPr>
                <a:defRPr/>
              </a:pPr>
              <a:t>‹#›</a:t>
            </a:fld>
            <a:endParaRPr lang="en-US" altLang="en-US"/>
          </a:p>
        </p:txBody>
      </p:sp>
    </p:spTree>
    <p:extLst>
      <p:ext uri="{BB962C8B-B14F-4D97-AF65-F5344CB8AC3E}">
        <p14:creationId xmlns:p14="http://schemas.microsoft.com/office/powerpoint/2010/main" val="2828752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6">
            <a:extLst>
              <a:ext uri="{FF2B5EF4-FFF2-40B4-BE49-F238E27FC236}">
                <a16:creationId xmlns:a16="http://schemas.microsoft.com/office/drawing/2014/main" id="{BF38EC8D-9F69-499D-ACBC-F1BC612FC7B0}"/>
              </a:ext>
            </a:extLst>
          </p:cNvPr>
          <p:cNvSpPr>
            <a:spLocks noGrp="1"/>
          </p:cNvSpPr>
          <p:nvPr>
            <p:ph type="sldNum" sz="quarter" idx="11"/>
          </p:nvPr>
        </p:nvSpPr>
        <p:spPr/>
        <p:txBody>
          <a:bodyPr/>
          <a:lstStyle>
            <a:lvl1pPr>
              <a:defRPr/>
            </a:lvl1pPr>
          </a:lstStyle>
          <a:p>
            <a:pPr>
              <a:defRPr/>
            </a:pPr>
            <a:fld id="{C98BFE5C-9215-438D-87DA-B8DAD8B43956}" type="slidenum">
              <a:rPr lang="en-US" altLang="en-US"/>
              <a:pPr>
                <a:defRPr/>
              </a:pPr>
              <a:t>‹#›</a:t>
            </a:fld>
            <a:endParaRPr lang="en-US" altLang="en-US"/>
          </a:p>
        </p:txBody>
      </p:sp>
    </p:spTree>
    <p:extLst>
      <p:ext uri="{BB962C8B-B14F-4D97-AF65-F5344CB8AC3E}">
        <p14:creationId xmlns:p14="http://schemas.microsoft.com/office/powerpoint/2010/main" val="3156559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3DD8D94B-6494-4FAE-99F8-AD8893A9642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F8331ACA-C07A-4284-B85A-08DDAA007E67}"/>
              </a:ext>
            </a:extLst>
          </p:cNvPr>
          <p:cNvSpPr>
            <a:spLocks noGrp="1"/>
          </p:cNvSpPr>
          <p:nvPr>
            <p:ph type="sldNum" sz="quarter" idx="12"/>
          </p:nvPr>
        </p:nvSpPr>
        <p:spPr/>
        <p:txBody>
          <a:bodyPr/>
          <a:lstStyle>
            <a:lvl1pPr>
              <a:defRPr/>
            </a:lvl1pPr>
          </a:lstStyle>
          <a:p>
            <a:pPr>
              <a:defRPr/>
            </a:pPr>
            <a:fld id="{96DFD5D6-8C02-4692-8915-2C52167BF5AA}" type="slidenum">
              <a:rPr lang="en-US" altLang="en-US"/>
              <a:pPr>
                <a:defRPr/>
              </a:pPr>
              <a:t>‹#›</a:t>
            </a:fld>
            <a:endParaRPr lang="en-US" altLang="en-US"/>
          </a:p>
        </p:txBody>
      </p:sp>
    </p:spTree>
    <p:extLst>
      <p:ext uri="{BB962C8B-B14F-4D97-AF65-F5344CB8AC3E}">
        <p14:creationId xmlns:p14="http://schemas.microsoft.com/office/powerpoint/2010/main" val="2753161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a:extLst>
              <a:ext uri="{FF2B5EF4-FFF2-40B4-BE49-F238E27FC236}">
                <a16:creationId xmlns:a16="http://schemas.microsoft.com/office/drawing/2014/main" id="{71CD5E55-B1F7-45D7-8679-F9A04BFFA63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11714"/>
          <a:stretch>
            <a:fillRect/>
          </a:stretch>
        </p:blipFill>
        <p:spPr bwMode="auto">
          <a:xfrm>
            <a:off x="0" y="-22225"/>
            <a:ext cx="9144000"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A3AAD831-040E-4EA6-9E70-BF7786BADD08}"/>
              </a:ext>
            </a:extLst>
          </p:cNvPr>
          <p:cNvCxnSpPr/>
          <p:nvPr userDrawn="1"/>
        </p:nvCxnSpPr>
        <p:spPr>
          <a:xfrm>
            <a:off x="457200" y="6172200"/>
            <a:ext cx="8229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6" name="Slide Number Placeholder 4">
            <a:extLst>
              <a:ext uri="{FF2B5EF4-FFF2-40B4-BE49-F238E27FC236}">
                <a16:creationId xmlns:a16="http://schemas.microsoft.com/office/drawing/2014/main" id="{D9971C27-1D68-4174-B1E3-BDA6A1CC68B0}"/>
              </a:ext>
            </a:extLst>
          </p:cNvPr>
          <p:cNvSpPr>
            <a:spLocks noGrp="1"/>
          </p:cNvSpPr>
          <p:nvPr>
            <p:ph type="sldNum" sz="quarter" idx="11"/>
          </p:nvPr>
        </p:nvSpPr>
        <p:spPr>
          <a:xfrm>
            <a:off x="6553200" y="6203950"/>
            <a:ext cx="2133600" cy="365125"/>
          </a:xfrm>
        </p:spPr>
        <p:txBody>
          <a:bodyPr/>
          <a:lstStyle>
            <a:lvl1pPr>
              <a:defRPr/>
            </a:lvl1pPr>
          </a:lstStyle>
          <a:p>
            <a:pPr>
              <a:defRPr/>
            </a:pPr>
            <a:fld id="{5F089905-01F3-4A18-B397-CCE4EA3502F2}" type="slidenum">
              <a:rPr lang="en-US" altLang="en-US"/>
              <a:pPr>
                <a:defRPr/>
              </a:pPr>
              <a:t>‹#›</a:t>
            </a:fld>
            <a:endParaRPr lang="en-US" altLang="en-US" dirty="0"/>
          </a:p>
        </p:txBody>
      </p:sp>
      <p:sp>
        <p:nvSpPr>
          <p:cNvPr id="7" name="TextBox 6">
            <a:extLst>
              <a:ext uri="{FF2B5EF4-FFF2-40B4-BE49-F238E27FC236}">
                <a16:creationId xmlns:a16="http://schemas.microsoft.com/office/drawing/2014/main" id="{37D2EF92-09E3-409A-BD23-F1A38DF57F63}"/>
              </a:ext>
            </a:extLst>
          </p:cNvPr>
          <p:cNvSpPr txBox="1"/>
          <p:nvPr userDrawn="1"/>
        </p:nvSpPr>
        <p:spPr>
          <a:xfrm>
            <a:off x="2590800" y="6172200"/>
            <a:ext cx="3962400" cy="369332"/>
          </a:xfrm>
          <a:prstGeom prst="rect">
            <a:avLst/>
          </a:prstGeom>
          <a:noFill/>
        </p:spPr>
        <p:txBody>
          <a:bodyPr wrap="square" rtlCol="0">
            <a:spAutoFit/>
          </a:bodyPr>
          <a:lstStyle/>
          <a:p>
            <a:pPr algn="ctr"/>
            <a:r>
              <a:rPr lang="en-US" b="1" dirty="0"/>
              <a:t>Human Service Worker Safety Training</a:t>
            </a:r>
          </a:p>
        </p:txBody>
      </p:sp>
    </p:spTree>
    <p:extLst>
      <p:ext uri="{BB962C8B-B14F-4D97-AF65-F5344CB8AC3E}">
        <p14:creationId xmlns:p14="http://schemas.microsoft.com/office/powerpoint/2010/main" val="3054318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pic>
        <p:nvPicPr>
          <p:cNvPr id="3" name="Picture 6">
            <a:extLst>
              <a:ext uri="{FF2B5EF4-FFF2-40B4-BE49-F238E27FC236}">
                <a16:creationId xmlns:a16="http://schemas.microsoft.com/office/drawing/2014/main" id="{D1E05136-9992-4E83-86E6-3273DDB0902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11714"/>
          <a:stretch>
            <a:fillRect/>
          </a:stretch>
        </p:blipFill>
        <p:spPr bwMode="auto">
          <a:xfrm>
            <a:off x="0" y="-22225"/>
            <a:ext cx="9144000" cy="131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E0278F0D-86A7-4AB1-B4DF-F3940BA1FE64}"/>
              </a:ext>
            </a:extLst>
          </p:cNvPr>
          <p:cNvCxnSpPr/>
          <p:nvPr userDrawn="1"/>
        </p:nvCxnSpPr>
        <p:spPr>
          <a:xfrm>
            <a:off x="457200" y="6248400"/>
            <a:ext cx="8229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228600"/>
            <a:ext cx="8229600" cy="1143000"/>
          </a:xfrm>
        </p:spPr>
        <p:txBody>
          <a:bodyPr/>
          <a:lstStyle>
            <a:lvl1pPr>
              <a:defRPr>
                <a:solidFill>
                  <a:schemeClr val="bg1"/>
                </a:solidFill>
              </a:defRPr>
            </a:lvl1pPr>
          </a:lstStyle>
          <a:p>
            <a:r>
              <a:rPr lang="en-US" dirty="0"/>
              <a:t>Click to edit Master title style</a:t>
            </a:r>
          </a:p>
        </p:txBody>
      </p:sp>
      <p:sp>
        <p:nvSpPr>
          <p:cNvPr id="6" name="Slide Number Placeholder 4">
            <a:extLst>
              <a:ext uri="{FF2B5EF4-FFF2-40B4-BE49-F238E27FC236}">
                <a16:creationId xmlns:a16="http://schemas.microsoft.com/office/drawing/2014/main" id="{8C83FB14-0046-4015-AECA-C90A6259C97A}"/>
              </a:ext>
            </a:extLst>
          </p:cNvPr>
          <p:cNvSpPr>
            <a:spLocks noGrp="1"/>
          </p:cNvSpPr>
          <p:nvPr>
            <p:ph type="sldNum" sz="quarter" idx="11"/>
          </p:nvPr>
        </p:nvSpPr>
        <p:spPr>
          <a:xfrm>
            <a:off x="6553200" y="6280150"/>
            <a:ext cx="2133600" cy="365125"/>
          </a:xfrm>
        </p:spPr>
        <p:txBody>
          <a:bodyPr/>
          <a:lstStyle>
            <a:lvl1pPr>
              <a:defRPr/>
            </a:lvl1pPr>
          </a:lstStyle>
          <a:p>
            <a:pPr>
              <a:defRPr/>
            </a:pPr>
            <a:fld id="{30B73292-0B6B-45F7-B274-0F54F76E191C}" type="slidenum">
              <a:rPr lang="en-US" altLang="en-US"/>
              <a:pPr>
                <a:defRPr/>
              </a:pPr>
              <a:t>‹#›</a:t>
            </a:fld>
            <a:endParaRPr lang="en-US" altLang="en-US"/>
          </a:p>
        </p:txBody>
      </p:sp>
      <p:sp>
        <p:nvSpPr>
          <p:cNvPr id="7" name="TextBox 6">
            <a:extLst>
              <a:ext uri="{FF2B5EF4-FFF2-40B4-BE49-F238E27FC236}">
                <a16:creationId xmlns:a16="http://schemas.microsoft.com/office/drawing/2014/main" id="{E885467A-7B06-4BEE-B2D4-FDBB29908352}"/>
              </a:ext>
            </a:extLst>
          </p:cNvPr>
          <p:cNvSpPr txBox="1"/>
          <p:nvPr userDrawn="1"/>
        </p:nvSpPr>
        <p:spPr>
          <a:xfrm>
            <a:off x="2590800" y="6248400"/>
            <a:ext cx="3962400" cy="369332"/>
          </a:xfrm>
          <a:prstGeom prst="rect">
            <a:avLst/>
          </a:prstGeom>
          <a:noFill/>
        </p:spPr>
        <p:txBody>
          <a:bodyPr wrap="square" rtlCol="0">
            <a:spAutoFit/>
          </a:bodyPr>
          <a:lstStyle/>
          <a:p>
            <a:pPr algn="ctr"/>
            <a:r>
              <a:rPr lang="en-US" b="1" dirty="0"/>
              <a:t>Human Service Worker Safety Training</a:t>
            </a:r>
          </a:p>
        </p:txBody>
      </p:sp>
    </p:spTree>
    <p:extLst>
      <p:ext uri="{BB962C8B-B14F-4D97-AF65-F5344CB8AC3E}">
        <p14:creationId xmlns:p14="http://schemas.microsoft.com/office/powerpoint/2010/main" val="3694317785"/>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46EBCB73-959D-4EFC-B2D0-099C0D2EB04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F2809B4-F606-472D-B4A6-09E8CA578174}"/>
              </a:ext>
            </a:extLst>
          </p:cNvPr>
          <p:cNvSpPr>
            <a:spLocks noGrp="1"/>
          </p:cNvSpPr>
          <p:nvPr>
            <p:ph type="sldNum" sz="quarter" idx="12"/>
          </p:nvPr>
        </p:nvSpPr>
        <p:spPr/>
        <p:txBody>
          <a:bodyPr/>
          <a:lstStyle>
            <a:lvl1pPr>
              <a:defRPr/>
            </a:lvl1pPr>
          </a:lstStyle>
          <a:p>
            <a:pPr>
              <a:defRPr/>
            </a:pPr>
            <a:fld id="{E26ABD1F-B436-4D4F-A99A-2D29D7082186}" type="slidenum">
              <a:rPr lang="en-US" altLang="en-US"/>
              <a:pPr>
                <a:defRPr/>
              </a:pPr>
              <a:t>‹#›</a:t>
            </a:fld>
            <a:endParaRPr lang="en-US" altLang="en-US"/>
          </a:p>
        </p:txBody>
      </p:sp>
    </p:spTree>
    <p:extLst>
      <p:ext uri="{BB962C8B-B14F-4D97-AF65-F5344CB8AC3E}">
        <p14:creationId xmlns:p14="http://schemas.microsoft.com/office/powerpoint/2010/main" val="1539614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4">
            <a:extLst>
              <a:ext uri="{FF2B5EF4-FFF2-40B4-BE49-F238E27FC236}">
                <a16:creationId xmlns:a16="http://schemas.microsoft.com/office/drawing/2014/main" id="{EDF62B96-FD76-416F-98D7-A31D5E65041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D580BFF-A28C-4A69-B95A-9CB9A91CE944}"/>
              </a:ext>
            </a:extLst>
          </p:cNvPr>
          <p:cNvSpPr>
            <a:spLocks noGrp="1"/>
          </p:cNvSpPr>
          <p:nvPr>
            <p:ph type="sldNum" sz="quarter" idx="12"/>
          </p:nvPr>
        </p:nvSpPr>
        <p:spPr/>
        <p:txBody>
          <a:bodyPr/>
          <a:lstStyle>
            <a:lvl1pPr>
              <a:defRPr/>
            </a:lvl1pPr>
          </a:lstStyle>
          <a:p>
            <a:pPr>
              <a:defRPr/>
            </a:pPr>
            <a:fld id="{5C872933-031C-4023-BBA0-8DCBD95CF1EF}" type="slidenum">
              <a:rPr lang="en-US" altLang="en-US"/>
              <a:pPr>
                <a:defRPr/>
              </a:pPr>
              <a:t>‹#›</a:t>
            </a:fld>
            <a:endParaRPr lang="en-US" altLang="en-US"/>
          </a:p>
        </p:txBody>
      </p:sp>
    </p:spTree>
    <p:extLst>
      <p:ext uri="{BB962C8B-B14F-4D97-AF65-F5344CB8AC3E}">
        <p14:creationId xmlns:p14="http://schemas.microsoft.com/office/powerpoint/2010/main" val="3035219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7627CC7E-F748-4121-B386-51C4EB865ED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82D370D-D40E-4361-A7E5-4DF31942D76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Footer Placeholder 4">
            <a:extLst>
              <a:ext uri="{FF2B5EF4-FFF2-40B4-BE49-F238E27FC236}">
                <a16:creationId xmlns:a16="http://schemas.microsoft.com/office/drawing/2014/main" id="{F9752A99-BF9C-47CB-979D-BEBB8405F8C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59113BFA-69C5-49AA-A764-761715D18B3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2DCA1420-FB42-491F-9D6D-10C7FD81D8B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58" r:id="rId5"/>
    <p:sldLayoutId id="2147483868" r:id="rId6"/>
    <p:sldLayoutId id="2147483869" r:id="rId7"/>
    <p:sldLayoutId id="2147483859" r:id="rId8"/>
    <p:sldLayoutId id="2147483860" r:id="rId9"/>
    <p:sldLayoutId id="2147483861" r:id="rId10"/>
    <p:sldLayoutId id="2147483862" r:id="rId11"/>
    <p:sldLayoutId id="2147483863" r:id="rId12"/>
    <p:sldLayoutId id="2147483870" r:id="rId13"/>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hyperlink" Target="http://www.cdc.gov/niosh/updates/upd-08-12-13.html"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www.naswma.org/displaycommon.cfm?an=1&amp;subarticlenbr=51"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10">
            <a:extLst>
              <a:ext uri="{FF2B5EF4-FFF2-40B4-BE49-F238E27FC236}">
                <a16:creationId xmlns:a16="http://schemas.microsoft.com/office/drawing/2014/main" id="{26A01966-51B4-42B7-A0F0-10AF70D19C10}"/>
              </a:ext>
            </a:extLst>
          </p:cNvPr>
          <p:cNvSpPr>
            <a:spLocks noGrp="1"/>
          </p:cNvSpPr>
          <p:nvPr>
            <p:ph type="subTitle" idx="1"/>
          </p:nvPr>
        </p:nvSpPr>
        <p:spPr>
          <a:xfrm>
            <a:off x="0" y="3188494"/>
            <a:ext cx="9144000" cy="2069305"/>
          </a:xfrm>
        </p:spPr>
        <p:txBody>
          <a:bodyPr>
            <a:normAutofit lnSpcReduction="10000"/>
          </a:bodyPr>
          <a:lstStyle/>
          <a:p>
            <a:pPr>
              <a:defRPr/>
            </a:pPr>
            <a:r>
              <a:rPr lang="en-US" sz="4200" b="1" dirty="0">
                <a:solidFill>
                  <a:srgbClr val="19407B"/>
                </a:solidFill>
                <a:latin typeface="+mj-lt"/>
                <a:ea typeface="+mj-ea"/>
                <a:cs typeface="+mj-cs"/>
              </a:rPr>
              <a:t>Human Service Worker </a:t>
            </a:r>
            <a:br>
              <a:rPr lang="en-US" sz="4200" b="1" dirty="0">
                <a:solidFill>
                  <a:srgbClr val="19407B"/>
                </a:solidFill>
                <a:latin typeface="+mj-lt"/>
                <a:ea typeface="+mj-ea"/>
                <a:cs typeface="+mj-cs"/>
              </a:rPr>
            </a:br>
            <a:r>
              <a:rPr lang="en-US" sz="4200" b="1" dirty="0">
                <a:solidFill>
                  <a:srgbClr val="19407B"/>
                </a:solidFill>
                <a:latin typeface="+mj-lt"/>
                <a:ea typeface="+mj-ea"/>
                <a:cs typeface="+mj-cs"/>
              </a:rPr>
              <a:t>Safety Training </a:t>
            </a:r>
          </a:p>
          <a:p>
            <a:pPr>
              <a:defRPr/>
            </a:pPr>
            <a:r>
              <a:rPr lang="en-US" sz="4200" b="1" dirty="0">
                <a:solidFill>
                  <a:srgbClr val="19407B"/>
                </a:solidFill>
                <a:latin typeface="+mj-lt"/>
                <a:ea typeface="+mj-ea"/>
                <a:cs typeface="+mj-cs"/>
              </a:rPr>
              <a:t>2022</a:t>
            </a:r>
          </a:p>
        </p:txBody>
      </p:sp>
      <p:sp>
        <p:nvSpPr>
          <p:cNvPr id="3" name="Oval 2">
            <a:extLst>
              <a:ext uri="{FF2B5EF4-FFF2-40B4-BE49-F238E27FC236}">
                <a16:creationId xmlns:a16="http://schemas.microsoft.com/office/drawing/2014/main" id="{0A25657D-5E8C-4E6C-862B-54DB6A68BA67}"/>
              </a:ext>
            </a:extLst>
          </p:cNvPr>
          <p:cNvSpPr/>
          <p:nvPr/>
        </p:nvSpPr>
        <p:spPr>
          <a:xfrm>
            <a:off x="762000" y="838200"/>
            <a:ext cx="2019300" cy="183749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6" name="Straight Connector 5">
            <a:extLst>
              <a:ext uri="{FF2B5EF4-FFF2-40B4-BE49-F238E27FC236}">
                <a16:creationId xmlns:a16="http://schemas.microsoft.com/office/drawing/2014/main" id="{E14635D1-2C3B-4B50-BB54-A88153BBA729}"/>
              </a:ext>
            </a:extLst>
          </p:cNvPr>
          <p:cNvCxnSpPr>
            <a:cxnSpLocks/>
          </p:cNvCxnSpPr>
          <p:nvPr/>
        </p:nvCxnSpPr>
        <p:spPr>
          <a:xfrm>
            <a:off x="395288" y="6324600"/>
            <a:ext cx="8364537" cy="0"/>
          </a:xfrm>
          <a:prstGeom prst="line">
            <a:avLst/>
          </a:prstGeom>
          <a:ln w="12700">
            <a:solidFill>
              <a:srgbClr val="1A417C"/>
            </a:solidFill>
          </a:ln>
        </p:spPr>
        <p:style>
          <a:lnRef idx="1">
            <a:schemeClr val="accent1"/>
          </a:lnRef>
          <a:fillRef idx="0">
            <a:schemeClr val="accent1"/>
          </a:fillRef>
          <a:effectRef idx="0">
            <a:schemeClr val="accent1"/>
          </a:effectRef>
          <a:fontRef idx="minor">
            <a:schemeClr val="tx1"/>
          </a:fontRef>
        </p:style>
      </p:cxnSp>
      <p:pic>
        <p:nvPicPr>
          <p:cNvPr id="1026" name="Picture 2" descr="Carrières chez Commonwealth of Massachusetts et profils des employés  actuels | Trouver des recommandations | LinkedIn">
            <a:extLst>
              <a:ext uri="{FF2B5EF4-FFF2-40B4-BE49-F238E27FC236}">
                <a16:creationId xmlns:a16="http://schemas.microsoft.com/office/drawing/2014/main" id="{D3D3053A-23A3-429F-9DAC-A0042F16360F}"/>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0638" y="879945"/>
            <a:ext cx="1954100" cy="193945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E4F2E7FF-6D8A-4F98-8D86-B6CF39FB6854}"/>
              </a:ext>
            </a:extLst>
          </p:cNvPr>
          <p:cNvSpPr txBox="1"/>
          <p:nvPr/>
        </p:nvSpPr>
        <p:spPr>
          <a:xfrm>
            <a:off x="2831205" y="1725768"/>
            <a:ext cx="5486400" cy="830997"/>
          </a:xfrm>
          <a:prstGeom prst="rect">
            <a:avLst/>
          </a:prstGeom>
          <a:noFill/>
        </p:spPr>
        <p:txBody>
          <a:bodyPr wrap="square" rtlCol="0">
            <a:spAutoFit/>
          </a:bodyPr>
          <a:lstStyle/>
          <a:p>
            <a:r>
              <a:rPr lang="en-US" sz="2400" dirty="0">
                <a:solidFill>
                  <a:schemeClr val="bg2">
                    <a:lumMod val="25000"/>
                  </a:schemeClr>
                </a:solidFill>
                <a:latin typeface="Monotype Corsiva" panose="03010101010201010101" pitchFamily="66" charset="0"/>
              </a:rPr>
              <a:t>Commonwealth of Massachusetts</a:t>
            </a:r>
          </a:p>
          <a:p>
            <a:r>
              <a:rPr lang="en-US" sz="2400" dirty="0">
                <a:solidFill>
                  <a:schemeClr val="bg2">
                    <a:lumMod val="25000"/>
                  </a:schemeClr>
                </a:solidFill>
                <a:latin typeface="Monotype Corsiva" panose="03010101010201010101" pitchFamily="66" charset="0"/>
              </a:rPr>
              <a:t>Executive Office of Health and Human Services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Human Service Worker Safety </a:t>
            </a:r>
            <a:br>
              <a:rPr lang="en-US" altLang="en-US" sz="4000" b="1" dirty="0">
                <a:latin typeface="Century" panose="02040604050505020304" pitchFamily="18" charset="0"/>
              </a:rPr>
            </a:br>
            <a:r>
              <a:rPr lang="en-US" altLang="en-US" sz="4000" b="1" dirty="0">
                <a:latin typeface="Century" panose="02040604050505020304" pitchFamily="18" charset="0"/>
              </a:rPr>
              <a:t>Statistics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10</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533400" y="1752600"/>
            <a:ext cx="7643812" cy="3906837"/>
          </a:xfrm>
        </p:spPr>
        <p:txBody>
          <a:bodyPr/>
          <a:lstStyle/>
          <a:p>
            <a:pPr marL="0" marR="0" lvl="0" indent="0">
              <a:lnSpc>
                <a:spcPct val="115000"/>
              </a:lnSpc>
              <a:spcBef>
                <a:spcPts val="0"/>
              </a:spcBef>
              <a:spcAft>
                <a:spcPts val="0"/>
              </a:spcAft>
              <a:buNone/>
              <a:tabLst>
                <a:tab pos="457200" algn="l"/>
              </a:tabLst>
            </a:pPr>
            <a:r>
              <a:rPr lang="en-US" sz="2400" u="sng" dirty="0">
                <a:effectLst/>
                <a:latin typeface="Times New Roman" panose="02020603050405020304" pitchFamily="18" charset="0"/>
                <a:ea typeface="Calibri" panose="020F0502020204030204" pitchFamily="34" charset="0"/>
                <a:cs typeface="Times New Roman" panose="02020603050405020304" pitchFamily="18" charset="0"/>
              </a:rPr>
              <a:t>Healthcare Workers</a:t>
            </a:r>
            <a:br>
              <a:rPr lang="en-US" sz="2400" u="sng" dirty="0">
                <a:latin typeface="Calibri" panose="020F0502020204030204" pitchFamily="34" charset="0"/>
                <a:ea typeface="Calibri" panose="020F0502020204030204" pitchFamily="34" charset="0"/>
                <a:cs typeface="Times New Roman" panose="02020603050405020304" pitchFamily="18" charset="0"/>
              </a:rPr>
            </a:b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US healthcare workers have accounted for two-thirds of the nonfatal workplace violence injuries involving days away from work across all industries over the last decade.</a:t>
            </a:r>
          </a:p>
          <a:p>
            <a:pPr marL="0" marR="0" lvl="0" indent="0">
              <a:lnSpc>
                <a:spcPct val="115000"/>
              </a:lnSpc>
              <a:spcBef>
                <a:spcPts val="0"/>
              </a:spcBef>
              <a:spcAft>
                <a:spcPts val="0"/>
              </a:spcAft>
              <a:buNone/>
              <a:tabLst>
                <a:tab pos="457200" algn="l"/>
              </a:tabLst>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tabLst>
                <a:tab pos="457200" algn="l"/>
              </a:tabLst>
            </a:pPr>
            <a:r>
              <a:rPr lang="en-US" sz="20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http://www.cdc.gov/niosh/updates/upd-08-12-13.html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536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Human Service Worker Safety </a:t>
            </a:r>
            <a:br>
              <a:rPr lang="en-US" altLang="en-US" sz="4000" b="1" dirty="0">
                <a:latin typeface="Century" panose="02040604050505020304" pitchFamily="18" charset="0"/>
              </a:rPr>
            </a:br>
            <a:r>
              <a:rPr lang="en-US" altLang="en-US" sz="4000" b="1" dirty="0">
                <a:latin typeface="Century" panose="02040604050505020304" pitchFamily="18" charset="0"/>
              </a:rPr>
              <a:t>Statistics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11</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91544" y="1828800"/>
            <a:ext cx="7643812" cy="3906837"/>
          </a:xfrm>
        </p:spPr>
        <p:txBody>
          <a:bodyPr/>
          <a:lstStyle/>
          <a:p>
            <a:pPr marL="0" marR="0" lvl="0" indent="0">
              <a:lnSpc>
                <a:spcPct val="115000"/>
              </a:lnSpc>
              <a:spcBef>
                <a:spcPts val="0"/>
              </a:spcBef>
              <a:spcAft>
                <a:spcPts val="0"/>
              </a:spcAft>
              <a:buNone/>
              <a:tabLst>
                <a:tab pos="457200" algn="l"/>
              </a:tabLst>
            </a:pPr>
            <a:r>
              <a:rPr lang="en-US" sz="2400" u="sng" dirty="0">
                <a:effectLst/>
                <a:latin typeface="Times New Roman" panose="02020603050405020304" pitchFamily="18" charset="0"/>
                <a:ea typeface="Calibri" panose="020F0502020204030204" pitchFamily="34" charset="0"/>
                <a:cs typeface="Times New Roman" panose="02020603050405020304" pitchFamily="18" charset="0"/>
              </a:rPr>
              <a:t>Social Workers</a:t>
            </a:r>
            <a:br>
              <a:rPr lang="en-US" sz="2400" u="sng" dirty="0">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 2005 study of social workers found that 14.7% had experienced physical assault perpetrated by clients in the past year.</a:t>
            </a:r>
          </a:p>
          <a:p>
            <a:pPr marL="0" marR="0" lvl="0" indent="0">
              <a:lnSpc>
                <a:spcPct val="115000"/>
              </a:lnSpc>
              <a:spcBef>
                <a:spcPts val="0"/>
              </a:spcBef>
              <a:spcAft>
                <a:spcPts val="0"/>
              </a:spcAft>
              <a:buNone/>
              <a:tabLst>
                <a:tab pos="457200" algn="l"/>
              </a:tabLs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http://www.naswma.org/displaycommon.cfm?an=1&amp;subarticlenbr=51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5444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Human Service Worker Safety </a:t>
            </a:r>
            <a:br>
              <a:rPr lang="en-US" altLang="en-US" sz="4000" b="1" dirty="0">
                <a:latin typeface="Century" panose="02040604050505020304" pitchFamily="18" charset="0"/>
              </a:rPr>
            </a:br>
            <a:r>
              <a:rPr lang="en-US" altLang="en-US" sz="4000" b="1" dirty="0">
                <a:latin typeface="Century" panose="02040604050505020304" pitchFamily="18" charset="0"/>
              </a:rPr>
              <a:t>Statistics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12</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lvl="0" indent="0">
              <a:lnSpc>
                <a:spcPct val="115000"/>
              </a:lnSpc>
              <a:spcBef>
                <a:spcPts val="0"/>
              </a:spcBef>
              <a:spcAft>
                <a:spcPts val="0"/>
              </a:spcAft>
              <a:buNone/>
              <a:tabLst>
                <a:tab pos="457200" algn="l"/>
              </a:tabLst>
            </a:pPr>
            <a:r>
              <a:rPr lang="en-US" sz="2400" u="sng" dirty="0">
                <a:effectLst/>
                <a:latin typeface="Times New Roman" panose="02020603050405020304" pitchFamily="18" charset="0"/>
                <a:ea typeface="Calibri" panose="020F0502020204030204" pitchFamily="34" charset="0"/>
                <a:cs typeface="Times New Roman" panose="02020603050405020304" pitchFamily="18" charset="0"/>
              </a:rPr>
              <a:t>Mental Health Workers</a:t>
            </a:r>
            <a:endParaRPr lang="en-US" sz="2400" u="sng" dirty="0">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According to a study, the rate of assault against mental health workers was 3.8 percent;  the rate has been declining significantly since 1993 (OSHA).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1215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Knowledge Check</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13</a:t>
            </a:fld>
            <a:endParaRPr lang="en-US" altLang="en-US" sz="1200">
              <a:solidFill>
                <a:srgbClr val="898989"/>
              </a:solidFill>
            </a:endParaRPr>
          </a:p>
        </p:txBody>
      </p:sp>
      <p:sp>
        <p:nvSpPr>
          <p:cNvPr id="5" name="TextBox 4">
            <a:extLst>
              <a:ext uri="{FF2B5EF4-FFF2-40B4-BE49-F238E27FC236}">
                <a16:creationId xmlns:a16="http://schemas.microsoft.com/office/drawing/2014/main" id="{E3BADB0D-52DD-4F6B-9080-53E454CD48CD}"/>
              </a:ext>
            </a:extLst>
          </p:cNvPr>
          <p:cNvSpPr txBox="1"/>
          <p:nvPr/>
        </p:nvSpPr>
        <p:spPr>
          <a:xfrm>
            <a:off x="838200" y="1828800"/>
            <a:ext cx="8001000" cy="2800767"/>
          </a:xfrm>
          <a:prstGeom prst="rect">
            <a:avLst/>
          </a:prstGeom>
          <a:noFill/>
        </p:spPr>
        <p:txBody>
          <a:bodyPr wrap="square">
            <a:spAutoFit/>
          </a:bodyPr>
          <a:lstStyle/>
          <a:p>
            <a:r>
              <a:rPr lang="en-US" sz="2200" dirty="0"/>
              <a:t>Which of the following is true?</a:t>
            </a:r>
          </a:p>
          <a:p>
            <a:endParaRPr lang="en-US" sz="2200" dirty="0"/>
          </a:p>
          <a:p>
            <a:pPr marL="342900" indent="-342900">
              <a:buAutoNum type="alphaUcPeriod"/>
            </a:pPr>
            <a:r>
              <a:rPr lang="en-US" sz="2200" dirty="0"/>
              <a:t>Employees who have completed workplace safety training are more likely to make informed decisions.</a:t>
            </a:r>
          </a:p>
          <a:p>
            <a:pPr marL="342900" indent="-342900">
              <a:buAutoNum type="alphaUcPeriod"/>
            </a:pPr>
            <a:r>
              <a:rPr lang="en-US" sz="2200" dirty="0"/>
              <a:t>The rate of assault against mental health workers is increasing.</a:t>
            </a:r>
          </a:p>
          <a:p>
            <a:pPr marL="342900" indent="-342900">
              <a:buAutoNum type="alphaUcPeriod"/>
            </a:pPr>
            <a:r>
              <a:rPr lang="en-US" sz="2200" dirty="0"/>
              <a:t>Safety training does not help us recognize the signs of a dangerous situation.</a:t>
            </a:r>
          </a:p>
          <a:p>
            <a:pPr marL="342900" indent="-342900">
              <a:buAutoNum type="alphaUcPeriod"/>
            </a:pPr>
            <a:r>
              <a:rPr lang="en-US" sz="2200" dirty="0"/>
              <a:t>All of the Above. </a:t>
            </a:r>
          </a:p>
        </p:txBody>
      </p:sp>
    </p:spTree>
    <p:extLst>
      <p:ext uri="{BB962C8B-B14F-4D97-AF65-F5344CB8AC3E}">
        <p14:creationId xmlns:p14="http://schemas.microsoft.com/office/powerpoint/2010/main" val="3042829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Answer</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14</a:t>
            </a:fld>
            <a:endParaRPr lang="en-US" altLang="en-US" sz="1200">
              <a:solidFill>
                <a:srgbClr val="898989"/>
              </a:solidFill>
            </a:endParaRPr>
          </a:p>
        </p:txBody>
      </p:sp>
      <p:sp>
        <p:nvSpPr>
          <p:cNvPr id="5" name="TextBox 4">
            <a:extLst>
              <a:ext uri="{FF2B5EF4-FFF2-40B4-BE49-F238E27FC236}">
                <a16:creationId xmlns:a16="http://schemas.microsoft.com/office/drawing/2014/main" id="{E3BADB0D-52DD-4F6B-9080-53E454CD48CD}"/>
              </a:ext>
            </a:extLst>
          </p:cNvPr>
          <p:cNvSpPr txBox="1"/>
          <p:nvPr/>
        </p:nvSpPr>
        <p:spPr>
          <a:xfrm>
            <a:off x="838200" y="1863804"/>
            <a:ext cx="7467600" cy="1107996"/>
          </a:xfrm>
          <a:prstGeom prst="rect">
            <a:avLst/>
          </a:prstGeom>
          <a:noFill/>
        </p:spPr>
        <p:txBody>
          <a:bodyPr wrap="square">
            <a:spAutoFit/>
          </a:bodyPr>
          <a:lstStyle/>
          <a:p>
            <a:r>
              <a:rPr lang="en-US" sz="2200" dirty="0"/>
              <a:t>Trained employees are also more likely to recognize the signs of a dangerous situation and notify management or security staff of the potential threat.</a:t>
            </a:r>
          </a:p>
        </p:txBody>
      </p:sp>
    </p:spTree>
    <p:extLst>
      <p:ext uri="{BB962C8B-B14F-4D97-AF65-F5344CB8AC3E}">
        <p14:creationId xmlns:p14="http://schemas.microsoft.com/office/powerpoint/2010/main" val="2300204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Awareness:  </a:t>
            </a:r>
            <a:br>
              <a:rPr lang="en-US" altLang="en-US" sz="4000" b="1" dirty="0">
                <a:latin typeface="Century" panose="02040604050505020304" pitchFamily="18" charset="0"/>
              </a:rPr>
            </a:br>
            <a:r>
              <a:rPr lang="en-US" altLang="en-US" sz="4000" b="1" dirty="0">
                <a:latin typeface="Century" panose="02040604050505020304" pitchFamily="18" charset="0"/>
              </a:rPr>
              <a:t>The Key to Assessing Risk</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15</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Be mindful of individuals who seem upset or whose behavior has changed.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Some individuals may become withdrawn and sullen.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Others can’t stop talking about being wronged.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 individual at risk to commit workplace violence will often display signs of tension or agitation and may begin pacing, cursing, or shouting.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However, there are not always warning signs.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0195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Environmental Risk Assessment</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16</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Certain factors may increase the risk level: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High-stress situations: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15000"/>
              </a:lnSpc>
              <a:spcBef>
                <a:spcPts val="0"/>
              </a:spcBef>
              <a:spcAft>
                <a:spcPts val="0"/>
              </a:spcAft>
              <a:buFont typeface="Times New Roman" panose="02020603050405020304" pitchFamily="18" charset="0"/>
              <a:buChar char="•"/>
              <a:tabLst>
                <a:tab pos="9144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Family Stressors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15000"/>
              </a:lnSpc>
              <a:spcBef>
                <a:spcPts val="0"/>
              </a:spcBef>
              <a:spcAft>
                <a:spcPts val="0"/>
              </a:spcAft>
              <a:buFont typeface="Times New Roman" panose="02020603050405020304" pitchFamily="18" charset="0"/>
              <a:buChar char="•"/>
              <a:tabLst>
                <a:tab pos="9144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Severe Weather</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15000"/>
              </a:lnSpc>
              <a:spcBef>
                <a:spcPts val="0"/>
              </a:spcBef>
              <a:spcAft>
                <a:spcPts val="0"/>
              </a:spcAft>
              <a:buFont typeface="Times New Roman" panose="02020603050405020304" pitchFamily="18" charset="0"/>
              <a:buChar char="•"/>
              <a:tabLst>
                <a:tab pos="9144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Big Deadlines Approaching</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15000"/>
              </a:lnSpc>
              <a:spcBef>
                <a:spcPts val="0"/>
              </a:spcBef>
              <a:spcAft>
                <a:spcPts val="0"/>
              </a:spcAft>
              <a:buFont typeface="Times New Roman" panose="02020603050405020304" pitchFamily="18" charset="0"/>
              <a:buChar char="•"/>
              <a:tabLst>
                <a:tab pos="9144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Financial Challenges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Dark, isolated locations.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5865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Environmental Risk Assessment</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17</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lvl="0" indent="0" algn="ctr">
              <a:lnSpc>
                <a:spcPct val="115000"/>
              </a:lnSpc>
              <a:spcBef>
                <a:spcPts val="0"/>
              </a:spcBef>
              <a:spcAft>
                <a:spcPts val="0"/>
              </a:spcAft>
              <a:buNone/>
              <a:tabLst>
                <a:tab pos="457200" algn="l"/>
              </a:tabLst>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When a hostile situation does present itself, it is time for de-escalation.</a:t>
            </a:r>
          </a:p>
          <a:p>
            <a:pPr marL="0" marR="0" lvl="0" indent="0" algn="ctr">
              <a:lnSpc>
                <a:spcPct val="115000"/>
              </a:lnSpc>
              <a:spcBef>
                <a:spcPts val="0"/>
              </a:spcBef>
              <a:spcAft>
                <a:spcPts val="0"/>
              </a:spcAft>
              <a:buNone/>
              <a:tabLst>
                <a:tab pos="457200" algn="l"/>
              </a:tabLs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a:lnSpc>
                <a:spcPct val="115000"/>
              </a:lnSpc>
              <a:spcBef>
                <a:spcPts val="0"/>
              </a:spcBef>
              <a:spcAft>
                <a:spcPts val="0"/>
              </a:spcAft>
              <a:buNone/>
              <a:tabLst>
                <a:tab pos="457200" algn="l"/>
              </a:tabLst>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Remember, if you feel threatened </a:t>
            </a:r>
            <a:br>
              <a:rPr lang="en-US" sz="3600" dirty="0">
                <a:effectLst/>
                <a:latin typeface="Times New Roman" panose="02020603050405020304" pitchFamily="18" charset="0"/>
                <a:ea typeface="Calibri" panose="020F0502020204030204" pitchFamily="34" charset="0"/>
                <a:cs typeface="Times New Roman" panose="02020603050405020304" pitchFamily="18" charset="0"/>
              </a:rPr>
            </a:b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at any time, do not hesitate </a:t>
            </a:r>
            <a:br>
              <a:rPr lang="en-US" sz="3600" dirty="0">
                <a:effectLst/>
                <a:latin typeface="Times New Roman" panose="02020603050405020304" pitchFamily="18" charset="0"/>
                <a:ea typeface="Calibri" panose="020F0502020204030204" pitchFamily="34" charset="0"/>
                <a:cs typeface="Times New Roman" panose="02020603050405020304" pitchFamily="18" charset="0"/>
              </a:rPr>
            </a:b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to call for assistance.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9561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De-Escalation</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18</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indent="0">
              <a:lnSpc>
                <a:spcPct val="115000"/>
              </a:lnSpc>
              <a:spcBef>
                <a:spcPts val="0"/>
              </a:spcBef>
              <a:spcAft>
                <a:spcPts val="1200"/>
              </a:spcAft>
              <a:buNone/>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The goal of de-escalation is to reduce the level of agitation so that a discussion becomes possible. </a:t>
            </a:r>
          </a:p>
          <a:p>
            <a:pPr marL="0" marR="0" indent="0">
              <a:lnSpc>
                <a:spcPct val="115000"/>
              </a:lnSpc>
              <a:spcBef>
                <a:spcPts val="0"/>
              </a:spcBef>
              <a:spcAft>
                <a:spcPts val="0"/>
              </a:spcAft>
              <a:buNone/>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Sometimes the outcome of a situation can be altered by adjusting </a:t>
            </a:r>
            <a:r>
              <a:rPr lang="en-US" sz="3600" i="1" dirty="0">
                <a:effectLst/>
                <a:latin typeface="Times New Roman" panose="02020603050405020304" pitchFamily="18" charset="0"/>
                <a:ea typeface="Calibri" panose="020F0502020204030204" pitchFamily="34" charset="0"/>
                <a:cs typeface="Times New Roman" panose="02020603050405020304" pitchFamily="18" charset="0"/>
              </a:rPr>
              <a:t>our</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 behavior.</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6714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De-Escalation</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19</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indent="0">
              <a:lnSpc>
                <a:spcPct val="115000"/>
              </a:lnSpc>
              <a:spcBef>
                <a:spcPts val="0"/>
              </a:spcBef>
              <a:spcAft>
                <a:spcPts val="1200"/>
              </a:spcAft>
              <a:buNone/>
            </a:pP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The following discussion of de-escalation is meant to act as an introduction to </a:t>
            </a:r>
            <a:br>
              <a:rPr lang="en-US" sz="3400" dirty="0">
                <a:effectLst/>
                <a:latin typeface="Times New Roman" panose="02020603050405020304" pitchFamily="18" charset="0"/>
                <a:ea typeface="Calibri" panose="020F0502020204030204" pitchFamily="34" charset="0"/>
                <a:cs typeface="Times New Roman" panose="02020603050405020304" pitchFamily="18" charset="0"/>
              </a:rPr>
            </a:b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de-escalation techniques. </a:t>
            </a:r>
          </a:p>
          <a:p>
            <a:pPr marL="0" marR="0" indent="0">
              <a:lnSpc>
                <a:spcPct val="115000"/>
              </a:lnSpc>
              <a:spcBef>
                <a:spcPts val="0"/>
              </a:spcBef>
              <a:spcAft>
                <a:spcPts val="0"/>
              </a:spcAft>
              <a:buNone/>
            </a:pPr>
            <a:r>
              <a:rPr lang="en-US" sz="3400" dirty="0">
                <a:effectLst/>
                <a:latin typeface="Times New Roman" panose="02020603050405020304" pitchFamily="18" charset="0"/>
                <a:ea typeface="Calibri" panose="020F0502020204030204" pitchFamily="34" charset="0"/>
                <a:cs typeface="Times New Roman" panose="02020603050405020304" pitchFamily="18" charset="0"/>
              </a:rPr>
              <a:t>For in-depth discussion, we suggest that you seek out opportunities for in-person, classroom training.</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4585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Title 1">
            <a:extLst>
              <a:ext uri="{FF2B5EF4-FFF2-40B4-BE49-F238E27FC236}">
                <a16:creationId xmlns:a16="http://schemas.microsoft.com/office/drawing/2014/main" id="{132541CB-4E19-401D-A522-FA0A77A5401C}"/>
              </a:ext>
            </a:extLst>
          </p:cNvPr>
          <p:cNvSpPr>
            <a:spLocks noGrp="1"/>
          </p:cNvSpPr>
          <p:nvPr>
            <p:ph type="title"/>
          </p:nvPr>
        </p:nvSpPr>
        <p:spPr/>
        <p:txBody>
          <a:bodyPr/>
          <a:lstStyle/>
          <a:p>
            <a:r>
              <a:rPr lang="en-US" altLang="en-US" sz="4000" b="1" dirty="0">
                <a:latin typeface="Century" panose="02040604050505020304" pitchFamily="18" charset="0"/>
              </a:rPr>
              <a:t>Purpose of this Training</a:t>
            </a:r>
          </a:p>
        </p:txBody>
      </p:sp>
      <p:sp>
        <p:nvSpPr>
          <p:cNvPr id="84997" name="Slide Number Placeholder 6">
            <a:extLst>
              <a:ext uri="{FF2B5EF4-FFF2-40B4-BE49-F238E27FC236}">
                <a16:creationId xmlns:a16="http://schemas.microsoft.com/office/drawing/2014/main" id="{0BA55B56-0FA1-48BB-B23C-80D0C4CA8080}"/>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C433B2B-5652-4C29-9BCE-CCFDA38A5563}" type="slidenum">
              <a:rPr lang="en-US" altLang="en-US" sz="1200" smtClean="0">
                <a:solidFill>
                  <a:srgbClr val="898989"/>
                </a:solidFill>
              </a:rPr>
              <a:pPr>
                <a:spcBef>
                  <a:spcPct val="0"/>
                </a:spcBef>
                <a:buFontTx/>
                <a:buNone/>
              </a:pPr>
              <a:t>2</a:t>
            </a:fld>
            <a:endParaRPr lang="en-US" altLang="en-US" sz="1200">
              <a:solidFill>
                <a:srgbClr val="898989"/>
              </a:solidFill>
            </a:endParaRPr>
          </a:p>
        </p:txBody>
      </p:sp>
      <p:sp>
        <p:nvSpPr>
          <p:cNvPr id="84998" name="Content Placeholder 2">
            <a:extLst>
              <a:ext uri="{FF2B5EF4-FFF2-40B4-BE49-F238E27FC236}">
                <a16:creationId xmlns:a16="http://schemas.microsoft.com/office/drawing/2014/main" id="{6390412F-6699-4339-A8C2-BC9723F10D20}"/>
              </a:ext>
            </a:extLst>
          </p:cNvPr>
          <p:cNvSpPr>
            <a:spLocks noGrp="1"/>
          </p:cNvSpPr>
          <p:nvPr>
            <p:ph sz="quarter" idx="4294967295"/>
          </p:nvPr>
        </p:nvSpPr>
        <p:spPr>
          <a:xfrm>
            <a:off x="457200" y="1703262"/>
            <a:ext cx="8229600" cy="4343400"/>
          </a:xfrm>
        </p:spPr>
        <p:txBody>
          <a:bodyPr/>
          <a:lstStyle/>
          <a:p>
            <a:pPr lvl="0"/>
            <a:r>
              <a:rPr lang="en-US" sz="2800" dirty="0"/>
              <a:t>Raise awareness about the need for Human Service Worker Safety training.</a:t>
            </a:r>
          </a:p>
          <a:p>
            <a:pPr lvl="0"/>
            <a:r>
              <a:rPr lang="en-US" sz="2800" dirty="0"/>
              <a:t>Introduce risk assessment techniques.</a:t>
            </a:r>
          </a:p>
          <a:p>
            <a:pPr lvl="0"/>
            <a:r>
              <a:rPr lang="en-US" sz="2800" dirty="0"/>
              <a:t>Present de-escalation strategies.</a:t>
            </a:r>
          </a:p>
          <a:p>
            <a:pPr lvl="0"/>
            <a:r>
              <a:rPr lang="en-US" sz="2800" dirty="0"/>
              <a:t>Offer resources for additional training.</a:t>
            </a:r>
          </a:p>
          <a:p>
            <a:pPr lvl="0"/>
            <a:r>
              <a:rPr lang="en-US" sz="2800" dirty="0"/>
              <a:t>Provide information about pertinent laws and regulations.</a:t>
            </a:r>
          </a:p>
        </p:txBody>
      </p:sp>
    </p:spTree>
    <p:extLst>
      <p:ext uri="{BB962C8B-B14F-4D97-AF65-F5344CB8AC3E}">
        <p14:creationId xmlns:p14="http://schemas.microsoft.com/office/powerpoint/2010/main" val="2265080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Strategies for De-Escalation</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20</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Begin defusing early.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Avoid coming across as bureaucratic.</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Recognize that each situation is unique.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Strive to control the interaction.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Be assertive, not aggressive or passive.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0917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Strategies for De-Escalation</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21</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Appear calm, centered, and self-assured even though you may not feel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If you lose control, the situation will escalate.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Do not be defensive even if the comments or insults are directed at you.</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Try not to ask accusatory or confusing questions.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Avoid high risk behavior, such as physical contact.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8359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Think “LADDER”</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22</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ook at the person.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sk questions.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D</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on’t Interrupt.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D</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on’t change the subject.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motions, be aware of your own; really listen.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espond with verbal and non-verbal cues.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6875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120CD-671D-4FA1-9C04-9F2EF26802C7}"/>
              </a:ext>
            </a:extLst>
          </p:cNvPr>
          <p:cNvSpPr>
            <a:spLocks noGrp="1"/>
          </p:cNvSpPr>
          <p:nvPr>
            <p:ph type="title"/>
          </p:nvPr>
        </p:nvSpPr>
        <p:spPr/>
        <p:txBody>
          <a:bodyPr/>
          <a:lstStyle/>
          <a:p>
            <a:r>
              <a:rPr lang="en-US" dirty="0"/>
              <a:t>Scenario</a:t>
            </a:r>
          </a:p>
        </p:txBody>
      </p:sp>
      <p:sp>
        <p:nvSpPr>
          <p:cNvPr id="3" name="Slide Number Placeholder 2">
            <a:extLst>
              <a:ext uri="{FF2B5EF4-FFF2-40B4-BE49-F238E27FC236}">
                <a16:creationId xmlns:a16="http://schemas.microsoft.com/office/drawing/2014/main" id="{95BD97ED-AD00-4427-AB10-F44078EF5B49}"/>
              </a:ext>
            </a:extLst>
          </p:cNvPr>
          <p:cNvSpPr>
            <a:spLocks noGrp="1"/>
          </p:cNvSpPr>
          <p:nvPr>
            <p:ph type="sldNum" sz="quarter" idx="11"/>
          </p:nvPr>
        </p:nvSpPr>
        <p:spPr/>
        <p:txBody>
          <a:bodyPr/>
          <a:lstStyle/>
          <a:p>
            <a:pPr>
              <a:defRPr/>
            </a:pPr>
            <a:fld id="{5F089905-01F3-4A18-B397-CCE4EA3502F2}" type="slidenum">
              <a:rPr lang="en-US" altLang="en-US" smtClean="0"/>
              <a:pPr>
                <a:defRPr/>
              </a:pPr>
              <a:t>23</a:t>
            </a:fld>
            <a:endParaRPr lang="en-US" altLang="en-US" dirty="0"/>
          </a:p>
        </p:txBody>
      </p:sp>
      <p:sp>
        <p:nvSpPr>
          <p:cNvPr id="4" name="TextBox 3">
            <a:extLst>
              <a:ext uri="{FF2B5EF4-FFF2-40B4-BE49-F238E27FC236}">
                <a16:creationId xmlns:a16="http://schemas.microsoft.com/office/drawing/2014/main" id="{2218EDF0-C4A4-49FF-B6B8-D941D1E036A1}"/>
              </a:ext>
            </a:extLst>
          </p:cNvPr>
          <p:cNvSpPr txBox="1"/>
          <p:nvPr/>
        </p:nvSpPr>
        <p:spPr>
          <a:xfrm>
            <a:off x="838200" y="1828800"/>
            <a:ext cx="7391400" cy="2400657"/>
          </a:xfrm>
          <a:prstGeom prst="rect">
            <a:avLst/>
          </a:prstGeom>
          <a:noFill/>
        </p:spPr>
        <p:txBody>
          <a:bodyPr wrap="square">
            <a:spAutoFit/>
          </a:bodyPr>
          <a:lstStyle/>
          <a:p>
            <a:r>
              <a:rPr lang="en-US" sz="3000" dirty="0"/>
              <a:t>Fiona, a client, enters the lobby of the Central Office and she is filled with rage.  </a:t>
            </a:r>
          </a:p>
          <a:p>
            <a:endParaRPr lang="en-US" sz="3000" dirty="0"/>
          </a:p>
          <a:p>
            <a:r>
              <a:rPr lang="en-US" sz="3000" dirty="0"/>
              <a:t>She begins yelling at and threatening Carl, the Receptionist in the office. </a:t>
            </a:r>
          </a:p>
        </p:txBody>
      </p:sp>
    </p:spTree>
    <p:extLst>
      <p:ext uri="{BB962C8B-B14F-4D97-AF65-F5344CB8AC3E}">
        <p14:creationId xmlns:p14="http://schemas.microsoft.com/office/powerpoint/2010/main" val="2832317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06C49-5796-4CBF-960B-3EA47E7EEC11}"/>
              </a:ext>
            </a:extLst>
          </p:cNvPr>
          <p:cNvSpPr>
            <a:spLocks noGrp="1"/>
          </p:cNvSpPr>
          <p:nvPr>
            <p:ph type="title"/>
          </p:nvPr>
        </p:nvSpPr>
        <p:spPr/>
        <p:txBody>
          <a:bodyPr/>
          <a:lstStyle/>
          <a:p>
            <a:r>
              <a:rPr lang="en-US" dirty="0"/>
              <a:t>Knowledge Check</a:t>
            </a:r>
          </a:p>
        </p:txBody>
      </p:sp>
      <p:sp>
        <p:nvSpPr>
          <p:cNvPr id="3" name="Slide Number Placeholder 2">
            <a:extLst>
              <a:ext uri="{FF2B5EF4-FFF2-40B4-BE49-F238E27FC236}">
                <a16:creationId xmlns:a16="http://schemas.microsoft.com/office/drawing/2014/main" id="{2DAF3E66-A986-439B-9C88-F127C1DD4F48}"/>
              </a:ext>
            </a:extLst>
          </p:cNvPr>
          <p:cNvSpPr>
            <a:spLocks noGrp="1"/>
          </p:cNvSpPr>
          <p:nvPr>
            <p:ph type="sldNum" sz="quarter" idx="11"/>
          </p:nvPr>
        </p:nvSpPr>
        <p:spPr/>
        <p:txBody>
          <a:bodyPr/>
          <a:lstStyle/>
          <a:p>
            <a:pPr>
              <a:defRPr/>
            </a:pPr>
            <a:fld id="{5F089905-01F3-4A18-B397-CCE4EA3502F2}" type="slidenum">
              <a:rPr lang="en-US" altLang="en-US" smtClean="0"/>
              <a:pPr>
                <a:defRPr/>
              </a:pPr>
              <a:t>24</a:t>
            </a:fld>
            <a:endParaRPr lang="en-US" altLang="en-US" dirty="0"/>
          </a:p>
        </p:txBody>
      </p:sp>
      <p:sp>
        <p:nvSpPr>
          <p:cNvPr id="4" name="TextBox 3">
            <a:extLst>
              <a:ext uri="{FF2B5EF4-FFF2-40B4-BE49-F238E27FC236}">
                <a16:creationId xmlns:a16="http://schemas.microsoft.com/office/drawing/2014/main" id="{37277C98-DFEB-4911-8990-666502AB904F}"/>
              </a:ext>
            </a:extLst>
          </p:cNvPr>
          <p:cNvSpPr txBox="1"/>
          <p:nvPr/>
        </p:nvSpPr>
        <p:spPr>
          <a:xfrm>
            <a:off x="838200" y="1828800"/>
            <a:ext cx="8001000" cy="2400657"/>
          </a:xfrm>
          <a:prstGeom prst="rect">
            <a:avLst/>
          </a:prstGeom>
          <a:noFill/>
        </p:spPr>
        <p:txBody>
          <a:bodyPr wrap="square">
            <a:spAutoFit/>
          </a:bodyPr>
          <a:lstStyle/>
          <a:p>
            <a:r>
              <a:rPr lang="en-US" sz="2500" dirty="0"/>
              <a:t>What should Carl do in this situation?</a:t>
            </a:r>
          </a:p>
          <a:p>
            <a:endParaRPr lang="en-US" sz="2500" dirty="0"/>
          </a:p>
          <a:p>
            <a:pPr marL="342900" indent="-342900">
              <a:buAutoNum type="alphaUcPeriod"/>
            </a:pPr>
            <a:r>
              <a:rPr lang="en-US" sz="2500" dirty="0"/>
              <a:t>Maintain self control.</a:t>
            </a:r>
          </a:p>
          <a:p>
            <a:pPr marL="342900" indent="-342900">
              <a:buAutoNum type="alphaUcPeriod"/>
            </a:pPr>
            <a:r>
              <a:rPr lang="en-US" sz="2500" dirty="0"/>
              <a:t>Ask questions in a calm manner.</a:t>
            </a:r>
          </a:p>
          <a:p>
            <a:pPr marL="342900" indent="-342900">
              <a:buAutoNum type="alphaUcPeriod"/>
            </a:pPr>
            <a:r>
              <a:rPr lang="en-US" sz="2500" dirty="0"/>
              <a:t>Seek help if he feels threatened.</a:t>
            </a:r>
          </a:p>
          <a:p>
            <a:pPr marL="342900" indent="-342900">
              <a:buAutoNum type="alphaUcPeriod"/>
            </a:pPr>
            <a:r>
              <a:rPr lang="en-US" sz="2500" dirty="0"/>
              <a:t>All of the Above.</a:t>
            </a:r>
          </a:p>
        </p:txBody>
      </p:sp>
    </p:spTree>
    <p:extLst>
      <p:ext uri="{BB962C8B-B14F-4D97-AF65-F5344CB8AC3E}">
        <p14:creationId xmlns:p14="http://schemas.microsoft.com/office/powerpoint/2010/main" val="8986409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Answer</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25</a:t>
            </a:fld>
            <a:endParaRPr lang="en-US" altLang="en-US" sz="1200">
              <a:solidFill>
                <a:srgbClr val="898989"/>
              </a:solidFill>
            </a:endParaRPr>
          </a:p>
        </p:txBody>
      </p:sp>
      <p:sp>
        <p:nvSpPr>
          <p:cNvPr id="5" name="TextBox 4">
            <a:extLst>
              <a:ext uri="{FF2B5EF4-FFF2-40B4-BE49-F238E27FC236}">
                <a16:creationId xmlns:a16="http://schemas.microsoft.com/office/drawing/2014/main" id="{E3BADB0D-52DD-4F6B-9080-53E454CD48CD}"/>
              </a:ext>
            </a:extLst>
          </p:cNvPr>
          <p:cNvSpPr txBox="1"/>
          <p:nvPr/>
        </p:nvSpPr>
        <p:spPr>
          <a:xfrm>
            <a:off x="838200" y="1863804"/>
            <a:ext cx="7467600" cy="430887"/>
          </a:xfrm>
          <a:prstGeom prst="rect">
            <a:avLst/>
          </a:prstGeom>
          <a:noFill/>
        </p:spPr>
        <p:txBody>
          <a:bodyPr wrap="square">
            <a:spAutoFit/>
          </a:bodyPr>
          <a:lstStyle/>
          <a:p>
            <a:r>
              <a:rPr lang="en-US" sz="2200" dirty="0"/>
              <a:t>All of these are valid tips for handling the situation. </a:t>
            </a:r>
          </a:p>
        </p:txBody>
      </p:sp>
    </p:spTree>
    <p:extLst>
      <p:ext uri="{BB962C8B-B14F-4D97-AF65-F5344CB8AC3E}">
        <p14:creationId xmlns:p14="http://schemas.microsoft.com/office/powerpoint/2010/main" val="23617004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Interactions: Always Be Prepared</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26</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Look for verbal and non-verbal warning signs.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Think ahead about how you will respond.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Try to remain calm and monitor your tone.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Try not to overreact and don’t intimidate.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Use “I” sentences, such as “I am uncomfortable” instead of “You are making me uncomfortable”.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27028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Be Aware of </a:t>
            </a:r>
            <a:r>
              <a:rPr lang="en-US" altLang="en-US" sz="4000" b="1" i="1" dirty="0">
                <a:latin typeface="Century" panose="02040604050505020304" pitchFamily="18" charset="0"/>
              </a:rPr>
              <a:t>Your</a:t>
            </a:r>
            <a:r>
              <a:rPr lang="en-US" altLang="en-US" sz="4000" b="1" dirty="0">
                <a:latin typeface="Century" panose="02040604050505020304" pitchFamily="18" charset="0"/>
              </a:rPr>
              <a:t> Reactions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27</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Know what triggers you.</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Don’t respond to complaints with more complaints.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Try to understand, even if you don’t agree.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If a person is yelling, speak softly and slowly.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Do not argue or try to convince, give choices.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02701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Your Physical Reactions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28</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Never turn your back for any reason.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Always be at the same eye level.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Encourage the individual to be seated, but if standing, you should stand also.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Do not stand head-on; stand at an angle so you can sidestep away if needed.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Do not smile; this may look like mockery or anxiety.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0658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Collect More Information</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29</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Ask questions – it shows you care.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Do not make assumptions of what the person knows.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Learn to listen actively; ask clarifying questions – not “why” questions.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What do you mean by…?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How has … affected you?</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Answer all serious questions, no matter how rudely asked.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129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AE0912D3-3547-4B9A-AA17-CE04D1461274}"/>
              </a:ext>
            </a:extLst>
          </p:cNvPr>
          <p:cNvSpPr>
            <a:spLocks noGrp="1"/>
          </p:cNvSpPr>
          <p:nvPr>
            <p:ph type="title"/>
          </p:nvPr>
        </p:nvSpPr>
        <p:spPr/>
        <p:txBody>
          <a:bodyPr/>
          <a:lstStyle/>
          <a:p>
            <a:r>
              <a:rPr lang="en-US" altLang="en-US" sz="4000" b="1" dirty="0">
                <a:latin typeface="Century" panose="02040604050505020304" pitchFamily="18" charset="0"/>
              </a:rPr>
              <a:t>Employee Health and Safety</a:t>
            </a:r>
          </a:p>
        </p:txBody>
      </p:sp>
      <p:sp>
        <p:nvSpPr>
          <p:cNvPr id="13316" name="Slide Number Placeholder 2">
            <a:extLst>
              <a:ext uri="{FF2B5EF4-FFF2-40B4-BE49-F238E27FC236}">
                <a16:creationId xmlns:a16="http://schemas.microsoft.com/office/drawing/2014/main" id="{09AE2360-9166-44D7-9083-9D3B8C121291}"/>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F7734EE-2798-4B80-85FC-61B90A11FDF1}" type="slidenum">
              <a:rPr lang="en-US" altLang="en-US" sz="1200" smtClean="0">
                <a:solidFill>
                  <a:srgbClr val="898989"/>
                </a:solidFill>
              </a:rPr>
              <a:pPr>
                <a:spcBef>
                  <a:spcPct val="0"/>
                </a:spcBef>
                <a:buFontTx/>
                <a:buNone/>
              </a:pPr>
              <a:t>3</a:t>
            </a:fld>
            <a:endParaRPr lang="en-US" altLang="en-US" sz="1200">
              <a:solidFill>
                <a:srgbClr val="898989"/>
              </a:solidFill>
            </a:endParaRPr>
          </a:p>
        </p:txBody>
      </p:sp>
      <p:sp>
        <p:nvSpPr>
          <p:cNvPr id="13317" name="Content Placeholder 2">
            <a:extLst>
              <a:ext uri="{FF2B5EF4-FFF2-40B4-BE49-F238E27FC236}">
                <a16:creationId xmlns:a16="http://schemas.microsoft.com/office/drawing/2014/main" id="{67E78EE7-E06E-42B9-80BC-D346C4AABE64}"/>
              </a:ext>
            </a:extLst>
          </p:cNvPr>
          <p:cNvSpPr>
            <a:spLocks noGrp="1"/>
          </p:cNvSpPr>
          <p:nvPr>
            <p:ph idx="4294967295"/>
          </p:nvPr>
        </p:nvSpPr>
        <p:spPr>
          <a:xfrm>
            <a:off x="421105" y="1624012"/>
            <a:ext cx="8265695" cy="4525963"/>
          </a:xfrm>
        </p:spPr>
        <p:txBody>
          <a:bodyPr/>
          <a:lstStyle/>
          <a:p>
            <a:pPr marL="0" marR="0" lvl="0" indent="0">
              <a:spcBef>
                <a:spcPts val="0"/>
              </a:spcBef>
              <a:spcAft>
                <a:spcPts val="1200"/>
              </a:spcAft>
              <a:buNone/>
              <a:tabLst>
                <a:tab pos="2971800" algn="ctr"/>
                <a:tab pos="5943600" algn="r"/>
                <a:tab pos="457200" algn="l"/>
                <a:tab pos="2971800" algn="ctr"/>
                <a:tab pos="5943600" algn="r"/>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Executive Office of Health and Human Services (EOHHS) seeks to be a violence free workplace for all human service workers.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1200"/>
              </a:spcAft>
              <a:buNone/>
              <a:tabLst>
                <a:tab pos="2971800" algn="ctr"/>
                <a:tab pos="5943600" algn="r"/>
                <a:tab pos="457200" algn="l"/>
                <a:tab pos="2971800" algn="ctr"/>
                <a:tab pos="5943600" algn="r"/>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EOHHS recognizes that workplace violence threatens the health and safety of all employees in the workplace.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None/>
              <a:tabLst>
                <a:tab pos="2971800" algn="ctr"/>
                <a:tab pos="5943600" algn="r"/>
                <a:tab pos="457200" algn="l"/>
                <a:tab pos="2971800" algn="ctr"/>
                <a:tab pos="5943600" algn="r"/>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“Human Service Worker Workplace Violence Prevention Policy” requires every program operated, licensed, certified, or funded by a department, commission, office, board, division, institution, or other entity within EOHHS that provides direct services to clients to establish a crisis response plan and the plan must be readily available to all employees.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Exploring Alternatives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30</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Discuss available choices.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Get input from the person on how to solve the problem.</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Try to make a working agreement.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If possible, seek out your supervisor, sometimes a </a:t>
            </a:r>
            <a:br>
              <a:rPr lang="en-US" sz="2400" dirty="0">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third-person presence helps.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9088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EA8AE-BF42-407C-AE65-7259C503BAC8}"/>
              </a:ext>
            </a:extLst>
          </p:cNvPr>
          <p:cNvSpPr>
            <a:spLocks noGrp="1"/>
          </p:cNvSpPr>
          <p:nvPr>
            <p:ph type="title"/>
          </p:nvPr>
        </p:nvSpPr>
        <p:spPr/>
        <p:txBody>
          <a:bodyPr/>
          <a:lstStyle/>
          <a:p>
            <a:r>
              <a:rPr lang="en-US" dirty="0"/>
              <a:t>Scenario</a:t>
            </a:r>
          </a:p>
        </p:txBody>
      </p:sp>
      <p:sp>
        <p:nvSpPr>
          <p:cNvPr id="3" name="Slide Number Placeholder 2">
            <a:extLst>
              <a:ext uri="{FF2B5EF4-FFF2-40B4-BE49-F238E27FC236}">
                <a16:creationId xmlns:a16="http://schemas.microsoft.com/office/drawing/2014/main" id="{7D945F52-1D01-4792-808F-A1C9823CB907}"/>
              </a:ext>
            </a:extLst>
          </p:cNvPr>
          <p:cNvSpPr>
            <a:spLocks noGrp="1"/>
          </p:cNvSpPr>
          <p:nvPr>
            <p:ph type="sldNum" sz="quarter" idx="11"/>
          </p:nvPr>
        </p:nvSpPr>
        <p:spPr/>
        <p:txBody>
          <a:bodyPr/>
          <a:lstStyle/>
          <a:p>
            <a:pPr>
              <a:defRPr/>
            </a:pPr>
            <a:fld id="{5F089905-01F3-4A18-B397-CCE4EA3502F2}" type="slidenum">
              <a:rPr lang="en-US" altLang="en-US" smtClean="0"/>
              <a:pPr>
                <a:defRPr/>
              </a:pPr>
              <a:t>31</a:t>
            </a:fld>
            <a:endParaRPr lang="en-US" altLang="en-US" dirty="0"/>
          </a:p>
        </p:txBody>
      </p:sp>
      <p:sp>
        <p:nvSpPr>
          <p:cNvPr id="4" name="TextBox 3">
            <a:extLst>
              <a:ext uri="{FF2B5EF4-FFF2-40B4-BE49-F238E27FC236}">
                <a16:creationId xmlns:a16="http://schemas.microsoft.com/office/drawing/2014/main" id="{F8C04D64-C34E-436B-B07C-26E9DA553B5A}"/>
              </a:ext>
            </a:extLst>
          </p:cNvPr>
          <p:cNvSpPr txBox="1"/>
          <p:nvPr/>
        </p:nvSpPr>
        <p:spPr>
          <a:xfrm>
            <a:off x="838200" y="1828800"/>
            <a:ext cx="8001000" cy="4093428"/>
          </a:xfrm>
          <a:prstGeom prst="rect">
            <a:avLst/>
          </a:prstGeom>
          <a:noFill/>
        </p:spPr>
        <p:txBody>
          <a:bodyPr wrap="square">
            <a:spAutoFit/>
          </a:bodyPr>
          <a:lstStyle/>
          <a:p>
            <a:r>
              <a:rPr lang="en-US" sz="2600" dirty="0"/>
              <a:t>Alice reports to work at a group residence.  When she enters the living room, her co-worker, Beth, is sitting on the couch watching TV.  Alice immediately goes to the office area and begins to review the daily log.  She begins to ask Beth the plans for the upcoming shift.  Beth is unresponsive.  After repeated attempts to get Beth’s attention, Alice raises her voice.  Beth tells Alice, “just cool your jets. This show is almost over”.  With that response, Alice takes the logbook and throws it, hitting Beth on the head.</a:t>
            </a:r>
          </a:p>
        </p:txBody>
      </p:sp>
    </p:spTree>
    <p:extLst>
      <p:ext uri="{BB962C8B-B14F-4D97-AF65-F5344CB8AC3E}">
        <p14:creationId xmlns:p14="http://schemas.microsoft.com/office/powerpoint/2010/main" val="2621295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90299-EE34-4615-A5DE-8F2E7D7FB95A}"/>
              </a:ext>
            </a:extLst>
          </p:cNvPr>
          <p:cNvSpPr>
            <a:spLocks noGrp="1"/>
          </p:cNvSpPr>
          <p:nvPr>
            <p:ph type="title"/>
          </p:nvPr>
        </p:nvSpPr>
        <p:spPr/>
        <p:txBody>
          <a:bodyPr/>
          <a:lstStyle/>
          <a:p>
            <a:r>
              <a:rPr lang="en-US" dirty="0"/>
              <a:t>Knowledge Check</a:t>
            </a:r>
          </a:p>
        </p:txBody>
      </p:sp>
      <p:sp>
        <p:nvSpPr>
          <p:cNvPr id="3" name="Slide Number Placeholder 2">
            <a:extLst>
              <a:ext uri="{FF2B5EF4-FFF2-40B4-BE49-F238E27FC236}">
                <a16:creationId xmlns:a16="http://schemas.microsoft.com/office/drawing/2014/main" id="{003CC0D8-1F30-459C-9264-A32342018BCD}"/>
              </a:ext>
            </a:extLst>
          </p:cNvPr>
          <p:cNvSpPr>
            <a:spLocks noGrp="1"/>
          </p:cNvSpPr>
          <p:nvPr>
            <p:ph type="sldNum" sz="quarter" idx="11"/>
          </p:nvPr>
        </p:nvSpPr>
        <p:spPr/>
        <p:txBody>
          <a:bodyPr/>
          <a:lstStyle/>
          <a:p>
            <a:pPr>
              <a:defRPr/>
            </a:pPr>
            <a:fld id="{5F089905-01F3-4A18-B397-CCE4EA3502F2}" type="slidenum">
              <a:rPr lang="en-US" altLang="en-US" smtClean="0"/>
              <a:pPr>
                <a:defRPr/>
              </a:pPr>
              <a:t>32</a:t>
            </a:fld>
            <a:endParaRPr lang="en-US" altLang="en-US" dirty="0"/>
          </a:p>
        </p:txBody>
      </p:sp>
      <p:sp>
        <p:nvSpPr>
          <p:cNvPr id="6" name="TextBox 5">
            <a:extLst>
              <a:ext uri="{FF2B5EF4-FFF2-40B4-BE49-F238E27FC236}">
                <a16:creationId xmlns:a16="http://schemas.microsoft.com/office/drawing/2014/main" id="{D2164ADE-4B85-4EE8-98F1-B999CC2521BC}"/>
              </a:ext>
            </a:extLst>
          </p:cNvPr>
          <p:cNvSpPr txBox="1"/>
          <p:nvPr/>
        </p:nvSpPr>
        <p:spPr>
          <a:xfrm>
            <a:off x="990600" y="2057400"/>
            <a:ext cx="7467600" cy="2893100"/>
          </a:xfrm>
          <a:prstGeom prst="rect">
            <a:avLst/>
          </a:prstGeom>
          <a:noFill/>
        </p:spPr>
        <p:txBody>
          <a:bodyPr wrap="square">
            <a:spAutoFit/>
          </a:bodyPr>
          <a:lstStyle/>
          <a:p>
            <a:r>
              <a:rPr lang="en-US" sz="2600" dirty="0"/>
              <a:t>What is one thing Alice could have done differently?</a:t>
            </a:r>
          </a:p>
          <a:p>
            <a:endParaRPr lang="en-US" sz="2600" dirty="0"/>
          </a:p>
          <a:p>
            <a:pPr marL="342900" indent="-342900">
              <a:buAutoNum type="alphaUcPeriod"/>
            </a:pPr>
            <a:r>
              <a:rPr lang="en-US" sz="2600" dirty="0"/>
              <a:t>Kept a calm tone of voice.</a:t>
            </a:r>
          </a:p>
          <a:p>
            <a:pPr marL="342900" indent="-342900">
              <a:buAutoNum type="alphaUcPeriod"/>
            </a:pPr>
            <a:r>
              <a:rPr lang="en-US" sz="2600" dirty="0">
                <a:highlight>
                  <a:srgbClr val="FFFFFF"/>
                </a:highlight>
              </a:rPr>
              <a:t>Slammed the log book on the table to get Beth’s attention.</a:t>
            </a:r>
          </a:p>
          <a:p>
            <a:pPr marL="342900" indent="-342900">
              <a:buAutoNum type="alphaUcPeriod"/>
            </a:pPr>
            <a:r>
              <a:rPr lang="en-US" sz="2600" dirty="0">
                <a:highlight>
                  <a:srgbClr val="FFFFFF"/>
                </a:highlight>
              </a:rPr>
              <a:t>Yelled at Beth for watching TV.</a:t>
            </a:r>
          </a:p>
          <a:p>
            <a:pPr marL="342900" indent="-342900">
              <a:buAutoNum type="alphaUcPeriod"/>
            </a:pPr>
            <a:r>
              <a:rPr lang="en-US" sz="2600" dirty="0">
                <a:highlight>
                  <a:srgbClr val="FFFFFF"/>
                </a:highlight>
              </a:rPr>
              <a:t>All of the Above. </a:t>
            </a:r>
          </a:p>
        </p:txBody>
      </p:sp>
    </p:spTree>
    <p:extLst>
      <p:ext uri="{BB962C8B-B14F-4D97-AF65-F5344CB8AC3E}">
        <p14:creationId xmlns:p14="http://schemas.microsoft.com/office/powerpoint/2010/main" val="1662054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Answer</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33</a:t>
            </a:fld>
            <a:endParaRPr lang="en-US" altLang="en-US" sz="1200">
              <a:solidFill>
                <a:srgbClr val="898989"/>
              </a:solidFill>
            </a:endParaRPr>
          </a:p>
        </p:txBody>
      </p:sp>
      <p:sp>
        <p:nvSpPr>
          <p:cNvPr id="5" name="TextBox 4">
            <a:extLst>
              <a:ext uri="{FF2B5EF4-FFF2-40B4-BE49-F238E27FC236}">
                <a16:creationId xmlns:a16="http://schemas.microsoft.com/office/drawing/2014/main" id="{E3BADB0D-52DD-4F6B-9080-53E454CD48CD}"/>
              </a:ext>
            </a:extLst>
          </p:cNvPr>
          <p:cNvSpPr txBox="1"/>
          <p:nvPr/>
        </p:nvSpPr>
        <p:spPr>
          <a:xfrm>
            <a:off x="838200" y="1905000"/>
            <a:ext cx="7467600" cy="769441"/>
          </a:xfrm>
          <a:prstGeom prst="rect">
            <a:avLst/>
          </a:prstGeom>
          <a:noFill/>
        </p:spPr>
        <p:txBody>
          <a:bodyPr wrap="square">
            <a:spAutoFit/>
          </a:bodyPr>
          <a:lstStyle/>
          <a:p>
            <a:r>
              <a:rPr lang="en-US" sz="2200" dirty="0"/>
              <a:t>Raising her voice was Alice’s first step down the road of escalation.</a:t>
            </a:r>
          </a:p>
        </p:txBody>
      </p:sp>
    </p:spTree>
    <p:extLst>
      <p:ext uri="{BB962C8B-B14F-4D97-AF65-F5344CB8AC3E}">
        <p14:creationId xmlns:p14="http://schemas.microsoft.com/office/powerpoint/2010/main" val="17847308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90299-EE34-4615-A5DE-8F2E7D7FB95A}"/>
              </a:ext>
            </a:extLst>
          </p:cNvPr>
          <p:cNvSpPr>
            <a:spLocks noGrp="1"/>
          </p:cNvSpPr>
          <p:nvPr>
            <p:ph type="title"/>
          </p:nvPr>
        </p:nvSpPr>
        <p:spPr/>
        <p:txBody>
          <a:bodyPr/>
          <a:lstStyle/>
          <a:p>
            <a:r>
              <a:rPr lang="en-US" dirty="0"/>
              <a:t>Knowledge Check</a:t>
            </a:r>
          </a:p>
        </p:txBody>
      </p:sp>
      <p:sp>
        <p:nvSpPr>
          <p:cNvPr id="3" name="Slide Number Placeholder 2">
            <a:extLst>
              <a:ext uri="{FF2B5EF4-FFF2-40B4-BE49-F238E27FC236}">
                <a16:creationId xmlns:a16="http://schemas.microsoft.com/office/drawing/2014/main" id="{003CC0D8-1F30-459C-9264-A32342018BCD}"/>
              </a:ext>
            </a:extLst>
          </p:cNvPr>
          <p:cNvSpPr>
            <a:spLocks noGrp="1"/>
          </p:cNvSpPr>
          <p:nvPr>
            <p:ph type="sldNum" sz="quarter" idx="11"/>
          </p:nvPr>
        </p:nvSpPr>
        <p:spPr/>
        <p:txBody>
          <a:bodyPr/>
          <a:lstStyle/>
          <a:p>
            <a:pPr>
              <a:defRPr/>
            </a:pPr>
            <a:fld id="{5F089905-01F3-4A18-B397-CCE4EA3502F2}" type="slidenum">
              <a:rPr lang="en-US" altLang="en-US" smtClean="0"/>
              <a:pPr>
                <a:defRPr/>
              </a:pPr>
              <a:t>34</a:t>
            </a:fld>
            <a:endParaRPr lang="en-US" altLang="en-US" dirty="0"/>
          </a:p>
        </p:txBody>
      </p:sp>
      <p:sp>
        <p:nvSpPr>
          <p:cNvPr id="6" name="TextBox 5">
            <a:extLst>
              <a:ext uri="{FF2B5EF4-FFF2-40B4-BE49-F238E27FC236}">
                <a16:creationId xmlns:a16="http://schemas.microsoft.com/office/drawing/2014/main" id="{D2164ADE-4B85-4EE8-98F1-B999CC2521BC}"/>
              </a:ext>
            </a:extLst>
          </p:cNvPr>
          <p:cNvSpPr txBox="1"/>
          <p:nvPr/>
        </p:nvSpPr>
        <p:spPr>
          <a:xfrm>
            <a:off x="990600" y="2057400"/>
            <a:ext cx="7467600" cy="2492990"/>
          </a:xfrm>
          <a:prstGeom prst="rect">
            <a:avLst/>
          </a:prstGeom>
          <a:noFill/>
        </p:spPr>
        <p:txBody>
          <a:bodyPr wrap="square">
            <a:spAutoFit/>
          </a:bodyPr>
          <a:lstStyle/>
          <a:p>
            <a:r>
              <a:rPr lang="en-US" sz="2600" dirty="0"/>
              <a:t>What is one thing Beth could have done differently?</a:t>
            </a:r>
          </a:p>
          <a:p>
            <a:endParaRPr lang="en-US" sz="2600" dirty="0"/>
          </a:p>
          <a:p>
            <a:pPr marL="342900" indent="-342900">
              <a:buAutoNum type="alphaUcPeriod"/>
            </a:pPr>
            <a:r>
              <a:rPr lang="en-US" sz="2600" dirty="0"/>
              <a:t>Turned up the volume on the TV.</a:t>
            </a:r>
          </a:p>
          <a:p>
            <a:pPr marL="342900" indent="-342900">
              <a:buAutoNum type="alphaUcPeriod"/>
            </a:pPr>
            <a:r>
              <a:rPr lang="en-US" sz="2600" dirty="0">
                <a:highlight>
                  <a:srgbClr val="FFFFFF"/>
                </a:highlight>
              </a:rPr>
              <a:t>Walked out of the room and slammed the door.</a:t>
            </a:r>
          </a:p>
          <a:p>
            <a:pPr marL="342900" indent="-342900">
              <a:buAutoNum type="alphaUcPeriod"/>
            </a:pPr>
            <a:r>
              <a:rPr lang="en-US" sz="2600" dirty="0">
                <a:highlight>
                  <a:srgbClr val="FFFFFF"/>
                </a:highlight>
              </a:rPr>
              <a:t>Tried to understand Alice’s viewpoint.</a:t>
            </a:r>
          </a:p>
          <a:p>
            <a:pPr marL="342900" indent="-342900">
              <a:buAutoNum type="alphaUcPeriod"/>
            </a:pPr>
            <a:r>
              <a:rPr lang="en-US" sz="2600" dirty="0">
                <a:highlight>
                  <a:srgbClr val="FFFFFF"/>
                </a:highlight>
              </a:rPr>
              <a:t>All of the Above. </a:t>
            </a:r>
          </a:p>
        </p:txBody>
      </p:sp>
    </p:spTree>
    <p:extLst>
      <p:ext uri="{BB962C8B-B14F-4D97-AF65-F5344CB8AC3E}">
        <p14:creationId xmlns:p14="http://schemas.microsoft.com/office/powerpoint/2010/main" val="21684012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Answer</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35</a:t>
            </a:fld>
            <a:endParaRPr lang="en-US" altLang="en-US" sz="1200">
              <a:solidFill>
                <a:srgbClr val="898989"/>
              </a:solidFill>
            </a:endParaRPr>
          </a:p>
        </p:txBody>
      </p:sp>
      <p:sp>
        <p:nvSpPr>
          <p:cNvPr id="5" name="TextBox 4">
            <a:extLst>
              <a:ext uri="{FF2B5EF4-FFF2-40B4-BE49-F238E27FC236}">
                <a16:creationId xmlns:a16="http://schemas.microsoft.com/office/drawing/2014/main" id="{E3BADB0D-52DD-4F6B-9080-53E454CD48CD}"/>
              </a:ext>
            </a:extLst>
          </p:cNvPr>
          <p:cNvSpPr txBox="1"/>
          <p:nvPr/>
        </p:nvSpPr>
        <p:spPr>
          <a:xfrm>
            <a:off x="990600" y="2209800"/>
            <a:ext cx="7467600" cy="769441"/>
          </a:xfrm>
          <a:prstGeom prst="rect">
            <a:avLst/>
          </a:prstGeom>
          <a:noFill/>
        </p:spPr>
        <p:txBody>
          <a:bodyPr wrap="square">
            <a:spAutoFit/>
          </a:bodyPr>
          <a:lstStyle/>
          <a:p>
            <a:r>
              <a:rPr lang="en-US" sz="2200" dirty="0"/>
              <a:t>Sometimes looking at the situation from the other person’s perspective can make all the difference.</a:t>
            </a:r>
          </a:p>
        </p:txBody>
      </p:sp>
    </p:spTree>
    <p:extLst>
      <p:ext uri="{BB962C8B-B14F-4D97-AF65-F5344CB8AC3E}">
        <p14:creationId xmlns:p14="http://schemas.microsoft.com/office/powerpoint/2010/main" val="27669983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EA8AE-BF42-407C-AE65-7259C503BAC8}"/>
              </a:ext>
            </a:extLst>
          </p:cNvPr>
          <p:cNvSpPr>
            <a:spLocks noGrp="1"/>
          </p:cNvSpPr>
          <p:nvPr>
            <p:ph type="title"/>
          </p:nvPr>
        </p:nvSpPr>
        <p:spPr/>
        <p:txBody>
          <a:bodyPr/>
          <a:lstStyle/>
          <a:p>
            <a:r>
              <a:rPr lang="en-US" dirty="0"/>
              <a:t>Scenario</a:t>
            </a:r>
          </a:p>
        </p:txBody>
      </p:sp>
      <p:sp>
        <p:nvSpPr>
          <p:cNvPr id="3" name="Slide Number Placeholder 2">
            <a:extLst>
              <a:ext uri="{FF2B5EF4-FFF2-40B4-BE49-F238E27FC236}">
                <a16:creationId xmlns:a16="http://schemas.microsoft.com/office/drawing/2014/main" id="{7D945F52-1D01-4792-808F-A1C9823CB907}"/>
              </a:ext>
            </a:extLst>
          </p:cNvPr>
          <p:cNvSpPr>
            <a:spLocks noGrp="1"/>
          </p:cNvSpPr>
          <p:nvPr>
            <p:ph type="sldNum" sz="quarter" idx="11"/>
          </p:nvPr>
        </p:nvSpPr>
        <p:spPr/>
        <p:txBody>
          <a:bodyPr/>
          <a:lstStyle/>
          <a:p>
            <a:pPr>
              <a:defRPr/>
            </a:pPr>
            <a:fld id="{5F089905-01F3-4A18-B397-CCE4EA3502F2}" type="slidenum">
              <a:rPr lang="en-US" altLang="en-US" smtClean="0"/>
              <a:pPr>
                <a:defRPr/>
              </a:pPr>
              <a:t>36</a:t>
            </a:fld>
            <a:endParaRPr lang="en-US" altLang="en-US" dirty="0"/>
          </a:p>
        </p:txBody>
      </p:sp>
      <p:sp>
        <p:nvSpPr>
          <p:cNvPr id="4" name="TextBox 3">
            <a:extLst>
              <a:ext uri="{FF2B5EF4-FFF2-40B4-BE49-F238E27FC236}">
                <a16:creationId xmlns:a16="http://schemas.microsoft.com/office/drawing/2014/main" id="{F8C04D64-C34E-436B-B07C-26E9DA553B5A}"/>
              </a:ext>
            </a:extLst>
          </p:cNvPr>
          <p:cNvSpPr txBox="1"/>
          <p:nvPr/>
        </p:nvSpPr>
        <p:spPr>
          <a:xfrm>
            <a:off x="838200" y="1828800"/>
            <a:ext cx="8001000" cy="2092881"/>
          </a:xfrm>
          <a:prstGeom prst="rect">
            <a:avLst/>
          </a:prstGeom>
          <a:noFill/>
        </p:spPr>
        <p:txBody>
          <a:bodyPr wrap="square">
            <a:spAutoFit/>
          </a:bodyPr>
          <a:lstStyle/>
          <a:p>
            <a:r>
              <a:rPr lang="en-US" sz="2600" dirty="0"/>
              <a:t>A bathroom in EHS Central office is vandalized.  </a:t>
            </a:r>
          </a:p>
          <a:p>
            <a:endParaRPr lang="en-US" sz="2600" dirty="0"/>
          </a:p>
          <a:p>
            <a:r>
              <a:rPr lang="en-US" sz="2600" dirty="0"/>
              <a:t>There is an explicit, threatening note directed at a Maintenance worker named Jerry written crudely across the mirror. </a:t>
            </a:r>
          </a:p>
        </p:txBody>
      </p:sp>
    </p:spTree>
    <p:extLst>
      <p:ext uri="{BB962C8B-B14F-4D97-AF65-F5344CB8AC3E}">
        <p14:creationId xmlns:p14="http://schemas.microsoft.com/office/powerpoint/2010/main" val="33957006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90299-EE34-4615-A5DE-8F2E7D7FB95A}"/>
              </a:ext>
            </a:extLst>
          </p:cNvPr>
          <p:cNvSpPr>
            <a:spLocks noGrp="1"/>
          </p:cNvSpPr>
          <p:nvPr>
            <p:ph type="title"/>
          </p:nvPr>
        </p:nvSpPr>
        <p:spPr/>
        <p:txBody>
          <a:bodyPr/>
          <a:lstStyle/>
          <a:p>
            <a:r>
              <a:rPr lang="en-US" dirty="0"/>
              <a:t>Knowledge Check</a:t>
            </a:r>
          </a:p>
        </p:txBody>
      </p:sp>
      <p:sp>
        <p:nvSpPr>
          <p:cNvPr id="3" name="Slide Number Placeholder 2">
            <a:extLst>
              <a:ext uri="{FF2B5EF4-FFF2-40B4-BE49-F238E27FC236}">
                <a16:creationId xmlns:a16="http://schemas.microsoft.com/office/drawing/2014/main" id="{003CC0D8-1F30-459C-9264-A32342018BCD}"/>
              </a:ext>
            </a:extLst>
          </p:cNvPr>
          <p:cNvSpPr>
            <a:spLocks noGrp="1"/>
          </p:cNvSpPr>
          <p:nvPr>
            <p:ph type="sldNum" sz="quarter" idx="11"/>
          </p:nvPr>
        </p:nvSpPr>
        <p:spPr/>
        <p:txBody>
          <a:bodyPr/>
          <a:lstStyle/>
          <a:p>
            <a:pPr>
              <a:defRPr/>
            </a:pPr>
            <a:fld id="{5F089905-01F3-4A18-B397-CCE4EA3502F2}" type="slidenum">
              <a:rPr lang="en-US" altLang="en-US" smtClean="0"/>
              <a:pPr>
                <a:defRPr/>
              </a:pPr>
              <a:t>37</a:t>
            </a:fld>
            <a:endParaRPr lang="en-US" altLang="en-US" dirty="0"/>
          </a:p>
        </p:txBody>
      </p:sp>
      <p:sp>
        <p:nvSpPr>
          <p:cNvPr id="6" name="TextBox 5">
            <a:extLst>
              <a:ext uri="{FF2B5EF4-FFF2-40B4-BE49-F238E27FC236}">
                <a16:creationId xmlns:a16="http://schemas.microsoft.com/office/drawing/2014/main" id="{D2164ADE-4B85-4EE8-98F1-B999CC2521BC}"/>
              </a:ext>
            </a:extLst>
          </p:cNvPr>
          <p:cNvSpPr txBox="1"/>
          <p:nvPr/>
        </p:nvSpPr>
        <p:spPr>
          <a:xfrm>
            <a:off x="990600" y="2057400"/>
            <a:ext cx="7467600" cy="3693319"/>
          </a:xfrm>
          <a:prstGeom prst="rect">
            <a:avLst/>
          </a:prstGeom>
          <a:noFill/>
        </p:spPr>
        <p:txBody>
          <a:bodyPr wrap="square">
            <a:spAutoFit/>
          </a:bodyPr>
          <a:lstStyle/>
          <a:p>
            <a:r>
              <a:rPr lang="en-US" sz="2600" dirty="0"/>
              <a:t>Does this fall under the jurisdiction of this policy?</a:t>
            </a:r>
          </a:p>
          <a:p>
            <a:endParaRPr lang="en-US" sz="2600" dirty="0"/>
          </a:p>
          <a:p>
            <a:pPr marL="342900" indent="-342900">
              <a:buAutoNum type="alphaUcPeriod"/>
            </a:pPr>
            <a:r>
              <a:rPr lang="en-US" sz="2600" dirty="0"/>
              <a:t>Yes.</a:t>
            </a:r>
          </a:p>
          <a:p>
            <a:pPr marL="342900" indent="-342900">
              <a:buAutoNum type="alphaUcPeriod"/>
            </a:pPr>
            <a:r>
              <a:rPr lang="en-US" sz="2600" dirty="0">
                <a:highlight>
                  <a:srgbClr val="FFFFFF"/>
                </a:highlight>
              </a:rPr>
              <a:t>No, the victim, Jerry, is a Maintenance worker and therefore not a human service worker.</a:t>
            </a:r>
          </a:p>
          <a:p>
            <a:pPr marL="342900" indent="-342900">
              <a:buAutoNum type="alphaUcPeriod"/>
            </a:pPr>
            <a:r>
              <a:rPr lang="en-US" sz="2600" dirty="0">
                <a:highlight>
                  <a:srgbClr val="FFFFFF"/>
                </a:highlight>
              </a:rPr>
              <a:t>No, the act of vandalism is neither physical violence, nor a verbal threat.</a:t>
            </a:r>
          </a:p>
          <a:p>
            <a:pPr marL="342900" indent="-342900">
              <a:buAutoNum type="alphaUcPeriod"/>
            </a:pPr>
            <a:r>
              <a:rPr lang="en-US" sz="2600" dirty="0">
                <a:highlight>
                  <a:srgbClr val="FFFFFF"/>
                </a:highlight>
              </a:rPr>
              <a:t>No, the vandal is unknown and can therefore not be disciplined.</a:t>
            </a:r>
          </a:p>
        </p:txBody>
      </p:sp>
    </p:spTree>
    <p:extLst>
      <p:ext uri="{BB962C8B-B14F-4D97-AF65-F5344CB8AC3E}">
        <p14:creationId xmlns:p14="http://schemas.microsoft.com/office/powerpoint/2010/main" val="39122579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Answer</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38</a:t>
            </a:fld>
            <a:endParaRPr lang="en-US" altLang="en-US" sz="1200">
              <a:solidFill>
                <a:srgbClr val="898989"/>
              </a:solidFill>
            </a:endParaRPr>
          </a:p>
        </p:txBody>
      </p:sp>
      <p:sp>
        <p:nvSpPr>
          <p:cNvPr id="5" name="TextBox 4">
            <a:extLst>
              <a:ext uri="{FF2B5EF4-FFF2-40B4-BE49-F238E27FC236}">
                <a16:creationId xmlns:a16="http://schemas.microsoft.com/office/drawing/2014/main" id="{E3BADB0D-52DD-4F6B-9080-53E454CD48CD}"/>
              </a:ext>
            </a:extLst>
          </p:cNvPr>
          <p:cNvSpPr txBox="1"/>
          <p:nvPr/>
        </p:nvSpPr>
        <p:spPr>
          <a:xfrm>
            <a:off x="990600" y="2209800"/>
            <a:ext cx="7467600" cy="1107996"/>
          </a:xfrm>
          <a:prstGeom prst="rect">
            <a:avLst/>
          </a:prstGeom>
          <a:noFill/>
        </p:spPr>
        <p:txBody>
          <a:bodyPr wrap="square">
            <a:spAutoFit/>
          </a:bodyPr>
          <a:lstStyle/>
          <a:p>
            <a:r>
              <a:rPr lang="en-US" sz="2200" dirty="0"/>
              <a:t>This act of vandalism falls under this policy because it is a threatening act and causes property damage directed at a human service worker.</a:t>
            </a:r>
          </a:p>
        </p:txBody>
      </p:sp>
    </p:spTree>
    <p:extLst>
      <p:ext uri="{BB962C8B-B14F-4D97-AF65-F5344CB8AC3E}">
        <p14:creationId xmlns:p14="http://schemas.microsoft.com/office/powerpoint/2010/main" val="25576029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90299-EE34-4615-A5DE-8F2E7D7FB95A}"/>
              </a:ext>
            </a:extLst>
          </p:cNvPr>
          <p:cNvSpPr>
            <a:spLocks noGrp="1"/>
          </p:cNvSpPr>
          <p:nvPr>
            <p:ph type="title"/>
          </p:nvPr>
        </p:nvSpPr>
        <p:spPr/>
        <p:txBody>
          <a:bodyPr/>
          <a:lstStyle/>
          <a:p>
            <a:r>
              <a:rPr lang="en-US" dirty="0"/>
              <a:t>Knowledge Check</a:t>
            </a:r>
          </a:p>
        </p:txBody>
      </p:sp>
      <p:sp>
        <p:nvSpPr>
          <p:cNvPr id="3" name="Slide Number Placeholder 2">
            <a:extLst>
              <a:ext uri="{FF2B5EF4-FFF2-40B4-BE49-F238E27FC236}">
                <a16:creationId xmlns:a16="http://schemas.microsoft.com/office/drawing/2014/main" id="{003CC0D8-1F30-459C-9264-A32342018BCD}"/>
              </a:ext>
            </a:extLst>
          </p:cNvPr>
          <p:cNvSpPr>
            <a:spLocks noGrp="1"/>
          </p:cNvSpPr>
          <p:nvPr>
            <p:ph type="sldNum" sz="quarter" idx="11"/>
          </p:nvPr>
        </p:nvSpPr>
        <p:spPr/>
        <p:txBody>
          <a:bodyPr/>
          <a:lstStyle/>
          <a:p>
            <a:pPr>
              <a:defRPr/>
            </a:pPr>
            <a:fld id="{5F089905-01F3-4A18-B397-CCE4EA3502F2}" type="slidenum">
              <a:rPr lang="en-US" altLang="en-US" smtClean="0"/>
              <a:pPr>
                <a:defRPr/>
              </a:pPr>
              <a:t>39</a:t>
            </a:fld>
            <a:endParaRPr lang="en-US" altLang="en-US" dirty="0"/>
          </a:p>
        </p:txBody>
      </p:sp>
      <p:sp>
        <p:nvSpPr>
          <p:cNvPr id="6" name="TextBox 5">
            <a:extLst>
              <a:ext uri="{FF2B5EF4-FFF2-40B4-BE49-F238E27FC236}">
                <a16:creationId xmlns:a16="http://schemas.microsoft.com/office/drawing/2014/main" id="{D2164ADE-4B85-4EE8-98F1-B999CC2521BC}"/>
              </a:ext>
            </a:extLst>
          </p:cNvPr>
          <p:cNvSpPr txBox="1"/>
          <p:nvPr/>
        </p:nvSpPr>
        <p:spPr>
          <a:xfrm>
            <a:off x="990600" y="2057400"/>
            <a:ext cx="7467600" cy="2893100"/>
          </a:xfrm>
          <a:prstGeom prst="rect">
            <a:avLst/>
          </a:prstGeom>
          <a:noFill/>
        </p:spPr>
        <p:txBody>
          <a:bodyPr wrap="square">
            <a:spAutoFit/>
          </a:bodyPr>
          <a:lstStyle/>
          <a:p>
            <a:r>
              <a:rPr lang="en-US" sz="2600" dirty="0"/>
              <a:t>What should Jerry do to get help in this scenario?</a:t>
            </a:r>
          </a:p>
          <a:p>
            <a:endParaRPr lang="en-US" sz="2600" dirty="0"/>
          </a:p>
          <a:p>
            <a:pPr marL="342900" indent="-342900">
              <a:buAutoNum type="alphaUcPeriod"/>
            </a:pPr>
            <a:r>
              <a:rPr lang="en-US" sz="2600" dirty="0"/>
              <a:t>Contact a manager.</a:t>
            </a:r>
          </a:p>
          <a:p>
            <a:pPr marL="342900" indent="-342900">
              <a:buAutoNum type="alphaUcPeriod"/>
            </a:pPr>
            <a:r>
              <a:rPr lang="en-US" sz="2600" dirty="0">
                <a:highlight>
                  <a:srgbClr val="FFFFFF"/>
                </a:highlight>
              </a:rPr>
              <a:t>Contact a supervisor.</a:t>
            </a:r>
          </a:p>
          <a:p>
            <a:pPr marL="342900" indent="-342900">
              <a:buAutoNum type="alphaUcPeriod"/>
            </a:pPr>
            <a:r>
              <a:rPr lang="en-US" sz="2600" dirty="0">
                <a:highlight>
                  <a:srgbClr val="FFFFFF"/>
                </a:highlight>
              </a:rPr>
              <a:t>Contact a designated Workplace Violence Safety Coordinator.</a:t>
            </a:r>
          </a:p>
          <a:p>
            <a:pPr marL="342900" indent="-342900">
              <a:buAutoNum type="alphaUcPeriod"/>
            </a:pPr>
            <a:r>
              <a:rPr lang="en-US" sz="2600" dirty="0">
                <a:highlight>
                  <a:srgbClr val="FFFFFF"/>
                </a:highlight>
              </a:rPr>
              <a:t>Any of the Above. </a:t>
            </a:r>
          </a:p>
        </p:txBody>
      </p:sp>
    </p:spTree>
    <p:extLst>
      <p:ext uri="{BB962C8B-B14F-4D97-AF65-F5344CB8AC3E}">
        <p14:creationId xmlns:p14="http://schemas.microsoft.com/office/powerpoint/2010/main" val="96293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p:txBody>
          <a:bodyPr/>
          <a:lstStyle/>
          <a:p>
            <a:r>
              <a:rPr lang="en-US" altLang="en-US" sz="4000" b="1" dirty="0">
                <a:latin typeface="Century" panose="02040604050505020304" pitchFamily="18" charset="0"/>
              </a:rPr>
              <a:t>Important Definitions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4</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750094" y="1828800"/>
            <a:ext cx="7643812" cy="3906837"/>
          </a:xfrm>
        </p:spPr>
        <p:txBody>
          <a:bodyPr/>
          <a:lstStyle/>
          <a:p>
            <a:pPr marL="0" marR="0" lvl="0" indent="0">
              <a:lnSpc>
                <a:spcPct val="115000"/>
              </a:lnSpc>
              <a:spcBef>
                <a:spcPts val="0"/>
              </a:spcBef>
              <a:spcAft>
                <a:spcPts val="0"/>
              </a:spcAft>
              <a:buNone/>
              <a:tabLst>
                <a:tab pos="457200" algn="l"/>
              </a:tabLst>
            </a:pPr>
            <a:r>
              <a:rPr lang="en-US" sz="2400" b="1" u="sng" dirty="0">
                <a:effectLst/>
                <a:latin typeface="Times New Roman" panose="02020603050405020304" pitchFamily="18" charset="0"/>
                <a:ea typeface="Calibri" panose="020F0502020204030204" pitchFamily="34" charset="0"/>
                <a:cs typeface="Times New Roman" panose="02020603050405020304" pitchFamily="18" charset="0"/>
              </a:rPr>
              <a:t>Human Service Worker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15000"/>
              </a:lnSpc>
              <a:spcBef>
                <a:spcPts val="0"/>
              </a:spcBef>
              <a:spcAft>
                <a:spcPts val="1200"/>
              </a:spcAft>
              <a:buNone/>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Any person who works for a program. This includes, but is not limited to employees, contracted employees, volunteers, and contractors working on site.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tabLst>
                <a:tab pos="457200" algn="l"/>
              </a:tabLst>
            </a:pPr>
            <a:r>
              <a:rPr lang="en-US" sz="2400" b="1" u="sng" dirty="0">
                <a:effectLst/>
                <a:latin typeface="Times New Roman" panose="02020603050405020304" pitchFamily="18" charset="0"/>
                <a:ea typeface="Calibri" panose="020F0502020204030204" pitchFamily="34" charset="0"/>
                <a:cs typeface="Times New Roman" panose="02020603050405020304" pitchFamily="18" charset="0"/>
              </a:rPr>
              <a:t>Program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15000"/>
              </a:lnSpc>
              <a:spcBef>
                <a:spcPts val="0"/>
              </a:spcBef>
              <a:spcAft>
                <a:spcPts val="0"/>
              </a:spcAft>
              <a:buNone/>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Any entity operated, licensed, certified, or funded by a department, commission, office, board, division, institution, or other entity within EOHHS under M.G.L. c. 6A, § 16 that provides direct services to clients.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Answer</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40</a:t>
            </a:fld>
            <a:endParaRPr lang="en-US" altLang="en-US" sz="1200">
              <a:solidFill>
                <a:srgbClr val="898989"/>
              </a:solidFill>
            </a:endParaRPr>
          </a:p>
        </p:txBody>
      </p:sp>
      <p:sp>
        <p:nvSpPr>
          <p:cNvPr id="5" name="TextBox 4">
            <a:extLst>
              <a:ext uri="{FF2B5EF4-FFF2-40B4-BE49-F238E27FC236}">
                <a16:creationId xmlns:a16="http://schemas.microsoft.com/office/drawing/2014/main" id="{E3BADB0D-52DD-4F6B-9080-53E454CD48CD}"/>
              </a:ext>
            </a:extLst>
          </p:cNvPr>
          <p:cNvSpPr txBox="1"/>
          <p:nvPr/>
        </p:nvSpPr>
        <p:spPr>
          <a:xfrm>
            <a:off x="990600" y="2209800"/>
            <a:ext cx="7467600" cy="769441"/>
          </a:xfrm>
          <a:prstGeom prst="rect">
            <a:avLst/>
          </a:prstGeom>
          <a:noFill/>
        </p:spPr>
        <p:txBody>
          <a:bodyPr wrap="square">
            <a:spAutoFit/>
          </a:bodyPr>
          <a:lstStyle/>
          <a:p>
            <a:r>
              <a:rPr lang="en-US" sz="2200" dirty="0"/>
              <a:t>Any one of the persons of authority listed would be a good person to contact in this scenario.</a:t>
            </a:r>
          </a:p>
        </p:txBody>
      </p:sp>
    </p:spTree>
    <p:extLst>
      <p:ext uri="{BB962C8B-B14F-4D97-AF65-F5344CB8AC3E}">
        <p14:creationId xmlns:p14="http://schemas.microsoft.com/office/powerpoint/2010/main" val="30498391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EA8AE-BF42-407C-AE65-7259C503BAC8}"/>
              </a:ext>
            </a:extLst>
          </p:cNvPr>
          <p:cNvSpPr>
            <a:spLocks noGrp="1"/>
          </p:cNvSpPr>
          <p:nvPr>
            <p:ph type="title"/>
          </p:nvPr>
        </p:nvSpPr>
        <p:spPr/>
        <p:txBody>
          <a:bodyPr/>
          <a:lstStyle/>
          <a:p>
            <a:r>
              <a:rPr lang="en-US" dirty="0"/>
              <a:t>Scenario</a:t>
            </a:r>
          </a:p>
        </p:txBody>
      </p:sp>
      <p:sp>
        <p:nvSpPr>
          <p:cNvPr id="3" name="Slide Number Placeholder 2">
            <a:extLst>
              <a:ext uri="{FF2B5EF4-FFF2-40B4-BE49-F238E27FC236}">
                <a16:creationId xmlns:a16="http://schemas.microsoft.com/office/drawing/2014/main" id="{7D945F52-1D01-4792-808F-A1C9823CB907}"/>
              </a:ext>
            </a:extLst>
          </p:cNvPr>
          <p:cNvSpPr>
            <a:spLocks noGrp="1"/>
          </p:cNvSpPr>
          <p:nvPr>
            <p:ph type="sldNum" sz="quarter" idx="11"/>
          </p:nvPr>
        </p:nvSpPr>
        <p:spPr/>
        <p:txBody>
          <a:bodyPr/>
          <a:lstStyle/>
          <a:p>
            <a:pPr>
              <a:defRPr/>
            </a:pPr>
            <a:fld id="{5F089905-01F3-4A18-B397-CCE4EA3502F2}" type="slidenum">
              <a:rPr lang="en-US" altLang="en-US" smtClean="0"/>
              <a:pPr>
                <a:defRPr/>
              </a:pPr>
              <a:t>41</a:t>
            </a:fld>
            <a:endParaRPr lang="en-US" altLang="en-US" dirty="0"/>
          </a:p>
        </p:txBody>
      </p:sp>
      <p:sp>
        <p:nvSpPr>
          <p:cNvPr id="4" name="TextBox 3">
            <a:extLst>
              <a:ext uri="{FF2B5EF4-FFF2-40B4-BE49-F238E27FC236}">
                <a16:creationId xmlns:a16="http://schemas.microsoft.com/office/drawing/2014/main" id="{F8C04D64-C34E-436B-B07C-26E9DA553B5A}"/>
              </a:ext>
            </a:extLst>
          </p:cNvPr>
          <p:cNvSpPr txBox="1"/>
          <p:nvPr/>
        </p:nvSpPr>
        <p:spPr>
          <a:xfrm>
            <a:off x="838200" y="1828800"/>
            <a:ext cx="8001000" cy="1692771"/>
          </a:xfrm>
          <a:prstGeom prst="rect">
            <a:avLst/>
          </a:prstGeom>
          <a:noFill/>
        </p:spPr>
        <p:txBody>
          <a:bodyPr wrap="square">
            <a:spAutoFit/>
          </a:bodyPr>
          <a:lstStyle/>
          <a:p>
            <a:r>
              <a:rPr lang="en-US" sz="2600" dirty="0"/>
              <a:t>A client for your agency comes into the office.  </a:t>
            </a:r>
          </a:p>
          <a:p>
            <a:endParaRPr lang="en-US" sz="2600" dirty="0"/>
          </a:p>
          <a:p>
            <a:r>
              <a:rPr lang="en-US" sz="2600" dirty="0"/>
              <a:t>A few minutes later the client's spouse enters the office and there is an altercation between the two of them. </a:t>
            </a:r>
          </a:p>
        </p:txBody>
      </p:sp>
    </p:spTree>
    <p:extLst>
      <p:ext uri="{BB962C8B-B14F-4D97-AF65-F5344CB8AC3E}">
        <p14:creationId xmlns:p14="http://schemas.microsoft.com/office/powerpoint/2010/main" val="35851304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90299-EE34-4615-A5DE-8F2E7D7FB95A}"/>
              </a:ext>
            </a:extLst>
          </p:cNvPr>
          <p:cNvSpPr>
            <a:spLocks noGrp="1"/>
          </p:cNvSpPr>
          <p:nvPr>
            <p:ph type="title"/>
          </p:nvPr>
        </p:nvSpPr>
        <p:spPr/>
        <p:txBody>
          <a:bodyPr/>
          <a:lstStyle/>
          <a:p>
            <a:r>
              <a:rPr lang="en-US" dirty="0"/>
              <a:t>Knowledge Check</a:t>
            </a:r>
          </a:p>
        </p:txBody>
      </p:sp>
      <p:sp>
        <p:nvSpPr>
          <p:cNvPr id="3" name="Slide Number Placeholder 2">
            <a:extLst>
              <a:ext uri="{FF2B5EF4-FFF2-40B4-BE49-F238E27FC236}">
                <a16:creationId xmlns:a16="http://schemas.microsoft.com/office/drawing/2014/main" id="{003CC0D8-1F30-459C-9264-A32342018BCD}"/>
              </a:ext>
            </a:extLst>
          </p:cNvPr>
          <p:cNvSpPr>
            <a:spLocks noGrp="1"/>
          </p:cNvSpPr>
          <p:nvPr>
            <p:ph type="sldNum" sz="quarter" idx="11"/>
          </p:nvPr>
        </p:nvSpPr>
        <p:spPr/>
        <p:txBody>
          <a:bodyPr/>
          <a:lstStyle/>
          <a:p>
            <a:pPr>
              <a:defRPr/>
            </a:pPr>
            <a:fld id="{5F089905-01F3-4A18-B397-CCE4EA3502F2}" type="slidenum">
              <a:rPr lang="en-US" altLang="en-US" smtClean="0"/>
              <a:pPr>
                <a:defRPr/>
              </a:pPr>
              <a:t>42</a:t>
            </a:fld>
            <a:endParaRPr lang="en-US" altLang="en-US" dirty="0"/>
          </a:p>
        </p:txBody>
      </p:sp>
      <p:sp>
        <p:nvSpPr>
          <p:cNvPr id="6" name="TextBox 5">
            <a:extLst>
              <a:ext uri="{FF2B5EF4-FFF2-40B4-BE49-F238E27FC236}">
                <a16:creationId xmlns:a16="http://schemas.microsoft.com/office/drawing/2014/main" id="{D2164ADE-4B85-4EE8-98F1-B999CC2521BC}"/>
              </a:ext>
            </a:extLst>
          </p:cNvPr>
          <p:cNvSpPr txBox="1"/>
          <p:nvPr/>
        </p:nvSpPr>
        <p:spPr>
          <a:xfrm>
            <a:off x="990600" y="2057400"/>
            <a:ext cx="7467600" cy="2092881"/>
          </a:xfrm>
          <a:prstGeom prst="rect">
            <a:avLst/>
          </a:prstGeom>
          <a:noFill/>
        </p:spPr>
        <p:txBody>
          <a:bodyPr wrap="square">
            <a:spAutoFit/>
          </a:bodyPr>
          <a:lstStyle/>
          <a:p>
            <a:r>
              <a:rPr lang="en-US" sz="2600" dirty="0"/>
              <a:t>This scenario falls under the jurisdiction of this policy. True or False?</a:t>
            </a:r>
          </a:p>
          <a:p>
            <a:endParaRPr lang="en-US" sz="2600" dirty="0"/>
          </a:p>
          <a:p>
            <a:pPr marL="342900" indent="-342900">
              <a:buAutoNum type="alphaUcPeriod"/>
            </a:pPr>
            <a:r>
              <a:rPr lang="en-US" sz="2600" dirty="0"/>
              <a:t>True.</a:t>
            </a:r>
          </a:p>
          <a:p>
            <a:pPr marL="342900" indent="-342900">
              <a:buAutoNum type="alphaUcPeriod"/>
            </a:pPr>
            <a:r>
              <a:rPr lang="en-US" sz="2600" dirty="0">
                <a:highlight>
                  <a:srgbClr val="FFFFFF"/>
                </a:highlight>
              </a:rPr>
              <a:t>False.</a:t>
            </a:r>
          </a:p>
        </p:txBody>
      </p:sp>
    </p:spTree>
    <p:extLst>
      <p:ext uri="{BB962C8B-B14F-4D97-AF65-F5344CB8AC3E}">
        <p14:creationId xmlns:p14="http://schemas.microsoft.com/office/powerpoint/2010/main" val="13708724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When Your Response is Not Working and You Feel Threatened</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43</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Know office procedures, such as calling for assistance.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Do not threaten in return.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Stay calm but firm.</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Response should be immediate and fair without anger.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10296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Human Service Worker Safety:  Resources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44</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indent="0">
              <a:lnSpc>
                <a:spcPct val="115000"/>
              </a:lnSpc>
              <a:spcBef>
                <a:spcPts val="0"/>
              </a:spcBef>
              <a:spcAft>
                <a:spcPts val="0"/>
              </a:spcAft>
              <a:buNone/>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An immediate 911 call is required for all situations involving physical assault and battery, or threats thereof, unless otherwise noted in your organization’s response plan.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94460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Human Service Worker Safety:  Resources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45</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indent="0">
              <a:lnSpc>
                <a:spcPct val="115000"/>
              </a:lnSpc>
              <a:spcBef>
                <a:spcPts val="0"/>
              </a:spcBef>
              <a:spcAft>
                <a:spcPts val="0"/>
              </a:spcAft>
              <a:buNone/>
            </a:pPr>
            <a:r>
              <a:rPr lang="en-US" sz="2400" u="sng" dirty="0">
                <a:effectLst/>
                <a:latin typeface="Times New Roman" panose="02020603050405020304" pitchFamily="18" charset="0"/>
                <a:ea typeface="Calibri" panose="020F0502020204030204" pitchFamily="34" charset="0"/>
                <a:cs typeface="Times New Roman" panose="02020603050405020304" pitchFamily="18" charset="0"/>
              </a:rPr>
              <a:t>Pertinent Laws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tabLst>
                <a:tab pos="457200" algn="l"/>
              </a:tabLst>
            </a:pP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ch.</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3 § 30 of the Acts of 2013 &amp; 101 CMR 19.00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Outlines what is required of entities operated, licensed, certified, or funded by a department, commission, office, board, division, institution, or other entity within EOHHS in regards to Human Service Worker Workplace Violence Prevention.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17156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Human Service Worker Safety:  Resources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46</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indent="0">
              <a:lnSpc>
                <a:spcPct val="115000"/>
              </a:lnSpc>
              <a:spcBef>
                <a:spcPts val="0"/>
              </a:spcBef>
              <a:spcAft>
                <a:spcPts val="0"/>
              </a:spcAft>
              <a:buNone/>
            </a:pPr>
            <a:r>
              <a:rPr lang="en-US" sz="2400" u="sng" dirty="0">
                <a:effectLst/>
                <a:latin typeface="Times New Roman" panose="02020603050405020304" pitchFamily="18" charset="0"/>
                <a:ea typeface="Calibri" panose="020F0502020204030204" pitchFamily="34" charset="0"/>
                <a:cs typeface="Times New Roman" panose="02020603050405020304" pitchFamily="18" charset="0"/>
              </a:rPr>
              <a:t>Executive Orders Pertaining to Commonwealth Employees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tabLst>
                <a:tab pos="457200" algn="l"/>
              </a:tabLs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Executive Order 511</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Requires the establishment of a safety committee in each agency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tabLst>
                <a:tab pos="457200" algn="l"/>
              </a:tabLs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Executive Order 442</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Establishes a Policy of Zero Tolerance for Workplace Violence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282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Additional Training</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47</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indent="0">
              <a:lnSpc>
                <a:spcPct val="115000"/>
              </a:lnSpc>
              <a:spcBef>
                <a:spcPts val="0"/>
              </a:spcBef>
              <a:spcAft>
                <a:spcPts val="12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EOHHS strongly encourages all Human Service Workers to seek additional training through your organization on the topic of worker safety.  </a:t>
            </a:r>
          </a:p>
          <a:p>
            <a:pPr marL="0" marR="0" indent="0">
              <a:lnSpc>
                <a:spcPct val="115000"/>
              </a:lnSpc>
              <a:spcBef>
                <a:spcPts val="0"/>
              </a:spcBef>
              <a:spcAft>
                <a:spcPts val="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Contact your training director for additional materials, opportunities, and requirements.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57387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Additional Training</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48</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indent="0">
              <a:lnSpc>
                <a:spcPct val="115000"/>
              </a:lnSpc>
              <a:spcBef>
                <a:spcPts val="0"/>
              </a:spcBef>
              <a:spcAft>
                <a:spcPts val="12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Many of the strategies and tips outlined in this training are best learned in a classroom setting.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Your organization has a response plan specific to your workplace.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27077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Thank You!</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49</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81885" y="1910970"/>
            <a:ext cx="7643812" cy="3906837"/>
          </a:xfrm>
        </p:spPr>
        <p:txBody>
          <a:bodyPr/>
          <a:lstStyle/>
          <a:p>
            <a:pPr marL="0" marR="0" indent="0" algn="ctr">
              <a:lnSpc>
                <a:spcPct val="115000"/>
              </a:lnSpc>
              <a:spcBef>
                <a:spcPts val="0"/>
              </a:spcBef>
              <a:spcAft>
                <a:spcPts val="1200"/>
              </a:spcAft>
              <a:buNone/>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Human Service Worker Safety </a:t>
            </a:r>
            <a:br>
              <a:rPr lang="en-US" sz="3600" dirty="0">
                <a:effectLst/>
                <a:latin typeface="Times New Roman" panose="02020603050405020304" pitchFamily="18" charset="0"/>
                <a:ea typeface="Calibri" panose="020F0502020204030204" pitchFamily="34" charset="0"/>
                <a:cs typeface="Times New Roman" panose="02020603050405020304" pitchFamily="18" charset="0"/>
              </a:rPr>
            </a:b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is Important!</a:t>
            </a:r>
          </a:p>
          <a:p>
            <a:pPr marL="0" marR="0" indent="0" algn="ctr">
              <a:lnSpc>
                <a:spcPct val="115000"/>
              </a:lnSpc>
              <a:spcBef>
                <a:spcPts val="0"/>
              </a:spcBef>
              <a:spcAft>
                <a:spcPts val="1200"/>
              </a:spcAft>
              <a:buNone/>
            </a:pPr>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1200"/>
              </a:spcAft>
              <a:buNone/>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Thank you!</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306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p:txBody>
          <a:bodyPr/>
          <a:lstStyle/>
          <a:p>
            <a:r>
              <a:rPr lang="en-US" altLang="en-US" sz="4000" b="1" dirty="0">
                <a:latin typeface="Century" panose="02040604050505020304" pitchFamily="18" charset="0"/>
              </a:rPr>
              <a:t>Important Definitions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5</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533400" y="1933575"/>
            <a:ext cx="7643812" cy="3906837"/>
          </a:xfrm>
        </p:spPr>
        <p:txBody>
          <a:bodyPr/>
          <a:lstStyle/>
          <a:p>
            <a:pPr marL="0" marR="0" lvl="0" indent="0">
              <a:lnSpc>
                <a:spcPct val="115000"/>
              </a:lnSpc>
              <a:spcBef>
                <a:spcPts val="0"/>
              </a:spcBef>
              <a:spcAft>
                <a:spcPts val="0"/>
              </a:spcAft>
              <a:buNone/>
              <a:tabLst>
                <a:tab pos="457200" algn="l"/>
              </a:tabLst>
            </a:pPr>
            <a:r>
              <a:rPr lang="en-US" sz="2400" b="1" u="sng" dirty="0">
                <a:effectLst/>
                <a:latin typeface="Times New Roman" panose="02020603050405020304" pitchFamily="18" charset="0"/>
                <a:ea typeface="Calibri" panose="020F0502020204030204" pitchFamily="34" charset="0"/>
                <a:cs typeface="Times New Roman" panose="02020603050405020304" pitchFamily="18" charset="0"/>
              </a:rPr>
              <a:t>Workplace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15000"/>
              </a:lnSpc>
              <a:spcBef>
                <a:spcPts val="0"/>
              </a:spcBef>
              <a:spcAft>
                <a:spcPts val="0"/>
              </a:spcAft>
              <a:buNone/>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Any location where business is conducted, or site where the human service worker is considered “on-duty.” Private vehicles used for business are included in this definition.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6333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p:txBody>
          <a:bodyPr/>
          <a:lstStyle/>
          <a:p>
            <a:r>
              <a:rPr lang="en-US" altLang="en-US" sz="4000" b="1" dirty="0">
                <a:latin typeface="Century" panose="02040604050505020304" pitchFamily="18" charset="0"/>
              </a:rPr>
              <a:t>Important Definitions</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6</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57200" y="1600200"/>
            <a:ext cx="7643812" cy="3906837"/>
          </a:xfrm>
        </p:spPr>
        <p:txBody>
          <a:bodyPr/>
          <a:lstStyle/>
          <a:p>
            <a:pPr marL="0" marR="0" lvl="0" indent="0">
              <a:lnSpc>
                <a:spcPct val="115000"/>
              </a:lnSpc>
              <a:spcBef>
                <a:spcPts val="0"/>
              </a:spcBef>
              <a:spcAft>
                <a:spcPts val="0"/>
              </a:spcAft>
              <a:buNone/>
              <a:tabLst>
                <a:tab pos="457200" algn="l"/>
              </a:tabLst>
            </a:pPr>
            <a:r>
              <a:rPr lang="en-US" sz="2400" b="1" u="sng" dirty="0">
                <a:effectLst/>
                <a:latin typeface="Times New Roman" panose="02020603050405020304" pitchFamily="18" charset="0"/>
                <a:ea typeface="Calibri" panose="020F0502020204030204" pitchFamily="34" charset="0"/>
                <a:cs typeface="Times New Roman" panose="02020603050405020304" pitchFamily="18" charset="0"/>
              </a:rPr>
              <a:t>Workplace Violence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15000"/>
              </a:lnSpc>
              <a:spcBef>
                <a:spcPts val="0"/>
              </a:spcBef>
              <a:spcAft>
                <a:spcPts val="1200"/>
              </a:spcAft>
              <a:buNone/>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Includes but is not limited to physical assault and/or battery; property damage; and intimidation or threats communicated by any means or other disruptive or aggressive behavior that causes a reasonable person to be in fear of his or her personal safety or that of a colleague.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Violent behavior can include actions or communications in person, by letter, note, telephone, including texting or voicemail message, by fax, by electronic mail, or through social media.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026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A12AF-CD23-435E-8CB4-8728E1D62329}"/>
              </a:ext>
            </a:extLst>
          </p:cNvPr>
          <p:cNvSpPr>
            <a:spLocks noGrp="1"/>
          </p:cNvSpPr>
          <p:nvPr>
            <p:ph type="title"/>
          </p:nvPr>
        </p:nvSpPr>
        <p:spPr/>
        <p:txBody>
          <a:bodyPr/>
          <a:lstStyle/>
          <a:p>
            <a:r>
              <a:rPr lang="en-US" dirty="0"/>
              <a:t>Knowledge Check</a:t>
            </a:r>
          </a:p>
        </p:txBody>
      </p:sp>
      <p:sp>
        <p:nvSpPr>
          <p:cNvPr id="3" name="Slide Number Placeholder 2">
            <a:extLst>
              <a:ext uri="{FF2B5EF4-FFF2-40B4-BE49-F238E27FC236}">
                <a16:creationId xmlns:a16="http://schemas.microsoft.com/office/drawing/2014/main" id="{21E259A0-D795-427F-A967-F070C316C067}"/>
              </a:ext>
            </a:extLst>
          </p:cNvPr>
          <p:cNvSpPr>
            <a:spLocks noGrp="1"/>
          </p:cNvSpPr>
          <p:nvPr>
            <p:ph type="sldNum" sz="quarter" idx="11"/>
          </p:nvPr>
        </p:nvSpPr>
        <p:spPr/>
        <p:txBody>
          <a:bodyPr/>
          <a:lstStyle/>
          <a:p>
            <a:pPr>
              <a:defRPr/>
            </a:pPr>
            <a:fld id="{5F089905-01F3-4A18-B397-CCE4EA3502F2}" type="slidenum">
              <a:rPr lang="en-US" altLang="en-US" smtClean="0"/>
              <a:pPr>
                <a:defRPr/>
              </a:pPr>
              <a:t>7</a:t>
            </a:fld>
            <a:endParaRPr lang="en-US" altLang="en-US" dirty="0"/>
          </a:p>
        </p:txBody>
      </p:sp>
      <p:sp>
        <p:nvSpPr>
          <p:cNvPr id="5" name="TextBox 4">
            <a:extLst>
              <a:ext uri="{FF2B5EF4-FFF2-40B4-BE49-F238E27FC236}">
                <a16:creationId xmlns:a16="http://schemas.microsoft.com/office/drawing/2014/main" id="{51202B62-4453-4D7E-BEDB-AEC9D247AA7C}"/>
              </a:ext>
            </a:extLst>
          </p:cNvPr>
          <p:cNvSpPr txBox="1"/>
          <p:nvPr/>
        </p:nvSpPr>
        <p:spPr>
          <a:xfrm>
            <a:off x="838200" y="1828800"/>
            <a:ext cx="8001000" cy="2800767"/>
          </a:xfrm>
          <a:prstGeom prst="rect">
            <a:avLst/>
          </a:prstGeom>
          <a:noFill/>
        </p:spPr>
        <p:txBody>
          <a:bodyPr wrap="square">
            <a:spAutoFit/>
          </a:bodyPr>
          <a:lstStyle/>
          <a:p>
            <a:r>
              <a:rPr lang="en-US" sz="2200" dirty="0"/>
              <a:t>Which of the following employees would be considered a Human Service Worker?</a:t>
            </a:r>
          </a:p>
          <a:p>
            <a:endParaRPr lang="en-US" sz="2200" dirty="0"/>
          </a:p>
          <a:p>
            <a:pPr marL="342900" indent="-342900">
              <a:buAutoNum type="alphaUcPeriod"/>
            </a:pPr>
            <a:r>
              <a:rPr lang="en-US" sz="2200" dirty="0"/>
              <a:t>A Social Worker for the Department of Children and Families.</a:t>
            </a:r>
          </a:p>
          <a:p>
            <a:pPr marL="342900" indent="-342900">
              <a:buAutoNum type="alphaUcPeriod"/>
            </a:pPr>
            <a:r>
              <a:rPr lang="en-US" sz="2200" dirty="0"/>
              <a:t>A Facility Service Worker at Western Massachusetts Hospital.</a:t>
            </a:r>
          </a:p>
          <a:p>
            <a:pPr marL="342900" indent="-342900">
              <a:buAutoNum type="alphaUcPeriod"/>
            </a:pPr>
            <a:r>
              <a:rPr lang="en-US" sz="2200" dirty="0"/>
              <a:t>A Receptionist in the Central Office for the Massachusetts Commission for the Blind.</a:t>
            </a:r>
          </a:p>
          <a:p>
            <a:pPr marL="342900" indent="-342900">
              <a:buAutoNum type="alphaUcPeriod"/>
            </a:pPr>
            <a:r>
              <a:rPr lang="en-US" sz="2200" dirty="0"/>
              <a:t>All of the Above.</a:t>
            </a:r>
          </a:p>
        </p:txBody>
      </p:sp>
    </p:spTree>
    <p:extLst>
      <p:ext uri="{BB962C8B-B14F-4D97-AF65-F5344CB8AC3E}">
        <p14:creationId xmlns:p14="http://schemas.microsoft.com/office/powerpoint/2010/main" val="2159008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A12AF-CD23-435E-8CB4-8728E1D62329}"/>
              </a:ext>
            </a:extLst>
          </p:cNvPr>
          <p:cNvSpPr>
            <a:spLocks noGrp="1"/>
          </p:cNvSpPr>
          <p:nvPr>
            <p:ph type="title"/>
          </p:nvPr>
        </p:nvSpPr>
        <p:spPr/>
        <p:txBody>
          <a:bodyPr/>
          <a:lstStyle/>
          <a:p>
            <a:r>
              <a:rPr lang="en-US" dirty="0"/>
              <a:t>Answer</a:t>
            </a:r>
          </a:p>
        </p:txBody>
      </p:sp>
      <p:sp>
        <p:nvSpPr>
          <p:cNvPr id="3" name="Slide Number Placeholder 2">
            <a:extLst>
              <a:ext uri="{FF2B5EF4-FFF2-40B4-BE49-F238E27FC236}">
                <a16:creationId xmlns:a16="http://schemas.microsoft.com/office/drawing/2014/main" id="{21E259A0-D795-427F-A967-F070C316C067}"/>
              </a:ext>
            </a:extLst>
          </p:cNvPr>
          <p:cNvSpPr>
            <a:spLocks noGrp="1"/>
          </p:cNvSpPr>
          <p:nvPr>
            <p:ph type="sldNum" sz="quarter" idx="11"/>
          </p:nvPr>
        </p:nvSpPr>
        <p:spPr/>
        <p:txBody>
          <a:bodyPr/>
          <a:lstStyle/>
          <a:p>
            <a:pPr>
              <a:defRPr/>
            </a:pPr>
            <a:fld id="{5F089905-01F3-4A18-B397-CCE4EA3502F2}" type="slidenum">
              <a:rPr lang="en-US" altLang="en-US" smtClean="0"/>
              <a:pPr>
                <a:defRPr/>
              </a:pPr>
              <a:t>8</a:t>
            </a:fld>
            <a:endParaRPr lang="en-US" altLang="en-US" dirty="0"/>
          </a:p>
        </p:txBody>
      </p:sp>
      <p:sp>
        <p:nvSpPr>
          <p:cNvPr id="5" name="TextBox 4">
            <a:extLst>
              <a:ext uri="{FF2B5EF4-FFF2-40B4-BE49-F238E27FC236}">
                <a16:creationId xmlns:a16="http://schemas.microsoft.com/office/drawing/2014/main" id="{51202B62-4453-4D7E-BEDB-AEC9D247AA7C}"/>
              </a:ext>
            </a:extLst>
          </p:cNvPr>
          <p:cNvSpPr txBox="1"/>
          <p:nvPr/>
        </p:nvSpPr>
        <p:spPr>
          <a:xfrm>
            <a:off x="838200" y="1828800"/>
            <a:ext cx="7696200" cy="1446550"/>
          </a:xfrm>
          <a:prstGeom prst="rect">
            <a:avLst/>
          </a:prstGeom>
          <a:noFill/>
        </p:spPr>
        <p:txBody>
          <a:bodyPr wrap="square">
            <a:spAutoFit/>
          </a:bodyPr>
          <a:lstStyle/>
          <a:p>
            <a:r>
              <a:rPr lang="en-US" sz="2200" dirty="0"/>
              <a:t>Since all of these people work for a department, commission, office, board, division, institution, or other entity within EOHHS, and EOHHS provides direct services to clients, they are all human service workers.</a:t>
            </a:r>
          </a:p>
        </p:txBody>
      </p:sp>
    </p:spTree>
    <p:extLst>
      <p:ext uri="{BB962C8B-B14F-4D97-AF65-F5344CB8AC3E}">
        <p14:creationId xmlns:p14="http://schemas.microsoft.com/office/powerpoint/2010/main" val="1122700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AA5E70-8CBB-4CDF-85F1-3B26401C5C0D}"/>
              </a:ext>
            </a:extLst>
          </p:cNvPr>
          <p:cNvSpPr>
            <a:spLocks noGrp="1"/>
          </p:cNvSpPr>
          <p:nvPr>
            <p:ph type="title"/>
          </p:nvPr>
        </p:nvSpPr>
        <p:spPr>
          <a:xfrm>
            <a:off x="457200" y="229428"/>
            <a:ext cx="8229600" cy="1143000"/>
          </a:xfrm>
        </p:spPr>
        <p:txBody>
          <a:bodyPr/>
          <a:lstStyle/>
          <a:p>
            <a:r>
              <a:rPr lang="en-US" altLang="en-US" sz="4000" b="1" dirty="0">
                <a:latin typeface="Century" panose="02040604050505020304" pitchFamily="18" charset="0"/>
              </a:rPr>
              <a:t>Human Service Worker Safety </a:t>
            </a:r>
            <a:br>
              <a:rPr lang="en-US" altLang="en-US" sz="4000" b="1" dirty="0">
                <a:latin typeface="Century" panose="02040604050505020304" pitchFamily="18" charset="0"/>
              </a:rPr>
            </a:br>
            <a:r>
              <a:rPr lang="en-US" altLang="en-US" sz="4000" b="1" dirty="0">
                <a:latin typeface="Century" panose="02040604050505020304" pitchFamily="18" charset="0"/>
              </a:rPr>
              <a:t>Is Important</a:t>
            </a:r>
          </a:p>
        </p:txBody>
      </p:sp>
      <p:sp>
        <p:nvSpPr>
          <p:cNvPr id="15364" name="Slide Number Placeholder 3">
            <a:extLst>
              <a:ext uri="{FF2B5EF4-FFF2-40B4-BE49-F238E27FC236}">
                <a16:creationId xmlns:a16="http://schemas.microsoft.com/office/drawing/2014/main" id="{B35848C5-AB9F-44FC-A3BA-CB526A1802F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28543E-9447-4AD1-968B-095221EDC447}" type="slidenum">
              <a:rPr lang="en-US" altLang="en-US" sz="1200" smtClean="0">
                <a:solidFill>
                  <a:srgbClr val="898989"/>
                </a:solidFill>
              </a:rPr>
              <a:pPr>
                <a:spcBef>
                  <a:spcPct val="0"/>
                </a:spcBef>
                <a:buFontTx/>
                <a:buNone/>
              </a:pPr>
              <a:t>9</a:t>
            </a:fld>
            <a:endParaRPr lang="en-US" altLang="en-US" sz="1200">
              <a:solidFill>
                <a:srgbClr val="898989"/>
              </a:solidFill>
            </a:endParaRPr>
          </a:p>
        </p:txBody>
      </p:sp>
      <p:sp>
        <p:nvSpPr>
          <p:cNvPr id="15365" name="Content Placeholder 2">
            <a:extLst>
              <a:ext uri="{FF2B5EF4-FFF2-40B4-BE49-F238E27FC236}">
                <a16:creationId xmlns:a16="http://schemas.microsoft.com/office/drawing/2014/main" id="{AD7F48E4-9556-43CE-B055-5BD0746F7ADB}"/>
              </a:ext>
            </a:extLst>
          </p:cNvPr>
          <p:cNvSpPr>
            <a:spLocks noGrp="1"/>
          </p:cNvSpPr>
          <p:nvPr>
            <p:ph idx="4294967295"/>
          </p:nvPr>
        </p:nvSpPr>
        <p:spPr>
          <a:xfrm>
            <a:off x="457200" y="1600200"/>
            <a:ext cx="7643812" cy="3906837"/>
          </a:xfrm>
        </p:spPr>
        <p:txBody>
          <a:bodyPr/>
          <a:lstStyle/>
          <a:p>
            <a:pPr marL="342900" marR="0" lvl="0" indent="-342900">
              <a:lnSpc>
                <a:spcPct val="115000"/>
              </a:lnSpc>
              <a:spcBef>
                <a:spcPts val="0"/>
              </a:spcBef>
              <a:spcAft>
                <a:spcPts val="120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Although most of the time Human Service Workers are in a safe, incident-free environment, it is important for everyone to be prepared.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Times New Roman" panose="02020603050405020304" pitchFamily="18"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Employees/Contractors who have completed workplace safety training are more likely to: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Recognize the signs of a dangerous situation.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6858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Notify management or security staff of the potential threat.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tabLst>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Make more informed decisions.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5526570"/>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242852"/>
      </a:dk2>
      <a:lt2>
        <a:srgbClr val="ACCBF9"/>
      </a:lt2>
      <a:accent1>
        <a:srgbClr val="4A66AC"/>
      </a:accent1>
      <a:accent2>
        <a:srgbClr val="242852"/>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98F3C1FD3684E48942EBE2CC950962C" ma:contentTypeVersion="9" ma:contentTypeDescription="Create a new document." ma:contentTypeScope="" ma:versionID="f18c2072ed37ebc1eb375bb12c0d0f6f">
  <xsd:schema xmlns:xsd="http://www.w3.org/2001/XMLSchema" xmlns:xs="http://www.w3.org/2001/XMLSchema" xmlns:p="http://schemas.microsoft.com/office/2006/metadata/properties" xmlns:ns2="57ccaf4a-d2d6-41cd-bac6-a8af06e3f8f8" xmlns:ns3="5a563d6e-8e66-4880-9dbf-03fcf3403880" targetNamespace="http://schemas.microsoft.com/office/2006/metadata/properties" ma:root="true" ma:fieldsID="55b5cdc9c38708b8862da7d2e66b33f4" ns2:_="" ns3:_="">
    <xsd:import namespace="57ccaf4a-d2d6-41cd-bac6-a8af06e3f8f8"/>
    <xsd:import namespace="5a563d6e-8e66-4880-9dbf-03fcf340388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ccaf4a-d2d6-41cd-bac6-a8af06e3f8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563d6e-8e66-4880-9dbf-03fcf340388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FF9DC1-4D9E-4CFE-A79B-DAAD71FA02FB}">
  <ds:schemaRefs>
    <ds:schemaRef ds:uri="http://schemas.microsoft.com/sharepoint/v3/contenttype/forms"/>
  </ds:schemaRefs>
</ds:datastoreItem>
</file>

<file path=customXml/itemProps2.xml><?xml version="1.0" encoding="utf-8"?>
<ds:datastoreItem xmlns:ds="http://schemas.openxmlformats.org/officeDocument/2006/customXml" ds:itemID="{2C9797E5-50F2-41B3-8F07-ACF1362B2D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ccaf4a-d2d6-41cd-bac6-a8af06e3f8f8"/>
    <ds:schemaRef ds:uri="5a563d6e-8e66-4880-9dbf-03fcf34038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TM10001115[[fn=Parcel]]</Template>
  <TotalTime>14933</TotalTime>
  <Words>2555</Words>
  <Application>Microsoft Office PowerPoint</Application>
  <PresentationFormat>On-screen Show (4:3)</PresentationFormat>
  <Paragraphs>350</Paragraphs>
  <Slides>49</Slides>
  <Notes>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Arial</vt:lpstr>
      <vt:lpstr>Calibri</vt:lpstr>
      <vt:lpstr>Century</vt:lpstr>
      <vt:lpstr>Monotype Corsiva</vt:lpstr>
      <vt:lpstr>Times New Roman</vt:lpstr>
      <vt:lpstr>Office Theme</vt:lpstr>
      <vt:lpstr>PowerPoint Presentation</vt:lpstr>
      <vt:lpstr>Purpose of this Training</vt:lpstr>
      <vt:lpstr>Employee Health and Safety</vt:lpstr>
      <vt:lpstr>Important Definitions</vt:lpstr>
      <vt:lpstr>Important Definitions</vt:lpstr>
      <vt:lpstr>Important Definitions</vt:lpstr>
      <vt:lpstr>Knowledge Check</vt:lpstr>
      <vt:lpstr>Answer</vt:lpstr>
      <vt:lpstr>Human Service Worker Safety  Is Important</vt:lpstr>
      <vt:lpstr>Human Service Worker Safety  Statistics</vt:lpstr>
      <vt:lpstr>Human Service Worker Safety  Statistics</vt:lpstr>
      <vt:lpstr>Human Service Worker Safety  Statistics</vt:lpstr>
      <vt:lpstr>Knowledge Check</vt:lpstr>
      <vt:lpstr>Answer</vt:lpstr>
      <vt:lpstr>Awareness:   The Key to Assessing Risk</vt:lpstr>
      <vt:lpstr>Environmental Risk Assessment</vt:lpstr>
      <vt:lpstr>Environmental Risk Assessment</vt:lpstr>
      <vt:lpstr>De-Escalation</vt:lpstr>
      <vt:lpstr>De-Escalation</vt:lpstr>
      <vt:lpstr>Strategies for De-Escalation</vt:lpstr>
      <vt:lpstr>Strategies for De-Escalation</vt:lpstr>
      <vt:lpstr>Think “LADDER”</vt:lpstr>
      <vt:lpstr>Scenario</vt:lpstr>
      <vt:lpstr>Knowledge Check</vt:lpstr>
      <vt:lpstr>Answer</vt:lpstr>
      <vt:lpstr>Interactions: Always Be Prepared</vt:lpstr>
      <vt:lpstr>Be Aware of Your Reactions</vt:lpstr>
      <vt:lpstr>Your Physical Reactions</vt:lpstr>
      <vt:lpstr>Collect More Information</vt:lpstr>
      <vt:lpstr>Exploring Alternatives</vt:lpstr>
      <vt:lpstr>Scenario</vt:lpstr>
      <vt:lpstr>Knowledge Check</vt:lpstr>
      <vt:lpstr>Answer</vt:lpstr>
      <vt:lpstr>Knowledge Check</vt:lpstr>
      <vt:lpstr>Answer</vt:lpstr>
      <vt:lpstr>Scenario</vt:lpstr>
      <vt:lpstr>Knowledge Check</vt:lpstr>
      <vt:lpstr>Answer</vt:lpstr>
      <vt:lpstr>Knowledge Check</vt:lpstr>
      <vt:lpstr>Answer</vt:lpstr>
      <vt:lpstr>Scenario</vt:lpstr>
      <vt:lpstr>Knowledge Check</vt:lpstr>
      <vt:lpstr>When Your Response is Not Working and You Feel Threatened</vt:lpstr>
      <vt:lpstr>Human Service Worker Safety:  Resources</vt:lpstr>
      <vt:lpstr>Human Service Worker Safety:  Resources</vt:lpstr>
      <vt:lpstr>Human Service Worker Safety:  Resources</vt:lpstr>
      <vt:lpstr>Additional Training</vt:lpstr>
      <vt:lpstr>Additional Training</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ANF</dc:creator>
  <cp:lastModifiedBy>Mulinare, Erica (EHS)</cp:lastModifiedBy>
  <cp:revision>983</cp:revision>
  <cp:lastPrinted>2021-03-25T17:37:16Z</cp:lastPrinted>
  <dcterms:created xsi:type="dcterms:W3CDTF">2017-11-16T15:41:48Z</dcterms:created>
  <dcterms:modified xsi:type="dcterms:W3CDTF">2022-01-19T20:47:01Z</dcterms:modified>
</cp:coreProperties>
</file>