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26"/>
  </p:notesMasterIdLst>
  <p:handoutMasterIdLst>
    <p:handoutMasterId r:id="rId27"/>
  </p:handoutMasterIdLst>
  <p:sldIdLst>
    <p:sldId id="643" r:id="rId5"/>
    <p:sldId id="645" r:id="rId6"/>
    <p:sldId id="644" r:id="rId7"/>
    <p:sldId id="652" r:id="rId8"/>
    <p:sldId id="650" r:id="rId9"/>
    <p:sldId id="546" r:id="rId10"/>
    <p:sldId id="549" r:id="rId11"/>
    <p:sldId id="607" r:id="rId12"/>
    <p:sldId id="563" r:id="rId13"/>
    <p:sldId id="567" r:id="rId14"/>
    <p:sldId id="576" r:id="rId15"/>
    <p:sldId id="621" r:id="rId16"/>
    <p:sldId id="622" r:id="rId17"/>
    <p:sldId id="623" r:id="rId18"/>
    <p:sldId id="641" r:id="rId19"/>
    <p:sldId id="627" r:id="rId20"/>
    <p:sldId id="628" r:id="rId21"/>
    <p:sldId id="646" r:id="rId22"/>
    <p:sldId id="647" r:id="rId23"/>
    <p:sldId id="648" r:id="rId24"/>
    <p:sldId id="651" r:id="rId25"/>
  </p:sldIdLst>
  <p:sldSz cx="9144000" cy="6858000" type="screen4x3"/>
  <p:notesSz cx="6946900" cy="92075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n Lawler" initials="EL" lastIdx="2" clrIdx="0">
    <p:extLst>
      <p:ext uri="{19B8F6BF-5375-455C-9EA6-DF929625EA0E}">
        <p15:presenceInfo xmlns:p15="http://schemas.microsoft.com/office/powerpoint/2012/main" userId="Erin Lawler" providerId="None"/>
      </p:ext>
    </p:extLst>
  </p:cmAuthor>
  <p:cmAuthor id="2" name="Varun Kumar" initials="VK" lastIdx="14" clrIdx="1">
    <p:extLst>
      <p:ext uri="{19B8F6BF-5375-455C-9EA6-DF929625EA0E}">
        <p15:presenceInfo xmlns:p15="http://schemas.microsoft.com/office/powerpoint/2012/main" userId="Varun Kumar" providerId="None"/>
      </p:ext>
    </p:extLst>
  </p:cmAuthor>
  <p:cmAuthor id="3" name="Dan Ollendorf" initials="DO" lastIdx="37" clrIdx="2"/>
  <p:cmAuthor id="4" name="RChapman" initials="RHC" lastIdx="6" clrIdx="3">
    <p:extLst>
      <p:ext uri="{19B8F6BF-5375-455C-9EA6-DF929625EA0E}">
        <p15:presenceInfo xmlns:p15="http://schemas.microsoft.com/office/powerpoint/2012/main" userId="RChapman" providerId="None"/>
      </p:ext>
    </p:extLst>
  </p:cmAuthor>
  <p:cmAuthor id="5" name="Foluso Agboola" initials="FA" lastIdx="4" clrIdx="4">
    <p:extLst>
      <p:ext uri="{19B8F6BF-5375-455C-9EA6-DF929625EA0E}">
        <p15:presenceInfo xmlns:p15="http://schemas.microsoft.com/office/powerpoint/2012/main" userId="Foluso Agboo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2F3"/>
    <a:srgbClr val="CBD5ED"/>
    <a:srgbClr val="285BA7"/>
    <a:srgbClr val="0071CE"/>
    <a:srgbClr val="3A72A1"/>
    <a:srgbClr val="D3F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70" autoAdjust="0"/>
    <p:restoredTop sz="67450" autoAdjust="0"/>
  </p:normalViewPr>
  <p:slideViewPr>
    <p:cSldViewPr snapToGrid="0" snapToObjects="1">
      <p:cViewPr varScale="1">
        <p:scale>
          <a:sx n="73" d="100"/>
          <a:sy n="73" d="100"/>
        </p:scale>
        <p:origin x="221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6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Emond" userId="8c19f8d0-ad69-4c24-8551-548871a7ab6e" providerId="ADAL" clId="{02AEB6D1-CD42-4E88-92C1-AE34D10DE141}"/>
    <pc:docChg chg="custSel modSld">
      <pc:chgData name="Sarah Emond" userId="8c19f8d0-ad69-4c24-8551-548871a7ab6e" providerId="ADAL" clId="{02AEB6D1-CD42-4E88-92C1-AE34D10DE141}" dt="2018-01-26T16:38:29.515" v="6" actId="6549"/>
      <pc:docMkLst>
        <pc:docMk/>
      </pc:docMkLst>
      <pc:sldChg chg="delSp modNotesTx">
        <pc:chgData name="Sarah Emond" userId="8c19f8d0-ad69-4c24-8551-548871a7ab6e" providerId="ADAL" clId="{02AEB6D1-CD42-4E88-92C1-AE34D10DE141}" dt="2018-01-26T16:38:04.515" v="1" actId="6549"/>
        <pc:sldMkLst>
          <pc:docMk/>
          <pc:sldMk cId="1771345783" sldId="549"/>
        </pc:sldMkLst>
        <pc:spChg chg="del">
          <ac:chgData name="Sarah Emond" userId="8c19f8d0-ad69-4c24-8551-548871a7ab6e" providerId="ADAL" clId="{02AEB6D1-CD42-4E88-92C1-AE34D10DE141}" dt="2018-01-26T16:37:49.232" v="0" actId="478"/>
          <ac:spMkLst>
            <pc:docMk/>
            <pc:sldMk cId="1771345783" sldId="549"/>
            <ac:spMk id="5" creationId="{E42A50CF-B683-4A28-8CFF-6A5FB77D91B4}"/>
          </ac:spMkLst>
        </pc:spChg>
      </pc:sldChg>
      <pc:sldChg chg="modNotesTx">
        <pc:chgData name="Sarah Emond" userId="8c19f8d0-ad69-4c24-8551-548871a7ab6e" providerId="ADAL" clId="{02AEB6D1-CD42-4E88-92C1-AE34D10DE141}" dt="2018-01-26T16:38:11.198" v="2" actId="6549"/>
        <pc:sldMkLst>
          <pc:docMk/>
          <pc:sldMk cId="1238324951" sldId="563"/>
        </pc:sldMkLst>
      </pc:sldChg>
      <pc:sldChg chg="modNotesTx">
        <pc:chgData name="Sarah Emond" userId="8c19f8d0-ad69-4c24-8551-548871a7ab6e" providerId="ADAL" clId="{02AEB6D1-CD42-4E88-92C1-AE34D10DE141}" dt="2018-01-26T16:38:17.332" v="3" actId="6549"/>
        <pc:sldMkLst>
          <pc:docMk/>
          <pc:sldMk cId="1858679622" sldId="621"/>
        </pc:sldMkLst>
      </pc:sldChg>
      <pc:sldChg chg="modNotesTx">
        <pc:chgData name="Sarah Emond" userId="8c19f8d0-ad69-4c24-8551-548871a7ab6e" providerId="ADAL" clId="{02AEB6D1-CD42-4E88-92C1-AE34D10DE141}" dt="2018-01-26T16:38:20.965" v="4" actId="6549"/>
        <pc:sldMkLst>
          <pc:docMk/>
          <pc:sldMk cId="2757334212" sldId="622"/>
        </pc:sldMkLst>
      </pc:sldChg>
      <pc:sldChg chg="modNotesTx">
        <pc:chgData name="Sarah Emond" userId="8c19f8d0-ad69-4c24-8551-548871a7ab6e" providerId="ADAL" clId="{02AEB6D1-CD42-4E88-92C1-AE34D10DE141}" dt="2018-01-26T16:38:24.382" v="5" actId="6549"/>
        <pc:sldMkLst>
          <pc:docMk/>
          <pc:sldMk cId="477981744" sldId="623"/>
        </pc:sldMkLst>
      </pc:sldChg>
      <pc:sldChg chg="modNotesTx">
        <pc:chgData name="Sarah Emond" userId="8c19f8d0-ad69-4c24-8551-548871a7ab6e" providerId="ADAL" clId="{02AEB6D1-CD42-4E88-92C1-AE34D10DE141}" dt="2018-01-26T16:38:29.515" v="6" actId="6549"/>
        <pc:sldMkLst>
          <pc:docMk/>
          <pc:sldMk cId="549527837" sldId="62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21-4543-A828-CA35873840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21-4543-A828-CA35873840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21-4543-A828-CA35873840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65126680"/>
        <c:axId val="563965968"/>
        <c:axId val="568254472"/>
      </c:bar3DChart>
      <c:catAx>
        <c:axId val="565126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63965968"/>
        <c:crosses val="autoZero"/>
        <c:auto val="1"/>
        <c:lblAlgn val="ctr"/>
        <c:lblOffset val="100"/>
        <c:noMultiLvlLbl val="0"/>
      </c:catAx>
      <c:valAx>
        <c:axId val="563965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5126680"/>
        <c:crosses val="autoZero"/>
        <c:crossBetween val="between"/>
      </c:valAx>
      <c:serAx>
        <c:axId val="568254472"/>
        <c:scaling>
          <c:orientation val="minMax"/>
        </c:scaling>
        <c:delete val="0"/>
        <c:axPos val="b"/>
        <c:majorTickMark val="out"/>
        <c:minorTickMark val="none"/>
        <c:tickLblPos val="nextTo"/>
        <c:crossAx val="563965968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05290362514828"/>
          <c:y val="0.25822544498429473"/>
          <c:w val="0.64994731407437312"/>
          <c:h val="0.7236715174758537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87-4447-87BA-8F65492F98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87-4447-87BA-8F65492F98C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187-4447-87BA-8F65492F98C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187-4447-87BA-8F65492F98CB}"/>
              </c:ext>
            </c:extLst>
          </c:dPt>
          <c:dLbls>
            <c:dLbl>
              <c:idx val="0"/>
              <c:layout>
                <c:manualLayout>
                  <c:x val="-0.19983176450636755"/>
                  <c:y val="0.107610766952245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dirty="0">
                        <a:solidFill>
                          <a:schemeClr val="bg1"/>
                        </a:solidFill>
                      </a:rPr>
                      <a:t>No, continued to use OxyContin 
</a:t>
                    </a:r>
                    <a:fld id="{FD550793-EBD1-43E8-AE0C-AF25418815A3}" type="PERCENTAGE">
                      <a:rPr lang="en-US" sz="90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sz="9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08885887769008"/>
                      <c:h val="0.154973614652174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187-4447-87BA-8F65492F98CB}"/>
                </c:ext>
              </c:extLst>
            </c:dLbl>
            <c:dLbl>
              <c:idx val="1"/>
              <c:layout>
                <c:manualLayout>
                  <c:x val="-5.9811492861823218E-2"/>
                  <c:y val="-0.101946825262682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dirty="0">
                        <a:solidFill>
                          <a:schemeClr val="bg1"/>
                        </a:solidFill>
                      </a:rPr>
                      <a:t>No, did not use OxyContin enough to change actions 
</a:t>
                    </a:r>
                    <a:fld id="{F98DE8C7-7579-49FD-AB9D-88E6EA2B784E}" type="PERCENTAGE">
                      <a:rPr lang="en-US" sz="90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sz="9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692973041191778"/>
                      <c:h val="0.213564784691726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187-4447-87BA-8F65492F98CB}"/>
                </c:ext>
              </c:extLst>
            </c:dLbl>
            <c:dLbl>
              <c:idx val="2"/>
              <c:layout>
                <c:manualLayout>
                  <c:x val="9.8495207794512471E-3"/>
                  <c:y val="2.831859354255690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3F97CB8-F682-4A23-A9FC-2403CFB5CB0A}" type="CATEGORYNAME">
                      <a:rPr lang="en-US" sz="900"/>
                      <a:pPr>
                        <a:defRPr sz="9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900" dirty="0"/>
                      <a:t>
</a:t>
                    </a:r>
                    <a:fld id="{4489A56C-C46B-4CF7-AD38-B848971E1536}" type="PERCENTAGE">
                      <a:rPr lang="en-US" sz="900"/>
                      <a:pPr>
                        <a:defRPr sz="9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9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187-4447-87BA-8F65492F98CB}"/>
                </c:ext>
              </c:extLst>
            </c:dLbl>
            <c:dLbl>
              <c:idx val="3"/>
              <c:layout>
                <c:manualLayout>
                  <c:x val="0.2320309530020799"/>
                  <c:y val="0.116106345015013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dirty="0">
                        <a:solidFill>
                          <a:schemeClr val="bg1"/>
                        </a:solidFill>
                      </a:rPr>
                      <a:t>Yes, replaced OxyContin with other drugs
</a:t>
                    </a:r>
                    <a:fld id="{8028BC45-F917-47BB-AD80-DB3157CC314B}" type="PERCENTAGE">
                      <a:rPr lang="en-US" sz="90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sz="9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93349796297578"/>
                      <c:h val="0.184269088181424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187-4447-87BA-8F65492F98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Sheet2!$O$33:$O$36</c:f>
              <c:strCache>
                <c:ptCount val="4"/>
                <c:pt idx="0">
                  <c:v>Continued to abuse OxyContin</c:v>
                </c:pt>
                <c:pt idx="1">
                  <c:v>Did not use OxyContin enough to change actions</c:v>
                </c:pt>
                <c:pt idx="2">
                  <c:v>Stopped abusing drugs</c:v>
                </c:pt>
                <c:pt idx="3">
                  <c:v>Replaced OxyContin with other drugs</c:v>
                </c:pt>
              </c:strCache>
            </c:strRef>
          </c:cat>
          <c:val>
            <c:numRef>
              <c:f>Sheet2!$P$33:$P$36</c:f>
              <c:numCache>
                <c:formatCode>General</c:formatCode>
                <c:ptCount val="4"/>
                <c:pt idx="0">
                  <c:v>33</c:v>
                </c:pt>
                <c:pt idx="1">
                  <c:v>30</c:v>
                </c:pt>
                <c:pt idx="2">
                  <c:v>3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187-4447-87BA-8F65492F98CB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3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0625" cy="461288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768" y="0"/>
            <a:ext cx="3010625" cy="461288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/>
            </a:lvl1pPr>
          </a:lstStyle>
          <a:p>
            <a:fld id="{CD52C5E2-1D90-4DDB-AADC-D112898D1E7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46214"/>
            <a:ext cx="3010625" cy="461287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768" y="8746214"/>
            <a:ext cx="3010625" cy="461287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/>
            </a:lvl1pPr>
          </a:lstStyle>
          <a:p>
            <a:fld id="{A28C00AA-BA17-4C62-9A2E-B1F2A531F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02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0324" cy="461973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1"/>
            <a:ext cx="3010324" cy="461973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r">
              <a:defRPr sz="1200"/>
            </a:lvl1pPr>
          </a:lstStyle>
          <a:p>
            <a:fld id="{1E6A16B9-9150-BC4C-8231-16F342D3043D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1763" y="1150938"/>
            <a:ext cx="4143375" cy="3108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2" tIns="46151" rIns="92302" bIns="461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431110"/>
            <a:ext cx="5557520" cy="3625453"/>
          </a:xfrm>
          <a:prstGeom prst="rect">
            <a:avLst/>
          </a:prstGeom>
        </p:spPr>
        <p:txBody>
          <a:bodyPr vert="horz" lIns="92302" tIns="46151" rIns="92302" bIns="4615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45528"/>
            <a:ext cx="3010324" cy="461972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45528"/>
            <a:ext cx="3010324" cy="461972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>
              <a:defRPr sz="1200"/>
            </a:lvl1pPr>
          </a:lstStyle>
          <a:p>
            <a:fld id="{A8940C0F-B484-5641-AF54-44CA56FC5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41650" y="868363"/>
            <a:ext cx="3124200" cy="23447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3087">
              <a:defRPr/>
            </a:pPr>
            <a:fld id="{A8940C0F-B484-5641-AF54-44CA56FC5AE2}" type="slidenum">
              <a:rPr lang="en-US">
                <a:solidFill>
                  <a:prstClr val="black"/>
                </a:solidFill>
                <a:latin typeface="Calibri"/>
              </a:rPr>
              <a:pPr defTabSz="923087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6818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90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3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82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65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499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6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16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15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61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34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0C0F-B484-5641-AF54-44CA56FC5A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90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860063"/>
            <a:ext cx="6743700" cy="1542196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542935"/>
            <a:ext cx="6743700" cy="84491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197232"/>
            <a:ext cx="2095813" cy="10060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257300" y="1641232"/>
            <a:ext cx="67437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0" y="0"/>
            <a:ext cx="67212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7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2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S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22899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82276" y="1172307"/>
            <a:ext cx="5642709" cy="429846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" y="131064"/>
            <a:ext cx="2276856" cy="672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55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-Sta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237" y="0"/>
            <a:ext cx="7067763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64308" y="1117601"/>
            <a:ext cx="7760677" cy="4353168"/>
          </a:xfrm>
        </p:spPr>
        <p:txBody>
          <a:bodyPr>
            <a:normAutofit/>
          </a:bodyPr>
          <a:lstStyle>
            <a:lvl1pPr>
              <a:defRPr sz="4400" i="0" u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2382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310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POnTheFly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27B5E-FA3F-4383-ACCE-FC390A390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aphicFrame>
        <p:nvGraphicFramePr>
          <p:cNvPr id="3" name="TPChart" hidden="1">
            <a:extLst>
              <a:ext uri="{FF2B5EF4-FFF2-40B4-BE49-F238E27FC236}">
                <a16:creationId xmlns:a16="http://schemas.microsoft.com/office/drawing/2014/main" id="{39E34A4B-1DA2-4DCC-9CFD-401E0150662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5261492"/>
              </p:ext>
            </p:extLst>
          </p:nvPr>
        </p:nvGraphicFramePr>
        <p:xfrm>
          <a:off x="6350000" y="1600200"/>
          <a:ext cx="254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939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962636"/>
          </a:xfrm>
        </p:spPr>
        <p:txBody>
          <a:bodyPr lIns="0" tIns="45720" rIns="0"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45720" r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365126"/>
            <a:ext cx="78867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447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0" y="0"/>
            <a:ext cx="9144000" cy="242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962636"/>
          </a:xfrm>
        </p:spPr>
        <p:txBody>
          <a:bodyPr lIns="0" rIns="0"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664677"/>
            <a:ext cx="7886700" cy="4512286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03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-1"/>
            <a:ext cx="9144000" cy="15097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962636"/>
          </a:xfrm>
        </p:spPr>
        <p:txBody>
          <a:bodyPr lIns="0" rIns="0"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664677"/>
            <a:ext cx="7886700" cy="4512286"/>
          </a:xfrm>
        </p:spPr>
        <p:txBody>
          <a:bodyPr lIns="0" r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-2"/>
            <a:ext cx="9144000" cy="1680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5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73538"/>
            <a:ext cx="9144000" cy="65844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610707"/>
            <a:ext cx="7886700" cy="1766277"/>
          </a:xfrm>
        </p:spPr>
        <p:txBody>
          <a:bodyPr lIns="0" rIns="0" anchor="b"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0339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73538"/>
            <a:ext cx="9144000" cy="65844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3888" y="3610707"/>
            <a:ext cx="7886700" cy="1766277"/>
          </a:xfrm>
        </p:spPr>
        <p:txBody>
          <a:bodyPr lIns="0" rIns="0" anchor="b"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5909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750276"/>
            <a:ext cx="9144000" cy="38060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3888" y="1266091"/>
            <a:ext cx="7886700" cy="2782278"/>
          </a:xfrm>
        </p:spPr>
        <p:txBody>
          <a:bodyPr lIns="0" rIns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5526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96263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8650" y="365126"/>
            <a:ext cx="78867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3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96263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28650" y="365126"/>
            <a:ext cx="78867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31927"/>
            <a:ext cx="900719" cy="248895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319965" y="6492875"/>
            <a:ext cx="824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515350" y="6396156"/>
            <a:ext cx="5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2A21711-6280-46AF-9984-81A76FE1C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44587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64677"/>
            <a:ext cx="7886700" cy="451228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9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84" r:id="rId3"/>
    <p:sldLayoutId id="2147483685" r:id="rId4"/>
    <p:sldLayoutId id="2147483673" r:id="rId5"/>
    <p:sldLayoutId id="2147483686" r:id="rId6"/>
    <p:sldLayoutId id="2147483687" r:id="rId7"/>
    <p:sldLayoutId id="2147483674" r:id="rId8"/>
    <p:sldLayoutId id="2147483675" r:id="rId9"/>
    <p:sldLayoutId id="2147483677" r:id="rId10"/>
    <p:sldLayoutId id="2147483688" r:id="rId11"/>
    <p:sldLayoutId id="2147483689" r:id="rId12"/>
    <p:sldLayoutId id="2147483679" r:id="rId13"/>
    <p:sldLayoutId id="214748369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6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cer-review.org" TargetMode="External"/><Relationship Id="rId2" Type="http://schemas.openxmlformats.org/officeDocument/2006/relationships/hyperlink" Target="https://icer-review.org/topic/abuse-deterrent-opioids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C03D4-7C0F-4B9A-9673-78932A86DF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Abuse-Deterrent Formulations of Opioids:</a:t>
            </a:r>
            <a:br>
              <a:rPr lang="en-US" sz="3500" dirty="0"/>
            </a:br>
            <a:r>
              <a:rPr lang="en-US" sz="3500" dirty="0"/>
              <a:t>Effectiveness and Value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6A9378B-7F1F-403F-95A3-73B3BF0269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Presentation to the Massachusetts Drug Formulary Commission</a:t>
            </a:r>
          </a:p>
          <a:p>
            <a:r>
              <a:rPr lang="en-US" dirty="0"/>
              <a:t>February 5, 2018</a:t>
            </a:r>
          </a:p>
        </p:txBody>
      </p:sp>
    </p:spTree>
    <p:extLst>
      <p:ext uri="{BB962C8B-B14F-4D97-AF65-F5344CB8AC3E}">
        <p14:creationId xmlns:p14="http://schemas.microsoft.com/office/powerpoint/2010/main" val="1519617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F7828-2DF7-4675-8CC1-56C0F2DBE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102" y="1998928"/>
            <a:ext cx="3316425" cy="4111457"/>
          </a:xfrm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91440" lvl="1" indent="0">
              <a:spcBef>
                <a:spcPts val="0"/>
              </a:spcBef>
              <a:buNone/>
            </a:pPr>
            <a:r>
              <a:rPr lang="en-US" sz="1800" dirty="0"/>
              <a:t>Study among </a:t>
            </a:r>
            <a:r>
              <a:rPr lang="en-US" sz="1800" b="1" dirty="0"/>
              <a:t>patients entering substance use disorder programs.</a:t>
            </a:r>
            <a:r>
              <a:rPr lang="en-US" sz="1800" dirty="0"/>
              <a:t> </a:t>
            </a:r>
          </a:p>
          <a:p>
            <a:pPr marL="91440" lvl="1" indent="0">
              <a:spcBef>
                <a:spcPts val="0"/>
              </a:spcBef>
              <a:buNone/>
            </a:pPr>
            <a:endParaRPr lang="en-US" sz="1800" i="1" dirty="0"/>
          </a:p>
          <a:p>
            <a:pPr marL="91440" lvl="1" indent="0">
              <a:spcBef>
                <a:spcPts val="0"/>
              </a:spcBef>
              <a:buNone/>
            </a:pPr>
            <a:r>
              <a:rPr lang="en-US" sz="1800" i="1" dirty="0"/>
              <a:t>Changes in the past month prevalence of abuse following reformulation:</a:t>
            </a:r>
            <a:endParaRPr lang="en-US" sz="1800" dirty="0"/>
          </a:p>
          <a:p>
            <a:pPr marL="91440" lvl="1" indent="0">
              <a:spcBef>
                <a:spcPts val="0"/>
              </a:spcBef>
              <a:buNone/>
            </a:pPr>
            <a:endParaRPr lang="en-US" sz="2900" dirty="0"/>
          </a:p>
          <a:p>
            <a:pPr marL="457200" lvl="2">
              <a:spcAft>
                <a:spcPts val="600"/>
              </a:spcAft>
            </a:pPr>
            <a:r>
              <a:rPr lang="en-US" dirty="0"/>
              <a:t>OxyContin: </a:t>
            </a:r>
            <a:r>
              <a:rPr lang="en-US" dirty="0">
                <a:solidFill>
                  <a:schemeClr val="tx1"/>
                </a:solidFill>
              </a:rPr>
              <a:t>  42% </a:t>
            </a:r>
          </a:p>
          <a:p>
            <a:pPr marL="457200" lvl="2">
              <a:spcAft>
                <a:spcPts val="600"/>
              </a:spcAft>
            </a:pPr>
            <a:r>
              <a:rPr lang="en-US" dirty="0"/>
              <a:t>Heroin: </a:t>
            </a:r>
            <a:r>
              <a:rPr lang="en-US" b="1" dirty="0">
                <a:solidFill>
                  <a:srgbClr val="FF0000"/>
                </a:solidFill>
              </a:rPr>
              <a:t>  100% </a:t>
            </a:r>
          </a:p>
          <a:p>
            <a:pPr marL="457200" lvl="2">
              <a:spcAft>
                <a:spcPts val="600"/>
              </a:spcAft>
            </a:pPr>
            <a:r>
              <a:rPr lang="en-US" dirty="0"/>
              <a:t>ER oxymorphone: </a:t>
            </a:r>
            <a:r>
              <a:rPr lang="en-US" b="1" dirty="0">
                <a:solidFill>
                  <a:srgbClr val="FF0000"/>
                </a:solidFill>
              </a:rPr>
              <a:t>  38%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526020"/>
            <a:ext cx="8363821" cy="543492"/>
          </a:xfrm>
        </p:spPr>
        <p:txBody>
          <a:bodyPr>
            <a:noAutofit/>
          </a:bodyPr>
          <a:lstStyle/>
          <a:p>
            <a:r>
              <a:rPr lang="en-CA" dirty="0"/>
              <a:t>Post-market Studies (Real World Evidence)</a:t>
            </a:r>
            <a:endParaRPr lang="en-US" dirty="0"/>
          </a:p>
        </p:txBody>
      </p:sp>
      <p:graphicFrame>
        <p:nvGraphicFramePr>
          <p:cNvPr id="7" name="Chart 23">
            <a:extLst>
              <a:ext uri="{FF2B5EF4-FFF2-40B4-BE49-F238E27FC236}">
                <a16:creationId xmlns:a16="http://schemas.microsoft.com/office/drawing/2014/main" id="{D254E57A-FC38-4B1D-B560-265F156B87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0250531"/>
              </p:ext>
            </p:extLst>
          </p:nvPr>
        </p:nvGraphicFramePr>
        <p:xfrm>
          <a:off x="4131257" y="1998928"/>
          <a:ext cx="4542959" cy="4080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CF3E5BC-67DE-4CAD-AA82-2C8E66626B02}"/>
              </a:ext>
            </a:extLst>
          </p:cNvPr>
          <p:cNvSpPr txBox="1"/>
          <p:nvPr/>
        </p:nvSpPr>
        <p:spPr>
          <a:xfrm>
            <a:off x="4131257" y="2022281"/>
            <a:ext cx="43136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3"/>
                </a:solidFill>
              </a:rPr>
              <a:t>Direct interview </a:t>
            </a:r>
            <a:r>
              <a:rPr lang="en-US" sz="1400" dirty="0">
                <a:solidFill>
                  <a:schemeClr val="accent3"/>
                </a:solidFill>
              </a:rPr>
              <a:t>with 153 participants entering substance abuse program: </a:t>
            </a:r>
            <a:r>
              <a:rPr lang="en-US" sz="1400" i="1" dirty="0">
                <a:solidFill>
                  <a:schemeClr val="accent3"/>
                </a:solidFill>
              </a:rPr>
              <a:t>Did ADF OxyContin influence the drugs that participants used for abuse?</a:t>
            </a:r>
            <a:endParaRPr lang="en-US" sz="1400" b="1" i="1" dirty="0">
              <a:solidFill>
                <a:schemeClr val="accent3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AAB3C-6882-4F74-96E9-845D0D6C1590}"/>
              </a:ext>
            </a:extLst>
          </p:cNvPr>
          <p:cNvSpPr txBox="1"/>
          <p:nvPr/>
        </p:nvSpPr>
        <p:spPr>
          <a:xfrm>
            <a:off x="2151442" y="6180630"/>
            <a:ext cx="6213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Cicero TJ, Ellis MS. Abuse-deterrent formulations and the prescription opioid abuse epidemic in the United States: Lessons learned from OxyContin. </a:t>
            </a:r>
            <a:r>
              <a:rPr lang="en-US" sz="1000" i="1" dirty="0">
                <a:solidFill>
                  <a:srgbClr val="000000"/>
                </a:solidFill>
              </a:rPr>
              <a:t>JAMA Psychiatry. </a:t>
            </a:r>
            <a:r>
              <a:rPr lang="en-US" sz="1000" dirty="0">
                <a:solidFill>
                  <a:srgbClr val="000000"/>
                </a:solidFill>
              </a:rPr>
              <a:t>2015;72(5):424-429.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6DF1F6-C283-431E-95EC-DBF269AB6493}"/>
              </a:ext>
            </a:extLst>
          </p:cNvPr>
          <p:cNvSpPr txBox="1"/>
          <p:nvPr/>
        </p:nvSpPr>
        <p:spPr>
          <a:xfrm>
            <a:off x="591103" y="1004253"/>
            <a:ext cx="83638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However, several studies also found an increase in the abuse and overdose death from other prescription opioids or heroin during the same time periods, suggesting there may have been a shift in abuse patterns. Examples: 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FA42464-76A4-48A8-AADB-9C051F687CDB}"/>
              </a:ext>
            </a:extLst>
          </p:cNvPr>
          <p:cNvSpPr/>
          <p:nvPr/>
        </p:nvSpPr>
        <p:spPr>
          <a:xfrm>
            <a:off x="2346276" y="4269908"/>
            <a:ext cx="91440" cy="274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F571C529-C16E-41C4-A980-BE595DF11A5D}"/>
              </a:ext>
            </a:extLst>
          </p:cNvPr>
          <p:cNvSpPr/>
          <p:nvPr/>
        </p:nvSpPr>
        <p:spPr>
          <a:xfrm rot="10800000">
            <a:off x="3150893" y="5072948"/>
            <a:ext cx="91440" cy="27432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5033D7B3-D656-405B-A918-AF8F9F2ABD28}"/>
              </a:ext>
            </a:extLst>
          </p:cNvPr>
          <p:cNvSpPr/>
          <p:nvPr/>
        </p:nvSpPr>
        <p:spPr>
          <a:xfrm rot="10800000">
            <a:off x="1971821" y="4658286"/>
            <a:ext cx="91440" cy="27432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973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Graphic spid="7" grpId="0">
        <p:bldAsOne/>
      </p:bldGraphic>
      <p:bldP spid="3" grpId="0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/>
              <a:t>Economic Evaluation</a:t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b="1" dirty="0"/>
              <a:t>Varun Kumar, MPH, MSc</a:t>
            </a:r>
          </a:p>
          <a:p>
            <a:pPr>
              <a:spcBef>
                <a:spcPct val="0"/>
              </a:spcBef>
            </a:pPr>
            <a:r>
              <a:rPr lang="en-US" dirty="0"/>
              <a:t>Health Economist, ICER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153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9078" y="5716261"/>
            <a:ext cx="70157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chemeClr val="accent3"/>
                </a:solidFill>
              </a:rPr>
              <a:t>Patients in the ADF and non-ADF opioid cohorts follow the same pathway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1B41A8-B978-4745-9EB3-F208CCD3D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6554" y="1509713"/>
            <a:ext cx="5944115" cy="40176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68962D-2193-4622-924D-86BC2DF83B0C}"/>
              </a:ext>
            </a:extLst>
          </p:cNvPr>
          <p:cNvSpPr txBox="1"/>
          <p:nvPr/>
        </p:nvSpPr>
        <p:spPr>
          <a:xfrm>
            <a:off x="1799078" y="4836963"/>
            <a:ext cx="334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Pre-Oxycontin abuse rate– 3.65%</a:t>
            </a:r>
          </a:p>
          <a:p>
            <a:r>
              <a:rPr lang="en-US" sz="1400" dirty="0">
                <a:solidFill>
                  <a:schemeClr val="tx2"/>
                </a:solidFill>
              </a:rPr>
              <a:t>Post Oxycontin abuse rate– 2.82%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5BE1C8-23EC-4B5D-9386-98CA65D9721A}"/>
              </a:ext>
            </a:extLst>
          </p:cNvPr>
          <p:cNvSpPr txBox="1"/>
          <p:nvPr/>
        </p:nvSpPr>
        <p:spPr>
          <a:xfrm>
            <a:off x="562950" y="1329571"/>
            <a:ext cx="3861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Hypothetical cohort model</a:t>
            </a:r>
          </a:p>
          <a:p>
            <a:r>
              <a:rPr lang="en-US" sz="1400" b="1" dirty="0"/>
              <a:t>100,000 incident ER opioid users </a:t>
            </a:r>
            <a:r>
              <a:rPr lang="en-US" sz="1400" dirty="0"/>
              <a:t>per cohort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55980C-6113-4881-A738-4BADFFEFC849}"/>
              </a:ext>
            </a:extLst>
          </p:cNvPr>
          <p:cNvSpPr txBox="1"/>
          <p:nvPr/>
        </p:nvSpPr>
        <p:spPr>
          <a:xfrm>
            <a:off x="550822" y="2103761"/>
            <a:ext cx="3035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Massachusetts model</a:t>
            </a:r>
          </a:p>
          <a:p>
            <a:r>
              <a:rPr lang="en-US" sz="1400" b="1" dirty="0"/>
              <a:t>Prevalent ER opioid users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867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Case Results (1/2)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E21B97-5D7E-4526-9811-D911CF1F3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54350"/>
              </p:ext>
            </p:extLst>
          </p:nvPr>
        </p:nvGraphicFramePr>
        <p:xfrm>
          <a:off x="628649" y="2051106"/>
          <a:ext cx="7886701" cy="176036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044388">
                  <a:extLst>
                    <a:ext uri="{9D8B030D-6E8A-4147-A177-3AD203B41FA5}">
                      <a16:colId xmlns:a16="http://schemas.microsoft.com/office/drawing/2014/main" val="3831584886"/>
                    </a:ext>
                  </a:extLst>
                </a:gridCol>
                <a:gridCol w="1896855">
                  <a:extLst>
                    <a:ext uri="{9D8B030D-6E8A-4147-A177-3AD203B41FA5}">
                      <a16:colId xmlns:a16="http://schemas.microsoft.com/office/drawing/2014/main" val="3798197630"/>
                    </a:ext>
                  </a:extLst>
                </a:gridCol>
                <a:gridCol w="1669232">
                  <a:extLst>
                    <a:ext uri="{9D8B030D-6E8A-4147-A177-3AD203B41FA5}">
                      <a16:colId xmlns:a16="http://schemas.microsoft.com/office/drawing/2014/main" val="4251380026"/>
                    </a:ext>
                  </a:extLst>
                </a:gridCol>
                <a:gridCol w="2276226">
                  <a:extLst>
                    <a:ext uri="{9D8B030D-6E8A-4147-A177-3AD203B41FA5}">
                      <a16:colId xmlns:a16="http://schemas.microsoft.com/office/drawing/2014/main" val="2664798506"/>
                    </a:ext>
                  </a:extLst>
                </a:gridCol>
              </a:tblGrid>
              <a:tr h="8950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Outcomes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Non-ADF cohort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ADF cohort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Difference (ADF cohort  – Non-ADF cohort)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9355556"/>
                  </a:ext>
                </a:extLst>
              </a:tr>
              <a:tr h="4326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New cases of abuse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10,532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8,229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(2,303)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5273645"/>
                  </a:ext>
                </a:extLst>
              </a:tr>
              <a:tr h="4326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Overdose deaths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1.77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1.38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(&lt;1)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545374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52B75B-CC4A-4171-95A6-000A4E9417D4}"/>
              </a:ext>
            </a:extLst>
          </p:cNvPr>
          <p:cNvSpPr txBox="1"/>
          <p:nvPr/>
        </p:nvSpPr>
        <p:spPr>
          <a:xfrm>
            <a:off x="513893" y="1411077"/>
            <a:ext cx="773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Clinical outcomes of non-ADF and ADF opioids for 100,000 patients at 5 years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7334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Case Results (2/2)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52B75B-CC4A-4171-95A6-000A4E9417D4}"/>
              </a:ext>
            </a:extLst>
          </p:cNvPr>
          <p:cNvSpPr txBox="1"/>
          <p:nvPr/>
        </p:nvSpPr>
        <p:spPr>
          <a:xfrm>
            <a:off x="530049" y="1264367"/>
            <a:ext cx="7736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Health system cost of ADF and non-ADF opioids for 100,000 patients at 5 years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5E31217-3FCF-4CF9-A8D3-B9452C2F4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664"/>
              </p:ext>
            </p:extLst>
          </p:nvPr>
        </p:nvGraphicFramePr>
        <p:xfrm>
          <a:off x="602169" y="1888805"/>
          <a:ext cx="7913181" cy="215057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152182">
                  <a:extLst>
                    <a:ext uri="{9D8B030D-6E8A-4147-A177-3AD203B41FA5}">
                      <a16:colId xmlns:a16="http://schemas.microsoft.com/office/drawing/2014/main" val="1373922920"/>
                    </a:ext>
                  </a:extLst>
                </a:gridCol>
                <a:gridCol w="1884556">
                  <a:extLst>
                    <a:ext uri="{9D8B030D-6E8A-4147-A177-3AD203B41FA5}">
                      <a16:colId xmlns:a16="http://schemas.microsoft.com/office/drawing/2014/main" val="1306197216"/>
                    </a:ext>
                  </a:extLst>
                </a:gridCol>
                <a:gridCol w="1744833">
                  <a:extLst>
                    <a:ext uri="{9D8B030D-6E8A-4147-A177-3AD203B41FA5}">
                      <a16:colId xmlns:a16="http://schemas.microsoft.com/office/drawing/2014/main" val="2478650709"/>
                    </a:ext>
                  </a:extLst>
                </a:gridCol>
                <a:gridCol w="2131610">
                  <a:extLst>
                    <a:ext uri="{9D8B030D-6E8A-4147-A177-3AD203B41FA5}">
                      <a16:colId xmlns:a16="http://schemas.microsoft.com/office/drawing/2014/main" val="2785041529"/>
                    </a:ext>
                  </a:extLst>
                </a:gridCol>
              </a:tblGrid>
              <a:tr h="594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 opioids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Non-ADF opioids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Difference (ADF – non-ADF)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8798801"/>
                  </a:ext>
                </a:extLst>
              </a:tr>
              <a:tr h="3112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Health care costs*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$8.8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$8.9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($113.5 million)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7571099"/>
                  </a:ext>
                </a:extLst>
              </a:tr>
              <a:tr h="6224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Prescription opioid costs (entire cohort)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$1.3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$657 million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$646 million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9340253"/>
                  </a:ext>
                </a:extLst>
              </a:tr>
              <a:tr h="6224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Total costs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$10.1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$9.5 billion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$533 million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09742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767027C-4CC2-4997-B320-8731C6E16D86}"/>
              </a:ext>
            </a:extLst>
          </p:cNvPr>
          <p:cNvSpPr txBox="1"/>
          <p:nvPr/>
        </p:nvSpPr>
        <p:spPr>
          <a:xfrm>
            <a:off x="1580983" y="6269038"/>
            <a:ext cx="4605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</a:rPr>
              <a:t>*Excluding prescription opioid costs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F1FC691-1EE5-4809-93E4-F506C5152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207195"/>
              </p:ext>
            </p:extLst>
          </p:nvPr>
        </p:nvGraphicFramePr>
        <p:xfrm>
          <a:off x="602169" y="4750420"/>
          <a:ext cx="7913181" cy="69731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791894">
                  <a:extLst>
                    <a:ext uri="{9D8B030D-6E8A-4147-A177-3AD203B41FA5}">
                      <a16:colId xmlns:a16="http://schemas.microsoft.com/office/drawing/2014/main" val="3341441694"/>
                    </a:ext>
                  </a:extLst>
                </a:gridCol>
                <a:gridCol w="3121287">
                  <a:extLst>
                    <a:ext uri="{9D8B030D-6E8A-4147-A177-3AD203B41FA5}">
                      <a16:colId xmlns:a16="http://schemas.microsoft.com/office/drawing/2014/main" val="462732425"/>
                    </a:ext>
                  </a:extLst>
                </a:gridCol>
              </a:tblGrid>
              <a:tr h="3486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Incremental outcome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2315682"/>
                  </a:ext>
                </a:extLst>
              </a:tr>
              <a:tr h="3486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To prevent one new abuse case 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$231,000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750147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5A92C7A-0DD0-49BB-AE20-3C1C3A92F984}"/>
              </a:ext>
            </a:extLst>
          </p:cNvPr>
          <p:cNvSpPr txBox="1"/>
          <p:nvPr/>
        </p:nvSpPr>
        <p:spPr>
          <a:xfrm>
            <a:off x="532620" y="4375453"/>
            <a:ext cx="791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Cost per incremental outcome using ADF versus non-ADF opioids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798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Threshold and Scenario Analyses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3628"/>
            <a:ext cx="7886700" cy="48706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Cost neutrality</a:t>
            </a:r>
          </a:p>
          <a:p>
            <a:r>
              <a:rPr lang="en-US" sz="2000" dirty="0"/>
              <a:t>Could be achieved if price of ADFs was discounted by ~</a:t>
            </a:r>
            <a:r>
              <a:rPr lang="en-US" sz="2000" b="1" dirty="0"/>
              <a:t>41%</a:t>
            </a:r>
          </a:p>
          <a:p>
            <a:r>
              <a:rPr lang="en-US" sz="2000" dirty="0"/>
              <a:t>Could not be achieved even if ADFs (at current prices) eliminated all abuse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Inclusion of societal perspective increased cost offsets for ADFs, but they still resulted in net higher costs of </a:t>
            </a:r>
            <a:r>
              <a:rPr lang="en-US" sz="2000" b="1" dirty="0"/>
              <a:t>almost $400 million</a:t>
            </a:r>
          </a:p>
          <a:p>
            <a:endParaRPr lang="en-US" sz="2000" dirty="0"/>
          </a:p>
          <a:p>
            <a:pPr marL="914400" lvl="2" indent="0">
              <a:buNone/>
            </a:pPr>
            <a:endParaRPr lang="en-US" sz="18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4524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Massachusetts Model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46668E-2C5B-4433-979E-2F7C8AA26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204348"/>
              </p:ext>
            </p:extLst>
          </p:nvPr>
        </p:nvGraphicFramePr>
        <p:xfrm>
          <a:off x="628650" y="2370511"/>
          <a:ext cx="7745915" cy="276703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992997">
                  <a:extLst>
                    <a:ext uri="{9D8B030D-6E8A-4147-A177-3AD203B41FA5}">
                      <a16:colId xmlns:a16="http://schemas.microsoft.com/office/drawing/2014/main" val="3093933918"/>
                    </a:ext>
                  </a:extLst>
                </a:gridCol>
                <a:gridCol w="1992997">
                  <a:extLst>
                    <a:ext uri="{9D8B030D-6E8A-4147-A177-3AD203B41FA5}">
                      <a16:colId xmlns:a16="http://schemas.microsoft.com/office/drawing/2014/main" val="457910763"/>
                    </a:ext>
                  </a:extLst>
                </a:gridCol>
                <a:gridCol w="1993850">
                  <a:extLst>
                    <a:ext uri="{9D8B030D-6E8A-4147-A177-3AD203B41FA5}">
                      <a16:colId xmlns:a16="http://schemas.microsoft.com/office/drawing/2014/main" val="1651387630"/>
                    </a:ext>
                  </a:extLst>
                </a:gridCol>
                <a:gridCol w="1766071">
                  <a:extLst>
                    <a:ext uri="{9D8B030D-6E8A-4147-A177-3AD203B41FA5}">
                      <a16:colId xmlns:a16="http://schemas.microsoft.com/office/drawing/2014/main" val="2197362064"/>
                    </a:ext>
                  </a:extLst>
                </a:gridCol>
              </a:tblGrid>
              <a:tr h="6333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Mixed ADF/non-ADF opioid use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All ADF opioid use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Difference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8225802"/>
                  </a:ext>
                </a:extLst>
              </a:tr>
              <a:tr h="3061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Abuse cases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5,229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4,387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(842)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3881545"/>
                  </a:ext>
                </a:extLst>
              </a:tr>
              <a:tr h="6333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Abuse-related total health care costs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$225 million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$204 million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($21 million)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6972884"/>
                  </a:ext>
                </a:extLst>
              </a:tr>
              <a:tr h="6333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Prescription opioid costs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$490 million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$513 million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2829177"/>
                  </a:ext>
                </a:extLst>
              </a:tr>
              <a:tr h="3061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Total health care </a:t>
                      </a:r>
                      <a:r>
                        <a:rPr lang="en-US" sz="1600" b="0" dirty="0">
                          <a:effectLst/>
                        </a:rPr>
                        <a:t>costs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$5.3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$5.8 billion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$475 million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860628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6FD0D5-09DD-4FF1-B42A-501F98F23A7F}"/>
              </a:ext>
            </a:extLst>
          </p:cNvPr>
          <p:cNvSpPr txBox="1"/>
          <p:nvPr/>
        </p:nvSpPr>
        <p:spPr>
          <a:xfrm>
            <a:off x="602169" y="1271241"/>
            <a:ext cx="7772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Outcomes when </a:t>
            </a:r>
            <a:r>
              <a:rPr lang="en-US" b="1"/>
              <a:t>converting all </a:t>
            </a:r>
            <a:r>
              <a:rPr lang="en-US" b="1" dirty="0"/>
              <a:t>non-ADF opioid </a:t>
            </a:r>
            <a:r>
              <a:rPr lang="en-US" b="1"/>
              <a:t>prescriptions to </a:t>
            </a:r>
            <a:r>
              <a:rPr lang="en-US" b="1" dirty="0"/>
              <a:t>ADF opioid prescriptions over one year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5688-352A-4144-9900-71ABAE753606}"/>
              </a:ext>
            </a:extLst>
          </p:cNvPr>
          <p:cNvSpPr txBox="1"/>
          <p:nvPr/>
        </p:nvSpPr>
        <p:spPr>
          <a:xfrm>
            <a:off x="628649" y="1917572"/>
            <a:ext cx="5591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Non-ADF: 113,000 users         ADF: 60,000 users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952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3628"/>
            <a:ext cx="7886700" cy="4870677"/>
          </a:xfrm>
        </p:spPr>
        <p:txBody>
          <a:bodyPr>
            <a:noAutofit/>
          </a:bodyPr>
          <a:lstStyle/>
          <a:p>
            <a:r>
              <a:rPr lang="en-US" sz="2000" dirty="0"/>
              <a:t>There have been no prospective studies of patients who are newly-prescribed opioids measuring incidence of abuse of ADFs versus non-ADFs.</a:t>
            </a:r>
          </a:p>
          <a:p>
            <a:r>
              <a:rPr lang="en-US" sz="2000" dirty="0"/>
              <a:t>Current evidence shows a decrease in OxyContin-specific abuse following reformulation, however, the change in the pattern of abuse and diversion of other products remains uncertain because it is difficult to quantify. </a:t>
            </a:r>
          </a:p>
          <a:p>
            <a:r>
              <a:rPr lang="en-US" sz="2000" dirty="0"/>
              <a:t>Our model shows that ER ADF opioids have the potential to reduce abuse in opioid-prescribed chronic pain patients, but at substantially higher costs to the health system and society.</a:t>
            </a:r>
          </a:p>
          <a:p>
            <a:pPr marL="914400" lvl="2" indent="0">
              <a:buNone/>
            </a:pPr>
            <a:endParaRPr lang="en-US" sz="18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5968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8E9477-E7F0-4198-928E-53986A8910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Policy Recommendations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00085D9-478D-4E48-BCAB-CDF4FB5B07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Sarah K. Emond, MPP</a:t>
            </a:r>
            <a:br>
              <a:rPr lang="en-US" dirty="0"/>
            </a:br>
            <a:r>
              <a:rPr lang="en-US" dirty="0"/>
              <a:t>Executive Vice President and Chief Operating Officer</a:t>
            </a:r>
          </a:p>
        </p:txBody>
      </p:sp>
    </p:spTree>
    <p:extLst>
      <p:ext uri="{BB962C8B-B14F-4D97-AF65-F5344CB8AC3E}">
        <p14:creationId xmlns:p14="http://schemas.microsoft.com/office/powerpoint/2010/main" val="3949863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B3E0A-DC39-4A4F-895D-33D41A113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Votes of the New England CEPAC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6532A-8FD1-46E6-98EC-33B4FDE74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Evidence is adequate to suggest a reduced risk of abuse among </a:t>
            </a:r>
            <a:r>
              <a:rPr lang="en-US" sz="2000" i="1" dirty="0"/>
              <a:t>individual</a:t>
            </a:r>
            <a:r>
              <a:rPr lang="en-US" sz="2000" dirty="0"/>
              <a:t> patients prescribed OxyContin compared to non-ADF opioids.</a:t>
            </a:r>
          </a:p>
          <a:p>
            <a:r>
              <a:rPr lang="en-US" sz="2000" dirty="0"/>
              <a:t>Evidence is not sufficient to show a reduced risk of abuse for </a:t>
            </a:r>
            <a:r>
              <a:rPr lang="en-US" sz="2000" i="1" dirty="0"/>
              <a:t>individual</a:t>
            </a:r>
            <a:r>
              <a:rPr lang="en-US" sz="2000" dirty="0"/>
              <a:t> patients being prescribed any of the eight other abuse-deterrent ER opioids, excluding OxyContin.</a:t>
            </a:r>
          </a:p>
          <a:p>
            <a:r>
              <a:rPr lang="en-US" sz="2000" dirty="0"/>
              <a:t>At a </a:t>
            </a:r>
            <a:r>
              <a:rPr lang="en-US" sz="2000" i="1" dirty="0"/>
              <a:t>population</a:t>
            </a:r>
            <a:r>
              <a:rPr lang="en-US" sz="2000" dirty="0"/>
              <a:t> level, evidence is not adequate to demonstrate a net health benefit of OxyContin over a non-ADF ER opioid, due to limited evidence and concerns about abuse shifting to other opioids.</a:t>
            </a:r>
          </a:p>
        </p:txBody>
      </p:sp>
    </p:spTree>
    <p:extLst>
      <p:ext uri="{BB962C8B-B14F-4D97-AF65-F5344CB8AC3E}">
        <p14:creationId xmlns:p14="http://schemas.microsoft.com/office/powerpoint/2010/main" val="1098451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8CF38-A97C-4FF5-BC3A-E99A55471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0CAD2-7DAA-454E-AE03-FFFE0DD7C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ICER</a:t>
            </a:r>
          </a:p>
          <a:p>
            <a:r>
              <a:rPr lang="en-US" dirty="0"/>
              <a:t>Comparative clinical effectiveness of abuse-deterrent formulations of opioids (ADFs)</a:t>
            </a:r>
          </a:p>
          <a:p>
            <a:r>
              <a:rPr lang="en-US" dirty="0"/>
              <a:t>Comparative value analysis of ADFs</a:t>
            </a:r>
          </a:p>
          <a:p>
            <a:r>
              <a:rPr lang="en-US" dirty="0"/>
              <a:t>Policy recommendations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071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F1684-F236-4910-8F2E-5E13D7E2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Policy Take-Aways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49AC3-1115-43F0-BFC5-A9E611BA1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Policymakers should be aware that no evidence exists to evaluate the balance of positive and unintended negative effects of mandatory ADF substitution laws. </a:t>
            </a:r>
          </a:p>
          <a:p>
            <a:r>
              <a:rPr lang="en-US" sz="2000" dirty="0"/>
              <a:t>Policymakers and clinical leaders should consider measures to phase in ADFs while ensuring adequate support for other elements of a multi-pronged approach to the opioid crisis.</a:t>
            </a:r>
          </a:p>
          <a:p>
            <a:r>
              <a:rPr lang="en-US" sz="2000" dirty="0"/>
              <a:t>Manufacturers and payers must recognize a shared commitment to making ADFs affordable to patients and to the health system.</a:t>
            </a:r>
          </a:p>
          <a:p>
            <a:r>
              <a:rPr lang="en-US" sz="2000" dirty="0"/>
              <a:t>The term “abuse-deterrent formulation” presents a significant risk that the addictive and abuse potential of ADFs will be misunderstood. The FDA should reconsider whether it can use “tamper-resistant formulation" instead.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23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E397-0F61-41B6-8074-FBD75BA2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more information:</a:t>
            </a:r>
            <a:br>
              <a:rPr lang="en-US" dirty="0"/>
            </a:br>
            <a:r>
              <a:rPr lang="en-US" dirty="0">
                <a:hlinkClick r:id="rId2"/>
              </a:rPr>
              <a:t>https://icer-review.org/topic/abuse-deterrent-opioids/</a:t>
            </a:r>
            <a:br>
              <a:rPr lang="en-US" dirty="0"/>
            </a:br>
            <a:br>
              <a:rPr lang="en-US" dirty="0"/>
            </a:br>
            <a:r>
              <a:rPr lang="en-US" dirty="0">
                <a:hlinkClick r:id="rId3"/>
              </a:rPr>
              <a:t>info@icer-review.org</a:t>
            </a:r>
            <a:br>
              <a:rPr lang="en-US" dirty="0"/>
            </a:br>
            <a:r>
              <a:rPr lang="en-US" dirty="0"/>
              <a:t>617-528-4013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83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B97B-C9AC-471D-B423-1D9F23CF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ICER and this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70EA1-C409-43E7-A887-5E4E5C677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b="1" dirty="0"/>
              <a:t>Independent</a:t>
            </a:r>
            <a:r>
              <a:rPr lang="en-US" dirty="0"/>
              <a:t> health technology assessment group</a:t>
            </a:r>
          </a:p>
          <a:p>
            <a:pPr>
              <a:lnSpc>
                <a:spcPct val="120000"/>
              </a:lnSpc>
              <a:defRPr/>
            </a:pPr>
            <a:r>
              <a:rPr lang="en-US" dirty="0"/>
              <a:t>Develop </a:t>
            </a:r>
            <a:r>
              <a:rPr lang="en-US" b="1" dirty="0"/>
              <a:t>publicly available value assessment reports</a:t>
            </a:r>
            <a:r>
              <a:rPr lang="en-US" dirty="0"/>
              <a:t> on drugs near time of FDA approval</a:t>
            </a:r>
          </a:p>
          <a:p>
            <a:pPr>
              <a:lnSpc>
                <a:spcPct val="120000"/>
              </a:lnSpc>
              <a:defRPr/>
            </a:pPr>
            <a:r>
              <a:rPr lang="en-US" dirty="0"/>
              <a:t>Review </a:t>
            </a:r>
            <a:r>
              <a:rPr lang="en-US" b="1" dirty="0"/>
              <a:t>“health systems” topics </a:t>
            </a:r>
            <a:r>
              <a:rPr lang="en-US" dirty="0"/>
              <a:t>to aid public and private policymakers</a:t>
            </a:r>
          </a:p>
          <a:p>
            <a:pPr>
              <a:lnSpc>
                <a:spcPct val="120000"/>
              </a:lnSpc>
              <a:defRPr/>
            </a:pPr>
            <a:r>
              <a:rPr lang="en-US" dirty="0"/>
              <a:t>Convene regional independent </a:t>
            </a:r>
            <a:r>
              <a:rPr lang="en-US" b="1" dirty="0"/>
              <a:t>appraisal committees </a:t>
            </a:r>
            <a:r>
              <a:rPr lang="en-US" dirty="0"/>
              <a:t>for public hearings on each report</a:t>
            </a:r>
          </a:p>
          <a:p>
            <a:pPr>
              <a:lnSpc>
                <a:spcPct val="120000"/>
              </a:lnSpc>
              <a:defRPr/>
            </a:pPr>
            <a:r>
              <a:rPr lang="en-US" dirty="0"/>
              <a:t>ADF project undertaken for the </a:t>
            </a:r>
            <a:r>
              <a:rPr lang="en-US" b="1" dirty="0"/>
              <a:t>New England Comparative Effectiveness Public Advisory Council </a:t>
            </a:r>
            <a:r>
              <a:rPr lang="en-US" dirty="0"/>
              <a:t>(CEPAC) appraisal committee; completed in August 2017</a:t>
            </a:r>
          </a:p>
        </p:txBody>
      </p:sp>
    </p:spTree>
    <p:extLst>
      <p:ext uri="{BB962C8B-B14F-4D97-AF65-F5344CB8AC3E}">
        <p14:creationId xmlns:p14="http://schemas.microsoft.com/office/powerpoint/2010/main" val="17420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B97B-C9AC-471D-B423-1D9F23CF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Appraisal Committees</a:t>
            </a:r>
          </a:p>
        </p:txBody>
      </p:sp>
      <p:pic>
        <p:nvPicPr>
          <p:cNvPr id="7" name="Picture 2" descr="Image result for powerpoint map of us">
            <a:extLst>
              <a:ext uri="{FF2B5EF4-FFF2-40B4-BE49-F238E27FC236}">
                <a16:creationId xmlns:a16="http://schemas.microsoft.com/office/drawing/2014/main" id="{F5AD4A89-4832-4B4B-A540-900E78D87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811" y="1023969"/>
            <a:ext cx="7832906" cy="513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1CA9A2-3612-4B15-AC96-7A997F1808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24" y="2616607"/>
            <a:ext cx="2454016" cy="81493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11C545-955B-4D30-8D47-1C7C86503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5447" y="3347230"/>
            <a:ext cx="2454016" cy="85890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967642-077E-4F36-9C22-389DC1D68F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9800" y="2135610"/>
            <a:ext cx="2454016" cy="85686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868833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Funding (updated Jan 2018)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6850" y="1660445"/>
            <a:ext cx="8230313" cy="4650907"/>
            <a:chOff x="452361" y="1292694"/>
            <a:chExt cx="8230313" cy="4650906"/>
          </a:xfrm>
        </p:grpSpPr>
        <p:graphicFrame>
          <p:nvGraphicFramePr>
            <p:cNvPr id="5" name="Content Placeholder 9"/>
            <p:cNvGraphicFramePr>
              <a:graphicFrameLocks/>
            </p:cNvGraphicFramePr>
            <p:nvPr>
              <p:extLst/>
            </p:nvPr>
          </p:nvGraphicFramePr>
          <p:xfrm>
            <a:off x="685800" y="1524000"/>
            <a:ext cx="7772400" cy="4419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685800" y="1498921"/>
              <a:ext cx="14798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9"/>
                  </a:solidFill>
                  <a:latin typeface="Arial"/>
                </a:rPr>
                <a:t>ICER Policy </a:t>
              </a:r>
              <a:br>
                <a:rPr lang="en-US" dirty="0">
                  <a:solidFill>
                    <a:srgbClr val="000099"/>
                  </a:solidFill>
                  <a:latin typeface="Arial"/>
                </a:rPr>
              </a:br>
              <a:r>
                <a:rPr lang="en-US" dirty="0">
                  <a:solidFill>
                    <a:srgbClr val="000099"/>
                  </a:solidFill>
                  <a:latin typeface="Arial"/>
                </a:rPr>
                <a:t>Summit only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2361" y="1292694"/>
              <a:ext cx="8230313" cy="4523624"/>
            </a:xfrm>
            <a:prstGeom prst="rect">
              <a:avLst/>
            </a:prstGeom>
          </p:spPr>
        </p:pic>
        <p:sp>
          <p:nvSpPr>
            <p:cNvPr id="3" name="Left Brace 2"/>
            <p:cNvSpPr/>
            <p:nvPr/>
          </p:nvSpPr>
          <p:spPr>
            <a:xfrm rot="4072918">
              <a:off x="1420305" y="1759226"/>
              <a:ext cx="585694" cy="1242391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285BA7"/>
                </a:solidFill>
                <a:latin typeface="Arial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7DA3073-A56E-4CB4-8644-318931D1AABA}"/>
              </a:ext>
            </a:extLst>
          </p:cNvPr>
          <p:cNvSpPr txBox="1"/>
          <p:nvPr/>
        </p:nvSpPr>
        <p:spPr>
          <a:xfrm>
            <a:off x="1714500" y="6213378"/>
            <a:ext cx="6972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Foundations: </a:t>
            </a:r>
            <a:r>
              <a:rPr lang="en-US" dirty="0">
                <a:solidFill>
                  <a:schemeClr val="accent3"/>
                </a:solidFill>
              </a:rPr>
              <a:t>Laura and John Arnold Foundation, California Health Care Foundation, Blue Shield of California Foundation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786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Evidence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041101"/>
            <a:ext cx="6743700" cy="100366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b="1" dirty="0"/>
              <a:t>Foluso Agboola, MBBS, MPH </a:t>
            </a:r>
          </a:p>
          <a:p>
            <a:pPr>
              <a:spcBef>
                <a:spcPct val="0"/>
              </a:spcBef>
            </a:pPr>
            <a:r>
              <a:rPr lang="en-US" dirty="0"/>
              <a:t>Research Scientist, ICER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9925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47077"/>
            <a:ext cx="7886700" cy="535103"/>
          </a:xfrm>
        </p:spPr>
        <p:txBody>
          <a:bodyPr>
            <a:normAutofit/>
          </a:bodyPr>
          <a:lstStyle/>
          <a:p>
            <a:r>
              <a:rPr lang="en-CA" dirty="0"/>
              <a:t>Abuse deterrent formulations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425679"/>
              </p:ext>
            </p:extLst>
          </p:nvPr>
        </p:nvGraphicFramePr>
        <p:xfrm>
          <a:off x="1459685" y="3196206"/>
          <a:ext cx="6040074" cy="2869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0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25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Opioid Products with FDA-Approved Abuse-Deterrent Labeling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OxyContin® TR (Oxycodone, Purdue)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Embeda® (Morphine + naltrexone, Pfizer)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8781759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Targiniq® (Oxycodone + naloxone ER, Purdue)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6422044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indent="-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Hysingla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® ER (Hydrocodone, Purdue)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3260818"/>
                  </a:ext>
                </a:extLst>
              </a:tr>
              <a:tr h="254698">
                <a:tc>
                  <a:txBody>
                    <a:bodyPr/>
                    <a:lstStyle/>
                    <a:p>
                      <a:pPr marL="91440" indent="-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Morphabond® (Morphine ER, Inspirion &amp; Daiichi Sankyo)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9879477"/>
                  </a:ext>
                </a:extLst>
              </a:tr>
              <a:tr h="258335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Xtampza®</a:t>
                      </a:r>
                      <a:r>
                        <a:rPr lang="en-US" sz="14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(Oxycodone, Collegium Pharmaceutical Inc.)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442273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Troxyca® ER (Oxycodone + naltrexone, Pfizer)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2103139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Arymo®</a:t>
                      </a:r>
                      <a:r>
                        <a:rPr lang="en-US" sz="14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( Morphine, Egalet)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9879947"/>
                  </a:ext>
                </a:extLst>
              </a:tr>
              <a:tr h="234851">
                <a:tc>
                  <a:txBody>
                    <a:bodyPr/>
                    <a:lstStyle/>
                    <a:p>
                      <a:pPr marL="91440" marR="0" lvl="0" indent="-18288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Vantrela</a:t>
                      </a:r>
                      <a:r>
                        <a:rPr lang="en-US" sz="14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(Hydrocodone, Teva)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95">
                <a:tc>
                  <a:txBody>
                    <a:bodyPr/>
                    <a:lstStyle/>
                    <a:p>
                      <a:pPr marL="91440" indent="-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RoxyBond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® (Oxycodone, Inspirion &amp; Daiichi Sankyo)</a:t>
                      </a:r>
                      <a:endParaRPr lang="fr-CA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928E3E3-4106-4323-81F8-4C22BFDCDD6C}"/>
              </a:ext>
            </a:extLst>
          </p:cNvPr>
          <p:cNvSpPr txBox="1">
            <a:spLocks/>
          </p:cNvSpPr>
          <p:nvPr/>
        </p:nvSpPr>
        <p:spPr>
          <a:xfrm>
            <a:off x="628650" y="1155965"/>
            <a:ext cx="7886700" cy="188938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ADF opioids are specially formulated to be more difficult to manipulate in order to deter chewing, intranasal, and intravenous routes of abuse. </a:t>
            </a:r>
          </a:p>
          <a:p>
            <a:r>
              <a:rPr lang="en-US" sz="2000" dirty="0"/>
              <a:t>However, none of the FDA-approved ADFs deter the most common form of abuse - swallowing more than the intended dose of intact capsules or tablets.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CA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DD1801-5AAB-49D7-9968-F4F9BD1F7B94}"/>
              </a:ext>
            </a:extLst>
          </p:cNvPr>
          <p:cNvSpPr/>
          <p:nvPr/>
        </p:nvSpPr>
        <p:spPr>
          <a:xfrm>
            <a:off x="1459685" y="5721531"/>
            <a:ext cx="6040074" cy="2795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134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86B57-BF66-4EB3-8BAB-4497EC1B2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ADF Evidence: Pre-market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EB5FD-06D9-431F-90EA-BF01422FA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10211"/>
            <a:ext cx="7886700" cy="4512286"/>
          </a:xfrm>
        </p:spPr>
        <p:txBody>
          <a:bodyPr>
            <a:normAutofit/>
          </a:bodyPr>
          <a:lstStyle/>
          <a:p>
            <a:r>
              <a:rPr lang="en-US" sz="2000" dirty="0">
                <a:cs typeface="Calibri" panose="020F0502020204030204" pitchFamily="34" charset="0"/>
              </a:rPr>
              <a:t>We identified 15 randomized crossover trials evaluating oral or intranasal abuse of ADFs vs. non-ADFs in the same class.</a:t>
            </a:r>
          </a:p>
          <a:p>
            <a:r>
              <a:rPr lang="en-US" sz="2000" dirty="0">
                <a:cs typeface="Calibri" panose="020F0502020204030204" pitchFamily="34" charset="0"/>
              </a:rPr>
              <a:t>Study participants were </a:t>
            </a:r>
            <a:r>
              <a:rPr lang="en-US" sz="2000" i="1" dirty="0">
                <a:cs typeface="Calibri" panose="020F0502020204030204" pitchFamily="34" charset="0"/>
              </a:rPr>
              <a:t>healthy, non-dependent recreational drug users</a:t>
            </a:r>
            <a:r>
              <a:rPr lang="en-US" sz="2000" dirty="0">
                <a:cs typeface="Calibri" panose="020F0502020204030204" pitchFamily="34" charset="0"/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cs typeface="Calibri" panose="020F0502020204030204" pitchFamily="34" charset="0"/>
              </a:rPr>
              <a:t>Observed outcomes may not be generalizable to chronic pain patients.</a:t>
            </a:r>
          </a:p>
          <a:p>
            <a:r>
              <a:rPr lang="en-US" sz="2000" dirty="0">
                <a:cs typeface="Calibri" panose="020F0502020204030204" pitchFamily="34" charset="0"/>
              </a:rPr>
              <a:t>Relative to non-ADF comparators, all ADFs produced statistically-significantly lower scores on VAS “drug liking” and ‘take drug again” measures.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cs typeface="Calibri" panose="020F0502020204030204" pitchFamily="34" charset="0"/>
              </a:rPr>
              <a:t>There is no established threshold for what constitutes a clinically-important difference.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cs typeface="Calibri" panose="020F0502020204030204" pitchFamily="34" charset="0"/>
              </a:rPr>
              <a:t>It is uncertain whether these endpoints are predictive of real-world abuse.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86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DF0A12-D47F-424F-B860-4A45ED16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530652"/>
            <a:ext cx="8389415" cy="962636"/>
          </a:xfrm>
        </p:spPr>
        <p:txBody>
          <a:bodyPr>
            <a:noAutofit/>
          </a:bodyPr>
          <a:lstStyle/>
          <a:p>
            <a:r>
              <a:rPr lang="en-CA" dirty="0"/>
              <a:t>Post-market Studies (Real World Evidence)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B128D6-7215-4710-ACB4-B8FD20D1C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0450"/>
            <a:ext cx="7886700" cy="4512286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Post-market data is an FDA requirement for all ADFs; however, evidence is currently available only for OxyContin. </a:t>
            </a:r>
          </a:p>
          <a:p>
            <a:r>
              <a:rPr lang="en-US" sz="2000" dirty="0"/>
              <a:t>All 26 identified studies were non-randomized, examining the aggregate periods before (1-2 years before) and after (1-4 years after) reformulation of OxyContin as an ADF.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Variety of data sources (e.g. patients entering substance abuse programs; medical claims databases; police reports; spontaneous adverse events).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 prospective studies in chronic pain patients.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Abuse and Misuse</a:t>
            </a:r>
            <a:r>
              <a:rPr lang="en-US" sz="2000" dirty="0"/>
              <a:t>: Data suggest a 12% - 75% decline in the rate of OxyContin abuse after reformulation, in different study populations and at different time points.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Overdose and overdose death: </a:t>
            </a:r>
            <a:r>
              <a:rPr lang="en-US" sz="2000" dirty="0"/>
              <a:t>Limited evidence indicates a 34% to 65% decline in the rates of overdose and overdose deaths attributed to OxyContin after the ADF was introduced.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Diversion: </a:t>
            </a:r>
            <a:r>
              <a:rPr lang="en-US" sz="2000" dirty="0"/>
              <a:t>Limited evidence</a:t>
            </a:r>
          </a:p>
          <a:p>
            <a:pPr marL="457200" lvl="1" indent="0">
              <a:buNone/>
            </a:pPr>
            <a:endParaRPr lang="en-US" sz="2000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fr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832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0e814602-969c-4299-83ce-b89e46eaf63f"/>
  <p:tag name="WASPOLLED" val="3055F3C525D64F068CFF1DAD0AADC435"/>
  <p:tag name="TPVERSION" val="6"/>
  <p:tag name="TPFULLVERSION" val="7.5.8.4"/>
  <p:tag name="PPTVERSION" val="16"/>
  <p:tag name="TPOS" val="2"/>
  <p:tag name="TPLASTSAVEVERSION" val="6.2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ICER Theme">
  <a:themeElements>
    <a:clrScheme name="">
      <a:dk1>
        <a:srgbClr val="285BA7"/>
      </a:dk1>
      <a:lt1>
        <a:srgbClr val="FFFFFF"/>
      </a:lt1>
      <a:dk2>
        <a:srgbClr val="009D78"/>
      </a:dk2>
      <a:lt2>
        <a:srgbClr val="EADDB3"/>
      </a:lt2>
      <a:accent1>
        <a:srgbClr val="0071CE"/>
      </a:accent1>
      <a:accent2>
        <a:srgbClr val="006E62"/>
      </a:accent2>
      <a:accent3>
        <a:srgbClr val="2D2B2C"/>
      </a:accent3>
      <a:accent4>
        <a:srgbClr val="D3562A"/>
      </a:accent4>
      <a:accent5>
        <a:srgbClr val="E7EFEA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285BA7"/>
    </a:dk1>
    <a:lt1>
      <a:srgbClr val="FFFFFF"/>
    </a:lt1>
    <a:dk2>
      <a:srgbClr val="009D78"/>
    </a:dk2>
    <a:lt2>
      <a:srgbClr val="EADDB3"/>
    </a:lt2>
    <a:accent1>
      <a:srgbClr val="0071CE"/>
    </a:accent1>
    <a:accent2>
      <a:srgbClr val="006E62"/>
    </a:accent2>
    <a:accent3>
      <a:srgbClr val="2D2B2C"/>
    </a:accent3>
    <a:accent4>
      <a:srgbClr val="D3562A"/>
    </a:accent4>
    <a:accent5>
      <a:srgbClr val="E7EFEA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cfaff83-ebf2-4440-a12d-a3646f7325a7">
      <UserInfo>
        <DisplayName>Erin Lawler</DisplayName>
        <AccountId>31</AccountId>
        <AccountType/>
      </UserInfo>
      <UserInfo>
        <DisplayName>Maggie Webb</DisplayName>
        <AccountId>215</AccountId>
        <AccountType/>
      </UserInfo>
      <UserInfo>
        <DisplayName>Sonya Khan</DisplayName>
        <AccountId>153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FBF7073C973E4CA12DA6684E6952D4" ma:contentTypeVersion="5" ma:contentTypeDescription="Create a new document." ma:contentTypeScope="" ma:versionID="8fb805cf3f46ef22179368742554c3fe">
  <xsd:schema xmlns:xsd="http://www.w3.org/2001/XMLSchema" xmlns:xs="http://www.w3.org/2001/XMLSchema" xmlns:p="http://schemas.microsoft.com/office/2006/metadata/properties" xmlns:ns2="dcfaff83-ebf2-4440-a12d-a3646f7325a7" xmlns:ns3="86a9f6dc-fbd1-496b-87d1-34e5b7236c83" targetNamespace="http://schemas.microsoft.com/office/2006/metadata/properties" ma:root="true" ma:fieldsID="8aa5f168d01baa2a5666900f0a7dd1a5" ns2:_="" ns3:_="">
    <xsd:import namespace="dcfaff83-ebf2-4440-a12d-a3646f7325a7"/>
    <xsd:import namespace="86a9f6dc-fbd1-496b-87d1-34e5b7236c8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aff83-ebf2-4440-a12d-a3646f7325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9f6dc-fbd1-496b-87d1-34e5b7236c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FC7005-13D5-4090-ADC0-DB8BA66F1005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cfaff83-ebf2-4440-a12d-a3646f7325a7"/>
    <ds:schemaRef ds:uri="http://purl.org/dc/terms/"/>
    <ds:schemaRef ds:uri="86a9f6dc-fbd1-496b-87d1-34e5b7236c8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53E4C9-057F-465C-9863-FC88D5C4B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faff83-ebf2-4440-a12d-a3646f7325a7"/>
    <ds:schemaRef ds:uri="86a9f6dc-fbd1-496b-87d1-34e5b7236c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6F6D55-6F6A-4C10-B14B-F8ED0D95A9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31992</TotalTime>
  <Words>1365</Words>
  <Application>Microsoft Office PowerPoint</Application>
  <PresentationFormat>On-screen Show (4:3)</PresentationFormat>
  <Paragraphs>178</Paragraphs>
  <Slides>21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ICER Theme</vt:lpstr>
      <vt:lpstr>Abuse-Deterrent Formulations of Opioids: Effectiveness and Value</vt:lpstr>
      <vt:lpstr>Presentation Agenda</vt:lpstr>
      <vt:lpstr>About ICER and this Review</vt:lpstr>
      <vt:lpstr>Independent Appraisal Committees</vt:lpstr>
      <vt:lpstr>Sources of Funding (updated Jan 2018)</vt:lpstr>
      <vt:lpstr>Evidence Review</vt:lpstr>
      <vt:lpstr>Abuse deterrent formulations</vt:lpstr>
      <vt:lpstr>ADF Evidence: Pre-market Studies</vt:lpstr>
      <vt:lpstr>Post-market Studies (Real World Evidence)</vt:lpstr>
      <vt:lpstr>Post-market Studies (Real World Evidence)</vt:lpstr>
      <vt:lpstr>Economic Evaluation </vt:lpstr>
      <vt:lpstr>Our Approach</vt:lpstr>
      <vt:lpstr>Base Case Results (1/2)</vt:lpstr>
      <vt:lpstr>Base Case Results (2/2)</vt:lpstr>
      <vt:lpstr>Threshold and Scenario Analyses</vt:lpstr>
      <vt:lpstr>Massachusetts Model </vt:lpstr>
      <vt:lpstr>Summary and Conclusions</vt:lpstr>
      <vt:lpstr>Policy Recommendations</vt:lpstr>
      <vt:lpstr>Votes of the New England CEPAC</vt:lpstr>
      <vt:lpstr>Key Policy Take-Aways</vt:lpstr>
      <vt:lpstr>For more information: https://icer-review.org/topic/abuse-deterrent-opioids/  info@icer-review.org 617-528-4013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Basabe</dc:creator>
  <cp:lastModifiedBy>Sarah Emond</cp:lastModifiedBy>
  <cp:revision>521</cp:revision>
  <cp:lastPrinted>2017-03-22T16:51:53Z</cp:lastPrinted>
  <dcterms:created xsi:type="dcterms:W3CDTF">2016-08-04T18:35:25Z</dcterms:created>
  <dcterms:modified xsi:type="dcterms:W3CDTF">2018-01-26T16:38:36Z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0x010100FDFBF7073C973E4CA12DA6684E6952D4</vt:lpwstr>
  </property>
  <property fmtid="{D5CDD505-2E9C-101B-9397-08002B2CF9AE}" pid="3" name="_NewReviewCycle">
    <vt:lpwstr/>
  </property>
</Properties>
</file>