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9" r:id="rId5"/>
  </p:sldMasterIdLst>
  <p:notesMasterIdLst>
    <p:notesMasterId r:id="rId47"/>
  </p:notesMasterIdLst>
  <p:handoutMasterIdLst>
    <p:handoutMasterId r:id="rId48"/>
  </p:handoutMasterIdLst>
  <p:sldIdLst>
    <p:sldId id="256" r:id="rId6"/>
    <p:sldId id="388" r:id="rId7"/>
    <p:sldId id="389" r:id="rId8"/>
    <p:sldId id="390" r:id="rId9"/>
    <p:sldId id="451" r:id="rId10"/>
    <p:sldId id="364" r:id="rId11"/>
    <p:sldId id="365" r:id="rId12"/>
    <p:sldId id="391" r:id="rId13"/>
    <p:sldId id="426" r:id="rId14"/>
    <p:sldId id="427" r:id="rId15"/>
    <p:sldId id="428" r:id="rId16"/>
    <p:sldId id="430" r:id="rId17"/>
    <p:sldId id="431" r:id="rId18"/>
    <p:sldId id="443" r:id="rId19"/>
    <p:sldId id="436" r:id="rId20"/>
    <p:sldId id="437" r:id="rId21"/>
    <p:sldId id="450" r:id="rId22"/>
    <p:sldId id="439" r:id="rId23"/>
    <p:sldId id="422" r:id="rId24"/>
    <p:sldId id="423" r:id="rId25"/>
    <p:sldId id="392" r:id="rId26"/>
    <p:sldId id="393" r:id="rId27"/>
    <p:sldId id="395" r:id="rId28"/>
    <p:sldId id="407" r:id="rId29"/>
    <p:sldId id="408" r:id="rId30"/>
    <p:sldId id="452" r:id="rId31"/>
    <p:sldId id="455" r:id="rId32"/>
    <p:sldId id="453" r:id="rId33"/>
    <p:sldId id="454" r:id="rId34"/>
    <p:sldId id="456" r:id="rId35"/>
    <p:sldId id="457" r:id="rId36"/>
    <p:sldId id="458" r:id="rId37"/>
    <p:sldId id="459" r:id="rId38"/>
    <p:sldId id="463" r:id="rId39"/>
    <p:sldId id="460" r:id="rId40"/>
    <p:sldId id="461" r:id="rId41"/>
    <p:sldId id="399" r:id="rId42"/>
    <p:sldId id="400" r:id="rId43"/>
    <p:sldId id="401" r:id="rId44"/>
    <p:sldId id="402" r:id="rId45"/>
    <p:sldId id="440"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and Technology" initials="ISaT"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4E8"/>
    <a:srgbClr val="16145F"/>
    <a:srgbClr val="B5121B"/>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96692-9A76-5B4A-849B-A9FEDC1733DB}" v="41" dt="2026-05-09T23:50:15.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438" autoAdjust="0"/>
  </p:normalViewPr>
  <p:slideViewPr>
    <p:cSldViewPr>
      <p:cViewPr varScale="1">
        <p:scale>
          <a:sx n="109" d="100"/>
          <a:sy n="109" d="100"/>
        </p:scale>
        <p:origin x="264" y="184"/>
      </p:cViewPr>
      <p:guideLst>
        <p:guide orient="horz" pos="2160"/>
        <p:guide pos="2880"/>
      </p:guideLst>
    </p:cSldViewPr>
  </p:slideViewPr>
  <p:outlineViewPr>
    <p:cViewPr>
      <p:scale>
        <a:sx n="33" d="100"/>
        <a:sy n="33" d="100"/>
      </p:scale>
      <p:origin x="0" y="-662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cox" userId="398d6960-961e-4aa7-bc46-8e08ed90fc50" providerId="ADAL" clId="{76EE8345-891D-50C0-A868-1753F9DFE102}"/>
    <pc:docChg chg="modSld">
      <pc:chgData name="David Willcox" userId="398d6960-961e-4aa7-bc46-8e08ed90fc50" providerId="ADAL" clId="{76EE8345-891D-50C0-A868-1753F9DFE102}" dt="2026-05-09T23:50:15.874" v="71" actId="962"/>
      <pc:docMkLst>
        <pc:docMk/>
      </pc:docMkLst>
      <pc:sldChg chg="addSp delSp modSp mod">
        <pc:chgData name="David Willcox" userId="398d6960-961e-4aa7-bc46-8e08ed90fc50" providerId="ADAL" clId="{76EE8345-891D-50C0-A868-1753F9DFE102}" dt="2026-05-09T23:46:02.858" v="39" actId="33553"/>
        <pc:sldMkLst>
          <pc:docMk/>
          <pc:sldMk cId="0" sldId="256"/>
        </pc:sldMkLst>
        <pc:spChg chg="add del mod">
          <ac:chgData name="David Willcox" userId="398d6960-961e-4aa7-bc46-8e08ed90fc50" providerId="ADAL" clId="{76EE8345-891D-50C0-A868-1753F9DFE102}" dt="2026-05-09T23:45:26.150" v="37" actId="478"/>
          <ac:spMkLst>
            <pc:docMk/>
            <pc:sldMk cId="0" sldId="256"/>
            <ac:spMk id="2" creationId="{A4D658FF-F6B9-7749-89C4-9B9660E2EDDC}"/>
          </ac:spMkLst>
        </pc:spChg>
        <pc:spChg chg="mod">
          <ac:chgData name="David Willcox" userId="398d6960-961e-4aa7-bc46-8e08ed90fc50" providerId="ADAL" clId="{76EE8345-891D-50C0-A868-1753F9DFE102}" dt="2026-05-09T23:46:02.858" v="39" actId="33553"/>
          <ac:spMkLst>
            <pc:docMk/>
            <pc:sldMk cId="0" sldId="256"/>
            <ac:spMk id="11267" creationId="{00000000-0000-0000-0000-000000000000}"/>
          </ac:spMkLst>
        </pc:spChg>
        <pc:spChg chg="del mod">
          <ac:chgData name="David Willcox" userId="398d6960-961e-4aa7-bc46-8e08ed90fc50" providerId="ADAL" clId="{76EE8345-891D-50C0-A868-1753F9DFE102}" dt="2026-05-09T23:45:36.217" v="38" actId="478"/>
          <ac:spMkLst>
            <pc:docMk/>
            <pc:sldMk cId="0" sldId="256"/>
            <ac:spMk id="14337" creationId="{00000000-0000-0000-0000-000000000000}"/>
          </ac:spMkLst>
        </pc:spChg>
      </pc:sldChg>
      <pc:sldChg chg="modSp mod">
        <pc:chgData name="David Willcox" userId="398d6960-961e-4aa7-bc46-8e08ed90fc50" providerId="ADAL" clId="{76EE8345-891D-50C0-A868-1753F9DFE102}" dt="2026-05-09T23:42:00.780" v="4" actId="962"/>
        <pc:sldMkLst>
          <pc:docMk/>
          <pc:sldMk cId="0" sldId="365"/>
        </pc:sldMkLst>
        <pc:picChg chg="mod">
          <ac:chgData name="David Willcox" userId="398d6960-961e-4aa7-bc46-8e08ed90fc50" providerId="ADAL" clId="{76EE8345-891D-50C0-A868-1753F9DFE102}" dt="2026-05-09T23:42:00.780" v="4" actId="962"/>
          <ac:picMkLst>
            <pc:docMk/>
            <pc:sldMk cId="0" sldId="365"/>
            <ac:picMk id="33797" creationId="{00000000-0000-0000-0000-000000000000}"/>
          </ac:picMkLst>
        </pc:picChg>
      </pc:sldChg>
      <pc:sldChg chg="modSp mod">
        <pc:chgData name="David Willcox" userId="398d6960-961e-4aa7-bc46-8e08ed90fc50" providerId="ADAL" clId="{76EE8345-891D-50C0-A868-1753F9DFE102}" dt="2026-05-09T23:41:54.379" v="1" actId="962"/>
        <pc:sldMkLst>
          <pc:docMk/>
          <pc:sldMk cId="0" sldId="388"/>
        </pc:sldMkLst>
        <pc:picChg chg="mod">
          <ac:chgData name="David Willcox" userId="398d6960-961e-4aa7-bc46-8e08ed90fc50" providerId="ADAL" clId="{76EE8345-891D-50C0-A868-1753F9DFE102}" dt="2026-05-09T23:41:54.379" v="1" actId="962"/>
          <ac:picMkLst>
            <pc:docMk/>
            <pc:sldMk cId="0" sldId="388"/>
            <ac:picMk id="16389" creationId="{00000000-0000-0000-0000-000000000000}"/>
          </ac:picMkLst>
        </pc:picChg>
      </pc:sldChg>
      <pc:sldChg chg="modSp mod">
        <pc:chgData name="David Willcox" userId="398d6960-961e-4aa7-bc46-8e08ed90fc50" providerId="ADAL" clId="{76EE8345-891D-50C0-A868-1753F9DFE102}" dt="2026-05-09T23:41:56.936" v="2" actId="962"/>
        <pc:sldMkLst>
          <pc:docMk/>
          <pc:sldMk cId="0" sldId="389"/>
        </pc:sldMkLst>
        <pc:picChg chg="mod">
          <ac:chgData name="David Willcox" userId="398d6960-961e-4aa7-bc46-8e08ed90fc50" providerId="ADAL" clId="{76EE8345-891D-50C0-A868-1753F9DFE102}" dt="2026-05-09T23:41:56.936" v="2" actId="962"/>
          <ac:picMkLst>
            <pc:docMk/>
            <pc:sldMk cId="0" sldId="389"/>
            <ac:picMk id="19461" creationId="{00000000-0000-0000-0000-000000000000}"/>
          </ac:picMkLst>
        </pc:picChg>
      </pc:sldChg>
      <pc:sldChg chg="modSp mod">
        <pc:chgData name="David Willcox" userId="398d6960-961e-4aa7-bc46-8e08ed90fc50" providerId="ADAL" clId="{76EE8345-891D-50C0-A868-1753F9DFE102}" dt="2026-05-09T23:41:59.125" v="3" actId="962"/>
        <pc:sldMkLst>
          <pc:docMk/>
          <pc:sldMk cId="0" sldId="390"/>
        </pc:sldMkLst>
        <pc:picChg chg="mod">
          <ac:chgData name="David Willcox" userId="398d6960-961e-4aa7-bc46-8e08ed90fc50" providerId="ADAL" clId="{76EE8345-891D-50C0-A868-1753F9DFE102}" dt="2026-05-09T23:41:59.125" v="3" actId="962"/>
          <ac:picMkLst>
            <pc:docMk/>
            <pc:sldMk cId="0" sldId="390"/>
            <ac:picMk id="1028" creationId="{00000000-0000-0000-0000-000000000000}"/>
          </ac:picMkLst>
        </pc:picChg>
      </pc:sldChg>
      <pc:sldChg chg="modSp mod">
        <pc:chgData name="David Willcox" userId="398d6960-961e-4aa7-bc46-8e08ed90fc50" providerId="ADAL" clId="{76EE8345-891D-50C0-A868-1753F9DFE102}" dt="2026-05-09T23:42:12.368" v="10" actId="962"/>
        <pc:sldMkLst>
          <pc:docMk/>
          <pc:sldMk cId="0" sldId="392"/>
        </pc:sldMkLst>
        <pc:picChg chg="mod">
          <ac:chgData name="David Willcox" userId="398d6960-961e-4aa7-bc46-8e08ed90fc50" providerId="ADAL" clId="{76EE8345-891D-50C0-A868-1753F9DFE102}" dt="2026-05-09T23:42:12.368" v="10" actId="962"/>
          <ac:picMkLst>
            <pc:docMk/>
            <pc:sldMk cId="0" sldId="392"/>
            <ac:picMk id="39941" creationId="{00000000-0000-0000-0000-000000000000}"/>
          </ac:picMkLst>
        </pc:picChg>
      </pc:sldChg>
      <pc:sldChg chg="modSp mod">
        <pc:chgData name="David Willcox" userId="398d6960-961e-4aa7-bc46-8e08ed90fc50" providerId="ADAL" clId="{76EE8345-891D-50C0-A868-1753F9DFE102}" dt="2026-05-09T23:42:13.965" v="11" actId="962"/>
        <pc:sldMkLst>
          <pc:docMk/>
          <pc:sldMk cId="0" sldId="393"/>
        </pc:sldMkLst>
        <pc:picChg chg="mod">
          <ac:chgData name="David Willcox" userId="398d6960-961e-4aa7-bc46-8e08ed90fc50" providerId="ADAL" clId="{76EE8345-891D-50C0-A868-1753F9DFE102}" dt="2026-05-09T23:42:13.965" v="11" actId="962"/>
          <ac:picMkLst>
            <pc:docMk/>
            <pc:sldMk cId="0" sldId="393"/>
            <ac:picMk id="41989" creationId="{00000000-0000-0000-0000-000000000000}"/>
          </ac:picMkLst>
        </pc:picChg>
      </pc:sldChg>
      <pc:sldChg chg="modSp mod">
        <pc:chgData name="David Willcox" userId="398d6960-961e-4aa7-bc46-8e08ed90fc50" providerId="ADAL" clId="{76EE8345-891D-50C0-A868-1753F9DFE102}" dt="2026-05-09T23:42:23.862" v="12" actId="962"/>
        <pc:sldMkLst>
          <pc:docMk/>
          <pc:sldMk cId="0" sldId="395"/>
        </pc:sldMkLst>
        <pc:picChg chg="mod">
          <ac:chgData name="David Willcox" userId="398d6960-961e-4aa7-bc46-8e08ed90fc50" providerId="ADAL" clId="{76EE8345-891D-50C0-A868-1753F9DFE102}" dt="2026-05-09T23:42:23.862" v="12" actId="962"/>
          <ac:picMkLst>
            <pc:docMk/>
            <pc:sldMk cId="0" sldId="395"/>
            <ac:picMk id="46085" creationId="{00000000-0000-0000-0000-000000000000}"/>
          </ac:picMkLst>
        </pc:picChg>
      </pc:sldChg>
      <pc:sldChg chg="modSp mod">
        <pc:chgData name="David Willcox" userId="398d6960-961e-4aa7-bc46-8e08ed90fc50" providerId="ADAL" clId="{76EE8345-891D-50C0-A868-1753F9DFE102}" dt="2026-05-09T23:49:17.946" v="65" actId="962"/>
        <pc:sldMkLst>
          <pc:docMk/>
          <pc:sldMk cId="0" sldId="399"/>
        </pc:sldMkLst>
        <pc:spChg chg="mod">
          <ac:chgData name="David Willcox" userId="398d6960-961e-4aa7-bc46-8e08ed90fc50" providerId="ADAL" clId="{76EE8345-891D-50C0-A868-1753F9DFE102}" dt="2026-05-09T23:49:17.946" v="65" actId="962"/>
          <ac:spMkLst>
            <pc:docMk/>
            <pc:sldMk cId="0" sldId="399"/>
            <ac:spMk id="4" creationId="{00000000-0000-0000-0000-000000000000}"/>
          </ac:spMkLst>
        </pc:spChg>
        <pc:spChg chg="mod">
          <ac:chgData name="David Willcox" userId="398d6960-961e-4aa7-bc46-8e08ed90fc50" providerId="ADAL" clId="{76EE8345-891D-50C0-A868-1753F9DFE102}" dt="2026-05-09T23:49:15.402" v="64" actId="962"/>
          <ac:spMkLst>
            <pc:docMk/>
            <pc:sldMk cId="0" sldId="399"/>
            <ac:spMk id="5" creationId="{00000000-0000-0000-0000-000000000000}"/>
          </ac:spMkLst>
        </pc:spChg>
        <pc:spChg chg="mod">
          <ac:chgData name="David Willcox" userId="398d6960-961e-4aa7-bc46-8e08ed90fc50" providerId="ADAL" clId="{76EE8345-891D-50C0-A868-1753F9DFE102}" dt="2026-05-09T23:42:49.042" v="21" actId="962"/>
          <ac:spMkLst>
            <pc:docMk/>
            <pc:sldMk cId="0" sldId="399"/>
            <ac:spMk id="7" creationId="{00000000-0000-0000-0000-000000000000}"/>
          </ac:spMkLst>
        </pc:spChg>
        <pc:spChg chg="mod">
          <ac:chgData name="David Willcox" userId="398d6960-961e-4aa7-bc46-8e08ed90fc50" providerId="ADAL" clId="{76EE8345-891D-50C0-A868-1753F9DFE102}" dt="2026-05-09T23:42:50.397" v="22" actId="962"/>
          <ac:spMkLst>
            <pc:docMk/>
            <pc:sldMk cId="0" sldId="399"/>
            <ac:spMk id="10" creationId="{00000000-0000-0000-0000-000000000000}"/>
          </ac:spMkLst>
        </pc:spChg>
        <pc:spChg chg="mod">
          <ac:chgData name="David Willcox" userId="398d6960-961e-4aa7-bc46-8e08ed90fc50" providerId="ADAL" clId="{76EE8345-891D-50C0-A868-1753F9DFE102}" dt="2026-05-09T23:42:50.812" v="23" actId="962"/>
          <ac:spMkLst>
            <pc:docMk/>
            <pc:sldMk cId="0" sldId="399"/>
            <ac:spMk id="12" creationId="{00000000-0000-0000-0000-000000000000}"/>
          </ac:spMkLst>
        </pc:spChg>
        <pc:spChg chg="mod">
          <ac:chgData name="David Willcox" userId="398d6960-961e-4aa7-bc46-8e08ed90fc50" providerId="ADAL" clId="{76EE8345-891D-50C0-A868-1753F9DFE102}" dt="2026-05-09T23:42:52.315" v="24" actId="962"/>
          <ac:spMkLst>
            <pc:docMk/>
            <pc:sldMk cId="0" sldId="399"/>
            <ac:spMk id="14" creationId="{00000000-0000-0000-0000-000000000000}"/>
          </ac:spMkLst>
        </pc:spChg>
        <pc:picChg chg="mod">
          <ac:chgData name="David Willcox" userId="398d6960-961e-4aa7-bc46-8e08ed90fc50" providerId="ADAL" clId="{76EE8345-891D-50C0-A868-1753F9DFE102}" dt="2026-05-09T23:42:47.442" v="20" actId="962"/>
          <ac:picMkLst>
            <pc:docMk/>
            <pc:sldMk cId="0" sldId="399"/>
            <ac:picMk id="6" creationId="{00000000-0000-0000-0000-000000000000}"/>
          </ac:picMkLst>
        </pc:picChg>
      </pc:sldChg>
      <pc:sldChg chg="modSp mod">
        <pc:chgData name="David Willcox" userId="398d6960-961e-4aa7-bc46-8e08ed90fc50" providerId="ADAL" clId="{76EE8345-891D-50C0-A868-1753F9DFE102}" dt="2026-05-09T23:49:29.678" v="67" actId="962"/>
        <pc:sldMkLst>
          <pc:docMk/>
          <pc:sldMk cId="0" sldId="400"/>
        </pc:sldMkLst>
        <pc:spChg chg="mod">
          <ac:chgData name="David Willcox" userId="398d6960-961e-4aa7-bc46-8e08ed90fc50" providerId="ADAL" clId="{76EE8345-891D-50C0-A868-1753F9DFE102}" dt="2026-05-09T23:49:29.678" v="67" actId="962"/>
          <ac:spMkLst>
            <pc:docMk/>
            <pc:sldMk cId="0" sldId="400"/>
            <ac:spMk id="4" creationId="{00000000-0000-0000-0000-000000000000}"/>
          </ac:spMkLst>
        </pc:spChg>
        <pc:spChg chg="mod">
          <ac:chgData name="David Willcox" userId="398d6960-961e-4aa7-bc46-8e08ed90fc50" providerId="ADAL" clId="{76EE8345-891D-50C0-A868-1753F9DFE102}" dt="2026-05-09T23:49:26.010" v="66" actId="962"/>
          <ac:spMkLst>
            <pc:docMk/>
            <pc:sldMk cId="0" sldId="400"/>
            <ac:spMk id="5" creationId="{00000000-0000-0000-0000-000000000000}"/>
          </ac:spMkLst>
        </pc:spChg>
        <pc:spChg chg="mod">
          <ac:chgData name="David Willcox" userId="398d6960-961e-4aa7-bc46-8e08ed90fc50" providerId="ADAL" clId="{76EE8345-891D-50C0-A868-1753F9DFE102}" dt="2026-05-09T23:43:12.065" v="26" actId="962"/>
          <ac:spMkLst>
            <pc:docMk/>
            <pc:sldMk cId="0" sldId="400"/>
            <ac:spMk id="7" creationId="{00000000-0000-0000-0000-000000000000}"/>
          </ac:spMkLst>
        </pc:spChg>
        <pc:picChg chg="mod">
          <ac:chgData name="David Willcox" userId="398d6960-961e-4aa7-bc46-8e08ed90fc50" providerId="ADAL" clId="{76EE8345-891D-50C0-A868-1753F9DFE102}" dt="2026-05-09T23:43:10.655" v="25" actId="962"/>
          <ac:picMkLst>
            <pc:docMk/>
            <pc:sldMk cId="0" sldId="400"/>
            <ac:picMk id="6" creationId="{00000000-0000-0000-0000-000000000000}"/>
          </ac:picMkLst>
        </pc:picChg>
      </pc:sldChg>
      <pc:sldChg chg="modSp mod">
        <pc:chgData name="David Willcox" userId="398d6960-961e-4aa7-bc46-8e08ed90fc50" providerId="ADAL" clId="{76EE8345-891D-50C0-A868-1753F9DFE102}" dt="2026-05-09T23:49:44.714" v="69" actId="962"/>
        <pc:sldMkLst>
          <pc:docMk/>
          <pc:sldMk cId="0" sldId="401"/>
        </pc:sldMkLst>
        <pc:spChg chg="mod">
          <ac:chgData name="David Willcox" userId="398d6960-961e-4aa7-bc46-8e08ed90fc50" providerId="ADAL" clId="{76EE8345-891D-50C0-A868-1753F9DFE102}" dt="2026-05-09T23:49:44.714" v="69" actId="962"/>
          <ac:spMkLst>
            <pc:docMk/>
            <pc:sldMk cId="0" sldId="401"/>
            <ac:spMk id="4" creationId="{00000000-0000-0000-0000-000000000000}"/>
          </ac:spMkLst>
        </pc:spChg>
        <pc:spChg chg="mod">
          <ac:chgData name="David Willcox" userId="398d6960-961e-4aa7-bc46-8e08ed90fc50" providerId="ADAL" clId="{76EE8345-891D-50C0-A868-1753F9DFE102}" dt="2026-05-09T23:49:37.913" v="68" actId="962"/>
          <ac:spMkLst>
            <pc:docMk/>
            <pc:sldMk cId="0" sldId="401"/>
            <ac:spMk id="5" creationId="{00000000-0000-0000-0000-000000000000}"/>
          </ac:spMkLst>
        </pc:spChg>
        <pc:spChg chg="mod">
          <ac:chgData name="David Willcox" userId="398d6960-961e-4aa7-bc46-8e08ed90fc50" providerId="ADAL" clId="{76EE8345-891D-50C0-A868-1753F9DFE102}" dt="2026-05-09T23:43:15.497" v="28" actId="962"/>
          <ac:spMkLst>
            <pc:docMk/>
            <pc:sldMk cId="0" sldId="401"/>
            <ac:spMk id="7" creationId="{00000000-0000-0000-0000-000000000000}"/>
          </ac:spMkLst>
        </pc:spChg>
        <pc:spChg chg="mod">
          <ac:chgData name="David Willcox" userId="398d6960-961e-4aa7-bc46-8e08ed90fc50" providerId="ADAL" clId="{76EE8345-891D-50C0-A868-1753F9DFE102}" dt="2026-05-09T23:43:16.618" v="29" actId="962"/>
          <ac:spMkLst>
            <pc:docMk/>
            <pc:sldMk cId="0" sldId="401"/>
            <ac:spMk id="8" creationId="{00000000-0000-0000-0000-000000000000}"/>
          </ac:spMkLst>
        </pc:spChg>
        <pc:spChg chg="mod">
          <ac:chgData name="David Willcox" userId="398d6960-961e-4aa7-bc46-8e08ed90fc50" providerId="ADAL" clId="{76EE8345-891D-50C0-A868-1753F9DFE102}" dt="2026-05-09T23:43:17.769" v="30" actId="962"/>
          <ac:spMkLst>
            <pc:docMk/>
            <pc:sldMk cId="0" sldId="401"/>
            <ac:spMk id="13" creationId="{00000000-0000-0000-0000-000000000000}"/>
          </ac:spMkLst>
        </pc:spChg>
        <pc:picChg chg="mod">
          <ac:chgData name="David Willcox" userId="398d6960-961e-4aa7-bc46-8e08ed90fc50" providerId="ADAL" clId="{76EE8345-891D-50C0-A868-1753F9DFE102}" dt="2026-05-09T23:43:14.282" v="27" actId="962"/>
          <ac:picMkLst>
            <pc:docMk/>
            <pc:sldMk cId="0" sldId="401"/>
            <ac:picMk id="6" creationId="{00000000-0000-0000-0000-000000000000}"/>
          </ac:picMkLst>
        </pc:picChg>
      </pc:sldChg>
      <pc:sldChg chg="modSp mod">
        <pc:chgData name="David Willcox" userId="398d6960-961e-4aa7-bc46-8e08ed90fc50" providerId="ADAL" clId="{76EE8345-891D-50C0-A868-1753F9DFE102}" dt="2026-05-09T23:50:15.874" v="71" actId="962"/>
        <pc:sldMkLst>
          <pc:docMk/>
          <pc:sldMk cId="0" sldId="402"/>
        </pc:sldMkLst>
        <pc:spChg chg="mod">
          <ac:chgData name="David Willcox" userId="398d6960-961e-4aa7-bc46-8e08ed90fc50" providerId="ADAL" clId="{76EE8345-891D-50C0-A868-1753F9DFE102}" dt="2026-05-09T23:50:14.886" v="70" actId="962"/>
          <ac:spMkLst>
            <pc:docMk/>
            <pc:sldMk cId="0" sldId="402"/>
            <ac:spMk id="4" creationId="{00000000-0000-0000-0000-000000000000}"/>
          </ac:spMkLst>
        </pc:spChg>
        <pc:spChg chg="mod">
          <ac:chgData name="David Willcox" userId="398d6960-961e-4aa7-bc46-8e08ed90fc50" providerId="ADAL" clId="{76EE8345-891D-50C0-A868-1753F9DFE102}" dt="2026-05-09T23:50:15.874" v="71" actId="962"/>
          <ac:spMkLst>
            <pc:docMk/>
            <pc:sldMk cId="0" sldId="402"/>
            <ac:spMk id="5" creationId="{00000000-0000-0000-0000-000000000000}"/>
          </ac:spMkLst>
        </pc:spChg>
        <pc:spChg chg="mod">
          <ac:chgData name="David Willcox" userId="398d6960-961e-4aa7-bc46-8e08ed90fc50" providerId="ADAL" clId="{76EE8345-891D-50C0-A868-1753F9DFE102}" dt="2026-05-09T23:43:23.412" v="32" actId="962"/>
          <ac:spMkLst>
            <pc:docMk/>
            <pc:sldMk cId="0" sldId="402"/>
            <ac:spMk id="7" creationId="{00000000-0000-0000-0000-000000000000}"/>
          </ac:spMkLst>
        </pc:spChg>
        <pc:spChg chg="mod">
          <ac:chgData name="David Willcox" userId="398d6960-961e-4aa7-bc46-8e08ed90fc50" providerId="ADAL" clId="{76EE8345-891D-50C0-A868-1753F9DFE102}" dt="2026-05-09T23:43:24.533" v="33" actId="962"/>
          <ac:spMkLst>
            <pc:docMk/>
            <pc:sldMk cId="0" sldId="402"/>
            <ac:spMk id="9" creationId="{00000000-0000-0000-0000-000000000000}"/>
          </ac:spMkLst>
        </pc:spChg>
        <pc:picChg chg="mod">
          <ac:chgData name="David Willcox" userId="398d6960-961e-4aa7-bc46-8e08ed90fc50" providerId="ADAL" clId="{76EE8345-891D-50C0-A868-1753F9DFE102}" dt="2026-05-09T23:43:22.137" v="31" actId="962"/>
          <ac:picMkLst>
            <pc:docMk/>
            <pc:sldMk cId="0" sldId="402"/>
            <ac:picMk id="6" creationId="{00000000-0000-0000-0000-000000000000}"/>
          </ac:picMkLst>
        </pc:picChg>
      </pc:sldChg>
      <pc:sldChg chg="modSp mod">
        <pc:chgData name="David Willcox" userId="398d6960-961e-4aa7-bc46-8e08ed90fc50" providerId="ADAL" clId="{76EE8345-891D-50C0-A868-1753F9DFE102}" dt="2026-05-09T23:42:26.179" v="13" actId="962"/>
        <pc:sldMkLst>
          <pc:docMk/>
          <pc:sldMk cId="0" sldId="407"/>
        </pc:sldMkLst>
        <pc:picChg chg="mod">
          <ac:chgData name="David Willcox" userId="398d6960-961e-4aa7-bc46-8e08ed90fc50" providerId="ADAL" clId="{76EE8345-891D-50C0-A868-1753F9DFE102}" dt="2026-05-09T23:42:26.179" v="13" actId="962"/>
          <ac:picMkLst>
            <pc:docMk/>
            <pc:sldMk cId="0" sldId="407"/>
            <ac:picMk id="6" creationId="{00000000-0000-0000-0000-000000000000}"/>
          </ac:picMkLst>
        </pc:picChg>
      </pc:sldChg>
      <pc:sldChg chg="modSp mod">
        <pc:chgData name="David Willcox" userId="398d6960-961e-4aa7-bc46-8e08ed90fc50" providerId="ADAL" clId="{76EE8345-891D-50C0-A868-1753F9DFE102}" dt="2026-05-09T23:42:28.309" v="14" actId="962"/>
        <pc:sldMkLst>
          <pc:docMk/>
          <pc:sldMk cId="0" sldId="408"/>
        </pc:sldMkLst>
        <pc:picChg chg="mod">
          <ac:chgData name="David Willcox" userId="398d6960-961e-4aa7-bc46-8e08ed90fc50" providerId="ADAL" clId="{76EE8345-891D-50C0-A868-1753F9DFE102}" dt="2026-05-09T23:42:28.309" v="14" actId="962"/>
          <ac:picMkLst>
            <pc:docMk/>
            <pc:sldMk cId="0" sldId="408"/>
            <ac:picMk id="6" creationId="{00000000-0000-0000-0000-000000000000}"/>
          </ac:picMkLst>
        </pc:picChg>
      </pc:sldChg>
      <pc:sldChg chg="modSp mod">
        <pc:chgData name="David Willcox" userId="398d6960-961e-4aa7-bc46-8e08ed90fc50" providerId="ADAL" clId="{76EE8345-891D-50C0-A868-1753F9DFE102}" dt="2026-05-09T23:42:02.737" v="5" actId="962"/>
        <pc:sldMkLst>
          <pc:docMk/>
          <pc:sldMk cId="0" sldId="426"/>
        </pc:sldMkLst>
        <pc:picChg chg="mod">
          <ac:chgData name="David Willcox" userId="398d6960-961e-4aa7-bc46-8e08ed90fc50" providerId="ADAL" clId="{76EE8345-891D-50C0-A868-1753F9DFE102}" dt="2026-05-09T23:42:02.737" v="5" actId="962"/>
          <ac:picMkLst>
            <pc:docMk/>
            <pc:sldMk cId="0" sldId="426"/>
            <ac:picMk id="2050" creationId="{00000000-0000-0000-0000-000000000000}"/>
          </ac:picMkLst>
        </pc:picChg>
      </pc:sldChg>
      <pc:sldChg chg="modSp mod">
        <pc:chgData name="David Willcox" userId="398d6960-961e-4aa7-bc46-8e08ed90fc50" providerId="ADAL" clId="{76EE8345-891D-50C0-A868-1753F9DFE102}" dt="2026-05-09T23:42:04.184" v="6" actId="962"/>
        <pc:sldMkLst>
          <pc:docMk/>
          <pc:sldMk cId="0" sldId="427"/>
        </pc:sldMkLst>
        <pc:picChg chg="mod">
          <ac:chgData name="David Willcox" userId="398d6960-961e-4aa7-bc46-8e08ed90fc50" providerId="ADAL" clId="{76EE8345-891D-50C0-A868-1753F9DFE102}" dt="2026-05-09T23:42:04.184" v="6" actId="962"/>
          <ac:picMkLst>
            <pc:docMk/>
            <pc:sldMk cId="0" sldId="427"/>
            <ac:picMk id="3076" creationId="{00000000-0000-0000-0000-000000000000}"/>
          </ac:picMkLst>
        </pc:picChg>
      </pc:sldChg>
      <pc:sldChg chg="modSp mod">
        <pc:chgData name="David Willcox" userId="398d6960-961e-4aa7-bc46-8e08ed90fc50" providerId="ADAL" clId="{76EE8345-891D-50C0-A868-1753F9DFE102}" dt="2026-05-09T23:42:06.081" v="7" actId="962"/>
        <pc:sldMkLst>
          <pc:docMk/>
          <pc:sldMk cId="0" sldId="428"/>
        </pc:sldMkLst>
        <pc:picChg chg="mod">
          <ac:chgData name="David Willcox" userId="398d6960-961e-4aa7-bc46-8e08ed90fc50" providerId="ADAL" clId="{76EE8345-891D-50C0-A868-1753F9DFE102}" dt="2026-05-09T23:42:06.081" v="7" actId="962"/>
          <ac:picMkLst>
            <pc:docMk/>
            <pc:sldMk cId="0" sldId="428"/>
            <ac:picMk id="4101" creationId="{00000000-0000-0000-0000-000000000000}"/>
          </ac:picMkLst>
        </pc:picChg>
      </pc:sldChg>
      <pc:sldChg chg="modSp">
        <pc:chgData name="David Willcox" userId="398d6960-961e-4aa7-bc46-8e08ed90fc50" providerId="ADAL" clId="{76EE8345-891D-50C0-A868-1753F9DFE102}" dt="2026-05-09T23:47:04.639" v="44" actId="962"/>
        <pc:sldMkLst>
          <pc:docMk/>
          <pc:sldMk cId="0" sldId="430"/>
        </pc:sldMkLst>
        <pc:spChg chg="mod">
          <ac:chgData name="David Willcox" userId="398d6960-961e-4aa7-bc46-8e08ed90fc50" providerId="ADAL" clId="{76EE8345-891D-50C0-A868-1753F9DFE102}" dt="2026-05-09T23:46:58.480" v="40" actId="962"/>
          <ac:spMkLst>
            <pc:docMk/>
            <pc:sldMk cId="0" sldId="430"/>
            <ac:spMk id="4" creationId="{00000000-0000-0000-0000-000000000000}"/>
          </ac:spMkLst>
        </pc:spChg>
        <pc:spChg chg="mod">
          <ac:chgData name="David Willcox" userId="398d6960-961e-4aa7-bc46-8e08ed90fc50" providerId="ADAL" clId="{76EE8345-891D-50C0-A868-1753F9DFE102}" dt="2026-05-09T23:47:00.575" v="41" actId="962"/>
          <ac:spMkLst>
            <pc:docMk/>
            <pc:sldMk cId="0" sldId="430"/>
            <ac:spMk id="5" creationId="{00000000-0000-0000-0000-000000000000}"/>
          </ac:spMkLst>
        </pc:spChg>
        <pc:spChg chg="mod">
          <ac:chgData name="David Willcox" userId="398d6960-961e-4aa7-bc46-8e08ed90fc50" providerId="ADAL" clId="{76EE8345-891D-50C0-A868-1753F9DFE102}" dt="2026-05-09T23:47:02.207" v="42" actId="962"/>
          <ac:spMkLst>
            <pc:docMk/>
            <pc:sldMk cId="0" sldId="430"/>
            <ac:spMk id="6148" creationId="{00000000-0000-0000-0000-000000000000}"/>
          </ac:spMkLst>
        </pc:spChg>
        <pc:spChg chg="mod">
          <ac:chgData name="David Willcox" userId="398d6960-961e-4aa7-bc46-8e08ed90fc50" providerId="ADAL" clId="{76EE8345-891D-50C0-A868-1753F9DFE102}" dt="2026-05-09T23:47:03.284" v="43" actId="962"/>
          <ac:spMkLst>
            <pc:docMk/>
            <pc:sldMk cId="0" sldId="430"/>
            <ac:spMk id="6150" creationId="{00000000-0000-0000-0000-000000000000}"/>
          </ac:spMkLst>
        </pc:spChg>
        <pc:picChg chg="mod">
          <ac:chgData name="David Willcox" userId="398d6960-961e-4aa7-bc46-8e08ed90fc50" providerId="ADAL" clId="{76EE8345-891D-50C0-A868-1753F9DFE102}" dt="2026-05-09T23:47:04.639" v="44" actId="962"/>
          <ac:picMkLst>
            <pc:docMk/>
            <pc:sldMk cId="0" sldId="430"/>
            <ac:picMk id="6154" creationId="{00000000-0000-0000-0000-000000000000}"/>
          </ac:picMkLst>
        </pc:picChg>
      </pc:sldChg>
      <pc:sldChg chg="modSp mod">
        <pc:chgData name="David Willcox" userId="398d6960-961e-4aa7-bc46-8e08ed90fc50" providerId="ADAL" clId="{76EE8345-891D-50C0-A868-1753F9DFE102}" dt="2026-05-09T23:47:55.877" v="51" actId="13244"/>
        <pc:sldMkLst>
          <pc:docMk/>
          <pc:sldMk cId="0" sldId="431"/>
        </pc:sldMkLst>
        <pc:spChg chg="mod">
          <ac:chgData name="David Willcox" userId="398d6960-961e-4aa7-bc46-8e08ed90fc50" providerId="ADAL" clId="{76EE8345-891D-50C0-A868-1753F9DFE102}" dt="2026-05-09T23:47:55.877" v="51" actId="13244"/>
          <ac:spMkLst>
            <pc:docMk/>
            <pc:sldMk cId="0" sldId="431"/>
            <ac:spMk id="2" creationId="{00000000-0000-0000-0000-000000000000}"/>
          </ac:spMkLst>
        </pc:spChg>
        <pc:spChg chg="mod">
          <ac:chgData name="David Willcox" userId="398d6960-961e-4aa7-bc46-8e08ed90fc50" providerId="ADAL" clId="{76EE8345-891D-50C0-A868-1753F9DFE102}" dt="2026-05-09T23:47:26.287" v="48" actId="962"/>
          <ac:spMkLst>
            <pc:docMk/>
            <pc:sldMk cId="0" sldId="431"/>
            <ac:spMk id="4" creationId="{00000000-0000-0000-0000-000000000000}"/>
          </ac:spMkLst>
        </pc:spChg>
        <pc:spChg chg="mod">
          <ac:chgData name="David Willcox" userId="398d6960-961e-4aa7-bc46-8e08ed90fc50" providerId="ADAL" clId="{76EE8345-891D-50C0-A868-1753F9DFE102}" dt="2026-05-09T23:47:23.948" v="45" actId="962"/>
          <ac:spMkLst>
            <pc:docMk/>
            <pc:sldMk cId="0" sldId="431"/>
            <ac:spMk id="5" creationId="{00000000-0000-0000-0000-000000000000}"/>
          </ac:spMkLst>
        </pc:spChg>
        <pc:spChg chg="mod">
          <ac:chgData name="David Willcox" userId="398d6960-961e-4aa7-bc46-8e08ed90fc50" providerId="ADAL" clId="{76EE8345-891D-50C0-A868-1753F9DFE102}" dt="2026-05-09T23:47:24.646" v="46" actId="962"/>
          <ac:spMkLst>
            <pc:docMk/>
            <pc:sldMk cId="0" sldId="431"/>
            <ac:spMk id="6148" creationId="{00000000-0000-0000-0000-000000000000}"/>
          </ac:spMkLst>
        </pc:spChg>
        <pc:spChg chg="mod">
          <ac:chgData name="David Willcox" userId="398d6960-961e-4aa7-bc46-8e08ed90fc50" providerId="ADAL" clId="{76EE8345-891D-50C0-A868-1753F9DFE102}" dt="2026-05-09T23:47:25.231" v="47" actId="962"/>
          <ac:spMkLst>
            <pc:docMk/>
            <pc:sldMk cId="0" sldId="431"/>
            <ac:spMk id="6150" creationId="{00000000-0000-0000-0000-000000000000}"/>
          </ac:spMkLst>
        </pc:spChg>
        <pc:picChg chg="mod">
          <ac:chgData name="David Willcox" userId="398d6960-961e-4aa7-bc46-8e08ed90fc50" providerId="ADAL" clId="{76EE8345-891D-50C0-A868-1753F9DFE102}" dt="2026-05-09T23:42:09.346" v="8" actId="962"/>
          <ac:picMkLst>
            <pc:docMk/>
            <pc:sldMk cId="0" sldId="431"/>
            <ac:picMk id="72706" creationId="{00000000-0000-0000-0000-000000000000}"/>
          </ac:picMkLst>
        </pc:picChg>
      </pc:sldChg>
      <pc:sldChg chg="modSp mod">
        <pc:chgData name="David Willcox" userId="398d6960-961e-4aa7-bc46-8e08ed90fc50" providerId="ADAL" clId="{76EE8345-891D-50C0-A868-1753F9DFE102}" dt="2026-05-09T23:42:11.032" v="9" actId="962"/>
        <pc:sldMkLst>
          <pc:docMk/>
          <pc:sldMk cId="805782779" sldId="443"/>
        </pc:sldMkLst>
        <pc:picChg chg="mod">
          <ac:chgData name="David Willcox" userId="398d6960-961e-4aa7-bc46-8e08ed90fc50" providerId="ADAL" clId="{76EE8345-891D-50C0-A868-1753F9DFE102}" dt="2026-05-09T23:42:11.032" v="9" actId="962"/>
          <ac:picMkLst>
            <pc:docMk/>
            <pc:sldMk cId="805782779" sldId="443"/>
            <ac:picMk id="36870" creationId="{00000000-0000-0000-0000-000000000000}"/>
          </ac:picMkLst>
        </pc:picChg>
      </pc:sldChg>
      <pc:sldChg chg="modSp mod">
        <pc:chgData name="David Willcox" userId="398d6960-961e-4aa7-bc46-8e08ed90fc50" providerId="ADAL" clId="{76EE8345-891D-50C0-A868-1753F9DFE102}" dt="2026-05-09T23:42:33.339" v="15" actId="962"/>
        <pc:sldMkLst>
          <pc:docMk/>
          <pc:sldMk cId="1882828705" sldId="453"/>
        </pc:sldMkLst>
        <pc:picChg chg="mod">
          <ac:chgData name="David Willcox" userId="398d6960-961e-4aa7-bc46-8e08ed90fc50" providerId="ADAL" clId="{76EE8345-891D-50C0-A868-1753F9DFE102}" dt="2026-05-09T23:42:33.339" v="15" actId="962"/>
          <ac:picMkLst>
            <pc:docMk/>
            <pc:sldMk cId="1882828705" sldId="453"/>
            <ac:picMk id="6" creationId="{00000000-0000-0000-0000-000000000000}"/>
          </ac:picMkLst>
        </pc:picChg>
      </pc:sldChg>
      <pc:sldChg chg="modSp mod">
        <pc:chgData name="David Willcox" userId="398d6960-961e-4aa7-bc46-8e08ed90fc50" providerId="ADAL" clId="{76EE8345-891D-50C0-A868-1753F9DFE102}" dt="2026-05-09T23:42:35.330" v="16" actId="962"/>
        <pc:sldMkLst>
          <pc:docMk/>
          <pc:sldMk cId="1890858638" sldId="454"/>
        </pc:sldMkLst>
        <pc:picChg chg="mod">
          <ac:chgData name="David Willcox" userId="398d6960-961e-4aa7-bc46-8e08ed90fc50" providerId="ADAL" clId="{76EE8345-891D-50C0-A868-1753F9DFE102}" dt="2026-05-09T23:42:35.330" v="16" actId="962"/>
          <ac:picMkLst>
            <pc:docMk/>
            <pc:sldMk cId="1890858638" sldId="454"/>
            <ac:picMk id="6" creationId="{00000000-0000-0000-0000-000000000000}"/>
          </ac:picMkLst>
        </pc:picChg>
      </pc:sldChg>
      <pc:sldChg chg="modSp mod">
        <pc:chgData name="David Willcox" userId="398d6960-961e-4aa7-bc46-8e08ed90fc50" providerId="ADAL" clId="{76EE8345-891D-50C0-A868-1753F9DFE102}" dt="2026-05-09T23:42:39.800" v="17" actId="962"/>
        <pc:sldMkLst>
          <pc:docMk/>
          <pc:sldMk cId="4237714641" sldId="456"/>
        </pc:sldMkLst>
        <pc:picChg chg="mod">
          <ac:chgData name="David Willcox" userId="398d6960-961e-4aa7-bc46-8e08ed90fc50" providerId="ADAL" clId="{76EE8345-891D-50C0-A868-1753F9DFE102}" dt="2026-05-09T23:42:39.800" v="17" actId="962"/>
          <ac:picMkLst>
            <pc:docMk/>
            <pc:sldMk cId="4237714641" sldId="456"/>
            <ac:picMk id="6" creationId="{00000000-0000-0000-0000-000000000000}"/>
          </ac:picMkLst>
        </pc:picChg>
      </pc:sldChg>
      <pc:sldChg chg="modSp mod">
        <pc:chgData name="David Willcox" userId="398d6960-961e-4aa7-bc46-8e08ed90fc50" providerId="ADAL" clId="{76EE8345-891D-50C0-A868-1753F9DFE102}" dt="2026-05-09T23:42:41.705" v="18" actId="962"/>
        <pc:sldMkLst>
          <pc:docMk/>
          <pc:sldMk cId="3199396604" sldId="457"/>
        </pc:sldMkLst>
        <pc:picChg chg="mod">
          <ac:chgData name="David Willcox" userId="398d6960-961e-4aa7-bc46-8e08ed90fc50" providerId="ADAL" clId="{76EE8345-891D-50C0-A868-1753F9DFE102}" dt="2026-05-09T23:42:41.705" v="18" actId="962"/>
          <ac:picMkLst>
            <pc:docMk/>
            <pc:sldMk cId="3199396604" sldId="457"/>
            <ac:picMk id="6" creationId="{00000000-0000-0000-0000-000000000000}"/>
          </ac:picMkLst>
        </pc:picChg>
      </pc:sldChg>
      <pc:sldChg chg="modSp">
        <pc:chgData name="David Willcox" userId="398d6960-961e-4aa7-bc46-8e08ed90fc50" providerId="ADAL" clId="{76EE8345-891D-50C0-A868-1753F9DFE102}" dt="2026-05-09T23:48:05.754" v="54" actId="962"/>
        <pc:sldMkLst>
          <pc:docMk/>
          <pc:sldMk cId="706935467" sldId="458"/>
        </pc:sldMkLst>
        <pc:spChg chg="mod">
          <ac:chgData name="David Willcox" userId="398d6960-961e-4aa7-bc46-8e08ed90fc50" providerId="ADAL" clId="{76EE8345-891D-50C0-A868-1753F9DFE102}" dt="2026-05-09T23:48:03.486" v="52" actId="962"/>
          <ac:spMkLst>
            <pc:docMk/>
            <pc:sldMk cId="706935467" sldId="458"/>
            <ac:spMk id="4" creationId="{00000000-0000-0000-0000-000000000000}"/>
          </ac:spMkLst>
        </pc:spChg>
        <pc:spChg chg="mod">
          <ac:chgData name="David Willcox" userId="398d6960-961e-4aa7-bc46-8e08ed90fc50" providerId="ADAL" clId="{76EE8345-891D-50C0-A868-1753F9DFE102}" dt="2026-05-09T23:48:04.678" v="53" actId="962"/>
          <ac:spMkLst>
            <pc:docMk/>
            <pc:sldMk cId="706935467" sldId="458"/>
            <ac:spMk id="5" creationId="{00000000-0000-0000-0000-000000000000}"/>
          </ac:spMkLst>
        </pc:spChg>
        <pc:picChg chg="mod">
          <ac:chgData name="David Willcox" userId="398d6960-961e-4aa7-bc46-8e08ed90fc50" providerId="ADAL" clId="{76EE8345-891D-50C0-A868-1753F9DFE102}" dt="2026-05-09T23:48:05.754" v="54" actId="962"/>
          <ac:picMkLst>
            <pc:docMk/>
            <pc:sldMk cId="706935467" sldId="458"/>
            <ac:picMk id="6" creationId="{00000000-0000-0000-0000-000000000000}"/>
          </ac:picMkLst>
        </pc:picChg>
      </pc:sldChg>
      <pc:sldChg chg="modSp">
        <pc:chgData name="David Willcox" userId="398d6960-961e-4aa7-bc46-8e08ed90fc50" providerId="ADAL" clId="{76EE8345-891D-50C0-A868-1753F9DFE102}" dt="2026-05-09T23:48:15.177" v="57" actId="962"/>
        <pc:sldMkLst>
          <pc:docMk/>
          <pc:sldMk cId="554143509" sldId="459"/>
        </pc:sldMkLst>
        <pc:spChg chg="mod">
          <ac:chgData name="David Willcox" userId="398d6960-961e-4aa7-bc46-8e08ed90fc50" providerId="ADAL" clId="{76EE8345-891D-50C0-A868-1753F9DFE102}" dt="2026-05-09T23:48:13.660" v="55" actId="962"/>
          <ac:spMkLst>
            <pc:docMk/>
            <pc:sldMk cId="554143509" sldId="459"/>
            <ac:spMk id="4" creationId="{00000000-0000-0000-0000-000000000000}"/>
          </ac:spMkLst>
        </pc:spChg>
        <pc:spChg chg="mod">
          <ac:chgData name="David Willcox" userId="398d6960-961e-4aa7-bc46-8e08ed90fc50" providerId="ADAL" clId="{76EE8345-891D-50C0-A868-1753F9DFE102}" dt="2026-05-09T23:48:14.429" v="56" actId="962"/>
          <ac:spMkLst>
            <pc:docMk/>
            <pc:sldMk cId="554143509" sldId="459"/>
            <ac:spMk id="5" creationId="{00000000-0000-0000-0000-000000000000}"/>
          </ac:spMkLst>
        </pc:spChg>
        <pc:picChg chg="mod">
          <ac:chgData name="David Willcox" userId="398d6960-961e-4aa7-bc46-8e08ed90fc50" providerId="ADAL" clId="{76EE8345-891D-50C0-A868-1753F9DFE102}" dt="2026-05-09T23:48:15.177" v="57" actId="962"/>
          <ac:picMkLst>
            <pc:docMk/>
            <pc:sldMk cId="554143509" sldId="459"/>
            <ac:picMk id="7" creationId="{00000000-0000-0000-0000-000000000000}"/>
          </ac:picMkLst>
        </pc:picChg>
      </pc:sldChg>
      <pc:sldChg chg="modSp">
        <pc:chgData name="David Willcox" userId="398d6960-961e-4aa7-bc46-8e08ed90fc50" providerId="ADAL" clId="{76EE8345-891D-50C0-A868-1753F9DFE102}" dt="2026-05-09T23:48:23.772" v="60" actId="962"/>
        <pc:sldMkLst>
          <pc:docMk/>
          <pc:sldMk cId="770693031" sldId="460"/>
        </pc:sldMkLst>
        <pc:spChg chg="mod">
          <ac:chgData name="David Willcox" userId="398d6960-961e-4aa7-bc46-8e08ed90fc50" providerId="ADAL" clId="{76EE8345-891D-50C0-A868-1753F9DFE102}" dt="2026-05-09T23:48:22.222" v="58" actId="962"/>
          <ac:spMkLst>
            <pc:docMk/>
            <pc:sldMk cId="770693031" sldId="460"/>
            <ac:spMk id="4" creationId="{00000000-0000-0000-0000-000000000000}"/>
          </ac:spMkLst>
        </pc:spChg>
        <pc:spChg chg="mod">
          <ac:chgData name="David Willcox" userId="398d6960-961e-4aa7-bc46-8e08ed90fc50" providerId="ADAL" clId="{76EE8345-891D-50C0-A868-1753F9DFE102}" dt="2026-05-09T23:48:23.061" v="59" actId="962"/>
          <ac:spMkLst>
            <pc:docMk/>
            <pc:sldMk cId="770693031" sldId="460"/>
            <ac:spMk id="5" creationId="{00000000-0000-0000-0000-000000000000}"/>
          </ac:spMkLst>
        </pc:spChg>
        <pc:picChg chg="mod">
          <ac:chgData name="David Willcox" userId="398d6960-961e-4aa7-bc46-8e08ed90fc50" providerId="ADAL" clId="{76EE8345-891D-50C0-A868-1753F9DFE102}" dt="2026-05-09T23:48:23.772" v="60" actId="962"/>
          <ac:picMkLst>
            <pc:docMk/>
            <pc:sldMk cId="770693031" sldId="460"/>
            <ac:picMk id="6" creationId="{00000000-0000-0000-0000-000000000000}"/>
          </ac:picMkLst>
        </pc:picChg>
      </pc:sldChg>
      <pc:sldChg chg="modSp">
        <pc:chgData name="David Willcox" userId="398d6960-961e-4aa7-bc46-8e08ed90fc50" providerId="ADAL" clId="{76EE8345-891D-50C0-A868-1753F9DFE102}" dt="2026-05-09T23:48:31.102" v="63" actId="962"/>
        <pc:sldMkLst>
          <pc:docMk/>
          <pc:sldMk cId="2592231133" sldId="461"/>
        </pc:sldMkLst>
        <pc:spChg chg="mod">
          <ac:chgData name="David Willcox" userId="398d6960-961e-4aa7-bc46-8e08ed90fc50" providerId="ADAL" clId="{76EE8345-891D-50C0-A868-1753F9DFE102}" dt="2026-05-09T23:48:29.634" v="61" actId="962"/>
          <ac:spMkLst>
            <pc:docMk/>
            <pc:sldMk cId="2592231133" sldId="461"/>
            <ac:spMk id="4" creationId="{00000000-0000-0000-0000-000000000000}"/>
          </ac:spMkLst>
        </pc:spChg>
        <pc:spChg chg="mod">
          <ac:chgData name="David Willcox" userId="398d6960-961e-4aa7-bc46-8e08ed90fc50" providerId="ADAL" clId="{76EE8345-891D-50C0-A868-1753F9DFE102}" dt="2026-05-09T23:48:30.355" v="62" actId="962"/>
          <ac:spMkLst>
            <pc:docMk/>
            <pc:sldMk cId="2592231133" sldId="461"/>
            <ac:spMk id="5" creationId="{00000000-0000-0000-0000-000000000000}"/>
          </ac:spMkLst>
        </pc:spChg>
        <pc:picChg chg="mod">
          <ac:chgData name="David Willcox" userId="398d6960-961e-4aa7-bc46-8e08ed90fc50" providerId="ADAL" clId="{76EE8345-891D-50C0-A868-1753F9DFE102}" dt="2026-05-09T23:48:31.102" v="63" actId="962"/>
          <ac:picMkLst>
            <pc:docMk/>
            <pc:sldMk cId="2592231133" sldId="461"/>
            <ac:picMk id="6" creationId="{00000000-0000-0000-0000-000000000000}"/>
          </ac:picMkLst>
        </pc:picChg>
      </pc:sldChg>
      <pc:sldChg chg="modSp mod">
        <pc:chgData name="David Willcox" userId="398d6960-961e-4aa7-bc46-8e08ed90fc50" providerId="ADAL" clId="{76EE8345-891D-50C0-A868-1753F9DFE102}" dt="2026-05-09T23:42:45.393" v="19" actId="962"/>
        <pc:sldMkLst>
          <pc:docMk/>
          <pc:sldMk cId="2079577877" sldId="463"/>
        </pc:sldMkLst>
        <pc:picChg chg="mod">
          <ac:chgData name="David Willcox" userId="398d6960-961e-4aa7-bc46-8e08ed90fc50" providerId="ADAL" clId="{76EE8345-891D-50C0-A868-1753F9DFE102}" dt="2026-05-09T23:42:45.393" v="19" actId="962"/>
          <ac:picMkLst>
            <pc:docMk/>
            <pc:sldMk cId="2079577877" sldId="463"/>
            <ac:picMk id="1229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 y="1"/>
            <a:ext cx="3037575" cy="465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76803" name="Rectangle 3"/>
          <p:cNvSpPr>
            <a:spLocks noGrp="1" noChangeArrowheads="1"/>
          </p:cNvSpPr>
          <p:nvPr>
            <p:ph type="dt" sz="quarter" idx="1"/>
          </p:nvPr>
        </p:nvSpPr>
        <p:spPr bwMode="auto">
          <a:xfrm>
            <a:off x="3971237" y="1"/>
            <a:ext cx="3037574" cy="465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76804" name="Rectangle 4"/>
          <p:cNvSpPr>
            <a:spLocks noGrp="1" noChangeArrowheads="1"/>
          </p:cNvSpPr>
          <p:nvPr>
            <p:ph type="ftr" sz="quarter" idx="2"/>
          </p:nvPr>
        </p:nvSpPr>
        <p:spPr bwMode="auto">
          <a:xfrm>
            <a:off x="1" y="8829596"/>
            <a:ext cx="3037575" cy="4652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76805" name="Rectangle 5"/>
          <p:cNvSpPr>
            <a:spLocks noGrp="1" noChangeArrowheads="1"/>
          </p:cNvSpPr>
          <p:nvPr>
            <p:ph type="sldNum" sz="quarter" idx="3"/>
          </p:nvPr>
        </p:nvSpPr>
        <p:spPr bwMode="auto">
          <a:xfrm>
            <a:off x="3971237" y="8829596"/>
            <a:ext cx="3037574" cy="4652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FDBDF21-820E-4FCB-B661-B73AC7D2690A}" type="slidenum">
              <a:rPr lang="en-US"/>
              <a:pPr>
                <a:defRPr/>
              </a:pPr>
              <a:t>‹#›</a:t>
            </a:fld>
            <a:endParaRPr lang="en-US" dirty="0"/>
          </a:p>
        </p:txBody>
      </p:sp>
    </p:spTree>
    <p:extLst>
      <p:ext uri="{BB962C8B-B14F-4D97-AF65-F5344CB8AC3E}">
        <p14:creationId xmlns:p14="http://schemas.microsoft.com/office/powerpoint/2010/main" val="139829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7575" cy="46521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1237" y="1"/>
            <a:ext cx="3037574" cy="46521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79513" y="696913"/>
            <a:ext cx="4649787"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833" y="4415592"/>
            <a:ext cx="5608320" cy="4183776"/>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29596"/>
            <a:ext cx="3037575" cy="465216"/>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1237" y="8829596"/>
            <a:ext cx="3037574" cy="465216"/>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863">
              <a:defRPr sz="1200">
                <a:latin typeface="Arial" charset="0"/>
              </a:defRPr>
            </a:lvl1pPr>
          </a:lstStyle>
          <a:p>
            <a:pPr>
              <a:defRPr/>
            </a:pPr>
            <a:fld id="{367EC344-CCCC-441F-9E5B-3EC9DF0AA893}" type="slidenum">
              <a:rPr lang="en-US"/>
              <a:pPr>
                <a:defRPr/>
              </a:pPr>
              <a:t>‹#›</a:t>
            </a:fld>
            <a:endParaRPr lang="en-US" dirty="0"/>
          </a:p>
        </p:txBody>
      </p:sp>
    </p:spTree>
    <p:extLst>
      <p:ext uri="{BB962C8B-B14F-4D97-AF65-F5344CB8AC3E}">
        <p14:creationId xmlns:p14="http://schemas.microsoft.com/office/powerpoint/2010/main" val="113258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CEEB16B-A738-46EC-9B4A-84DCB487AA7C}" type="slidenum">
              <a:rPr lang="en-US" smtClean="0"/>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dirty="0"/>
          </a:p>
        </p:txBody>
      </p:sp>
      <p:sp>
        <p:nvSpPr>
          <p:cNvPr id="43011" name="Slide Number Placeholder 3"/>
          <p:cNvSpPr>
            <a:spLocks noGrp="1"/>
          </p:cNvSpPr>
          <p:nvPr>
            <p:ph type="sldNum" sz="quarter" idx="5"/>
          </p:nvPr>
        </p:nvSpPr>
        <p:spPr>
          <a:noFill/>
        </p:spPr>
        <p:txBody>
          <a:bodyPr/>
          <a:lstStyle/>
          <a:p>
            <a:fld id="{0EC7D116-0893-4E23-ABBE-3CCB5D08AE11}" type="slidenum">
              <a:rPr lang="en-US" smtClean="0"/>
              <a:pPr/>
              <a:t>22</a:t>
            </a:fld>
            <a:endParaRPr lang="en-US" dirty="0"/>
          </a:p>
        </p:txBody>
      </p:sp>
    </p:spTree>
    <p:extLst>
      <p:ext uri="{BB962C8B-B14F-4D97-AF65-F5344CB8AC3E}">
        <p14:creationId xmlns:p14="http://schemas.microsoft.com/office/powerpoint/2010/main" val="217176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dirty="0"/>
          </a:p>
        </p:txBody>
      </p:sp>
      <p:sp>
        <p:nvSpPr>
          <p:cNvPr id="47107" name="Slide Number Placeholder 3"/>
          <p:cNvSpPr>
            <a:spLocks noGrp="1"/>
          </p:cNvSpPr>
          <p:nvPr>
            <p:ph type="sldNum" sz="quarter" idx="5"/>
          </p:nvPr>
        </p:nvSpPr>
        <p:spPr>
          <a:noFill/>
        </p:spPr>
        <p:txBody>
          <a:bodyPr/>
          <a:lstStyle/>
          <a:p>
            <a:fld id="{9B3A0171-65BA-4EE2-9732-3A3771F0F440}" type="slidenum">
              <a:rPr lang="en-US" smtClean="0"/>
              <a:pPr/>
              <a:t>23</a:t>
            </a:fld>
            <a:endParaRPr lang="en-US" dirty="0"/>
          </a:p>
        </p:txBody>
      </p:sp>
    </p:spTree>
    <p:extLst>
      <p:ext uri="{BB962C8B-B14F-4D97-AF65-F5344CB8AC3E}">
        <p14:creationId xmlns:p14="http://schemas.microsoft.com/office/powerpoint/2010/main" val="312052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AFC22D-14A7-4B78-993B-69E1D492D1FF}" type="slidenum">
              <a:rPr lang="en-US" smtClean="0"/>
              <a:pPr>
                <a:defRPr/>
              </a:pPr>
              <a:t>24</a:t>
            </a:fld>
            <a:endParaRPr lang="en-US" dirty="0"/>
          </a:p>
        </p:txBody>
      </p:sp>
    </p:spTree>
    <p:extLst>
      <p:ext uri="{BB962C8B-B14F-4D97-AF65-F5344CB8AC3E}">
        <p14:creationId xmlns:p14="http://schemas.microsoft.com/office/powerpoint/2010/main" val="375371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AFC22D-14A7-4B78-993B-69E1D492D1FF}" type="slidenum">
              <a:rPr lang="en-US" smtClean="0"/>
              <a:pPr>
                <a:defRPr/>
              </a:pPr>
              <a:t>25</a:t>
            </a:fld>
            <a:endParaRPr lang="en-US" dirty="0"/>
          </a:p>
        </p:txBody>
      </p:sp>
    </p:spTree>
    <p:extLst>
      <p:ext uri="{BB962C8B-B14F-4D97-AF65-F5344CB8AC3E}">
        <p14:creationId xmlns:p14="http://schemas.microsoft.com/office/powerpoint/2010/main" val="45158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a:p>
        </p:txBody>
      </p:sp>
      <p:sp>
        <p:nvSpPr>
          <p:cNvPr id="20483" name="Slide Number Placeholder 3"/>
          <p:cNvSpPr>
            <a:spLocks noGrp="1"/>
          </p:cNvSpPr>
          <p:nvPr>
            <p:ph type="sldNum" sz="quarter" idx="5"/>
          </p:nvPr>
        </p:nvSpPr>
        <p:spPr>
          <a:noFill/>
        </p:spPr>
        <p:txBody>
          <a:bodyPr/>
          <a:lstStyle/>
          <a:p>
            <a:fld id="{9EF59042-A92F-47FD-8113-7105198D7461}" type="slidenum">
              <a:rPr lang="en-US" smtClean="0"/>
              <a:pPr/>
              <a:t>3</a:t>
            </a:fld>
            <a:endParaRPr lang="en-US" dirty="0"/>
          </a:p>
        </p:txBody>
      </p:sp>
    </p:spTree>
    <p:extLst>
      <p:ext uri="{BB962C8B-B14F-4D97-AF65-F5344CB8AC3E}">
        <p14:creationId xmlns:p14="http://schemas.microsoft.com/office/powerpoint/2010/main" val="348953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E04CBB30-2420-495B-A54E-45FE45D4866F}" type="slidenum">
              <a:rPr lang="en-US" smtClean="0"/>
              <a:pPr/>
              <a:t>4</a:t>
            </a:fld>
            <a:endParaRPr lang="en-US" dirty="0"/>
          </a:p>
        </p:txBody>
      </p:sp>
    </p:spTree>
    <p:extLst>
      <p:ext uri="{BB962C8B-B14F-4D97-AF65-F5344CB8AC3E}">
        <p14:creationId xmlns:p14="http://schemas.microsoft.com/office/powerpoint/2010/main" val="420901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dirty="0"/>
          </a:p>
        </p:txBody>
      </p:sp>
      <p:sp>
        <p:nvSpPr>
          <p:cNvPr id="30723" name="Slide Number Placeholder 3"/>
          <p:cNvSpPr>
            <a:spLocks noGrp="1"/>
          </p:cNvSpPr>
          <p:nvPr>
            <p:ph type="sldNum" sz="quarter" idx="5"/>
          </p:nvPr>
        </p:nvSpPr>
        <p:spPr>
          <a:noFill/>
        </p:spPr>
        <p:txBody>
          <a:bodyPr/>
          <a:lstStyle/>
          <a:p>
            <a:fld id="{38712E7F-486F-4D6D-8F11-7E21DAF2D3AF}" type="slidenum">
              <a:rPr lang="en-US" smtClean="0"/>
              <a:pPr/>
              <a:t>6</a:t>
            </a:fld>
            <a:endParaRPr lang="en-US" dirty="0"/>
          </a:p>
        </p:txBody>
      </p:sp>
    </p:spTree>
    <p:extLst>
      <p:ext uri="{BB962C8B-B14F-4D97-AF65-F5344CB8AC3E}">
        <p14:creationId xmlns:p14="http://schemas.microsoft.com/office/powerpoint/2010/main" val="380928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a:p>
        </p:txBody>
      </p:sp>
      <p:sp>
        <p:nvSpPr>
          <p:cNvPr id="34819" name="Slide Number Placeholder 3"/>
          <p:cNvSpPr>
            <a:spLocks noGrp="1"/>
          </p:cNvSpPr>
          <p:nvPr>
            <p:ph type="sldNum" sz="quarter" idx="5"/>
          </p:nvPr>
        </p:nvSpPr>
        <p:spPr>
          <a:noFill/>
        </p:spPr>
        <p:txBody>
          <a:bodyPr/>
          <a:lstStyle/>
          <a:p>
            <a:fld id="{A860EE8C-03EE-4E18-AA0E-CECAC2F76AFC}" type="slidenum">
              <a:rPr lang="en-US" smtClean="0"/>
              <a:pPr/>
              <a:t>7</a:t>
            </a:fld>
            <a:endParaRPr lang="en-US" dirty="0"/>
          </a:p>
        </p:txBody>
      </p:sp>
    </p:spTree>
    <p:extLst>
      <p:ext uri="{BB962C8B-B14F-4D97-AF65-F5344CB8AC3E}">
        <p14:creationId xmlns:p14="http://schemas.microsoft.com/office/powerpoint/2010/main" val="11295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a:p>
        </p:txBody>
      </p:sp>
      <p:sp>
        <p:nvSpPr>
          <p:cNvPr id="36867" name="Slide Number Placeholder 3"/>
          <p:cNvSpPr>
            <a:spLocks noGrp="1"/>
          </p:cNvSpPr>
          <p:nvPr>
            <p:ph type="sldNum" sz="quarter" idx="5"/>
          </p:nvPr>
        </p:nvSpPr>
        <p:spPr>
          <a:noFill/>
        </p:spPr>
        <p:txBody>
          <a:bodyPr/>
          <a:lstStyle/>
          <a:p>
            <a:fld id="{3C33667E-7803-4242-B768-4D19C2C76F12}" type="slidenum">
              <a:rPr lang="en-US" smtClean="0"/>
              <a:pPr/>
              <a:t>8</a:t>
            </a:fld>
            <a:endParaRPr lang="en-US" dirty="0"/>
          </a:p>
        </p:txBody>
      </p:sp>
    </p:spTree>
    <p:extLst>
      <p:ext uri="{BB962C8B-B14F-4D97-AF65-F5344CB8AC3E}">
        <p14:creationId xmlns:p14="http://schemas.microsoft.com/office/powerpoint/2010/main" val="71539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9FC8-45AE-479E-BA29-EDFD06E229A3}" type="slidenum">
              <a:rPr lang="en-US" smtClean="0"/>
              <a:pPr>
                <a:defRPr/>
              </a:pPr>
              <a:t>19</a:t>
            </a:fld>
            <a:endParaRPr lang="en-US" dirty="0"/>
          </a:p>
        </p:txBody>
      </p:sp>
    </p:spTree>
    <p:extLst>
      <p:ext uri="{BB962C8B-B14F-4D97-AF65-F5344CB8AC3E}">
        <p14:creationId xmlns:p14="http://schemas.microsoft.com/office/powerpoint/2010/main" val="23207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9FC8-45AE-479E-BA29-EDFD06E229A3}" type="slidenum">
              <a:rPr lang="en-US" smtClean="0"/>
              <a:pPr>
                <a:defRPr/>
              </a:pPr>
              <a:t>20</a:t>
            </a:fld>
            <a:endParaRPr lang="en-US" dirty="0"/>
          </a:p>
        </p:txBody>
      </p:sp>
    </p:spTree>
    <p:extLst>
      <p:ext uri="{BB962C8B-B14F-4D97-AF65-F5344CB8AC3E}">
        <p14:creationId xmlns:p14="http://schemas.microsoft.com/office/powerpoint/2010/main" val="73971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dirty="0"/>
          </a:p>
        </p:txBody>
      </p:sp>
      <p:sp>
        <p:nvSpPr>
          <p:cNvPr id="40963" name="Slide Number Placeholder 3"/>
          <p:cNvSpPr>
            <a:spLocks noGrp="1"/>
          </p:cNvSpPr>
          <p:nvPr>
            <p:ph type="sldNum" sz="quarter" idx="5"/>
          </p:nvPr>
        </p:nvSpPr>
        <p:spPr>
          <a:noFill/>
        </p:spPr>
        <p:txBody>
          <a:bodyPr/>
          <a:lstStyle/>
          <a:p>
            <a:fld id="{6D583F62-AE1F-4AB8-8C19-D280283CC518}" type="slidenum">
              <a:rPr lang="en-US" smtClean="0"/>
              <a:pPr/>
              <a:t>21</a:t>
            </a:fld>
            <a:endParaRPr lang="en-US" dirty="0"/>
          </a:p>
        </p:txBody>
      </p:sp>
    </p:spTree>
    <p:extLst>
      <p:ext uri="{BB962C8B-B14F-4D97-AF65-F5344CB8AC3E}">
        <p14:creationId xmlns:p14="http://schemas.microsoft.com/office/powerpoint/2010/main" val="377158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2209800" y="1066800"/>
            <a:ext cx="6705600" cy="1828800"/>
          </a:xfrm>
          <a:prstGeom prst="rect">
            <a:avLst/>
          </a:prstGeom>
          <a:noFill/>
          <a:ln w="9525">
            <a:noFill/>
            <a:miter lim="800000"/>
            <a:headEnd/>
            <a:tailEnd/>
          </a:ln>
          <a:effectLst/>
        </p:spPr>
        <p:txBody>
          <a:bodyPr anchor="ctr"/>
          <a:lstStyle/>
          <a:p>
            <a:pPr>
              <a:defRPr/>
            </a:pPr>
            <a:r>
              <a:rPr lang="en-US" sz="2800" dirty="0">
                <a:solidFill>
                  <a:schemeClr val="bg1"/>
                </a:solidFill>
                <a:latin typeface="Arial" charset="0"/>
              </a:rPr>
              <a:t>Executive Office of Public Safety and Security</a:t>
            </a:r>
          </a:p>
          <a:p>
            <a:pPr>
              <a:defRPr/>
            </a:pPr>
            <a:r>
              <a:rPr lang="en-US" sz="2800" dirty="0">
                <a:solidFill>
                  <a:schemeClr val="bg1"/>
                </a:solidFill>
                <a:latin typeface="Arial" charset="0"/>
              </a:rPr>
              <a:t>Department of Criminal Justice Information Services</a:t>
            </a:r>
          </a:p>
        </p:txBody>
      </p:sp>
      <p:sp>
        <p:nvSpPr>
          <p:cNvPr id="4" name="Line 5"/>
          <p:cNvSpPr>
            <a:spLocks noChangeShapeType="1"/>
          </p:cNvSpPr>
          <p:nvPr userDrawn="1"/>
        </p:nvSpPr>
        <p:spPr bwMode="auto">
          <a:xfrm>
            <a:off x="2057400" y="914400"/>
            <a:ext cx="0" cy="4572000"/>
          </a:xfrm>
          <a:prstGeom prst="line">
            <a:avLst/>
          </a:prstGeom>
          <a:noFill/>
          <a:ln w="19050">
            <a:solidFill>
              <a:srgbClr val="B5121B"/>
            </a:solidFill>
            <a:round/>
            <a:headEnd/>
            <a:tailEnd/>
          </a:ln>
          <a:effectLst/>
        </p:spPr>
        <p:txBody>
          <a:bodyPr wrap="none" anchor="ctr"/>
          <a:lstStyle/>
          <a:p>
            <a:pPr>
              <a:defRPr/>
            </a:pPr>
            <a:endParaRPr lang="en-US" dirty="0"/>
          </a:p>
        </p:txBody>
      </p:sp>
      <p:pic>
        <p:nvPicPr>
          <p:cNvPr id="5" name="Picture 11" descr="DCJIS logoRGB.jpg"/>
          <p:cNvPicPr>
            <a:picLocks noChangeAspect="1"/>
          </p:cNvPicPr>
          <p:nvPr userDrawn="1"/>
        </p:nvPicPr>
        <p:blipFill>
          <a:blip r:embed="rId2" cstate="print"/>
          <a:srcRect/>
          <a:stretch>
            <a:fillRect/>
          </a:stretch>
        </p:blipFill>
        <p:spPr bwMode="auto">
          <a:xfrm>
            <a:off x="227013" y="1371600"/>
            <a:ext cx="1593850" cy="1600200"/>
          </a:xfrm>
          <a:prstGeom prst="rect">
            <a:avLst/>
          </a:prstGeom>
          <a:noFill/>
          <a:ln w="9525">
            <a:noFill/>
            <a:miter lim="800000"/>
            <a:headEnd/>
            <a:tailEnd/>
          </a:ln>
        </p:spPr>
      </p:pic>
      <p:sp>
        <p:nvSpPr>
          <p:cNvPr id="94211" name="Rectangle 3"/>
          <p:cNvSpPr>
            <a:spLocks noGrp="1" noChangeArrowheads="1"/>
          </p:cNvSpPr>
          <p:nvPr>
            <p:ph type="subTitle" idx="1"/>
          </p:nvPr>
        </p:nvSpPr>
        <p:spPr>
          <a:xfrm>
            <a:off x="2209800" y="3657600"/>
            <a:ext cx="6400800" cy="1447800"/>
          </a:xfrm>
        </p:spPr>
        <p:txBody>
          <a:bodyPr anchor="ctr"/>
          <a:lstStyle>
            <a:lvl1pPr marL="0" indent="0">
              <a:buFontTx/>
              <a:buNone/>
              <a:defRPr sz="1800" b="0" i="1" baseline="0">
                <a:latin typeface="Calibri" pitchFamily="34" charset="0"/>
                <a:cs typeface="Calibri" pitchFamily="34" charset="0"/>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D49F1EF4-54F0-4F1A-BC43-454DF810B55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2209800" y="1066800"/>
            <a:ext cx="6705600" cy="1828800"/>
          </a:xfrm>
          <a:prstGeom prst="rect">
            <a:avLst/>
          </a:prstGeom>
          <a:noFill/>
          <a:ln w="9525">
            <a:noFill/>
            <a:miter lim="800000"/>
            <a:headEnd/>
            <a:tailEnd/>
          </a:ln>
          <a:effectLst/>
        </p:spPr>
        <p:txBody>
          <a:bodyPr anchor="ctr"/>
          <a:lstStyle/>
          <a:p>
            <a:pPr>
              <a:defRPr/>
            </a:pPr>
            <a:r>
              <a:rPr lang="en-US" sz="2800" dirty="0">
                <a:solidFill>
                  <a:srgbClr val="16145F"/>
                </a:solidFill>
                <a:latin typeface="Arial" charset="0"/>
              </a:rPr>
              <a:t>Executive Office of Public Safety and Security</a:t>
            </a:r>
          </a:p>
          <a:p>
            <a:pPr>
              <a:defRPr/>
            </a:pPr>
            <a:r>
              <a:rPr lang="en-US" sz="2800" dirty="0">
                <a:solidFill>
                  <a:srgbClr val="16145F"/>
                </a:solidFill>
                <a:latin typeface="Arial" charset="0"/>
              </a:rPr>
              <a:t>Department of Criminal Justice Information Services</a:t>
            </a:r>
          </a:p>
        </p:txBody>
      </p:sp>
      <p:sp>
        <p:nvSpPr>
          <p:cNvPr id="4" name="Line 5"/>
          <p:cNvSpPr>
            <a:spLocks noChangeShapeType="1"/>
          </p:cNvSpPr>
          <p:nvPr userDrawn="1"/>
        </p:nvSpPr>
        <p:spPr bwMode="auto">
          <a:xfrm>
            <a:off x="2057400" y="914400"/>
            <a:ext cx="0" cy="4572000"/>
          </a:xfrm>
          <a:prstGeom prst="line">
            <a:avLst/>
          </a:prstGeom>
          <a:noFill/>
          <a:ln w="19050">
            <a:solidFill>
              <a:srgbClr val="B5121B"/>
            </a:solidFill>
            <a:round/>
            <a:headEnd/>
            <a:tailEnd/>
          </a:ln>
          <a:effectLst/>
        </p:spPr>
        <p:txBody>
          <a:bodyPr wrap="none" anchor="ctr"/>
          <a:lstStyle/>
          <a:p>
            <a:pPr>
              <a:defRPr/>
            </a:pPr>
            <a:endParaRPr lang="en-US" dirty="0"/>
          </a:p>
        </p:txBody>
      </p:sp>
      <p:pic>
        <p:nvPicPr>
          <p:cNvPr id="5" name="Picture 11" descr="DCJIS logoRGB.jpg"/>
          <p:cNvPicPr>
            <a:picLocks noChangeAspect="1"/>
          </p:cNvPicPr>
          <p:nvPr userDrawn="1"/>
        </p:nvPicPr>
        <p:blipFill>
          <a:blip r:embed="rId2" cstate="print"/>
          <a:srcRect/>
          <a:stretch>
            <a:fillRect/>
          </a:stretch>
        </p:blipFill>
        <p:spPr bwMode="auto">
          <a:xfrm>
            <a:off x="227013" y="1371600"/>
            <a:ext cx="1593850" cy="1600200"/>
          </a:xfrm>
          <a:prstGeom prst="rect">
            <a:avLst/>
          </a:prstGeom>
          <a:noFill/>
          <a:ln w="9525">
            <a:noFill/>
            <a:miter lim="800000"/>
            <a:headEnd/>
            <a:tailEnd/>
          </a:ln>
        </p:spPr>
      </p:pic>
      <p:sp>
        <p:nvSpPr>
          <p:cNvPr id="94211" name="Rectangle 3"/>
          <p:cNvSpPr>
            <a:spLocks noGrp="1" noChangeArrowheads="1"/>
          </p:cNvSpPr>
          <p:nvPr>
            <p:ph type="subTitle" idx="1"/>
          </p:nvPr>
        </p:nvSpPr>
        <p:spPr>
          <a:xfrm>
            <a:off x="2209800" y="3657600"/>
            <a:ext cx="6400800" cy="1447800"/>
          </a:xfrm>
        </p:spPr>
        <p:txBody>
          <a:bodyPr anchor="ctr"/>
          <a:lstStyle>
            <a:lvl1pPr marL="0" indent="0">
              <a:buFontTx/>
              <a:buNone/>
              <a:defRPr sz="1800" b="0" i="1" baseline="0">
                <a:latin typeface="Calibri" pitchFamily="34" charset="0"/>
                <a:cs typeface="Calibri" pitchFamily="34" charset="0"/>
              </a:defRPr>
            </a:lvl1pPr>
          </a:lstStyle>
          <a:p>
            <a:r>
              <a:rPr lang="en-US"/>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CJIS logoRGB.jpg"/>
          <p:cNvPicPr>
            <a:picLocks noChangeAspect="1"/>
          </p:cNvPicPr>
          <p:nvPr userDrawn="1"/>
        </p:nvPicPr>
        <p:blipFill>
          <a:blip r:embed="rId2" cstate="print"/>
          <a:srcRect/>
          <a:stretch>
            <a:fillRect/>
          </a:stretch>
        </p:blipFill>
        <p:spPr bwMode="auto">
          <a:xfrm>
            <a:off x="7935913" y="152400"/>
            <a:ext cx="985837"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p:txBody>
          <a:bodyPr/>
          <a:lstStyle>
            <a:lvl1pPr>
              <a:defRPr i="1">
                <a:solidFill>
                  <a:srgbClr val="16145F"/>
                </a:solidFill>
              </a:defRPr>
            </a:lvl1pPr>
          </a:lstStyle>
          <a:p>
            <a:pPr>
              <a:defRPr/>
            </a:pPr>
            <a:r>
              <a:rPr lang="en-US" dirty="0"/>
              <a:t>Enhancing Public Safety Through Information Exchange</a:t>
            </a:r>
          </a:p>
        </p:txBody>
      </p:sp>
      <p:sp>
        <p:nvSpPr>
          <p:cNvPr id="6" name="Rectangle 5"/>
          <p:cNvSpPr>
            <a:spLocks noGrp="1" noChangeArrowheads="1"/>
          </p:cNvSpPr>
          <p:nvPr>
            <p:ph type="sldNum" sz="quarter" idx="11"/>
          </p:nvPr>
        </p:nvSpPr>
        <p:spPr/>
        <p:txBody>
          <a:bodyPr/>
          <a:lstStyle>
            <a:lvl1pPr>
              <a:defRPr>
                <a:solidFill>
                  <a:srgbClr val="16145F"/>
                </a:solidFill>
              </a:defRPr>
            </a:lvl1pPr>
          </a:lstStyle>
          <a:p>
            <a:pPr>
              <a:defRPr/>
            </a:pPr>
            <a:r>
              <a:rPr lang="en-US" dirty="0"/>
              <a:t>Page </a:t>
            </a:r>
            <a:fld id="{4E7ADD9F-9336-4D31-89B8-05FCC398B54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B32AD61A-6F52-4F13-AFA1-A5952AE6765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p:txBody>
          <a:bodyPr/>
          <a:lstStyle>
            <a:lvl1pPr>
              <a:defRPr/>
            </a:lvl1pPr>
          </a:lstStyle>
          <a:p>
            <a:pPr>
              <a:defRPr/>
            </a:pPr>
            <a:r>
              <a:rPr lang="en-US" dirty="0"/>
              <a:t>Page </a:t>
            </a:r>
            <a:fld id="{2318CDD8-B4E5-46FF-B867-87E59C0A209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SWISS Training</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dirty="0"/>
              <a:t>Page </a:t>
            </a:r>
            <a:fld id="{FE09EC0B-8506-44C1-B4EE-B29D72AFE67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p:txBody>
          <a:bodyPr/>
          <a:lstStyle>
            <a:lvl1pPr>
              <a:defRPr/>
            </a:lvl1pPr>
          </a:lstStyle>
          <a:p>
            <a:pPr>
              <a:defRPr/>
            </a:pPr>
            <a:r>
              <a:rPr lang="en-US" dirty="0"/>
              <a:t>Page </a:t>
            </a:r>
            <a:fld id="{E74E7B29-261F-4681-9623-53B5777D54B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1A9435BB-6650-4365-867C-27B53EEF839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A384C249-2C2E-446D-9EC1-2FF682A6CE62}"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AC0F49DA-856F-44D6-85DA-0BA6C1AC1B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CJIS logoRGB.jpg"/>
          <p:cNvPicPr>
            <a:picLocks noChangeAspect="1"/>
          </p:cNvPicPr>
          <p:nvPr userDrawn="1"/>
        </p:nvPicPr>
        <p:blipFill>
          <a:blip r:embed="rId2" cstate="print"/>
          <a:srcRect/>
          <a:stretch>
            <a:fillRect/>
          </a:stretch>
        </p:blipFill>
        <p:spPr bwMode="auto">
          <a:xfrm>
            <a:off x="7935913" y="152400"/>
            <a:ext cx="985837"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p:txBody>
          <a:bodyPr/>
          <a:lstStyle>
            <a:lvl1pPr>
              <a:defRPr i="1">
                <a:solidFill>
                  <a:srgbClr val="16145F"/>
                </a:solidFill>
              </a:defRPr>
            </a:lvl1pPr>
          </a:lstStyle>
          <a:p>
            <a:pPr>
              <a:defRPr/>
            </a:pPr>
            <a:r>
              <a:rPr lang="en-US" dirty="0"/>
              <a:t>Enhancing Public Safety Through Information Exchange</a:t>
            </a:r>
          </a:p>
        </p:txBody>
      </p:sp>
      <p:sp>
        <p:nvSpPr>
          <p:cNvPr id="6" name="Rectangle 5"/>
          <p:cNvSpPr>
            <a:spLocks noGrp="1" noChangeArrowheads="1"/>
          </p:cNvSpPr>
          <p:nvPr>
            <p:ph type="sldNum" sz="quarter" idx="11"/>
          </p:nvPr>
        </p:nvSpPr>
        <p:spPr/>
        <p:txBody>
          <a:bodyPr/>
          <a:lstStyle>
            <a:lvl1pPr>
              <a:defRPr>
                <a:solidFill>
                  <a:srgbClr val="16145F"/>
                </a:solidFill>
              </a:defRPr>
            </a:lvl1pPr>
          </a:lstStyle>
          <a:p>
            <a:pPr>
              <a:defRPr/>
            </a:pPr>
            <a:r>
              <a:rPr lang="en-US" dirty="0"/>
              <a:t>Page </a:t>
            </a:r>
            <a:fld id="{4E7ADD9F-9336-4D31-89B8-05FCC398B54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D49F1EF4-54F0-4F1A-BC43-454DF810B5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B32AD61A-6F52-4F13-AFA1-A5952AE676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p:txBody>
          <a:bodyPr/>
          <a:lstStyle>
            <a:lvl1pPr>
              <a:defRPr/>
            </a:lvl1pPr>
          </a:lstStyle>
          <a:p>
            <a:pPr>
              <a:defRPr/>
            </a:pPr>
            <a:r>
              <a:rPr lang="en-US" dirty="0"/>
              <a:t>Page </a:t>
            </a:r>
            <a:fld id="{2318CDD8-B4E5-46FF-B867-87E59C0A20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SWISS Training</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dirty="0"/>
              <a:t>Page </a:t>
            </a:r>
            <a:fld id="{FE09EC0B-8506-44C1-B4EE-B29D72AFE6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p:txBody>
          <a:bodyPr/>
          <a:lstStyle>
            <a:lvl1pPr>
              <a:defRPr/>
            </a:lvl1pPr>
          </a:lstStyle>
          <a:p>
            <a:pPr>
              <a:defRPr/>
            </a:pPr>
            <a:r>
              <a:rPr lang="en-US" dirty="0"/>
              <a:t>Page </a:t>
            </a:r>
            <a:fld id="{E74E7B29-261F-4681-9623-53B5777D54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1A9435BB-6650-4365-867C-27B53EEF83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A384C249-2C2E-446D-9EC1-2FF682A6CE6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AC0F49DA-856F-44D6-85DA-0BA6C1AC1B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93188" name="Rectangle 4"/>
          <p:cNvSpPr>
            <a:spLocks noGrp="1" noChangeArrowheads="1"/>
          </p:cNvSpPr>
          <p:nvPr>
            <p:ph type="ftr" sz="quarter" idx="3"/>
          </p:nvPr>
        </p:nvSpPr>
        <p:spPr bwMode="auto">
          <a:xfrm>
            <a:off x="4495800" y="6400800"/>
            <a:ext cx="441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SWISS Training</a:t>
            </a:r>
          </a:p>
        </p:txBody>
      </p:sp>
      <p:sp>
        <p:nvSpPr>
          <p:cNvPr id="93189" name="Rectangle 5"/>
          <p:cNvSpPr>
            <a:spLocks noGrp="1" noChangeArrowheads="1"/>
          </p:cNvSpPr>
          <p:nvPr>
            <p:ph type="sldNum" sz="quarter" idx="4"/>
          </p:nvPr>
        </p:nvSpPr>
        <p:spPr bwMode="auto">
          <a:xfrm>
            <a:off x="70104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Page </a:t>
            </a:r>
            <a:fld id="{71F4BEDC-5F7D-4B87-9DB5-EC12D0AF4FF1}" type="slidenum">
              <a:rPr lang="en-US"/>
              <a:pPr>
                <a:defRPr/>
              </a:pPr>
              <a:t>‹#›</a:t>
            </a:fld>
            <a:endParaRPr lang="en-US" dirty="0"/>
          </a:p>
        </p:txBody>
      </p:sp>
      <p:sp>
        <p:nvSpPr>
          <p:cNvPr id="93190" name="Line 6"/>
          <p:cNvSpPr>
            <a:spLocks noChangeShapeType="1"/>
          </p:cNvSpPr>
          <p:nvPr userDrawn="1"/>
        </p:nvSpPr>
        <p:spPr bwMode="auto">
          <a:xfrm>
            <a:off x="228600" y="6400800"/>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1" name="Line 7"/>
          <p:cNvSpPr>
            <a:spLocks noChangeShapeType="1"/>
          </p:cNvSpPr>
          <p:nvPr userDrawn="1"/>
        </p:nvSpPr>
        <p:spPr bwMode="auto">
          <a:xfrm>
            <a:off x="228600" y="1144588"/>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2" name="Rectangle 8"/>
          <p:cNvSpPr>
            <a:spLocks noChangeArrowheads="1"/>
          </p:cNvSpPr>
          <p:nvPr userDrawn="1"/>
        </p:nvSpPr>
        <p:spPr bwMode="auto">
          <a:xfrm>
            <a:off x="0" y="3167063"/>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
        <p:nvSpPr>
          <p:cNvPr id="93193" name="Rectangle 9"/>
          <p:cNvSpPr>
            <a:spLocks noChangeArrowheads="1"/>
          </p:cNvSpPr>
          <p:nvPr userDrawn="1"/>
        </p:nvSpPr>
        <p:spPr bwMode="auto">
          <a:xfrm>
            <a:off x="0" y="3006725"/>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9" r:id="rId5"/>
    <p:sldLayoutId id="2147483664" r:id="rId6"/>
    <p:sldLayoutId id="2147483665" r:id="rId7"/>
    <p:sldLayoutId id="2147483666" r:id="rId8"/>
    <p:sldLayoutId id="2147483667" r:id="rId9"/>
    <p:sldLayoutId id="2147483668" r:id="rId10"/>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ahoma" pitchFamily="34" charset="0"/>
        </a:defRPr>
      </a:lvl2pPr>
      <a:lvl3pPr algn="l" rtl="0" eaLnBrk="0" fontAlgn="base" hangingPunct="0">
        <a:spcBef>
          <a:spcPct val="0"/>
        </a:spcBef>
        <a:spcAft>
          <a:spcPct val="0"/>
        </a:spcAft>
        <a:defRPr sz="2400">
          <a:solidFill>
            <a:schemeClr val="tx2"/>
          </a:solidFill>
          <a:latin typeface="Tahoma" pitchFamily="34" charset="0"/>
        </a:defRPr>
      </a:lvl3pPr>
      <a:lvl4pPr algn="l" rtl="0" eaLnBrk="0" fontAlgn="base" hangingPunct="0">
        <a:spcBef>
          <a:spcPct val="0"/>
        </a:spcBef>
        <a:spcAft>
          <a:spcPct val="0"/>
        </a:spcAft>
        <a:defRPr sz="2400">
          <a:solidFill>
            <a:schemeClr val="tx2"/>
          </a:solidFill>
          <a:latin typeface="Tahoma" pitchFamily="34" charset="0"/>
        </a:defRPr>
      </a:lvl4pPr>
      <a:lvl5pPr algn="l" rtl="0" eaLnBrk="0" fontAlgn="base" hangingPunct="0">
        <a:spcBef>
          <a:spcPct val="0"/>
        </a:spcBef>
        <a:spcAft>
          <a:spcPct val="0"/>
        </a:spcAft>
        <a:defRPr sz="2400">
          <a:solidFill>
            <a:schemeClr val="tx2"/>
          </a:solidFill>
          <a:latin typeface="Tahoma" pitchFamily="34" charset="0"/>
        </a:defRPr>
      </a:lvl5pPr>
      <a:lvl6pPr marL="457200" algn="l" rtl="0" fontAlgn="base">
        <a:spcBef>
          <a:spcPct val="0"/>
        </a:spcBef>
        <a:spcAft>
          <a:spcPct val="0"/>
        </a:spcAft>
        <a:defRPr sz="2400">
          <a:solidFill>
            <a:schemeClr val="tx2"/>
          </a:solidFill>
          <a:latin typeface="Tahoma" pitchFamily="34" charset="0"/>
        </a:defRPr>
      </a:lvl6pPr>
      <a:lvl7pPr marL="914400" algn="l" rtl="0" fontAlgn="base">
        <a:spcBef>
          <a:spcPct val="0"/>
        </a:spcBef>
        <a:spcAft>
          <a:spcPct val="0"/>
        </a:spcAft>
        <a:defRPr sz="2400">
          <a:solidFill>
            <a:schemeClr val="tx2"/>
          </a:solidFill>
          <a:latin typeface="Tahoma" pitchFamily="34" charset="0"/>
        </a:defRPr>
      </a:lvl7pPr>
      <a:lvl8pPr marL="1371600" algn="l" rtl="0" fontAlgn="base">
        <a:spcBef>
          <a:spcPct val="0"/>
        </a:spcBef>
        <a:spcAft>
          <a:spcPct val="0"/>
        </a:spcAft>
        <a:defRPr sz="2400">
          <a:solidFill>
            <a:schemeClr val="tx2"/>
          </a:solidFill>
          <a:latin typeface="Tahoma" pitchFamily="34" charset="0"/>
        </a:defRPr>
      </a:lvl8pPr>
      <a:lvl9pPr marL="1828800" algn="l" rtl="0" fontAlgn="base">
        <a:spcBef>
          <a:spcPct val="0"/>
        </a:spcBef>
        <a:spcAft>
          <a:spcPct val="0"/>
        </a:spcAft>
        <a:defRPr sz="2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93188" name="Rectangle 4"/>
          <p:cNvSpPr>
            <a:spLocks noGrp="1" noChangeArrowheads="1"/>
          </p:cNvSpPr>
          <p:nvPr>
            <p:ph type="ftr" sz="quarter" idx="3"/>
          </p:nvPr>
        </p:nvSpPr>
        <p:spPr bwMode="auto">
          <a:xfrm>
            <a:off x="4495800" y="6400800"/>
            <a:ext cx="441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SWISS Training</a:t>
            </a:r>
          </a:p>
        </p:txBody>
      </p:sp>
      <p:sp>
        <p:nvSpPr>
          <p:cNvPr id="93189" name="Rectangle 5"/>
          <p:cNvSpPr>
            <a:spLocks noGrp="1" noChangeArrowheads="1"/>
          </p:cNvSpPr>
          <p:nvPr>
            <p:ph type="sldNum" sz="quarter" idx="4"/>
          </p:nvPr>
        </p:nvSpPr>
        <p:spPr bwMode="auto">
          <a:xfrm>
            <a:off x="70104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Page </a:t>
            </a:r>
            <a:fld id="{71F4BEDC-5F7D-4B87-9DB5-EC12D0AF4FF1}" type="slidenum">
              <a:rPr lang="en-US"/>
              <a:pPr>
                <a:defRPr/>
              </a:pPr>
              <a:t>‹#›</a:t>
            </a:fld>
            <a:endParaRPr lang="en-US" dirty="0"/>
          </a:p>
        </p:txBody>
      </p:sp>
      <p:sp>
        <p:nvSpPr>
          <p:cNvPr id="93190" name="Line 6"/>
          <p:cNvSpPr>
            <a:spLocks noChangeShapeType="1"/>
          </p:cNvSpPr>
          <p:nvPr userDrawn="1"/>
        </p:nvSpPr>
        <p:spPr bwMode="auto">
          <a:xfrm>
            <a:off x="228600" y="6400800"/>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1" name="Line 7"/>
          <p:cNvSpPr>
            <a:spLocks noChangeShapeType="1"/>
          </p:cNvSpPr>
          <p:nvPr userDrawn="1"/>
        </p:nvSpPr>
        <p:spPr bwMode="auto">
          <a:xfrm>
            <a:off x="228600" y="1144588"/>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2" name="Rectangle 8"/>
          <p:cNvSpPr>
            <a:spLocks noChangeArrowheads="1"/>
          </p:cNvSpPr>
          <p:nvPr userDrawn="1"/>
        </p:nvSpPr>
        <p:spPr bwMode="auto">
          <a:xfrm>
            <a:off x="0" y="3167063"/>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
        <p:nvSpPr>
          <p:cNvPr id="93193" name="Rectangle 9"/>
          <p:cNvSpPr>
            <a:spLocks noChangeArrowheads="1"/>
          </p:cNvSpPr>
          <p:nvPr userDrawn="1"/>
        </p:nvSpPr>
        <p:spPr bwMode="auto">
          <a:xfrm>
            <a:off x="0" y="3006725"/>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ahoma" pitchFamily="34" charset="0"/>
        </a:defRPr>
      </a:lvl2pPr>
      <a:lvl3pPr algn="l" rtl="0" eaLnBrk="0" fontAlgn="base" hangingPunct="0">
        <a:spcBef>
          <a:spcPct val="0"/>
        </a:spcBef>
        <a:spcAft>
          <a:spcPct val="0"/>
        </a:spcAft>
        <a:defRPr sz="2400">
          <a:solidFill>
            <a:schemeClr val="tx2"/>
          </a:solidFill>
          <a:latin typeface="Tahoma" pitchFamily="34" charset="0"/>
        </a:defRPr>
      </a:lvl3pPr>
      <a:lvl4pPr algn="l" rtl="0" eaLnBrk="0" fontAlgn="base" hangingPunct="0">
        <a:spcBef>
          <a:spcPct val="0"/>
        </a:spcBef>
        <a:spcAft>
          <a:spcPct val="0"/>
        </a:spcAft>
        <a:defRPr sz="2400">
          <a:solidFill>
            <a:schemeClr val="tx2"/>
          </a:solidFill>
          <a:latin typeface="Tahoma" pitchFamily="34" charset="0"/>
        </a:defRPr>
      </a:lvl4pPr>
      <a:lvl5pPr algn="l" rtl="0" eaLnBrk="0" fontAlgn="base" hangingPunct="0">
        <a:spcBef>
          <a:spcPct val="0"/>
        </a:spcBef>
        <a:spcAft>
          <a:spcPct val="0"/>
        </a:spcAft>
        <a:defRPr sz="2400">
          <a:solidFill>
            <a:schemeClr val="tx2"/>
          </a:solidFill>
          <a:latin typeface="Tahoma" pitchFamily="34" charset="0"/>
        </a:defRPr>
      </a:lvl5pPr>
      <a:lvl6pPr marL="457200" algn="l" rtl="0" fontAlgn="base">
        <a:spcBef>
          <a:spcPct val="0"/>
        </a:spcBef>
        <a:spcAft>
          <a:spcPct val="0"/>
        </a:spcAft>
        <a:defRPr sz="2400">
          <a:solidFill>
            <a:schemeClr val="tx2"/>
          </a:solidFill>
          <a:latin typeface="Tahoma" pitchFamily="34" charset="0"/>
        </a:defRPr>
      </a:lvl6pPr>
      <a:lvl7pPr marL="914400" algn="l" rtl="0" fontAlgn="base">
        <a:spcBef>
          <a:spcPct val="0"/>
        </a:spcBef>
        <a:spcAft>
          <a:spcPct val="0"/>
        </a:spcAft>
        <a:defRPr sz="2400">
          <a:solidFill>
            <a:schemeClr val="tx2"/>
          </a:solidFill>
          <a:latin typeface="Tahoma" pitchFamily="34" charset="0"/>
        </a:defRPr>
      </a:lvl7pPr>
      <a:lvl8pPr marL="1371600" algn="l" rtl="0" fontAlgn="base">
        <a:spcBef>
          <a:spcPct val="0"/>
        </a:spcBef>
        <a:spcAft>
          <a:spcPct val="0"/>
        </a:spcAft>
        <a:defRPr sz="2400">
          <a:solidFill>
            <a:schemeClr val="tx2"/>
          </a:solidFill>
          <a:latin typeface="Tahoma" pitchFamily="34" charset="0"/>
        </a:defRPr>
      </a:lvl8pPr>
      <a:lvl9pPr marL="1828800" algn="l" rtl="0" fontAlgn="base">
        <a:spcBef>
          <a:spcPct val="0"/>
        </a:spcBef>
        <a:spcAft>
          <a:spcPct val="0"/>
        </a:spcAft>
        <a:defRPr sz="2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ass.gov/cjis"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ss.gov/cj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1.jpg@01CD2920.64A17E90"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1.jpg@01CD291F.637269E0"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1.jpg@01CD291A.2CB06A60"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cid:image001.jpg@01CD2922.0A648880"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icori.info@state.ma.us" TargetMode="External"/><Relationship Id="rId2" Type="http://schemas.openxmlformats.org/officeDocument/2006/relationships/hyperlink" Target="http://www.mass.gov/cji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txBox="1">
            <a:spLocks noGrp="1" noChangeArrowheads="1"/>
          </p:cNvSpPr>
          <p:nvPr>
            <p:ph type="title" idx="4294967295"/>
          </p:nvPr>
        </p:nvSpPr>
        <p:spPr bwMode="auto">
          <a:xfrm>
            <a:off x="2286000" y="4114800"/>
            <a:ext cx="5638800" cy="83099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CORI Training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2020</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2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non-conviction information (e.g., Not Guilty, Dismissed, </a:t>
            </a:r>
            <a:r>
              <a:rPr lang="en-US" dirty="0" err="1">
                <a:solidFill>
                  <a:schemeClr val="bg1"/>
                </a:solidFill>
                <a:latin typeface="Calibri" pitchFamily="34" charset="0"/>
                <a:cs typeface="Calibri" pitchFamily="34" charset="0"/>
              </a:rPr>
              <a:t>Nolle</a:t>
            </a:r>
            <a:r>
              <a:rPr lang="en-US" dirty="0">
                <a:solidFill>
                  <a:schemeClr val="bg1"/>
                </a:solidFill>
                <a:latin typeface="Calibri" pitchFamily="34" charset="0"/>
                <a:cs typeface="Calibri" pitchFamily="34" charset="0"/>
              </a:rPr>
              <a:t> </a:t>
            </a:r>
            <a:r>
              <a:rPr lang="en-US" dirty="0" err="1">
                <a:solidFill>
                  <a:schemeClr val="bg1"/>
                </a:solidFill>
                <a:latin typeface="Calibri" pitchFamily="34" charset="0"/>
                <a:cs typeface="Calibri" pitchFamily="34" charset="0"/>
              </a:rPr>
              <a:t>Prossed</a:t>
            </a:r>
            <a:r>
              <a:rPr lang="en-US" dirty="0">
                <a:solidFill>
                  <a:schemeClr val="bg1"/>
                </a:solidFill>
                <a:latin typeface="Calibri" pitchFamily="34" charset="0"/>
                <a:cs typeface="Calibri" pitchFamily="34" charset="0"/>
              </a:rPr>
              <a:t>)</a:t>
            </a:r>
          </a:p>
          <a:p>
            <a:pPr>
              <a:buFont typeface="Wingdings" pitchFamily="2" charset="2"/>
              <a:buChar char="ü"/>
            </a:pPr>
            <a:r>
              <a:rPr lang="en-US" dirty="0">
                <a:solidFill>
                  <a:schemeClr val="bg1"/>
                </a:solidFill>
                <a:latin typeface="Calibri" pitchFamily="34" charset="0"/>
                <a:cs typeface="Calibri" pitchFamily="34" charset="0"/>
              </a:rPr>
              <a:t>all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subject’s 18th birthday; </a:t>
            </a:r>
          </a:p>
          <a:p>
            <a:pPr>
              <a:buFont typeface="Wingdings" pitchFamily="2" charset="2"/>
              <a:buChar char="ü"/>
            </a:pPr>
            <a:r>
              <a:rPr lang="en-US" dirty="0">
                <a:solidFill>
                  <a:schemeClr val="bg1"/>
                </a:solidFill>
                <a:latin typeface="Calibri" pitchFamily="34" charset="0"/>
                <a:cs typeface="Calibri" pitchFamily="34" charset="0"/>
              </a:rPr>
              <a:t>all information relating to those offenses for which the subject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10</a:t>
            </a:fld>
            <a:endParaRPr lang="en-US" dirty="0"/>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895600" y="4343400"/>
            <a:ext cx="2819400" cy="2011172"/>
          </a:xfrm>
          <a:prstGeom prst="rect">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a:solidFill>
                  <a:schemeClr val="bg1"/>
                </a:solidFill>
              </a:rPr>
              <a:t>Agencies with Required 2 CORI Access</a:t>
            </a:r>
          </a:p>
        </p:txBody>
      </p:sp>
      <p:sp>
        <p:nvSpPr>
          <p:cNvPr id="3" name="Content Placeholder 2"/>
          <p:cNvSpPr>
            <a:spLocks noGrp="1"/>
          </p:cNvSpPr>
          <p:nvPr>
            <p:ph idx="1"/>
          </p:nvPr>
        </p:nvSpPr>
        <p:spPr/>
        <p:txBody>
          <a:bodyPr/>
          <a:lstStyle/>
          <a:p>
            <a:pPr>
              <a:buNone/>
            </a:pPr>
            <a:endParaRPr lang="en-US" sz="800" dirty="0">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Examples of Required 2 Agencies:</a:t>
            </a:r>
          </a:p>
          <a:p>
            <a:pPr>
              <a:buNone/>
            </a:pPr>
            <a:r>
              <a:rPr lang="en-US" sz="2400" dirty="0">
                <a:solidFill>
                  <a:schemeClr val="bg1"/>
                </a:solidFill>
                <a:latin typeface="Calibri" pitchFamily="34" charset="0"/>
                <a:cs typeface="Calibri" pitchFamily="34" charset="0"/>
              </a:rPr>
              <a:t>Schools;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Assisted Living Facilities;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Nursing Homes;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Programs for Children;</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Councils on Aging; and </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Military Recruiters.</a:t>
            </a:r>
          </a:p>
          <a:p>
            <a:pPr>
              <a:buNone/>
            </a:pPr>
            <a:endParaRPr lang="en-US" sz="2400" dirty="0">
              <a:latin typeface="Calibri" pitchFamily="34" charset="0"/>
              <a:cs typeface="Calibri" pitchFamily="34" charset="0"/>
            </a:endParaRPr>
          </a:p>
          <a:p>
            <a:pPr>
              <a:buNone/>
            </a:pPr>
            <a:endParaRPr lang="en-US" sz="2400" dirty="0">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11</a:t>
            </a:fld>
            <a:endParaRPr lang="en-US" dirty="0"/>
          </a:p>
        </p:txBody>
      </p:sp>
      <p:pic>
        <p:nvPicPr>
          <p:cNvPr id="4101"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4800600" y="1371600"/>
            <a:ext cx="3733800" cy="4953000"/>
          </a:xfrm>
          <a:prstGeom prst="rect">
            <a:avLst/>
          </a:prstGeom>
          <a:noFill/>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3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adult and juvenile non-conviction information;</a:t>
            </a:r>
          </a:p>
          <a:p>
            <a:pPr>
              <a:buFont typeface="Wingdings" pitchFamily="2" charset="2"/>
              <a:buChar char="ü"/>
            </a:pPr>
            <a:r>
              <a:rPr lang="en-US" dirty="0">
                <a:solidFill>
                  <a:schemeClr val="bg1"/>
                </a:solidFill>
                <a:latin typeface="Calibri" pitchFamily="34" charset="0"/>
                <a:cs typeface="Calibri" pitchFamily="34" charset="0"/>
              </a:rPr>
              <a:t>all adult and juvenile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adult misdemeanor convictions and felony convictions dating from the subject’s 18th birthday and juvenile delinquency findings; </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 and</a:t>
            </a:r>
          </a:p>
          <a:p>
            <a:pPr>
              <a:buFont typeface="Wingdings" pitchFamily="2" charset="2"/>
              <a:buChar char="ü"/>
            </a:pPr>
            <a:r>
              <a:rPr lang="en-US" dirty="0">
                <a:solidFill>
                  <a:schemeClr val="bg1"/>
                </a:solidFill>
                <a:latin typeface="Calibri" pitchFamily="34" charset="0"/>
                <a:cs typeface="Calibri" pitchFamily="34" charset="0"/>
              </a:rPr>
              <a:t>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a:t>
            </a:r>
          </a:p>
          <a:p>
            <a:pPr>
              <a:buNone/>
            </a:pPr>
            <a:endParaRPr lang="en-US" dirty="0">
              <a:solidFill>
                <a:schemeClr val="bg1"/>
              </a:solidFill>
              <a:latin typeface="Calibri" pitchFamily="34" charset="0"/>
              <a:cs typeface="Calibri" pitchFamily="34" charset="0"/>
            </a:endParaRPr>
          </a:p>
          <a:p>
            <a:pPr lvl="7">
              <a:buNone/>
            </a:pPr>
            <a:r>
              <a:rPr lang="en-US" sz="2400" b="1" dirty="0">
                <a:solidFill>
                  <a:schemeClr val="bg1"/>
                </a:solidFill>
                <a:latin typeface="Calibri" pitchFamily="34" charset="0"/>
                <a:cs typeface="Calibri" pitchFamily="34" charset="0"/>
              </a:rPr>
              <a:t>	This level of CORI is </a:t>
            </a:r>
            <a:r>
              <a:rPr lang="en-US" sz="2400" b="1" u="sng" dirty="0">
                <a:solidFill>
                  <a:schemeClr val="bg1"/>
                </a:solidFill>
                <a:latin typeface="Calibri" pitchFamily="34" charset="0"/>
                <a:cs typeface="Calibri" pitchFamily="34" charset="0"/>
              </a:rPr>
              <a:t>only</a:t>
            </a:r>
            <a:r>
              <a:rPr lang="en-US" sz="2400" b="1" dirty="0">
                <a:solidFill>
                  <a:schemeClr val="bg1"/>
                </a:solidFill>
                <a:latin typeface="Calibri" pitchFamily="34" charset="0"/>
                <a:cs typeface="Calibri" pitchFamily="34" charset="0"/>
              </a:rPr>
              <a:t> available to camps for children!</a:t>
            </a:r>
          </a:p>
          <a:p>
            <a:pPr>
              <a:buNone/>
            </a:pPr>
            <a:endParaRPr lang="en-US" dirty="0">
              <a:latin typeface="Calibri" pitchFamily="34" charset="0"/>
              <a:cs typeface="Calibri" pitchFamily="34"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12</a:t>
            </a:fld>
            <a:endParaRPr lang="en-US" dirty="0"/>
          </a:p>
        </p:txBody>
      </p:sp>
      <p:sp>
        <p:nvSpPr>
          <p:cNvPr id="6148" name="AutoShape 4">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54" name="Picture 10">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838200" y="4343400"/>
            <a:ext cx="2514600" cy="1910130"/>
          </a:xfrm>
          <a:prstGeom prst="rect">
            <a:avLst/>
          </a:prstGeom>
          <a:noFill/>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4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adult and juvenile non-conviction information;</a:t>
            </a:r>
          </a:p>
          <a:p>
            <a:pPr>
              <a:buFont typeface="Wingdings" pitchFamily="2" charset="2"/>
              <a:buChar char="ü"/>
            </a:pPr>
            <a:r>
              <a:rPr lang="en-US" dirty="0">
                <a:solidFill>
                  <a:schemeClr val="bg1"/>
                </a:solidFill>
                <a:latin typeface="Calibri" pitchFamily="34" charset="0"/>
                <a:cs typeface="Calibri" pitchFamily="34" charset="0"/>
              </a:rPr>
              <a:t>all adult and juvenile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subject’s 18th birthday and juvenile delinquency findings; </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 </a:t>
            </a:r>
          </a:p>
          <a:p>
            <a:pPr>
              <a:buFont typeface="Wingdings" pitchFamily="2" charset="2"/>
              <a:buChar char="ü"/>
            </a:pPr>
            <a:r>
              <a:rPr lang="en-US" dirty="0">
                <a:solidFill>
                  <a:schemeClr val="bg1"/>
                </a:solidFill>
                <a:latin typeface="Calibri" pitchFamily="34" charset="0"/>
                <a:cs typeface="Calibri" pitchFamily="34" charset="0"/>
              </a:rPr>
              <a:t>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information regarding criminal offenses that have been sealed.</a:t>
            </a:r>
          </a:p>
          <a:p>
            <a:pPr lvl="7">
              <a:buNone/>
            </a:pPr>
            <a:endParaRPr lang="en-US" sz="800" b="1" dirty="0">
              <a:solidFill>
                <a:schemeClr val="bg1"/>
              </a:solidFill>
              <a:latin typeface="Calibri" pitchFamily="34" charset="0"/>
              <a:cs typeface="Calibri" pitchFamily="34" charset="0"/>
            </a:endParaRPr>
          </a:p>
          <a:p>
            <a:pPr lvl="7">
              <a:buNone/>
            </a:pPr>
            <a:r>
              <a:rPr lang="en-US" sz="2400" b="1" dirty="0">
                <a:solidFill>
                  <a:schemeClr val="bg1"/>
                </a:solidFill>
                <a:latin typeface="Calibri" pitchFamily="34" charset="0"/>
                <a:cs typeface="Calibri" pitchFamily="34" charset="0"/>
              </a:rPr>
              <a:t>	This level of CORI is </a:t>
            </a:r>
            <a:r>
              <a:rPr lang="en-US" sz="2400" b="1" u="sng" dirty="0">
                <a:solidFill>
                  <a:schemeClr val="bg1"/>
                </a:solidFill>
                <a:latin typeface="Calibri" pitchFamily="34" charset="0"/>
                <a:cs typeface="Calibri" pitchFamily="34" charset="0"/>
              </a:rPr>
              <a:t>only</a:t>
            </a:r>
            <a:r>
              <a:rPr lang="en-US" sz="2400" b="1" dirty="0">
                <a:solidFill>
                  <a:schemeClr val="bg1"/>
                </a:solidFill>
                <a:latin typeface="Calibri" pitchFamily="34" charset="0"/>
                <a:cs typeface="Calibri" pitchFamily="34" charset="0"/>
              </a:rPr>
              <a:t> available to the MA Department of Early Education and Care and Department of Children and Families!</a:t>
            </a:r>
          </a:p>
          <a:p>
            <a:pPr>
              <a:buNone/>
            </a:pPr>
            <a:endParaRPr lang="en-US" dirty="0">
              <a:latin typeface="Calibri" pitchFamily="34" charset="0"/>
              <a:cs typeface="Calibri" pitchFamily="34"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13</a:t>
            </a:fld>
            <a:endParaRPr lang="en-US" dirty="0"/>
          </a:p>
        </p:txBody>
      </p:sp>
      <p:sp>
        <p:nvSpPr>
          <p:cNvPr id="6148" name="AutoShape 4">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270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09600" y="4800600"/>
            <a:ext cx="2024482" cy="1604467"/>
          </a:xfrm>
          <a:prstGeom prst="rect">
            <a:avLst/>
          </a:prstGeom>
          <a:noFill/>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br>
              <a:rPr lang="en-US" sz="2800" dirty="0">
                <a:latin typeface="Calibri" pitchFamily="34" charset="0"/>
              </a:rPr>
            </a:br>
            <a:br>
              <a:rPr lang="en-US" sz="2800" dirty="0">
                <a:latin typeface="Calibri" pitchFamily="34" charset="0"/>
              </a:rPr>
            </a:br>
            <a:r>
              <a:rPr lang="en-US" sz="2800" dirty="0">
                <a:solidFill>
                  <a:schemeClr val="bg1"/>
                </a:solidFill>
                <a:latin typeface="Calibri" pitchFamily="34" charset="0"/>
              </a:rPr>
              <a:t>Criminal Justice Agency Access to Sealed Records </a:t>
            </a:r>
            <a:endParaRPr lang="en-US" sz="2800" dirty="0">
              <a:solidFill>
                <a:schemeClr val="bg1"/>
              </a:solidFill>
              <a:latin typeface="Calibri" pitchFamily="34" charset="0"/>
              <a:cs typeface="Calibri" pitchFamily="34" charset="0"/>
            </a:endParaRPr>
          </a:p>
        </p:txBody>
      </p:sp>
      <p:sp>
        <p:nvSpPr>
          <p:cNvPr id="36867" name="Content Placeholder 2"/>
          <p:cNvSpPr>
            <a:spLocks noGrp="1"/>
          </p:cNvSpPr>
          <p:nvPr>
            <p:ph idx="1"/>
          </p:nvPr>
        </p:nvSpPr>
        <p:spPr/>
        <p:txBody>
          <a:bodyPr/>
          <a:lstStyle/>
          <a:p>
            <a:pPr marL="365125" indent="0">
              <a:buFontTx/>
              <a:buNone/>
            </a:pPr>
            <a:r>
              <a:rPr lang="en-US" sz="2800" dirty="0">
                <a:solidFill>
                  <a:schemeClr val="bg1"/>
                </a:solidFill>
                <a:latin typeface="Calibri" pitchFamily="34" charset="0"/>
              </a:rPr>
              <a:t>“Criminal justice agencies may obtain all criminal offender record information, including sealed records, for the actual performance of their criminal justice duties.” </a:t>
            </a:r>
          </a:p>
          <a:p>
            <a:pPr marL="365125" indent="0"/>
            <a:endParaRPr lang="en-US" dirty="0"/>
          </a:p>
        </p:txBody>
      </p:sp>
      <p:sp>
        <p:nvSpPr>
          <p:cNvPr id="36868" name="Footer Placeholder 3"/>
          <p:cNvSpPr>
            <a:spLocks noGrp="1"/>
          </p:cNvSpPr>
          <p:nvPr>
            <p:ph type="ftr" sz="quarter" idx="10"/>
          </p:nvPr>
        </p:nvSpPr>
        <p:spPr>
          <a:noFill/>
        </p:spPr>
        <p:txBody>
          <a:bodyPr/>
          <a:lstStyle/>
          <a:p>
            <a:r>
              <a:rPr lang="en-US" dirty="0"/>
              <a:t>Enhancing Public Safety Through Information Exchange</a:t>
            </a:r>
          </a:p>
        </p:txBody>
      </p:sp>
      <p:sp>
        <p:nvSpPr>
          <p:cNvPr id="36869" name="Slide Number Placeholder 4"/>
          <p:cNvSpPr>
            <a:spLocks noGrp="1"/>
          </p:cNvSpPr>
          <p:nvPr>
            <p:ph type="sldNum" sz="quarter" idx="11"/>
          </p:nvPr>
        </p:nvSpPr>
        <p:spPr>
          <a:noFill/>
        </p:spPr>
        <p:txBody>
          <a:bodyPr/>
          <a:lstStyle/>
          <a:p>
            <a:r>
              <a:rPr lang="en-US" dirty="0"/>
              <a:t>Page </a:t>
            </a:r>
            <a:fld id="{E06881C0-343C-410A-967F-2FA0431FBBB4}" type="slidenum">
              <a:rPr lang="en-US" smtClean="0"/>
              <a:pPr/>
              <a:t>14</a:t>
            </a:fld>
            <a:endParaRPr lang="en-US" dirty="0"/>
          </a:p>
        </p:txBody>
      </p:sp>
      <p:pic>
        <p:nvPicPr>
          <p:cNvPr id="36870"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1905000" y="3124200"/>
            <a:ext cx="4238625" cy="2514600"/>
          </a:xfrm>
          <a:prstGeom prst="rect">
            <a:avLst/>
          </a:prstGeom>
          <a:noFill/>
          <a:ln w="9525">
            <a:noFill/>
            <a:miter lim="800000"/>
            <a:headEnd/>
            <a:tailEnd/>
          </a:ln>
        </p:spPr>
      </p:pic>
    </p:spTree>
    <p:extLst>
      <p:ext uri="{BB962C8B-B14F-4D97-AF65-F5344CB8AC3E}">
        <p14:creationId xmlns:p14="http://schemas.microsoft.com/office/powerpoint/2010/main" val="80578277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schemeClr val="bg1"/>
                </a:solidFill>
                <a:latin typeface="Calibri" pitchFamily="34" charset="0"/>
                <a:cs typeface="Calibri" pitchFamily="34" charset="0"/>
              </a:rPr>
              <a:t>National Fingerprint Based Checks For Municipal License Applicants</a:t>
            </a:r>
          </a:p>
        </p:txBody>
      </p:sp>
      <p:sp>
        <p:nvSpPr>
          <p:cNvPr id="3" name="Content Placeholder 2"/>
          <p:cNvSpPr>
            <a:spLocks noGrp="1"/>
          </p:cNvSpPr>
          <p:nvPr>
            <p:ph idx="1"/>
          </p:nvPr>
        </p:nvSpPr>
        <p:spPr/>
        <p:txBody>
          <a:bodyPr>
            <a:normAutofit/>
          </a:bodyPr>
          <a:lstStyle/>
          <a:p>
            <a:pPr lvl="1">
              <a:buFont typeface="Wingdings" pitchFamily="2" charset="2"/>
              <a:buChar char="ü"/>
            </a:pPr>
            <a:r>
              <a:rPr lang="en-US" sz="2400" dirty="0">
                <a:solidFill>
                  <a:schemeClr val="bg1"/>
                </a:solidFill>
              </a:rPr>
              <a:t>Pursuant to MGL c. 6, s. 172B ½ municipal police departments may submit FBI national criminal history checks for certain occupational license applicants (i.e. Liquor licensees and Ice Cream Truck vendors)</a:t>
            </a:r>
          </a:p>
          <a:p>
            <a:pPr lvl="2">
              <a:buFont typeface="Wingdings" pitchFamily="2" charset="2"/>
              <a:buChar char="ü"/>
            </a:pPr>
            <a:r>
              <a:rPr lang="en-US" sz="2400" dirty="0">
                <a:solidFill>
                  <a:schemeClr val="bg1"/>
                </a:solidFill>
              </a:rPr>
              <a:t>Municipality</a:t>
            </a:r>
            <a:r>
              <a:rPr lang="en-US" sz="2400" u="sng" dirty="0">
                <a:solidFill>
                  <a:schemeClr val="bg1"/>
                </a:solidFill>
              </a:rPr>
              <a:t> first </a:t>
            </a:r>
            <a:r>
              <a:rPr lang="en-US" sz="2400" dirty="0">
                <a:solidFill>
                  <a:schemeClr val="bg1"/>
                </a:solidFill>
              </a:rPr>
              <a:t>must have a by-law or ordinance that details which license applicants are subject to an FBI check.</a:t>
            </a:r>
          </a:p>
          <a:p>
            <a:pPr lvl="2">
              <a:buFont typeface="Wingdings" pitchFamily="2" charset="2"/>
              <a:buChar char="ü"/>
            </a:pPr>
            <a:r>
              <a:rPr lang="en-US" sz="2400" dirty="0">
                <a:solidFill>
                  <a:schemeClr val="bg1"/>
                </a:solidFill>
              </a:rPr>
              <a:t>By-law/ordinance must be approved by AGO and FBI.</a:t>
            </a:r>
          </a:p>
          <a:p>
            <a:pPr lvl="2">
              <a:buFont typeface="Wingdings" pitchFamily="2" charset="2"/>
              <a:buChar char="ü"/>
            </a:pPr>
            <a:r>
              <a:rPr lang="en-US" sz="2400" dirty="0">
                <a:solidFill>
                  <a:schemeClr val="bg1"/>
                </a:solidFill>
              </a:rPr>
              <a:t>Town must have a policy approved by DCJIS.</a:t>
            </a:r>
          </a:p>
          <a:p>
            <a:pPr lvl="2">
              <a:buFont typeface="Wingdings" pitchFamily="2" charset="2"/>
              <a:buChar char="ü"/>
            </a:pPr>
            <a:r>
              <a:rPr lang="en-US" sz="2400" dirty="0">
                <a:solidFill>
                  <a:schemeClr val="bg1"/>
                </a:solidFill>
              </a:rPr>
              <a:t>See DCJIS website at:  </a:t>
            </a:r>
            <a:r>
              <a:rPr lang="en-US" sz="2400" dirty="0">
                <a:solidFill>
                  <a:schemeClr val="bg1"/>
                </a:solidFill>
                <a:hlinkClick r:id="rId2"/>
              </a:rPr>
              <a:t>www.mass.gov/cjis</a:t>
            </a:r>
            <a:r>
              <a:rPr lang="en-US" sz="2400" dirty="0">
                <a:solidFill>
                  <a:schemeClr val="bg1"/>
                </a:solidFill>
              </a:rPr>
              <a:t> for a full description of the procedure, model consent form and model policy.</a:t>
            </a:r>
            <a:r>
              <a:rPr lang="en-US" dirty="0"/>
              <a:t>	</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schemeClr val="bg1"/>
                </a:solidFill>
                <a:latin typeface="Calibri" pitchFamily="34" charset="0"/>
                <a:cs typeface="Calibri" pitchFamily="34" charset="0"/>
              </a:rPr>
              <a:t>National Fingerprint Based Checks For K-12 Schools and Early Education</a:t>
            </a:r>
          </a:p>
        </p:txBody>
      </p:sp>
      <p:sp>
        <p:nvSpPr>
          <p:cNvPr id="3" name="Content Placeholder 2"/>
          <p:cNvSpPr>
            <a:spLocks noGrp="1"/>
          </p:cNvSpPr>
          <p:nvPr>
            <p:ph idx="1"/>
          </p:nvPr>
        </p:nvSpPr>
        <p:spPr/>
        <p:txBody>
          <a:bodyPr>
            <a:normAutofit fontScale="92500"/>
          </a:bodyPr>
          <a:lstStyle/>
          <a:p>
            <a:pPr>
              <a:buFont typeface="Wingdings" pitchFamily="2" charset="2"/>
              <a:buChar char="ü"/>
            </a:pPr>
            <a:r>
              <a:rPr lang="en-US" dirty="0">
                <a:solidFill>
                  <a:schemeClr val="bg1"/>
                </a:solidFill>
              </a:rPr>
              <a:t>Chapter 459 of the Acts of 2012 authorizes national fingerprint based criminal history checks for the following individuals working with children:</a:t>
            </a:r>
          </a:p>
          <a:p>
            <a:pPr lvl="1">
              <a:buFont typeface="Wingdings" pitchFamily="2" charset="2"/>
              <a:buChar char="ü"/>
            </a:pPr>
            <a:r>
              <a:rPr lang="en-US" dirty="0">
                <a:solidFill>
                  <a:schemeClr val="bg1"/>
                </a:solidFill>
              </a:rPr>
              <a:t>Teachers, employees and subcontractors working with children in K-12 public and private schools;</a:t>
            </a:r>
          </a:p>
          <a:p>
            <a:pPr lvl="1">
              <a:buFont typeface="Wingdings" pitchFamily="2" charset="2"/>
              <a:buChar char="ü"/>
            </a:pPr>
            <a:r>
              <a:rPr lang="en-US" dirty="0">
                <a:solidFill>
                  <a:schemeClr val="bg1"/>
                </a:solidFill>
              </a:rPr>
              <a:t>Employees of day care and after school programs licensed by the Office of Early Education and Care (EEC); and</a:t>
            </a:r>
          </a:p>
          <a:p>
            <a:pPr lvl="1">
              <a:buFont typeface="Wingdings" pitchFamily="2" charset="2"/>
              <a:buChar char="ü"/>
            </a:pPr>
            <a:r>
              <a:rPr lang="en-US" dirty="0">
                <a:solidFill>
                  <a:schemeClr val="bg1"/>
                </a:solidFill>
              </a:rPr>
              <a:t>Adoptive and foster parents applying through EEC.</a:t>
            </a:r>
          </a:p>
          <a:p>
            <a:pPr>
              <a:buFont typeface="Wingdings" pitchFamily="2" charset="2"/>
              <a:buChar char="ü"/>
            </a:pPr>
            <a:r>
              <a:rPr lang="en-US" dirty="0">
                <a:solidFill>
                  <a:schemeClr val="bg1"/>
                </a:solidFill>
              </a:rPr>
              <a:t>National checks and payment for checks are processed through a state vendor.</a:t>
            </a:r>
          </a:p>
          <a:p>
            <a:pPr>
              <a:buFont typeface="Wingdings" pitchFamily="2" charset="2"/>
              <a:buChar char="ü"/>
            </a:pPr>
            <a:r>
              <a:rPr lang="en-US" dirty="0">
                <a:solidFill>
                  <a:schemeClr val="bg1"/>
                </a:solidFill>
              </a:rPr>
              <a:t>Responses are forwarded to users by DCJIS.</a:t>
            </a:r>
          </a:p>
          <a:p>
            <a:pPr>
              <a:buFont typeface="Wingdings" pitchFamily="2" charset="2"/>
              <a:buChar char="ü"/>
            </a:pPr>
            <a:r>
              <a:rPr lang="en-US" dirty="0">
                <a:solidFill>
                  <a:schemeClr val="bg1"/>
                </a:solidFill>
              </a:rPr>
              <a:t>Additional information regarding this law is available at: www.mass.gov/cjis.</a:t>
            </a:r>
            <a:r>
              <a:rPr lang="en-US" dirty="0"/>
              <a:t>	</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latin typeface="Calibri" pitchFamily="34" charset="0"/>
                <a:cs typeface="Calibri" pitchFamily="34" charset="0"/>
              </a:rPr>
              <a:t>National Fingerprint Based Checks For the Department of Developmental Services(DDS)</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chemeClr val="bg1"/>
                </a:solidFill>
              </a:rPr>
              <a:t>M.G.L. Ch. 19B §§ 19-20 authorize national fingerprint based criminal history checks for the following individuals working with people with intellectual/developmental disabilities:</a:t>
            </a:r>
          </a:p>
          <a:p>
            <a:pPr lvl="1">
              <a:buFont typeface="Wingdings" panose="05000000000000000000" pitchFamily="2" charset="2"/>
              <a:buChar char="ü"/>
            </a:pPr>
            <a:r>
              <a:rPr lang="en-US" dirty="0">
                <a:solidFill>
                  <a:schemeClr val="bg1"/>
                </a:solidFill>
              </a:rPr>
              <a:t>Any applicant seeking a DDS-licensed facility offering residential/day care or any other service covering the DDS client population.</a:t>
            </a:r>
          </a:p>
          <a:p>
            <a:pPr lvl="1">
              <a:buFont typeface="Wingdings" panose="05000000000000000000" pitchFamily="2" charset="2"/>
              <a:buChar char="ü"/>
            </a:pPr>
            <a:r>
              <a:rPr lang="en-US" dirty="0">
                <a:solidFill>
                  <a:schemeClr val="bg1"/>
                </a:solidFill>
              </a:rPr>
              <a:t>Any household member, employee or individual regularly on the premises age 15 or older, regardless of caregiver status.</a:t>
            </a:r>
          </a:p>
          <a:p>
            <a:pPr>
              <a:buFont typeface="Wingdings" pitchFamily="2" charset="2"/>
              <a:buChar char="ü"/>
            </a:pPr>
            <a:r>
              <a:rPr lang="en-US" sz="1800" dirty="0">
                <a:solidFill>
                  <a:schemeClr val="bg1"/>
                </a:solidFill>
              </a:rPr>
              <a:t>National checks and payment for checks are processed through a state vendor.</a:t>
            </a:r>
          </a:p>
          <a:p>
            <a:pPr>
              <a:buFont typeface="Wingdings" pitchFamily="2" charset="2"/>
              <a:buChar char="ü"/>
            </a:pPr>
            <a:r>
              <a:rPr lang="en-US" sz="1800" dirty="0">
                <a:solidFill>
                  <a:schemeClr val="bg1"/>
                </a:solidFill>
              </a:rPr>
              <a:t>Responses are forwarded to users by DCJIS.</a:t>
            </a:r>
          </a:p>
          <a:p>
            <a:pPr>
              <a:buFont typeface="Wingdings" pitchFamily="2" charset="2"/>
              <a:buChar char="ü"/>
            </a:pPr>
            <a:r>
              <a:rPr lang="en-US" sz="1800" dirty="0">
                <a:solidFill>
                  <a:schemeClr val="bg1"/>
                </a:solidFill>
              </a:rPr>
              <a:t>Additional information regarding this law is available at: www.mass.gov/cjis.</a:t>
            </a:r>
          </a:p>
          <a:p>
            <a:pPr lvl="2">
              <a:buFont typeface="Wingdings" panose="05000000000000000000" pitchFamily="2" charset="2"/>
              <a:buChar char="ü"/>
            </a:pP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17</a:t>
            </a:fld>
            <a:endParaRPr lang="en-US" dirty="0"/>
          </a:p>
        </p:txBody>
      </p:sp>
    </p:spTree>
    <p:extLst>
      <p:ext uri="{BB962C8B-B14F-4D97-AF65-F5344CB8AC3E}">
        <p14:creationId xmlns:p14="http://schemas.microsoft.com/office/powerpoint/2010/main" val="8720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Consumer Reporting Agency’s Access to CORI</a:t>
            </a:r>
          </a:p>
        </p:txBody>
      </p:sp>
      <p:sp>
        <p:nvSpPr>
          <p:cNvPr id="3" name="Content Placeholder 2"/>
          <p:cNvSpPr>
            <a:spLocks noGrp="1"/>
          </p:cNvSpPr>
          <p:nvPr>
            <p:ph idx="1"/>
          </p:nvPr>
        </p:nvSpPr>
        <p:spPr>
          <a:xfrm>
            <a:off x="228600" y="1295400"/>
            <a:ext cx="8686800" cy="4953000"/>
          </a:xfrm>
        </p:spPr>
        <p:txBody>
          <a:bodyPr/>
          <a:lstStyle/>
          <a:p>
            <a:r>
              <a:rPr lang="en-US" sz="2300" dirty="0">
                <a:solidFill>
                  <a:schemeClr val="bg1"/>
                </a:solidFill>
              </a:rPr>
              <a:t>CRA may access criminal history from public records including:</a:t>
            </a:r>
          </a:p>
          <a:p>
            <a:pPr lvl="1"/>
            <a:r>
              <a:rPr lang="en-US" sz="2300" dirty="0">
                <a:solidFill>
                  <a:schemeClr val="bg1"/>
                </a:solidFill>
              </a:rPr>
              <a:t>Police daily logs;</a:t>
            </a:r>
          </a:p>
          <a:p>
            <a:pPr lvl="1"/>
            <a:r>
              <a:rPr lang="en-US" sz="2300" dirty="0">
                <a:solidFill>
                  <a:schemeClr val="bg1"/>
                </a:solidFill>
              </a:rPr>
              <a:t>Newspaper articles; and</a:t>
            </a:r>
          </a:p>
          <a:p>
            <a:pPr lvl="1"/>
            <a:r>
              <a:rPr lang="en-US" sz="2300" dirty="0">
                <a:solidFill>
                  <a:schemeClr val="bg1"/>
                </a:solidFill>
              </a:rPr>
              <a:t>Criminal court files.</a:t>
            </a:r>
          </a:p>
          <a:p>
            <a:r>
              <a:rPr lang="en-US" sz="2300" dirty="0">
                <a:solidFill>
                  <a:schemeClr val="bg1"/>
                </a:solidFill>
              </a:rPr>
              <a:t>CRA may access CORI from DCJIS </a:t>
            </a:r>
          </a:p>
          <a:p>
            <a:pPr lvl="1"/>
            <a:r>
              <a:rPr lang="en-US" sz="2300" dirty="0">
                <a:solidFill>
                  <a:schemeClr val="bg1"/>
                </a:solidFill>
              </a:rPr>
              <a:t>May access Open CORI to request public records</a:t>
            </a:r>
          </a:p>
          <a:p>
            <a:pPr lvl="1"/>
            <a:r>
              <a:rPr lang="en-US" sz="2300" dirty="0">
                <a:solidFill>
                  <a:schemeClr val="bg1"/>
                </a:solidFill>
              </a:rPr>
              <a:t>May access on behalf of a registered client to obtain standard or required access</a:t>
            </a:r>
          </a:p>
          <a:p>
            <a:pPr lvl="2"/>
            <a:r>
              <a:rPr lang="en-US" sz="2300" dirty="0">
                <a:solidFill>
                  <a:schemeClr val="bg1"/>
                </a:solidFill>
              </a:rPr>
              <a:t>Level of access depends on what information the client is entitled to receive</a:t>
            </a:r>
          </a:p>
          <a:p>
            <a:pPr lvl="1"/>
            <a:r>
              <a:rPr lang="en-US" sz="2300" dirty="0">
                <a:solidFill>
                  <a:schemeClr val="bg1"/>
                </a:solidFill>
              </a:rPr>
              <a:t>CRAs that access through DCJIS are subject to 803 CMR 11.00 et seq.</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latin typeface="Calibri" pitchFamily="34" charset="0"/>
              </a:rPr>
              <a:t>CORI Policy Requirement</a:t>
            </a:r>
          </a:p>
        </p:txBody>
      </p:sp>
      <p:sp>
        <p:nvSpPr>
          <p:cNvPr id="3" name="Content Placeholder 2"/>
          <p:cNvSpPr>
            <a:spLocks noGrp="1"/>
          </p:cNvSpPr>
          <p:nvPr>
            <p:ph idx="1"/>
          </p:nvPr>
        </p:nvSpPr>
        <p:spPr/>
        <p:txBody>
          <a:bodyPr/>
          <a:lstStyle/>
          <a:p>
            <a:pPr marL="742950" indent="-285750">
              <a:buFont typeface="Arial" pitchFamily="34" charset="0"/>
              <a:buChar char="•"/>
            </a:pPr>
            <a:r>
              <a:rPr lang="en-US" sz="2400" dirty="0">
                <a:solidFill>
                  <a:schemeClr val="bg1"/>
                </a:solidFill>
                <a:latin typeface="Calibri" pitchFamily="34" charset="0"/>
              </a:rPr>
              <a:t>Any individual organization that submits five or more CORI requests annually shall maintain a CORI policy which must meet the minimum standards of the DCJIS model CORI policy . </a:t>
            </a:r>
            <a:br>
              <a:rPr lang="en-US" sz="2400" dirty="0">
                <a:solidFill>
                  <a:schemeClr val="bg1"/>
                </a:solidFill>
                <a:latin typeface="Calibri" pitchFamily="34" charset="0"/>
              </a:rPr>
            </a:b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The DCJIS has posted a Model CORI Policy to its</a:t>
            </a:r>
            <a:br>
              <a:rPr lang="en-US" sz="2400" dirty="0">
                <a:solidFill>
                  <a:schemeClr val="bg1"/>
                </a:solidFill>
                <a:latin typeface="Calibri" pitchFamily="34" charset="0"/>
              </a:rPr>
            </a:br>
            <a:r>
              <a:rPr lang="en-US" sz="2400" dirty="0">
                <a:solidFill>
                  <a:schemeClr val="bg1"/>
                </a:solidFill>
                <a:latin typeface="Calibri" pitchFamily="34" charset="0"/>
              </a:rPr>
              <a:t>web site at </a:t>
            </a:r>
            <a:r>
              <a:rPr lang="en-US" sz="2400" u="sng" dirty="0">
                <a:solidFill>
                  <a:schemeClr val="bg1"/>
                </a:solidFill>
                <a:latin typeface="Calibri" pitchFamily="34" charset="0"/>
              </a:rPr>
              <a:t>mass.gov/cjis</a:t>
            </a:r>
            <a:r>
              <a:rPr lang="en-US" sz="2400" dirty="0">
                <a:solidFill>
                  <a:schemeClr val="bg1"/>
                </a:solidFill>
                <a:latin typeface="Calibri" pitchFamily="34" charset="0"/>
              </a:rPr>
              <a:t>.</a:t>
            </a:r>
            <a:br>
              <a:rPr lang="en-US" sz="2400" dirty="0">
                <a:solidFill>
                  <a:schemeClr val="bg1"/>
                </a:solidFill>
                <a:latin typeface="Calibri" pitchFamily="34" charset="0"/>
              </a:rPr>
            </a:b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A CORI policy may be developed and maintained regardless of the number of CORI requests conducted.</a:t>
            </a:r>
            <a:r>
              <a:rPr lang="en-US" sz="2400" dirty="0">
                <a:solidFill>
                  <a:schemeClr val="bg1"/>
                </a:solidFill>
              </a:rPr>
              <a:t> </a:t>
            </a:r>
          </a:p>
          <a:p>
            <a:pPr lvl="1">
              <a:buFont typeface="Arial" pitchFamily="34" charset="0"/>
              <a:buChar char="•"/>
            </a:pP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DCJIS recently updated its model CORI Policy:  see </a:t>
            </a:r>
            <a:r>
              <a:rPr lang="en-US" sz="2400" dirty="0">
                <a:solidFill>
                  <a:schemeClr val="bg1"/>
                </a:solidFill>
                <a:latin typeface="Calibri" pitchFamily="34" charset="0"/>
                <a:hlinkClick r:id="rId3"/>
              </a:rPr>
              <a:t>www.mass.gov/cjis</a:t>
            </a:r>
            <a:r>
              <a:rPr lang="en-US" sz="2400" dirty="0">
                <a:solidFill>
                  <a:schemeClr val="bg1"/>
                </a:solidFill>
                <a:latin typeface="Calibri" pitchFamily="34" charset="0"/>
              </a:rPr>
              <a:t> </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7CD3B746-8C69-4B72-A512-9E61EC1653D0}" type="slidenum">
              <a:rPr lang="en-US" smtClean="0"/>
              <a:pPr>
                <a:defRPr/>
              </a:pPr>
              <a:t>19</a:t>
            </a:fld>
            <a:endParaRPr lang="en-US" dirty="0"/>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a:r>
              <a:rPr lang="en-US" dirty="0">
                <a:solidFill>
                  <a:schemeClr val="bg1"/>
                </a:solidFill>
              </a:rPr>
              <a:t>What is the Department </a:t>
            </a:r>
            <a:r>
              <a:rPr lang="en-US" dirty="0">
                <a:solidFill>
                  <a:schemeClr val="bg1"/>
                </a:solidFill>
                <a:latin typeface="Calibri" pitchFamily="34" charset="0"/>
              </a:rPr>
              <a:t>of</a:t>
            </a:r>
            <a:r>
              <a:rPr lang="en-US" dirty="0">
                <a:solidFill>
                  <a:schemeClr val="bg1"/>
                </a:solidFill>
              </a:rPr>
              <a:t> Criminal Justice Information Services (DCJIS)?</a:t>
            </a:r>
          </a:p>
        </p:txBody>
      </p:sp>
      <p:sp>
        <p:nvSpPr>
          <p:cNvPr id="16386" name="Content Placeholder 2"/>
          <p:cNvSpPr>
            <a:spLocks noGrp="1"/>
          </p:cNvSpPr>
          <p:nvPr>
            <p:ph idx="1"/>
          </p:nvPr>
        </p:nvSpPr>
        <p:spPr/>
        <p:txBody>
          <a:bodyPr/>
          <a:lstStyle/>
          <a:p>
            <a:pPr>
              <a:buFontTx/>
              <a:buNone/>
            </a:pPr>
            <a:r>
              <a:rPr lang="en-US" dirty="0">
                <a:solidFill>
                  <a:schemeClr val="bg1"/>
                </a:solidFill>
              </a:rPr>
              <a:t>DCJIS is the Massachusetts agency statutorily designated to:</a:t>
            </a:r>
          </a:p>
          <a:p>
            <a:pPr>
              <a:buFont typeface="Wingdings" pitchFamily="2" charset="2"/>
              <a:buChar char="ü"/>
            </a:pPr>
            <a:r>
              <a:rPr lang="en-US" dirty="0">
                <a:solidFill>
                  <a:schemeClr val="bg1"/>
                </a:solidFill>
              </a:rPr>
              <a:t>oversee the authorized provision of Criminal Offender Record Information (CORI) to the non-criminal justice community; </a:t>
            </a:r>
          </a:p>
          <a:p>
            <a:pPr>
              <a:buFont typeface="Wingdings" pitchFamily="2" charset="2"/>
              <a:buChar char="ü"/>
            </a:pPr>
            <a:r>
              <a:rPr lang="en-US" dirty="0">
                <a:solidFill>
                  <a:schemeClr val="bg1"/>
                </a:solidFill>
              </a:rPr>
              <a:t>provide a public safety information system and network to support data collection, information sharing, and interoperability for the Commonwealth's criminal justice and law enforcement communities; </a:t>
            </a:r>
          </a:p>
          <a:p>
            <a:pPr>
              <a:buFont typeface="Wingdings" pitchFamily="2" charset="2"/>
              <a:buChar char="ü"/>
            </a:pPr>
            <a:r>
              <a:rPr lang="en-US" dirty="0">
                <a:solidFill>
                  <a:schemeClr val="bg1"/>
                </a:solidFill>
              </a:rPr>
              <a:t>provide support to the </a:t>
            </a:r>
            <a:r>
              <a:rPr lang="en-US" i="1" dirty="0">
                <a:solidFill>
                  <a:schemeClr val="bg1"/>
                </a:solidFill>
              </a:rPr>
              <a:t>Criminal Records Review Board</a:t>
            </a:r>
            <a:r>
              <a:rPr lang="en-US" dirty="0">
                <a:solidFill>
                  <a:schemeClr val="bg1"/>
                </a:solidFill>
              </a:rPr>
              <a:t>;</a:t>
            </a:r>
          </a:p>
          <a:p>
            <a:pPr>
              <a:buFont typeface="Wingdings" pitchFamily="2" charset="2"/>
              <a:buChar char="ü"/>
            </a:pPr>
            <a:r>
              <a:rPr lang="en-US" dirty="0">
                <a:solidFill>
                  <a:schemeClr val="bg1"/>
                </a:solidFill>
              </a:rPr>
              <a:t>operate the Firearms Records Bureau; and </a:t>
            </a:r>
          </a:p>
          <a:p>
            <a:pPr>
              <a:buFont typeface="Wingdings" pitchFamily="2" charset="2"/>
              <a:buChar char="ü"/>
            </a:pPr>
            <a:r>
              <a:rPr lang="en-US" dirty="0">
                <a:solidFill>
                  <a:schemeClr val="bg1"/>
                </a:solidFill>
              </a:rPr>
              <a:t>provide and technically support the Victim Notification Registry for the victims of crime.</a:t>
            </a:r>
            <a:br>
              <a:rPr lang="en-US" dirty="0"/>
            </a:br>
            <a:endParaRPr lang="en-US" dirty="0"/>
          </a:p>
        </p:txBody>
      </p:sp>
      <p:sp>
        <p:nvSpPr>
          <p:cNvPr id="16387" name="Footer Placeholder 3"/>
          <p:cNvSpPr>
            <a:spLocks noGrp="1"/>
          </p:cNvSpPr>
          <p:nvPr>
            <p:ph type="ftr" sz="quarter" idx="10"/>
          </p:nvPr>
        </p:nvSpPr>
        <p:spPr>
          <a:noFill/>
        </p:spPr>
        <p:txBody>
          <a:bodyPr/>
          <a:lstStyle/>
          <a:p>
            <a:r>
              <a:rPr lang="en-US" dirty="0"/>
              <a:t>Enhancing Public Safety Through Information Exchange</a:t>
            </a:r>
          </a:p>
        </p:txBody>
      </p:sp>
      <p:sp>
        <p:nvSpPr>
          <p:cNvPr id="16388" name="Slide Number Placeholder 4"/>
          <p:cNvSpPr>
            <a:spLocks noGrp="1"/>
          </p:cNvSpPr>
          <p:nvPr>
            <p:ph type="sldNum" sz="quarter" idx="11"/>
          </p:nvPr>
        </p:nvSpPr>
        <p:spPr>
          <a:noFill/>
        </p:spPr>
        <p:txBody>
          <a:bodyPr/>
          <a:lstStyle/>
          <a:p>
            <a:r>
              <a:rPr lang="en-US" dirty="0"/>
              <a:t>Page </a:t>
            </a:r>
            <a:fld id="{AE2FBB55-5128-468B-BC70-C454D6A91720}" type="slidenum">
              <a:rPr lang="en-US" smtClean="0"/>
              <a:pPr/>
              <a:t>2</a:t>
            </a:fld>
            <a:endParaRPr lang="en-US" dirty="0"/>
          </a:p>
        </p:txBody>
      </p:sp>
      <p:pic>
        <p:nvPicPr>
          <p:cNvPr id="16389"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667000" y="4572000"/>
            <a:ext cx="3657600" cy="17970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sz="3000" dirty="0">
                <a:solidFill>
                  <a:schemeClr val="bg1"/>
                </a:solidFill>
                <a:latin typeface="Calibri" pitchFamily="34" charset="0"/>
                <a:ea typeface="Calibri" pitchFamily="34" charset="0"/>
                <a:cs typeface="Calibri" pitchFamily="34" charset="0"/>
              </a:rPr>
              <a:t>Adverse Employment &amp; Housing Decisions Based on CORI</a:t>
            </a:r>
          </a:p>
        </p:txBody>
      </p:sp>
      <p:sp>
        <p:nvSpPr>
          <p:cNvPr id="47107" name="Content Placeholder 2"/>
          <p:cNvSpPr>
            <a:spLocks noGrp="1"/>
          </p:cNvSpPr>
          <p:nvPr>
            <p:ph idx="1"/>
          </p:nvPr>
        </p:nvSpPr>
        <p:spPr/>
        <p:txBody>
          <a:bodyPr>
            <a:normAutofit/>
          </a:bodyPr>
          <a:lstStyle/>
          <a:p>
            <a:pPr marL="0" indent="0">
              <a:buFontTx/>
              <a:buNone/>
              <a:defRPr/>
            </a:pPr>
            <a:r>
              <a:rPr lang="en-US" sz="1800" u="sng" dirty="0">
                <a:solidFill>
                  <a:schemeClr val="bg1"/>
                </a:solidFill>
                <a:latin typeface="Calibri" pitchFamily="34" charset="0"/>
                <a:cs typeface="Calibri" pitchFamily="34" charset="0"/>
              </a:rPr>
              <a:t>Before</a:t>
            </a:r>
            <a:r>
              <a:rPr lang="en-US" sz="1800" dirty="0">
                <a:solidFill>
                  <a:schemeClr val="bg1"/>
                </a:solidFill>
                <a:latin typeface="Calibri" pitchFamily="34" charset="0"/>
                <a:cs typeface="Calibri" pitchFamily="34" charset="0"/>
              </a:rPr>
              <a:t> an individual employer or private landlord makes an adverse decision based on a subject’s CORI, the employer/landlord must: </a:t>
            </a:r>
          </a:p>
          <a:p>
            <a:pPr marL="0" indent="0">
              <a:buFontTx/>
              <a:buNone/>
              <a:defRPr/>
            </a:pPr>
            <a:endParaRPr lang="en-US" sz="800" dirty="0">
              <a:solidFill>
                <a:schemeClr val="bg1"/>
              </a:solidFill>
              <a:latin typeface="Calibri" pitchFamily="34" charset="0"/>
              <a:cs typeface="Calibri" pitchFamily="34" charset="0"/>
            </a:endParaRPr>
          </a:p>
          <a:p>
            <a:pPr marL="0" indent="0">
              <a:tabLst>
                <a:tab pos="177800" algn="l"/>
              </a:tabLst>
              <a:defRPr/>
            </a:pPr>
            <a:r>
              <a:rPr lang="en-US" sz="1800" dirty="0">
                <a:solidFill>
                  <a:schemeClr val="bg1"/>
                </a:solidFill>
                <a:latin typeface="Calibri" pitchFamily="34" charset="0"/>
                <a:cs typeface="Calibri" pitchFamily="34" charset="0"/>
              </a:rPr>
              <a:t> Notify the applicant in person, by telephone, by fax, or by electronic or hard</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copy correspondence of the potential adverse employment/housing action;</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a copy of the applicant’s CORI to the applicant;</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a copy of the employer’s CORI Policy, if applicable;</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177800" indent="-177800">
              <a:tabLst>
                <a:tab pos="0" algn="l"/>
              </a:tabLst>
              <a:defRPr/>
            </a:pPr>
            <a:r>
              <a:rPr lang="en-US" sz="1800" dirty="0">
                <a:solidFill>
                  <a:schemeClr val="bg1"/>
                </a:solidFill>
                <a:latin typeface="Calibri" pitchFamily="34" charset="0"/>
                <a:cs typeface="Calibri" pitchFamily="34" charset="0"/>
              </a:rPr>
              <a:t>Identify the information in the applicant’s CORI that is the basis for the potential adverse action;</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the applicant with the opportunity to dispute the accuracy of the information</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contained in the CORI;</a:t>
            </a:r>
          </a:p>
          <a:p>
            <a:pPr marL="0" indent="0">
              <a:buFontTx/>
              <a:buNone/>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the applicant with a copy of the DCJIS document entitled “Information Regarding</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the Process for Correcting CORI”; and </a:t>
            </a:r>
          </a:p>
          <a:p>
            <a:pPr marL="0" indent="0">
              <a:buFontTx/>
              <a:buNone/>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Document all steps taken to comply with these requirements.</a:t>
            </a:r>
          </a:p>
          <a:p>
            <a:pPr marL="0" indent="0">
              <a:buNone/>
              <a:tabLst>
                <a:tab pos="0" algn="l"/>
              </a:tabLst>
              <a:defRPr/>
            </a:pPr>
            <a:endParaRPr lang="en-US" sz="1800" dirty="0">
              <a:solidFill>
                <a:schemeClr val="bg1"/>
              </a:solidFill>
              <a:latin typeface="Calibri" pitchFamily="34" charset="0"/>
              <a:cs typeface="Calibri" pitchFamily="34" charset="0"/>
            </a:endParaRPr>
          </a:p>
          <a:p>
            <a:pPr marL="0" indent="0">
              <a:defRPr/>
            </a:pPr>
            <a:endParaRPr lang="en-US" sz="1800" dirty="0">
              <a:latin typeface="Calibri" pitchFamily="34" charset="0"/>
              <a:cs typeface="Calibri" pitchFamily="34" charset="0"/>
            </a:endParaRPr>
          </a:p>
        </p:txBody>
      </p:sp>
      <p:sp>
        <p:nvSpPr>
          <p:cNvPr id="47108"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47109" name="Slide Number Placeholder 4"/>
          <p:cNvSpPr>
            <a:spLocks noGrp="1"/>
          </p:cNvSpPr>
          <p:nvPr>
            <p:ph type="sldNum" sz="quarter" idx="11"/>
          </p:nvPr>
        </p:nvSpPr>
        <p:spPr/>
        <p:txBody>
          <a:bodyPr/>
          <a:lstStyle/>
          <a:p>
            <a:pPr>
              <a:defRPr/>
            </a:pPr>
            <a:r>
              <a:rPr lang="en-US" dirty="0"/>
              <a:t>Page </a:t>
            </a:r>
            <a:fld id="{88BAEC93-A8AB-46C5-AD70-D0DCC371BB60}" type="slidenum">
              <a:rPr lang="en-US" smtClean="0"/>
              <a:pPr>
                <a:defRPr/>
              </a:pPr>
              <a:t>20</a:t>
            </a:fld>
            <a:endParaRPr lang="en-US" dirty="0"/>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ctr"/>
            <a:r>
              <a:rPr lang="en-US" sz="3000" dirty="0">
                <a:solidFill>
                  <a:schemeClr val="bg1"/>
                </a:solidFill>
                <a:latin typeface="Calibri" pitchFamily="34" charset="0"/>
              </a:rPr>
              <a:t>Applicants Have a Right to Due Process</a:t>
            </a:r>
            <a:endParaRPr lang="en-US" sz="3000" dirty="0">
              <a:solidFill>
                <a:schemeClr val="bg1"/>
              </a:solidFill>
            </a:endParaRPr>
          </a:p>
        </p:txBody>
      </p:sp>
      <p:sp>
        <p:nvSpPr>
          <p:cNvPr id="3" name="Content Placeholder 2"/>
          <p:cNvSpPr>
            <a:spLocks noGrp="1"/>
          </p:cNvSpPr>
          <p:nvPr>
            <p:ph idx="1"/>
          </p:nvPr>
        </p:nvSpPr>
        <p:spPr>
          <a:xfrm>
            <a:off x="228600" y="1447800"/>
            <a:ext cx="8686800" cy="4953000"/>
          </a:xfrm>
        </p:spPr>
        <p:txBody>
          <a:bodyPr/>
          <a:lstStyle/>
          <a:p>
            <a:pPr marL="0" indent="0">
              <a:buFontTx/>
              <a:buNone/>
              <a:defRPr/>
            </a:pPr>
            <a:r>
              <a:rPr lang="en-US" sz="2800" dirty="0">
                <a:solidFill>
                  <a:schemeClr val="bg1"/>
                </a:solidFill>
                <a:latin typeface="Calibri" pitchFamily="34" charset="0"/>
              </a:rPr>
              <a:t>Effective May 4, 2012, if an employer has obtained criminal history information about an applicant, </a:t>
            </a:r>
            <a:r>
              <a:rPr lang="en-US" sz="2800" u="sng" dirty="0">
                <a:solidFill>
                  <a:schemeClr val="bg1"/>
                </a:solidFill>
                <a:latin typeface="Calibri" pitchFamily="34" charset="0"/>
              </a:rPr>
              <a:t>regardless of the source</a:t>
            </a:r>
            <a:r>
              <a:rPr lang="en-US" sz="2800" dirty="0">
                <a:solidFill>
                  <a:schemeClr val="bg1"/>
                </a:solidFill>
                <a:latin typeface="Calibri" pitchFamily="34" charset="0"/>
              </a:rPr>
              <a:t>, he or she must provide the criminal history to the applicant prior to asking him or her about it.</a:t>
            </a:r>
          </a:p>
          <a:p>
            <a:pPr>
              <a:buFontTx/>
              <a:buNone/>
              <a:defRPr/>
            </a:pPr>
            <a:endParaRPr lang="en-US" dirty="0"/>
          </a:p>
        </p:txBody>
      </p:sp>
      <p:sp>
        <p:nvSpPr>
          <p:cNvPr id="39939" name="Footer Placeholder 3"/>
          <p:cNvSpPr>
            <a:spLocks noGrp="1"/>
          </p:cNvSpPr>
          <p:nvPr>
            <p:ph type="ftr" sz="quarter" idx="10"/>
          </p:nvPr>
        </p:nvSpPr>
        <p:spPr>
          <a:noFill/>
        </p:spPr>
        <p:txBody>
          <a:bodyPr/>
          <a:lstStyle/>
          <a:p>
            <a:r>
              <a:rPr lang="en-US" dirty="0"/>
              <a:t>Enhancing Public Safety Through Information Exchange</a:t>
            </a:r>
          </a:p>
        </p:txBody>
      </p:sp>
      <p:sp>
        <p:nvSpPr>
          <p:cNvPr id="39940" name="Slide Number Placeholder 4"/>
          <p:cNvSpPr>
            <a:spLocks noGrp="1"/>
          </p:cNvSpPr>
          <p:nvPr>
            <p:ph type="sldNum" sz="quarter" idx="11"/>
          </p:nvPr>
        </p:nvSpPr>
        <p:spPr>
          <a:noFill/>
        </p:spPr>
        <p:txBody>
          <a:bodyPr/>
          <a:lstStyle/>
          <a:p>
            <a:r>
              <a:rPr lang="en-US" dirty="0"/>
              <a:t>Page </a:t>
            </a:r>
            <a:fld id="{D0A70223-C9E8-407B-BE37-4C88E5214699}" type="slidenum">
              <a:rPr lang="en-US" smtClean="0"/>
              <a:pPr/>
              <a:t>21</a:t>
            </a:fld>
            <a:endParaRPr lang="en-US" dirty="0"/>
          </a:p>
        </p:txBody>
      </p:sp>
      <p:pic>
        <p:nvPicPr>
          <p:cNvPr id="39941"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286000" y="3429000"/>
            <a:ext cx="4114800" cy="2971800"/>
          </a:xfrm>
          <a:prstGeom prst="rect">
            <a:avLst/>
          </a:prstGeom>
          <a:noFill/>
          <a:ln w="9525">
            <a:noFill/>
            <a:miter lim="800000"/>
            <a:headEnd/>
            <a:tailEnd/>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ctr"/>
            <a:r>
              <a:rPr lang="en-US" sz="3200" dirty="0">
                <a:solidFill>
                  <a:schemeClr val="bg1"/>
                </a:solidFill>
                <a:latin typeface="Calibri" pitchFamily="34" charset="0"/>
              </a:rPr>
              <a:t>“Self-Audits” Will Help Police the System</a:t>
            </a:r>
          </a:p>
        </p:txBody>
      </p:sp>
      <p:sp>
        <p:nvSpPr>
          <p:cNvPr id="41986" name="Content Placeholder 2"/>
          <p:cNvSpPr>
            <a:spLocks noGrp="1"/>
          </p:cNvSpPr>
          <p:nvPr>
            <p:ph idx="1"/>
          </p:nvPr>
        </p:nvSpPr>
        <p:spPr/>
        <p:txBody>
          <a:bodyPr/>
          <a:lstStyle/>
          <a:p>
            <a:pPr marL="0" indent="0">
              <a:buFontTx/>
              <a:buNone/>
            </a:pPr>
            <a:r>
              <a:rPr lang="en-US" sz="2800" dirty="0">
                <a:solidFill>
                  <a:schemeClr val="bg1"/>
                </a:solidFill>
                <a:latin typeface="Calibri" pitchFamily="34" charset="0"/>
              </a:rPr>
              <a:t>Individuals will be able to see what non-law enforcement entities have requested their CORI. </a:t>
            </a:r>
          </a:p>
          <a:p>
            <a:pPr marL="0" indent="0">
              <a:buFontTx/>
              <a:buNone/>
            </a:pPr>
            <a:endParaRPr lang="en-US" sz="1800" dirty="0">
              <a:solidFill>
                <a:schemeClr val="bg1"/>
              </a:solidFill>
              <a:latin typeface="Calibri" pitchFamily="34" charset="0"/>
            </a:endParaRPr>
          </a:p>
          <a:p>
            <a:pPr marL="0" indent="0">
              <a:buFontTx/>
              <a:buNone/>
            </a:pPr>
            <a:r>
              <a:rPr lang="en-US" sz="2800" dirty="0">
                <a:solidFill>
                  <a:schemeClr val="bg1"/>
                </a:solidFill>
                <a:latin typeface="Calibri" pitchFamily="34" charset="0"/>
              </a:rPr>
              <a:t>Individuals will be able to determine if </a:t>
            </a:r>
          </a:p>
          <a:p>
            <a:pPr marL="0" indent="0">
              <a:buFontTx/>
              <a:buNone/>
            </a:pPr>
            <a:r>
              <a:rPr lang="en-US" sz="2800" dirty="0">
                <a:solidFill>
                  <a:schemeClr val="bg1"/>
                </a:solidFill>
                <a:latin typeface="Calibri" pitchFamily="34" charset="0"/>
              </a:rPr>
              <a:t>CORI checks were run prior to an interview </a:t>
            </a:r>
          </a:p>
          <a:p>
            <a:pPr marL="0" indent="0">
              <a:buFontTx/>
              <a:buNone/>
            </a:pPr>
            <a:r>
              <a:rPr lang="en-US" sz="2800" dirty="0">
                <a:solidFill>
                  <a:schemeClr val="bg1"/>
                </a:solidFill>
                <a:latin typeface="Calibri" pitchFamily="34" charset="0"/>
              </a:rPr>
              <a:t>or job rejection.  </a:t>
            </a:r>
          </a:p>
          <a:p>
            <a:pPr marL="0" indent="0">
              <a:buFontTx/>
              <a:buNone/>
            </a:pPr>
            <a:endParaRPr lang="en-US" sz="1600" dirty="0">
              <a:solidFill>
                <a:schemeClr val="bg1"/>
              </a:solidFill>
              <a:latin typeface="Calibri" pitchFamily="34" charset="0"/>
            </a:endParaRPr>
          </a:p>
          <a:p>
            <a:pPr marL="0" indent="0">
              <a:buFontTx/>
              <a:buNone/>
            </a:pPr>
            <a:r>
              <a:rPr lang="en-US" sz="2800" dirty="0">
                <a:solidFill>
                  <a:schemeClr val="bg1"/>
                </a:solidFill>
                <a:latin typeface="Calibri" pitchFamily="34" charset="0"/>
              </a:rPr>
              <a:t>Individuals will also be able to determine if</a:t>
            </a:r>
          </a:p>
          <a:p>
            <a:pPr marL="0" indent="0">
              <a:buFontTx/>
              <a:buNone/>
            </a:pPr>
            <a:r>
              <a:rPr lang="en-US" sz="2800" dirty="0">
                <a:solidFill>
                  <a:schemeClr val="bg1"/>
                </a:solidFill>
                <a:latin typeface="Calibri" pitchFamily="34" charset="0"/>
              </a:rPr>
              <a:t>someone improperly accessed their CORI.</a:t>
            </a:r>
            <a:endParaRPr lang="en-US" sz="2800" dirty="0">
              <a:solidFill>
                <a:schemeClr val="bg1"/>
              </a:solidFill>
            </a:endParaRPr>
          </a:p>
        </p:txBody>
      </p:sp>
      <p:sp>
        <p:nvSpPr>
          <p:cNvPr id="41987" name="Footer Placeholder 3"/>
          <p:cNvSpPr>
            <a:spLocks noGrp="1"/>
          </p:cNvSpPr>
          <p:nvPr>
            <p:ph type="ftr" sz="quarter" idx="10"/>
          </p:nvPr>
        </p:nvSpPr>
        <p:spPr>
          <a:noFill/>
        </p:spPr>
        <p:txBody>
          <a:bodyPr/>
          <a:lstStyle/>
          <a:p>
            <a:r>
              <a:rPr lang="en-US" dirty="0"/>
              <a:t>Enhancing Public Safety Through Information Exchange</a:t>
            </a:r>
          </a:p>
        </p:txBody>
      </p:sp>
      <p:sp>
        <p:nvSpPr>
          <p:cNvPr id="41988" name="Slide Number Placeholder 4"/>
          <p:cNvSpPr>
            <a:spLocks noGrp="1"/>
          </p:cNvSpPr>
          <p:nvPr>
            <p:ph type="sldNum" sz="quarter" idx="11"/>
          </p:nvPr>
        </p:nvSpPr>
        <p:spPr>
          <a:noFill/>
        </p:spPr>
        <p:txBody>
          <a:bodyPr/>
          <a:lstStyle/>
          <a:p>
            <a:r>
              <a:rPr lang="en-US" dirty="0"/>
              <a:t>Page </a:t>
            </a:r>
            <a:fld id="{7D64AD2E-A477-44D4-9F68-AF0E127D6898}" type="slidenum">
              <a:rPr lang="en-US" smtClean="0"/>
              <a:pPr/>
              <a:t>22</a:t>
            </a:fld>
            <a:endParaRPr lang="en-US" dirty="0"/>
          </a:p>
        </p:txBody>
      </p:sp>
      <p:pic>
        <p:nvPicPr>
          <p:cNvPr id="41989"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781800" y="2514600"/>
            <a:ext cx="1981200" cy="3617913"/>
          </a:xfrm>
          <a:prstGeom prst="rect">
            <a:avLst/>
          </a:prstGeom>
          <a:noFill/>
          <a:ln w="9525">
            <a:noFill/>
            <a:miter lim="800000"/>
            <a:headEnd/>
            <a:tailEnd/>
          </a:ln>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en-US" sz="2800" dirty="0">
                <a:solidFill>
                  <a:schemeClr val="bg1"/>
                </a:solidFill>
                <a:latin typeface="Calibri" pitchFamily="34" charset="0"/>
              </a:rPr>
              <a:t>The Criminal Records Review Board </a:t>
            </a:r>
          </a:p>
        </p:txBody>
      </p:sp>
      <p:sp>
        <p:nvSpPr>
          <p:cNvPr id="46082" name="Content Placeholder 2"/>
          <p:cNvSpPr>
            <a:spLocks noGrp="1"/>
          </p:cNvSpPr>
          <p:nvPr>
            <p:ph idx="1"/>
          </p:nvPr>
        </p:nvSpPr>
        <p:spPr/>
        <p:txBody>
          <a:bodyPr/>
          <a:lstStyle/>
          <a:p>
            <a:pPr eaLnBrk="1" hangingPunct="1">
              <a:buFont typeface="Wingdings" pitchFamily="2" charset="2"/>
              <a:buChar char="ü"/>
            </a:pPr>
            <a:r>
              <a:rPr lang="en-US" dirty="0">
                <a:solidFill>
                  <a:schemeClr val="bg1"/>
                </a:solidFill>
                <a:latin typeface="Calibri" pitchFamily="34" charset="0"/>
              </a:rPr>
              <a:t>May 4, 2012, marked the inauguration of the Criminal Records Review Board (CRRB).</a:t>
            </a:r>
          </a:p>
          <a:p>
            <a:pPr eaLnBrk="1" hangingPunct="1">
              <a:buFont typeface="Wingdings" pitchFamily="2" charset="2"/>
              <a:buChar char="ü"/>
            </a:pPr>
            <a:endParaRPr lang="en-US" sz="1200" dirty="0">
              <a:solidFill>
                <a:schemeClr val="bg1"/>
              </a:solidFill>
              <a:latin typeface="Calibri" pitchFamily="34" charset="0"/>
            </a:endParaRPr>
          </a:p>
          <a:p>
            <a:pPr eaLnBrk="1" hangingPunct="1">
              <a:buFont typeface="Wingdings" pitchFamily="2" charset="2"/>
              <a:buChar char="ü"/>
            </a:pPr>
            <a:r>
              <a:rPr lang="en-US" dirty="0">
                <a:solidFill>
                  <a:schemeClr val="bg1"/>
                </a:solidFill>
                <a:latin typeface="Calibri" pitchFamily="34" charset="0"/>
              </a:rPr>
              <a:t>CRRB’s membership includes all members listed in c. 6, s. 168  including representatives from labor and workforce development and ex-offender rehabilitation.</a:t>
            </a:r>
          </a:p>
          <a:p>
            <a:pPr eaLnBrk="1" hangingPunct="1">
              <a:buFont typeface="Wingdings" pitchFamily="2" charset="2"/>
              <a:buChar char="ü"/>
            </a:pPr>
            <a:endParaRPr lang="en-US" sz="1200" dirty="0">
              <a:solidFill>
                <a:schemeClr val="bg1"/>
              </a:solidFill>
              <a:latin typeface="Calibri" pitchFamily="34" charset="0"/>
            </a:endParaRPr>
          </a:p>
          <a:p>
            <a:pPr eaLnBrk="1" hangingPunct="1">
              <a:buFont typeface="Wingdings" pitchFamily="2" charset="2"/>
              <a:buChar char="ü"/>
            </a:pPr>
            <a:r>
              <a:rPr lang="en-US" dirty="0">
                <a:solidFill>
                  <a:schemeClr val="bg1"/>
                </a:solidFill>
                <a:latin typeface="Calibri" pitchFamily="34" charset="0"/>
              </a:rPr>
              <a:t>CRRB’s primary role is to investigate and conduct hearings regarding complaints alleging violations of the CORI statutes and regulations.</a:t>
            </a:r>
          </a:p>
          <a:p>
            <a:pPr eaLnBrk="1" hangingPunct="1">
              <a:buFont typeface="Wingdings" pitchFamily="2" charset="2"/>
              <a:buChar char="ü"/>
            </a:pPr>
            <a:endParaRPr lang="en-US" dirty="0">
              <a:latin typeface="Calibri" pitchFamily="34" charset="0"/>
            </a:endParaRPr>
          </a:p>
        </p:txBody>
      </p:sp>
      <p:sp>
        <p:nvSpPr>
          <p:cNvPr id="46083" name="Footer Placeholder 3"/>
          <p:cNvSpPr>
            <a:spLocks noGrp="1"/>
          </p:cNvSpPr>
          <p:nvPr>
            <p:ph type="ftr" sz="quarter" idx="10"/>
          </p:nvPr>
        </p:nvSpPr>
        <p:spPr>
          <a:noFill/>
        </p:spPr>
        <p:txBody>
          <a:bodyPr/>
          <a:lstStyle/>
          <a:p>
            <a:r>
              <a:rPr lang="en-US" dirty="0"/>
              <a:t>Enhancing Public Safety Through Information Exchange</a:t>
            </a:r>
          </a:p>
        </p:txBody>
      </p:sp>
      <p:sp>
        <p:nvSpPr>
          <p:cNvPr id="46084" name="Slide Number Placeholder 4"/>
          <p:cNvSpPr>
            <a:spLocks noGrp="1"/>
          </p:cNvSpPr>
          <p:nvPr>
            <p:ph type="sldNum" sz="quarter" idx="11"/>
          </p:nvPr>
        </p:nvSpPr>
        <p:spPr>
          <a:noFill/>
        </p:spPr>
        <p:txBody>
          <a:bodyPr/>
          <a:lstStyle/>
          <a:p>
            <a:r>
              <a:rPr lang="en-US" dirty="0"/>
              <a:t>Page </a:t>
            </a:r>
            <a:fld id="{B594CA6C-B573-4CF8-A5F4-1AD9D370C21F}" type="slidenum">
              <a:rPr lang="en-US" smtClean="0"/>
              <a:pPr/>
              <a:t>23</a:t>
            </a:fld>
            <a:endParaRPr lang="en-US" dirty="0"/>
          </a:p>
        </p:txBody>
      </p:sp>
      <p:pic>
        <p:nvPicPr>
          <p:cNvPr id="46085"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362200" y="4267200"/>
            <a:ext cx="4506913" cy="1905000"/>
          </a:xfrm>
          <a:prstGeom prst="rect">
            <a:avLst/>
          </a:prstGeom>
          <a:noFill/>
          <a:ln w="9525">
            <a:noFill/>
            <a:miter lim="800000"/>
            <a:headEnd/>
            <a:tailEnd/>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effectLst/>
                <a:latin typeface="Calibri" pitchFamily="34" charset="0"/>
              </a:rPr>
              <a:t>Increased Civil Penalties</a:t>
            </a:r>
            <a:endParaRPr lang="en-US" sz="3200" dirty="0">
              <a:solidFill>
                <a:schemeClr val="bg1"/>
              </a:solidFill>
            </a:endParaRPr>
          </a:p>
        </p:txBody>
      </p:sp>
      <p:sp>
        <p:nvSpPr>
          <p:cNvPr id="3" name="Content Placeholder 2"/>
          <p:cNvSpPr>
            <a:spLocks noGrp="1"/>
          </p:cNvSpPr>
          <p:nvPr>
            <p:ph idx="1"/>
          </p:nvPr>
        </p:nvSpPr>
        <p:spPr/>
        <p:txBody>
          <a:bodyPr/>
          <a:lstStyle/>
          <a:p>
            <a:pPr indent="0" eaLnBrk="1" hangingPunct="1">
              <a:buFont typeface="Wingdings" pitchFamily="2" charset="2"/>
              <a:buNone/>
              <a:defRPr/>
            </a:pPr>
            <a:r>
              <a:rPr lang="en-US" sz="2800" dirty="0">
                <a:solidFill>
                  <a:schemeClr val="bg1"/>
                </a:solidFill>
                <a:latin typeface="Calibri" pitchFamily="34" charset="0"/>
              </a:rPr>
              <a:t>The Board can sanction individuals, employers and landlords with increased fines.</a:t>
            </a:r>
          </a:p>
          <a:p>
            <a:pPr eaLnBrk="1" hangingPunct="1">
              <a:buFont typeface="Wingdings" pitchFamily="2" charset="2"/>
              <a:buChar char="ü"/>
              <a:defRPr/>
            </a:pPr>
            <a:endParaRPr lang="en-US" sz="2800" dirty="0">
              <a:solidFill>
                <a:schemeClr val="bg1"/>
              </a:solidFill>
              <a:latin typeface="Calibri" pitchFamily="34" charset="0"/>
            </a:endParaRPr>
          </a:p>
          <a:p>
            <a:pPr lvl="7">
              <a:buFont typeface="Wingdings" pitchFamily="2" charset="2"/>
              <a:buChar char="ü"/>
              <a:defRPr/>
            </a:pPr>
            <a:r>
              <a:rPr lang="en-US" sz="2800" dirty="0">
                <a:solidFill>
                  <a:schemeClr val="bg1"/>
                </a:solidFill>
                <a:latin typeface="Calibri" pitchFamily="34" charset="0"/>
              </a:rPr>
              <a:t>$1,000-first violation.</a:t>
            </a:r>
          </a:p>
          <a:p>
            <a:pPr lvl="7">
              <a:buFont typeface="Wingdings" pitchFamily="2" charset="2"/>
              <a:buChar char="ü"/>
              <a:defRPr/>
            </a:pPr>
            <a:r>
              <a:rPr lang="en-US" sz="2800" dirty="0">
                <a:solidFill>
                  <a:schemeClr val="bg1"/>
                </a:solidFill>
                <a:latin typeface="Calibri" pitchFamily="34" charset="0"/>
              </a:rPr>
              <a:t>$2,500-second violation.</a:t>
            </a:r>
          </a:p>
          <a:p>
            <a:pPr lvl="7">
              <a:buFont typeface="Wingdings" pitchFamily="2" charset="2"/>
              <a:buChar char="ü"/>
              <a:defRPr/>
            </a:pPr>
            <a:r>
              <a:rPr lang="en-US" sz="2800" dirty="0">
                <a:solidFill>
                  <a:schemeClr val="bg1"/>
                </a:solidFill>
                <a:latin typeface="Calibri" pitchFamily="34" charset="0"/>
              </a:rPr>
              <a:t>$5,000-third or subsequent violation.</a:t>
            </a:r>
          </a:p>
          <a:p>
            <a:pPr eaLnBrk="1" hangingPunct="1">
              <a:buFont typeface="Wingdings" pitchFamily="2" charset="2"/>
              <a:buNone/>
              <a:defRPr/>
            </a:pPr>
            <a:endParaRPr dirty="0">
              <a:solidFill>
                <a:schemeClr val="bg1"/>
              </a:solidFill>
            </a:endParaRPr>
          </a:p>
          <a:p>
            <a:pPr eaLnBrk="1" hangingPunct="1">
              <a:buFont typeface="Wingdings" pitchFamily="2" charset="2"/>
              <a:buNone/>
              <a:defRPr/>
            </a:pPr>
            <a:r>
              <a:rPr lang="en-US" sz="2800" dirty="0">
                <a:solidFill>
                  <a:schemeClr val="bg1"/>
                </a:solidFill>
                <a:latin typeface="Calibri" pitchFamily="34" charset="0"/>
              </a:rPr>
              <a:t>					Previous fine was $500</a:t>
            </a:r>
          </a:p>
          <a:p>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84C9B596-4BD8-451C-A9B7-E2394EAD386F}" type="slidenum">
              <a:rPr lang="en-US" smtClean="0"/>
              <a:pPr>
                <a:defRPr/>
              </a:pPr>
              <a:t>24</a:t>
            </a:fld>
            <a:endParaRPr lang="en-US" dirty="0"/>
          </a:p>
        </p:txBody>
      </p:sp>
      <p:pic>
        <p:nvPicPr>
          <p:cNvPr id="6" name="Picture 6">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533400" y="2743200"/>
            <a:ext cx="2944813" cy="3200400"/>
          </a:xfrm>
          <a:prstGeom prst="rect">
            <a:avLst/>
          </a:prstGeom>
          <a:noFill/>
          <a:ln w="9525">
            <a:noFill/>
            <a:miter lim="800000"/>
            <a:headEnd/>
            <a:tailEnd/>
          </a:ln>
        </p:spPr>
      </p:pic>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effectLst/>
                <a:latin typeface="Calibri" pitchFamily="34" charset="0"/>
              </a:rPr>
              <a:t>Increased Criminal  Penalties</a:t>
            </a:r>
            <a:endParaRPr lang="en-US" sz="3200" dirty="0">
              <a:solidFill>
                <a:schemeClr val="bg1"/>
              </a:solidFill>
            </a:endParaRPr>
          </a:p>
        </p:txBody>
      </p:sp>
      <p:sp>
        <p:nvSpPr>
          <p:cNvPr id="3" name="Content Placeholder 2"/>
          <p:cNvSpPr>
            <a:spLocks noGrp="1"/>
          </p:cNvSpPr>
          <p:nvPr>
            <p:ph idx="1"/>
          </p:nvPr>
        </p:nvSpPr>
        <p:spPr>
          <a:xfrm>
            <a:off x="228600" y="1295400"/>
            <a:ext cx="8686800" cy="4953000"/>
          </a:xfrm>
        </p:spPr>
        <p:txBody>
          <a:bodyPr/>
          <a:lstStyle/>
          <a:p>
            <a:pPr marL="0" indent="0">
              <a:buFont typeface="Wingdings" pitchFamily="2" charset="2"/>
              <a:buNone/>
            </a:pPr>
            <a:r>
              <a:rPr lang="en-US" dirty="0">
                <a:solidFill>
                  <a:schemeClr val="bg1"/>
                </a:solidFill>
                <a:effectLst/>
                <a:latin typeface="Calibri" pitchFamily="34" charset="0"/>
              </a:rPr>
              <a:t>Anyone who knowingly:</a:t>
            </a:r>
          </a:p>
          <a:p>
            <a:pPr marL="0" indent="0">
              <a:buFont typeface="Wingdings" pitchFamily="2" charset="2"/>
              <a:buChar char="ü"/>
            </a:pPr>
            <a:r>
              <a:rPr lang="en-US" dirty="0">
                <a:solidFill>
                  <a:schemeClr val="bg1"/>
                </a:solidFill>
                <a:effectLst/>
                <a:latin typeface="Calibri" pitchFamily="34" charset="0"/>
              </a:rPr>
              <a:t>  </a:t>
            </a:r>
            <a:r>
              <a:rPr lang="en-US" dirty="0">
                <a:solidFill>
                  <a:schemeClr val="bg1"/>
                </a:solidFill>
                <a:latin typeface="Calibri" pitchFamily="34" charset="0"/>
                <a:cs typeface="Calibri" pitchFamily="34" charset="0"/>
              </a:rPr>
              <a:t>knowingly requests, obtains or attempts to obtain CORI or self-audit from DCJIS under false pretenses; </a:t>
            </a:r>
            <a:endParaRPr lang="en-US" dirty="0">
              <a:solidFill>
                <a:schemeClr val="bg1"/>
              </a:solidFill>
              <a:effectLst/>
              <a:latin typeface="Calibri" pitchFamily="34" charset="0"/>
              <a:cs typeface="Calibri" pitchFamily="34" charset="0"/>
            </a:endParaRPr>
          </a:p>
          <a:p>
            <a:pPr marL="0" indent="0">
              <a:buFont typeface="Wingdings" pitchFamily="2" charset="2"/>
              <a:buChar char="ü"/>
            </a:pPr>
            <a:r>
              <a:rPr lang="en-US" dirty="0">
                <a:solidFill>
                  <a:schemeClr val="bg1"/>
                </a:solidFill>
                <a:effectLst/>
                <a:latin typeface="Calibri" pitchFamily="34" charset="0"/>
                <a:cs typeface="Calibri" pitchFamily="34" charset="0"/>
              </a:rPr>
              <a:t>  </a:t>
            </a:r>
            <a:r>
              <a:rPr lang="en-US" dirty="0">
                <a:solidFill>
                  <a:schemeClr val="bg1"/>
                </a:solidFill>
                <a:latin typeface="Calibri" pitchFamily="34" charset="0"/>
                <a:cs typeface="Calibri" pitchFamily="34" charset="0"/>
              </a:rPr>
              <a:t>knowingly communicates or attempts to communicate CORI to unauthorized individual; </a:t>
            </a:r>
            <a:r>
              <a:rPr lang="en-US" dirty="0">
                <a:solidFill>
                  <a:schemeClr val="bg1"/>
                </a:solidFill>
                <a:effectLst/>
                <a:latin typeface="Calibri" pitchFamily="34" charset="0"/>
                <a:cs typeface="Calibri" pitchFamily="34" charset="0"/>
              </a:rPr>
              <a:t>or</a:t>
            </a:r>
          </a:p>
          <a:p>
            <a:pPr marL="0" indent="0">
              <a:buFont typeface="Wingdings" pitchFamily="2" charset="2"/>
              <a:buChar char="ü"/>
            </a:pPr>
            <a:r>
              <a:rPr lang="en-US" dirty="0">
                <a:solidFill>
                  <a:schemeClr val="bg1"/>
                </a:solidFill>
                <a:effectLst/>
                <a:latin typeface="Calibri" pitchFamily="34" charset="0"/>
                <a:cs typeface="Calibri" pitchFamily="34" charset="0"/>
              </a:rPr>
              <a:t>  knowingly falsifies criminal records </a:t>
            </a:r>
          </a:p>
          <a:p>
            <a:pPr marL="0" indent="0">
              <a:buFont typeface="Wingdings" pitchFamily="2" charset="2"/>
              <a:buNone/>
            </a:pPr>
            <a:endParaRPr lang="en-US" sz="900" dirty="0">
              <a:solidFill>
                <a:schemeClr val="bg1"/>
              </a:solidFill>
              <a:effectLst/>
              <a:latin typeface="Calibri" pitchFamily="34" charset="0"/>
            </a:endParaRPr>
          </a:p>
          <a:p>
            <a:pPr marL="0" indent="0">
              <a:buFont typeface="Wingdings" pitchFamily="2" charset="2"/>
              <a:buNone/>
            </a:pPr>
            <a:r>
              <a:rPr lang="en-US" dirty="0">
                <a:solidFill>
                  <a:schemeClr val="bg1"/>
                </a:solidFill>
                <a:effectLst/>
                <a:latin typeface="Calibri" pitchFamily="34" charset="0"/>
              </a:rPr>
              <a:t>shall be punished for each offense:</a:t>
            </a:r>
          </a:p>
          <a:p>
            <a:pPr marL="0" indent="0">
              <a:buFont typeface="Wingdings" pitchFamily="2" charset="2"/>
              <a:buChar char="ü"/>
            </a:pPr>
            <a:r>
              <a:rPr lang="en-US" dirty="0">
                <a:solidFill>
                  <a:schemeClr val="bg1"/>
                </a:solidFill>
                <a:effectLst/>
                <a:latin typeface="Calibri" pitchFamily="34" charset="0"/>
              </a:rPr>
              <a:t>  NMT 1 Year HOC;</a:t>
            </a:r>
          </a:p>
          <a:p>
            <a:pPr marL="0" indent="0">
              <a:buFont typeface="Wingdings" pitchFamily="2" charset="2"/>
              <a:buChar char="ü"/>
            </a:pPr>
            <a:r>
              <a:rPr lang="en-US" dirty="0">
                <a:solidFill>
                  <a:schemeClr val="bg1"/>
                </a:solidFill>
                <a:effectLst/>
                <a:latin typeface="Calibri" pitchFamily="34" charset="0"/>
              </a:rPr>
              <a:t>  NMT $5,000 fine;</a:t>
            </a:r>
          </a:p>
          <a:p>
            <a:pPr marL="0" indent="0">
              <a:buFont typeface="Wingdings" pitchFamily="2" charset="2"/>
              <a:buChar char="ü"/>
            </a:pPr>
            <a:r>
              <a:rPr lang="en-US" dirty="0">
                <a:solidFill>
                  <a:schemeClr val="bg1"/>
                </a:solidFill>
                <a:effectLst/>
                <a:latin typeface="Calibri" pitchFamily="34" charset="0"/>
              </a:rPr>
              <a:t>  Or both.</a:t>
            </a:r>
          </a:p>
          <a:p>
            <a:pPr marL="0" indent="0">
              <a:buFont typeface="Wingdings" pitchFamily="2" charset="2"/>
              <a:buNone/>
            </a:pPr>
            <a:r>
              <a:rPr lang="en-US" dirty="0">
                <a:solidFill>
                  <a:schemeClr val="bg1"/>
                </a:solidFill>
                <a:effectLst/>
                <a:latin typeface="Calibri" pitchFamily="34" charset="0"/>
              </a:rPr>
              <a:t>If the offender is not a natural person, </a:t>
            </a:r>
          </a:p>
          <a:p>
            <a:pPr marL="0" indent="0">
              <a:buFont typeface="Wingdings" pitchFamily="2" charset="2"/>
              <a:buChar char="ü"/>
            </a:pPr>
            <a:r>
              <a:rPr lang="en-US" dirty="0">
                <a:solidFill>
                  <a:schemeClr val="bg1"/>
                </a:solidFill>
                <a:effectLst/>
                <a:latin typeface="Calibri" pitchFamily="34" charset="0"/>
              </a:rPr>
              <a:t>  NMT $50,000 for each offense.</a:t>
            </a:r>
            <a:endParaRPr lang="en-US" dirty="0">
              <a:solidFill>
                <a:schemeClr val="bg1"/>
              </a:solidFill>
              <a:latin typeface="Calibri" pitchFamily="34" charset="0"/>
            </a:endParaRPr>
          </a:p>
          <a:p>
            <a:pPr marL="0" indent="0">
              <a:buNone/>
            </a:pPr>
            <a:endParaRPr lang="en-US" sz="1000" dirty="0">
              <a:solidFill>
                <a:schemeClr val="bg1"/>
              </a:solidFill>
              <a:effectLst/>
              <a:latin typeface="Calibri" pitchFamily="34" charset="0"/>
            </a:endParaRPr>
          </a:p>
          <a:p>
            <a:pPr marL="0" indent="0">
              <a:buNone/>
            </a:pPr>
            <a:r>
              <a:rPr lang="en-US" dirty="0">
                <a:solidFill>
                  <a:schemeClr val="bg1"/>
                </a:solidFill>
                <a:effectLst/>
                <a:latin typeface="Calibri" pitchFamily="34" charset="0"/>
              </a:rPr>
              <a:t>Increased fines of $7,500/$75,000 for juvenile criminal history violations.</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84C9B596-4BD8-451C-A9B7-E2394EAD386F}" type="slidenum">
              <a:rPr lang="en-US" smtClean="0"/>
              <a:pPr>
                <a:defRPr/>
              </a:pPr>
              <a:t>25</a:t>
            </a:fld>
            <a:endParaRPr lang="en-US" dirty="0"/>
          </a:p>
        </p:txBody>
      </p:sp>
      <p:pic>
        <p:nvPicPr>
          <p:cNvPr id="6" name="Picture 8">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343400" y="3200400"/>
            <a:ext cx="4191000" cy="2415874"/>
          </a:xfrm>
          <a:prstGeom prst="rect">
            <a:avLst/>
          </a:prstGeom>
          <a:noFill/>
          <a:ln w="9525">
            <a:noFill/>
            <a:miter lim="800000"/>
            <a:headEnd/>
            <a:tailEnd/>
          </a:ln>
        </p:spPr>
      </p:pic>
    </p:spTree>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bg1"/>
                </a:solidFill>
              </a:rPr>
              <a:t>iCORI</a:t>
            </a:r>
            <a:r>
              <a:rPr lang="en-US" dirty="0">
                <a:solidFill>
                  <a:schemeClr val="bg1"/>
                </a:solidFill>
              </a:rPr>
              <a:t> Service</a:t>
            </a:r>
          </a:p>
        </p:txBody>
      </p:sp>
      <p:sp>
        <p:nvSpPr>
          <p:cNvPr id="3" name="Content Placeholder 2"/>
          <p:cNvSpPr>
            <a:spLocks noGrp="1"/>
          </p:cNvSpPr>
          <p:nvPr>
            <p:ph idx="1"/>
          </p:nvPr>
        </p:nvSpPr>
        <p:spPr/>
        <p:txBody>
          <a:bodyPr/>
          <a:lstStyle/>
          <a:p>
            <a:pPr marL="0" indent="0">
              <a:buFont typeface="Wingdings" pitchFamily="2" charset="2"/>
              <a:buNone/>
              <a:defRPr/>
            </a:pPr>
            <a:r>
              <a:rPr lang="en-US" dirty="0">
                <a:solidFill>
                  <a:schemeClr val="bg1"/>
                </a:solidFill>
                <a:latin typeface="Calibri" pitchFamily="34" charset="0"/>
              </a:rPr>
              <a:t>What is </a:t>
            </a:r>
            <a:r>
              <a:rPr lang="en-US" dirty="0" err="1">
                <a:solidFill>
                  <a:schemeClr val="bg1"/>
                </a:solidFill>
                <a:latin typeface="Calibri" pitchFamily="34" charset="0"/>
              </a:rPr>
              <a:t>iCORI</a:t>
            </a:r>
            <a:r>
              <a:rPr lang="en-US" dirty="0">
                <a:solidFill>
                  <a:schemeClr val="bg1"/>
                </a:solidFill>
                <a:latin typeface="Calibri" pitchFamily="34" charset="0"/>
              </a:rPr>
              <a:t>?  It is a secure, web-based service through which organizations will request and receive CORI. </a:t>
            </a:r>
          </a:p>
          <a:p>
            <a:pPr marL="0" indent="0">
              <a:buFont typeface="Wingdings" pitchFamily="2" charset="2"/>
              <a:buNone/>
              <a:defRPr/>
            </a:pPr>
            <a:endParaRPr lang="en-US" dirty="0">
              <a:solidFill>
                <a:schemeClr val="bg1"/>
              </a:solidFill>
              <a:latin typeface="Calibri" pitchFamily="34" charset="0"/>
            </a:endParaRPr>
          </a:p>
          <a:p>
            <a:pPr marL="0" indent="0">
              <a:buFont typeface="Wingdings" pitchFamily="2" charset="2"/>
              <a:buNone/>
              <a:defRPr/>
            </a:pPr>
            <a:r>
              <a:rPr lang="en-US" dirty="0">
                <a:solidFill>
                  <a:schemeClr val="bg1"/>
                </a:solidFill>
                <a:latin typeface="Calibri" pitchFamily="34" charset="0"/>
              </a:rPr>
              <a:t>Registration is required and is performed on-line through the </a:t>
            </a:r>
            <a:r>
              <a:rPr lang="en-US" dirty="0" err="1">
                <a:solidFill>
                  <a:schemeClr val="bg1"/>
                </a:solidFill>
                <a:latin typeface="Calibri" pitchFamily="34" charset="0"/>
              </a:rPr>
              <a:t>iCORI</a:t>
            </a:r>
            <a:r>
              <a:rPr lang="en-US" dirty="0">
                <a:solidFill>
                  <a:schemeClr val="bg1"/>
                </a:solidFill>
                <a:latin typeface="Calibri" pitchFamily="34" charset="0"/>
              </a:rPr>
              <a:t> Service.</a:t>
            </a:r>
          </a:p>
          <a:p>
            <a:pPr marL="465138" indent="0">
              <a:defRPr/>
            </a:pPr>
            <a:r>
              <a:rPr lang="en-US" dirty="0">
                <a:solidFill>
                  <a:schemeClr val="bg1"/>
                </a:solidFill>
                <a:latin typeface="Calibri" pitchFamily="34" charset="0"/>
              </a:rPr>
              <a:t>	Certification is no longer required</a:t>
            </a:r>
          </a:p>
          <a:p>
            <a:pPr marL="914400" indent="-449263">
              <a:defRPr/>
            </a:pPr>
            <a:r>
              <a:rPr lang="en-US" dirty="0">
                <a:solidFill>
                  <a:schemeClr val="bg1"/>
                </a:solidFill>
                <a:latin typeface="Calibri" pitchFamily="34" charset="0"/>
              </a:rPr>
              <a:t>Registration renewal is required annually</a:t>
            </a:r>
          </a:p>
          <a:p>
            <a:pPr marL="914400" indent="-449263">
              <a:defRPr/>
            </a:pPr>
            <a:r>
              <a:rPr lang="en-US" dirty="0">
                <a:solidFill>
                  <a:schemeClr val="bg1"/>
                </a:solidFill>
                <a:latin typeface="Calibri" pitchFamily="34" charset="0"/>
              </a:rPr>
              <a:t>There is no registration fee</a:t>
            </a:r>
          </a:p>
          <a:p>
            <a:pPr marL="914400" indent="-449263">
              <a:defRPr/>
            </a:pPr>
            <a:r>
              <a:rPr lang="en-US" dirty="0">
                <a:solidFill>
                  <a:schemeClr val="bg1"/>
                </a:solidFill>
                <a:latin typeface="Calibri" pitchFamily="34" charset="0"/>
              </a:rPr>
              <a:t>In most cases, results will be returned instantaneously</a:t>
            </a:r>
          </a:p>
          <a:p>
            <a:pPr marL="914400" indent="-449263">
              <a:defRPr/>
            </a:pPr>
            <a:endParaRPr lang="en-US" dirty="0">
              <a:solidFill>
                <a:schemeClr val="bg1"/>
              </a:solidFill>
              <a:latin typeface="Calibri" pitchFamily="34" charset="0"/>
            </a:endParaRPr>
          </a:p>
          <a:p>
            <a:pPr marL="0" indent="0">
              <a:buFontTx/>
              <a:buNone/>
              <a:defRPr/>
            </a:pP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can be accessed through the DCJIS homepage – mass.gov/</a:t>
            </a:r>
            <a:r>
              <a:rPr lang="en-US" dirty="0" err="1">
                <a:solidFill>
                  <a:schemeClr val="bg1"/>
                </a:solidFill>
                <a:latin typeface="Calibri" pitchFamily="34" charset="0"/>
                <a:cs typeface="Calibri" pitchFamily="34" charset="0"/>
              </a:rPr>
              <a:t>cjis</a:t>
            </a:r>
            <a:endParaRPr lang="en-US" dirty="0">
              <a:solidFill>
                <a:schemeClr val="bg1"/>
              </a:solidFill>
              <a:latin typeface="Calibri" pitchFamily="34" charset="0"/>
              <a:cs typeface="Calibri" pitchFamily="34" charset="0"/>
            </a:endParaRPr>
          </a:p>
          <a:p>
            <a:pPr marL="0" indent="0">
              <a:buFontTx/>
              <a:buNone/>
              <a:defRPr/>
            </a:pPr>
            <a:endParaRPr lang="en-US" dirty="0">
              <a:solidFill>
                <a:schemeClr val="bg1"/>
              </a:solidFill>
              <a:latin typeface="Calibri" pitchFamily="34" charset="0"/>
              <a:cs typeface="Calibri" pitchFamily="34" charset="0"/>
            </a:endParaRPr>
          </a:p>
          <a:p>
            <a:pPr marL="0" indent="0">
              <a:buFontTx/>
              <a:buNone/>
              <a:defRPr/>
            </a:pPr>
            <a:r>
              <a:rPr lang="en-US" dirty="0">
                <a:solidFill>
                  <a:schemeClr val="bg1"/>
                </a:solidFill>
                <a:latin typeface="Calibri" pitchFamily="34" charset="0"/>
                <a:cs typeface="Calibri" pitchFamily="34" charset="0"/>
              </a:rPr>
              <a:t>The following pages describe the processes for registering, for submitting CORI requests, and for viewing CORI results.</a:t>
            </a: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26</a:t>
            </a:fld>
            <a:endParaRPr lang="en-US" dirty="0"/>
          </a:p>
        </p:txBody>
      </p:sp>
    </p:spTree>
    <p:extLst>
      <p:ext uri="{BB962C8B-B14F-4D97-AF65-F5344CB8AC3E}">
        <p14:creationId xmlns:p14="http://schemas.microsoft.com/office/powerpoint/2010/main" val="420033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solidFill>
                  <a:schemeClr val="bg1"/>
                </a:solidFill>
              </a:rPr>
              <a:t>** ICORI Requires Separate Login/Password for each user **</a:t>
            </a:r>
          </a:p>
        </p:txBody>
      </p:sp>
      <p:sp>
        <p:nvSpPr>
          <p:cNvPr id="3" name="Content Placeholder 2"/>
          <p:cNvSpPr>
            <a:spLocks noGrp="1"/>
          </p:cNvSpPr>
          <p:nvPr>
            <p:ph idx="1"/>
          </p:nvPr>
        </p:nvSpPr>
        <p:spPr/>
        <p:txBody>
          <a:bodyPr/>
          <a:lstStyle/>
          <a:p>
            <a:r>
              <a:rPr lang="en-US" dirty="0">
                <a:solidFill>
                  <a:schemeClr val="bg1"/>
                </a:solidFill>
              </a:rPr>
              <a:t>It is solely the responsibility of each Requestor to keep his/her username and password confidential. Under no circumstances is any Requestor's username and password to be shared with another individual. By using this service to access CORI, the Requestor agrees that he or she is assuming the risk of an unauthorized person learning the Requestor's e-mail address, Username, and password. </a:t>
            </a:r>
          </a:p>
          <a:p>
            <a:endParaRPr lang="en-US" b="1" dirty="0">
              <a:solidFill>
                <a:schemeClr val="bg1"/>
              </a:solidFill>
            </a:endParaRPr>
          </a:p>
          <a:p>
            <a:r>
              <a:rPr lang="en-US" b="1" dirty="0">
                <a:solidFill>
                  <a:schemeClr val="bg1"/>
                </a:solidFill>
              </a:rPr>
              <a:t>A Requestor may be in violation of M.G.L. c. 6, §§ 167-178B, should CORI be unlawfully accessed and/or disseminated via his/her </a:t>
            </a:r>
            <a:r>
              <a:rPr lang="en-US" b="1" dirty="0" err="1">
                <a:solidFill>
                  <a:schemeClr val="bg1"/>
                </a:solidFill>
              </a:rPr>
              <a:t>iCORI</a:t>
            </a:r>
            <a:r>
              <a:rPr lang="en-US" b="1" dirty="0">
                <a:solidFill>
                  <a:schemeClr val="bg1"/>
                </a:solidFill>
              </a:rPr>
              <a:t> account.</a:t>
            </a:r>
          </a:p>
          <a:p>
            <a:endParaRPr lang="en-US" dirty="0">
              <a:solidFill>
                <a:schemeClr val="bg1"/>
              </a:solidFill>
            </a:endParaRPr>
          </a:p>
          <a:p>
            <a:r>
              <a:rPr lang="en-US" dirty="0">
                <a:solidFill>
                  <a:schemeClr val="bg1"/>
                </a:solidFill>
              </a:rPr>
              <a:t>DCJIS recommends putting in place a transition plan for ensuring that new </a:t>
            </a:r>
            <a:r>
              <a:rPr lang="en-US" dirty="0" err="1">
                <a:solidFill>
                  <a:schemeClr val="bg1"/>
                </a:solidFill>
              </a:rPr>
              <a:t>iCORI</a:t>
            </a:r>
            <a:r>
              <a:rPr lang="en-US" dirty="0">
                <a:solidFill>
                  <a:schemeClr val="bg1"/>
                </a:solidFill>
              </a:rPr>
              <a:t> representatives and/or users create new </a:t>
            </a:r>
            <a:r>
              <a:rPr lang="en-US" dirty="0" err="1">
                <a:solidFill>
                  <a:schemeClr val="bg1"/>
                </a:solidFill>
              </a:rPr>
              <a:t>iCORI</a:t>
            </a:r>
            <a:r>
              <a:rPr lang="en-US" dirty="0">
                <a:solidFill>
                  <a:schemeClr val="bg1"/>
                </a:solidFill>
              </a:rPr>
              <a:t> accounts immediately upon any change of personnel using the </a:t>
            </a:r>
            <a:r>
              <a:rPr lang="en-US" dirty="0" err="1">
                <a:solidFill>
                  <a:schemeClr val="bg1"/>
                </a:solidFill>
              </a:rPr>
              <a:t>iCORI</a:t>
            </a:r>
            <a:r>
              <a:rPr lang="en-US" dirty="0">
                <a:solidFill>
                  <a:schemeClr val="bg1"/>
                </a:solidFill>
              </a:rPr>
              <a:t> system.</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27</a:t>
            </a:fld>
            <a:endParaRPr lang="en-US" dirty="0"/>
          </a:p>
        </p:txBody>
      </p:sp>
    </p:spTree>
    <p:extLst>
      <p:ext uri="{BB962C8B-B14F-4D97-AF65-F5344CB8AC3E}">
        <p14:creationId xmlns:p14="http://schemas.microsoft.com/office/powerpoint/2010/main" val="215132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1</a:t>
            </a:r>
            <a:endParaRPr lang="en-US" dirty="0">
              <a:solidFill>
                <a:schemeClr val="bg1"/>
              </a:solidFill>
            </a:endParaRPr>
          </a:p>
        </p:txBody>
      </p:sp>
      <p:sp>
        <p:nvSpPr>
          <p:cNvPr id="3" name="Content Placeholder 2"/>
          <p:cNvSpPr>
            <a:spLocks noGrp="1"/>
          </p:cNvSpPr>
          <p:nvPr>
            <p:ph idx="1"/>
          </p:nvPr>
        </p:nvSpPr>
        <p:spPr/>
        <p:txBody>
          <a:bodyPr/>
          <a:lstStyle/>
          <a:p>
            <a:pPr>
              <a:buFontTx/>
              <a:buNone/>
            </a:pPr>
            <a:r>
              <a:rPr lang="en-US" dirty="0">
                <a:solidFill>
                  <a:schemeClr val="bg1"/>
                </a:solidFill>
                <a:latin typeface="Calibri" pitchFamily="34" charset="0"/>
                <a:cs typeface="Calibri" pitchFamily="34" charset="0"/>
              </a:rPr>
              <a:t>Go to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homepage and click the </a:t>
            </a:r>
            <a:r>
              <a:rPr lang="en-US" b="1" dirty="0">
                <a:solidFill>
                  <a:schemeClr val="bg1"/>
                </a:solidFill>
                <a:latin typeface="Calibri" pitchFamily="34" charset="0"/>
                <a:cs typeface="Calibri" pitchFamily="34" charset="0"/>
              </a:rPr>
              <a:t>Register as an Organization </a:t>
            </a:r>
            <a:r>
              <a:rPr lang="en-US" dirty="0">
                <a:solidFill>
                  <a:schemeClr val="bg1"/>
                </a:solidFill>
                <a:latin typeface="Calibri" pitchFamily="34" charset="0"/>
                <a:cs typeface="Calibri" pitchFamily="34" charset="0"/>
              </a:rPr>
              <a:t>link.</a:t>
            </a:r>
            <a:endParaRPr lang="en-US" b="1" dirty="0">
              <a:solidFill>
                <a:schemeClr val="bg1"/>
              </a:solidFill>
              <a:latin typeface="Calibri" pitchFamily="34" charset="0"/>
              <a:cs typeface="Calibri" pitchFamily="34" charset="0"/>
            </a:endParaRPr>
          </a:p>
          <a:p>
            <a:pPr>
              <a:buFontTx/>
              <a:buNone/>
            </a:pPr>
            <a:endParaRPr lang="en-US" sz="2400" dirty="0">
              <a:latin typeface="Arial" charset="0"/>
              <a:cs typeface="Arial" charset="0"/>
            </a:endParaRP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28</a:t>
            </a:fld>
            <a:endParaRPr lang="en-US" dirty="0"/>
          </a:p>
        </p:txBody>
      </p: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a:srcRect/>
          <a:stretch>
            <a:fillRect/>
          </a:stretch>
        </p:blipFill>
        <p:spPr bwMode="auto">
          <a:xfrm>
            <a:off x="228600" y="2057400"/>
            <a:ext cx="8629650" cy="4000500"/>
          </a:xfrm>
          <a:prstGeom prst="rect">
            <a:avLst/>
          </a:prstGeom>
          <a:noFill/>
          <a:ln w="9525">
            <a:noFill/>
            <a:miter lim="800000"/>
            <a:headEnd/>
            <a:tailEnd/>
          </a:ln>
        </p:spPr>
      </p:pic>
    </p:spTree>
    <p:extLst>
      <p:ext uri="{BB962C8B-B14F-4D97-AF65-F5344CB8AC3E}">
        <p14:creationId xmlns:p14="http://schemas.microsoft.com/office/powerpoint/2010/main" val="188282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2</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latin typeface="Calibri" pitchFamily="34" charset="0"/>
                <a:cs typeface="Calibri" pitchFamily="34" charset="0"/>
              </a:rPr>
              <a:t>Select the appropriate Organization Category. Depending upon your selection, you may also have to choose a sub-type and answer one or more questions.</a:t>
            </a: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29</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200" y="2057400"/>
            <a:ext cx="8229600" cy="4243387"/>
          </a:xfrm>
          <a:prstGeom prst="rect">
            <a:avLst/>
          </a:prstGeom>
        </p:spPr>
      </p:pic>
    </p:spTree>
    <p:extLst>
      <p:ext uri="{BB962C8B-B14F-4D97-AF65-F5344CB8AC3E}">
        <p14:creationId xmlns:p14="http://schemas.microsoft.com/office/powerpoint/2010/main" val="189085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a:r>
              <a:rPr lang="en-US" sz="3200" dirty="0">
                <a:solidFill>
                  <a:schemeClr val="bg1"/>
                </a:solidFill>
                <a:latin typeface="Calibri" pitchFamily="34" charset="0"/>
              </a:rPr>
              <a:t>What is CORI?</a:t>
            </a:r>
          </a:p>
        </p:txBody>
      </p:sp>
      <p:sp>
        <p:nvSpPr>
          <p:cNvPr id="3" name="Content Placeholder 2"/>
          <p:cNvSpPr>
            <a:spLocks noGrp="1"/>
          </p:cNvSpPr>
          <p:nvPr>
            <p:ph idx="1"/>
          </p:nvPr>
        </p:nvSpPr>
        <p:spPr>
          <a:xfrm>
            <a:off x="228600" y="1295400"/>
            <a:ext cx="8686800" cy="5029200"/>
          </a:xfrm>
        </p:spPr>
        <p:txBody>
          <a:bodyPr/>
          <a:lstStyle/>
          <a:p>
            <a:pPr marL="0" indent="0">
              <a:buFontTx/>
              <a:buNone/>
              <a:defRPr/>
            </a:pPr>
            <a:r>
              <a:rPr lang="en-US" u="sng" dirty="0">
                <a:solidFill>
                  <a:schemeClr val="bg1"/>
                </a:solidFill>
                <a:latin typeface="Calibri" pitchFamily="34" charset="0"/>
                <a:cs typeface="Calibri" pitchFamily="34" charset="0"/>
              </a:rPr>
              <a:t>C</a:t>
            </a:r>
            <a:r>
              <a:rPr lang="en-US" dirty="0">
                <a:solidFill>
                  <a:schemeClr val="bg1"/>
                </a:solidFill>
                <a:latin typeface="Calibri" pitchFamily="34" charset="0"/>
                <a:cs typeface="Calibri" pitchFamily="34" charset="0"/>
              </a:rPr>
              <a:t>riminal </a:t>
            </a:r>
            <a:r>
              <a:rPr lang="en-US" u="sng" dirty="0">
                <a:solidFill>
                  <a:schemeClr val="bg1"/>
                </a:solidFill>
                <a:latin typeface="Calibri" pitchFamily="34" charset="0"/>
                <a:cs typeface="Calibri" pitchFamily="34" charset="0"/>
              </a:rPr>
              <a:t>O</a:t>
            </a:r>
            <a:r>
              <a:rPr lang="en-US" dirty="0">
                <a:solidFill>
                  <a:schemeClr val="bg1"/>
                </a:solidFill>
                <a:latin typeface="Calibri" pitchFamily="34" charset="0"/>
                <a:cs typeface="Calibri" pitchFamily="34" charset="0"/>
              </a:rPr>
              <a:t>ffender </a:t>
            </a:r>
            <a:r>
              <a:rPr lang="en-US" u="sng" dirty="0">
                <a:solidFill>
                  <a:schemeClr val="bg1"/>
                </a:solidFill>
                <a:latin typeface="Calibri" pitchFamily="34" charset="0"/>
                <a:cs typeface="Calibri" pitchFamily="34" charset="0"/>
              </a:rPr>
              <a:t>R</a:t>
            </a:r>
            <a:r>
              <a:rPr lang="en-US" dirty="0">
                <a:solidFill>
                  <a:schemeClr val="bg1"/>
                </a:solidFill>
                <a:latin typeface="Calibri" pitchFamily="34" charset="0"/>
                <a:cs typeface="Calibri" pitchFamily="34" charset="0"/>
              </a:rPr>
              <a:t>ecord </a:t>
            </a:r>
            <a:r>
              <a:rPr lang="en-US" u="sng" dirty="0">
                <a:solidFill>
                  <a:schemeClr val="bg1"/>
                </a:solidFill>
                <a:latin typeface="Calibri" pitchFamily="34" charset="0"/>
                <a:cs typeface="Calibri" pitchFamily="34" charset="0"/>
              </a:rPr>
              <a:t>I</a:t>
            </a:r>
            <a:r>
              <a:rPr lang="en-US" dirty="0">
                <a:solidFill>
                  <a:schemeClr val="bg1"/>
                </a:solidFill>
                <a:latin typeface="Calibri" pitchFamily="34" charset="0"/>
                <a:cs typeface="Calibri" pitchFamily="34" charset="0"/>
              </a:rPr>
              <a:t>nformation  </a:t>
            </a:r>
          </a:p>
          <a:p>
            <a:pPr marL="0" indent="0">
              <a:buFontTx/>
              <a:buNone/>
              <a:defRPr/>
            </a:pPr>
            <a:r>
              <a:rPr lang="en-US" dirty="0">
                <a:solidFill>
                  <a:schemeClr val="bg1"/>
                </a:solidFill>
                <a:latin typeface="Calibri" pitchFamily="34" charset="0"/>
                <a:cs typeface="Calibri" pitchFamily="34" charset="0"/>
              </a:rPr>
              <a:t>Records and data in any communicable form compiled by a Massachusetts criminal justice agency about an identifiable individual that relate to: </a:t>
            </a:r>
          </a:p>
          <a:p>
            <a:pPr marL="0" indent="0">
              <a:buFontTx/>
              <a:buNone/>
              <a:defRPr/>
            </a:pPr>
            <a:endParaRPr lang="en-US" sz="1000" dirty="0">
              <a:solidFill>
                <a:schemeClr val="bg1"/>
              </a:solidFill>
              <a:latin typeface="Calibri" pitchFamily="34" charset="0"/>
              <a:cs typeface="Calibri" pitchFamily="34" charset="0"/>
            </a:endParaRPr>
          </a:p>
          <a:p>
            <a:pPr lvl="8">
              <a:buFont typeface="Wingdings" pitchFamily="2" charset="2"/>
              <a:buChar char="ü"/>
              <a:defRPr/>
            </a:pPr>
            <a:r>
              <a:rPr lang="en-US" sz="2000" dirty="0">
                <a:solidFill>
                  <a:schemeClr val="bg1"/>
                </a:solidFill>
                <a:latin typeface="Calibri" pitchFamily="34" charset="0"/>
                <a:cs typeface="Calibri" pitchFamily="34" charset="0"/>
              </a:rPr>
              <a:t>nature or disposition of a criminal charge, </a:t>
            </a:r>
          </a:p>
          <a:p>
            <a:pPr lvl="8">
              <a:buFont typeface="Wingdings" pitchFamily="2" charset="2"/>
              <a:buChar char="ü"/>
              <a:defRPr/>
            </a:pPr>
            <a:r>
              <a:rPr lang="en-US" sz="2000" dirty="0">
                <a:solidFill>
                  <a:schemeClr val="bg1"/>
                </a:solidFill>
                <a:latin typeface="Calibri" pitchFamily="34" charset="0"/>
                <a:cs typeface="Calibri" pitchFamily="34" charset="0"/>
              </a:rPr>
              <a:t>an arrest, a pre-trial proceeding, </a:t>
            </a:r>
          </a:p>
          <a:p>
            <a:pPr lvl="8">
              <a:buFont typeface="Wingdings" pitchFamily="2" charset="2"/>
              <a:buChar char="ü"/>
              <a:defRPr/>
            </a:pPr>
            <a:r>
              <a:rPr lang="en-US" sz="2000" dirty="0">
                <a:solidFill>
                  <a:schemeClr val="bg1"/>
                </a:solidFill>
                <a:latin typeface="Calibri" pitchFamily="34" charset="0"/>
                <a:cs typeface="Calibri" pitchFamily="34" charset="0"/>
              </a:rPr>
              <a:t>other judicial proceedings, </a:t>
            </a:r>
          </a:p>
          <a:p>
            <a:pPr lvl="8">
              <a:buFont typeface="Wingdings" pitchFamily="2" charset="2"/>
              <a:buChar char="ü"/>
              <a:defRPr/>
            </a:pPr>
            <a:r>
              <a:rPr lang="en-US" sz="2000" dirty="0">
                <a:solidFill>
                  <a:schemeClr val="bg1"/>
                </a:solidFill>
                <a:latin typeface="Calibri" pitchFamily="34" charset="0"/>
                <a:cs typeface="Calibri" pitchFamily="34" charset="0"/>
              </a:rPr>
              <a:t>sentencing, </a:t>
            </a:r>
          </a:p>
          <a:p>
            <a:pPr lvl="8">
              <a:buFont typeface="Wingdings" pitchFamily="2" charset="2"/>
              <a:buChar char="ü"/>
              <a:defRPr/>
            </a:pPr>
            <a:r>
              <a:rPr lang="en-US" sz="2000" dirty="0">
                <a:solidFill>
                  <a:schemeClr val="bg1"/>
                </a:solidFill>
                <a:latin typeface="Calibri" pitchFamily="34" charset="0"/>
                <a:cs typeface="Calibri" pitchFamily="34" charset="0"/>
              </a:rPr>
              <a:t>incarceration, </a:t>
            </a:r>
          </a:p>
          <a:p>
            <a:pPr lvl="8">
              <a:buFont typeface="Wingdings" pitchFamily="2" charset="2"/>
              <a:buChar char="ü"/>
              <a:defRPr/>
            </a:pPr>
            <a:r>
              <a:rPr lang="en-US" sz="2000" dirty="0">
                <a:solidFill>
                  <a:schemeClr val="bg1"/>
                </a:solidFill>
                <a:latin typeface="Calibri" pitchFamily="34" charset="0"/>
                <a:cs typeface="Calibri" pitchFamily="34" charset="0"/>
              </a:rPr>
              <a:t>rehabilitation, </a:t>
            </a:r>
          </a:p>
          <a:p>
            <a:pPr lvl="8">
              <a:buFont typeface="Wingdings" pitchFamily="2" charset="2"/>
              <a:buChar char="ü"/>
              <a:defRPr/>
            </a:pPr>
            <a:r>
              <a:rPr lang="en-US" sz="2000" dirty="0">
                <a:solidFill>
                  <a:schemeClr val="bg1"/>
                </a:solidFill>
                <a:latin typeface="Calibri" pitchFamily="34" charset="0"/>
                <a:cs typeface="Calibri" pitchFamily="34" charset="0"/>
              </a:rPr>
              <a:t>or release.</a:t>
            </a:r>
          </a:p>
          <a:p>
            <a:pPr>
              <a:buFontTx/>
              <a:buNone/>
              <a:defRPr/>
            </a:pPr>
            <a:endParaRPr lang="en-US" sz="1000" dirty="0">
              <a:solidFill>
                <a:schemeClr val="bg1"/>
              </a:solidFill>
              <a:latin typeface="Calibri" pitchFamily="34" charset="0"/>
              <a:cs typeface="Calibri" pitchFamily="34" charset="0"/>
            </a:endParaRPr>
          </a:p>
          <a:p>
            <a:pPr>
              <a:buFontTx/>
              <a:buNone/>
              <a:defRPr/>
            </a:pPr>
            <a:r>
              <a:rPr lang="en-US" dirty="0">
                <a:solidFill>
                  <a:schemeClr val="bg1"/>
                </a:solidFill>
                <a:latin typeface="Calibri" pitchFamily="34" charset="0"/>
                <a:cs typeface="Calibri" pitchFamily="34" charset="0"/>
              </a:rPr>
              <a:t>					Does </a:t>
            </a:r>
            <a:r>
              <a:rPr lang="en-US" u="sng" dirty="0">
                <a:solidFill>
                  <a:schemeClr val="bg1"/>
                </a:solidFill>
                <a:latin typeface="Calibri" pitchFamily="34" charset="0"/>
                <a:cs typeface="Calibri" pitchFamily="34" charset="0"/>
              </a:rPr>
              <a:t>not</a:t>
            </a:r>
            <a:r>
              <a:rPr lang="en-US" dirty="0">
                <a:solidFill>
                  <a:schemeClr val="bg1"/>
                </a:solidFill>
                <a:latin typeface="Calibri" pitchFamily="34" charset="0"/>
                <a:cs typeface="Calibri" pitchFamily="34" charset="0"/>
              </a:rPr>
              <a:t> include juvenile criminal history, </a:t>
            </a:r>
          </a:p>
          <a:p>
            <a:pPr>
              <a:buFontTx/>
              <a:buNone/>
              <a:defRPr/>
            </a:pPr>
            <a:r>
              <a:rPr lang="en-US" dirty="0">
                <a:solidFill>
                  <a:schemeClr val="bg1"/>
                </a:solidFill>
                <a:latin typeface="Calibri" pitchFamily="34" charset="0"/>
                <a:cs typeface="Calibri" pitchFamily="34" charset="0"/>
              </a:rPr>
              <a:t>					except for charges on which a juvenile was 					adjudicated as an adult.</a:t>
            </a:r>
          </a:p>
          <a:p>
            <a:pPr>
              <a:defRPr/>
            </a:pPr>
            <a:endParaRPr lang="en-US" dirty="0">
              <a:solidFill>
                <a:schemeClr val="bg1"/>
              </a:solidFill>
            </a:endParaRPr>
          </a:p>
        </p:txBody>
      </p:sp>
      <p:sp>
        <p:nvSpPr>
          <p:cNvPr id="19459" name="Footer Placeholder 3"/>
          <p:cNvSpPr>
            <a:spLocks noGrp="1"/>
          </p:cNvSpPr>
          <p:nvPr>
            <p:ph type="ftr" sz="quarter" idx="10"/>
          </p:nvPr>
        </p:nvSpPr>
        <p:spPr>
          <a:noFill/>
        </p:spPr>
        <p:txBody>
          <a:bodyPr/>
          <a:lstStyle/>
          <a:p>
            <a:r>
              <a:rPr lang="en-US" dirty="0"/>
              <a:t>Enhancing Public Safety Through Information Exchange</a:t>
            </a:r>
          </a:p>
        </p:txBody>
      </p:sp>
      <p:sp>
        <p:nvSpPr>
          <p:cNvPr id="19460" name="Slide Number Placeholder 4"/>
          <p:cNvSpPr>
            <a:spLocks noGrp="1"/>
          </p:cNvSpPr>
          <p:nvPr>
            <p:ph type="sldNum" sz="quarter" idx="11"/>
          </p:nvPr>
        </p:nvSpPr>
        <p:spPr>
          <a:noFill/>
        </p:spPr>
        <p:txBody>
          <a:bodyPr/>
          <a:lstStyle/>
          <a:p>
            <a:r>
              <a:rPr lang="en-US" dirty="0"/>
              <a:t>Page </a:t>
            </a:r>
            <a:fld id="{FBD8682E-8A1C-4446-889B-E5A9ED256832}" type="slidenum">
              <a:rPr lang="en-US" smtClean="0"/>
              <a:pPr/>
              <a:t>3</a:t>
            </a:fld>
            <a:endParaRPr lang="en-US" dirty="0"/>
          </a:p>
        </p:txBody>
      </p:sp>
      <p:pic>
        <p:nvPicPr>
          <p:cNvPr id="19461" name="Picture 16">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04800" y="2590800"/>
            <a:ext cx="3276600" cy="3200400"/>
          </a:xfrm>
          <a:prstGeom prst="rect">
            <a:avLst/>
          </a:prstGeom>
          <a:noFill/>
          <a:ln w="9525">
            <a:noFill/>
            <a:miter lim="800000"/>
            <a:headEnd/>
            <a:tailEnd/>
          </a:ln>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3</a:t>
            </a:r>
            <a:endParaRPr lang="en-US" dirty="0">
              <a:solidFill>
                <a:schemeClr val="bg1"/>
              </a:solidFill>
            </a:endParaRPr>
          </a:p>
        </p:txBody>
      </p:sp>
      <p:sp>
        <p:nvSpPr>
          <p:cNvPr id="3" name="Content Placeholder 2"/>
          <p:cNvSpPr>
            <a:spLocks noGrp="1"/>
          </p:cNvSpPr>
          <p:nvPr>
            <p:ph idx="1"/>
          </p:nvPr>
        </p:nvSpPr>
        <p:spPr/>
        <p:txBody>
          <a:bodyPr/>
          <a:lstStyle/>
          <a:p>
            <a:pPr>
              <a:buFontTx/>
              <a:buNone/>
              <a:defRPr/>
            </a:pPr>
            <a:r>
              <a:rPr lang="en-US" dirty="0">
                <a:solidFill>
                  <a:schemeClr val="bg1"/>
                </a:solidFill>
                <a:latin typeface="Calibri" pitchFamily="34" charset="0"/>
                <a:cs typeface="Calibri" pitchFamily="34" charset="0"/>
              </a:rPr>
              <a:t>Confirm your account type on the Account Type Confirmation page.</a:t>
            </a:r>
          </a:p>
          <a:p>
            <a:pPr marL="0" indent="0">
              <a:buFontTx/>
              <a:buNone/>
              <a:defRPr/>
            </a:pPr>
            <a:r>
              <a:rPr lang="en-US" dirty="0">
                <a:solidFill>
                  <a:schemeClr val="bg1"/>
                </a:solidFill>
                <a:latin typeface="Calibri" pitchFamily="34" charset="0"/>
                <a:cs typeface="Calibri" pitchFamily="34" charset="0"/>
              </a:rPr>
              <a:t>Collect all required information listed on this page. </a:t>
            </a:r>
          </a:p>
          <a:p>
            <a:pPr marL="0" indent="0">
              <a:buFontTx/>
              <a:buNone/>
              <a:defRPr/>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Continue </a:t>
            </a:r>
            <a:r>
              <a:rPr lang="en-US" dirty="0">
                <a:solidFill>
                  <a:schemeClr val="bg1"/>
                </a:solidFill>
                <a:latin typeface="Calibri" pitchFamily="34" charset="0"/>
                <a:cs typeface="Calibri" pitchFamily="34" charset="0"/>
              </a:rPr>
              <a:t>button</a:t>
            </a:r>
            <a:r>
              <a:rPr lang="en-US" sz="1800" dirty="0">
                <a:solidFill>
                  <a:schemeClr val="bg1"/>
                </a:solidFill>
                <a:latin typeface="Calibri" pitchFamily="34" charset="0"/>
                <a:cs typeface="Calibri" pitchFamily="34" charset="0"/>
              </a:rPr>
              <a:t>.</a:t>
            </a:r>
          </a:p>
          <a:p>
            <a:pPr marL="0" indent="0">
              <a:buFontTx/>
              <a:buNone/>
              <a:defRPr/>
            </a:pPr>
            <a:endParaRPr lang="en-US" sz="1800" dirty="0">
              <a:solidFill>
                <a:schemeClr val="bg1"/>
              </a:solidFill>
              <a:latin typeface="Calibri" pitchFamily="34" charset="0"/>
              <a:cs typeface="Calibri" pitchFamily="34" charset="0"/>
            </a:endParaRPr>
          </a:p>
          <a:p>
            <a:pPr marL="0" indent="0">
              <a:buFontTx/>
              <a:buNone/>
              <a:defRPr/>
            </a:pPr>
            <a:endParaRPr lang="en-US" sz="1800" dirty="0">
              <a:solidFill>
                <a:schemeClr val="bg1"/>
              </a:solidFill>
            </a:endParaRP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30</a:t>
            </a:fld>
            <a:endParaRPr lang="en-US" dirty="0"/>
          </a:p>
        </p:txBody>
      </p:sp>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2"/>
          <a:srcRect l="11365" r="11365"/>
          <a:stretch>
            <a:fillRect/>
          </a:stretch>
        </p:blipFill>
        <p:spPr bwMode="auto">
          <a:xfrm>
            <a:off x="1828800" y="2426074"/>
            <a:ext cx="5410200" cy="3898526"/>
          </a:xfrm>
          <a:prstGeom prst="rect">
            <a:avLst/>
          </a:prstGeom>
          <a:noFill/>
          <a:ln w="9525">
            <a:noFill/>
            <a:miter lim="800000"/>
            <a:headEnd/>
            <a:tailEnd/>
          </a:ln>
        </p:spPr>
      </p:pic>
    </p:spTree>
    <p:extLst>
      <p:ext uri="{BB962C8B-B14F-4D97-AF65-F5344CB8AC3E}">
        <p14:creationId xmlns:p14="http://schemas.microsoft.com/office/powerpoint/2010/main" val="423771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4</a:t>
            </a:r>
            <a:endParaRPr lang="en-US" dirty="0">
              <a:solidFill>
                <a:schemeClr val="bg1"/>
              </a:solidFill>
            </a:endParaRPr>
          </a:p>
        </p:txBody>
      </p:sp>
      <p:sp>
        <p:nvSpPr>
          <p:cNvPr id="3" name="Content Placeholder 2"/>
          <p:cNvSpPr>
            <a:spLocks noGrp="1"/>
          </p:cNvSpPr>
          <p:nvPr>
            <p:ph idx="1"/>
          </p:nvPr>
        </p:nvSpPr>
        <p:spPr/>
        <p:txBody>
          <a:bodyPr/>
          <a:lstStyle/>
          <a:p>
            <a:pPr marL="0" indent="0">
              <a:buFontTx/>
              <a:buNone/>
            </a:pPr>
            <a:r>
              <a:rPr lang="en-US" dirty="0">
                <a:solidFill>
                  <a:schemeClr val="bg1"/>
                </a:solidFill>
                <a:latin typeface="Calibri" pitchFamily="34" charset="0"/>
                <a:cs typeface="Calibri" pitchFamily="34" charset="0"/>
              </a:rPr>
              <a:t>Complete the  Organization and CORI Representative Details sections and then Click the </a:t>
            </a:r>
            <a:r>
              <a:rPr lang="en-US" b="1" dirty="0">
                <a:solidFill>
                  <a:schemeClr val="bg1"/>
                </a:solidFill>
                <a:latin typeface="Calibri" pitchFamily="34" charset="0"/>
                <a:cs typeface="Calibri" pitchFamily="34" charset="0"/>
              </a:rPr>
              <a:t>Continue</a:t>
            </a:r>
            <a:r>
              <a:rPr lang="en-US" dirty="0">
                <a:solidFill>
                  <a:schemeClr val="bg1"/>
                </a:solidFill>
                <a:latin typeface="Calibri" pitchFamily="34" charset="0"/>
                <a:cs typeface="Calibri" pitchFamily="34" charset="0"/>
              </a:rPr>
              <a:t> button.</a:t>
            </a:r>
          </a:p>
          <a:p>
            <a:pPr marL="0" indent="0">
              <a:buFontTx/>
              <a:buNone/>
            </a:pPr>
            <a:endParaRPr lang="en-US" dirty="0">
              <a:solidFill>
                <a:schemeClr val="bg1"/>
              </a:solidFill>
              <a:latin typeface="Calibri" pitchFamily="34" charset="0"/>
              <a:cs typeface="Calibri" pitchFamily="34" charset="0"/>
            </a:endParaRPr>
          </a:p>
          <a:p>
            <a:pPr marL="0" indent="0">
              <a:buFontTx/>
              <a:buNone/>
            </a:pPr>
            <a:endParaRPr lang="en-US" dirty="0">
              <a:solidFill>
                <a:schemeClr val="bg1"/>
              </a:solidFill>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31</a:t>
            </a:fld>
            <a:endParaRPr lang="en-US" dirty="0"/>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a:srcRect l="10442" r="11211"/>
          <a:stretch>
            <a:fillRect/>
          </a:stretch>
        </p:blipFill>
        <p:spPr bwMode="auto">
          <a:xfrm>
            <a:off x="2514600" y="2133600"/>
            <a:ext cx="3886200" cy="4062413"/>
          </a:xfrm>
          <a:prstGeom prst="rect">
            <a:avLst/>
          </a:prstGeom>
          <a:noFill/>
          <a:ln w="9525">
            <a:noFill/>
            <a:miter lim="800000"/>
            <a:headEnd/>
            <a:tailEnd/>
          </a:ln>
        </p:spPr>
      </p:pic>
    </p:spTree>
    <p:extLst>
      <p:ext uri="{BB962C8B-B14F-4D97-AF65-F5344CB8AC3E}">
        <p14:creationId xmlns:p14="http://schemas.microsoft.com/office/powerpoint/2010/main" val="319939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5</a:t>
            </a:r>
            <a:endParaRPr lang="en-US" dirty="0">
              <a:solidFill>
                <a:schemeClr val="bg1"/>
              </a:solidFill>
            </a:endParaRPr>
          </a:p>
        </p:txBody>
      </p:sp>
      <p:sp>
        <p:nvSpPr>
          <p:cNvPr id="3" name="Content Placeholder 2"/>
          <p:cNvSpPr>
            <a:spLocks noGrp="1"/>
          </p:cNvSpPr>
          <p:nvPr>
            <p:ph idx="1"/>
          </p:nvPr>
        </p:nvSpPr>
        <p:spPr/>
        <p:txBody>
          <a:bodyPr/>
          <a:lstStyle/>
          <a:p>
            <a:pPr marL="0" indent="0">
              <a:buFontTx/>
              <a:buNone/>
            </a:pPr>
            <a:r>
              <a:rPr lang="en-US" dirty="0">
                <a:solidFill>
                  <a:schemeClr val="bg1"/>
                </a:solidFill>
                <a:latin typeface="Calibri" pitchFamily="34" charset="0"/>
                <a:cs typeface="Calibri" pitchFamily="34" charset="0"/>
              </a:rPr>
              <a:t>On the Verify Registration Details page, review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Service Terms and Conditions and the provided training documents. </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Click the “I have read and agreed to the Terms    </a:t>
            </a:r>
          </a:p>
          <a:p>
            <a:pPr marL="0" indent="0">
              <a:buFontTx/>
              <a:buNone/>
            </a:pPr>
            <a:r>
              <a:rPr lang="en-US" dirty="0">
                <a:solidFill>
                  <a:schemeClr val="bg1"/>
                </a:solidFill>
                <a:latin typeface="Calibri" pitchFamily="34" charset="0"/>
                <a:cs typeface="Calibri" pitchFamily="34" charset="0"/>
              </a:rPr>
              <a:t>and Conditions” and the “I have reviewed </a:t>
            </a:r>
          </a:p>
          <a:p>
            <a:pPr marL="0" indent="0">
              <a:buFontTx/>
              <a:buNone/>
            </a:pPr>
            <a:r>
              <a:rPr lang="en-US" dirty="0">
                <a:solidFill>
                  <a:schemeClr val="bg1"/>
                </a:solidFill>
                <a:latin typeface="Calibri" pitchFamily="34" charset="0"/>
                <a:cs typeface="Calibri" pitchFamily="34" charset="0"/>
              </a:rPr>
              <a:t>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Training Documents and Understand </a:t>
            </a:r>
          </a:p>
          <a:p>
            <a:pPr marL="0" indent="0">
              <a:buFontTx/>
              <a:buNone/>
            </a:pPr>
            <a:r>
              <a:rPr lang="en-US" dirty="0">
                <a:solidFill>
                  <a:schemeClr val="bg1"/>
                </a:solidFill>
                <a:latin typeface="Calibri" pitchFamily="34" charset="0"/>
                <a:cs typeface="Calibri" pitchFamily="34" charset="0"/>
              </a:rPr>
              <a:t>the Content” check boxes.</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Enter the two security check words displayed at </a:t>
            </a:r>
          </a:p>
          <a:p>
            <a:pPr marL="0" indent="0">
              <a:buFontTx/>
              <a:buNone/>
            </a:pPr>
            <a:r>
              <a:rPr lang="en-US" dirty="0">
                <a:solidFill>
                  <a:schemeClr val="bg1"/>
                </a:solidFill>
                <a:latin typeface="Calibri" pitchFamily="34" charset="0"/>
                <a:cs typeface="Calibri" pitchFamily="34" charset="0"/>
              </a:rPr>
              <a:t>the bottom. </a:t>
            </a:r>
          </a:p>
          <a:p>
            <a:pPr marL="0" indent="0">
              <a:buFontTx/>
              <a:buNone/>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Submit Registration</a:t>
            </a:r>
            <a:r>
              <a:rPr lang="en-US" dirty="0">
                <a:solidFill>
                  <a:schemeClr val="bg1"/>
                </a:solidFill>
                <a:latin typeface="Calibri" pitchFamily="34" charset="0"/>
                <a:cs typeface="Calibri" pitchFamily="34" charset="0"/>
              </a:rPr>
              <a:t> button.</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You will receive a confirmation page.</a:t>
            </a: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32</a:t>
            </a:fld>
            <a:endParaRPr lang="en-US" dirty="0"/>
          </a:p>
        </p:txBody>
      </p:sp>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2" r:link="rId3"/>
          <a:srcRect l="12500" r="10715"/>
          <a:stretch>
            <a:fillRect/>
          </a:stretch>
        </p:blipFill>
        <p:spPr bwMode="auto">
          <a:xfrm>
            <a:off x="5410200" y="2122967"/>
            <a:ext cx="3352800" cy="3820633"/>
          </a:xfrm>
          <a:prstGeom prst="rect">
            <a:avLst/>
          </a:prstGeom>
          <a:noFill/>
          <a:ln w="9525">
            <a:noFill/>
            <a:miter lim="800000"/>
            <a:headEnd/>
            <a:tailEnd/>
          </a:ln>
        </p:spPr>
      </p:pic>
    </p:spTree>
    <p:extLst>
      <p:ext uri="{BB962C8B-B14F-4D97-AF65-F5344CB8AC3E}">
        <p14:creationId xmlns:p14="http://schemas.microsoft.com/office/powerpoint/2010/main" val="706935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Activation</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latin typeface="Calibri" pitchFamily="34" charset="0"/>
                <a:cs typeface="Calibri" pitchFamily="34" charset="0"/>
              </a:rPr>
              <a:t>You will receive an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Account Activation email.</a:t>
            </a:r>
          </a:p>
          <a:p>
            <a:r>
              <a:rPr lang="en-US" dirty="0">
                <a:solidFill>
                  <a:schemeClr val="bg1"/>
                </a:solidFill>
                <a:latin typeface="Calibri" pitchFamily="34" charset="0"/>
                <a:cs typeface="Calibri" pitchFamily="34" charset="0"/>
              </a:rPr>
              <a:t>Click the </a:t>
            </a:r>
            <a:r>
              <a:rPr lang="en-US" u="sng" dirty="0">
                <a:solidFill>
                  <a:schemeClr val="bg1"/>
                </a:solidFill>
                <a:latin typeface="Calibri" pitchFamily="34" charset="0"/>
                <a:cs typeface="Calibri" pitchFamily="34" charset="0"/>
              </a:rPr>
              <a:t>Log in to </a:t>
            </a:r>
            <a:r>
              <a:rPr lang="en-US" u="sng" dirty="0" err="1">
                <a:solidFill>
                  <a:schemeClr val="bg1"/>
                </a:solidFill>
                <a:latin typeface="Calibri" pitchFamily="34" charset="0"/>
                <a:cs typeface="Calibri" pitchFamily="34" charset="0"/>
              </a:rPr>
              <a:t>iCORI</a:t>
            </a:r>
            <a:r>
              <a:rPr lang="en-US" u="sng"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link within the email.</a:t>
            </a:r>
          </a:p>
          <a:p>
            <a:r>
              <a:rPr lang="en-US" dirty="0">
                <a:solidFill>
                  <a:schemeClr val="bg1"/>
                </a:solidFill>
                <a:latin typeface="Calibri" pitchFamily="34" charset="0"/>
                <a:cs typeface="Calibri" pitchFamily="34" charset="0"/>
              </a:rPr>
              <a:t>This will bring you to the Activate Account page.</a:t>
            </a:r>
          </a:p>
          <a:p>
            <a:pPr>
              <a:defRPr/>
            </a:pPr>
            <a:r>
              <a:rPr lang="en-US" dirty="0">
                <a:solidFill>
                  <a:schemeClr val="bg1"/>
                </a:solidFill>
                <a:latin typeface="Calibri" pitchFamily="34" charset="0"/>
                <a:cs typeface="Calibri" pitchFamily="34" charset="0"/>
              </a:rPr>
              <a:t>Clicking the </a:t>
            </a:r>
            <a:r>
              <a:rPr lang="en-US" u="sng" dirty="0">
                <a:solidFill>
                  <a:schemeClr val="bg1"/>
                </a:solidFill>
                <a:latin typeface="Calibri" pitchFamily="34" charset="0"/>
                <a:cs typeface="Calibri" pitchFamily="34" charset="0"/>
              </a:rPr>
              <a:t>Log in to </a:t>
            </a:r>
            <a:r>
              <a:rPr lang="en-US" u="sng"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link will pre-populate the Activation Code.</a:t>
            </a:r>
          </a:p>
          <a:p>
            <a:pPr>
              <a:defRPr/>
            </a:pPr>
            <a:r>
              <a:rPr lang="en-US" dirty="0">
                <a:solidFill>
                  <a:schemeClr val="bg1"/>
                </a:solidFill>
                <a:latin typeface="Calibri" pitchFamily="34" charset="0"/>
                <a:cs typeface="Calibri" pitchFamily="34" charset="0"/>
              </a:rPr>
              <a:t>Click the “I have read and agree to the Terms and Conditions” and the “I have reviewed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Training Documents and Understand the Content” check boxes.</a:t>
            </a:r>
          </a:p>
          <a:p>
            <a:pPr>
              <a:defRPr/>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Activate Account</a:t>
            </a:r>
            <a:r>
              <a:rPr lang="en-US" dirty="0">
                <a:solidFill>
                  <a:schemeClr val="bg1"/>
                </a:solidFill>
                <a:latin typeface="Calibri" pitchFamily="34" charset="0"/>
                <a:cs typeface="Calibri" pitchFamily="34" charset="0"/>
              </a:rPr>
              <a:t> button.</a:t>
            </a:r>
          </a:p>
          <a:p>
            <a:pPr>
              <a:defRPr/>
            </a:pPr>
            <a:r>
              <a:rPr lang="en-US" dirty="0">
                <a:solidFill>
                  <a:schemeClr val="bg1"/>
                </a:solidFill>
                <a:latin typeface="Calibri" pitchFamily="34" charset="0"/>
                <a:cs typeface="Calibri" pitchFamily="34" charset="0"/>
              </a:rPr>
              <a:t>You may now submit CORI Requests.</a:t>
            </a: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33</a:t>
            </a:fld>
            <a:endParaRPr lang="en-US" dirty="0"/>
          </a:p>
        </p:txBody>
      </p:sp>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2" r:link="rId3"/>
          <a:srcRect l="11539" r="11539"/>
          <a:stretch>
            <a:fillRect/>
          </a:stretch>
        </p:blipFill>
        <p:spPr bwMode="auto">
          <a:xfrm>
            <a:off x="4724399" y="3543863"/>
            <a:ext cx="4158343" cy="2704538"/>
          </a:xfrm>
          <a:prstGeom prst="rect">
            <a:avLst/>
          </a:prstGeom>
          <a:noFill/>
          <a:ln w="9525">
            <a:noFill/>
            <a:miter lim="800000"/>
            <a:headEnd/>
            <a:tailEnd/>
          </a:ln>
        </p:spPr>
      </p:pic>
    </p:spTree>
    <p:extLst>
      <p:ext uri="{BB962C8B-B14F-4D97-AF65-F5344CB8AC3E}">
        <p14:creationId xmlns:p14="http://schemas.microsoft.com/office/powerpoint/2010/main" val="55414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rPr>
              <a:t>Requesting and Receiving CORI</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rPr>
              <a:t>CORI Acknowledgement Forms are required must be kept on file for one year.</a:t>
            </a: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Verification of identity required for name provided on form.</a:t>
            </a:r>
          </a:p>
          <a:p>
            <a:pPr>
              <a:buFont typeface="Wingdings" pitchFamily="2" charset="2"/>
              <a:buChar char="ü"/>
            </a:pPr>
            <a:r>
              <a:rPr lang="en-US" dirty="0">
                <a:solidFill>
                  <a:schemeClr val="bg1"/>
                </a:solidFill>
              </a:rPr>
              <a:t>Applicants may remotely complete this form by having it notarized.</a:t>
            </a: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To submit request, user enters subject’s name, date of birth, and last 6 SSN digits.</a:t>
            </a:r>
            <a:endParaRPr lang="en-US" sz="800" dirty="0">
              <a:solidFill>
                <a:schemeClr val="bg1"/>
              </a:solidFill>
            </a:endParaRP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User logs in to view results which </a:t>
            </a:r>
          </a:p>
          <a:p>
            <a:pPr>
              <a:buNone/>
            </a:pPr>
            <a:r>
              <a:rPr lang="en-US" dirty="0">
                <a:solidFill>
                  <a:schemeClr val="bg1"/>
                </a:solidFill>
              </a:rPr>
              <a:t>	are available in </a:t>
            </a:r>
            <a:r>
              <a:rPr lang="en-US" dirty="0" err="1">
                <a:solidFill>
                  <a:schemeClr val="bg1"/>
                </a:solidFill>
              </a:rPr>
              <a:t>iCORI</a:t>
            </a:r>
            <a:r>
              <a:rPr lang="en-US" dirty="0">
                <a:solidFill>
                  <a:schemeClr val="bg1"/>
                </a:solidFill>
              </a:rPr>
              <a:t> for 6 months.</a:t>
            </a:r>
          </a:p>
          <a:p>
            <a:pPr>
              <a:buNone/>
            </a:pPr>
            <a:endParaRPr lang="en-US" sz="500" dirty="0">
              <a:solidFill>
                <a:schemeClr val="bg1"/>
              </a:solidFill>
            </a:endParaRPr>
          </a:p>
          <a:p>
            <a:pPr>
              <a:buFont typeface="Wingdings" pitchFamily="2" charset="2"/>
              <a:buChar char="ü"/>
            </a:pPr>
            <a:r>
              <a:rPr lang="en-US" dirty="0">
                <a:solidFill>
                  <a:schemeClr val="bg1"/>
                </a:solidFill>
              </a:rPr>
              <a:t>DCJIS regulations allow for paper</a:t>
            </a:r>
          </a:p>
          <a:p>
            <a:pPr>
              <a:buNone/>
            </a:pPr>
            <a:r>
              <a:rPr lang="en-US" dirty="0">
                <a:solidFill>
                  <a:schemeClr val="bg1"/>
                </a:solidFill>
              </a:rPr>
              <a:t>     or electronic storage of results.</a:t>
            </a:r>
          </a:p>
          <a:p>
            <a:pPr>
              <a:buNone/>
            </a:pPr>
            <a:r>
              <a:rPr lang="en-US" dirty="0">
                <a:solidFill>
                  <a:schemeClr val="bg1"/>
                </a:solidFill>
              </a:rPr>
              <a:t>	NOTE:  DCJIS updated regulations</a:t>
            </a:r>
          </a:p>
          <a:p>
            <a:pPr>
              <a:buNone/>
            </a:pPr>
            <a:r>
              <a:rPr lang="en-US" dirty="0">
                <a:solidFill>
                  <a:schemeClr val="bg1"/>
                </a:solidFill>
              </a:rPr>
              <a:t>     allow for cloud storage and </a:t>
            </a:r>
          </a:p>
          <a:p>
            <a:pPr>
              <a:buNone/>
            </a:pPr>
            <a:r>
              <a:rPr lang="en-US" dirty="0">
                <a:solidFill>
                  <a:schemeClr val="bg1"/>
                </a:solidFill>
              </a:rPr>
              <a:t>     published guidelines on its website.</a:t>
            </a:r>
            <a:endParaRPr lang="en-US" sz="500" dirty="0">
              <a:solidFill>
                <a:schemeClr val="bg1"/>
              </a:solidFill>
            </a:endParaRPr>
          </a:p>
          <a:p>
            <a:pPr>
              <a:buNone/>
            </a:pPr>
            <a:endParaRPr lang="en-US" dirty="0">
              <a:solidFill>
                <a:schemeClr val="bg1"/>
              </a:solidFill>
            </a:endParaRPr>
          </a:p>
          <a:p>
            <a:pPr>
              <a:buFont typeface="Wingdings" pitchFamily="2" charset="2"/>
              <a:buChar char="ü"/>
            </a:pPr>
            <a:endParaRPr lang="en-US" dirty="0"/>
          </a:p>
          <a:p>
            <a:pPr>
              <a:buFont typeface="Wingdings" pitchFamily="2" charset="2"/>
              <a:buChar char="ü"/>
            </a:pPr>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34</a:t>
            </a:fld>
            <a:endParaRPr lang="en-US"/>
          </a:p>
        </p:txBody>
      </p:sp>
      <p:pic>
        <p:nvPicPr>
          <p:cNvPr id="12298" name="Picture 10">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5486400" y="3412958"/>
            <a:ext cx="3657600" cy="2759242"/>
          </a:xfrm>
          <a:prstGeom prst="rect">
            <a:avLst/>
          </a:prstGeom>
          <a:noFill/>
        </p:spPr>
      </p:pic>
    </p:spTree>
    <p:extLst>
      <p:ext uri="{BB962C8B-B14F-4D97-AF65-F5344CB8AC3E}">
        <p14:creationId xmlns:p14="http://schemas.microsoft.com/office/powerpoint/2010/main" val="2079577877"/>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Submitting CORI Requests</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a:solidFill>
                  <a:schemeClr val="bg1"/>
                </a:solidFill>
                <a:latin typeface="Calibri" pitchFamily="34" charset="0"/>
                <a:cs typeface="Calibri" pitchFamily="34" charset="0"/>
              </a:rPr>
              <a:t>Select the </a:t>
            </a:r>
            <a:r>
              <a:rPr lang="en-US" b="1" dirty="0">
                <a:solidFill>
                  <a:schemeClr val="bg1"/>
                </a:solidFill>
                <a:latin typeface="Calibri" pitchFamily="34" charset="0"/>
                <a:cs typeface="Calibri" pitchFamily="34" charset="0"/>
              </a:rPr>
              <a:t>Add Request</a:t>
            </a:r>
            <a:r>
              <a:rPr lang="en-US" dirty="0">
                <a:solidFill>
                  <a:schemeClr val="bg1"/>
                </a:solidFill>
                <a:latin typeface="Calibri" pitchFamily="34" charset="0"/>
                <a:cs typeface="Calibri" pitchFamily="34" charset="0"/>
              </a:rPr>
              <a:t> tab located at the top of the screen.</a:t>
            </a:r>
          </a:p>
          <a:p>
            <a:pPr>
              <a:defRPr/>
            </a:pPr>
            <a:r>
              <a:rPr lang="en-US" dirty="0">
                <a:solidFill>
                  <a:schemeClr val="bg1"/>
                </a:solidFill>
                <a:latin typeface="Calibri" pitchFamily="34" charset="0"/>
                <a:cs typeface="Calibri" pitchFamily="34" charset="0"/>
              </a:rPr>
              <a:t>Select the purpose for which you are submitting the CORI request (e.g., employment, housing, etc.). Complete the Subject Information section.</a:t>
            </a:r>
          </a:p>
          <a:p>
            <a:pPr>
              <a:defRPr/>
            </a:pPr>
            <a:r>
              <a:rPr lang="en-US" dirty="0">
                <a:solidFill>
                  <a:schemeClr val="bg1"/>
                </a:solidFill>
                <a:latin typeface="Calibri" pitchFamily="34" charset="0"/>
                <a:cs typeface="Calibri" pitchFamily="34" charset="0"/>
              </a:rPr>
              <a:t>If you have only one CORI request,  click the </a:t>
            </a:r>
            <a:r>
              <a:rPr lang="en-US" b="1" dirty="0">
                <a:solidFill>
                  <a:schemeClr val="bg1"/>
                </a:solidFill>
                <a:latin typeface="Calibri" pitchFamily="34" charset="0"/>
                <a:cs typeface="Calibri" pitchFamily="34" charset="0"/>
              </a:rPr>
              <a:t>Add &amp; Checkout</a:t>
            </a:r>
            <a:r>
              <a:rPr lang="en-US" dirty="0">
                <a:solidFill>
                  <a:schemeClr val="bg1"/>
                </a:solidFill>
                <a:latin typeface="Calibri" pitchFamily="34" charset="0"/>
                <a:cs typeface="Calibri" pitchFamily="34" charset="0"/>
              </a:rPr>
              <a:t> button, otherwise click the </a:t>
            </a:r>
            <a:r>
              <a:rPr lang="en-US" b="1" dirty="0">
                <a:solidFill>
                  <a:schemeClr val="bg1"/>
                </a:solidFill>
                <a:latin typeface="Calibri" pitchFamily="34" charset="0"/>
                <a:cs typeface="Calibri" pitchFamily="34" charset="0"/>
              </a:rPr>
              <a:t>Add &amp; Request Another </a:t>
            </a:r>
          </a:p>
          <a:p>
            <a:pPr>
              <a:defRPr/>
            </a:pPr>
            <a:r>
              <a:rPr lang="en-US" dirty="0">
                <a:solidFill>
                  <a:schemeClr val="bg1"/>
                </a:solidFill>
                <a:latin typeface="Calibri" pitchFamily="34" charset="0"/>
                <a:cs typeface="Calibri" pitchFamily="34" charset="0"/>
              </a:rPr>
              <a:t> Requestors may also submit requests in batches of up to 100 names.</a:t>
            </a:r>
          </a:p>
          <a:p>
            <a:pPr>
              <a:defRPr/>
            </a:pPr>
            <a:endParaRPr lang="en-US" dirty="0">
              <a:solidFill>
                <a:schemeClr val="bg1"/>
              </a:solidFill>
              <a:latin typeface="Calibri" pitchFamily="34" charset="0"/>
              <a:cs typeface="Calibri" pitchFamily="34" charset="0"/>
            </a:endParaRP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35</a:t>
            </a:fld>
            <a:endParaRPr lang="en-US" dirty="0"/>
          </a:p>
        </p:txBody>
      </p:sp>
      <p:pic>
        <p:nvPicPr>
          <p:cNvPr id="6" name="Content Placeholder 5">
            <a:extLst>
              <a:ext uri="{C183D7F6-B498-43B3-948B-1728B52AA6E4}">
                <adec:decorative xmlns:adec="http://schemas.microsoft.com/office/drawing/2017/decorative" val="1"/>
              </a:ext>
            </a:extLst>
          </p:cNvPr>
          <p:cNvPicPr>
            <a:picLocks/>
          </p:cNvPicPr>
          <p:nvPr/>
        </p:nvPicPr>
        <p:blipFill>
          <a:blip r:embed="rId2" r:link="rId3"/>
          <a:srcRect l="11250" r="11250" b="1053"/>
          <a:stretch>
            <a:fillRect/>
          </a:stretch>
        </p:blipFill>
        <p:spPr bwMode="auto">
          <a:xfrm>
            <a:off x="3276600" y="3488871"/>
            <a:ext cx="4724400" cy="2759529"/>
          </a:xfrm>
          <a:prstGeom prst="rect">
            <a:avLst/>
          </a:prstGeom>
          <a:noFill/>
          <a:ln w="9525">
            <a:noFill/>
            <a:miter lim="800000"/>
            <a:headEnd/>
            <a:tailEnd/>
          </a:ln>
        </p:spPr>
      </p:pic>
    </p:spTree>
    <p:extLst>
      <p:ext uri="{BB962C8B-B14F-4D97-AF65-F5344CB8AC3E}">
        <p14:creationId xmlns:p14="http://schemas.microsoft.com/office/powerpoint/2010/main" val="77069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Viewing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Results</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a:solidFill>
                  <a:schemeClr val="bg1"/>
                </a:solidFill>
                <a:latin typeface="Calibri" pitchFamily="34" charset="0"/>
                <a:cs typeface="Calibri" pitchFamily="34" charset="0"/>
              </a:rPr>
              <a:t>To view your results, click on the </a:t>
            </a:r>
            <a:r>
              <a:rPr lang="en-US" b="1" dirty="0">
                <a:solidFill>
                  <a:schemeClr val="bg1"/>
                </a:solidFill>
                <a:latin typeface="Calibri" pitchFamily="34" charset="0"/>
                <a:cs typeface="Calibri" pitchFamily="34" charset="0"/>
              </a:rPr>
              <a:t>View CORI Results</a:t>
            </a:r>
            <a:r>
              <a:rPr lang="en-US" dirty="0">
                <a:solidFill>
                  <a:schemeClr val="bg1"/>
                </a:solidFill>
                <a:latin typeface="Calibri" pitchFamily="34" charset="0"/>
                <a:cs typeface="Calibri" pitchFamily="34" charset="0"/>
              </a:rPr>
              <a:t> tab </a:t>
            </a:r>
          </a:p>
          <a:p>
            <a:pPr>
              <a:defRPr/>
            </a:pPr>
            <a:r>
              <a:rPr lang="en-US" dirty="0">
                <a:solidFill>
                  <a:schemeClr val="bg1"/>
                </a:solidFill>
                <a:latin typeface="Calibri" pitchFamily="34" charset="0"/>
                <a:cs typeface="Calibri" pitchFamily="34" charset="0"/>
              </a:rPr>
              <a:t>A list of submitted CORI requests, with the status of each, will be displayed.</a:t>
            </a:r>
          </a:p>
          <a:p>
            <a:pPr>
              <a:defRPr/>
            </a:pPr>
            <a:r>
              <a:rPr lang="en-US" b="1" dirty="0">
                <a:solidFill>
                  <a:schemeClr val="bg1"/>
                </a:solidFill>
                <a:latin typeface="Calibri" pitchFamily="34" charset="0"/>
                <a:cs typeface="Calibri" pitchFamily="34" charset="0"/>
              </a:rPr>
              <a:t>Completed </a:t>
            </a:r>
            <a:r>
              <a:rPr lang="en-US" dirty="0">
                <a:solidFill>
                  <a:schemeClr val="bg1"/>
                </a:solidFill>
                <a:latin typeface="Calibri" pitchFamily="34" charset="0"/>
                <a:cs typeface="Calibri" pitchFamily="34" charset="0"/>
              </a:rPr>
              <a:t>requests can be viewed by clicking the </a:t>
            </a:r>
            <a:r>
              <a:rPr lang="en-US" b="1" dirty="0">
                <a:solidFill>
                  <a:schemeClr val="bg1"/>
                </a:solidFill>
                <a:latin typeface="Calibri" pitchFamily="34" charset="0"/>
                <a:cs typeface="Calibri" pitchFamily="34" charset="0"/>
              </a:rPr>
              <a:t>View</a:t>
            </a:r>
            <a:r>
              <a:rPr lang="en-US" dirty="0">
                <a:solidFill>
                  <a:schemeClr val="bg1"/>
                </a:solidFill>
                <a:latin typeface="Calibri" pitchFamily="34" charset="0"/>
                <a:cs typeface="Calibri" pitchFamily="34" charset="0"/>
              </a:rPr>
              <a:t> link next to the result.</a:t>
            </a:r>
            <a:endParaRPr lang="en-US" b="1" dirty="0">
              <a:solidFill>
                <a:schemeClr val="bg1"/>
              </a:solidFill>
              <a:latin typeface="Calibri" pitchFamily="34" charset="0"/>
              <a:cs typeface="Calibri" pitchFamily="34" charset="0"/>
            </a:endParaRPr>
          </a:p>
          <a:p>
            <a:pPr>
              <a:defRPr/>
            </a:pPr>
            <a:r>
              <a:rPr lang="en-US" dirty="0">
                <a:solidFill>
                  <a:schemeClr val="bg1"/>
                </a:solidFill>
                <a:latin typeface="Calibri" pitchFamily="34" charset="0"/>
                <a:cs typeface="Calibri" pitchFamily="34" charset="0"/>
              </a:rPr>
              <a:t>Results can also be downloaded by clicking the check box next to the request  and then clicking the </a:t>
            </a:r>
            <a:r>
              <a:rPr lang="en-US" b="1" dirty="0">
                <a:solidFill>
                  <a:schemeClr val="bg1"/>
                </a:solidFill>
                <a:latin typeface="Calibri" pitchFamily="34" charset="0"/>
                <a:cs typeface="Calibri" pitchFamily="34" charset="0"/>
              </a:rPr>
              <a:t>Download</a:t>
            </a:r>
            <a:r>
              <a:rPr lang="en-US" dirty="0">
                <a:solidFill>
                  <a:schemeClr val="bg1"/>
                </a:solidFill>
                <a:latin typeface="Calibri" pitchFamily="34" charset="0"/>
                <a:cs typeface="Calibri" pitchFamily="34" charset="0"/>
              </a:rPr>
              <a:t> Button.</a:t>
            </a:r>
          </a:p>
          <a:p>
            <a:pPr>
              <a:defRPr/>
            </a:pPr>
            <a:r>
              <a:rPr lang="en-US" dirty="0">
                <a:solidFill>
                  <a:schemeClr val="bg1"/>
                </a:solidFill>
                <a:latin typeface="Calibri" pitchFamily="34" charset="0"/>
                <a:cs typeface="Calibri" pitchFamily="34" charset="0"/>
              </a:rPr>
              <a:t>To remove a request from the  list, click the </a:t>
            </a:r>
            <a:r>
              <a:rPr lang="en-US" b="1" dirty="0">
                <a:solidFill>
                  <a:schemeClr val="bg1"/>
                </a:solidFill>
                <a:latin typeface="Calibri" pitchFamily="34" charset="0"/>
                <a:cs typeface="Calibri" pitchFamily="34" charset="0"/>
              </a:rPr>
              <a:t>Remove</a:t>
            </a:r>
            <a:r>
              <a:rPr lang="en-US" dirty="0">
                <a:solidFill>
                  <a:schemeClr val="bg1"/>
                </a:solidFill>
                <a:latin typeface="Calibri" pitchFamily="34" charset="0"/>
                <a:cs typeface="Calibri" pitchFamily="34" charset="0"/>
              </a:rPr>
              <a:t> button</a:t>
            </a:r>
            <a:r>
              <a:rPr lang="en-US" b="1" dirty="0">
                <a:solidFill>
                  <a:schemeClr val="bg1"/>
                </a:solidFill>
                <a:latin typeface="Calibri" pitchFamily="34" charset="0"/>
                <a:cs typeface="Calibri" pitchFamily="34" charset="0"/>
              </a:rPr>
              <a:t>.</a:t>
            </a:r>
            <a:endParaRPr lang="en-US" dirty="0">
              <a:solidFill>
                <a:schemeClr val="bg1"/>
              </a:solidFill>
              <a:latin typeface="Calibri" pitchFamily="34" charset="0"/>
              <a:cs typeface="Calibri" pitchFamily="34" charset="0"/>
            </a:endParaRP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36</a:t>
            </a:fld>
            <a:endParaRPr lang="en-US" dirty="0"/>
          </a:p>
        </p:txBody>
      </p:sp>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2" r:link="rId3"/>
          <a:srcRect l="10989" r="12088" b="16667"/>
          <a:stretch>
            <a:fillRect/>
          </a:stretch>
        </p:blipFill>
        <p:spPr bwMode="auto">
          <a:xfrm>
            <a:off x="1524000" y="3505200"/>
            <a:ext cx="5943600" cy="2667000"/>
          </a:xfrm>
          <a:prstGeom prst="rect">
            <a:avLst/>
          </a:prstGeom>
          <a:noFill/>
          <a:ln w="9525">
            <a:noFill/>
            <a:miter lim="800000"/>
            <a:headEnd/>
            <a:tailEnd/>
          </a:ln>
        </p:spPr>
      </p:pic>
    </p:spTree>
    <p:extLst>
      <p:ext uri="{BB962C8B-B14F-4D97-AF65-F5344CB8AC3E}">
        <p14:creationId xmlns:p14="http://schemas.microsoft.com/office/powerpoint/2010/main" val="2592231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iCORI Report (pg 1)</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37</a:t>
            </a:fld>
            <a:endParaRPr lang="en-US" dirty="0"/>
          </a:p>
        </p:txBody>
      </p:sp>
      <p:pic>
        <p:nvPicPr>
          <p:cNvPr id="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295400"/>
            <a:ext cx="3886200"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a:extLst>
              <a:ext uri="{C183D7F6-B498-43B3-948B-1728B52AA6E4}">
                <adec:decorative xmlns:adec="http://schemas.microsoft.com/office/drawing/2017/decorative" val="1"/>
              </a:ext>
            </a:extLst>
          </p:cNvPr>
          <p:cNvSpPr/>
          <p:nvPr/>
        </p:nvSpPr>
        <p:spPr>
          <a:xfrm>
            <a:off x="2590800" y="1828800"/>
            <a:ext cx="304800" cy="10668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838200" y="2209800"/>
            <a:ext cx="16002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Legal Disclaimer Summary</a:t>
            </a:r>
          </a:p>
        </p:txBody>
      </p:sp>
      <p:sp>
        <p:nvSpPr>
          <p:cNvPr id="10" name="Left Brace 9">
            <a:extLst>
              <a:ext uri="{C183D7F6-B498-43B3-948B-1728B52AA6E4}">
                <adec:decorative xmlns:adec="http://schemas.microsoft.com/office/drawing/2017/decorative" val="1"/>
              </a:ext>
            </a:extLst>
          </p:cNvPr>
          <p:cNvSpPr/>
          <p:nvPr/>
        </p:nvSpPr>
        <p:spPr>
          <a:xfrm>
            <a:off x="2590800" y="5867400"/>
            <a:ext cx="304800" cy="3048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838200" y="3200400"/>
            <a:ext cx="15240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Details on entered Subject request</a:t>
            </a:r>
          </a:p>
        </p:txBody>
      </p:sp>
      <p:sp>
        <p:nvSpPr>
          <p:cNvPr id="12" name="Left Brace 11">
            <a:extLst>
              <a:ext uri="{C183D7F6-B498-43B3-948B-1728B52AA6E4}">
                <adec:decorative xmlns:adec="http://schemas.microsoft.com/office/drawing/2017/decorative" val="1"/>
              </a:ext>
            </a:extLst>
          </p:cNvPr>
          <p:cNvSpPr/>
          <p:nvPr/>
        </p:nvSpPr>
        <p:spPr>
          <a:xfrm>
            <a:off x="2590800" y="3886200"/>
            <a:ext cx="304800" cy="10668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838200" y="4114800"/>
            <a:ext cx="15240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Section</a:t>
            </a:r>
            <a:r>
              <a:rPr lang="en-US" sz="1400" dirty="0">
                <a:ea typeface="Tahoma" pitchFamily="34" charset="0"/>
                <a:cs typeface="Tahoma" pitchFamily="34" charset="0"/>
              </a:rPr>
              <a:t> </a:t>
            </a:r>
            <a:r>
              <a:rPr lang="en-US" sz="1400" dirty="0">
                <a:solidFill>
                  <a:schemeClr val="bg1"/>
                </a:solidFill>
                <a:ea typeface="Tahoma" pitchFamily="34" charset="0"/>
                <a:cs typeface="Tahoma" pitchFamily="34" charset="0"/>
              </a:rPr>
              <a:t>showing matching subject information</a:t>
            </a:r>
          </a:p>
        </p:txBody>
      </p:sp>
      <p:sp>
        <p:nvSpPr>
          <p:cNvPr id="14" name="Left Brace 13">
            <a:extLst>
              <a:ext uri="{C183D7F6-B498-43B3-948B-1728B52AA6E4}">
                <adec:decorative xmlns:adec="http://schemas.microsoft.com/office/drawing/2017/decorative" val="1"/>
              </a:ext>
            </a:extLst>
          </p:cNvPr>
          <p:cNvSpPr/>
          <p:nvPr/>
        </p:nvSpPr>
        <p:spPr>
          <a:xfrm>
            <a:off x="2590800" y="3124200"/>
            <a:ext cx="304800" cy="6096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914400" y="5562600"/>
            <a:ext cx="16002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Footer displays requestor information</a:t>
            </a:r>
          </a:p>
        </p:txBody>
      </p:sp>
    </p:spTree>
  </p:cSld>
  <p:clrMapOvr>
    <a:masterClrMapping/>
  </p:clrMapOvr>
  <p:transition spd="slow">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2)</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38</a:t>
            </a:fld>
            <a:endParaRPr lang="en-US" dirty="0"/>
          </a:p>
        </p:txBody>
      </p:sp>
      <p:pic>
        <p:nvPicPr>
          <p:cNvPr id="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295400"/>
            <a:ext cx="3810000"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a:extLst>
              <a:ext uri="{C183D7F6-B498-43B3-948B-1728B52AA6E4}">
                <adec:decorative xmlns:adec="http://schemas.microsoft.com/office/drawing/2017/decorative" val="1"/>
              </a:ext>
            </a:extLst>
          </p:cNvPr>
          <p:cNvSpPr/>
          <p:nvPr/>
        </p:nvSpPr>
        <p:spPr>
          <a:xfrm>
            <a:off x="2667000" y="1981200"/>
            <a:ext cx="304800" cy="19812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381000" y="2819400"/>
            <a:ext cx="23622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Detailed legal disclaimer</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3)</a:t>
            </a:r>
            <a:endParaRPr lang="en-US" sz="3600" dirty="0">
              <a:solidFill>
                <a:schemeClr val="bg1"/>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39</a:t>
            </a:fld>
            <a:endParaRPr lang="en-US" dirty="0"/>
          </a:p>
        </p:txBody>
      </p:sp>
      <p:pic>
        <p:nvPicPr>
          <p:cNvPr id="6" name="Picture 4">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295400"/>
            <a:ext cx="3792763"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a:extLst>
              <a:ext uri="{C183D7F6-B498-43B3-948B-1728B52AA6E4}">
                <adec:decorative xmlns:adec="http://schemas.microsoft.com/office/drawing/2017/decorative" val="1"/>
              </a:ext>
            </a:extLst>
          </p:cNvPr>
          <p:cNvSpPr/>
          <p:nvPr/>
        </p:nvSpPr>
        <p:spPr>
          <a:xfrm>
            <a:off x="2514600" y="1981200"/>
            <a:ext cx="304800" cy="9906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a:extLst>
              <a:ext uri="{C183D7F6-B498-43B3-948B-1728B52AA6E4}">
                <adec:decorative xmlns:adec="http://schemas.microsoft.com/office/drawing/2017/decorative" val="1"/>
              </a:ext>
            </a:extLst>
          </p:cNvPr>
          <p:cNvSpPr/>
          <p:nvPr/>
        </p:nvSpPr>
        <p:spPr>
          <a:xfrm>
            <a:off x="2514600" y="4343400"/>
            <a:ext cx="304800" cy="7620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85800" y="2209800"/>
            <a:ext cx="19050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Matching subject information</a:t>
            </a:r>
          </a:p>
        </p:txBody>
      </p:sp>
      <p:sp>
        <p:nvSpPr>
          <p:cNvPr id="10" name="TextBox 9"/>
          <p:cNvSpPr txBox="1"/>
          <p:nvPr/>
        </p:nvSpPr>
        <p:spPr>
          <a:xfrm>
            <a:off x="685800" y="3581400"/>
            <a:ext cx="16764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Pending</a:t>
            </a:r>
            <a:r>
              <a:rPr lang="en-US" sz="1400" dirty="0">
                <a:latin typeface="Tahoma" pitchFamily="34" charset="0"/>
                <a:ea typeface="Tahoma" pitchFamily="34" charset="0"/>
                <a:cs typeface="Tahoma" pitchFamily="34" charset="0"/>
              </a:rPr>
              <a:t> </a:t>
            </a:r>
            <a:r>
              <a:rPr lang="en-US" sz="1400" dirty="0">
                <a:solidFill>
                  <a:schemeClr val="bg1"/>
                </a:solidFill>
                <a:latin typeface="Tahoma" pitchFamily="34" charset="0"/>
                <a:ea typeface="Tahoma" pitchFamily="34" charset="0"/>
                <a:cs typeface="Tahoma" pitchFamily="34" charset="0"/>
              </a:rPr>
              <a:t>case</a:t>
            </a:r>
            <a:r>
              <a:rPr lang="en-US" sz="1400" dirty="0">
                <a:latin typeface="Tahoma" pitchFamily="34" charset="0"/>
                <a:ea typeface="Tahoma" pitchFamily="34" charset="0"/>
                <a:cs typeface="Tahoma" pitchFamily="34" charset="0"/>
              </a:rPr>
              <a:t> </a:t>
            </a:r>
          </a:p>
        </p:txBody>
      </p:sp>
      <p:sp>
        <p:nvSpPr>
          <p:cNvPr id="13" name="Left Brace 12">
            <a:extLst>
              <a:ext uri="{C183D7F6-B498-43B3-948B-1728B52AA6E4}">
                <adec:decorative xmlns:adec="http://schemas.microsoft.com/office/drawing/2017/decorative" val="1"/>
              </a:ext>
            </a:extLst>
          </p:cNvPr>
          <p:cNvSpPr/>
          <p:nvPr/>
        </p:nvSpPr>
        <p:spPr>
          <a:xfrm>
            <a:off x="2514600" y="3276600"/>
            <a:ext cx="304800" cy="9144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685800" y="4572000"/>
            <a:ext cx="1676400" cy="30480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Non-conviction</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br>
              <a:rPr lang="en-US" sz="3600" dirty="0">
                <a:latin typeface="Calibri" pitchFamily="34" charset="0"/>
              </a:rPr>
            </a:br>
            <a:r>
              <a:rPr lang="en-US" sz="3600" dirty="0">
                <a:solidFill>
                  <a:schemeClr val="bg1"/>
                </a:solidFill>
                <a:latin typeface="Calibri" pitchFamily="34" charset="0"/>
              </a:rPr>
              <a:t>What is CORI Reform?</a:t>
            </a:r>
          </a:p>
        </p:txBody>
      </p:sp>
      <p:sp>
        <p:nvSpPr>
          <p:cNvPr id="25602" name="Content Placeholder 2"/>
          <p:cNvSpPr>
            <a:spLocks noGrp="1"/>
          </p:cNvSpPr>
          <p:nvPr>
            <p:ph idx="1"/>
          </p:nvPr>
        </p:nvSpPr>
        <p:spPr>
          <a:xfrm>
            <a:off x="304800" y="1295400"/>
            <a:ext cx="8686800" cy="4953000"/>
          </a:xfrm>
        </p:spPr>
        <p:txBody>
          <a:bodyPr/>
          <a:lstStyle/>
          <a:p>
            <a:pPr marL="0" indent="0">
              <a:spcBef>
                <a:spcPct val="0"/>
              </a:spcBef>
              <a:buFontTx/>
              <a:buNone/>
            </a:pPr>
            <a:r>
              <a:rPr lang="en-US" sz="2400" dirty="0">
                <a:solidFill>
                  <a:schemeClr val="bg1"/>
                </a:solidFill>
                <a:latin typeface="Calibri" pitchFamily="34" charset="0"/>
              </a:rPr>
              <a:t>On August 6, 2010, the Governor signed into law Chapter 256 of the Acts of 2010, a.k.a. CORI Reform, making significant changes to the CORI law.</a:t>
            </a:r>
          </a:p>
          <a:p>
            <a:pPr marL="0" indent="0">
              <a:spcBef>
                <a:spcPct val="0"/>
              </a:spcBef>
              <a:buFontTx/>
              <a:buNone/>
            </a:pPr>
            <a:endParaRPr lang="en-US" sz="1000" dirty="0">
              <a:solidFill>
                <a:schemeClr val="bg1"/>
              </a:solidFill>
            </a:endParaRPr>
          </a:p>
          <a:p>
            <a:pPr marL="0" indent="0">
              <a:spcBef>
                <a:spcPct val="0"/>
              </a:spcBef>
              <a:buFontTx/>
              <a:buNone/>
            </a:pPr>
            <a:r>
              <a:rPr lang="en-US" sz="2400" dirty="0">
                <a:solidFill>
                  <a:schemeClr val="bg1"/>
                </a:solidFill>
                <a:latin typeface="Calibri" pitchFamily="34" charset="0"/>
              </a:rPr>
              <a:t>This law provides ex-offenders </a:t>
            </a:r>
          </a:p>
          <a:p>
            <a:pPr marL="0" indent="0">
              <a:spcBef>
                <a:spcPct val="0"/>
              </a:spcBef>
              <a:buFontTx/>
              <a:buNone/>
            </a:pPr>
            <a:r>
              <a:rPr lang="en-US" sz="2400" dirty="0">
                <a:solidFill>
                  <a:schemeClr val="bg1"/>
                </a:solidFill>
                <a:latin typeface="Calibri" pitchFamily="34" charset="0"/>
              </a:rPr>
              <a:t>with a better chance of re-integration </a:t>
            </a:r>
          </a:p>
          <a:p>
            <a:pPr marL="0" indent="0">
              <a:spcBef>
                <a:spcPct val="0"/>
              </a:spcBef>
              <a:buFontTx/>
              <a:buNone/>
            </a:pPr>
            <a:r>
              <a:rPr lang="en-US" sz="2400" dirty="0">
                <a:solidFill>
                  <a:schemeClr val="bg1"/>
                </a:solidFill>
                <a:latin typeface="Calibri" pitchFamily="34" charset="0"/>
              </a:rPr>
              <a:t>and obtaining employment while </a:t>
            </a:r>
          </a:p>
          <a:p>
            <a:pPr marL="0" indent="0">
              <a:spcBef>
                <a:spcPct val="0"/>
              </a:spcBef>
              <a:buFontTx/>
              <a:buNone/>
            </a:pPr>
            <a:r>
              <a:rPr lang="en-US" sz="2400" dirty="0">
                <a:solidFill>
                  <a:schemeClr val="bg1"/>
                </a:solidFill>
                <a:latin typeface="Calibri" pitchFamily="34" charset="0"/>
              </a:rPr>
              <a:t>taking public safety into account.</a:t>
            </a:r>
          </a:p>
          <a:p>
            <a:pPr marL="0" indent="0">
              <a:spcBef>
                <a:spcPct val="0"/>
              </a:spcBef>
              <a:buFontTx/>
              <a:buNone/>
            </a:pPr>
            <a:endParaRPr lang="en-US" sz="1000" dirty="0">
              <a:solidFill>
                <a:schemeClr val="bg1"/>
              </a:solidFill>
              <a:latin typeface="Calibri" pitchFamily="34" charset="0"/>
            </a:endParaRPr>
          </a:p>
          <a:p>
            <a:pPr marL="0" indent="0">
              <a:spcBef>
                <a:spcPct val="0"/>
              </a:spcBef>
              <a:buFontTx/>
              <a:buNone/>
            </a:pPr>
            <a:r>
              <a:rPr lang="en-US" sz="2400" dirty="0">
                <a:solidFill>
                  <a:schemeClr val="bg1"/>
                </a:solidFill>
                <a:latin typeface="Calibri" pitchFamily="34" charset="0"/>
              </a:rPr>
              <a:t>The law changed who is </a:t>
            </a:r>
          </a:p>
          <a:p>
            <a:pPr marL="0" indent="0">
              <a:spcBef>
                <a:spcPct val="0"/>
              </a:spcBef>
              <a:buFontTx/>
              <a:buNone/>
            </a:pPr>
            <a:r>
              <a:rPr lang="en-US" sz="2400" dirty="0">
                <a:solidFill>
                  <a:schemeClr val="bg1"/>
                </a:solidFill>
                <a:latin typeface="Calibri" pitchFamily="34" charset="0"/>
              </a:rPr>
              <a:t>authorized to access CORI and how </a:t>
            </a:r>
          </a:p>
          <a:p>
            <a:pPr marL="0" indent="0">
              <a:spcBef>
                <a:spcPct val="0"/>
              </a:spcBef>
              <a:buFontTx/>
              <a:buNone/>
            </a:pPr>
            <a:r>
              <a:rPr lang="en-US" sz="2400" dirty="0">
                <a:solidFill>
                  <a:schemeClr val="bg1"/>
                </a:solidFill>
                <a:latin typeface="Calibri" pitchFamily="34" charset="0"/>
              </a:rPr>
              <a:t>CORI is accessed.</a:t>
            </a:r>
          </a:p>
          <a:p>
            <a:pPr marL="0" indent="0">
              <a:spcBef>
                <a:spcPct val="0"/>
              </a:spcBef>
              <a:buFontTx/>
              <a:buNone/>
            </a:pPr>
            <a:endParaRPr lang="en-US" sz="1000" dirty="0">
              <a:solidFill>
                <a:schemeClr val="bg1"/>
              </a:solidFill>
              <a:latin typeface="Calibri" pitchFamily="34" charset="0"/>
            </a:endParaRPr>
          </a:p>
          <a:p>
            <a:pPr marL="0" indent="0">
              <a:spcBef>
                <a:spcPct val="0"/>
              </a:spcBef>
              <a:buFontTx/>
              <a:buNone/>
            </a:pPr>
            <a:r>
              <a:rPr lang="en-US" sz="2400" dirty="0">
                <a:solidFill>
                  <a:schemeClr val="bg1"/>
                </a:solidFill>
                <a:latin typeface="Calibri" pitchFamily="34" charset="0"/>
              </a:rPr>
              <a:t>Most of the CORI Reform provisions </a:t>
            </a:r>
          </a:p>
          <a:p>
            <a:pPr marL="0" indent="0">
              <a:spcBef>
                <a:spcPct val="0"/>
              </a:spcBef>
              <a:buFontTx/>
              <a:buNone/>
            </a:pPr>
            <a:r>
              <a:rPr lang="en-US" sz="2400" dirty="0">
                <a:solidFill>
                  <a:schemeClr val="bg1"/>
                </a:solidFill>
                <a:latin typeface="Calibri" pitchFamily="34" charset="0"/>
              </a:rPr>
              <a:t>became effective on May 4, 2012.</a:t>
            </a:r>
          </a:p>
        </p:txBody>
      </p:sp>
      <p:sp>
        <p:nvSpPr>
          <p:cNvPr id="25603" name="Footer Placeholder 3"/>
          <p:cNvSpPr>
            <a:spLocks noGrp="1"/>
          </p:cNvSpPr>
          <p:nvPr>
            <p:ph type="ftr" sz="quarter" idx="10"/>
          </p:nvPr>
        </p:nvSpPr>
        <p:spPr>
          <a:noFill/>
        </p:spPr>
        <p:txBody>
          <a:bodyPr/>
          <a:lstStyle/>
          <a:p>
            <a:r>
              <a:rPr lang="en-US" dirty="0"/>
              <a:t>Enhancing Public Safety Through Information Exchange</a:t>
            </a:r>
          </a:p>
        </p:txBody>
      </p:sp>
      <p:sp>
        <p:nvSpPr>
          <p:cNvPr id="25604" name="Slide Number Placeholder 4"/>
          <p:cNvSpPr>
            <a:spLocks noGrp="1"/>
          </p:cNvSpPr>
          <p:nvPr>
            <p:ph type="sldNum" sz="quarter" idx="11"/>
          </p:nvPr>
        </p:nvSpPr>
        <p:spPr>
          <a:noFill/>
        </p:spPr>
        <p:txBody>
          <a:bodyPr/>
          <a:lstStyle/>
          <a:p>
            <a:r>
              <a:rPr lang="en-US" dirty="0"/>
              <a:t>Page </a:t>
            </a:r>
            <a:fld id="{A8616EBC-0198-474F-9D4D-9050B430F7CD}" type="slidenum">
              <a:rPr lang="en-US" smtClean="0"/>
              <a:pPr/>
              <a:t>4</a:t>
            </a:fld>
            <a:endParaRPr lang="en-US" dirty="0"/>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5257800" y="2514600"/>
            <a:ext cx="3276600" cy="3352800"/>
          </a:xfrm>
          <a:prstGeom prst="rect">
            <a:avLst/>
          </a:prstGeom>
          <a:noFill/>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4)</a:t>
            </a:r>
            <a:endParaRPr lang="en-US" sz="3600" dirty="0">
              <a:solidFill>
                <a:schemeClr val="bg1"/>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40</a:t>
            </a:fld>
            <a:endParaRPr lang="en-US" dirty="0"/>
          </a:p>
        </p:txBody>
      </p:sp>
      <p:pic>
        <p:nvPicPr>
          <p:cNvPr id="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6602" y="1295400"/>
            <a:ext cx="3700397"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a:extLst>
              <a:ext uri="{C183D7F6-B498-43B3-948B-1728B52AA6E4}">
                <adec:decorative xmlns:adec="http://schemas.microsoft.com/office/drawing/2017/decorative" val="1"/>
              </a:ext>
            </a:extLst>
          </p:cNvPr>
          <p:cNvSpPr/>
          <p:nvPr/>
        </p:nvSpPr>
        <p:spPr>
          <a:xfrm>
            <a:off x="2438400" y="3429000"/>
            <a:ext cx="304800" cy="8382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685800" y="3733800"/>
            <a:ext cx="16764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Conviction</a:t>
            </a:r>
          </a:p>
        </p:txBody>
      </p:sp>
      <p:sp>
        <p:nvSpPr>
          <p:cNvPr id="9" name="Left Brace 8">
            <a:extLst>
              <a:ext uri="{C183D7F6-B498-43B3-948B-1728B52AA6E4}">
                <adec:decorative xmlns:adec="http://schemas.microsoft.com/office/drawing/2017/decorative" val="1"/>
              </a:ext>
            </a:extLst>
          </p:cNvPr>
          <p:cNvSpPr/>
          <p:nvPr/>
        </p:nvSpPr>
        <p:spPr>
          <a:xfrm>
            <a:off x="2438400" y="4495800"/>
            <a:ext cx="304800" cy="9144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85800" y="4648200"/>
            <a:ext cx="16764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Manslaughter conviction</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DCJIS Contact Information</a:t>
            </a:r>
          </a:p>
        </p:txBody>
      </p:sp>
      <p:sp>
        <p:nvSpPr>
          <p:cNvPr id="3" name="Content Placeholder 2"/>
          <p:cNvSpPr>
            <a:spLocks noGrp="1"/>
          </p:cNvSpPr>
          <p:nvPr>
            <p:ph idx="1"/>
          </p:nvPr>
        </p:nvSpPr>
        <p:spPr/>
        <p:txBody>
          <a:bodyPr/>
          <a:lstStyle/>
          <a:p>
            <a:r>
              <a:rPr lang="en-US" sz="2800" dirty="0">
                <a:solidFill>
                  <a:schemeClr val="bg1"/>
                </a:solidFill>
              </a:rPr>
              <a:t>DCJIS website:	</a:t>
            </a:r>
            <a:r>
              <a:rPr lang="en-US" sz="2800" dirty="0">
                <a:solidFill>
                  <a:schemeClr val="bg1"/>
                </a:solidFill>
                <a:hlinkClick r:id="rId2"/>
              </a:rPr>
              <a:t>www.mass.gov/cjis</a:t>
            </a:r>
            <a:endParaRPr lang="en-US" sz="2800" dirty="0">
              <a:solidFill>
                <a:schemeClr val="bg1"/>
              </a:solidFill>
            </a:endParaRPr>
          </a:p>
          <a:p>
            <a:endParaRPr lang="en-US" sz="2800" dirty="0">
              <a:solidFill>
                <a:schemeClr val="bg1"/>
              </a:solidFill>
            </a:endParaRPr>
          </a:p>
          <a:p>
            <a:r>
              <a:rPr lang="en-US" sz="2800" dirty="0">
                <a:solidFill>
                  <a:schemeClr val="bg1"/>
                </a:solidFill>
              </a:rPr>
              <a:t>Email:			</a:t>
            </a:r>
            <a:r>
              <a:rPr lang="en-US" sz="2800" dirty="0">
                <a:solidFill>
                  <a:schemeClr val="bg1"/>
                </a:solidFill>
                <a:hlinkClick r:id="rId3"/>
              </a:rPr>
              <a:t>icori.info@state.ma.us</a:t>
            </a:r>
            <a:endParaRPr lang="en-US" sz="2800" dirty="0">
              <a:solidFill>
                <a:schemeClr val="bg1"/>
              </a:solidFill>
            </a:endParaRPr>
          </a:p>
          <a:p>
            <a:endParaRPr lang="en-US" sz="2800" dirty="0">
              <a:solidFill>
                <a:schemeClr val="bg1"/>
              </a:solidFill>
            </a:endParaRPr>
          </a:p>
          <a:p>
            <a:r>
              <a:rPr lang="en-US" sz="2800" dirty="0">
                <a:solidFill>
                  <a:schemeClr val="bg1"/>
                </a:solidFill>
              </a:rPr>
              <a:t>Phone number:	617-660-4600</a:t>
            </a:r>
          </a:p>
          <a:p>
            <a:pPr>
              <a:buNone/>
            </a:pPr>
            <a:endParaRPr lang="en-US" sz="2800" dirty="0">
              <a:solidFill>
                <a:schemeClr val="bg1"/>
              </a:solidFill>
            </a:endParaRPr>
          </a:p>
          <a:p>
            <a:r>
              <a:rPr lang="en-US" sz="2800" dirty="0">
                <a:solidFill>
                  <a:schemeClr val="bg1"/>
                </a:solidFill>
              </a:rPr>
              <a:t>Legal:			617-660-4760</a:t>
            </a:r>
          </a:p>
          <a:p>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Criminal Justice Reform Bill </a:t>
            </a:r>
          </a:p>
        </p:txBody>
      </p:sp>
      <p:sp>
        <p:nvSpPr>
          <p:cNvPr id="3" name="Content Placeholder 2"/>
          <p:cNvSpPr>
            <a:spLocks noGrp="1"/>
          </p:cNvSpPr>
          <p:nvPr>
            <p:ph idx="1"/>
          </p:nvPr>
        </p:nvSpPr>
        <p:spPr/>
        <p:txBody>
          <a:bodyPr/>
          <a:lstStyle/>
          <a:p>
            <a:r>
              <a:rPr lang="en-US" dirty="0">
                <a:solidFill>
                  <a:schemeClr val="bg1"/>
                </a:solidFill>
              </a:rPr>
              <a:t>Chapter 69 of the Acts of 2018, signed into law by Governor Baker on April 13, 2018.</a:t>
            </a:r>
          </a:p>
          <a:p>
            <a:r>
              <a:rPr lang="en-US" dirty="0">
                <a:solidFill>
                  <a:schemeClr val="bg1"/>
                </a:solidFill>
              </a:rPr>
              <a:t>Bill contains different effective dates for certain sections.</a:t>
            </a:r>
          </a:p>
          <a:p>
            <a:endParaRPr lang="en-US" dirty="0">
              <a:solidFill>
                <a:schemeClr val="bg1"/>
              </a:solidFill>
            </a:endParaRPr>
          </a:p>
          <a:p>
            <a:r>
              <a:rPr lang="en-US" dirty="0">
                <a:solidFill>
                  <a:schemeClr val="bg1"/>
                </a:solidFill>
              </a:rPr>
              <a:t>Key provisions related to CORI and FBI records:	</a:t>
            </a:r>
          </a:p>
          <a:p>
            <a:pPr lvl="1"/>
            <a:r>
              <a:rPr lang="en-US" sz="2000" dirty="0">
                <a:solidFill>
                  <a:schemeClr val="bg1"/>
                </a:solidFill>
              </a:rPr>
              <a:t>Update to definition of CORI;</a:t>
            </a:r>
          </a:p>
          <a:p>
            <a:pPr lvl="2"/>
            <a:r>
              <a:rPr lang="en-US" sz="2000" dirty="0">
                <a:solidFill>
                  <a:schemeClr val="bg1"/>
                </a:solidFill>
              </a:rPr>
              <a:t>CORI does not include offenses dismissed prior to arraignment.</a:t>
            </a:r>
          </a:p>
          <a:p>
            <a:pPr lvl="2"/>
            <a:r>
              <a:rPr lang="en-US" sz="2000" dirty="0">
                <a:solidFill>
                  <a:schemeClr val="bg1"/>
                </a:solidFill>
              </a:rPr>
              <a:t>New definition for what is considered adjudicated as adult for CORI dissemination purposes.</a:t>
            </a:r>
          </a:p>
          <a:p>
            <a:pPr lvl="1"/>
            <a:r>
              <a:rPr lang="en-US" sz="2000" dirty="0">
                <a:solidFill>
                  <a:schemeClr val="bg1"/>
                </a:solidFill>
              </a:rPr>
              <a:t>Dissemination of Not Guilty by Reason of Insanity dispositions;</a:t>
            </a:r>
          </a:p>
          <a:p>
            <a:pPr lvl="2"/>
            <a:r>
              <a:rPr lang="en-US" sz="2000" dirty="0">
                <a:solidFill>
                  <a:schemeClr val="bg1"/>
                </a:solidFill>
              </a:rPr>
              <a:t>Available to those seeking records under standard and open CORI access.</a:t>
            </a:r>
          </a:p>
          <a:p>
            <a:pPr lvl="1"/>
            <a:r>
              <a:rPr lang="en-US" sz="2000" dirty="0">
                <a:solidFill>
                  <a:schemeClr val="bg1"/>
                </a:solidFill>
              </a:rPr>
              <a:t>Reduced timeframes to seal records; and</a:t>
            </a:r>
          </a:p>
          <a:p>
            <a:pPr lvl="1"/>
            <a:r>
              <a:rPr lang="en-US" sz="2000" dirty="0">
                <a:solidFill>
                  <a:schemeClr val="bg1"/>
                </a:solidFill>
              </a:rPr>
              <a:t>Ability to expunge certain records, also includes FBI records.</a:t>
            </a: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5</a:t>
            </a:fld>
            <a:endParaRPr lang="en-US" dirty="0"/>
          </a:p>
        </p:txBody>
      </p:sp>
    </p:spTree>
    <p:extLst>
      <p:ext uri="{BB962C8B-B14F-4D97-AF65-F5344CB8AC3E}">
        <p14:creationId xmlns:p14="http://schemas.microsoft.com/office/powerpoint/2010/main" val="53702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a:r>
              <a:rPr lang="en-US" sz="2800" dirty="0">
                <a:solidFill>
                  <a:schemeClr val="bg1"/>
                </a:solidFill>
                <a:latin typeface="Calibri" pitchFamily="34" charset="0"/>
              </a:rPr>
              <a:t>All Employers Have Standard Access to CORI</a:t>
            </a:r>
            <a:endParaRPr lang="en-US" sz="2800" dirty="0">
              <a:solidFill>
                <a:schemeClr val="bg1"/>
              </a:solidFill>
            </a:endParaRPr>
          </a:p>
        </p:txBody>
      </p:sp>
      <p:sp>
        <p:nvSpPr>
          <p:cNvPr id="29698" name="Content Placeholder 2"/>
          <p:cNvSpPr>
            <a:spLocks noGrp="1"/>
          </p:cNvSpPr>
          <p:nvPr>
            <p:ph idx="1"/>
          </p:nvPr>
        </p:nvSpPr>
        <p:spPr/>
        <p:txBody>
          <a:bodyPr/>
          <a:lstStyle/>
          <a:p>
            <a:pPr eaLnBrk="1" hangingPunct="1">
              <a:buFont typeface="Wingdings" pitchFamily="2" charset="2"/>
              <a:buNone/>
            </a:pPr>
            <a:r>
              <a:rPr lang="en-US" dirty="0">
                <a:solidFill>
                  <a:schemeClr val="bg1"/>
                </a:solidFill>
                <a:latin typeface="Calibri" pitchFamily="34" charset="0"/>
              </a:rPr>
              <a:t>Employers now have access to:</a:t>
            </a:r>
          </a:p>
          <a:p>
            <a:pPr eaLnBrk="1" hangingPunct="1">
              <a:buFont typeface="Wingdings" pitchFamily="2" charset="2"/>
              <a:buChar char="ü"/>
            </a:pPr>
            <a:r>
              <a:rPr lang="en-US" dirty="0">
                <a:solidFill>
                  <a:schemeClr val="bg1"/>
                </a:solidFill>
                <a:latin typeface="Calibri" pitchFamily="34" charset="0"/>
              </a:rPr>
              <a:t>Any criminal charges pending as of the date of the request, including open cases that have been continued without a finding until dismissed</a:t>
            </a:r>
          </a:p>
          <a:p>
            <a:pPr eaLnBrk="1" hangingPunct="1">
              <a:buFont typeface="Wingdings" pitchFamily="2" charset="2"/>
              <a:buNone/>
            </a:pPr>
            <a:endParaRPr lang="en-US" sz="1200" dirty="0">
              <a:solidFill>
                <a:schemeClr val="bg1"/>
              </a:solidFill>
              <a:latin typeface="Calibri" pitchFamily="34" charset="0"/>
            </a:endParaRPr>
          </a:p>
          <a:p>
            <a:pPr eaLnBrk="1" hangingPunct="1">
              <a:spcBef>
                <a:spcPct val="0"/>
              </a:spcBef>
              <a:buFont typeface="Wingdings" pitchFamily="2" charset="2"/>
              <a:buChar char="ü"/>
            </a:pPr>
            <a:r>
              <a:rPr lang="en-US" dirty="0">
                <a:solidFill>
                  <a:schemeClr val="bg1"/>
                </a:solidFill>
                <a:latin typeface="Calibri" pitchFamily="34" charset="0"/>
              </a:rPr>
              <a:t>All felony or misdemeanor convictions, but only if the individual was found guilty of or released from incarceration for a misdemeanor within 5 years </a:t>
            </a:r>
          </a:p>
          <a:p>
            <a:pPr eaLnBrk="1" hangingPunct="1">
              <a:spcBef>
                <a:spcPct val="0"/>
              </a:spcBef>
              <a:buFont typeface="Wingdings" pitchFamily="2" charset="2"/>
              <a:buNone/>
            </a:pPr>
            <a:r>
              <a:rPr lang="en-US" dirty="0">
                <a:solidFill>
                  <a:schemeClr val="bg1"/>
                </a:solidFill>
                <a:latin typeface="Calibri" pitchFamily="34" charset="0"/>
              </a:rPr>
              <a:t>	of the request or a felony within 10 years of the request</a:t>
            </a:r>
          </a:p>
          <a:p>
            <a:pPr eaLnBrk="1" hangingPunct="1">
              <a:spcBef>
                <a:spcPct val="0"/>
              </a:spcBef>
              <a:buFont typeface="Wingdings" panose="05000000000000000000" pitchFamily="2" charset="2"/>
              <a:buChar char="ü"/>
            </a:pPr>
            <a:endParaRPr lang="en-US" dirty="0">
              <a:solidFill>
                <a:schemeClr val="bg1"/>
              </a:solidFill>
              <a:latin typeface="Calibri" pitchFamily="34" charset="0"/>
            </a:endParaRPr>
          </a:p>
          <a:p>
            <a:pPr eaLnBrk="1" hangingPunct="1">
              <a:spcBef>
                <a:spcPct val="0"/>
              </a:spcBef>
              <a:buFont typeface="Wingdings" panose="05000000000000000000" pitchFamily="2" charset="2"/>
              <a:buChar char="ü"/>
            </a:pPr>
            <a:r>
              <a:rPr lang="en-US" dirty="0">
                <a:solidFill>
                  <a:schemeClr val="bg1"/>
                </a:solidFill>
                <a:latin typeface="Calibri" pitchFamily="34" charset="0"/>
              </a:rPr>
              <a:t>Findings of not guilty by reason of insanity relating to felony offenses for 10 years from disposition date.</a:t>
            </a:r>
          </a:p>
          <a:p>
            <a:pPr eaLnBrk="1" hangingPunct="1">
              <a:spcBef>
                <a:spcPct val="0"/>
              </a:spcBef>
              <a:buFont typeface="Wingdings" pitchFamily="2" charset="2"/>
              <a:buNone/>
            </a:pPr>
            <a:endParaRPr lang="en-US" dirty="0">
              <a:solidFill>
                <a:schemeClr val="bg1"/>
              </a:solidFill>
              <a:latin typeface="Calibri" pitchFamily="34" charset="0"/>
            </a:endParaRPr>
          </a:p>
          <a:p>
            <a:pPr eaLnBrk="1" hangingPunct="1">
              <a:spcBef>
                <a:spcPct val="0"/>
              </a:spcBef>
              <a:buFont typeface="Wingdings" pitchFamily="2" charset="2"/>
              <a:buChar char="ü"/>
            </a:pPr>
            <a:r>
              <a:rPr lang="en-US" dirty="0">
                <a:solidFill>
                  <a:schemeClr val="bg1"/>
                </a:solidFill>
                <a:latin typeface="Calibri" pitchFamily="34" charset="0"/>
              </a:rPr>
              <a:t>All murder, manslaughter, and sex offense convictions (unless sealed),</a:t>
            </a:r>
          </a:p>
          <a:p>
            <a:pPr eaLnBrk="1" hangingPunct="1">
              <a:spcBef>
                <a:spcPct val="0"/>
              </a:spcBef>
              <a:buFont typeface="Wingdings" pitchFamily="2" charset="2"/>
              <a:buNone/>
            </a:pPr>
            <a:r>
              <a:rPr lang="en-US" dirty="0">
                <a:solidFill>
                  <a:schemeClr val="bg1"/>
                </a:solidFill>
                <a:latin typeface="Calibri" pitchFamily="34" charset="0"/>
              </a:rPr>
              <a:t>	regardless of the date of the individuals last misdemeanor or felony conviction</a:t>
            </a:r>
          </a:p>
          <a:p>
            <a:pPr eaLnBrk="1" hangingPunct="1">
              <a:spcBef>
                <a:spcPct val="0"/>
              </a:spcBef>
              <a:buFont typeface="Wingdings" pitchFamily="2" charset="2"/>
              <a:buNone/>
            </a:pPr>
            <a:endParaRPr lang="en-US" dirty="0">
              <a:solidFill>
                <a:schemeClr val="bg1"/>
              </a:solidFill>
              <a:latin typeface="Calibri" pitchFamily="34" charset="0"/>
            </a:endParaRPr>
          </a:p>
          <a:p>
            <a:pPr eaLnBrk="1" hangingPunct="1">
              <a:spcBef>
                <a:spcPct val="0"/>
              </a:spcBef>
              <a:buFont typeface="Wingdings" pitchFamily="2" charset="2"/>
              <a:buChar char="ü"/>
            </a:pPr>
            <a:r>
              <a:rPr lang="en-US" dirty="0">
                <a:solidFill>
                  <a:schemeClr val="bg1"/>
                </a:solidFill>
                <a:latin typeface="Calibri" pitchFamily="34" charset="0"/>
              </a:rPr>
              <a:t>CORI Reform and the Criminal Justice bill  do not </a:t>
            </a:r>
          </a:p>
          <a:p>
            <a:pPr eaLnBrk="1" hangingPunct="1">
              <a:spcBef>
                <a:spcPct val="0"/>
              </a:spcBef>
              <a:buFont typeface="Wingdings" pitchFamily="2" charset="2"/>
              <a:buNone/>
            </a:pPr>
            <a:r>
              <a:rPr lang="en-US" dirty="0">
                <a:solidFill>
                  <a:schemeClr val="bg1"/>
                </a:solidFill>
                <a:latin typeface="Calibri" pitchFamily="34" charset="0"/>
              </a:rPr>
              <a:t>	include automatic sealing</a:t>
            </a:r>
          </a:p>
          <a:p>
            <a:pPr eaLnBrk="1" hangingPunct="1">
              <a:spcBef>
                <a:spcPct val="0"/>
              </a:spcBef>
              <a:buFont typeface="Wingdings" pitchFamily="2" charset="2"/>
              <a:buNone/>
            </a:pPr>
            <a:endParaRPr lang="en-US" dirty="0">
              <a:solidFill>
                <a:schemeClr val="bg1"/>
              </a:solidFill>
              <a:latin typeface="Calibri" pitchFamily="34" charset="0"/>
            </a:endParaRPr>
          </a:p>
          <a:p>
            <a:endParaRPr lang="en-US" dirty="0"/>
          </a:p>
        </p:txBody>
      </p:sp>
      <p:sp>
        <p:nvSpPr>
          <p:cNvPr id="29699" name="Footer Placeholder 3"/>
          <p:cNvSpPr>
            <a:spLocks noGrp="1"/>
          </p:cNvSpPr>
          <p:nvPr>
            <p:ph type="ftr" sz="quarter" idx="10"/>
          </p:nvPr>
        </p:nvSpPr>
        <p:spPr>
          <a:noFill/>
        </p:spPr>
        <p:txBody>
          <a:bodyPr/>
          <a:lstStyle/>
          <a:p>
            <a:r>
              <a:rPr lang="en-US" dirty="0"/>
              <a:t>Enhancing Public Safety Through Information Exchange</a:t>
            </a:r>
          </a:p>
        </p:txBody>
      </p:sp>
      <p:sp>
        <p:nvSpPr>
          <p:cNvPr id="29700" name="Slide Number Placeholder 4"/>
          <p:cNvSpPr>
            <a:spLocks noGrp="1"/>
          </p:cNvSpPr>
          <p:nvPr>
            <p:ph type="sldNum" sz="quarter" idx="11"/>
          </p:nvPr>
        </p:nvSpPr>
        <p:spPr>
          <a:noFill/>
        </p:spPr>
        <p:txBody>
          <a:bodyPr/>
          <a:lstStyle/>
          <a:p>
            <a:r>
              <a:rPr lang="en-US" dirty="0"/>
              <a:t>Page </a:t>
            </a:r>
            <a:fld id="{3FE739AF-4991-4646-A842-86BF479E6644}" type="slidenum">
              <a:rPr lang="en-US" smtClean="0"/>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a:r>
              <a:rPr lang="en-US" sz="2800" dirty="0">
                <a:solidFill>
                  <a:schemeClr val="bg1"/>
                </a:solidFill>
                <a:latin typeface="Calibri" pitchFamily="34" charset="0"/>
              </a:rPr>
              <a:t>Certain Employers Have Required CORI Access</a:t>
            </a:r>
            <a:endParaRPr lang="en-US" sz="2800" dirty="0">
              <a:solidFill>
                <a:schemeClr val="bg1"/>
              </a:solidFill>
            </a:endParaRPr>
          </a:p>
        </p:txBody>
      </p:sp>
      <p:sp>
        <p:nvSpPr>
          <p:cNvPr id="33794" name="Content Placeholder 2"/>
          <p:cNvSpPr>
            <a:spLocks noGrp="1"/>
          </p:cNvSpPr>
          <p:nvPr>
            <p:ph idx="1"/>
          </p:nvPr>
        </p:nvSpPr>
        <p:spPr/>
        <p:txBody>
          <a:bodyPr/>
          <a:lstStyle/>
          <a:p>
            <a:pPr marL="514350" indent="-514350" eaLnBrk="1" hangingPunct="1">
              <a:buFont typeface="Wingdings" pitchFamily="2" charset="2"/>
              <a:buAutoNum type="arabicPeriod"/>
            </a:pPr>
            <a:r>
              <a:rPr lang="en-US" sz="2400" dirty="0">
                <a:solidFill>
                  <a:schemeClr val="bg1"/>
                </a:solidFill>
                <a:latin typeface="Calibri" pitchFamily="34" charset="0"/>
              </a:rPr>
              <a:t>Employers who must comply with statutory, regulatory, or accreditation requirements regarding employees’ criminal records, (e.g. hospitals and banks) have access to additional adult CORI information dating back to an individual’s 18</a:t>
            </a:r>
            <a:r>
              <a:rPr lang="en-US" sz="2400" baseline="30000" dirty="0">
                <a:solidFill>
                  <a:schemeClr val="bg1"/>
                </a:solidFill>
                <a:latin typeface="Calibri" pitchFamily="34" charset="0"/>
              </a:rPr>
              <a:t>th</a:t>
            </a:r>
            <a:r>
              <a:rPr lang="en-US" sz="2400" dirty="0">
                <a:solidFill>
                  <a:schemeClr val="bg1"/>
                </a:solidFill>
                <a:latin typeface="Calibri" pitchFamily="34" charset="0"/>
              </a:rPr>
              <a:t> birthday.</a:t>
            </a:r>
          </a:p>
          <a:p>
            <a:pPr marL="514350" indent="-514350" eaLnBrk="1" hangingPunct="1">
              <a:buFont typeface="Wingdings" pitchFamily="2" charset="2"/>
              <a:buAutoNum type="arabicPeriod"/>
            </a:pPr>
            <a:endParaRPr lang="en-US" sz="1000" dirty="0">
              <a:solidFill>
                <a:schemeClr val="bg1"/>
              </a:solidFill>
              <a:latin typeface="Calibri" pitchFamily="34" charset="0"/>
            </a:endParaRPr>
          </a:p>
          <a:p>
            <a:pPr marL="514350" indent="-514350" eaLnBrk="1" hangingPunct="1">
              <a:buFont typeface="Wingdings" pitchFamily="2" charset="2"/>
              <a:buAutoNum type="arabicPeriod"/>
            </a:pPr>
            <a:r>
              <a:rPr lang="en-US" sz="2400" dirty="0">
                <a:solidFill>
                  <a:schemeClr val="bg1"/>
                </a:solidFill>
                <a:latin typeface="Calibri" pitchFamily="34" charset="0"/>
              </a:rPr>
              <a:t>Employers that received CORI under a federal or state 					law authorizing or requiring them to </a:t>
            </a:r>
            <a:r>
              <a:rPr lang="en-US" sz="2400">
                <a:solidFill>
                  <a:schemeClr val="bg1"/>
                </a:solidFill>
                <a:latin typeface="Calibri" pitchFamily="34" charset="0"/>
              </a:rPr>
              <a:t>	conduct </a:t>
            </a:r>
            <a:r>
              <a:rPr lang="en-US" sz="2400" dirty="0">
                <a:solidFill>
                  <a:schemeClr val="bg1"/>
                </a:solidFill>
                <a:latin typeface="Calibri" pitchFamily="34" charset="0"/>
              </a:rPr>
              <a:t>			CORI checks under the former CORI </a:t>
            </a:r>
          </a:p>
          <a:p>
            <a:pPr marL="514350" indent="-514350" eaLnBrk="1" hangingPunct="1">
              <a:buNone/>
            </a:pPr>
            <a:r>
              <a:rPr lang="en-US" sz="2400" dirty="0">
                <a:solidFill>
                  <a:schemeClr val="bg1"/>
                </a:solidFill>
                <a:latin typeface="Calibri" pitchFamily="34" charset="0"/>
              </a:rPr>
              <a:t>				system continue to have the same 					access (e.g. schools, camps, day care centers, 			nursing homes and assisted living facilities). </a:t>
            </a:r>
          </a:p>
        </p:txBody>
      </p:sp>
      <p:sp>
        <p:nvSpPr>
          <p:cNvPr id="33795" name="Footer Placeholder 3"/>
          <p:cNvSpPr>
            <a:spLocks noGrp="1"/>
          </p:cNvSpPr>
          <p:nvPr>
            <p:ph type="ftr" sz="quarter" idx="10"/>
          </p:nvPr>
        </p:nvSpPr>
        <p:spPr>
          <a:noFill/>
        </p:spPr>
        <p:txBody>
          <a:bodyPr/>
          <a:lstStyle/>
          <a:p>
            <a:r>
              <a:rPr lang="en-US" dirty="0"/>
              <a:t>Enhancing Public Safety Through Information Exchange</a:t>
            </a:r>
          </a:p>
        </p:txBody>
      </p:sp>
      <p:sp>
        <p:nvSpPr>
          <p:cNvPr id="33796" name="Slide Number Placeholder 4"/>
          <p:cNvSpPr>
            <a:spLocks noGrp="1"/>
          </p:cNvSpPr>
          <p:nvPr>
            <p:ph type="sldNum" sz="quarter" idx="11"/>
          </p:nvPr>
        </p:nvSpPr>
        <p:spPr>
          <a:noFill/>
        </p:spPr>
        <p:txBody>
          <a:bodyPr/>
          <a:lstStyle/>
          <a:p>
            <a:r>
              <a:rPr lang="en-US" dirty="0"/>
              <a:t>Page </a:t>
            </a:r>
            <a:fld id="{18692E61-EDB2-427A-B8D9-169C3538396F}" type="slidenum">
              <a:rPr lang="en-US" smtClean="0"/>
              <a:pPr/>
              <a:t>7</a:t>
            </a:fld>
            <a:endParaRPr lang="en-US" dirty="0"/>
          </a:p>
        </p:txBody>
      </p:sp>
      <p:pic>
        <p:nvPicPr>
          <p:cNvPr id="33797" name="Picture 8">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57200" y="3962400"/>
            <a:ext cx="2438400" cy="2362200"/>
          </a:xfrm>
          <a:prstGeom prst="rect">
            <a:avLst/>
          </a:prstGeom>
          <a:noFill/>
          <a:ln w="9525">
            <a:noFill/>
            <a:miter lim="800000"/>
            <a:headEnd/>
            <a:tailEnd/>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a:r>
              <a:rPr lang="en-US" sz="2800" dirty="0">
                <a:solidFill>
                  <a:schemeClr val="bg1"/>
                </a:solidFill>
                <a:latin typeface="Calibri" pitchFamily="34" charset="0"/>
              </a:rPr>
              <a:t>The Public Has Limited Access to Open CORI</a:t>
            </a:r>
          </a:p>
        </p:txBody>
      </p:sp>
      <p:sp>
        <p:nvSpPr>
          <p:cNvPr id="35842" name="Content Placeholder 2"/>
          <p:cNvSpPr>
            <a:spLocks noGrp="1"/>
          </p:cNvSpPr>
          <p:nvPr>
            <p:ph idx="1"/>
          </p:nvPr>
        </p:nvSpPr>
        <p:spPr/>
        <p:txBody>
          <a:bodyPr/>
          <a:lstStyle/>
          <a:p>
            <a:pPr>
              <a:buFontTx/>
              <a:buNone/>
            </a:pPr>
            <a:r>
              <a:rPr lang="en-US" sz="2400" dirty="0">
                <a:solidFill>
                  <a:schemeClr val="bg1"/>
                </a:solidFill>
                <a:latin typeface="Calibri" pitchFamily="34" charset="0"/>
              </a:rPr>
              <a:t>“Open CORI” includes:</a:t>
            </a:r>
          </a:p>
          <a:p>
            <a:pPr>
              <a:buFont typeface="Wingdings" pitchFamily="2" charset="2"/>
              <a:buChar char="ü"/>
            </a:pPr>
            <a:r>
              <a:rPr lang="en-US" sz="2400" dirty="0">
                <a:solidFill>
                  <a:schemeClr val="bg1"/>
                </a:solidFill>
                <a:latin typeface="Calibri" pitchFamily="34" charset="0"/>
              </a:rPr>
              <a:t>Misdemeanor convictions within one year of conviction or </a:t>
            </a:r>
          </a:p>
          <a:p>
            <a:pPr>
              <a:buFontTx/>
              <a:buNone/>
            </a:pPr>
            <a:r>
              <a:rPr lang="en-US" sz="2400" dirty="0">
                <a:solidFill>
                  <a:schemeClr val="bg1"/>
                </a:solidFill>
                <a:latin typeface="Calibri" pitchFamily="34" charset="0"/>
              </a:rPr>
              <a:t>     release from incarceration;</a:t>
            </a:r>
          </a:p>
          <a:p>
            <a:pPr>
              <a:buFontTx/>
              <a:buNone/>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Felony convictions and findings of not guilty by reason of insanity (“NGRI”) within two years of conviction, release from incarceration or disposition date; and</a:t>
            </a:r>
          </a:p>
          <a:p>
            <a:pPr>
              <a:buFontTx/>
              <a:buNone/>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All felony convictions and findings of NGRI for offenses punishable by five or more years of incarceration within ten years of conviction or release from incarceration.</a:t>
            </a:r>
          </a:p>
          <a:p>
            <a:pPr>
              <a:buFont typeface="Wingdings" pitchFamily="2" charset="2"/>
              <a:buChar char="ü"/>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All murder, manslaughter and sex offense convictions, unless sealed or expunged.</a:t>
            </a:r>
          </a:p>
          <a:p>
            <a:pPr>
              <a:buFontTx/>
              <a:buNone/>
            </a:pPr>
            <a:endParaRPr lang="en-US" sz="2400" dirty="0">
              <a:latin typeface="Calibri" pitchFamily="34" charset="0"/>
            </a:endParaRPr>
          </a:p>
          <a:p>
            <a:endParaRPr lang="en-US" sz="2400" dirty="0">
              <a:latin typeface="Calibri" pitchFamily="34" charset="0"/>
            </a:endParaRPr>
          </a:p>
          <a:p>
            <a:pPr>
              <a:buFontTx/>
              <a:buNone/>
            </a:pPr>
            <a:endParaRPr lang="en-US" sz="3000" dirty="0">
              <a:latin typeface="Calibri" pitchFamily="34" charset="0"/>
            </a:endParaRPr>
          </a:p>
        </p:txBody>
      </p:sp>
      <p:sp>
        <p:nvSpPr>
          <p:cNvPr id="35843" name="Footer Placeholder 3"/>
          <p:cNvSpPr>
            <a:spLocks noGrp="1"/>
          </p:cNvSpPr>
          <p:nvPr>
            <p:ph type="ftr" sz="quarter" idx="10"/>
          </p:nvPr>
        </p:nvSpPr>
        <p:spPr>
          <a:noFill/>
        </p:spPr>
        <p:txBody>
          <a:bodyPr/>
          <a:lstStyle/>
          <a:p>
            <a:r>
              <a:rPr lang="en-US" dirty="0"/>
              <a:t>Enhancing Public Safety Through Information Exchange</a:t>
            </a:r>
          </a:p>
        </p:txBody>
      </p:sp>
      <p:sp>
        <p:nvSpPr>
          <p:cNvPr id="35844" name="Slide Number Placeholder 4"/>
          <p:cNvSpPr>
            <a:spLocks noGrp="1"/>
          </p:cNvSpPr>
          <p:nvPr>
            <p:ph type="sldNum" sz="quarter" idx="11"/>
          </p:nvPr>
        </p:nvSpPr>
        <p:spPr>
          <a:noFill/>
        </p:spPr>
        <p:txBody>
          <a:bodyPr/>
          <a:lstStyle/>
          <a:p>
            <a:r>
              <a:rPr lang="en-US" dirty="0"/>
              <a:t>Page </a:t>
            </a:r>
            <a:fld id="{E5B27689-4D0C-446D-A3D2-7C41A7AE86ED}" type="slidenum">
              <a:rPr lang="en-US" smtClean="0"/>
              <a:pPr/>
              <a:t>8</a:t>
            </a:fld>
            <a:endParaRPr lang="en-US"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1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’s 18th birthday; </a:t>
            </a:r>
          </a:p>
          <a:p>
            <a:pPr>
              <a:buFont typeface="Wingdings" pitchFamily="2" charset="2"/>
              <a:buChar char="ü"/>
            </a:pPr>
            <a:r>
              <a:rPr lang="en-US" dirty="0">
                <a:solidFill>
                  <a:schemeClr val="bg1"/>
                </a:solidFill>
                <a:latin typeface="Calibri" pitchFamily="34" charset="0"/>
                <a:cs typeface="Calibri" pitchFamily="34" charset="0"/>
              </a:rPr>
              <a:t>all 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a:t>
            </a:r>
          </a:p>
          <a:p>
            <a:pPr>
              <a:buNone/>
            </a:pPr>
            <a:r>
              <a:rPr lang="en-US" dirty="0">
                <a:solidFill>
                  <a:schemeClr val="bg1"/>
                </a:solidFill>
                <a:latin typeface="Calibri" pitchFamily="34" charset="0"/>
                <a:cs typeface="Calibri" pitchFamily="34" charset="0"/>
              </a:rPr>
              <a:t>	involuntary manslaughter, and sex offenses.</a:t>
            </a:r>
          </a:p>
          <a:p>
            <a:pPr>
              <a:buNone/>
            </a:pPr>
            <a:endParaRPr lang="en-US" sz="1000" dirty="0">
              <a:solidFill>
                <a:schemeClr val="bg1"/>
              </a:solidFill>
            </a:endParaRPr>
          </a:p>
          <a:p>
            <a:pPr>
              <a:buNone/>
            </a:pPr>
            <a:r>
              <a:rPr lang="en-US" dirty="0">
                <a:solidFill>
                  <a:schemeClr val="bg1"/>
                </a:solidFill>
                <a:latin typeface="Calibri" pitchFamily="34" charset="0"/>
                <a:cs typeface="Calibri" pitchFamily="34" charset="0"/>
              </a:rPr>
              <a:t>Examples of Required 1 agencies:</a:t>
            </a:r>
          </a:p>
          <a:p>
            <a:pPr>
              <a:buNone/>
            </a:pPr>
            <a:r>
              <a:rPr lang="en-US" dirty="0">
                <a:solidFill>
                  <a:schemeClr val="bg1"/>
                </a:solidFill>
                <a:latin typeface="Calibri" pitchFamily="34" charset="0"/>
                <a:cs typeface="Calibri" pitchFamily="34" charset="0"/>
              </a:rPr>
              <a:t>Hospitals; Healthcare Staffing Agencies; </a:t>
            </a:r>
          </a:p>
          <a:p>
            <a:pPr>
              <a:buNone/>
            </a:pPr>
            <a:r>
              <a:rPr lang="en-US" dirty="0">
                <a:solidFill>
                  <a:schemeClr val="bg1"/>
                </a:solidFill>
                <a:latin typeface="Calibri" pitchFamily="34" charset="0"/>
                <a:cs typeface="Calibri" pitchFamily="34" charset="0"/>
              </a:rPr>
              <a:t>Healthcare Clinical Programs; Banks; </a:t>
            </a:r>
          </a:p>
          <a:p>
            <a:pPr>
              <a:buNone/>
            </a:pPr>
            <a:r>
              <a:rPr lang="en-US" dirty="0">
                <a:solidFill>
                  <a:schemeClr val="bg1"/>
                </a:solidFill>
                <a:latin typeface="Calibri" pitchFamily="34" charset="0"/>
                <a:cs typeface="Calibri" pitchFamily="34" charset="0"/>
              </a:rPr>
              <a:t>Security System Installers; and Amusement Device </a:t>
            </a:r>
          </a:p>
          <a:p>
            <a:pPr>
              <a:buNone/>
            </a:pPr>
            <a:r>
              <a:rPr lang="en-US" dirty="0">
                <a:solidFill>
                  <a:schemeClr val="bg1"/>
                </a:solidFill>
                <a:latin typeface="Calibri" pitchFamily="34" charset="0"/>
                <a:cs typeface="Calibri" pitchFamily="34" charset="0"/>
              </a:rPr>
              <a:t>Operators.  </a:t>
            </a:r>
          </a:p>
          <a:p>
            <a:pPr>
              <a:buNone/>
            </a:pPr>
            <a:endParaRPr lang="en-US" dirty="0">
              <a:solidFill>
                <a:schemeClr val="bg1"/>
              </a:solidFill>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9</a:t>
            </a:fld>
            <a:endParaRPr lang="en-US"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019800" y="3429000"/>
            <a:ext cx="2504694" cy="2895600"/>
          </a:xfrm>
          <a:prstGeom prst="rect">
            <a:avLst/>
          </a:prstGeom>
          <a:noFill/>
        </p:spPr>
      </p:pic>
    </p:spTree>
  </p:cSld>
  <p:clrMapOvr>
    <a:masterClrMapping/>
  </p:clrMapOvr>
  <p:transition spd="slow">
    <p:fade/>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cf1fbf-8d20-4fd8-9311-98600592e8c2" xsi:nil="true"/>
    <lcf76f155ced4ddcb4097134ff3c332f xmlns="f3c5980c-7622-4e6b-abe7-87fa85fc1183">
      <Terms xmlns="http://schemas.microsoft.com/office/infopath/2007/PartnerControls"/>
    </lcf76f155ced4ddcb4097134ff3c332f>
    <DateRepublished xmlns="f3c5980c-7622-4e6b-abe7-87fa85fc118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EAD5E1C1DCD548ACAC08B9F772DD28" ma:contentTypeVersion="12" ma:contentTypeDescription="Create a new document." ma:contentTypeScope="" ma:versionID="41b7f2be75a03a1e37bc335780413757">
  <xsd:schema xmlns:xsd="http://www.w3.org/2001/XMLSchema" xmlns:xs="http://www.w3.org/2001/XMLSchema" xmlns:p="http://schemas.microsoft.com/office/2006/metadata/properties" xmlns:ns2="f3c5980c-7622-4e6b-abe7-87fa85fc1183" xmlns:ns3="8fcf1fbf-8d20-4fd8-9311-98600592e8c2" targetNamespace="http://schemas.microsoft.com/office/2006/metadata/properties" ma:root="true" ma:fieldsID="6b77faf571111481b94262406a83f5ff" ns2:_="" ns3:_="">
    <xsd:import namespace="f3c5980c-7622-4e6b-abe7-87fa85fc1183"/>
    <xsd:import namespace="8fcf1fbf-8d20-4fd8-9311-98600592e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DateRepublished"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5980c-7622-4e6b-abe7-87fa85fc1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ateRepublished" ma:index="11" nillable="true" ma:displayName="Date Republished" ma:format="DateOnly" ma:internalName="DateRepublished">
      <xsd:simpleType>
        <xsd:restriction base="dms:DateTim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cf1fbf-8d20-4fd8-9311-98600592e8c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c98a572-fd05-4ed3-b5d0-102468d852a7}" ma:internalName="TaxCatchAll" ma:showField="CatchAllData" ma:web="8fcf1fbf-8d20-4fd8-9311-98600592e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969D5A-A62C-40B6-A2B5-101E0F22E553}">
  <ds:schemaRefs>
    <ds:schemaRef ds:uri="http://schemas.microsoft.com/office/2006/documentManagement/types"/>
    <ds:schemaRef ds:uri="http://www.w3.org/XML/1998/namespace"/>
    <ds:schemaRef ds:uri="http://purl.org/dc/terms/"/>
    <ds:schemaRef ds:uri="1ee1dae2-f609-444c-8a50-79ac7949e70e"/>
    <ds:schemaRef ds:uri="http://schemas.openxmlformats.org/package/2006/metadata/core-properties"/>
    <ds:schemaRef ds:uri="http://purl.org/dc/elements/1.1/"/>
    <ds:schemaRef ds:uri="42c776a9-ab7c-4a1a-8fcc-c8c67519ebe1"/>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89AD3FE-FFB5-4BEA-A7D6-183421835468}">
  <ds:schemaRefs>
    <ds:schemaRef ds:uri="http://schemas.microsoft.com/sharepoint/v3/contenttype/forms"/>
  </ds:schemaRefs>
</ds:datastoreItem>
</file>

<file path=customXml/itemProps3.xml><?xml version="1.0" encoding="utf-8"?>
<ds:datastoreItem xmlns:ds="http://schemas.openxmlformats.org/officeDocument/2006/customXml" ds:itemID="{C381D84B-CC4B-4AAF-AA45-616600A0155F}"/>
</file>

<file path=docProps/app.xml><?xml version="1.0" encoding="utf-8"?>
<Properties xmlns="http://schemas.openxmlformats.org/officeDocument/2006/extended-properties" xmlns:vt="http://schemas.openxmlformats.org/officeDocument/2006/docPropsVTypes">
  <Template/>
  <TotalTime>20654</TotalTime>
  <Words>3434</Words>
  <Application>Microsoft Macintosh PowerPoint</Application>
  <PresentationFormat>On-screen Show (4:3)</PresentationFormat>
  <Paragraphs>417</Paragraphs>
  <Slides>41</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Tahoma</vt:lpstr>
      <vt:lpstr>Wingdings</vt:lpstr>
      <vt:lpstr>1_Default Design</vt:lpstr>
      <vt:lpstr>2_Default Design</vt:lpstr>
      <vt:lpstr>CORI Training 2020</vt:lpstr>
      <vt:lpstr>What is the Department of Criminal Justice Information Services (DCJIS)?</vt:lpstr>
      <vt:lpstr>What is CORI?</vt:lpstr>
      <vt:lpstr> What is CORI Reform?</vt:lpstr>
      <vt:lpstr>Criminal Justice Reform Bill </vt:lpstr>
      <vt:lpstr>All Employers Have Standard Access to CORI</vt:lpstr>
      <vt:lpstr>Certain Employers Have Required CORI Access</vt:lpstr>
      <vt:lpstr>The Public Has Limited Access to Open CORI</vt:lpstr>
      <vt:lpstr>What is Required 1 Access?</vt:lpstr>
      <vt:lpstr>What is Required 2 Access?</vt:lpstr>
      <vt:lpstr>Agencies with Required 2 CORI Access</vt:lpstr>
      <vt:lpstr>What is Required 3 Access?</vt:lpstr>
      <vt:lpstr>What is Required 4 Access?</vt:lpstr>
      <vt:lpstr>  Criminal Justice Agency Access to Sealed Records </vt:lpstr>
      <vt:lpstr>National Fingerprint Based Checks For Municipal License Applicants</vt:lpstr>
      <vt:lpstr>National Fingerprint Based Checks For K-12 Schools and Early Education</vt:lpstr>
      <vt:lpstr>National Fingerprint Based Checks For the Department of Developmental Services(DDS)</vt:lpstr>
      <vt:lpstr>Consumer Reporting Agency’s Access to CORI</vt:lpstr>
      <vt:lpstr>CORI Policy Requirement</vt:lpstr>
      <vt:lpstr>Adverse Employment &amp; Housing Decisions Based on CORI</vt:lpstr>
      <vt:lpstr>Applicants Have a Right to Due Process</vt:lpstr>
      <vt:lpstr>“Self-Audits” Will Help Police the System</vt:lpstr>
      <vt:lpstr>The Criminal Records Review Board </vt:lpstr>
      <vt:lpstr>Increased Civil Penalties</vt:lpstr>
      <vt:lpstr>Increased Criminal  Penalties</vt:lpstr>
      <vt:lpstr>iCORI Service</vt:lpstr>
      <vt:lpstr>** ICORI Requires Separate Login/Password for each user **</vt:lpstr>
      <vt:lpstr>Organization Registration - Step 1</vt:lpstr>
      <vt:lpstr>Organization Registration - Step 2</vt:lpstr>
      <vt:lpstr>Organization Registration - Step 3</vt:lpstr>
      <vt:lpstr>Organization Registration - Step 4</vt:lpstr>
      <vt:lpstr>Organization Registration - Step 5</vt:lpstr>
      <vt:lpstr>Organization Registration Activation</vt:lpstr>
      <vt:lpstr>Requesting and Receiving CORI</vt:lpstr>
      <vt:lpstr>Submitting CORI Requests</vt:lpstr>
      <vt:lpstr>Viewing iCORI Results</vt:lpstr>
      <vt:lpstr>  iCORI Report (pg 1)</vt:lpstr>
      <vt:lpstr> CORI Report (pg 2)</vt:lpstr>
      <vt:lpstr> CORI Report (pg 3)</vt:lpstr>
      <vt:lpstr> CORI Report (pg 4)</vt:lpstr>
      <vt:lpstr>DCJIS Contact Information</vt:lpstr>
    </vt:vector>
  </TitlesOfParts>
  <Company>xFact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Val</dc:creator>
  <cp:lastModifiedBy>David Willcox</cp:lastModifiedBy>
  <cp:revision>1418</cp:revision>
  <cp:lastPrinted>2017-06-12T16:09:30Z</cp:lastPrinted>
  <dcterms:created xsi:type="dcterms:W3CDTF">2011-10-26T02:55:32Z</dcterms:created>
  <dcterms:modified xsi:type="dcterms:W3CDTF">2026-05-09T23:50:24Z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Template</vt:lpwstr>
  </property>
  <property fmtid="{D5CDD505-2E9C-101B-9397-08002B2CF9AE}" pid="3" name="ContentTypeId">
    <vt:lpwstr>0x010100DCEAD5E1C1DCD548ACAC08B9F772DD28</vt:lpwstr>
  </property>
  <property fmtid="{D5CDD505-2E9C-101B-9397-08002B2CF9AE}" pid="4" name="Template Types">
    <vt:lpwstr>Proposal</vt:lpwstr>
  </property>
  <property fmtid="{D5CDD505-2E9C-101B-9397-08002B2CF9AE}" pid="5" name="MediaServiceImageTags">
    <vt:lpwstr/>
  </property>
</Properties>
</file>