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6" r:id="rId6"/>
    <p:sldId id="263" r:id="rId7"/>
    <p:sldId id="262" r:id="rId8"/>
    <p:sldId id="264" r:id="rId9"/>
    <p:sldId id="267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F38A0E-B20E-347E-7F54-8FF5122665C5}" name=" " initials="" userId="S::bonazoli@unitil.com::fe207d4e-856f-44c8-a550-0d503e75c7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FF"/>
    <a:srgbClr val="F4FEFC"/>
    <a:srgbClr val="FDFCFD"/>
    <a:srgbClr val="E4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58" autoAdjust="0"/>
  </p:normalViewPr>
  <p:slideViewPr>
    <p:cSldViewPr snapToGrid="0">
      <p:cViewPr varScale="1">
        <p:scale>
          <a:sx n="63" d="100"/>
          <a:sy n="63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244" y="7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5F29BF-9A0C-4472-8D29-552283EF5055}" type="doc">
      <dgm:prSet loTypeId="urn:microsoft.com/office/officeart/2005/8/layout/hProcess3" loCatId="process" qsTypeId="urn:microsoft.com/office/officeart/2005/8/quickstyle/simple1" qsCatId="simple" csTypeId="urn:microsoft.com/office/officeart/2005/8/colors/accent6_2" csCatId="accent6" phldr="1"/>
      <dgm:spPr/>
    </dgm:pt>
    <dgm:pt modelId="{2052C368-4D89-425D-A795-FFE6FF9265C5}">
      <dgm:prSet phldrT="[Text]" phldr="0"/>
      <dgm:spPr/>
      <dgm:t>
        <a:bodyPr/>
        <a:lstStyle/>
        <a:p>
          <a:r>
            <a:rPr lang="en-US" dirty="0">
              <a:latin typeface="Aptos Display" panose="02110004020202020204"/>
            </a:rPr>
            <a:t>Consensus</a:t>
          </a:r>
          <a:endParaRPr lang="en-US" dirty="0"/>
        </a:p>
      </dgm:t>
    </dgm:pt>
    <dgm:pt modelId="{F38A9B00-1162-44CD-9A8C-330D29214AE5}" type="parTrans" cxnId="{1943CD8F-1BE5-4FBE-874B-42A99E673797}">
      <dgm:prSet/>
      <dgm:spPr/>
    </dgm:pt>
    <dgm:pt modelId="{017B7A47-D3FE-4CAB-86B3-85B4D4DEA807}" type="sibTrans" cxnId="{1943CD8F-1BE5-4FBE-874B-42A99E673797}">
      <dgm:prSet/>
      <dgm:spPr/>
    </dgm:pt>
    <dgm:pt modelId="{4E744151-494D-4FFC-A868-A04D278E9353}" type="pres">
      <dgm:prSet presAssocID="{765F29BF-9A0C-4472-8D29-552283EF5055}" presName="Name0" presStyleCnt="0">
        <dgm:presLayoutVars>
          <dgm:dir/>
          <dgm:animLvl val="lvl"/>
          <dgm:resizeHandles val="exact"/>
        </dgm:presLayoutVars>
      </dgm:prSet>
      <dgm:spPr/>
    </dgm:pt>
    <dgm:pt modelId="{DB4EF193-8885-4CD7-AC4F-B696EA92BF21}" type="pres">
      <dgm:prSet presAssocID="{765F29BF-9A0C-4472-8D29-552283EF5055}" presName="dummy" presStyleCnt="0"/>
      <dgm:spPr/>
    </dgm:pt>
    <dgm:pt modelId="{A7F1AFE2-4853-4E70-A089-8A3EC590DFA4}" type="pres">
      <dgm:prSet presAssocID="{765F29BF-9A0C-4472-8D29-552283EF5055}" presName="linH" presStyleCnt="0"/>
      <dgm:spPr/>
    </dgm:pt>
    <dgm:pt modelId="{3A0D88B8-536D-4731-A31A-6E0C8F85CD28}" type="pres">
      <dgm:prSet presAssocID="{765F29BF-9A0C-4472-8D29-552283EF5055}" presName="padding1" presStyleCnt="0"/>
      <dgm:spPr/>
    </dgm:pt>
    <dgm:pt modelId="{44AE1702-15EF-4347-9CEA-3F412358E6FC}" type="pres">
      <dgm:prSet presAssocID="{2052C368-4D89-425D-A795-FFE6FF9265C5}" presName="linV" presStyleCnt="0"/>
      <dgm:spPr/>
    </dgm:pt>
    <dgm:pt modelId="{5146A694-AC3A-465D-9F39-819CB0AD3D28}" type="pres">
      <dgm:prSet presAssocID="{2052C368-4D89-425D-A795-FFE6FF9265C5}" presName="spVertical1" presStyleCnt="0"/>
      <dgm:spPr/>
    </dgm:pt>
    <dgm:pt modelId="{E5318D67-13FF-4C3F-B50D-43BA89FE712E}" type="pres">
      <dgm:prSet presAssocID="{2052C368-4D89-425D-A795-FFE6FF9265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9DFC2DE2-1DDF-4763-AD37-31ABDE286C23}" type="pres">
      <dgm:prSet presAssocID="{2052C368-4D89-425D-A795-FFE6FF9265C5}" presName="spVertical2" presStyleCnt="0"/>
      <dgm:spPr/>
    </dgm:pt>
    <dgm:pt modelId="{5648A95D-FC0A-4BC6-8230-0D7871EDA141}" type="pres">
      <dgm:prSet presAssocID="{2052C368-4D89-425D-A795-FFE6FF9265C5}" presName="spVertical3" presStyleCnt="0"/>
      <dgm:spPr/>
    </dgm:pt>
    <dgm:pt modelId="{2CBA47CC-3DCD-4122-8E7E-5103657105EC}" type="pres">
      <dgm:prSet presAssocID="{765F29BF-9A0C-4472-8D29-552283EF5055}" presName="padding2" presStyleCnt="0"/>
      <dgm:spPr/>
    </dgm:pt>
    <dgm:pt modelId="{62A37B01-9E06-41DA-A31C-9C58C1AAA51A}" type="pres">
      <dgm:prSet presAssocID="{765F29BF-9A0C-4472-8D29-552283EF5055}" presName="negArrow" presStyleCnt="0"/>
      <dgm:spPr/>
    </dgm:pt>
    <dgm:pt modelId="{388EDB26-7C9B-41C2-9667-4A1FB44FD8B3}" type="pres">
      <dgm:prSet presAssocID="{765F29BF-9A0C-4472-8D29-552283EF5055}" presName="backgroundArrow" presStyleLbl="node1" presStyleIdx="0" presStyleCnt="1"/>
      <dgm:spPr/>
    </dgm:pt>
  </dgm:ptLst>
  <dgm:cxnLst>
    <dgm:cxn modelId="{54DD897F-AB78-49E1-8754-CC6F093758EF}" type="presOf" srcId="{765F29BF-9A0C-4472-8D29-552283EF5055}" destId="{4E744151-494D-4FFC-A868-A04D278E9353}" srcOrd="0" destOrd="0" presId="urn:microsoft.com/office/officeart/2005/8/layout/hProcess3"/>
    <dgm:cxn modelId="{1943CD8F-1BE5-4FBE-874B-42A99E673797}" srcId="{765F29BF-9A0C-4472-8D29-552283EF5055}" destId="{2052C368-4D89-425D-A795-FFE6FF9265C5}" srcOrd="0" destOrd="0" parTransId="{F38A9B00-1162-44CD-9A8C-330D29214AE5}" sibTransId="{017B7A47-D3FE-4CAB-86B3-85B4D4DEA807}"/>
    <dgm:cxn modelId="{B6A01BF9-213B-4664-A6A9-2D547F8C7CDF}" type="presOf" srcId="{2052C368-4D89-425D-A795-FFE6FF9265C5}" destId="{E5318D67-13FF-4C3F-B50D-43BA89FE712E}" srcOrd="0" destOrd="0" presId="urn:microsoft.com/office/officeart/2005/8/layout/hProcess3"/>
    <dgm:cxn modelId="{A03B3698-5C45-438D-A4C3-2044419D4CAD}" type="presParOf" srcId="{4E744151-494D-4FFC-A868-A04D278E9353}" destId="{DB4EF193-8885-4CD7-AC4F-B696EA92BF21}" srcOrd="0" destOrd="0" presId="urn:microsoft.com/office/officeart/2005/8/layout/hProcess3"/>
    <dgm:cxn modelId="{57ECA5AD-A875-4D79-AC55-600B4E90F1F8}" type="presParOf" srcId="{4E744151-494D-4FFC-A868-A04D278E9353}" destId="{A7F1AFE2-4853-4E70-A089-8A3EC590DFA4}" srcOrd="1" destOrd="0" presId="urn:microsoft.com/office/officeart/2005/8/layout/hProcess3"/>
    <dgm:cxn modelId="{E7D5247C-5632-458E-80DC-2D161623D424}" type="presParOf" srcId="{A7F1AFE2-4853-4E70-A089-8A3EC590DFA4}" destId="{3A0D88B8-536D-4731-A31A-6E0C8F85CD28}" srcOrd="0" destOrd="0" presId="urn:microsoft.com/office/officeart/2005/8/layout/hProcess3"/>
    <dgm:cxn modelId="{02257EB4-7CB8-4A67-A798-33D5EEE319F3}" type="presParOf" srcId="{A7F1AFE2-4853-4E70-A089-8A3EC590DFA4}" destId="{44AE1702-15EF-4347-9CEA-3F412358E6FC}" srcOrd="1" destOrd="0" presId="urn:microsoft.com/office/officeart/2005/8/layout/hProcess3"/>
    <dgm:cxn modelId="{E5952F72-F8F0-40E0-9C15-218246443F4B}" type="presParOf" srcId="{44AE1702-15EF-4347-9CEA-3F412358E6FC}" destId="{5146A694-AC3A-465D-9F39-819CB0AD3D28}" srcOrd="0" destOrd="0" presId="urn:microsoft.com/office/officeart/2005/8/layout/hProcess3"/>
    <dgm:cxn modelId="{41167C81-3CAB-45A2-970C-D122D67C6F3B}" type="presParOf" srcId="{44AE1702-15EF-4347-9CEA-3F412358E6FC}" destId="{E5318D67-13FF-4C3F-B50D-43BA89FE712E}" srcOrd="1" destOrd="0" presId="urn:microsoft.com/office/officeart/2005/8/layout/hProcess3"/>
    <dgm:cxn modelId="{C27FDC81-3BD9-474E-B41A-30C34F56C90F}" type="presParOf" srcId="{44AE1702-15EF-4347-9CEA-3F412358E6FC}" destId="{9DFC2DE2-1DDF-4763-AD37-31ABDE286C23}" srcOrd="2" destOrd="0" presId="urn:microsoft.com/office/officeart/2005/8/layout/hProcess3"/>
    <dgm:cxn modelId="{A4C11EB0-21E2-47C8-943E-DC71A2F59B00}" type="presParOf" srcId="{44AE1702-15EF-4347-9CEA-3F412358E6FC}" destId="{5648A95D-FC0A-4BC6-8230-0D7871EDA141}" srcOrd="3" destOrd="0" presId="urn:microsoft.com/office/officeart/2005/8/layout/hProcess3"/>
    <dgm:cxn modelId="{96B713AE-28F9-41CC-A49E-91D931BBD2C2}" type="presParOf" srcId="{A7F1AFE2-4853-4E70-A089-8A3EC590DFA4}" destId="{2CBA47CC-3DCD-4122-8E7E-5103657105EC}" srcOrd="2" destOrd="0" presId="urn:microsoft.com/office/officeart/2005/8/layout/hProcess3"/>
    <dgm:cxn modelId="{B26C6EA3-C15F-4AF5-BD9E-D6CA698C10D2}" type="presParOf" srcId="{A7F1AFE2-4853-4E70-A089-8A3EC590DFA4}" destId="{62A37B01-9E06-41DA-A31C-9C58C1AAA51A}" srcOrd="3" destOrd="0" presId="urn:microsoft.com/office/officeart/2005/8/layout/hProcess3"/>
    <dgm:cxn modelId="{480BA22A-6BE9-43FD-8741-97F28623FA00}" type="presParOf" srcId="{A7F1AFE2-4853-4E70-A089-8A3EC590DFA4}" destId="{388EDB26-7C9B-41C2-9667-4A1FB44FD8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42362"/>
          <a:ext cx="501043" cy="504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40416" y="168362"/>
          <a:ext cx="410522" cy="2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ptos Display" panose="02110004020202020204"/>
            </a:rPr>
            <a:t>Consensus</a:t>
          </a:r>
          <a:endParaRPr lang="en-US" sz="700" kern="1200" dirty="0"/>
        </a:p>
      </dsp:txBody>
      <dsp:txXfrm>
        <a:off x="40416" y="168362"/>
        <a:ext cx="410522" cy="25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42362"/>
          <a:ext cx="501043" cy="504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40416" y="168362"/>
          <a:ext cx="410522" cy="2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ptos Display" panose="02110004020202020204"/>
            </a:rPr>
            <a:t>Consensus</a:t>
          </a:r>
          <a:endParaRPr lang="en-US" sz="700" kern="1200" dirty="0"/>
        </a:p>
      </dsp:txBody>
      <dsp:txXfrm>
        <a:off x="40416" y="168362"/>
        <a:ext cx="410522" cy="25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EDB26-7C9B-41C2-9667-4A1FB44FD8B3}">
      <dsp:nvSpPr>
        <dsp:cNvPr id="0" name=""/>
        <dsp:cNvSpPr/>
      </dsp:nvSpPr>
      <dsp:spPr>
        <a:xfrm>
          <a:off x="0" y="1676"/>
          <a:ext cx="845508" cy="648000"/>
        </a:xfrm>
        <a:prstGeom prst="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D67-13FF-4C3F-B50D-43BA89FE712E}">
      <dsp:nvSpPr>
        <dsp:cNvPr id="0" name=""/>
        <dsp:cNvSpPr/>
      </dsp:nvSpPr>
      <dsp:spPr>
        <a:xfrm>
          <a:off x="68202" y="163676"/>
          <a:ext cx="692755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ptos Display" panose="02110004020202020204"/>
            </a:rPr>
            <a:t>Consensus</a:t>
          </a:r>
          <a:endParaRPr lang="en-US" sz="900" kern="1200" dirty="0"/>
        </a:p>
      </dsp:txBody>
      <dsp:txXfrm>
        <a:off x="68202" y="163676"/>
        <a:ext cx="692755" cy="3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402E-89DB-4FA7-A7CF-0A9FDFF3879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A968-7228-4EEF-8D8F-784315F8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1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77EA-6B47-04BD-0069-5C762A1A8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5BEBB-8E07-0091-8F5F-0A732C7B5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0507B6-C31F-08CE-1BB7-399874E06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62DC1-6E29-06D9-B5D9-C88AAF3DE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DFA3-97C7-7649-54C7-2AD0F7C17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113563-ACA4-4F38-5693-CAE0D433D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17D91-6515-1DD4-F701-37925125E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7F16F-9953-BB41-C9B9-74B2A4A65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1EE6-B089-6408-4F71-52FED496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62422-8C37-DC1C-13B5-3196F0A16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26B7A-4F05-C77B-3F39-083382629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579BC-4909-F2D9-4D01-7F2400D5E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4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1E1F-297E-27C3-35E3-65605767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BD1C6F-C3C4-5383-02F1-4C22A461D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FEB974-66CA-BA2B-475D-2B40B9BE2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BC0A1-4AE4-3391-E8E5-BD789F5ED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DF8F-C59F-5620-DD7A-2A3B8D092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86CDB-1E2D-67BA-A370-26F2B57AF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7DB0A-4F9B-AAD9-C71C-DB7FC858D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C9F30-ED5F-2245-D60D-73ED650EF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DA81-2195-5891-3E7E-85F943FF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A486A-C611-7777-8C27-9B2B4BFCF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030F9-DA9E-CD97-FA44-4521D36A9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FE4E-342A-F91C-4302-6226D4636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AA968-7228-4EEF-8D8F-784315F8D4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F773-84D3-0F6C-0024-7B70C1652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EBD73-C559-DC80-40E8-C045A8C93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BD29-5D91-B579-8B49-3D8B51D2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3AB1-BAAD-69EB-22B8-505CBC57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AE71-2884-62C4-32C7-F60AFC6E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C428-359B-21BC-9819-1101D56C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04494-4564-3DE9-D0AE-EE0060E15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EF54-0351-243B-791D-D05D38B5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D7A6-BB03-7D42-350B-CB97247B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04275-B729-4ACD-05BF-E592C2F3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1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52151-B6AA-AE19-5446-21702996C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16C23-C950-C423-E216-AB54878EF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B1BA4-E3FE-A51C-9CE3-83E3A90D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598B-B5ED-E203-AFED-35D11F56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04740-501C-C079-0683-EADD6C06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0FEC-690A-7B9B-4E6A-893094D2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D5DA-37FC-CC76-65E8-3556FD1B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04D71-229F-0832-EC2F-BD117603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D613-DF1C-58E2-2C79-4CAE2378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AEF61-AF43-F3A6-A4C0-1B6D4C7B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A592-EE39-7823-C7B5-8F1D4194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75C8F-42D4-CD78-1718-5B43E398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CEE40-40B6-2AAD-C5EB-1F4A0B36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44012-956F-9A2B-E322-5DDB1C88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9A46-F67B-E5E4-6D05-41619822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4A5F-712D-D6AA-2EDA-94A1606F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A2B86-19B2-099D-1568-44967490B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F5D05-035E-5DFE-3BD7-297931EBE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4356-6286-F21C-9198-89882779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6E245-017C-5D35-EDA1-84D1548C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C5291-7D2F-39B3-E78C-8F467162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89EF-2F7C-60F5-8AF2-2DEE5ED5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929F9-6877-EE30-7BB8-B5E5BEAE6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7FB3A-B4BA-7C4C-4D55-0C1935978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69E40-7321-7721-E70B-8A21EAB53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E3F2F-27E4-CEFA-ED4A-D00699084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83E9B-C0A1-DD9E-4E2B-6E6B3576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2EEE7-4657-801C-6B98-3E4D024E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5805E-8541-77BB-9AA9-D6604F91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3F56-57EB-0C69-F203-92FC0B8C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FE810-F3BA-4436-CDDC-1BA93958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A5D30-D89C-2190-7165-8452D209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E7089-53DD-797E-3835-C0C6D1FB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1A402-64B5-6C8F-4235-5ABC9916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6CE46-3C27-3CA0-3D6B-C0243CB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BDA33-5157-EA43-C543-E764D320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A910-8BFA-3A30-27C2-3A5A4F23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DEEF-04AE-41B5-3599-D80F8D7E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580CD-3978-CCC8-3DFA-6E94D5EC4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76B52-E365-B62F-E057-22DF0205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0C1F-3176-B463-8FB4-8339676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B3D8C-F0E9-3CD5-B4F4-46F2F0BB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E7CD-F29B-78F2-A85F-D9F97ED0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09565-0A1F-A9CA-94ED-CEA17CEBC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C6C07-4766-6138-2F7A-1521047E4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A4E1-D485-13DC-8A87-71113955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CFC8A-C517-9C97-56EB-3895E4FF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2A50-71EE-B348-BB55-41928FC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0E725-C788-C4D6-EDD0-27B4C438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FD3F-4321-3333-6B97-92479C9B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A8986-E2F8-836C-A601-9516E227A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16FB-D982-4112-B7BD-782F27364AE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92FC8-C1D1-EEAF-5B47-04127ECA6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6AF1C-7B4D-4179-85B2-33D0AA888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8E2796-CC3C-499A-8D78-1CC5B20BA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planet with a power plant&#10;&#10;AI-generated content may be incorrect.">
            <a:extLst>
              <a:ext uri="{FF2B5EF4-FFF2-40B4-BE49-F238E27FC236}">
                <a16:creationId xmlns:a16="http://schemas.microsoft.com/office/drawing/2014/main" id="{2B4743C4-AD79-554B-7786-5F6CEF7B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CABE7-539D-34C3-3F75-FEA19F15EB3D}"/>
              </a:ext>
            </a:extLst>
          </p:cNvPr>
          <p:cNvSpPr txBox="1"/>
          <p:nvPr/>
        </p:nvSpPr>
        <p:spPr>
          <a:xfrm>
            <a:off x="1764809" y="196759"/>
            <a:ext cx="914944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DER Equipment Replacement Subgroup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BC9E4-7B6A-9B60-13A2-0745E10D2621}"/>
              </a:ext>
            </a:extLst>
          </p:cNvPr>
          <p:cNvSpPr txBox="1"/>
          <p:nvPr/>
        </p:nvSpPr>
        <p:spPr>
          <a:xfrm>
            <a:off x="791863" y="843090"/>
            <a:ext cx="1109533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Presentation to MA </a:t>
            </a:r>
            <a:r>
              <a:rPr lang="en-US" sz="3200" err="1"/>
              <a:t>IIRG</a:t>
            </a:r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79475-A1A7-B07E-C962-626A53E6DCB8}"/>
              </a:ext>
            </a:extLst>
          </p:cNvPr>
          <p:cNvSpPr txBox="1"/>
          <p:nvPr/>
        </p:nvSpPr>
        <p:spPr>
          <a:xfrm>
            <a:off x="1119830" y="6368852"/>
            <a:ext cx="995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January 28, 2025</a:t>
            </a:r>
          </a:p>
        </p:txBody>
      </p:sp>
    </p:spTree>
    <p:extLst>
      <p:ext uri="{BB962C8B-B14F-4D97-AF65-F5344CB8AC3E}">
        <p14:creationId xmlns:p14="http://schemas.microsoft.com/office/powerpoint/2010/main" val="287358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0A51-EAF7-B259-AF65-527FB967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2620-F20D-BAB1-6C73-42FBE34C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Consensus on a number of items</a:t>
            </a:r>
          </a:p>
          <a:p>
            <a:r>
              <a:rPr lang="en-US" sz="2600" dirty="0"/>
              <a:t>Time of notification (pre or post replacement) is non-consensus</a:t>
            </a:r>
          </a:p>
          <a:p>
            <a:r>
              <a:rPr lang="en-US" dirty="0"/>
              <a:t>Organization (description of replacement) of tables need to be worked-out</a:t>
            </a:r>
          </a:p>
          <a:p>
            <a:r>
              <a:rPr lang="en-US" sz="2600" dirty="0"/>
              <a:t>Language of tariff section and notification form has not yet been worked</a:t>
            </a:r>
            <a:endParaRPr lang="en-US" dirty="0"/>
          </a:p>
          <a:p>
            <a:r>
              <a:rPr lang="en-US" dirty="0"/>
              <a:t>Fees need to be worked-out (Fee subgroup?)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D22B68-0724-BE02-A653-CE4342696645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754B78-0ECF-7436-6250-2C5585752910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D742F-9B99-36CC-A7DD-80311FF53D8F}"/>
              </a:ext>
            </a:extLst>
          </p:cNvPr>
          <p:cNvSpPr txBox="1"/>
          <p:nvPr/>
        </p:nvSpPr>
        <p:spPr>
          <a:xfrm>
            <a:off x="460375" y="741362"/>
            <a:ext cx="11258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In-Service DER Equipment Replacement Subgroup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BC0AA2-9D8C-39B3-5F8A-7FA6DDB12428}"/>
              </a:ext>
            </a:extLst>
          </p:cNvPr>
          <p:cNvSpPr txBox="1">
            <a:spLocks/>
          </p:cNvSpPr>
          <p:nvPr/>
        </p:nvSpPr>
        <p:spPr>
          <a:xfrm>
            <a:off x="772017" y="1458216"/>
            <a:ext cx="5181600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Mission:</a:t>
            </a:r>
          </a:p>
          <a:p>
            <a:r>
              <a:rPr lang="en-US" sz="19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develop a comprehensive procedure to administer the replacement of in-service DER equipment. 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D70D28-D909-070E-DC6D-D5D8B0A72968}"/>
              </a:ext>
            </a:extLst>
          </p:cNvPr>
          <p:cNvSpPr txBox="1">
            <a:spLocks/>
          </p:cNvSpPr>
          <p:nvPr/>
        </p:nvSpPr>
        <p:spPr>
          <a:xfrm>
            <a:off x="6115050" y="1458216"/>
            <a:ext cx="5181600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Group Output: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recommended procedure from this group will be presented to the </a:t>
            </a:r>
            <a:r>
              <a:rPr lang="en-US" sz="19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TSRG</a:t>
            </a:r>
            <a:r>
              <a:rPr 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sz="19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potential inclusion of interconnection tariff changes.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C0A743-2DE7-41FF-BB64-30AC02464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30789"/>
              </p:ext>
            </p:extLst>
          </p:nvPr>
        </p:nvGraphicFramePr>
        <p:xfrm>
          <a:off x="772017" y="2830770"/>
          <a:ext cx="5181600" cy="18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327292995"/>
                    </a:ext>
                  </a:extLst>
                </a:gridCol>
              </a:tblGrid>
              <a:tr h="78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55708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F265D4-1327-AF88-BC34-8EED8C182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94958"/>
              </p:ext>
            </p:extLst>
          </p:nvPr>
        </p:nvGraphicFramePr>
        <p:xfrm>
          <a:off x="6115050" y="3107768"/>
          <a:ext cx="5181600" cy="2792522"/>
        </p:xfrm>
        <a:graphic>
          <a:graphicData uri="http://schemas.openxmlformats.org/drawingml/2006/table">
            <a:tbl>
              <a:tblPr/>
              <a:tblGrid>
                <a:gridCol w="933910">
                  <a:extLst>
                    <a:ext uri="{9D8B030D-6E8A-4147-A177-3AD203B41FA5}">
                      <a16:colId xmlns:a16="http://schemas.microsoft.com/office/drawing/2014/main" val="106746129"/>
                    </a:ext>
                  </a:extLst>
                </a:gridCol>
                <a:gridCol w="4247690">
                  <a:extLst>
                    <a:ext uri="{9D8B030D-6E8A-4147-A177-3AD203B41FA5}">
                      <a16:colId xmlns:a16="http://schemas.microsoft.com/office/drawing/2014/main" val="2703588478"/>
                    </a:ext>
                  </a:extLst>
                </a:gridCol>
              </a:tblGrid>
              <a:tr h="23809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Activities: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85871"/>
                  </a:ext>
                </a:extLst>
              </a:tr>
              <a:tr h="238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DESCRIPTION OF ACTIVITY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188774"/>
                  </a:ext>
                </a:extLst>
              </a:tr>
              <a:tr h="476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6/10/2025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Kick-off meeting with full subgroup with industry and government reps.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81327"/>
                  </a:ext>
                </a:extLst>
              </a:tr>
              <a:tr h="362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8/12/2025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Created Matrix of equipment replacement categories and requirements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956684"/>
                  </a:ext>
                </a:extLst>
              </a:tr>
              <a:tr h="362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Consensus – a few replacement categories do not require Notification to EDC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753380"/>
                  </a:ext>
                </a:extLst>
              </a:tr>
              <a:tr h="23809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Upcoming Activities/ Topics: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81946"/>
                  </a:ext>
                </a:extLst>
              </a:tr>
              <a:tr h="476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 meetings of subgroup and EDC only meetings every other week.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11368"/>
                  </a:ext>
                </a:extLst>
              </a:tr>
              <a:tr h="238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Jan, - Feb 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Goal:  Present consensus / non-consensus to </a:t>
                      </a:r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3378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4D1BA1-C56A-0B1C-EA20-16C8FBA9DB7B}"/>
              </a:ext>
            </a:extLst>
          </p:cNvPr>
          <p:cNvSpPr txBox="1"/>
          <p:nvPr/>
        </p:nvSpPr>
        <p:spPr>
          <a:xfrm>
            <a:off x="6115050" y="2830770"/>
            <a:ext cx="51816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sz="1200">
                <a:solidFill>
                  <a:schemeClr val="bg1"/>
                </a:solidFill>
              </a:rPr>
              <a:t> of Major Accomplishments &amp; Upcoming Activities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1878F7-5C12-7F67-BFF3-4E09AA51B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99373"/>
              </p:ext>
            </p:extLst>
          </p:nvPr>
        </p:nvGraphicFramePr>
        <p:xfrm>
          <a:off x="772018" y="3084371"/>
          <a:ext cx="5181600" cy="3048000"/>
        </p:xfrm>
        <a:graphic>
          <a:graphicData uri="http://schemas.openxmlformats.org/drawingml/2006/table">
            <a:tbl>
              <a:tblPr/>
              <a:tblGrid>
                <a:gridCol w="1021156">
                  <a:extLst>
                    <a:ext uri="{9D8B030D-6E8A-4147-A177-3AD203B41FA5}">
                      <a16:colId xmlns:a16="http://schemas.microsoft.com/office/drawing/2014/main" val="2218503028"/>
                    </a:ext>
                  </a:extLst>
                </a:gridCol>
                <a:gridCol w="1128156">
                  <a:extLst>
                    <a:ext uri="{9D8B030D-6E8A-4147-A177-3AD203B41FA5}">
                      <a16:colId xmlns:a16="http://schemas.microsoft.com/office/drawing/2014/main" val="1567499761"/>
                    </a:ext>
                  </a:extLst>
                </a:gridCol>
                <a:gridCol w="1591293">
                  <a:extLst>
                    <a:ext uri="{9D8B030D-6E8A-4147-A177-3AD203B41FA5}">
                      <a16:colId xmlns:a16="http://schemas.microsoft.com/office/drawing/2014/main" val="1379064616"/>
                    </a:ext>
                  </a:extLst>
                </a:gridCol>
                <a:gridCol w="1440995">
                  <a:extLst>
                    <a:ext uri="{9D8B030D-6E8A-4147-A177-3AD203B41FA5}">
                      <a16:colId xmlns:a16="http://schemas.microsoft.com/office/drawing/2014/main" val="15659433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Fist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650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85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811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Ruvini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Kankanamalge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Grid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77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Grid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318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Jeremy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EDC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65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Bingham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 DOER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341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Courtney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Feeley Karp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 DOER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261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Snyder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87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Feigenbaum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Kearsage 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79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Andrew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Hickok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Solect 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512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Solect 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7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Durrenberger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England Clean 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 - 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048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Greensfield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 - 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21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SunRun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Industry  - 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346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Bonazoli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0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0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E98E-B402-1C13-C023-B3DF9FF5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4D50A4-BB2B-6C5C-423D-9724C7588DE4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12E5BC-80D3-3E2E-373A-7CDAF57B8410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78E145-ACB8-CBBB-D30E-51CE6AC8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Subgroup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CC1E7-DA46-6D29-E336-1888B906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80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Originally formed in TSRG Jan. 2024</a:t>
            </a:r>
          </a:p>
          <a:p>
            <a:r>
              <a:rPr lang="en-US" dirty="0"/>
              <a:t>Mainly EDC’s meeting</a:t>
            </a:r>
          </a:p>
          <a:p>
            <a:r>
              <a:rPr lang="en-US" dirty="0"/>
              <a:t>Industry involvement in spring 2025</a:t>
            </a:r>
          </a:p>
          <a:p>
            <a:r>
              <a:rPr lang="en-US" dirty="0"/>
              <a:t>DPU 25-48 – May 2025</a:t>
            </a:r>
          </a:p>
          <a:p>
            <a:r>
              <a:rPr lang="en-US" dirty="0"/>
              <a:t>DCAMM letter to DPU</a:t>
            </a:r>
          </a:p>
          <a:p>
            <a:r>
              <a:rPr lang="en-US" dirty="0"/>
              <a:t>DPU requested IIRG to address DCAMM concerns</a:t>
            </a:r>
          </a:p>
          <a:p>
            <a:r>
              <a:rPr lang="en-US" dirty="0"/>
              <a:t>Subgroup became subgroup of IIRG – 4th </a:t>
            </a:r>
            <a:r>
              <a:rPr lang="en-US" dirty="0" err="1"/>
              <a:t>Qtr</a:t>
            </a:r>
            <a:r>
              <a:rPr lang="en-US" dirty="0"/>
              <a:t> 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2BDD1-B397-64EB-614A-AEBF5514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147626-1AA7-8946-0D5B-55E1A5C24FB9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5E6BC3-651F-547E-A5C2-92A96628293E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A294D0-ED42-A31E-D250-A17BD3B4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Subgroup Efforts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8328E-E66E-8740-C487-B9145D59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8044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Subgroup meeting biweekly</a:t>
            </a:r>
          </a:p>
          <a:p>
            <a:r>
              <a:rPr lang="en-US"/>
              <a:t>EDC’s meeting each off-week</a:t>
            </a:r>
          </a:p>
          <a:p>
            <a:r>
              <a:rPr lang="en-US"/>
              <a:t>Created matrix  defining situations and analysis requirements</a:t>
            </a:r>
          </a:p>
          <a:p>
            <a:r>
              <a:rPr lang="en-US"/>
              <a:t>Industry proposed different table and definitions</a:t>
            </a:r>
          </a:p>
          <a:p>
            <a:r>
              <a:rPr lang="en-US"/>
              <a:t>EDC’s proposed tariff language </a:t>
            </a:r>
          </a:p>
          <a:p>
            <a:r>
              <a:rPr lang="en-US" err="1"/>
              <a:t>Mulitple</a:t>
            </a:r>
            <a:r>
              <a:rPr lang="en-US"/>
              <a:t> revisions of EDC Table based on Industry concerns</a:t>
            </a:r>
          </a:p>
          <a:p>
            <a:r>
              <a:rPr lang="en-US"/>
              <a:t>Subgroup has consensus on certain situations</a:t>
            </a:r>
          </a:p>
          <a:p>
            <a:endParaRPr lang="en-US"/>
          </a:p>
        </p:txBody>
      </p:sp>
      <p:pic>
        <p:nvPicPr>
          <p:cNvPr id="14" name="Picture 13" descr="Firemen in a huddle">
            <a:extLst>
              <a:ext uri="{FF2B5EF4-FFF2-40B4-BE49-F238E27FC236}">
                <a16:creationId xmlns:a16="http://schemas.microsoft.com/office/drawing/2014/main" id="{7D9095ED-81C0-E368-09EA-D74A7D4AE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44" y="1525460"/>
            <a:ext cx="4540022" cy="32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9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C1600-039E-9622-6D06-BABADFDC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93B4C9-4757-2D4C-CF16-66E3D3E7A2FA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352FEF-752F-770C-BDC0-F3AF790BB23A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244BA6-6695-7EDE-146D-4041C632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90"/>
            <a:ext cx="10515600" cy="921516"/>
          </a:xfrm>
        </p:spPr>
        <p:txBody>
          <a:bodyPr/>
          <a:lstStyle/>
          <a:p>
            <a:r>
              <a:rPr lang="en-US"/>
              <a:t>Points of Consensus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2295C-DB4A-88E5-FFBF-F3F3913B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1039906"/>
            <a:ext cx="7068669" cy="516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Need new section of Interconnection Tariff for replacing in-service equipment</a:t>
            </a:r>
          </a:p>
          <a:p>
            <a:r>
              <a:rPr lang="en-US"/>
              <a:t>Upgraded equipment will comply to latest certification requirements</a:t>
            </a:r>
          </a:p>
          <a:p>
            <a:r>
              <a:rPr lang="en-US"/>
              <a:t>Definition “Like-for-Like” inverters</a:t>
            </a:r>
          </a:p>
          <a:p>
            <a:pPr lvl="1"/>
            <a:r>
              <a:rPr lang="en-US"/>
              <a:t>same grounding characteristics, same nameplate capacity or smaller, same fault current or smaller</a:t>
            </a:r>
          </a:p>
          <a:p>
            <a:r>
              <a:rPr lang="en-US"/>
              <a:t>Definition “Like-for-Like” DC Equipment</a:t>
            </a:r>
          </a:p>
          <a:p>
            <a:pPr lvl="1"/>
            <a:r>
              <a:rPr lang="en-US"/>
              <a:t>Same operating capacity in kW and kWh (batteries)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14" name="Picture 13" descr="Many hands raising thumbs up">
            <a:extLst>
              <a:ext uri="{FF2B5EF4-FFF2-40B4-BE49-F238E27FC236}">
                <a16:creationId xmlns:a16="http://schemas.microsoft.com/office/drawing/2014/main" id="{12C38398-5BD1-54CD-E825-D291AB276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244" y="1634336"/>
            <a:ext cx="4540022" cy="302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5116F-E384-AFDA-AB92-CB0D71B9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4C66A4-4D4A-359F-2111-3A9A84AE5055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5AD46A-15D4-50F4-5ECE-6085606C74A9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173100-D3A1-1A6D-3C48-83653E86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90"/>
            <a:ext cx="10515600" cy="921516"/>
          </a:xfrm>
        </p:spPr>
        <p:txBody>
          <a:bodyPr/>
          <a:lstStyle/>
          <a:p>
            <a:r>
              <a:rPr lang="en-US" dirty="0"/>
              <a:t>More Points of Consensus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5A488-0F1C-FE8C-C46E-FF3F17A9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1039906"/>
            <a:ext cx="7068669" cy="516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 notification (or application) is needed for:</a:t>
            </a:r>
          </a:p>
          <a:p>
            <a:pPr lvl="1"/>
            <a:r>
              <a:rPr lang="en-US" dirty="0"/>
              <a:t>Replacement of exact same equipment</a:t>
            </a:r>
          </a:p>
          <a:p>
            <a:pPr lvl="1"/>
            <a:r>
              <a:rPr lang="en-US" dirty="0"/>
              <a:t>Replacement of Like-for-Like DC Equipment </a:t>
            </a:r>
          </a:p>
          <a:p>
            <a:r>
              <a:rPr lang="en-US" dirty="0"/>
              <a:t>No Fees for facilities complying to Simplified process</a:t>
            </a:r>
          </a:p>
          <a:p>
            <a:r>
              <a:rPr lang="en-US" dirty="0"/>
              <a:t>Notification process will be exempt from Group study and separate from new application queue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4" name="Picture 13" descr="Many hands raising thumbs up">
            <a:extLst>
              <a:ext uri="{FF2B5EF4-FFF2-40B4-BE49-F238E27FC236}">
                <a16:creationId xmlns:a16="http://schemas.microsoft.com/office/drawing/2014/main" id="{FAEAD9AD-2690-50CE-F970-BEA47A90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675" y="3621499"/>
            <a:ext cx="3472219" cy="2314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71FCD-AB7E-62DD-D862-B34361180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675" y="1038037"/>
            <a:ext cx="3475021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4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F0A50-DC19-FD3C-9DB4-484126AD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AB5D50-5F4C-4EC9-4F59-DB7154493AA4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6A783B-77AD-2348-953A-BACE031ED317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5E674C-95E1-157E-97E3-B545AC7F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4036"/>
            <a:ext cx="3585296" cy="887628"/>
          </a:xfrm>
        </p:spPr>
        <p:txBody>
          <a:bodyPr>
            <a:normAutofit fontScale="90000"/>
          </a:bodyPr>
          <a:lstStyle/>
          <a:p>
            <a:r>
              <a:rPr lang="en-US"/>
              <a:t>Industry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5391D-516A-61E4-09A6-51822600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8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Google Shape;84;p18">
            <a:extLst>
              <a:ext uri="{FF2B5EF4-FFF2-40B4-BE49-F238E27FC236}">
                <a16:creationId xmlns:a16="http://schemas.microsoft.com/office/drawing/2014/main" id="{433DD327-6559-221C-40E8-7E338FE9B3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905" y="22738"/>
            <a:ext cx="8011578" cy="61848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;p18">
            <a:extLst>
              <a:ext uri="{FF2B5EF4-FFF2-40B4-BE49-F238E27FC236}">
                <a16:creationId xmlns:a16="http://schemas.microsoft.com/office/drawing/2014/main" id="{1AC862B9-A607-EB89-72D7-3C75A86E37A5}"/>
              </a:ext>
            </a:extLst>
          </p:cNvPr>
          <p:cNvSpPr/>
          <p:nvPr/>
        </p:nvSpPr>
        <p:spPr>
          <a:xfrm>
            <a:off x="3803904" y="4001294"/>
            <a:ext cx="7887648" cy="210201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6;p18">
            <a:extLst>
              <a:ext uri="{FF2B5EF4-FFF2-40B4-BE49-F238E27FC236}">
                <a16:creationId xmlns:a16="http://schemas.microsoft.com/office/drawing/2014/main" id="{E9E0EE05-95E4-7001-9CAF-B6DCEF3BDCA7}"/>
              </a:ext>
            </a:extLst>
          </p:cNvPr>
          <p:cNvSpPr/>
          <p:nvPr/>
        </p:nvSpPr>
        <p:spPr>
          <a:xfrm>
            <a:off x="3803904" y="1925143"/>
            <a:ext cx="7887648" cy="20262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3;p19">
            <a:extLst>
              <a:ext uri="{FF2B5EF4-FFF2-40B4-BE49-F238E27FC236}">
                <a16:creationId xmlns:a16="http://schemas.microsoft.com/office/drawing/2014/main" id="{C2F09A4E-9EC2-3C79-55A1-2B76FDF51EFE}"/>
              </a:ext>
            </a:extLst>
          </p:cNvPr>
          <p:cNvSpPr txBox="1">
            <a:spLocks/>
          </p:cNvSpPr>
          <p:nvPr/>
        </p:nvSpPr>
        <p:spPr>
          <a:xfrm>
            <a:off x="311700" y="1466870"/>
            <a:ext cx="349220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Notification of Non-Material Modification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applies to facilities where green highlight in Table Y applies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Material Modification Request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applies to facilities where red highlight in Table Y applies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47D44F-D5B5-6C95-0B38-46EBDFF8F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045180"/>
              </p:ext>
            </p:extLst>
          </p:nvPr>
        </p:nvGraphicFramePr>
        <p:xfrm>
          <a:off x="3047999" y="681625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5" name="Diagram 74">
            <a:extLst>
              <a:ext uri="{FF2B5EF4-FFF2-40B4-BE49-F238E27FC236}">
                <a16:creationId xmlns:a16="http://schemas.microsoft.com/office/drawing/2014/main" id="{1919D532-0FDD-2ADB-9A11-2A9D05A3C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067855"/>
              </p:ext>
            </p:extLst>
          </p:nvPr>
        </p:nvGraphicFramePr>
        <p:xfrm>
          <a:off x="2954053" y="5525021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2" name="Diagram 81">
            <a:extLst>
              <a:ext uri="{FF2B5EF4-FFF2-40B4-BE49-F238E27FC236}">
                <a16:creationId xmlns:a16="http://schemas.microsoft.com/office/drawing/2014/main" id="{74AE51F7-5576-8BF7-2240-FD832CC1A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759491"/>
              </p:ext>
            </p:extLst>
          </p:nvPr>
        </p:nvGraphicFramePr>
        <p:xfrm>
          <a:off x="2954053" y="4867405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58496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CF43-D579-2562-A498-FA6E88FC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F5BABE-5F2C-234A-6FE8-2C0FB5F7E331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877D45-D3A2-E489-555D-EC51DDC526EA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EDF9837-A3EE-4946-9644-5F3333319D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7C69A-C331-2E7F-1533-3D0B9A74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52" y="18256"/>
            <a:ext cx="3891948" cy="662782"/>
          </a:xfrm>
        </p:spPr>
        <p:txBody>
          <a:bodyPr>
            <a:normAutofit fontScale="90000"/>
          </a:bodyPr>
          <a:lstStyle/>
          <a:p>
            <a:r>
              <a:rPr lang="en-US"/>
              <a:t>EDC Proposal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EE02A-949B-F5A0-4EE5-BB244AC3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18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Google Shape;93;p19">
            <a:extLst>
              <a:ext uri="{FF2B5EF4-FFF2-40B4-BE49-F238E27FC236}">
                <a16:creationId xmlns:a16="http://schemas.microsoft.com/office/drawing/2014/main" id="{EC31CD1B-7332-5C87-0BC0-68636836ADD9}"/>
              </a:ext>
            </a:extLst>
          </p:cNvPr>
          <p:cNvSpPr txBox="1">
            <a:spLocks/>
          </p:cNvSpPr>
          <p:nvPr/>
        </p:nvSpPr>
        <p:spPr>
          <a:xfrm>
            <a:off x="177588" y="681037"/>
            <a:ext cx="4317253" cy="500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595959"/>
              </a:buClr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When notification is required, </a:t>
            </a:r>
            <a:r>
              <a:rPr lang="en-US" b="1" kern="0" dirty="0">
                <a:solidFill>
                  <a:srgbClr val="595959"/>
                </a:solidFill>
              </a:rPr>
              <a:t>it must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 done prior to replacement</a:t>
            </a:r>
          </a:p>
          <a:p>
            <a:pPr marL="285750" indent="-285750">
              <a:buClr>
                <a:srgbClr val="595959"/>
              </a:buClr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indent="-285750">
              <a:buClr>
                <a:srgbClr val="595959"/>
              </a:buClr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Notification process will be done outside new interconnection application queue and exempt from Group Study Process</a:t>
            </a: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Clr>
                <a:srgbClr val="595959"/>
              </a:buClr>
              <a:defRPr/>
            </a:pPr>
            <a:endParaRPr lang="en-US" b="1" kern="0">
              <a:solidFill>
                <a:srgbClr val="595959"/>
              </a:solidFill>
            </a:endParaRPr>
          </a:p>
          <a:p>
            <a:pPr marL="285750" indent="-285750">
              <a:buClr>
                <a:srgbClr val="595959"/>
              </a:buClr>
              <a:defRPr/>
            </a:pPr>
            <a:r>
              <a:rPr lang="en-US" b="1" kern="0" dirty="0">
                <a:solidFill>
                  <a:srgbClr val="595959"/>
                </a:solidFill>
              </a:rPr>
              <a:t>Separate Tables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Simplified and Non-Simplified</a:t>
            </a: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lnSpc>
                <a:spcPct val="114999"/>
              </a:lnSpc>
              <a:buClr>
                <a:srgbClr val="595959"/>
              </a:buClr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lnSpc>
                <a:spcPct val="114999"/>
              </a:lnSpc>
              <a:buClr>
                <a:srgbClr val="595959"/>
              </a:buClr>
              <a:defRPr/>
            </a:pPr>
            <a:r>
              <a:rPr lang="en-US" b="1" kern="0" dirty="0">
                <a:solidFill>
                  <a:srgbClr val="595959"/>
                </a:solidFill>
              </a:rPr>
              <a:t>Increase of Export Capacity requires application for new installation</a:t>
            </a:r>
          </a:p>
          <a:p>
            <a:pPr marL="285750" marR="0" lvl="0" indent="-28575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lnSpc>
                <a:spcPct val="114999"/>
              </a:lnSpc>
              <a:buClr>
                <a:srgbClr val="595959"/>
              </a:buClr>
              <a:defRPr/>
            </a:pPr>
            <a:r>
              <a:rPr lang="en-US" b="1" kern="0" dirty="0">
                <a:solidFill>
                  <a:srgbClr val="595959"/>
                </a:solidFill>
              </a:rPr>
              <a:t>Addition of energy storage (where there was none) required application for new installation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lang="en-US" sz="18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indent="0">
              <a:buClr>
                <a:srgbClr val="595959"/>
              </a:buClr>
              <a:buNone/>
              <a:defRPr/>
            </a:pPr>
            <a:endParaRPr lang="en-US" b="1" kern="0">
              <a:solidFill>
                <a:srgbClr val="595959"/>
              </a:solidFill>
            </a:endParaRPr>
          </a:p>
          <a:p>
            <a:pPr marL="0" indent="0">
              <a:buClr>
                <a:srgbClr val="595959"/>
              </a:buClr>
              <a:buNone/>
              <a:defRPr/>
            </a:pPr>
            <a:endParaRPr lang="en-US" kern="0">
              <a:solidFill>
                <a:srgbClr val="595959"/>
              </a:solidFill>
            </a:endParaRPr>
          </a:p>
          <a:p>
            <a:pPr marL="0" indent="0">
              <a:spcBef>
                <a:spcPts val="1200"/>
              </a:spcBef>
              <a:buClr>
                <a:srgbClr val="595959"/>
              </a:buClr>
              <a:buNone/>
              <a:defRPr/>
            </a:pPr>
            <a:endParaRPr lang="en-US" kern="0">
              <a:solidFill>
                <a:srgbClr val="595959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2BA628-6126-24F4-EEC5-2C2C0D01D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20932"/>
              </p:ext>
            </p:extLst>
          </p:nvPr>
        </p:nvGraphicFramePr>
        <p:xfrm>
          <a:off x="5480137" y="751561"/>
          <a:ext cx="6611480" cy="493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887">
                  <a:extLst>
                    <a:ext uri="{9D8B030D-6E8A-4147-A177-3AD203B41FA5}">
                      <a16:colId xmlns:a16="http://schemas.microsoft.com/office/drawing/2014/main" val="410809866"/>
                    </a:ext>
                  </a:extLst>
                </a:gridCol>
                <a:gridCol w="3089752">
                  <a:extLst>
                    <a:ext uri="{9D8B030D-6E8A-4147-A177-3AD203B41FA5}">
                      <a16:colId xmlns:a16="http://schemas.microsoft.com/office/drawing/2014/main" val="1554927912"/>
                    </a:ext>
                  </a:extLst>
                </a:gridCol>
                <a:gridCol w="1461369">
                  <a:extLst>
                    <a:ext uri="{9D8B030D-6E8A-4147-A177-3AD203B41FA5}">
                      <a16:colId xmlns:a16="http://schemas.microsoft.com/office/drawing/2014/main" val="1023097599"/>
                    </a:ext>
                  </a:extLst>
                </a:gridCol>
                <a:gridCol w="1110472">
                  <a:extLst>
                    <a:ext uri="{9D8B030D-6E8A-4147-A177-3AD203B41FA5}">
                      <a16:colId xmlns:a16="http://schemas.microsoft.com/office/drawing/2014/main" val="4097773008"/>
                    </a:ext>
                  </a:extLst>
                </a:gridCol>
              </a:tblGrid>
              <a:tr h="1045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Category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Replacement Type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Notification of Intent  Required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Fee(s)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2690603"/>
                  </a:ext>
                </a:extLst>
              </a:tr>
              <a:tr h="1147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Replace equipment with exact same equipment (Manuf. and model #)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6002674"/>
                  </a:ext>
                </a:extLst>
              </a:tr>
              <a:tr h="1147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DC Equipment replaced with Like-for-Like Equipment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76116"/>
                  </a:ext>
                </a:extLst>
              </a:tr>
              <a:tr h="1594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Any other Equipment Change (other than Category A &amp; B) complying to “Simplified” process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436376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5D44E9F2-A81A-2054-BF3F-566700B7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83" y="428425"/>
            <a:ext cx="4686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system that adheres to “Simplified” process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37909A-C011-2D1C-8C33-6C7A676F2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000684"/>
              </p:ext>
            </p:extLst>
          </p:nvPr>
        </p:nvGraphicFramePr>
        <p:xfrm>
          <a:off x="4634629" y="2090803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59C7778-7F61-761A-26E1-018C6CFE4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421693"/>
              </p:ext>
            </p:extLst>
          </p:nvPr>
        </p:nvGraphicFramePr>
        <p:xfrm>
          <a:off x="4634629" y="3218146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7DD266D8-C597-1BB4-3851-85BBD2F34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716156"/>
              </p:ext>
            </p:extLst>
          </p:nvPr>
        </p:nvGraphicFramePr>
        <p:xfrm>
          <a:off x="-3" y="1829843"/>
          <a:ext cx="501043" cy="58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6482631E-CB90-AC4A-FEC2-F642F5E04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695221"/>
              </p:ext>
            </p:extLst>
          </p:nvPr>
        </p:nvGraphicFramePr>
        <p:xfrm>
          <a:off x="-4" y="4731705"/>
          <a:ext cx="501043" cy="58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53020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B562A-6ABA-1149-B608-FF598333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5EBB7C-C9FC-4734-EBDB-474BD8603212}"/>
              </a:ext>
            </a:extLst>
          </p:cNvPr>
          <p:cNvSpPr txBox="1"/>
          <p:nvPr/>
        </p:nvSpPr>
        <p:spPr>
          <a:xfrm>
            <a:off x="831850" y="6203092"/>
            <a:ext cx="10515600" cy="4001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IIRG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DER Equipment Replacement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BDBAA3-B9A8-0A23-BA71-7E2C124075B4}"/>
              </a:ext>
            </a:extLst>
          </p:cNvPr>
          <p:cNvSpPr txBox="1">
            <a:spLocks/>
          </p:cNvSpPr>
          <p:nvPr/>
        </p:nvSpPr>
        <p:spPr>
          <a:xfrm>
            <a:off x="9826255" y="6288741"/>
            <a:ext cx="1298097" cy="2288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5EDF9837-A3EE-4946-9644-5F3333319DCE}" type="slidenum">
              <a:rPr lang="en-US" dirty="0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F46DF-907D-457E-8928-D6938EF9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52" y="18256"/>
            <a:ext cx="7169744" cy="662782"/>
          </a:xfrm>
        </p:spPr>
        <p:txBody>
          <a:bodyPr>
            <a:normAutofit fontScale="90000"/>
          </a:bodyPr>
          <a:lstStyle/>
          <a:p>
            <a:r>
              <a:rPr lang="en-US"/>
              <a:t>EDC Proposal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C1995-94FD-8242-D049-77F07A8A6566}"/>
              </a:ext>
            </a:extLst>
          </p:cNvPr>
          <p:cNvSpPr txBox="1"/>
          <p:nvPr/>
        </p:nvSpPr>
        <p:spPr>
          <a:xfrm>
            <a:off x="2251512" y="877779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Non-Simplified Facilities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28EBEF-DD03-E42F-F3BC-BD6880974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990053"/>
              </p:ext>
            </p:extLst>
          </p:nvPr>
        </p:nvGraphicFramePr>
        <p:xfrm>
          <a:off x="2247378" y="1253331"/>
          <a:ext cx="9018735" cy="470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205">
                  <a:extLst>
                    <a:ext uri="{9D8B030D-6E8A-4147-A177-3AD203B41FA5}">
                      <a16:colId xmlns:a16="http://schemas.microsoft.com/office/drawing/2014/main" val="2041650045"/>
                    </a:ext>
                  </a:extLst>
                </a:gridCol>
                <a:gridCol w="3809998">
                  <a:extLst>
                    <a:ext uri="{9D8B030D-6E8A-4147-A177-3AD203B41FA5}">
                      <a16:colId xmlns:a16="http://schemas.microsoft.com/office/drawing/2014/main" val="2572487356"/>
                    </a:ext>
                  </a:extLst>
                </a:gridCol>
                <a:gridCol w="2160738">
                  <a:extLst>
                    <a:ext uri="{9D8B030D-6E8A-4147-A177-3AD203B41FA5}">
                      <a16:colId xmlns:a16="http://schemas.microsoft.com/office/drawing/2014/main" val="1261879323"/>
                    </a:ext>
                  </a:extLst>
                </a:gridCol>
                <a:gridCol w="2066794">
                  <a:extLst>
                    <a:ext uri="{9D8B030D-6E8A-4147-A177-3AD203B41FA5}">
                      <a16:colId xmlns:a16="http://schemas.microsoft.com/office/drawing/2014/main" val="2830640637"/>
                    </a:ext>
                  </a:extLst>
                </a:gridCol>
              </a:tblGrid>
              <a:tr h="555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Category</a:t>
                      </a:r>
                      <a:endParaRPr lang="en-US" sz="1800" kern="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Replacement Type</a:t>
                      </a:r>
                      <a:endParaRPr lang="en-US" sz="1800" kern="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Notification of Intent  Required</a:t>
                      </a:r>
                      <a:endParaRPr lang="en-US" sz="1800" kern="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Fee(s)</a:t>
                      </a:r>
                      <a:endParaRPr lang="en-US" sz="1800" kern="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056787"/>
                  </a:ext>
                </a:extLst>
              </a:tr>
              <a:tr h="838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Replace equipment with exact same equipment (Manufacturer, and model #)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2051669"/>
                  </a:ext>
                </a:extLst>
              </a:tr>
              <a:tr h="555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DC Equipment replaced with Like-for-Like equipment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8877027"/>
                  </a:ext>
                </a:extLst>
              </a:tr>
              <a:tr h="838325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DC Equipment replaced – Changing kW or kWh capacity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Processing Fee</a:t>
                      </a:r>
                      <a:b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Specific Analysis Fee (if needed)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143909"/>
                  </a:ext>
                </a:extLst>
              </a:tr>
              <a:tr h="985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 Equipment Replaced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Processing Fee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Specific Analysis Fee (if needed)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755928"/>
                  </a:ext>
                </a:extLst>
              </a:tr>
              <a:tr h="838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Change or addition of PCS with no change to other equipment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Processing Fee Only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(No Analysis)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083984"/>
                  </a:ext>
                </a:extLst>
              </a:tr>
            </a:tbl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58CA752-10FE-7423-B30B-FFF3A903B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480953"/>
              </p:ext>
            </p:extLst>
          </p:nvPr>
        </p:nvGraphicFramePr>
        <p:xfrm>
          <a:off x="1409177" y="1913352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73FE510-1FA3-4975-5EC9-0B3C6F9AD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63243"/>
              </p:ext>
            </p:extLst>
          </p:nvPr>
        </p:nvGraphicFramePr>
        <p:xfrm>
          <a:off x="1409177" y="2664913"/>
          <a:ext cx="845508" cy="65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778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499340-b9cf-4458-9368-33036c1b4dc9">
      <Terms xmlns="http://schemas.microsoft.com/office/infopath/2007/PartnerControls"/>
    </lcf76f155ced4ddcb4097134ff3c332f>
    <TaxCatchAll xmlns="a2187807-d16b-4f26-8c23-1ecdc31f3e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5B1B55FDC6F46992CBD8D384DCF63" ma:contentTypeVersion="16" ma:contentTypeDescription="Create a new document." ma:contentTypeScope="" ma:versionID="7f9fcf5916a0b63d46aacb8b118d0fa4">
  <xsd:schema xmlns:xsd="http://www.w3.org/2001/XMLSchema" xmlns:xs="http://www.w3.org/2001/XMLSchema" xmlns:p="http://schemas.microsoft.com/office/2006/metadata/properties" xmlns:ns2="79499340-b9cf-4458-9368-33036c1b4dc9" xmlns:ns3="a2187807-d16b-4f26-8c23-1ecdc31f3e2b" targetNamespace="http://schemas.microsoft.com/office/2006/metadata/properties" ma:root="true" ma:fieldsID="ad89071f3d5fae404a0839962d859493" ns2:_="" ns3:_="">
    <xsd:import namespace="79499340-b9cf-4458-9368-33036c1b4dc9"/>
    <xsd:import namespace="a2187807-d16b-4f26-8c23-1ecdc31f3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99340-b9cf-4458-9368-33036c1b4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7807-d16b-4f26-8c23-1ecdc31f3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a686ed0-eff6-4cd6-a1d8-9b8107d23435}" ma:internalName="TaxCatchAll" ma:showField="CatchAllData" ma:web="a2187807-d16b-4f26-8c23-1ecdc31f3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DF2699-44A6-4271-9C2D-31B6DCDE162D}">
  <ds:schemaRefs>
    <ds:schemaRef ds:uri="79499340-b9cf-4458-9368-33036c1b4dc9"/>
    <ds:schemaRef ds:uri="a2187807-d16b-4f26-8c23-1ecdc31f3e2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D4D0CB-C9D9-4506-941C-9266AB198F36}">
  <ds:schemaRefs>
    <ds:schemaRef ds:uri="79499340-b9cf-4458-9368-33036c1b4dc9"/>
    <ds:schemaRef ds:uri="a2187807-d16b-4f26-8c23-1ecdc31f3e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CB3034-3655-4227-8B31-04AE712000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</TotalTime>
  <Words>794</Words>
  <Application>Microsoft Office PowerPoint</Application>
  <PresentationFormat>Widescreen</PresentationFormat>
  <Paragraphs>221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Subgroup Background</vt:lpstr>
      <vt:lpstr>Subgroup Efforts</vt:lpstr>
      <vt:lpstr>Points of Consensus </vt:lpstr>
      <vt:lpstr>More Points of Consensus </vt:lpstr>
      <vt:lpstr>Industry Proposal</vt:lpstr>
      <vt:lpstr>EDC Proposal</vt:lpstr>
      <vt:lpstr>EDC Proposal (Cont.)</vt:lpstr>
      <vt:lpstr>Summary</vt:lpstr>
    </vt:vector>
  </TitlesOfParts>
  <Company>Unitil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Bonazoli, John</dc:creator>
  <cp:lastModifiedBy> </cp:lastModifiedBy>
  <cp:revision>245</cp:revision>
  <dcterms:created xsi:type="dcterms:W3CDTF">2026-01-16T20:35:23Z</dcterms:created>
  <dcterms:modified xsi:type="dcterms:W3CDTF">2026-01-27T20:55:18Z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0x010100CCE5B1B55FDC6F46992CBD8D384DCF63</vt:lpwstr>
  </property>
  <property fmtid="{D5CDD505-2E9C-101B-9397-08002B2CF9AE}" pid="3" name="MediaServiceImageTags">
    <vt:lpwstr/>
  </property>
</Properties>
</file>