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8"/>
  </p:notesMasterIdLst>
  <p:sldIdLst>
    <p:sldId id="257" r:id="rId2"/>
    <p:sldId id="293" r:id="rId3"/>
    <p:sldId id="279" r:id="rId4"/>
    <p:sldId id="265" r:id="rId5"/>
    <p:sldId id="261" r:id="rId6"/>
    <p:sldId id="291" r:id="rId7"/>
  </p:sldIdLst>
  <p:sldSz cx="15240000" cy="8572500"/>
  <p:notesSz cx="8572500" cy="1524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9AD"/>
    <a:srgbClr val="444444"/>
    <a:srgbClr val="34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82064" autoAdjust="0"/>
  </p:normalViewPr>
  <p:slideViewPr>
    <p:cSldViewPr snapToGrid="0" snapToObjects="1">
      <p:cViewPr>
        <p:scale>
          <a:sx n="63" d="100"/>
          <a:sy n="63" d="100"/>
        </p:scale>
        <p:origin x="811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E728C502-55C4-5397-F45A-9178C559F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811000" y="6534150"/>
            <a:ext cx="3076575" cy="203835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9BB240-71D7-9F0F-8D56-3272F1D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57200"/>
            <a:ext cx="10109201" cy="3556000"/>
          </a:xfrm>
        </p:spPr>
        <p:txBody>
          <a:bodyPr anchor="t">
            <a:normAutofit/>
          </a:bodyPr>
          <a:lstStyle>
            <a:lvl1pPr>
              <a:defRPr lang="en-US" sz="8600" kern="1200" dirty="0" smtClean="0">
                <a:solidFill>
                  <a:srgbClr val="FFFFFF"/>
                </a:solidFill>
                <a:latin typeface="Teodor Regular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487F2-A717-39C4-EC6A-F6A4BD864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4286250"/>
            <a:ext cx="8750300" cy="7239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P Mori" pitchFamily="2" charset="77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PP Mori" pitchFamily="2" charset="77"/>
              </a:defRPr>
            </a:lvl2pPr>
            <a:lvl3pPr>
              <a:defRPr sz="2000">
                <a:solidFill>
                  <a:schemeClr val="bg1"/>
                </a:solidFill>
                <a:latin typeface="PP Mori" pitchFamily="2" charset="77"/>
              </a:defRPr>
            </a:lvl3pPr>
            <a:lvl4pPr>
              <a:defRPr sz="2000">
                <a:solidFill>
                  <a:schemeClr val="bg1"/>
                </a:solidFill>
                <a:latin typeface="PP Mori" pitchFamily="2" charset="77"/>
              </a:defRPr>
            </a:lvl4pPr>
            <a:lvl5pPr>
              <a:defRPr sz="2000">
                <a:solidFill>
                  <a:schemeClr val="bg1"/>
                </a:solidFill>
                <a:latin typeface="PP Mori" pitchFamily="2" charset="77"/>
              </a:defRPr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5101C4E8-F719-6DCB-D417-6079F9628003}"/>
              </a:ext>
            </a:extLst>
          </p:cNvPr>
          <p:cNvSpPr/>
          <p:nvPr userDrawn="1"/>
        </p:nvSpPr>
        <p:spPr>
          <a:xfrm>
            <a:off x="685799" y="7858125"/>
            <a:ext cx="33127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77"/>
              </a:lnSpc>
            </a:pPr>
            <a:r>
              <a:rPr lang="en-US" sz="800" b="0" i="0" kern="0" spc="47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DECEMBER 2022    PRESENTED BY ASHLEY BLACKBURN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68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5A7A-3811-3C31-4DBF-F7AD70DA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571500"/>
            <a:ext cx="4916487" cy="20002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1B2C9-1CAB-6D37-2BFD-CE0B4F14F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8588" y="1235075"/>
            <a:ext cx="7715250" cy="6091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D972-8151-6004-DECF-CE56CAB60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338" y="2571750"/>
            <a:ext cx="4916487" cy="4764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0A79E049-542B-194C-8DF2-F2555BBF5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582E21B-0251-AD15-47FF-2B4BCEE64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6853AB3-5284-783B-E62F-20615857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3138" y="7846582"/>
            <a:ext cx="5143500" cy="457200"/>
          </a:xfrm>
        </p:spPr>
        <p:txBody>
          <a:bodyPr/>
          <a:lstStyle/>
          <a:p>
            <a:r>
              <a:rPr lang="en-US"/>
              <a:t>©COMMUNITY CATALYST   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099FA-69A4-88C5-BA80-6F0C0AF18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FDF5E-4DD5-6D9D-1BDF-25DA375B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©COMMUNITY CATALYST   •</a:t>
            </a:r>
            <a:endParaRPr lang="en-US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0F0275D2-4D89-28C8-6D7A-727AC22EDF02}"/>
              </a:ext>
            </a:extLst>
          </p:cNvPr>
          <p:cNvSpPr/>
          <p:nvPr userDrawn="1"/>
        </p:nvSpPr>
        <p:spPr>
          <a:xfrm>
            <a:off x="6934200" y="971550"/>
            <a:ext cx="6762750" cy="5953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2625"/>
              </a:lnSpc>
              <a:spcAft>
                <a:spcPts val="1800"/>
              </a:spcAft>
              <a:buFont typeface="+mj-lt"/>
              <a:buAutoNum type="arabicPeriod"/>
            </a:pPr>
            <a:endParaRPr lang="en-US" sz="2000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FECF20-1ACE-B5E1-0596-9303E85DE3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364288" cy="8572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071C07-3325-AB3F-EF9A-6158C21E1C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19913" y="963613"/>
            <a:ext cx="6956425" cy="640080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457200" indent="-457200" algn="l">
              <a:lnSpc>
                <a:spcPts val="2625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Integer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posuere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erat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a ante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venenatis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dapibus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posuere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velit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aliquet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.
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Condimentum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Porta Dolor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Ridiculus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
Morbi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leo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risus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, porta ac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consectetur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.
Ipsum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Commodo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Ridiculus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Ullamcorper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
Integer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posuere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erat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a ante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venenatis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dapibus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posuere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velit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aliquet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.
Cras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mattis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consectetur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purus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sit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amet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fermentum.
Maecenas sed diam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eget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risus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varius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blandit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sit </a:t>
            </a:r>
            <a:r>
              <a:rPr lang="en-US" sz="1800" b="1" dirty="0" err="1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amet</a:t>
            </a:r>
            <a:r>
              <a:rPr lang="en-US" sz="1800" b="1" dirty="0">
                <a:solidFill>
                  <a:srgbClr val="133D35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itchFamily="34" charset="-120"/>
              </a:rPr>
              <a:t> non magna.</a:t>
            </a:r>
            <a:endParaRPr lang="en-US" sz="1800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6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79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434027FE-54A1-535B-6815-7123ADD23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81100" y="1809750"/>
            <a:ext cx="7132300" cy="5362575"/>
          </a:xfrm>
          <a:prstGeom prst="rect">
            <a:avLst/>
          </a:prstGeom>
        </p:spPr>
      </p:pic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FF263BD9-8AD9-F8AD-5DE7-59EEE93A37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34425" y="1495425"/>
            <a:ext cx="4703611" cy="5269407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8C06F33A-5E35-FC1F-B58A-C75D009DE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2630150" y="314325"/>
            <a:ext cx="2027760" cy="2353042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4058BAD7-7EF3-12E3-E4B5-5D2BBD0184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143750" y="6457950"/>
            <a:ext cx="2240407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0A23A0D-4D61-97B9-E680-19723982D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998672" y="3904707"/>
            <a:ext cx="10241328" cy="4667793"/>
          </a:xfrm>
          <a:prstGeom prst="rect">
            <a:avLst/>
          </a:prstGeom>
        </p:spPr>
      </p:pic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7BF7C86E-231F-D893-1666-D35ECE26FC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57425" y="333375"/>
            <a:ext cx="12982575" cy="8239125"/>
          </a:xfrm>
          <a:prstGeom prst="rect">
            <a:avLst/>
          </a:prstGeom>
        </p:spPr>
      </p:pic>
      <p:pic>
        <p:nvPicPr>
          <p:cNvPr id="3" name="Image 2" descr="preencoded.png">
            <a:extLst>
              <a:ext uri="{FF2B5EF4-FFF2-40B4-BE49-F238E27FC236}">
                <a16:creationId xmlns:a16="http://schemas.microsoft.com/office/drawing/2014/main" id="{CCD91477-F441-92F2-02E3-8E1CE1BFD3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04925" y="3190875"/>
            <a:ext cx="6067574" cy="18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3D86A2E6-37E8-7AE9-F4FF-C96578C2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3766" y="7846582"/>
            <a:ext cx="5143500" cy="457200"/>
          </a:xfrm>
        </p:spPr>
        <p:txBody>
          <a:bodyPr/>
          <a:lstStyle/>
          <a:p>
            <a:r>
              <a:rPr lang="en-US"/>
              <a:t>©COMMUNITY CATALYST   •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7F2FA13-75CA-BFED-86F1-D84E71CF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48716680-536D-FA34-E3A6-E5FAF91A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641838"/>
            <a:ext cx="11849100" cy="74301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8872F69-8DF1-F24F-D6FE-4972D3C3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25" y="2595563"/>
            <a:ext cx="11849100" cy="4559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FF0D6F7-7D40-BCE6-6ECD-94064C735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" y="950912"/>
            <a:ext cx="4868776" cy="26669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2" name="Image 1" descr="preencoded.png">
            <a:extLst>
              <a:ext uri="{FF2B5EF4-FFF2-40B4-BE49-F238E27FC236}">
                <a16:creationId xmlns:a16="http://schemas.microsoft.com/office/drawing/2014/main" id="{7F1A5B71-7007-7718-6715-234420C25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342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9F60098A-5DD4-5B6C-72C3-4F6F59D7A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9325" y="276225"/>
            <a:ext cx="5400675" cy="8020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BBA651-306F-CCE4-D421-6576106AF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1290637"/>
            <a:ext cx="8722583" cy="3567113"/>
          </a:xfrm>
        </p:spPr>
        <p:txBody>
          <a:bodyPr anchor="b">
            <a:normAutofit/>
          </a:bodyPr>
          <a:lstStyle>
            <a:lvl1pPr>
              <a:defRPr sz="8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2.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2612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E306-28D2-196E-2203-8C768085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212-EC61-3877-0E90-D68D0BEB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750" y="2282825"/>
            <a:ext cx="6496050" cy="5438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6892C-54F4-C806-0F20-BEB49994E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6200" y="2282825"/>
            <a:ext cx="6496050" cy="5438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36967E95-9AB5-B097-6906-10B817C97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B0F4ADE-7B29-7216-4275-88D4653A3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193D1AD-7DEE-CAB6-3FC0-E6A2F387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3138" y="7846582"/>
            <a:ext cx="5143500" cy="457200"/>
          </a:xfrm>
        </p:spPr>
        <p:txBody>
          <a:bodyPr/>
          <a:lstStyle/>
          <a:p>
            <a:r>
              <a:rPr lang="en-US"/>
              <a:t>©COMMUNITY CATALYST   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1A68-001E-05E1-CA6D-89747CF1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457200"/>
            <a:ext cx="13144500" cy="1655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184A-A91A-D10B-1361-F228BCAC0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338" y="2101850"/>
            <a:ext cx="6448425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649FE-74F8-C395-821D-7EE72E8F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9338" y="3132138"/>
            <a:ext cx="6448425" cy="4605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05B4-EFCC-BD96-3849-44ED82A33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5250" y="2101850"/>
            <a:ext cx="6478588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7065A-AE3A-9E18-F624-FFB24B00F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15250" y="3132138"/>
            <a:ext cx="6478588" cy="4605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B7D56-AFCD-538A-6A57-2DD1D6F9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E40D-D43C-0A42-89A0-C57E32B019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9D2C2AAE-A37E-BE17-9706-A4C8871B0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58FD-8648-8109-E706-C3B665D1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BDD6D6E5-9218-0440-501F-D603079B9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10877-6B8E-278D-5AA1-A0E6D223A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87732-90AF-D004-4B8F-DCFCCD52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3138" y="7846582"/>
            <a:ext cx="5143500" cy="457200"/>
          </a:xfrm>
        </p:spPr>
        <p:txBody>
          <a:bodyPr/>
          <a:lstStyle/>
          <a:p>
            <a:r>
              <a:rPr lang="en-US"/>
              <a:t>©COMMUNITY CATALYST   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7F5D-89C1-695B-4B6F-9616AEC2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571500"/>
            <a:ext cx="4916487" cy="20002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1DE81-1280-18B6-504A-5B12C565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588" y="1235075"/>
            <a:ext cx="7715250" cy="6091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28D08-1A27-F12B-3FB7-5448444F3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338" y="2571750"/>
            <a:ext cx="4916487" cy="4764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5A2D811C-FD42-11FF-AC6E-FFE1B6296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BEC8D30-DC9A-716F-097C-76B9B75B6D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75D599E-E93B-414F-E915-9D43A4D9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3138" y="7846582"/>
            <a:ext cx="5143500" cy="457200"/>
          </a:xfrm>
        </p:spPr>
        <p:txBody>
          <a:bodyPr/>
          <a:lstStyle/>
          <a:p>
            <a:r>
              <a:rPr lang="en-US"/>
              <a:t>©COMMUNITY CATALYST   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36DDD-3B96-28AA-A341-456ECED2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457200"/>
            <a:ext cx="13144500" cy="165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8A310-B312-52E0-C275-619C1689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2282825"/>
            <a:ext cx="13144500" cy="543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08C55-3C3C-66D7-14E9-F5D64EC5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6638" y="7846582"/>
            <a:ext cx="34418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961DE40D-D43C-0A42-89A0-C57E32B01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28E630-C023-F9D3-7279-46450C45F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33138" y="7846582"/>
            <a:ext cx="51435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©COMMUNITY CATALYST   •</a:t>
            </a:r>
            <a:endParaRPr lang="en-US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735078D5-042E-9E67-52D8-7DDB50714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750" y="7846582"/>
            <a:ext cx="3429000" cy="457200"/>
          </a:xfrm>
          <a:prstGeom prst="rect">
            <a:avLst/>
          </a:prstGeom>
        </p:spPr>
        <p:txBody>
          <a:bodyPr anchor="ctr"/>
          <a:lstStyle>
            <a:lvl1pPr>
              <a:defRPr sz="80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5" r:id="rId11"/>
    <p:sldLayoutId id="214748366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Teod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811000" y="6534150"/>
            <a:ext cx="3076575" cy="20383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5800" y="571500"/>
            <a:ext cx="10910035" cy="440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550"/>
              </a:lnSpc>
            </a:pPr>
            <a:r>
              <a:rPr lang="en-US" sz="8550" dirty="0" smtClean="0">
                <a:solidFill>
                  <a:srgbClr val="FFFFFF"/>
                </a:solidFill>
                <a:latin typeface="Teodor Regular" pitchFamily="34" charset="0"/>
              </a:rPr>
              <a:t>Oral Health Considerations for the Dually-Eligible Population</a:t>
            </a:r>
            <a:endParaRPr lang="en-US" sz="8550" dirty="0"/>
          </a:p>
        </p:txBody>
      </p:sp>
      <p:sp>
        <p:nvSpPr>
          <p:cNvPr id="5" name="Text 1"/>
          <p:cNvSpPr/>
          <p:nvPr/>
        </p:nvSpPr>
        <p:spPr>
          <a:xfrm>
            <a:off x="685800" y="5360533"/>
            <a:ext cx="8109858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40"/>
              </a:lnSpc>
            </a:pPr>
            <a:r>
              <a:rPr lang="en-US" sz="2400" b="0" i="0" dirty="0" smtClean="0">
                <a:solidFill>
                  <a:srgbClr val="FFFFFF"/>
                </a:solidFill>
                <a:latin typeface="PP Mori Regular" pitchFamily="34" charset="0"/>
                <a:ea typeface="PP Mori Regular" pitchFamily="34" charset="-122"/>
                <a:cs typeface="PP Mori Regular" pitchFamily="34" charset="-120"/>
              </a:rPr>
              <a:t>Kasey Wilson, Senior Policy Analyst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685799" y="7858125"/>
            <a:ext cx="33127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77"/>
              </a:lnSpc>
            </a:pPr>
            <a:r>
              <a:rPr lang="en-US" sz="1400" kern="0" spc="47" dirty="0" smtClean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MARCH 2023</a:t>
            </a:r>
            <a:endParaRPr lang="en-US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13DF76-8F1A-A4B1-2AC6-5F19C87802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133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81100" y="1809750"/>
            <a:ext cx="7132300" cy="5362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34425" y="1495425"/>
            <a:ext cx="4703611" cy="526940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630150" y="314325"/>
            <a:ext cx="2027760" cy="235304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43750" y="6457950"/>
            <a:ext cx="2240407" cy="21145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8B1A4-198B-594A-BBC4-06B0D013CD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9125" y="1428750"/>
            <a:ext cx="10086975" cy="1619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375"/>
              </a:lnSpc>
            </a:pPr>
            <a:r>
              <a:rPr lang="en-US" sz="5000" b="0" i="0" dirty="0" smtClean="0">
                <a:solidFill>
                  <a:srgbClr val="133D35"/>
                </a:solidFill>
                <a:latin typeface="Teodor Regular" pitchFamily="34" charset="0"/>
                <a:ea typeface="Teodor Regular" pitchFamily="34" charset="-122"/>
                <a:cs typeface="Teodor Regular" pitchFamily="34" charset="-120"/>
              </a:rPr>
              <a:t>Coverage Considerations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1024765" y="2642360"/>
            <a:ext cx="12314997" cy="26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Medicare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does not include a dental benefit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Medicaid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dental benefits are optional for adults</a:t>
            </a:r>
          </a:p>
          <a:p>
            <a:pPr marL="285750" indent="-285750">
              <a:lnSpc>
                <a:spcPts val="2438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12-20% of </a:t>
            </a:r>
            <a:r>
              <a:rPr lang="en-US" b="1" dirty="0" smtClean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dual</a:t>
            </a:r>
            <a:r>
              <a:rPr lang="en-US" b="1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b="1" dirty="0" smtClean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eligibles</a:t>
            </a:r>
            <a:r>
              <a:rPr lang="en-US" b="1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use (Medicaid) dental services</a:t>
            </a:r>
            <a:endParaRPr lang="en-US" dirty="0">
              <a:solidFill>
                <a:srgbClr val="444444"/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23915" y="4862305"/>
            <a:ext cx="3966128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9375"/>
              </a:lnSpc>
            </a:pPr>
            <a:r>
              <a:rPr lang="en-US" sz="7500" b="1" i="0" dirty="0" smtClean="0">
                <a:solidFill>
                  <a:srgbClr val="133D35"/>
                </a:solidFill>
                <a:latin typeface="PP Mori Bold" pitchFamily="34" charset="0"/>
                <a:ea typeface="PP Mori Bold" pitchFamily="34" charset="-122"/>
                <a:cs typeface="PP Mori Bold" pitchFamily="34" charset="-120"/>
              </a:rPr>
              <a:t>12.2 MIL</a:t>
            </a:r>
            <a:endParaRPr lang="en-US" sz="7500" dirty="0"/>
          </a:p>
        </p:txBody>
      </p:sp>
      <p:sp>
        <p:nvSpPr>
          <p:cNvPr id="7" name="Text 4"/>
          <p:cNvSpPr/>
          <p:nvPr/>
        </p:nvSpPr>
        <p:spPr>
          <a:xfrm>
            <a:off x="1062675" y="5931590"/>
            <a:ext cx="321874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38"/>
              </a:lnSpc>
            </a:pPr>
            <a:r>
              <a:rPr lang="en-US" b="0" i="0" dirty="0" smtClean="0">
                <a:solidFill>
                  <a:srgbClr val="133D35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People enrolled in both Medicare and Medicaid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5895427" y="4836215"/>
            <a:ext cx="3968496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9375"/>
              </a:lnSpc>
            </a:pPr>
            <a:r>
              <a:rPr lang="en-US" sz="7500" b="1" dirty="0" smtClean="0">
                <a:solidFill>
                  <a:srgbClr val="133D35"/>
                </a:solidFill>
                <a:latin typeface="PP Mori Bold" pitchFamily="34" charset="0"/>
                <a:ea typeface="PP Mori Bold" pitchFamily="34" charset="-122"/>
                <a:cs typeface="PP Mori Bold" pitchFamily="34" charset="-120"/>
              </a:rPr>
              <a:t>62</a:t>
            </a:r>
            <a:r>
              <a:rPr lang="en-US" sz="7500" b="1" i="0" dirty="0" smtClean="0">
                <a:solidFill>
                  <a:srgbClr val="133D35"/>
                </a:solidFill>
                <a:latin typeface="PP Mori Bold" pitchFamily="34" charset="0"/>
                <a:ea typeface="PP Mori Bold" pitchFamily="34" charset="-122"/>
                <a:cs typeface="PP Mori Bold" pitchFamily="34" charset="-120"/>
              </a:rPr>
              <a:t>%</a:t>
            </a:r>
            <a:endParaRPr lang="en-US" sz="7500" dirty="0"/>
          </a:p>
        </p:txBody>
      </p:sp>
      <p:sp>
        <p:nvSpPr>
          <p:cNvPr id="9" name="Text 6"/>
          <p:cNvSpPr/>
          <p:nvPr/>
        </p:nvSpPr>
        <p:spPr>
          <a:xfrm>
            <a:off x="7033615" y="5982940"/>
            <a:ext cx="296433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38"/>
              </a:lnSpc>
            </a:pPr>
            <a:r>
              <a:rPr lang="en-US" b="1" dirty="0" smtClean="0">
                <a:solidFill>
                  <a:srgbClr val="133D35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t>Of dual eligibles are age 65+</a:t>
            </a:r>
            <a:endParaRPr lang="en-US" b="1" dirty="0"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730548" y="4836215"/>
            <a:ext cx="3968496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9375"/>
              </a:lnSpc>
            </a:pPr>
            <a:r>
              <a:rPr lang="en-US" sz="7500" b="1" dirty="0" smtClean="0">
                <a:solidFill>
                  <a:srgbClr val="133D35"/>
                </a:solidFill>
                <a:latin typeface="PP Mori Bold" pitchFamily="34" charset="0"/>
                <a:ea typeface="PP Mori Bold" pitchFamily="34" charset="-122"/>
                <a:cs typeface="PP Mori Bold" pitchFamily="34" charset="-120"/>
              </a:rPr>
              <a:t>49</a:t>
            </a:r>
            <a:r>
              <a:rPr lang="en-US" sz="7500" b="1" i="0" dirty="0" smtClean="0">
                <a:solidFill>
                  <a:srgbClr val="133D35"/>
                </a:solidFill>
                <a:latin typeface="PP Mori Bold" pitchFamily="34" charset="0"/>
                <a:ea typeface="PP Mori Bold" pitchFamily="34" charset="-122"/>
                <a:cs typeface="PP Mori Bold" pitchFamily="34" charset="-120"/>
              </a:rPr>
              <a:t>%</a:t>
            </a:r>
            <a:endParaRPr lang="en-US" sz="7500" dirty="0"/>
          </a:p>
        </p:txBody>
      </p:sp>
      <p:sp>
        <p:nvSpPr>
          <p:cNvPr id="11" name="Text 8"/>
          <p:cNvSpPr/>
          <p:nvPr/>
        </p:nvSpPr>
        <p:spPr>
          <a:xfrm>
            <a:off x="11755055" y="5960995"/>
            <a:ext cx="2381250" cy="1369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38"/>
              </a:lnSpc>
            </a:pPr>
            <a:r>
              <a:rPr lang="en-US" b="0" i="0" dirty="0" smtClean="0">
                <a:solidFill>
                  <a:srgbClr val="133D35"/>
                </a:solidFill>
                <a:latin typeface="Inter Semi Bold" pitchFamily="34" charset="0"/>
                <a:ea typeface="Inter Semi Bold" pitchFamily="34" charset="-122"/>
                <a:cs typeface="Inter Semi Bold" pitchFamily="34" charset="-120"/>
              </a:rPr>
              <a:t>Of dual eligibles have 1+ limitation on activities of daily living</a:t>
            </a:r>
            <a:endParaRPr lang="en-US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C4EE472-9BC3-C514-DB9E-56A37163A1A4}"/>
              </a:ext>
            </a:extLst>
          </p:cNvPr>
          <p:cNvSpPr/>
          <p:nvPr/>
        </p:nvSpPr>
        <p:spPr>
          <a:xfrm>
            <a:off x="12458700" y="8058150"/>
            <a:ext cx="176212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77"/>
              </a:lnSpc>
            </a:pPr>
            <a:r>
              <a:rPr lang="en-US" sz="675" b="0" i="0" kern="0" spc="47" dirty="0">
                <a:solidFill>
                  <a:srgbClr val="133D3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©COMMUNITY CATALYST </a:t>
            </a:r>
            <a:r>
              <a:rPr lang="en-US" sz="675" b="0" i="0" kern="0" spc="47" dirty="0" smtClean="0">
                <a:solidFill>
                  <a:srgbClr val="133D3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</a:t>
            </a:r>
            <a:endParaRPr lang="en-US" sz="675" dirty="0"/>
          </a:p>
        </p:txBody>
      </p:sp>
      <p:sp>
        <p:nvSpPr>
          <p:cNvPr id="15" name="Text 1"/>
          <p:cNvSpPr/>
          <p:nvPr/>
        </p:nvSpPr>
        <p:spPr>
          <a:xfrm>
            <a:off x="619124" y="1002196"/>
            <a:ext cx="441670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63"/>
              </a:lnSpc>
            </a:pPr>
            <a:r>
              <a:rPr lang="en-US" sz="1650" b="1" i="0" kern="0" spc="99" dirty="0" smtClean="0">
                <a:solidFill>
                  <a:srgbClr val="133D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ORAL HEALTH ACCESS &amp; CARE</a:t>
            </a:r>
            <a:endParaRPr lang="en-US" sz="165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4411325" y="7800975"/>
            <a:ext cx="575439" cy="5756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9125" y="1428750"/>
            <a:ext cx="12077700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375"/>
              </a:lnSpc>
            </a:pPr>
            <a:r>
              <a:rPr lang="en-US" sz="5100" dirty="0" smtClean="0">
                <a:solidFill>
                  <a:srgbClr val="133D35"/>
                </a:solidFill>
                <a:latin typeface="Teodor Regular" pitchFamily="34" charset="0"/>
                <a:ea typeface="Teodor Regular" pitchFamily="34" charset="-122"/>
              </a:rPr>
              <a:t>Impact on Health Outcomes</a:t>
            </a:r>
            <a:endParaRPr lang="en-US" sz="5100" dirty="0"/>
          </a:p>
        </p:txBody>
      </p:sp>
      <p:sp>
        <p:nvSpPr>
          <p:cNvPr id="6" name="Text 3"/>
          <p:cNvSpPr/>
          <p:nvPr/>
        </p:nvSpPr>
        <p:spPr>
          <a:xfrm>
            <a:off x="1024765" y="2656648"/>
            <a:ext cx="7165078" cy="51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Many common </a:t>
            </a:r>
            <a:r>
              <a:rPr lang="en-US" b="1" dirty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chronic conditions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are connected to oral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health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Common for people with disabilities with Medicare to have chronic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health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conditions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More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likely to develop gum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disease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Less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likely to get dental care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People with developmental disabilities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have higher levels of tooth decay and gum disease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 in 5 </a:t>
            </a:r>
            <a:r>
              <a:rPr lang="en-US" b="1" dirty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older adults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have untreated tooth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decay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About 2/3 have gum disease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Dually eligible 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adults are more likely than other Medicare enrollees to have dental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problems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Some </a:t>
            </a:r>
            <a:r>
              <a:rPr lang="en-US" b="1" dirty="0">
                <a:solidFill>
                  <a:srgbClr val="4F49AD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medications</a:t>
            </a:r>
            <a:r>
              <a:rPr lang="en-US" dirty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can cause dry mouth or other symptoms/side effects that affect oral </a:t>
            </a:r>
            <a:r>
              <a:rPr lang="en-US" dirty="0" smtClean="0">
                <a:solidFill>
                  <a:srgbClr val="444444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health</a:t>
            </a:r>
            <a:endParaRPr lang="en-US" dirty="0">
              <a:solidFill>
                <a:srgbClr val="444444"/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D9D793F4-64B9-9F4E-A304-54CC544D11B2}"/>
              </a:ext>
            </a:extLst>
          </p:cNvPr>
          <p:cNvSpPr/>
          <p:nvPr/>
        </p:nvSpPr>
        <p:spPr>
          <a:xfrm>
            <a:off x="12458700" y="8058150"/>
            <a:ext cx="176212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77"/>
              </a:lnSpc>
            </a:pPr>
            <a:r>
              <a:rPr lang="en-US" sz="675" b="0" i="0" kern="0" spc="47" dirty="0">
                <a:solidFill>
                  <a:srgbClr val="133D3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©COMMUNITY CATALYST </a:t>
            </a:r>
            <a:r>
              <a:rPr lang="en-US" sz="675" b="0" i="0" kern="0" spc="47" dirty="0" smtClean="0">
                <a:solidFill>
                  <a:srgbClr val="133D3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</a:t>
            </a:r>
            <a:endParaRPr lang="en-US" sz="675" dirty="0"/>
          </a:p>
        </p:txBody>
      </p:sp>
      <p:sp>
        <p:nvSpPr>
          <p:cNvPr id="9" name="Text 1"/>
          <p:cNvSpPr/>
          <p:nvPr/>
        </p:nvSpPr>
        <p:spPr>
          <a:xfrm>
            <a:off x="619124" y="1002196"/>
            <a:ext cx="441670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63"/>
              </a:lnSpc>
            </a:pPr>
            <a:r>
              <a:rPr lang="en-US" sz="1650" b="1" i="0" kern="0" spc="99" dirty="0" smtClean="0">
                <a:solidFill>
                  <a:srgbClr val="133D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ORAL HEALTH ACCESS &amp; CARE</a:t>
            </a:r>
            <a:endParaRPr lang="en-US" sz="165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8250" y="0"/>
            <a:ext cx="6381750" cy="857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420" y="152400"/>
            <a:ext cx="6610350" cy="746329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4411325" y="7800975"/>
            <a:ext cx="575440" cy="5756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43994" y="1614281"/>
            <a:ext cx="7924799" cy="810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10"/>
              </a:lnSpc>
            </a:pPr>
            <a:r>
              <a:rPr lang="en-US" sz="4500" b="0" i="0" dirty="0" smtClean="0">
                <a:solidFill>
                  <a:srgbClr val="133D35"/>
                </a:solidFill>
                <a:latin typeface="Teodor Regular" pitchFamily="34" charset="0"/>
                <a:ea typeface="Teodor Regular" pitchFamily="34" charset="-122"/>
                <a:cs typeface="Teodor Regular" pitchFamily="34" charset="-120"/>
              </a:rPr>
              <a:t>Accessibility Considerations</a:t>
            </a:r>
            <a:endParaRPr lang="en-US" sz="4500" dirty="0"/>
          </a:p>
        </p:txBody>
      </p:sp>
      <p:sp>
        <p:nvSpPr>
          <p:cNvPr id="6" name="Text 2"/>
          <p:cNvSpPr/>
          <p:nvPr/>
        </p:nvSpPr>
        <p:spPr>
          <a:xfrm>
            <a:off x="7987333" y="2667172"/>
            <a:ext cx="5753100" cy="3951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Inter Regular"/>
              </a:rPr>
              <a:t>Wheelchair/mobility device accessibility</a:t>
            </a:r>
          </a:p>
          <a:p>
            <a:pPr marL="285750" indent="-285750" algn="l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Inter Regular"/>
              </a:rPr>
              <a:t>Accessibility of dental chairs/</a:t>
            </a:r>
            <a:r>
              <a:rPr lang="en-US" dirty="0" err="1" smtClean="0">
                <a:latin typeface="Inter Regular"/>
              </a:rPr>
              <a:t>operatories</a:t>
            </a:r>
            <a:endParaRPr lang="en-US" dirty="0" smtClean="0">
              <a:latin typeface="Inter Regular"/>
            </a:endParaRPr>
          </a:p>
          <a:p>
            <a:pPr marL="285750" indent="-285750" algn="l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Inter Regular"/>
              </a:rPr>
              <a:t>Behavioral or sensory needs</a:t>
            </a:r>
          </a:p>
          <a:p>
            <a:pPr marL="285750" indent="-285750" algn="l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Inter Regular"/>
              </a:rPr>
              <a:t>Provider education/interprofessional training</a:t>
            </a:r>
            <a:endParaRPr lang="en-US" sz="1800" dirty="0">
              <a:latin typeface="Inter Regular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57916C1-83C1-DDE0-8BD8-31D6AF4496E1}"/>
              </a:ext>
            </a:extLst>
          </p:cNvPr>
          <p:cNvSpPr/>
          <p:nvPr/>
        </p:nvSpPr>
        <p:spPr>
          <a:xfrm>
            <a:off x="12458700" y="8058150"/>
            <a:ext cx="176212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77"/>
              </a:lnSpc>
            </a:pPr>
            <a:r>
              <a:rPr lang="en-US" sz="675" b="0" i="0" kern="0" spc="47" dirty="0">
                <a:solidFill>
                  <a:srgbClr val="133D3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©COMMUNITY CATALYST 2022  •  </a:t>
            </a:r>
            <a:fld id="{D5E99594-AAAD-E74E-B720-4F8EF41D7383}" type="slidenum">
              <a:rPr lang="en-US" sz="675" b="0" i="0" kern="0" spc="47" smtClean="0">
                <a:solidFill>
                  <a:srgbClr val="133D3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fld>
            <a:endParaRPr lang="en-US" sz="675" dirty="0"/>
          </a:p>
        </p:txBody>
      </p:sp>
      <p:sp>
        <p:nvSpPr>
          <p:cNvPr id="10" name="Text 1"/>
          <p:cNvSpPr/>
          <p:nvPr/>
        </p:nvSpPr>
        <p:spPr>
          <a:xfrm>
            <a:off x="7443994" y="1104401"/>
            <a:ext cx="441670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63"/>
              </a:lnSpc>
            </a:pPr>
            <a:r>
              <a:rPr lang="en-US" sz="1650" b="1" i="0" kern="0" spc="99" dirty="0" smtClean="0">
                <a:solidFill>
                  <a:srgbClr val="133D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ORAL HEALTH ACCESS &amp; CARE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133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72225" y="7134225"/>
            <a:ext cx="2505075" cy="7444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43350" y="3771486"/>
            <a:ext cx="7353300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8868"/>
              </a:lnSpc>
            </a:pPr>
            <a:r>
              <a:rPr lang="en-US" sz="8527" b="0" i="0" dirty="0">
                <a:solidFill>
                  <a:srgbClr val="FFFFFF"/>
                </a:solidFill>
                <a:latin typeface="Teodor TRIAL Regular" pitchFamily="34" charset="0"/>
                <a:ea typeface="Teodor TRIAL Regular" pitchFamily="34" charset="-122"/>
                <a:cs typeface="Teodor TRIAL Regular" pitchFamily="34" charset="-120"/>
              </a:rPr>
              <a:t>Thank you</a:t>
            </a:r>
            <a:endParaRPr lang="en-US" sz="852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DFCDC-1D9E-96D9-A066-B66BA322A5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876638" y="7846582"/>
            <a:ext cx="344188" cy="457200"/>
          </a:xfrm>
        </p:spPr>
        <p:txBody>
          <a:bodyPr/>
          <a:lstStyle/>
          <a:p>
            <a:fld id="{961DE40D-D43C-0A42-89A0-C57E32B0199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Community Catalyst Colors">
      <a:dk1>
        <a:srgbClr val="444444"/>
      </a:dk1>
      <a:lt1>
        <a:srgbClr val="FFFFFF"/>
      </a:lt1>
      <a:dk2>
        <a:srgbClr val="133C34"/>
      </a:dk2>
      <a:lt2>
        <a:srgbClr val="E7E6E6"/>
      </a:lt2>
      <a:accent1>
        <a:srgbClr val="5049AD"/>
      </a:accent1>
      <a:accent2>
        <a:srgbClr val="F34B08"/>
      </a:accent2>
      <a:accent3>
        <a:srgbClr val="FFE9E0"/>
      </a:accent3>
      <a:accent4>
        <a:srgbClr val="FFC000"/>
      </a:accent4>
      <a:accent5>
        <a:srgbClr val="ACFDC5"/>
      </a:accent5>
      <a:accent6>
        <a:srgbClr val="C84678"/>
      </a:accent6>
      <a:hlink>
        <a:srgbClr val="133C34"/>
      </a:hlink>
      <a:folHlink>
        <a:srgbClr val="342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Care Implementation Forum - 3.15.23" id="{31235B57-D88C-4219-8A33-1EAAD74A06E7}" vid="{80FB5A25-D981-4EA6-80D1-2D6AB13BC1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OneCare Implementation Forum - 3.15.23</Template>
  <TotalTime>0</TotalTime>
  <Words>222</Words>
  <Application>Microsoft Office PowerPoint</Application>
  <PresentationFormat>Custom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Inter</vt:lpstr>
      <vt:lpstr>Inter Bold</vt:lpstr>
      <vt:lpstr>Inter Regular</vt:lpstr>
      <vt:lpstr>Inter Semi Bold</vt:lpstr>
      <vt:lpstr>PP Mori</vt:lpstr>
      <vt:lpstr>PP Mori Bold</vt:lpstr>
      <vt:lpstr>PP Mori Regular</vt:lpstr>
      <vt:lpstr>Teodor</vt:lpstr>
      <vt:lpstr>Teodor Regular</vt:lpstr>
      <vt:lpstr>Teodor TRIAL Regular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PptxGenJS Presentation</dc:subject>
  <dc:creator>Kasey Wilson</dc:creator>
  <cp:lastModifiedBy>Kasey Wilson</cp:lastModifiedBy>
  <cp:revision>1</cp:revision>
  <dcterms:created xsi:type="dcterms:W3CDTF">2023-03-08T20:36:44Z</dcterms:created>
  <dcterms:modified xsi:type="dcterms:W3CDTF">2023-03-08T20:37:25Z</dcterms:modified>
</cp:coreProperties>
</file>