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69" r:id="rId4"/>
    <p:sldId id="276" r:id="rId5"/>
    <p:sldId id="275" r:id="rId6"/>
    <p:sldId id="265" r:id="rId7"/>
    <p:sldId id="272" r:id="rId8"/>
    <p:sldId id="281" r:id="rId9"/>
    <p:sldId id="277" r:id="rId10"/>
    <p:sldId id="284" r:id="rId11"/>
    <p:sldId id="274" r:id="rId12"/>
    <p:sldId id="278" r:id="rId13"/>
    <p:sldId id="285" r:id="rId14"/>
    <p:sldId id="282" r:id="rId15"/>
    <p:sldId id="283" r:id="rId16"/>
    <p:sldId id="28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7" d="100"/>
          <a:sy n="77" d="100"/>
        </p:scale>
        <p:origin x="-1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9F5A29-B4B6-496B-9AF1-BAE5388E4547}" type="datetimeFigureOut">
              <a:rPr lang="en-US" smtClean="0"/>
              <a:t>8/31/2017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68B49-804A-4736-AD26-D263CD4A1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811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8B49-804A-4736-AD26-D263CD4A107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0707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8B49-804A-4736-AD26-D263CD4A1075}" type="slidenum">
              <a:rPr lang="en-US" smtClean="0"/>
              <a:t>10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3295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8B49-804A-4736-AD26-D263CD4A1075}" type="slidenum">
              <a:rPr lang="en-US" smtClean="0"/>
              <a:t>11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7031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8B49-804A-4736-AD26-D263CD4A107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5694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8B49-804A-4736-AD26-D263CD4A1075}" type="slidenum">
              <a:rPr lang="en-US" smtClean="0"/>
              <a:t>13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7603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8B49-804A-4736-AD26-D263CD4A1075}" type="slidenum">
              <a:rPr lang="en-US" smtClean="0"/>
              <a:t>14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4198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8B49-804A-4736-AD26-D263CD4A107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944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8B49-804A-4736-AD26-D263CD4A1075}" type="slidenum">
              <a:rPr lang="en-US" smtClean="0"/>
              <a:t>16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1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8B49-804A-4736-AD26-D263CD4A107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837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8B49-804A-4736-AD26-D263CD4A107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012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8B49-804A-4736-AD26-D263CD4A107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897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8B49-804A-4736-AD26-D263CD4A107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600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8B49-804A-4736-AD26-D263CD4A1075}" type="slidenum">
              <a:rPr lang="en-US" smtClean="0"/>
              <a:t>6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1044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8B49-804A-4736-AD26-D263CD4A107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21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8B49-804A-4736-AD26-D263CD4A1075}" type="slidenum">
              <a:rPr lang="en-US" smtClean="0"/>
              <a:t>8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6305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8B49-804A-4736-AD26-D263CD4A1075}" type="slidenum">
              <a:rPr lang="en-US" smtClean="0"/>
              <a:t>9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383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0184B-C5B4-4A01-A4E1-6506C4A75F31}" type="datetimeFigureOut">
              <a:rPr lang="en-US" smtClean="0"/>
              <a:pPr/>
              <a:t>8/31/2017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FDFF0-6982-4759-A481-221DF31D2A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517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0184B-C5B4-4A01-A4E1-6506C4A75F31}" type="datetimeFigureOut">
              <a:rPr lang="en-US" smtClean="0"/>
              <a:pPr/>
              <a:t>8/31/2017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FDFF0-6982-4759-A481-221DF31D2A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944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0184B-C5B4-4A01-A4E1-6506C4A75F31}" type="datetimeFigureOut">
              <a:rPr lang="en-US" smtClean="0"/>
              <a:pPr/>
              <a:t>8/31/2017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FDFF0-6982-4759-A481-221DF31D2A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257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0184B-C5B4-4A01-A4E1-6506C4A75F31}" type="datetimeFigureOut">
              <a:rPr lang="en-US" smtClean="0"/>
              <a:pPr/>
              <a:t>8/31/2017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FDFF0-6982-4759-A481-221DF31D2A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4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0184B-C5B4-4A01-A4E1-6506C4A75F31}" type="datetimeFigureOut">
              <a:rPr lang="en-US" smtClean="0"/>
              <a:pPr/>
              <a:t>8/31/2017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FDFF0-6982-4759-A481-221DF31D2A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914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0184B-C5B4-4A01-A4E1-6506C4A75F31}" type="datetimeFigureOut">
              <a:rPr lang="en-US" smtClean="0"/>
              <a:pPr/>
              <a:t>8/31/2017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FDFF0-6982-4759-A481-221DF31D2A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14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0184B-C5B4-4A01-A4E1-6506C4A75F31}" type="datetimeFigureOut">
              <a:rPr lang="en-US" smtClean="0"/>
              <a:pPr/>
              <a:t>8/31/2017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FDFF0-6982-4759-A481-221DF31D2A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12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0184B-C5B4-4A01-A4E1-6506C4A75F31}" type="datetimeFigureOut">
              <a:rPr lang="en-US" smtClean="0"/>
              <a:pPr/>
              <a:t>8/31/2017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FDFF0-6982-4759-A481-221DF31D2A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008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0184B-C5B4-4A01-A4E1-6506C4A75F31}" type="datetimeFigureOut">
              <a:rPr lang="en-US" smtClean="0"/>
              <a:pPr/>
              <a:t>8/31/2017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FDFF0-6982-4759-A481-221DF31D2A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798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0184B-C5B4-4A01-A4E1-6506C4A75F31}" type="datetimeFigureOut">
              <a:rPr lang="en-US" smtClean="0"/>
              <a:pPr/>
              <a:t>8/31/2017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FDFF0-6982-4759-A481-221DF31D2A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233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0184B-C5B4-4A01-A4E1-6506C4A75F31}" type="datetimeFigureOut">
              <a:rPr lang="en-US" smtClean="0"/>
              <a:pPr/>
              <a:t>8/31/2017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FDFF0-6982-4759-A481-221DF31D2A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934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0184B-C5B4-4A01-A4E1-6506C4A75F31}" type="datetimeFigureOut">
              <a:rPr lang="en-US" smtClean="0"/>
              <a:pPr/>
              <a:t>8/31/2017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FDFF0-6982-4759-A481-221DF31D2A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555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One Care </a:t>
            </a:r>
            <a:br>
              <a:rPr lang="en-US" dirty="0" smtClean="0"/>
            </a:br>
            <a:r>
              <a:rPr lang="en-US" dirty="0" smtClean="0"/>
              <a:t>Implementation Council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First Term Review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196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Implementation Council 2.0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248" y="1825625"/>
            <a:ext cx="3263503" cy="4351338"/>
          </a:xfrm>
        </p:spPr>
      </p:pic>
    </p:spTree>
    <p:extLst>
      <p:ext uri="{BB962C8B-B14F-4D97-AF65-F5344CB8AC3E}">
        <p14:creationId xmlns:p14="http://schemas.microsoft.com/office/powerpoint/2010/main" val="2226347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>
                <a:cs typeface="Times New Roman" panose="02020603050405020304" pitchFamily="18" charset="0"/>
                <a:sym typeface="Times New Roman" panose="02020603050405020304" pitchFamily="18" charset="0"/>
              </a:rPr>
              <a:t>More Work Needs to Be Done</a:t>
            </a:r>
            <a:endParaRPr lang="en-US" altLang="en-US" dirty="0" smtClean="0"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Integration of peers</a:t>
            </a:r>
            <a:r>
              <a:rPr lang="en-US" dirty="0"/>
              <a:t> </a:t>
            </a:r>
          </a:p>
        </p:txBody>
      </p:sp>
      <p:sp>
        <p:nvSpPr>
          <p:cNvPr id="9220" name="Rectangle 3"/>
          <p:cNvSpPr>
            <a:spLocks/>
          </p:cNvSpPr>
          <p:nvPr/>
        </p:nvSpPr>
        <p:spPr bwMode="auto">
          <a:xfrm>
            <a:off x="6085879" y="1975984"/>
            <a:ext cx="3647599" cy="579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2180" tIns="32180" rIns="32180" bIns="32180" anchor="b"/>
          <a:lstStyle>
            <a:lvl1pPr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13541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13541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13541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13541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945"/>
              </a:spcBef>
            </a:pPr>
            <a:r>
              <a:rPr lang="en-US" altLang="en-US" sz="2295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Food and nutrition</a:t>
            </a:r>
          </a:p>
        </p:txBody>
      </p:sp>
      <p:pic>
        <p:nvPicPr>
          <p:cNvPr id="9221" name="Picture 4" descr="image12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7103" y="2457945"/>
            <a:ext cx="2836426" cy="1849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4" name="Rectangle 7"/>
          <p:cNvSpPr>
            <a:spLocks/>
          </p:cNvSpPr>
          <p:nvPr/>
        </p:nvSpPr>
        <p:spPr bwMode="auto">
          <a:xfrm>
            <a:off x="5862930" y="4316254"/>
            <a:ext cx="3646527" cy="37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2180" tIns="32180" rIns="32180" bIns="32180" anchor="b"/>
          <a:lstStyle>
            <a:lvl1pPr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13541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13541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13541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13541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945"/>
              </a:spcBef>
            </a:pPr>
            <a:r>
              <a:rPr lang="en-US" altLang="en-US" sz="2295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Access to oral healthcare</a:t>
            </a:r>
          </a:p>
        </p:txBody>
      </p:sp>
      <p:pic>
        <p:nvPicPr>
          <p:cNvPr id="9225" name="Picture 8" descr="image14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229" y="4952626"/>
            <a:ext cx="3630454" cy="1599843"/>
          </a:xfrm>
          <a:prstGeom prst="rect">
            <a:avLst/>
          </a:prstGeom>
          <a:noFill/>
          <a:ln w="25400">
            <a:solidFill>
              <a:srgbClr val="000000"/>
            </a:solidFill>
            <a:miter lim="4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Picture 3" descr="image7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203" y="2575872"/>
            <a:ext cx="2021188" cy="2372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53" y="4559643"/>
            <a:ext cx="2002204" cy="1890579"/>
          </a:xfrm>
          <a:prstGeom prst="rect">
            <a:avLst/>
          </a:prstGeom>
        </p:spPr>
      </p:pic>
      <p:sp>
        <p:nvSpPr>
          <p:cNvPr id="14" name="Rectangle 3"/>
          <p:cNvSpPr>
            <a:spLocks/>
          </p:cNvSpPr>
          <p:nvPr/>
        </p:nvSpPr>
        <p:spPr bwMode="auto">
          <a:xfrm>
            <a:off x="3445641" y="5291722"/>
            <a:ext cx="3647599" cy="579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2180" tIns="32180" rIns="32180" bIns="32180" anchor="b"/>
          <a:lstStyle>
            <a:lvl1pPr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13541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13541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13541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13541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945"/>
              </a:spcBef>
            </a:pPr>
            <a:r>
              <a:rPr lang="en-US" altLang="en-US" sz="2295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Transportation</a:t>
            </a:r>
          </a:p>
        </p:txBody>
      </p:sp>
    </p:spTree>
    <p:extLst>
      <p:ext uri="{BB962C8B-B14F-4D97-AF65-F5344CB8AC3E}">
        <p14:creationId xmlns:p14="http://schemas.microsoft.com/office/powerpoint/2010/main" val="64894719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>
                <a:cs typeface="Times New Roman" panose="02020603050405020304" pitchFamily="18" charset="0"/>
                <a:sym typeface="Times New Roman" panose="02020603050405020304" pitchFamily="18" charset="0"/>
              </a:rPr>
              <a:t>More Work Needs to Be Done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769" y="2660716"/>
            <a:ext cx="3629275" cy="3474178"/>
          </a:xfrm>
        </p:spPr>
      </p:pic>
      <p:sp>
        <p:nvSpPr>
          <p:cNvPr id="5" name="TextBox 4"/>
          <p:cNvSpPr txBox="1"/>
          <p:nvPr/>
        </p:nvSpPr>
        <p:spPr>
          <a:xfrm>
            <a:off x="790832" y="1915297"/>
            <a:ext cx="404066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LTSS Coordinator role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48634" y="1882347"/>
            <a:ext cx="404066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access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884" y="2865225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345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>
                <a:cs typeface="Times New Roman" panose="02020603050405020304" pitchFamily="18" charset="0"/>
                <a:sym typeface="Times New Roman" panose="02020603050405020304" pitchFamily="18" charset="0"/>
              </a:rPr>
              <a:t>More Work Needs to Be Done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698081" cy="823912"/>
          </a:xfrm>
        </p:spPr>
        <p:txBody>
          <a:bodyPr/>
          <a:lstStyle/>
          <a:p>
            <a:pPr algn="ctr"/>
            <a:r>
              <a:rPr lang="en-US" dirty="0"/>
              <a:t>Partnership in outreach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700496"/>
            <a:ext cx="3698081" cy="3005674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941126" y="1695695"/>
            <a:ext cx="4214553" cy="823912"/>
          </a:xfrm>
        </p:spPr>
        <p:txBody>
          <a:bodyPr/>
          <a:lstStyle/>
          <a:p>
            <a:pPr algn="ctr"/>
            <a:r>
              <a:rPr lang="en-US" dirty="0"/>
              <a:t>Town hall meetings and more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103" y="2517615"/>
            <a:ext cx="3862200" cy="3463106"/>
          </a:xfrm>
        </p:spPr>
      </p:pic>
    </p:spTree>
    <p:extLst>
      <p:ext uri="{BB962C8B-B14F-4D97-AF65-F5344CB8AC3E}">
        <p14:creationId xmlns:p14="http://schemas.microsoft.com/office/powerpoint/2010/main" val="3865232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Opportunity and </a:t>
            </a:r>
            <a:r>
              <a:rPr lang="en-US" dirty="0"/>
              <a:t>Obligation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still a demonstration</a:t>
            </a:r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896741"/>
            <a:ext cx="5157787" cy="2901255"/>
          </a:xfrm>
        </p:spPr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Increasing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quality and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growing to scale</a:t>
            </a: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837" y="2505075"/>
            <a:ext cx="3687913" cy="3684588"/>
          </a:xfrm>
        </p:spPr>
      </p:pic>
    </p:spTree>
    <p:extLst>
      <p:ext uri="{BB962C8B-B14F-4D97-AF65-F5344CB8AC3E}">
        <p14:creationId xmlns:p14="http://schemas.microsoft.com/office/powerpoint/2010/main" val="3885283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Opportunity and Obligation</a:t>
            </a: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4"/>
            <a:ext cx="5181600" cy="4451607"/>
          </a:xfrm>
        </p:spPr>
      </p:pic>
      <p:pic>
        <p:nvPicPr>
          <p:cNvPr id="13" name="Content Placeholder 12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74094"/>
            <a:ext cx="5181600" cy="3454400"/>
          </a:xfrm>
        </p:spPr>
      </p:pic>
    </p:spTree>
    <p:extLst>
      <p:ext uri="{BB962C8B-B14F-4D97-AF65-F5344CB8AC3E}">
        <p14:creationId xmlns:p14="http://schemas.microsoft.com/office/powerpoint/2010/main" val="4225525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Implementation Council 2.0 Priorities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092" y="1825625"/>
            <a:ext cx="6837816" cy="4351338"/>
          </a:xfrm>
        </p:spPr>
      </p:pic>
    </p:spTree>
    <p:extLst>
      <p:ext uri="{BB962C8B-B14F-4D97-AF65-F5344CB8AC3E}">
        <p14:creationId xmlns:p14="http://schemas.microsoft.com/office/powerpoint/2010/main" val="793455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34544"/>
            <a:ext cx="10515600" cy="4351338"/>
          </a:xfrm>
        </p:spPr>
        <p:txBody>
          <a:bodyPr>
            <a:normAutofit/>
          </a:bodyPr>
          <a:lstStyle/>
          <a:p>
            <a:pPr marL="571500" indent="-571500">
              <a:buFont typeface="+mj-lt"/>
              <a:buAutoNum type="romanUcPeriod"/>
            </a:pP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</a:rPr>
              <a:t>Overview</a:t>
            </a:r>
          </a:p>
          <a:p>
            <a:pPr marL="571500" indent="-571500">
              <a:buFont typeface="+mj-lt"/>
              <a:buAutoNum type="romanUcPeriod"/>
            </a:pPr>
            <a:endParaRPr lang="en-US" sz="4000" dirty="0">
              <a:solidFill>
                <a:schemeClr val="accent1">
                  <a:lumMod val="50000"/>
                </a:schemeClr>
              </a:solidFill>
            </a:endParaRPr>
          </a:p>
          <a:p>
            <a:pPr marL="571500" indent="-571500">
              <a:buFont typeface="+mj-lt"/>
              <a:buAutoNum type="romanUcPeriod"/>
            </a:pP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</a:rPr>
              <a:t>Major Accomplishments</a:t>
            </a:r>
            <a:endParaRPr lang="en-US" sz="4000" dirty="0">
              <a:solidFill>
                <a:schemeClr val="accent1">
                  <a:lumMod val="50000"/>
                </a:schemeClr>
              </a:solidFill>
            </a:endParaRPr>
          </a:p>
          <a:p>
            <a:pPr marL="571500" indent="-571500">
              <a:buFont typeface="+mj-lt"/>
              <a:buAutoNum type="romanUcPeriod"/>
            </a:pPr>
            <a:endParaRPr lang="en-US" sz="4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71500" indent="-571500">
              <a:buFont typeface="+mj-lt"/>
              <a:buAutoNum type="romanUcPeriod"/>
            </a:pP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</a:rPr>
              <a:t>Suggested Goals for the Next Implementation Council</a:t>
            </a:r>
            <a:endParaRPr lang="en-US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981200" y="398207"/>
            <a:ext cx="8229600" cy="155098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>One </a:t>
            </a:r>
            <a:r>
              <a:rPr lang="en-US" sz="6000" dirty="0"/>
              <a:t>Care Implementation Council 1.0</a:t>
            </a:r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60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6000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187495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44843"/>
            <a:ext cx="10515600" cy="573212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Two great plans 			A dedicated </a:t>
            </a:r>
            <a:r>
              <a:rPr lang="en-US" dirty="0"/>
              <a:t>UMass MassHealth team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Supportive </a:t>
            </a:r>
            <a:r>
              <a:rPr lang="en-US" dirty="0"/>
              <a:t>l</a:t>
            </a:r>
            <a:r>
              <a:rPr lang="en-US" dirty="0" smtClean="0"/>
              <a:t>eadership</a:t>
            </a:r>
          </a:p>
          <a:p>
            <a:pPr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CCA_logo-BORD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460" y="1228465"/>
            <a:ext cx="2468880" cy="914400"/>
          </a:xfrm>
          <a:prstGeom prst="rect">
            <a:avLst/>
          </a:prstGeom>
        </p:spPr>
      </p:pic>
      <p:pic>
        <p:nvPicPr>
          <p:cNvPr id="5" name="Picture 4" descr="tufts unif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251812"/>
            <a:ext cx="1473200" cy="1473200"/>
          </a:xfrm>
          <a:prstGeom prst="rect">
            <a:avLst/>
          </a:prstGeom>
        </p:spPr>
      </p:pic>
      <p:pic>
        <p:nvPicPr>
          <p:cNvPr id="6" name="Picture 5" descr="sudder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5134" y="4398063"/>
            <a:ext cx="2489052" cy="1778899"/>
          </a:xfrm>
          <a:prstGeom prst="rect">
            <a:avLst/>
          </a:prstGeom>
        </p:spPr>
      </p:pic>
      <p:pic>
        <p:nvPicPr>
          <p:cNvPr id="7" name="Picture 6" descr="timcms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581" y="4348552"/>
            <a:ext cx="3073146" cy="1939924"/>
          </a:xfrm>
          <a:prstGeom prst="rect">
            <a:avLst/>
          </a:prstGeom>
        </p:spPr>
      </p:pic>
      <p:pic>
        <p:nvPicPr>
          <p:cNvPr id="8" name="Picture 7" descr="dantsai-175px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4570" y="4394317"/>
            <a:ext cx="1981200" cy="1981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795" y="974959"/>
            <a:ext cx="4114800" cy="3081528"/>
          </a:xfrm>
          <a:prstGeom prst="rect">
            <a:avLst/>
          </a:prstGeom>
        </p:spPr>
      </p:pic>
      <p:pic>
        <p:nvPicPr>
          <p:cNvPr id="1026" name="Picture 2" descr="Image result for &quot;Robin Callahan&quot; Medicaid Masshealth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6" r="20904"/>
          <a:stretch/>
        </p:blipFill>
        <p:spPr bwMode="auto">
          <a:xfrm>
            <a:off x="9061454" y="4319136"/>
            <a:ext cx="2576946" cy="238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529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80781"/>
            <a:ext cx="5181600" cy="4351338"/>
          </a:xfrm>
        </p:spPr>
        <p:txBody>
          <a:bodyPr/>
          <a:lstStyle/>
          <a:p>
            <a:r>
              <a:rPr lang="en-US" sz="4800" dirty="0" smtClean="0"/>
              <a:t>We have a great Council </a:t>
            </a:r>
          </a:p>
          <a:p>
            <a:endParaRPr lang="en-US" sz="4800" dirty="0"/>
          </a:p>
          <a:p>
            <a:r>
              <a:rPr lang="en-US" sz="4800" dirty="0"/>
              <a:t>Amazing stakeholder involvement</a:t>
            </a:r>
            <a:endParaRPr lang="en-US" sz="4800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802535"/>
            <a:ext cx="5181600" cy="2072640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0" y="3431358"/>
            <a:ext cx="476250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76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600" dirty="0"/>
              <a:t> Implementation Council 1.0 Successes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382044"/>
            <a:ext cx="5181600" cy="3238500"/>
          </a:xfrm>
        </p:spPr>
      </p:pic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6406980" y="1825625"/>
            <a:ext cx="5181600" cy="43513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8000" dirty="0"/>
              <a:t>One Care </a:t>
            </a:r>
            <a:endParaRPr lang="en-US" sz="8000" dirty="0" smtClean="0"/>
          </a:p>
          <a:p>
            <a:pPr marL="0" indent="0" algn="ctr">
              <a:buNone/>
            </a:pPr>
            <a:r>
              <a:rPr lang="en-US" sz="8000" dirty="0" smtClean="0"/>
              <a:t>is </a:t>
            </a:r>
            <a:r>
              <a:rPr lang="en-US" sz="8000" dirty="0"/>
              <a:t>here </a:t>
            </a:r>
            <a:endParaRPr lang="en-US" sz="8000" dirty="0" smtClean="0"/>
          </a:p>
          <a:p>
            <a:pPr marL="0" indent="0" algn="ctr">
              <a:buNone/>
            </a:pPr>
            <a:r>
              <a:rPr lang="en-US" sz="8000" dirty="0" smtClean="0"/>
              <a:t>and </a:t>
            </a:r>
            <a:r>
              <a:rPr lang="en-US" sz="8000" dirty="0"/>
              <a:t>thriving</a:t>
            </a:r>
            <a:r>
              <a:rPr lang="en-US" sz="8000" dirty="0" smtClean="0"/>
              <a:t>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937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Positive </a:t>
            </a:r>
            <a:r>
              <a:rPr lang="en-US" dirty="0" smtClean="0"/>
              <a:t>Collaboration Between Council 1.0 </a:t>
            </a:r>
            <a:r>
              <a:rPr lang="en-US" dirty="0"/>
              <a:t>and MassHealth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75" y="2096294"/>
            <a:ext cx="6648450" cy="3810000"/>
          </a:xfrm>
        </p:spPr>
      </p:pic>
    </p:spTree>
    <p:extLst>
      <p:ext uri="{BB962C8B-B14F-4D97-AF65-F5344CB8AC3E}">
        <p14:creationId xmlns:p14="http://schemas.microsoft.com/office/powerpoint/2010/main" val="1774881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2132291" y="861537"/>
            <a:ext cx="3793331" cy="1275159"/>
          </a:xfrm>
        </p:spPr>
        <p:txBody>
          <a:bodyPr>
            <a:normAutofit fontScale="90000"/>
          </a:bodyPr>
          <a:lstStyle/>
          <a:p>
            <a:pPr algn="ctr" eaLnBrk="1"/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Who should be in a care team?</a:t>
            </a:r>
          </a:p>
        </p:txBody>
      </p:sp>
      <p:pic>
        <p:nvPicPr>
          <p:cNvPr id="7171" name="Picture 2" descr="image5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665" y="2399229"/>
            <a:ext cx="3718322" cy="3158966"/>
          </a:xfrm>
          <a:prstGeom prst="rect">
            <a:avLst/>
          </a:prstGeom>
          <a:noFill/>
          <a:ln w="25400">
            <a:solidFill>
              <a:srgbClr val="000000"/>
            </a:solidFill>
            <a:miter lim="4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2" name="Picture 3" descr="image6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019" y="2396014"/>
            <a:ext cx="3952994" cy="2766774"/>
          </a:xfrm>
          <a:prstGeom prst="rect">
            <a:avLst/>
          </a:prstGeom>
          <a:noFill/>
          <a:ln w="25400">
            <a:solidFill>
              <a:srgbClr val="000000"/>
            </a:solidFill>
            <a:miter lim="4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3" name="Rectangle 4"/>
          <p:cNvSpPr>
            <a:spLocks/>
          </p:cNvSpPr>
          <p:nvPr/>
        </p:nvSpPr>
        <p:spPr bwMode="auto">
          <a:xfrm>
            <a:off x="6188154" y="1161574"/>
            <a:ext cx="3870484" cy="975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2180" tIns="32180" rIns="32180" bIns="32180" anchor="ctr"/>
          <a:lstStyle>
            <a:lvl1pPr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13541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13541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13541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135413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432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BH Privacy best practices</a:t>
            </a:r>
          </a:p>
        </p:txBody>
      </p:sp>
    </p:spTree>
    <p:extLst>
      <p:ext uri="{BB962C8B-B14F-4D97-AF65-F5344CB8AC3E}">
        <p14:creationId xmlns:p14="http://schemas.microsoft.com/office/powerpoint/2010/main" val="417248255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3880" y="365125"/>
            <a:ext cx="11064240" cy="1325563"/>
          </a:xfrm>
        </p:spPr>
        <p:txBody>
          <a:bodyPr/>
          <a:lstStyle/>
          <a:p>
            <a:pPr algn="ctr"/>
            <a:r>
              <a:rPr lang="en-US" dirty="0" smtClean="0"/>
              <a:t>Quality </a:t>
            </a:r>
            <a:r>
              <a:rPr lang="en-US" dirty="0"/>
              <a:t>Metrics and Contracting Requirements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00" y="2064544"/>
            <a:ext cx="5003800" cy="387350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78412"/>
            <a:ext cx="5181600" cy="3445764"/>
          </a:xfrm>
        </p:spPr>
      </p:pic>
    </p:spTree>
    <p:extLst>
      <p:ext uri="{BB962C8B-B14F-4D97-AF65-F5344CB8AC3E}">
        <p14:creationId xmlns:p14="http://schemas.microsoft.com/office/powerpoint/2010/main" val="2388390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Housing </a:t>
            </a:r>
            <a:r>
              <a:rPr lang="en-US" dirty="0" smtClean="0"/>
              <a:t>Services </a:t>
            </a:r>
            <a:r>
              <a:rPr lang="en-US" dirty="0"/>
              <a:t>and Enrollment Process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75821"/>
            <a:ext cx="5181600" cy="3450945"/>
          </a:xfrm>
        </p:spPr>
      </p:pic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516595"/>
            <a:ext cx="5181600" cy="2969398"/>
          </a:xfrm>
        </p:spPr>
      </p:pic>
    </p:spTree>
    <p:extLst>
      <p:ext uri="{BB962C8B-B14F-4D97-AF65-F5344CB8AC3E}">
        <p14:creationId xmlns:p14="http://schemas.microsoft.com/office/powerpoint/2010/main" val="3802558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9857</TotalTime>
  <Words>151</Words>
  <Application>Microsoft Office PowerPoint</Application>
  <PresentationFormat>Custom</PresentationFormat>
  <Paragraphs>62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One Care  Implementation Council</vt:lpstr>
      <vt:lpstr> One Care Implementation Council 1.0  </vt:lpstr>
      <vt:lpstr>PowerPoint Presentation</vt:lpstr>
      <vt:lpstr>PowerPoint Presentation</vt:lpstr>
      <vt:lpstr> Implementation Council 1.0 Successes</vt:lpstr>
      <vt:lpstr>Positive Collaboration Between Council 1.0 and MassHealth</vt:lpstr>
      <vt:lpstr>Who should be in a care team?</vt:lpstr>
      <vt:lpstr>Quality Metrics and Contracting Requirements</vt:lpstr>
      <vt:lpstr>Housing Services and Enrollment Process</vt:lpstr>
      <vt:lpstr>Implementation Council 2.0</vt:lpstr>
      <vt:lpstr>More Work Needs to Be Done</vt:lpstr>
      <vt:lpstr>More Work Needs to Be Done</vt:lpstr>
      <vt:lpstr>More Work Needs to Be Done</vt:lpstr>
      <vt:lpstr>The Opportunity and Obligation</vt:lpstr>
      <vt:lpstr>The Opportunity and Obligation</vt:lpstr>
      <vt:lpstr>Implementation Council 2.0 Priorities</vt:lpstr>
    </vt:vector>
  </TitlesOfParts>
  <Company>UMass Medical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 Care Implementation Council</dc:title>
  <dc:creator>Krintzman, Joshua</dc:creator>
  <cp:lastModifiedBy>Jenna</cp:lastModifiedBy>
  <cp:revision>56</cp:revision>
  <dcterms:created xsi:type="dcterms:W3CDTF">2016-12-13T22:40:36Z</dcterms:created>
  <dcterms:modified xsi:type="dcterms:W3CDTF">2017-08-31T12:01:49Z</dcterms:modified>
</cp:coreProperties>
</file>