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9" r:id="rId4"/>
    <p:sldId id="276" r:id="rId5"/>
    <p:sldId id="275" r:id="rId6"/>
    <p:sldId id="265" r:id="rId7"/>
    <p:sldId id="272" r:id="rId8"/>
    <p:sldId id="281" r:id="rId9"/>
    <p:sldId id="277" r:id="rId10"/>
    <p:sldId id="284" r:id="rId11"/>
    <p:sldId id="274" r:id="rId12"/>
    <p:sldId id="278" r:id="rId13"/>
    <p:sldId id="285" r:id="rId14"/>
    <p:sldId id="282" r:id="rId15"/>
    <p:sldId id="283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A29-B4B6-496B-9AF1-BAE5388E4547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68B49-804A-4736-AD26-D263CD4A1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1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2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03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0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9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3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1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9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0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3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8B49-804A-4736-AD26-D263CD4A1075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0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3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184B-C5B4-4A01-A4E1-6506C4A75F31}" type="datetimeFigureOut">
              <a:rPr lang="en-US" smtClean="0"/>
              <a:pPr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DFF0-6982-4759-A481-221DF31D2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5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One Care </a:t>
            </a:r>
            <a:br>
              <a:rPr lang="en-US" dirty="0" smtClean="0"/>
            </a:br>
            <a:r>
              <a:rPr lang="en-US" dirty="0" smtClean="0"/>
              <a:t>Implementation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Term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9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Implementation Council 2.0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22634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cs typeface="Times New Roman" panose="02020603050405020304" pitchFamily="18" charset="0"/>
                <a:sym typeface="Times New Roman" panose="02020603050405020304" pitchFamily="18" charset="0"/>
              </a:rPr>
              <a:t>More Work Needs to Be Done</a:t>
            </a:r>
            <a:endParaRPr lang="en-US" altLang="en-US" dirty="0" smtClean="0"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peers</a:t>
            </a:r>
            <a:r>
              <a:rPr lang="en-US" dirty="0"/>
              <a:t> </a:t>
            </a:r>
          </a:p>
        </p:txBody>
      </p:sp>
      <p:sp>
        <p:nvSpPr>
          <p:cNvPr id="9220" name="Rectangle 3"/>
          <p:cNvSpPr>
            <a:spLocks/>
          </p:cNvSpPr>
          <p:nvPr/>
        </p:nvSpPr>
        <p:spPr bwMode="auto">
          <a:xfrm>
            <a:off x="6085879" y="1975984"/>
            <a:ext cx="3647599" cy="5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80" tIns="32180" rIns="32180" bIns="32180" anchor="b"/>
          <a:lstStyle>
            <a:lvl1pPr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45"/>
              </a:spcBef>
            </a:pPr>
            <a:r>
              <a:rPr lang="en-US" altLang="en-US" sz="2295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Food and nutrition</a:t>
            </a:r>
          </a:p>
        </p:txBody>
      </p:sp>
      <p:pic>
        <p:nvPicPr>
          <p:cNvPr id="9221" name="Picture 4" descr="image1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03" y="2457945"/>
            <a:ext cx="2836426" cy="184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Rectangle 7"/>
          <p:cNvSpPr>
            <a:spLocks/>
          </p:cNvSpPr>
          <p:nvPr/>
        </p:nvSpPr>
        <p:spPr bwMode="auto">
          <a:xfrm>
            <a:off x="5862930" y="4316254"/>
            <a:ext cx="3646527" cy="3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80" tIns="32180" rIns="32180" bIns="32180" anchor="b"/>
          <a:lstStyle>
            <a:lvl1pPr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45"/>
              </a:spcBef>
            </a:pPr>
            <a:r>
              <a:rPr lang="en-US" altLang="en-US" sz="2295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Access to oral healthcare</a:t>
            </a:r>
          </a:p>
        </p:txBody>
      </p:sp>
      <p:pic>
        <p:nvPicPr>
          <p:cNvPr id="9225" name="Picture 8" descr="image1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29" y="4952626"/>
            <a:ext cx="3630454" cy="1599843"/>
          </a:xfrm>
          <a:prstGeom prst="rect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 descr="image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03" y="2575872"/>
            <a:ext cx="2021188" cy="237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3" y="4559643"/>
            <a:ext cx="2002204" cy="1890579"/>
          </a:xfrm>
          <a:prstGeom prst="rect">
            <a:avLst/>
          </a:prstGeom>
        </p:spPr>
      </p:pic>
      <p:sp>
        <p:nvSpPr>
          <p:cNvPr id="14" name="Rectangle 3"/>
          <p:cNvSpPr>
            <a:spLocks/>
          </p:cNvSpPr>
          <p:nvPr/>
        </p:nvSpPr>
        <p:spPr bwMode="auto">
          <a:xfrm>
            <a:off x="3445641" y="5291722"/>
            <a:ext cx="3647599" cy="57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80" tIns="32180" rIns="32180" bIns="32180" anchor="b"/>
          <a:lstStyle>
            <a:lvl1pPr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45"/>
              </a:spcBef>
            </a:pPr>
            <a:r>
              <a:rPr lang="en-US" altLang="en-US" sz="2295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648947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cs typeface="Times New Roman" panose="02020603050405020304" pitchFamily="18" charset="0"/>
                <a:sym typeface="Times New Roman" panose="02020603050405020304" pitchFamily="18" charset="0"/>
              </a:rPr>
              <a:t>More Work Needs to Be Done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9" y="2660716"/>
            <a:ext cx="3629275" cy="3474178"/>
          </a:xfrm>
        </p:spPr>
      </p:pic>
      <p:sp>
        <p:nvSpPr>
          <p:cNvPr id="5" name="TextBox 4"/>
          <p:cNvSpPr txBox="1"/>
          <p:nvPr/>
        </p:nvSpPr>
        <p:spPr>
          <a:xfrm>
            <a:off x="790832" y="1915297"/>
            <a:ext cx="40406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LTSS Coordinator role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634" y="1882347"/>
            <a:ext cx="40406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access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84" y="286522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cs typeface="Times New Roman" panose="02020603050405020304" pitchFamily="18" charset="0"/>
                <a:sym typeface="Times New Roman" panose="02020603050405020304" pitchFamily="18" charset="0"/>
              </a:rPr>
              <a:t>More Work Needs to Be Done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698081" cy="823912"/>
          </a:xfrm>
        </p:spPr>
        <p:txBody>
          <a:bodyPr/>
          <a:lstStyle/>
          <a:p>
            <a:pPr algn="ctr"/>
            <a:r>
              <a:rPr lang="en-US" dirty="0"/>
              <a:t>Partnership in outreach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00496"/>
            <a:ext cx="3698081" cy="300567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941126" y="1695695"/>
            <a:ext cx="4214553" cy="823912"/>
          </a:xfrm>
        </p:spPr>
        <p:txBody>
          <a:bodyPr/>
          <a:lstStyle/>
          <a:p>
            <a:pPr algn="ctr"/>
            <a:r>
              <a:rPr lang="en-US" dirty="0"/>
              <a:t>Town hall meetings and more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03" y="2517615"/>
            <a:ext cx="3862200" cy="3463106"/>
          </a:xfrm>
        </p:spPr>
      </p:pic>
    </p:spTree>
    <p:extLst>
      <p:ext uri="{BB962C8B-B14F-4D97-AF65-F5344CB8AC3E}">
        <p14:creationId xmlns:p14="http://schemas.microsoft.com/office/powerpoint/2010/main" val="386523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Opportunity and </a:t>
            </a:r>
            <a:r>
              <a:rPr lang="en-US" dirty="0"/>
              <a:t>Obligation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still a demonstration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96741"/>
            <a:ext cx="5157787" cy="2901255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and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to scale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37" y="2505075"/>
            <a:ext cx="3687913" cy="3684588"/>
          </a:xfrm>
        </p:spPr>
      </p:pic>
    </p:spTree>
    <p:extLst>
      <p:ext uri="{BB962C8B-B14F-4D97-AF65-F5344CB8AC3E}">
        <p14:creationId xmlns:p14="http://schemas.microsoft.com/office/powerpoint/2010/main" val="388528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Opportunity and Obligation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181600" cy="445160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22552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Implementation Council 2.0 Priorities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92" y="1825625"/>
            <a:ext cx="6837816" cy="4351338"/>
          </a:xfrm>
        </p:spPr>
      </p:pic>
    </p:spTree>
    <p:extLst>
      <p:ext uri="{BB962C8B-B14F-4D97-AF65-F5344CB8AC3E}">
        <p14:creationId xmlns:p14="http://schemas.microsoft.com/office/powerpoint/2010/main" val="79345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544"/>
            <a:ext cx="10515600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Overview</a:t>
            </a:r>
          </a:p>
          <a:p>
            <a:pPr marL="571500" indent="-571500">
              <a:buFont typeface="+mj-lt"/>
              <a:buAutoNum type="romanUcPeriod"/>
            </a:pP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Major Accomplishments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en-US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Suggested Goals for the Next Implementation Council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398207"/>
            <a:ext cx="8229600" cy="15509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One </a:t>
            </a:r>
            <a:r>
              <a:rPr lang="en-US" sz="6000" dirty="0"/>
              <a:t>Care Implementation Council 1.0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8749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843"/>
            <a:ext cx="10515600" cy="5732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great plans 			A dedicated </a:t>
            </a:r>
            <a:r>
              <a:rPr lang="en-US" dirty="0"/>
              <a:t>UMass MassHealth team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Supportive </a:t>
            </a:r>
            <a:r>
              <a:rPr lang="en-US" dirty="0"/>
              <a:t>l</a:t>
            </a:r>
            <a:r>
              <a:rPr lang="en-US" dirty="0" smtClean="0"/>
              <a:t>eadership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CA_logo-BO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60" y="1228465"/>
            <a:ext cx="2468880" cy="914400"/>
          </a:xfrm>
          <a:prstGeom prst="rect">
            <a:avLst/>
          </a:prstGeom>
        </p:spPr>
      </p:pic>
      <p:pic>
        <p:nvPicPr>
          <p:cNvPr id="5" name="Picture 4" descr="tufts unif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251812"/>
            <a:ext cx="1473200" cy="1473200"/>
          </a:xfrm>
          <a:prstGeom prst="rect">
            <a:avLst/>
          </a:prstGeom>
        </p:spPr>
      </p:pic>
      <p:pic>
        <p:nvPicPr>
          <p:cNvPr id="6" name="Picture 5" descr="sudd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134" y="4398063"/>
            <a:ext cx="2489052" cy="1778899"/>
          </a:xfrm>
          <a:prstGeom prst="rect">
            <a:avLst/>
          </a:prstGeom>
        </p:spPr>
      </p:pic>
      <p:pic>
        <p:nvPicPr>
          <p:cNvPr id="7" name="Picture 6" descr="timcm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81" y="4348552"/>
            <a:ext cx="3073146" cy="1939924"/>
          </a:xfrm>
          <a:prstGeom prst="rect">
            <a:avLst/>
          </a:prstGeom>
        </p:spPr>
      </p:pic>
      <p:pic>
        <p:nvPicPr>
          <p:cNvPr id="8" name="Picture 7" descr="dantsai-175p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570" y="4394317"/>
            <a:ext cx="1981200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95" y="974959"/>
            <a:ext cx="4114800" cy="3081528"/>
          </a:xfrm>
          <a:prstGeom prst="rect">
            <a:avLst/>
          </a:prstGeom>
        </p:spPr>
      </p:pic>
      <p:pic>
        <p:nvPicPr>
          <p:cNvPr id="1026" name="Picture 2" descr="Image result for &quot;Robin Callahan&quot; Medicaid Masshealth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20904"/>
          <a:stretch/>
        </p:blipFill>
        <p:spPr bwMode="auto">
          <a:xfrm>
            <a:off x="9061454" y="4319136"/>
            <a:ext cx="2576946" cy="23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2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0781"/>
            <a:ext cx="5181600" cy="4351338"/>
          </a:xfrm>
        </p:spPr>
        <p:txBody>
          <a:bodyPr/>
          <a:lstStyle/>
          <a:p>
            <a:r>
              <a:rPr lang="en-US" sz="4800" dirty="0" smtClean="0"/>
              <a:t>We have a great Council </a:t>
            </a:r>
          </a:p>
          <a:p>
            <a:endParaRPr lang="en-US" sz="4800" dirty="0"/>
          </a:p>
          <a:p>
            <a:r>
              <a:rPr lang="en-US" sz="4800" dirty="0"/>
              <a:t>Amazing stakeholder involvement</a:t>
            </a:r>
            <a:endParaRPr lang="en-US" sz="4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02535"/>
            <a:ext cx="5181600" cy="20726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3431358"/>
            <a:ext cx="47625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6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/>
              <a:t> Implementation Council 1.0 Successes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2044"/>
            <a:ext cx="5181600" cy="32385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40698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/>
              <a:t>One Care 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is </a:t>
            </a:r>
            <a:r>
              <a:rPr lang="en-US" sz="8000" dirty="0"/>
              <a:t>here 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and </a:t>
            </a:r>
            <a:r>
              <a:rPr lang="en-US" sz="8000" dirty="0"/>
              <a:t>thriving</a:t>
            </a:r>
            <a:r>
              <a:rPr lang="en-US" sz="8000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3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Positive </a:t>
            </a:r>
            <a:r>
              <a:rPr lang="en-US" dirty="0" smtClean="0"/>
              <a:t>Collaboration Between Council 1.0 </a:t>
            </a:r>
            <a:r>
              <a:rPr lang="en-US" dirty="0"/>
              <a:t>and MassHealth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2096294"/>
            <a:ext cx="6648450" cy="3810000"/>
          </a:xfrm>
        </p:spPr>
      </p:pic>
    </p:spTree>
    <p:extLst>
      <p:ext uri="{BB962C8B-B14F-4D97-AF65-F5344CB8AC3E}">
        <p14:creationId xmlns:p14="http://schemas.microsoft.com/office/powerpoint/2010/main" val="177488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2132291" y="861537"/>
            <a:ext cx="3793331" cy="1275159"/>
          </a:xfrm>
        </p:spPr>
        <p:txBody>
          <a:bodyPr>
            <a:normAutofit fontScale="90000"/>
          </a:bodyPr>
          <a:lstStyle/>
          <a:p>
            <a:pPr algn="ctr" eaLnBrk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Who should be in a care team?</a:t>
            </a:r>
          </a:p>
        </p:txBody>
      </p:sp>
      <p:pic>
        <p:nvPicPr>
          <p:cNvPr id="7171" name="Picture 2" descr="image5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65" y="2399229"/>
            <a:ext cx="3718322" cy="3158966"/>
          </a:xfrm>
          <a:prstGeom prst="rect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 descr="image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19" y="2396014"/>
            <a:ext cx="3952994" cy="2766774"/>
          </a:xfrm>
          <a:prstGeom prst="rect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4"/>
          <p:cNvSpPr>
            <a:spLocks/>
          </p:cNvSpPr>
          <p:nvPr/>
        </p:nvSpPr>
        <p:spPr bwMode="auto">
          <a:xfrm>
            <a:off x="6188154" y="1161574"/>
            <a:ext cx="3870484" cy="97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80" tIns="32180" rIns="32180" bIns="32180" anchor="ctr"/>
          <a:lstStyle>
            <a:lvl1pPr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13541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32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BH Privacy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1724825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365125"/>
            <a:ext cx="11064240" cy="1325563"/>
          </a:xfrm>
        </p:spPr>
        <p:txBody>
          <a:bodyPr/>
          <a:lstStyle/>
          <a:p>
            <a:pPr algn="ctr"/>
            <a:r>
              <a:rPr lang="en-US" dirty="0" smtClean="0"/>
              <a:t>Quality </a:t>
            </a:r>
            <a:r>
              <a:rPr lang="en-US" dirty="0"/>
              <a:t>Metrics and Contracting Requirements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064544"/>
            <a:ext cx="5003800" cy="3873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412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val="238839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Housing </a:t>
            </a:r>
            <a:r>
              <a:rPr lang="en-US" dirty="0" smtClean="0"/>
              <a:t>Services </a:t>
            </a:r>
            <a:r>
              <a:rPr lang="en-US" dirty="0"/>
              <a:t>and Enrollment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821"/>
            <a:ext cx="5181600" cy="345094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16595"/>
            <a:ext cx="5181600" cy="2969398"/>
          </a:xfrm>
        </p:spPr>
      </p:pic>
    </p:spTree>
    <p:extLst>
      <p:ext uri="{BB962C8B-B14F-4D97-AF65-F5344CB8AC3E}">
        <p14:creationId xmlns:p14="http://schemas.microsoft.com/office/powerpoint/2010/main" val="380255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9857</TotalTime>
  <Words>151</Words>
  <Application>Microsoft Office PowerPoint</Application>
  <PresentationFormat>Custom</PresentationFormat>
  <Paragraphs>62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One Care  Implementation Council</vt:lpstr>
      <vt:lpstr> One Care Implementation Council 1.0  </vt:lpstr>
      <vt:lpstr>PowerPoint Presentation</vt:lpstr>
      <vt:lpstr>PowerPoint Presentation</vt:lpstr>
      <vt:lpstr> Implementation Council 1.0 Successes</vt:lpstr>
      <vt:lpstr>Positive Collaboration Between Council 1.0 and MassHealth</vt:lpstr>
      <vt:lpstr>Who should be in a care team?</vt:lpstr>
      <vt:lpstr>Quality Metrics and Contracting Requirements</vt:lpstr>
      <vt:lpstr>Housing Services and Enrollment Process</vt:lpstr>
      <vt:lpstr>Implementation Council 2.0</vt:lpstr>
      <vt:lpstr>More Work Needs to Be Done</vt:lpstr>
      <vt:lpstr>More Work Needs to Be Done</vt:lpstr>
      <vt:lpstr>More Work Needs to Be Done</vt:lpstr>
      <vt:lpstr>The Opportunity and Obligation</vt:lpstr>
      <vt:lpstr>The Opportunity and Obligation</vt:lpstr>
      <vt:lpstr>Implementation Council 2.0 Priorities</vt:lpstr>
    </vt:vector>
  </TitlesOfParts>
  <Company>UMass Medical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Care Implementation Council</dc:title>
  <dc:creator>Krintzman, Joshua</dc:creator>
  <cp:lastModifiedBy>Jenna</cp:lastModifiedBy>
  <cp:revision>56</cp:revision>
  <dcterms:created xsi:type="dcterms:W3CDTF">2016-12-13T22:40:36Z</dcterms:created>
  <dcterms:modified xsi:type="dcterms:W3CDTF">2017-08-31T12:01:49Z</dcterms:modified>
</cp:coreProperties>
</file>