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93" r:id="rId6"/>
    <p:sldId id="258" r:id="rId7"/>
    <p:sldId id="440" r:id="rId8"/>
    <p:sldId id="428" r:id="rId9"/>
    <p:sldId id="377" r:id="rId10"/>
    <p:sldId id="288" r:id="rId11"/>
    <p:sldId id="448" r:id="rId12"/>
    <p:sldId id="449" r:id="rId13"/>
    <p:sldId id="446" r:id="rId14"/>
    <p:sldId id="447" r:id="rId15"/>
    <p:sldId id="380" r:id="rId16"/>
    <p:sldId id="272"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EC2B0-2240-579E-9EC6-C66B99A2FB39}" v="18" dt="2023-03-09T14:12:10.680"/>
    <p1510:client id="{F66E514F-DF84-CB6C-7D8E-04EDD9D8C841}" v="221" dt="2023-03-09T16:27:40.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89" autoAdjust="0"/>
  </p:normalViewPr>
  <p:slideViewPr>
    <p:cSldViewPr snapToGrid="0">
      <p:cViewPr>
        <p:scale>
          <a:sx n="60" d="100"/>
          <a:sy n="60" d="100"/>
        </p:scale>
        <p:origin x="12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25BED-B37E-4F89-85F9-5E2BD00FEEE2}"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CFB0E-0E8E-4DD8-8A11-3CD199275633}" type="slidenum">
              <a:rPr lang="en-US" smtClean="0"/>
              <a:t>‹#›</a:t>
            </a:fld>
            <a:endParaRPr lang="en-US"/>
          </a:p>
        </p:txBody>
      </p:sp>
    </p:spTree>
    <p:extLst>
      <p:ext uri="{BB962C8B-B14F-4D97-AF65-F5344CB8AC3E}">
        <p14:creationId xmlns:p14="http://schemas.microsoft.com/office/powerpoint/2010/main" val="221727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Massachusetts residents were asked why they were not able to visit the dentist, cost was the most common reason given. In fact, cost is the main barrier to dental care across the U.S. and for all incomes, ages, and dental benefits</a:t>
            </a:r>
          </a:p>
        </p:txBody>
      </p:sp>
      <p:sp>
        <p:nvSpPr>
          <p:cNvPr id="4" name="Slide Number Placeholder 3"/>
          <p:cNvSpPr>
            <a:spLocks noGrp="1"/>
          </p:cNvSpPr>
          <p:nvPr>
            <p:ph type="sldNum" sz="quarter" idx="5"/>
          </p:nvPr>
        </p:nvSpPr>
        <p:spPr/>
        <p:txBody>
          <a:bodyPr/>
          <a:lstStyle/>
          <a:p>
            <a:fld id="{1CC46893-F9EA-0D4D-984E-1F8CD6AC4135}" type="slidenum">
              <a:rPr lang="en-US" smtClean="0"/>
              <a:t>5</a:t>
            </a:fld>
            <a:endParaRPr lang="en-US"/>
          </a:p>
        </p:txBody>
      </p:sp>
    </p:spTree>
    <p:extLst>
      <p:ext uri="{BB962C8B-B14F-4D97-AF65-F5344CB8AC3E}">
        <p14:creationId xmlns:p14="http://schemas.microsoft.com/office/powerpoint/2010/main" val="71074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Dental care is consistently the most common unmet health care need among Massachusetts residents. Higher than specialist care, vision care, and prescription drugs</a:t>
            </a:r>
          </a:p>
        </p:txBody>
      </p:sp>
      <p:sp>
        <p:nvSpPr>
          <p:cNvPr id="4" name="Slide Number Placeholder 3"/>
          <p:cNvSpPr>
            <a:spLocks noGrp="1"/>
          </p:cNvSpPr>
          <p:nvPr>
            <p:ph type="sldNum" sz="quarter" idx="5"/>
          </p:nvPr>
        </p:nvSpPr>
        <p:spPr/>
        <p:txBody>
          <a:bodyPr/>
          <a:lstStyle/>
          <a:p>
            <a:fld id="{1CC46893-F9EA-0D4D-984E-1F8CD6AC4135}" type="slidenum">
              <a:rPr lang="en-US" smtClean="0"/>
              <a:t>6</a:t>
            </a:fld>
            <a:endParaRPr lang="en-US"/>
          </a:p>
        </p:txBody>
      </p:sp>
    </p:spTree>
    <p:extLst>
      <p:ext uri="{BB962C8B-B14F-4D97-AF65-F5344CB8AC3E}">
        <p14:creationId xmlns:p14="http://schemas.microsoft.com/office/powerpoint/2010/main" val="353895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special health care needs also have a high level of oral disease. Not only do these groups suffer the highest burden of oral disease, they also face the greatest barriers to accessing preventive and routine dental care. </a:t>
            </a:r>
          </a:p>
          <a:p>
            <a:endParaRPr lang="en-US" dirty="0"/>
          </a:p>
          <a:p>
            <a:r>
              <a:rPr lang="en-US" dirty="0"/>
              <a:t>Unfortunately, the impact of the COVID-19 pandemic has likely worsened these existing disparities in oral disease and dental care access</a:t>
            </a:r>
          </a:p>
        </p:txBody>
      </p:sp>
      <p:sp>
        <p:nvSpPr>
          <p:cNvPr id="4" name="Slide Number Placeholder 3"/>
          <p:cNvSpPr>
            <a:spLocks noGrp="1"/>
          </p:cNvSpPr>
          <p:nvPr>
            <p:ph type="sldNum" sz="quarter" idx="5"/>
          </p:nvPr>
        </p:nvSpPr>
        <p:spPr/>
        <p:txBody>
          <a:bodyPr/>
          <a:lstStyle/>
          <a:p>
            <a:fld id="{619CFB0E-0E8E-4DD8-8A11-3CD199275633}" type="slidenum">
              <a:rPr lang="en-US" smtClean="0"/>
              <a:t>7</a:t>
            </a:fld>
            <a:endParaRPr lang="en-US"/>
          </a:p>
        </p:txBody>
      </p:sp>
    </p:spTree>
    <p:extLst>
      <p:ext uri="{BB962C8B-B14F-4D97-AF65-F5344CB8AC3E}">
        <p14:creationId xmlns:p14="http://schemas.microsoft.com/office/powerpoint/2010/main" val="139637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majority of MassHealth dentists are clustered in urban areas, and more than 50% of cities and towns have no MassHealth dentist</a:t>
            </a:r>
          </a:p>
          <a:p>
            <a:pPr defTabSz="931774">
              <a:defRPr/>
            </a:pPr>
            <a:r>
              <a:rPr lang="en-US" dirty="0"/>
              <a:t>Currently 38% of dentists accept MassHealth – and only about half of those provide an appreciable amount of care. </a:t>
            </a:r>
          </a:p>
        </p:txBody>
      </p:sp>
      <p:sp>
        <p:nvSpPr>
          <p:cNvPr id="4" name="Slide Number Placeholder 3"/>
          <p:cNvSpPr>
            <a:spLocks noGrp="1"/>
          </p:cNvSpPr>
          <p:nvPr>
            <p:ph type="sldNum" sz="quarter" idx="5"/>
          </p:nvPr>
        </p:nvSpPr>
        <p:spPr/>
        <p:txBody>
          <a:bodyPr/>
          <a:lstStyle/>
          <a:p>
            <a:fld id="{619CFB0E-0E8E-4DD8-8A11-3CD199275633}" type="slidenum">
              <a:rPr lang="en-US" smtClean="0"/>
              <a:t>8</a:t>
            </a:fld>
            <a:endParaRPr lang="en-US"/>
          </a:p>
        </p:txBody>
      </p:sp>
    </p:spTree>
    <p:extLst>
      <p:ext uri="{BB962C8B-B14F-4D97-AF65-F5344CB8AC3E}">
        <p14:creationId xmlns:p14="http://schemas.microsoft.com/office/powerpoint/2010/main" val="356157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9CFB0E-0E8E-4DD8-8A11-3CD199275633}" type="slidenum">
              <a:rPr lang="en-US" smtClean="0"/>
              <a:t>9</a:t>
            </a:fld>
            <a:endParaRPr lang="en-US"/>
          </a:p>
        </p:txBody>
      </p:sp>
    </p:spTree>
    <p:extLst>
      <p:ext uri="{BB962C8B-B14F-4D97-AF65-F5344CB8AC3E}">
        <p14:creationId xmlns:p14="http://schemas.microsoft.com/office/powerpoint/2010/main" val="149920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6893-F9EA-0D4D-984E-1F8CD6AC4135}" type="slidenum">
              <a:rPr lang="en-US" smtClean="0"/>
              <a:t>12</a:t>
            </a:fld>
            <a:endParaRPr lang="en-US"/>
          </a:p>
        </p:txBody>
      </p:sp>
    </p:spTree>
    <p:extLst>
      <p:ext uri="{BB962C8B-B14F-4D97-AF65-F5344CB8AC3E}">
        <p14:creationId xmlns:p14="http://schemas.microsoft.com/office/powerpoint/2010/main" val="2180681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9CFB0E-0E8E-4DD8-8A11-3CD199275633}" type="slidenum">
              <a:rPr lang="en-US" smtClean="0"/>
              <a:t>13</a:t>
            </a:fld>
            <a:endParaRPr lang="en-US"/>
          </a:p>
        </p:txBody>
      </p:sp>
    </p:spTree>
    <p:extLst>
      <p:ext uri="{BB962C8B-B14F-4D97-AF65-F5344CB8AC3E}">
        <p14:creationId xmlns:p14="http://schemas.microsoft.com/office/powerpoint/2010/main" val="376347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1D63EB-81FE-4B87-87A8-79B0638FBF4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34253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D63EB-81FE-4B87-87A8-79B0638FBF4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42911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D63EB-81FE-4B87-87A8-79B0638FBF4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223295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0A24C-2736-E943-A756-DE453F4CC90F}"/>
              </a:ext>
            </a:extLst>
          </p:cNvPr>
          <p:cNvSpPr/>
          <p:nvPr userDrawn="1"/>
        </p:nvSpPr>
        <p:spPr>
          <a:xfrm>
            <a:off x="0" y="6194613"/>
            <a:ext cx="12192000" cy="233081"/>
          </a:xfrm>
          <a:prstGeom prst="rect">
            <a:avLst/>
          </a:prstGeom>
          <a:solidFill>
            <a:srgbClr val="EB2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BBEBCE-6004-6542-A5C2-743478460BC7}"/>
              </a:ext>
            </a:extLst>
          </p:cNvPr>
          <p:cNvSpPr/>
          <p:nvPr userDrawn="1"/>
        </p:nvSpPr>
        <p:spPr>
          <a:xfrm>
            <a:off x="0" y="6284259"/>
            <a:ext cx="12192000" cy="573741"/>
          </a:xfrm>
          <a:prstGeom prst="rect">
            <a:avLst/>
          </a:prstGeom>
          <a:solidFill>
            <a:srgbClr val="23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E62FEC7F-1F90-1E4D-9E41-FB46F00743FC}"/>
              </a:ext>
            </a:extLst>
          </p:cNvPr>
          <p:cNvPicPr>
            <a:picLocks noChangeAspect="1"/>
          </p:cNvPicPr>
          <p:nvPr userDrawn="1"/>
        </p:nvPicPr>
        <p:blipFill>
          <a:blip r:embed="rId2"/>
          <a:stretch>
            <a:fillRect/>
          </a:stretch>
        </p:blipFill>
        <p:spPr>
          <a:xfrm>
            <a:off x="6350" y="0"/>
            <a:ext cx="12179300" cy="4191000"/>
          </a:xfrm>
          <a:prstGeom prst="rect">
            <a:avLst/>
          </a:prstGeom>
        </p:spPr>
      </p:pic>
      <p:sp>
        <p:nvSpPr>
          <p:cNvPr id="9" name="Title 1">
            <a:extLst>
              <a:ext uri="{FF2B5EF4-FFF2-40B4-BE49-F238E27FC236}">
                <a16:creationId xmlns:a16="http://schemas.microsoft.com/office/drawing/2014/main" id="{D10F2116-9400-244B-B299-2FED693F9361}"/>
              </a:ext>
            </a:extLst>
          </p:cNvPr>
          <p:cNvSpPr>
            <a:spLocks noGrp="1"/>
          </p:cNvSpPr>
          <p:nvPr>
            <p:ph type="title"/>
          </p:nvPr>
        </p:nvSpPr>
        <p:spPr>
          <a:xfrm>
            <a:off x="918229" y="4093557"/>
            <a:ext cx="10729912" cy="625193"/>
          </a:xfrm>
        </p:spPr>
        <p:txBody>
          <a:bodyPr>
            <a:normAutofit/>
          </a:bodyPr>
          <a:lstStyle>
            <a:lvl1pPr>
              <a:defRPr sz="5000" b="0" i="0">
                <a:solidFill>
                  <a:srgbClr val="215386"/>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56999045-8F9E-B445-8F91-E6105007565A}"/>
              </a:ext>
            </a:extLst>
          </p:cNvPr>
          <p:cNvSpPr>
            <a:spLocks noGrp="1"/>
          </p:cNvSpPr>
          <p:nvPr>
            <p:ph type="body" sz="quarter" idx="10" hasCustomPrompt="1"/>
          </p:nvPr>
        </p:nvSpPr>
        <p:spPr>
          <a:xfrm>
            <a:off x="963054" y="5038165"/>
            <a:ext cx="8293006" cy="914400"/>
          </a:xfrm>
        </p:spPr>
        <p:txBody>
          <a:bodyPr/>
          <a:lstStyle>
            <a:lvl1pPr>
              <a:buFontTx/>
              <a:buNone/>
              <a:defRPr sz="2500">
                <a:solidFill>
                  <a:srgbClr val="23ABE3"/>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Tree>
    <p:extLst>
      <p:ext uri="{BB962C8B-B14F-4D97-AF65-F5344CB8AC3E}">
        <p14:creationId xmlns:p14="http://schemas.microsoft.com/office/powerpoint/2010/main" val="138332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side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7C6ADC-1851-C147-9E33-B5B6C96905D7}"/>
              </a:ext>
            </a:extLst>
          </p:cNvPr>
          <p:cNvSpPr/>
          <p:nvPr userDrawn="1"/>
        </p:nvSpPr>
        <p:spPr>
          <a:xfrm>
            <a:off x="0" y="6194613"/>
            <a:ext cx="12192000" cy="233081"/>
          </a:xfrm>
          <a:prstGeom prst="rect">
            <a:avLst/>
          </a:prstGeom>
          <a:solidFill>
            <a:srgbClr val="EB2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DB1675-3739-E943-9944-2868410305BC}"/>
              </a:ext>
            </a:extLst>
          </p:cNvPr>
          <p:cNvSpPr/>
          <p:nvPr userDrawn="1"/>
        </p:nvSpPr>
        <p:spPr>
          <a:xfrm>
            <a:off x="0" y="6284259"/>
            <a:ext cx="12192000" cy="573741"/>
          </a:xfrm>
          <a:prstGeom prst="rect">
            <a:avLst/>
          </a:prstGeom>
          <a:solidFill>
            <a:srgbClr val="23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C1CFBFC-06B0-4345-90E4-D2DDA6F76572}"/>
              </a:ext>
            </a:extLst>
          </p:cNvPr>
          <p:cNvPicPr>
            <a:picLocks noChangeAspect="1"/>
          </p:cNvPicPr>
          <p:nvPr userDrawn="1"/>
        </p:nvPicPr>
        <p:blipFill>
          <a:blip r:embed="rId2"/>
          <a:stretch>
            <a:fillRect/>
          </a:stretch>
        </p:blipFill>
        <p:spPr>
          <a:xfrm>
            <a:off x="6350" y="0"/>
            <a:ext cx="12179300" cy="1409700"/>
          </a:xfrm>
          <a:prstGeom prst="rect">
            <a:avLst/>
          </a:prstGeom>
        </p:spPr>
      </p:pic>
      <p:sp>
        <p:nvSpPr>
          <p:cNvPr id="20" name="Slide Number Placeholder 5">
            <a:extLst>
              <a:ext uri="{FF2B5EF4-FFF2-40B4-BE49-F238E27FC236}">
                <a16:creationId xmlns:a16="http://schemas.microsoft.com/office/drawing/2014/main" id="{E5C79AB6-8D2B-6F4C-ADF0-5A7F1BE29E17}"/>
              </a:ext>
            </a:extLst>
          </p:cNvPr>
          <p:cNvSpPr>
            <a:spLocks noGrp="1"/>
          </p:cNvSpPr>
          <p:nvPr>
            <p:ph type="sldNum" sz="quarter" idx="12"/>
          </p:nvPr>
        </p:nvSpPr>
        <p:spPr>
          <a:xfrm>
            <a:off x="11116303" y="6356350"/>
            <a:ext cx="618497" cy="365125"/>
          </a:xfrm>
        </p:spPr>
        <p:txBody>
          <a:bodyPr/>
          <a:lstStyle>
            <a:lvl1pPr>
              <a:defRPr b="0" i="0">
                <a:solidFill>
                  <a:schemeClr val="bg1"/>
                </a:solidFill>
                <a:latin typeface="Arial" panose="020B0604020202020204" pitchFamily="34" charset="0"/>
                <a:cs typeface="Arial" panose="020B0604020202020204" pitchFamily="34" charset="0"/>
              </a:defRPr>
            </a:lvl1pPr>
          </a:lstStyle>
          <a:p>
            <a:fld id="{CED66112-F4BD-264E-8740-6022A9908B92}" type="slidenum">
              <a:rPr lang="en-US" smtClean="0"/>
              <a:pPr/>
              <a:t>‹#›</a:t>
            </a:fld>
            <a:endParaRPr lang="en-US"/>
          </a:p>
        </p:txBody>
      </p:sp>
      <p:sp>
        <p:nvSpPr>
          <p:cNvPr id="21" name="Title 1">
            <a:extLst>
              <a:ext uri="{FF2B5EF4-FFF2-40B4-BE49-F238E27FC236}">
                <a16:creationId xmlns:a16="http://schemas.microsoft.com/office/drawing/2014/main" id="{F31382C0-D2AD-C940-87DA-0BA3462C8EE0}"/>
              </a:ext>
            </a:extLst>
          </p:cNvPr>
          <p:cNvSpPr>
            <a:spLocks noGrp="1"/>
          </p:cNvSpPr>
          <p:nvPr>
            <p:ph type="title"/>
          </p:nvPr>
        </p:nvSpPr>
        <p:spPr>
          <a:xfrm>
            <a:off x="344488" y="363820"/>
            <a:ext cx="10729912" cy="625193"/>
          </a:xfrm>
        </p:spPr>
        <p:txBody>
          <a:bodyPr>
            <a:normAutofit/>
          </a:bodyPr>
          <a:lstStyle>
            <a:lvl1pPr>
              <a:defRPr sz="4000" b="0" i="0">
                <a:solidFill>
                  <a:srgbClr val="215386"/>
                </a:solidFill>
                <a:latin typeface="Arial" panose="020B0604020202020204" pitchFamily="34" charset="0"/>
                <a:cs typeface="Arial" panose="020B0604020202020204" pitchFamily="34" charset="0"/>
              </a:defRPr>
            </a:lvl1pPr>
          </a:lstStyle>
          <a:p>
            <a:r>
              <a:rPr lang="en-US"/>
              <a:t>Click to edit Master title style</a:t>
            </a:r>
          </a:p>
        </p:txBody>
      </p:sp>
      <p:sp>
        <p:nvSpPr>
          <p:cNvPr id="22" name="Content Placeholder 16">
            <a:extLst>
              <a:ext uri="{FF2B5EF4-FFF2-40B4-BE49-F238E27FC236}">
                <a16:creationId xmlns:a16="http://schemas.microsoft.com/office/drawing/2014/main" id="{FA5555B2-ACC2-F94E-9691-0A096E5ECC15}"/>
              </a:ext>
            </a:extLst>
          </p:cNvPr>
          <p:cNvSpPr>
            <a:spLocks noGrp="1"/>
          </p:cNvSpPr>
          <p:nvPr>
            <p:ph sz="quarter" idx="13"/>
          </p:nvPr>
        </p:nvSpPr>
        <p:spPr>
          <a:xfrm>
            <a:off x="344488" y="1577788"/>
            <a:ext cx="6710736" cy="429119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2193E0D3-F901-FE4D-8F23-8126AA2A1F2D}"/>
              </a:ext>
            </a:extLst>
          </p:cNvPr>
          <p:cNvPicPr>
            <a:picLocks noChangeAspect="1"/>
          </p:cNvPicPr>
          <p:nvPr userDrawn="1"/>
        </p:nvPicPr>
        <p:blipFill>
          <a:blip r:embed="rId3"/>
          <a:stretch>
            <a:fillRect/>
          </a:stretch>
        </p:blipFill>
        <p:spPr>
          <a:xfrm>
            <a:off x="7793351" y="1352833"/>
            <a:ext cx="3632200" cy="4546600"/>
          </a:xfrm>
          <a:prstGeom prst="rect">
            <a:avLst/>
          </a:prstGeom>
        </p:spPr>
      </p:pic>
    </p:spTree>
    <p:extLst>
      <p:ext uri="{BB962C8B-B14F-4D97-AF65-F5344CB8AC3E}">
        <p14:creationId xmlns:p14="http://schemas.microsoft.com/office/powerpoint/2010/main" val="3092492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FDCD18-A9A5-D240-9A32-FEAEC7D1B067}"/>
              </a:ext>
            </a:extLst>
          </p:cNvPr>
          <p:cNvSpPr/>
          <p:nvPr userDrawn="1"/>
        </p:nvSpPr>
        <p:spPr>
          <a:xfrm>
            <a:off x="0" y="6194613"/>
            <a:ext cx="12192000" cy="233081"/>
          </a:xfrm>
          <a:prstGeom prst="rect">
            <a:avLst/>
          </a:prstGeom>
          <a:solidFill>
            <a:srgbClr val="EB2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D3FCB1-9A0E-9342-9B42-42D26D8A1FF8}"/>
              </a:ext>
            </a:extLst>
          </p:cNvPr>
          <p:cNvSpPr/>
          <p:nvPr userDrawn="1"/>
        </p:nvSpPr>
        <p:spPr>
          <a:xfrm>
            <a:off x="0" y="6284259"/>
            <a:ext cx="12192000" cy="573741"/>
          </a:xfrm>
          <a:prstGeom prst="rect">
            <a:avLst/>
          </a:prstGeom>
          <a:solidFill>
            <a:srgbClr val="23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88E5C1-84AC-FB48-A6C5-CE020F5E95D5}"/>
              </a:ext>
            </a:extLst>
          </p:cNvPr>
          <p:cNvPicPr>
            <a:picLocks noChangeAspect="1"/>
          </p:cNvPicPr>
          <p:nvPr userDrawn="1"/>
        </p:nvPicPr>
        <p:blipFill>
          <a:blip r:embed="rId2"/>
          <a:stretch>
            <a:fillRect/>
          </a:stretch>
        </p:blipFill>
        <p:spPr>
          <a:xfrm>
            <a:off x="6350" y="0"/>
            <a:ext cx="12179300" cy="1409700"/>
          </a:xfrm>
          <a:prstGeom prst="rect">
            <a:avLst/>
          </a:prstGeom>
        </p:spPr>
      </p:pic>
      <p:sp>
        <p:nvSpPr>
          <p:cNvPr id="20" name="Slide Number Placeholder 5">
            <a:extLst>
              <a:ext uri="{FF2B5EF4-FFF2-40B4-BE49-F238E27FC236}">
                <a16:creationId xmlns:a16="http://schemas.microsoft.com/office/drawing/2014/main" id="{2AA265D3-C7BF-234D-8956-A9D09AB69EB2}"/>
              </a:ext>
            </a:extLst>
          </p:cNvPr>
          <p:cNvSpPr>
            <a:spLocks noGrp="1"/>
          </p:cNvSpPr>
          <p:nvPr>
            <p:ph type="sldNum" sz="quarter" idx="12"/>
          </p:nvPr>
        </p:nvSpPr>
        <p:spPr>
          <a:xfrm>
            <a:off x="11116303" y="6356350"/>
            <a:ext cx="618497" cy="365125"/>
          </a:xfrm>
        </p:spPr>
        <p:txBody>
          <a:bodyPr/>
          <a:lstStyle>
            <a:lvl1pPr>
              <a:defRPr b="0" i="0">
                <a:solidFill>
                  <a:schemeClr val="bg1"/>
                </a:solidFill>
                <a:latin typeface="Arial" panose="020B0604020202020204" pitchFamily="34" charset="0"/>
                <a:cs typeface="Arial" panose="020B0604020202020204" pitchFamily="34" charset="0"/>
              </a:defRPr>
            </a:lvl1pPr>
          </a:lstStyle>
          <a:p>
            <a:fld id="{CED66112-F4BD-264E-8740-6022A9908B92}" type="slidenum">
              <a:rPr lang="en-US" smtClean="0"/>
              <a:pPr/>
              <a:t>‹#›</a:t>
            </a:fld>
            <a:endParaRPr lang="en-US"/>
          </a:p>
        </p:txBody>
      </p:sp>
      <p:sp>
        <p:nvSpPr>
          <p:cNvPr id="21" name="Title 1">
            <a:extLst>
              <a:ext uri="{FF2B5EF4-FFF2-40B4-BE49-F238E27FC236}">
                <a16:creationId xmlns:a16="http://schemas.microsoft.com/office/drawing/2014/main" id="{DE201E89-7F9D-F84F-B23F-E237E23E3FD3}"/>
              </a:ext>
            </a:extLst>
          </p:cNvPr>
          <p:cNvSpPr>
            <a:spLocks noGrp="1"/>
          </p:cNvSpPr>
          <p:nvPr>
            <p:ph type="title"/>
          </p:nvPr>
        </p:nvSpPr>
        <p:spPr>
          <a:xfrm>
            <a:off x="344488" y="363820"/>
            <a:ext cx="10729912" cy="625193"/>
          </a:xfrm>
        </p:spPr>
        <p:txBody>
          <a:bodyPr>
            <a:normAutofit/>
          </a:bodyPr>
          <a:lstStyle>
            <a:lvl1pPr>
              <a:defRPr sz="4000" b="0" i="0">
                <a:solidFill>
                  <a:srgbClr val="215386"/>
                </a:solidFill>
                <a:latin typeface="Arial" panose="020B0604020202020204" pitchFamily="34" charset="0"/>
                <a:cs typeface="Arial" panose="020B0604020202020204" pitchFamily="34" charset="0"/>
              </a:defRPr>
            </a:lvl1pPr>
          </a:lstStyle>
          <a:p>
            <a:r>
              <a:rPr lang="en-US"/>
              <a:t>Click to edit Master title style</a:t>
            </a:r>
          </a:p>
        </p:txBody>
      </p:sp>
      <p:sp>
        <p:nvSpPr>
          <p:cNvPr id="22" name="Content Placeholder 16">
            <a:extLst>
              <a:ext uri="{FF2B5EF4-FFF2-40B4-BE49-F238E27FC236}">
                <a16:creationId xmlns:a16="http://schemas.microsoft.com/office/drawing/2014/main" id="{A2E1EDEF-3476-8948-9D25-4B2194083433}"/>
              </a:ext>
            </a:extLst>
          </p:cNvPr>
          <p:cNvSpPr>
            <a:spLocks noGrp="1"/>
          </p:cNvSpPr>
          <p:nvPr>
            <p:ph sz="quarter" idx="13"/>
          </p:nvPr>
        </p:nvSpPr>
        <p:spPr>
          <a:xfrm>
            <a:off x="344488" y="1577788"/>
            <a:ext cx="11390312" cy="429119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15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D63EB-81FE-4B87-87A8-79B0638FBF4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260356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1D63EB-81FE-4B87-87A8-79B0638FBF4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147884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D63EB-81FE-4B87-87A8-79B0638FBF4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238484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D63EB-81FE-4B87-87A8-79B0638FBF4B}"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337287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D63EB-81FE-4B87-87A8-79B0638FBF4B}"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422011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D63EB-81FE-4B87-87A8-79B0638FBF4B}"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214161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1D63EB-81FE-4B87-87A8-79B0638FBF4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313128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1D63EB-81FE-4B87-87A8-79B0638FBF4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A8BE1-8061-4354-938D-7ED44153622E}" type="slidenum">
              <a:rPr lang="en-US" smtClean="0"/>
              <a:t>‹#›</a:t>
            </a:fld>
            <a:endParaRPr lang="en-US"/>
          </a:p>
        </p:txBody>
      </p:sp>
    </p:spTree>
    <p:extLst>
      <p:ext uri="{BB962C8B-B14F-4D97-AF65-F5344CB8AC3E}">
        <p14:creationId xmlns:p14="http://schemas.microsoft.com/office/powerpoint/2010/main" val="148078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D63EB-81FE-4B87-87A8-79B0638FBF4B}"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A8BE1-8061-4354-938D-7ED44153622E}" type="slidenum">
              <a:rPr lang="en-US" smtClean="0"/>
              <a:t>‹#›</a:t>
            </a:fld>
            <a:endParaRPr lang="en-US"/>
          </a:p>
        </p:txBody>
      </p:sp>
    </p:spTree>
    <p:extLst>
      <p:ext uri="{BB962C8B-B14F-4D97-AF65-F5344CB8AC3E}">
        <p14:creationId xmlns:p14="http://schemas.microsoft.com/office/powerpoint/2010/main" val="421056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hcfama.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9C55-BB6E-F141-AE44-C43912F7E3E5}"/>
              </a:ext>
            </a:extLst>
          </p:cNvPr>
          <p:cNvSpPr>
            <a:spLocks noGrp="1"/>
          </p:cNvSpPr>
          <p:nvPr>
            <p:ph type="title"/>
          </p:nvPr>
        </p:nvSpPr>
        <p:spPr>
          <a:xfrm>
            <a:off x="918229" y="4196530"/>
            <a:ext cx="10935857" cy="625193"/>
          </a:xfrm>
        </p:spPr>
        <p:txBody>
          <a:bodyPr>
            <a:noAutofit/>
          </a:bodyPr>
          <a:lstStyle/>
          <a:p>
            <a:r>
              <a:rPr lang="en-US" sz="3600" b="1" dirty="0">
                <a:latin typeface="Arial"/>
                <a:cs typeface="Arial"/>
              </a:rPr>
              <a:t>Oral Health and One Care:</a:t>
            </a:r>
            <a:r>
              <a:rPr lang="en-US" sz="4000" dirty="0">
                <a:latin typeface="Arial"/>
                <a:cs typeface="Arial"/>
              </a:rPr>
              <a:t> </a:t>
            </a:r>
            <a:br>
              <a:rPr lang="en-US" sz="4000" dirty="0">
                <a:latin typeface="Arial"/>
                <a:cs typeface="Arial"/>
              </a:rPr>
            </a:br>
            <a:r>
              <a:rPr lang="en-US" sz="3400" i="1" dirty="0">
                <a:latin typeface="Arial"/>
                <a:cs typeface="Arial"/>
              </a:rPr>
              <a:t>Opportunities for improvement</a:t>
            </a:r>
            <a:r>
              <a:rPr lang="en-US" sz="4000" i="1" dirty="0">
                <a:latin typeface="Arial"/>
                <a:cs typeface="Arial"/>
              </a:rPr>
              <a:t> </a:t>
            </a:r>
            <a:endParaRPr lang="en-US" sz="4000" i="1" dirty="0"/>
          </a:p>
        </p:txBody>
      </p:sp>
      <p:sp>
        <p:nvSpPr>
          <p:cNvPr id="3" name="Text Placeholder 2">
            <a:extLst>
              <a:ext uri="{FF2B5EF4-FFF2-40B4-BE49-F238E27FC236}">
                <a16:creationId xmlns:a16="http://schemas.microsoft.com/office/drawing/2014/main" id="{215E15DB-4E4A-534A-8A73-21B254F3CD94}"/>
              </a:ext>
            </a:extLst>
          </p:cNvPr>
          <p:cNvSpPr>
            <a:spLocks noGrp="1"/>
          </p:cNvSpPr>
          <p:nvPr>
            <p:ph type="body" sz="quarter" idx="10"/>
          </p:nvPr>
        </p:nvSpPr>
        <p:spPr>
          <a:xfrm>
            <a:off x="956189" y="5223516"/>
            <a:ext cx="8293006" cy="914400"/>
          </a:xfrm>
        </p:spPr>
        <p:txBody>
          <a:bodyPr vert="horz" lIns="91440" tIns="45720" rIns="91440" bIns="45720" rtlCol="0" anchor="t">
            <a:normAutofit/>
          </a:bodyPr>
          <a:lstStyle/>
          <a:p>
            <a:r>
              <a:rPr lang="en-US" dirty="0">
                <a:solidFill>
                  <a:srgbClr val="215386"/>
                </a:solidFill>
                <a:latin typeface="Arial"/>
                <a:cs typeface="Arial"/>
              </a:rPr>
              <a:t>March 14, 2023</a:t>
            </a:r>
          </a:p>
        </p:txBody>
      </p:sp>
    </p:spTree>
    <p:extLst>
      <p:ext uri="{BB962C8B-B14F-4D97-AF65-F5344CB8AC3E}">
        <p14:creationId xmlns:p14="http://schemas.microsoft.com/office/powerpoint/2010/main" val="79508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10</a:t>
            </a:fld>
            <a:endParaRPr lang="en-US" dirty="0"/>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b="1" dirty="0" err="1">
                <a:latin typeface="Arial"/>
                <a:cs typeface="Arial"/>
              </a:rPr>
              <a:t>HelpLine</a:t>
            </a:r>
            <a:r>
              <a:rPr lang="en-US" b="1" dirty="0">
                <a:latin typeface="Arial"/>
                <a:cs typeface="Arial"/>
              </a:rPr>
              <a:t> Oral Health Concerns</a:t>
            </a:r>
            <a:endParaRPr lang="en-US" b="1" dirty="0"/>
          </a:p>
        </p:txBody>
      </p:sp>
      <p:sp>
        <p:nvSpPr>
          <p:cNvPr id="4" name="Content Placeholder 3">
            <a:extLst>
              <a:ext uri="{FF2B5EF4-FFF2-40B4-BE49-F238E27FC236}">
                <a16:creationId xmlns:a16="http://schemas.microsoft.com/office/drawing/2014/main" id="{3112996D-9463-4B47-BB99-319138DF7CA2}"/>
              </a:ext>
            </a:extLst>
          </p:cNvPr>
          <p:cNvSpPr>
            <a:spLocks noGrp="1"/>
          </p:cNvSpPr>
          <p:nvPr>
            <p:ph sz="quarter" idx="13"/>
          </p:nvPr>
        </p:nvSpPr>
        <p:spPr/>
        <p:txBody>
          <a:bodyPr vert="horz" lIns="91440" tIns="45720" rIns="91440" bIns="45720" rtlCol="0" anchor="t">
            <a:normAutofit/>
          </a:bodyPr>
          <a:lstStyle/>
          <a:p>
            <a:r>
              <a:rPr lang="en-US" dirty="0">
                <a:latin typeface="Arial"/>
                <a:cs typeface="Arial"/>
              </a:rPr>
              <a:t>Difficulty finding a MassHealth Dentist</a:t>
            </a:r>
            <a:endParaRPr lang="en-US" dirty="0"/>
          </a:p>
          <a:p>
            <a:r>
              <a:rPr lang="en-US" dirty="0">
                <a:latin typeface="Arial"/>
                <a:cs typeface="Arial"/>
              </a:rPr>
              <a:t>Particularly for consumers who are best served in a language other than English or have an accent</a:t>
            </a:r>
          </a:p>
          <a:p>
            <a:r>
              <a:rPr lang="en-US" dirty="0">
                <a:latin typeface="Arial"/>
                <a:cs typeface="Arial"/>
              </a:rPr>
              <a:t>Special needs adults</a:t>
            </a:r>
            <a:endParaRPr lang="en-US" dirty="0"/>
          </a:p>
          <a:p>
            <a:endParaRPr lang="en-US" dirty="0"/>
          </a:p>
        </p:txBody>
      </p:sp>
      <p:pic>
        <p:nvPicPr>
          <p:cNvPr id="5" name="Picture 6">
            <a:extLst>
              <a:ext uri="{FF2B5EF4-FFF2-40B4-BE49-F238E27FC236}">
                <a16:creationId xmlns:a16="http://schemas.microsoft.com/office/drawing/2014/main" id="{E4C65F7E-A532-136F-B570-0C4F21D50EC3}"/>
              </a:ext>
            </a:extLst>
          </p:cNvPr>
          <p:cNvPicPr>
            <a:picLocks noChangeAspect="1"/>
          </p:cNvPicPr>
          <p:nvPr/>
        </p:nvPicPr>
        <p:blipFill>
          <a:blip r:embed="rId2"/>
          <a:stretch>
            <a:fillRect/>
          </a:stretch>
        </p:blipFill>
        <p:spPr>
          <a:xfrm>
            <a:off x="6277708" y="2858711"/>
            <a:ext cx="4443046" cy="2947886"/>
          </a:xfrm>
          <a:prstGeom prst="rect">
            <a:avLst/>
          </a:prstGeom>
        </p:spPr>
      </p:pic>
    </p:spTree>
    <p:extLst>
      <p:ext uri="{BB962C8B-B14F-4D97-AF65-F5344CB8AC3E}">
        <p14:creationId xmlns:p14="http://schemas.microsoft.com/office/powerpoint/2010/main" val="41258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11</a:t>
            </a:fld>
            <a:endParaRPr lang="en-US" dirty="0"/>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b="1" dirty="0">
                <a:latin typeface="Arial"/>
                <a:cs typeface="Arial"/>
              </a:rPr>
              <a:t>Coalition and Community Concerns</a:t>
            </a:r>
            <a:endParaRPr lang="en-US" b="1" dirty="0"/>
          </a:p>
        </p:txBody>
      </p:sp>
      <p:sp>
        <p:nvSpPr>
          <p:cNvPr id="4" name="Content Placeholder 3">
            <a:extLst>
              <a:ext uri="{FF2B5EF4-FFF2-40B4-BE49-F238E27FC236}">
                <a16:creationId xmlns:a16="http://schemas.microsoft.com/office/drawing/2014/main" id="{3112996D-9463-4B47-BB99-319138DF7CA2}"/>
              </a:ext>
            </a:extLst>
          </p:cNvPr>
          <p:cNvSpPr>
            <a:spLocks noGrp="1"/>
          </p:cNvSpPr>
          <p:nvPr>
            <p:ph sz="quarter" idx="13"/>
          </p:nvPr>
        </p:nvSpPr>
        <p:spPr>
          <a:xfrm>
            <a:off x="344488" y="1577788"/>
            <a:ext cx="8029697" cy="4291199"/>
          </a:xfrm>
        </p:spPr>
        <p:txBody>
          <a:bodyPr vert="horz" lIns="91440" tIns="45720" rIns="91440" bIns="45720" rtlCol="0" anchor="t">
            <a:normAutofit fontScale="92500"/>
          </a:bodyPr>
          <a:lstStyle/>
          <a:p>
            <a:r>
              <a:rPr lang="en-US" b="1" dirty="0">
                <a:latin typeface="Arial"/>
                <a:cs typeface="Arial"/>
              </a:rPr>
              <a:t>**Cost**</a:t>
            </a:r>
            <a:endParaRPr lang="en-US" b="1" dirty="0"/>
          </a:p>
          <a:p>
            <a:r>
              <a:rPr lang="en-US" dirty="0">
                <a:latin typeface="Arial"/>
                <a:cs typeface="Arial"/>
              </a:rPr>
              <a:t>Need for </a:t>
            </a:r>
            <a:r>
              <a:rPr lang="en-US" b="1" dirty="0">
                <a:latin typeface="Arial"/>
                <a:cs typeface="Arial"/>
              </a:rPr>
              <a:t>more MassHealth dental providers</a:t>
            </a:r>
            <a:endParaRPr lang="en-US" b="1" dirty="0"/>
          </a:p>
          <a:p>
            <a:r>
              <a:rPr lang="en-US" b="1" dirty="0">
                <a:latin typeface="Arial"/>
                <a:cs typeface="Arial"/>
              </a:rPr>
              <a:t>Accessibility</a:t>
            </a:r>
            <a:r>
              <a:rPr lang="en-US" dirty="0">
                <a:latin typeface="Arial"/>
                <a:cs typeface="Arial"/>
              </a:rPr>
              <a:t> of dental care</a:t>
            </a:r>
            <a:endParaRPr lang="en-US" dirty="0"/>
          </a:p>
          <a:p>
            <a:r>
              <a:rPr lang="en-US" dirty="0">
                <a:latin typeface="Arial"/>
                <a:cs typeface="Arial"/>
              </a:rPr>
              <a:t>Need for increased </a:t>
            </a:r>
            <a:r>
              <a:rPr lang="en-US" b="1" dirty="0">
                <a:latin typeface="Arial"/>
                <a:cs typeface="Arial"/>
              </a:rPr>
              <a:t>language access and cultural humility </a:t>
            </a:r>
            <a:r>
              <a:rPr lang="en-US" dirty="0">
                <a:latin typeface="Arial"/>
                <a:cs typeface="Arial"/>
              </a:rPr>
              <a:t>among providers</a:t>
            </a:r>
          </a:p>
          <a:p>
            <a:r>
              <a:rPr lang="en-US" dirty="0"/>
              <a:t>Desire for </a:t>
            </a:r>
            <a:r>
              <a:rPr lang="en-US" b="1" dirty="0"/>
              <a:t>oral health integration</a:t>
            </a:r>
          </a:p>
          <a:p>
            <a:r>
              <a:rPr lang="en-US" dirty="0">
                <a:latin typeface="Arial"/>
                <a:cs typeface="Arial"/>
              </a:rPr>
              <a:t>Need for more oral health </a:t>
            </a:r>
            <a:r>
              <a:rPr lang="en-US" b="1" dirty="0">
                <a:latin typeface="Arial"/>
                <a:cs typeface="Arial"/>
              </a:rPr>
              <a:t>outreach and education</a:t>
            </a:r>
            <a:endParaRPr lang="en-US" b="1" dirty="0"/>
          </a:p>
          <a:p>
            <a:r>
              <a:rPr lang="en-US" dirty="0">
                <a:latin typeface="Arial"/>
                <a:cs typeface="Arial"/>
              </a:rPr>
              <a:t>Meeting community members </a:t>
            </a:r>
            <a:r>
              <a:rPr lang="en-US" b="1" dirty="0">
                <a:latin typeface="Arial"/>
                <a:cs typeface="Arial"/>
              </a:rPr>
              <a:t>“where they are”</a:t>
            </a:r>
            <a:r>
              <a:rPr lang="en-US" dirty="0">
                <a:latin typeface="Arial"/>
                <a:cs typeface="Arial"/>
              </a:rPr>
              <a:t> at churches, schools, and in the community</a:t>
            </a:r>
            <a:endParaRPr lang="en-US" dirty="0"/>
          </a:p>
          <a:p>
            <a:endParaRPr lang="en-US" dirty="0"/>
          </a:p>
          <a:p>
            <a:endParaRPr lang="en-US" dirty="0"/>
          </a:p>
        </p:txBody>
      </p:sp>
      <p:pic>
        <p:nvPicPr>
          <p:cNvPr id="5" name="Picture 5">
            <a:extLst>
              <a:ext uri="{FF2B5EF4-FFF2-40B4-BE49-F238E27FC236}">
                <a16:creationId xmlns:a16="http://schemas.microsoft.com/office/drawing/2014/main" id="{8CF72C8F-D06C-2E36-D503-31FA656B6B5D}"/>
              </a:ext>
            </a:extLst>
          </p:cNvPr>
          <p:cNvPicPr>
            <a:picLocks noChangeAspect="1"/>
          </p:cNvPicPr>
          <p:nvPr/>
        </p:nvPicPr>
        <p:blipFill>
          <a:blip r:embed="rId2"/>
          <a:stretch>
            <a:fillRect/>
          </a:stretch>
        </p:blipFill>
        <p:spPr>
          <a:xfrm>
            <a:off x="7606323" y="1831276"/>
            <a:ext cx="4521200" cy="2501832"/>
          </a:xfrm>
          <a:prstGeom prst="rect">
            <a:avLst/>
          </a:prstGeom>
        </p:spPr>
      </p:pic>
    </p:spTree>
    <p:extLst>
      <p:ext uri="{BB962C8B-B14F-4D97-AF65-F5344CB8AC3E}">
        <p14:creationId xmlns:p14="http://schemas.microsoft.com/office/powerpoint/2010/main" val="339018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D77B5-72FD-31D2-D73C-F942C02C079E}"/>
              </a:ext>
            </a:extLst>
          </p:cNvPr>
          <p:cNvSpPr>
            <a:spLocks noGrp="1"/>
          </p:cNvSpPr>
          <p:nvPr>
            <p:ph type="sldNum" sz="quarter" idx="12"/>
          </p:nvPr>
        </p:nvSpPr>
        <p:spPr/>
        <p:txBody>
          <a:bodyPr/>
          <a:lstStyle/>
          <a:p>
            <a:fld id="{CED66112-F4BD-264E-8740-6022A9908B92}" type="slidenum">
              <a:rPr lang="en-US" smtClean="0"/>
              <a:pPr/>
              <a:t>12</a:t>
            </a:fld>
            <a:endParaRPr lang="en-US"/>
          </a:p>
        </p:txBody>
      </p:sp>
      <p:sp>
        <p:nvSpPr>
          <p:cNvPr id="3" name="Title 2">
            <a:extLst>
              <a:ext uri="{FF2B5EF4-FFF2-40B4-BE49-F238E27FC236}">
                <a16:creationId xmlns:a16="http://schemas.microsoft.com/office/drawing/2014/main" id="{6C6AD87C-D64C-5417-E7B4-23E8B914D40C}"/>
              </a:ext>
            </a:extLst>
          </p:cNvPr>
          <p:cNvSpPr>
            <a:spLocks noGrp="1"/>
          </p:cNvSpPr>
          <p:nvPr>
            <p:ph type="title"/>
          </p:nvPr>
        </p:nvSpPr>
        <p:spPr/>
        <p:txBody>
          <a:bodyPr>
            <a:normAutofit fontScale="90000"/>
          </a:bodyPr>
          <a:lstStyle/>
          <a:p>
            <a:r>
              <a:rPr lang="en-US" b="1" dirty="0">
                <a:latin typeface="Arial"/>
                <a:cs typeface="Arial"/>
              </a:rPr>
              <a:t>MassHealth 1115 Waiver renewal</a:t>
            </a:r>
            <a:endParaRPr lang="en-US" b="1" dirty="0"/>
          </a:p>
        </p:txBody>
      </p:sp>
      <p:sp>
        <p:nvSpPr>
          <p:cNvPr id="4" name="Content Placeholder 3">
            <a:extLst>
              <a:ext uri="{FF2B5EF4-FFF2-40B4-BE49-F238E27FC236}">
                <a16:creationId xmlns:a16="http://schemas.microsoft.com/office/drawing/2014/main" id="{294FFB96-7342-4D96-96EF-9910BC8E14B2}"/>
              </a:ext>
            </a:extLst>
          </p:cNvPr>
          <p:cNvSpPr>
            <a:spLocks noGrp="1"/>
          </p:cNvSpPr>
          <p:nvPr>
            <p:ph sz="quarter" idx="13"/>
          </p:nvPr>
        </p:nvSpPr>
        <p:spPr/>
        <p:txBody>
          <a:bodyPr/>
          <a:lstStyle/>
          <a:p>
            <a:r>
              <a:rPr lang="en-US" dirty="0"/>
              <a:t>Includes new oral health integration efforts</a:t>
            </a:r>
          </a:p>
          <a:p>
            <a:endParaRPr lang="en-US" dirty="0"/>
          </a:p>
          <a:p>
            <a:r>
              <a:rPr lang="en-US" dirty="0"/>
              <a:t>Primary care requirements for: </a:t>
            </a:r>
          </a:p>
          <a:p>
            <a:pPr lvl="1"/>
            <a:r>
              <a:rPr lang="en-US" b="1" dirty="0"/>
              <a:t>Oral health screening and referral </a:t>
            </a:r>
            <a:r>
              <a:rPr lang="en-US" dirty="0"/>
              <a:t>for all attributed members</a:t>
            </a:r>
          </a:p>
          <a:p>
            <a:pPr lvl="1"/>
            <a:r>
              <a:rPr lang="en-US" b="1" dirty="0"/>
              <a:t>Fluoride Varnish </a:t>
            </a:r>
            <a:r>
              <a:rPr lang="en-US" dirty="0"/>
              <a:t>for pediatric patients under the age 6</a:t>
            </a:r>
          </a:p>
          <a:p>
            <a:pPr lvl="1"/>
            <a:endParaRPr lang="en-US" dirty="0"/>
          </a:p>
          <a:p>
            <a:r>
              <a:rPr lang="en-US" u="sng" dirty="0"/>
              <a:t>Quality measure</a:t>
            </a:r>
            <a:r>
              <a:rPr lang="en-US" dirty="0"/>
              <a:t>: Fluoride varnish application 2x/year for children under the age 21</a:t>
            </a:r>
          </a:p>
          <a:p>
            <a:endParaRPr lang="en-US" dirty="0"/>
          </a:p>
        </p:txBody>
      </p:sp>
    </p:spTree>
    <p:extLst>
      <p:ext uri="{BB962C8B-B14F-4D97-AF65-F5344CB8AC3E}">
        <p14:creationId xmlns:p14="http://schemas.microsoft.com/office/powerpoint/2010/main" val="141438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66112-F4BD-264E-8740-6022A9908B92}"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b="1" dirty="0"/>
              <a:t>Considerations for One Care</a:t>
            </a:r>
          </a:p>
        </p:txBody>
      </p:sp>
      <p:sp>
        <p:nvSpPr>
          <p:cNvPr id="4" name="Content Placeholder 3"/>
          <p:cNvSpPr>
            <a:spLocks noGrp="1"/>
          </p:cNvSpPr>
          <p:nvPr>
            <p:ph sz="quarter" idx="13"/>
          </p:nvPr>
        </p:nvSpPr>
        <p:spPr/>
        <p:txBody>
          <a:bodyPr numCol="2">
            <a:normAutofit fontScale="85000" lnSpcReduction="20000"/>
          </a:bodyPr>
          <a:lstStyle/>
          <a:p>
            <a:r>
              <a:rPr lang="en-US" dirty="0"/>
              <a:t>Oral health training for care coordinators</a:t>
            </a:r>
          </a:p>
          <a:p>
            <a:endParaRPr lang="en-US" dirty="0"/>
          </a:p>
          <a:p>
            <a:r>
              <a:rPr lang="en-US" dirty="0"/>
              <a:t>Encourage primary care to integrate oral health</a:t>
            </a:r>
          </a:p>
          <a:p>
            <a:pPr lvl="1"/>
            <a:r>
              <a:rPr lang="en-US" dirty="0"/>
              <a:t>Screening, referral, education</a:t>
            </a:r>
          </a:p>
          <a:p>
            <a:pPr lvl="1"/>
            <a:r>
              <a:rPr lang="en-US" dirty="0"/>
              <a:t>Interventions: FV, SDF</a:t>
            </a:r>
          </a:p>
          <a:p>
            <a:pPr lvl="1"/>
            <a:r>
              <a:rPr lang="en-US" dirty="0"/>
              <a:t>Home visits</a:t>
            </a:r>
          </a:p>
          <a:p>
            <a:endParaRPr lang="en-US" dirty="0"/>
          </a:p>
          <a:p>
            <a:r>
              <a:rPr lang="en-US" dirty="0"/>
              <a:t>Network adequacy</a:t>
            </a:r>
          </a:p>
          <a:p>
            <a:pPr lvl="1"/>
            <a:r>
              <a:rPr lang="en-US" dirty="0"/>
              <a:t>Time until next available appointment, routine and urgent</a:t>
            </a:r>
          </a:p>
          <a:p>
            <a:pPr lvl="1"/>
            <a:r>
              <a:rPr lang="en-US" dirty="0"/>
              <a:t>Accessibility</a:t>
            </a:r>
          </a:p>
          <a:p>
            <a:pPr lvl="1"/>
            <a:endParaRPr lang="en-US" dirty="0"/>
          </a:p>
          <a:p>
            <a:r>
              <a:rPr lang="en-US" dirty="0"/>
              <a:t>Quality measurement</a:t>
            </a:r>
          </a:p>
          <a:p>
            <a:pPr lvl="1"/>
            <a:r>
              <a:rPr lang="en-US" dirty="0"/>
              <a:t>D9920 Behavior Management code utilization</a:t>
            </a:r>
          </a:p>
          <a:p>
            <a:pPr lvl="1"/>
            <a:r>
              <a:rPr lang="en-US" dirty="0"/>
              <a:t>Dental visit utilization (any dental visit, preventive dental visit)</a:t>
            </a:r>
          </a:p>
          <a:p>
            <a:endParaRPr lang="en-US" dirty="0"/>
          </a:p>
          <a:p>
            <a:r>
              <a:rPr lang="en-US" dirty="0"/>
              <a:t>Enhanced preventive dental benefits based on caries risk assessment or medical diagnosis</a:t>
            </a:r>
          </a:p>
          <a:p>
            <a:pPr lvl="1"/>
            <a:r>
              <a:rPr lang="en-US" dirty="0"/>
              <a:t>3-4 dental cleanings a year</a:t>
            </a:r>
          </a:p>
          <a:p>
            <a:pPr lvl="1"/>
            <a:endParaRPr lang="en-US" dirty="0"/>
          </a:p>
          <a:p>
            <a:r>
              <a:rPr lang="en-US" dirty="0"/>
              <a:t>Outreach to members and providers</a:t>
            </a:r>
          </a:p>
          <a:p>
            <a:pPr lvl="1"/>
            <a:r>
              <a:rPr lang="en-US" dirty="0"/>
              <a:t>Partner with community-based organizations</a:t>
            </a:r>
          </a:p>
        </p:txBody>
      </p:sp>
    </p:spTree>
    <p:extLst>
      <p:ext uri="{BB962C8B-B14F-4D97-AF65-F5344CB8AC3E}">
        <p14:creationId xmlns:p14="http://schemas.microsoft.com/office/powerpoint/2010/main" val="414315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14</a:t>
            </a:fld>
            <a:endParaRPr lang="en-US"/>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b="1"/>
              <a:t>Thank you</a:t>
            </a:r>
          </a:p>
        </p:txBody>
      </p:sp>
      <p:sp>
        <p:nvSpPr>
          <p:cNvPr id="5" name="Rectangle 4"/>
          <p:cNvSpPr/>
          <p:nvPr/>
        </p:nvSpPr>
        <p:spPr>
          <a:xfrm>
            <a:off x="-317804" y="5447078"/>
            <a:ext cx="12121356" cy="369332"/>
          </a:xfrm>
          <a:prstGeom prst="rect">
            <a:avLst/>
          </a:prstGeom>
        </p:spPr>
        <p:txBody>
          <a:bodyPr wrap="square">
            <a:spAutoFit/>
          </a:bodyPr>
          <a:lstStyle/>
          <a:p>
            <a:pPr lvl="1"/>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2" descr="Part 3 of 4: What Questions Will College Coaches Ask About The Prospect? -  Just Hoops Colum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283" y="1636744"/>
            <a:ext cx="6655182" cy="372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4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2</a:t>
            </a:fld>
            <a:endParaRPr lang="en-US"/>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b="1">
                <a:latin typeface="Arial"/>
                <a:cs typeface="Arial"/>
              </a:rPr>
              <a:t>Introductions</a:t>
            </a:r>
            <a:endParaRPr lang="en-US" b="1"/>
          </a:p>
        </p:txBody>
      </p:sp>
      <p:sp>
        <p:nvSpPr>
          <p:cNvPr id="4" name="Content Placeholder 3">
            <a:extLst>
              <a:ext uri="{FF2B5EF4-FFF2-40B4-BE49-F238E27FC236}">
                <a16:creationId xmlns:a16="http://schemas.microsoft.com/office/drawing/2014/main" id="{3112996D-9463-4B47-BB99-319138DF7CA2}"/>
              </a:ext>
            </a:extLst>
          </p:cNvPr>
          <p:cNvSpPr>
            <a:spLocks noGrp="1"/>
          </p:cNvSpPr>
          <p:nvPr>
            <p:ph sz="quarter" idx="13"/>
          </p:nvPr>
        </p:nvSpPr>
        <p:spPr>
          <a:xfrm>
            <a:off x="222985" y="1488152"/>
            <a:ext cx="11202566" cy="4420403"/>
          </a:xfrm>
        </p:spPr>
        <p:txBody>
          <a:bodyPr vert="horz" lIns="91440" tIns="45720" rIns="91440" bIns="45720" rtlCol="0" anchor="t">
            <a:normAutofit/>
          </a:bodyPr>
          <a:lstStyle/>
          <a:p>
            <a:r>
              <a:rPr lang="en-US" sz="2400" dirty="0">
                <a:latin typeface="Arial"/>
                <a:cs typeface="Arial"/>
              </a:rPr>
              <a:t>Samantha Jordan, </a:t>
            </a:r>
            <a:r>
              <a:rPr lang="en-US" sz="2000" i="1" dirty="0">
                <a:latin typeface="Arial"/>
                <a:cs typeface="Arial"/>
              </a:rPr>
              <a:t>Oral Health Director</a:t>
            </a:r>
            <a:endParaRPr lang="en-US" sz="2400" i="1" dirty="0">
              <a:latin typeface="Arial"/>
              <a:cs typeface="Arial"/>
            </a:endParaRPr>
          </a:p>
          <a:p>
            <a:pPr marL="0" indent="0">
              <a:buNone/>
            </a:pPr>
            <a:endParaRPr lang="en-US" sz="700" dirty="0">
              <a:latin typeface="Arial"/>
              <a:cs typeface="Arial"/>
            </a:endParaRPr>
          </a:p>
          <a:p>
            <a:r>
              <a:rPr lang="en-US" sz="2400" dirty="0">
                <a:latin typeface="Arial"/>
                <a:cs typeface="Arial"/>
              </a:rPr>
              <a:t>Alex Sheff, </a:t>
            </a:r>
            <a:r>
              <a:rPr lang="en-US" sz="2000" i="1" dirty="0">
                <a:latin typeface="Arial"/>
                <a:cs typeface="Arial"/>
              </a:rPr>
              <a:t>Director of Policy &amp; Government Relations</a:t>
            </a:r>
            <a:endParaRPr lang="en-US" dirty="0"/>
          </a:p>
        </p:txBody>
      </p:sp>
    </p:spTree>
    <p:extLst>
      <p:ext uri="{BB962C8B-B14F-4D97-AF65-F5344CB8AC3E}">
        <p14:creationId xmlns:p14="http://schemas.microsoft.com/office/powerpoint/2010/main" val="223002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D4B26-92F2-DC42-AE77-FBD1BE83042A}"/>
              </a:ext>
            </a:extLst>
          </p:cNvPr>
          <p:cNvSpPr>
            <a:spLocks noGrp="1"/>
          </p:cNvSpPr>
          <p:nvPr>
            <p:ph type="sldNum" sz="quarter" idx="12"/>
          </p:nvPr>
        </p:nvSpPr>
        <p:spPr/>
        <p:txBody>
          <a:bodyPr/>
          <a:lstStyle/>
          <a:p>
            <a:fld id="{CED66112-F4BD-264E-8740-6022A9908B92}" type="slidenum">
              <a:rPr lang="en-US" smtClean="0"/>
              <a:pPr/>
              <a:t>3</a:t>
            </a:fld>
            <a:endParaRPr lang="en-US"/>
          </a:p>
        </p:txBody>
      </p:sp>
      <p:sp>
        <p:nvSpPr>
          <p:cNvPr id="3" name="Title 2">
            <a:extLst>
              <a:ext uri="{FF2B5EF4-FFF2-40B4-BE49-F238E27FC236}">
                <a16:creationId xmlns:a16="http://schemas.microsoft.com/office/drawing/2014/main" id="{1A8EC4FD-C6E9-BF47-902C-062C0D3E96F0}"/>
              </a:ext>
            </a:extLst>
          </p:cNvPr>
          <p:cNvSpPr>
            <a:spLocks noGrp="1"/>
          </p:cNvSpPr>
          <p:nvPr>
            <p:ph type="title"/>
          </p:nvPr>
        </p:nvSpPr>
        <p:spPr/>
        <p:txBody>
          <a:bodyPr>
            <a:normAutofit fontScale="90000"/>
          </a:bodyPr>
          <a:lstStyle/>
          <a:p>
            <a:r>
              <a:rPr lang="en-US" b="1"/>
              <a:t>Health Care For All</a:t>
            </a:r>
          </a:p>
        </p:txBody>
      </p:sp>
      <p:sp>
        <p:nvSpPr>
          <p:cNvPr id="4" name="Content Placeholder 3">
            <a:extLst>
              <a:ext uri="{FF2B5EF4-FFF2-40B4-BE49-F238E27FC236}">
                <a16:creationId xmlns:a16="http://schemas.microsoft.com/office/drawing/2014/main" id="{EFBDC181-94A6-4346-8B1F-B33C78B55DED}"/>
              </a:ext>
            </a:extLst>
          </p:cNvPr>
          <p:cNvSpPr>
            <a:spLocks noGrp="1"/>
          </p:cNvSpPr>
          <p:nvPr>
            <p:ph sz="quarter" idx="13"/>
          </p:nvPr>
        </p:nvSpPr>
        <p:spPr>
          <a:xfrm>
            <a:off x="232012" y="1777077"/>
            <a:ext cx="6980161" cy="4579273"/>
          </a:xfrm>
        </p:spPr>
        <p:txBody>
          <a:bodyPr vert="horz" lIns="91440" tIns="45720" rIns="91440" bIns="45720" rtlCol="0" anchor="t">
            <a:normAutofit/>
          </a:bodyPr>
          <a:lstStyle/>
          <a:p>
            <a:r>
              <a:rPr lang="en-US" b="1" dirty="0">
                <a:latin typeface="Arial"/>
                <a:cs typeface="Arial"/>
              </a:rPr>
              <a:t>Direct Service</a:t>
            </a:r>
            <a:r>
              <a:rPr lang="en-US" dirty="0">
                <a:latin typeface="Arial"/>
                <a:cs typeface="Arial"/>
              </a:rPr>
              <a:t>: Free consumer </a:t>
            </a:r>
            <a:r>
              <a:rPr lang="en-US" dirty="0" err="1">
                <a:latin typeface="Arial"/>
                <a:cs typeface="Arial"/>
              </a:rPr>
              <a:t>HelpLine</a:t>
            </a:r>
            <a:br>
              <a:rPr lang="en-US" dirty="0"/>
            </a:br>
            <a:endParaRPr lang="en-US"/>
          </a:p>
          <a:p>
            <a:r>
              <a:rPr lang="en-US" b="1" dirty="0">
                <a:latin typeface="Arial"/>
                <a:cs typeface="Arial"/>
              </a:rPr>
              <a:t>Community</a:t>
            </a:r>
            <a:r>
              <a:rPr lang="en-US" dirty="0">
                <a:latin typeface="Arial"/>
                <a:cs typeface="Arial"/>
              </a:rPr>
              <a:t>: Outreach and organizing</a:t>
            </a:r>
            <a:endParaRPr lang="en-US" b="1" dirty="0">
              <a:latin typeface="Arial"/>
              <a:cs typeface="Arial"/>
            </a:endParaRPr>
          </a:p>
          <a:p>
            <a:endParaRPr lang="en-US" dirty="0">
              <a:latin typeface="Arial"/>
              <a:cs typeface="Arial"/>
            </a:endParaRPr>
          </a:p>
          <a:p>
            <a:r>
              <a:rPr lang="en-US" b="1" dirty="0">
                <a:latin typeface="Arial"/>
                <a:cs typeface="Arial"/>
              </a:rPr>
              <a:t>Policy</a:t>
            </a:r>
            <a:r>
              <a:rPr lang="en-US" dirty="0">
                <a:latin typeface="Arial"/>
                <a:cs typeface="Arial"/>
              </a:rPr>
              <a:t>: Advocacy and coalitions</a:t>
            </a:r>
            <a:br>
              <a:rPr lang="en-US" dirty="0"/>
            </a:br>
            <a:endParaRPr lang="en-US"/>
          </a:p>
          <a:p>
            <a:pPr marL="0" indent="0" algn="ctr">
              <a:buNone/>
            </a:pPr>
            <a:r>
              <a:rPr lang="en-US" dirty="0">
                <a:latin typeface="Arial"/>
                <a:cs typeface="Arial"/>
                <a:hlinkClick r:id="rId2"/>
              </a:rPr>
              <a:t>www.hcfama.org</a:t>
            </a:r>
            <a:r>
              <a:rPr lang="en-US" dirty="0">
                <a:latin typeface="Arial"/>
                <a:cs typeface="Arial"/>
              </a:rPr>
              <a:t> </a:t>
            </a:r>
            <a:endParaRPr lang="en-US" dirty="0"/>
          </a:p>
          <a:p>
            <a:pPr marL="0" indent="0">
              <a:buNone/>
            </a:pPr>
            <a:endParaRPr lang="en-US" u="sng"/>
          </a:p>
        </p:txBody>
      </p:sp>
    </p:spTree>
    <p:extLst>
      <p:ext uri="{BB962C8B-B14F-4D97-AF65-F5344CB8AC3E}">
        <p14:creationId xmlns:p14="http://schemas.microsoft.com/office/powerpoint/2010/main" val="124605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4</a:t>
            </a:fld>
            <a:endParaRPr lang="en-US" dirty="0"/>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b="1" dirty="0"/>
              <a:t>Oral Health Advocacy Taskforce (OHAT)</a:t>
            </a:r>
          </a:p>
        </p:txBody>
      </p:sp>
      <p:sp>
        <p:nvSpPr>
          <p:cNvPr id="4" name="Content Placeholder 3">
            <a:extLst>
              <a:ext uri="{FF2B5EF4-FFF2-40B4-BE49-F238E27FC236}">
                <a16:creationId xmlns:a16="http://schemas.microsoft.com/office/drawing/2014/main" id="{3112996D-9463-4B47-BB99-319138DF7CA2}"/>
              </a:ext>
            </a:extLst>
          </p:cNvPr>
          <p:cNvSpPr>
            <a:spLocks noGrp="1"/>
          </p:cNvSpPr>
          <p:nvPr>
            <p:ph sz="quarter" idx="13"/>
          </p:nvPr>
        </p:nvSpPr>
        <p:spPr/>
        <p:txBody>
          <a:bodyPr/>
          <a:lstStyle/>
          <a:p>
            <a:r>
              <a:rPr lang="en-US" dirty="0"/>
              <a:t>Created in 2002 in response to state budget cuts to MassHealth adult dental services</a:t>
            </a:r>
          </a:p>
          <a:p>
            <a:r>
              <a:rPr lang="en-US" dirty="0"/>
              <a:t>Broad-based statewide coalition of consumers, advocates, health care professionals, academics, and insurers</a:t>
            </a:r>
          </a:p>
          <a:p>
            <a:r>
              <a:rPr lang="en-US" b="1" dirty="0"/>
              <a:t>Improve oral health for </a:t>
            </a:r>
            <a:r>
              <a:rPr lang="en-US" b="1" u="sng" dirty="0"/>
              <a:t>all persons</a:t>
            </a:r>
            <a:r>
              <a:rPr lang="en-US" b="1" dirty="0"/>
              <a:t> in the Commonwealth</a:t>
            </a:r>
            <a:endParaRPr lang="en-US" dirty="0"/>
          </a:p>
          <a:p>
            <a:endParaRPr lang="en-US" dirty="0"/>
          </a:p>
        </p:txBody>
      </p:sp>
      <p:pic>
        <p:nvPicPr>
          <p:cNvPr id="6" name="Picture 5">
            <a:extLst>
              <a:ext uri="{FF2B5EF4-FFF2-40B4-BE49-F238E27FC236}">
                <a16:creationId xmlns:a16="http://schemas.microsoft.com/office/drawing/2014/main" id="{9215CC0C-171B-4A5D-B185-B2CFC9EBA5B6}"/>
              </a:ext>
            </a:extLst>
          </p:cNvPr>
          <p:cNvPicPr>
            <a:picLocks noChangeAspect="1"/>
          </p:cNvPicPr>
          <p:nvPr/>
        </p:nvPicPr>
        <p:blipFill>
          <a:blip r:embed="rId2"/>
          <a:stretch>
            <a:fillRect/>
          </a:stretch>
        </p:blipFill>
        <p:spPr>
          <a:xfrm>
            <a:off x="5255497" y="3959494"/>
            <a:ext cx="1511063" cy="2188097"/>
          </a:xfrm>
          <a:prstGeom prst="rect">
            <a:avLst/>
          </a:prstGeom>
        </p:spPr>
      </p:pic>
    </p:spTree>
    <p:extLst>
      <p:ext uri="{BB962C8B-B14F-4D97-AF65-F5344CB8AC3E}">
        <p14:creationId xmlns:p14="http://schemas.microsoft.com/office/powerpoint/2010/main" val="303034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1D2E47-66BD-70EB-3624-65F90D751F19}"/>
              </a:ext>
            </a:extLst>
          </p:cNvPr>
          <p:cNvSpPr txBox="1"/>
          <p:nvPr/>
        </p:nvSpPr>
        <p:spPr>
          <a:xfrm>
            <a:off x="1" y="5954343"/>
            <a:ext cx="12192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215386"/>
                </a:solidFill>
                <a:latin typeface="Arial"/>
                <a:cs typeface="Calibri"/>
              </a:rPr>
              <a:t>Source: American Dental Association, Health Policy Institute, MA Data, 2015</a:t>
            </a:r>
            <a:endParaRPr lang="en-US" sz="1400" i="1" dirty="0">
              <a:solidFill>
                <a:srgbClr val="215386"/>
              </a:solidFill>
              <a:latin typeface="Arial"/>
              <a:cs typeface="Arial"/>
            </a:endParaRPr>
          </a:p>
        </p:txBody>
      </p:sp>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5</a:t>
            </a:fld>
            <a:endParaRPr lang="en-US"/>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dirty="0">
                <a:latin typeface="Arial"/>
                <a:cs typeface="Arial"/>
              </a:rPr>
              <a:t>Oral Health Care is </a:t>
            </a:r>
            <a:r>
              <a:rPr lang="en-US" b="1" dirty="0">
                <a:latin typeface="Arial"/>
                <a:cs typeface="Arial"/>
              </a:rPr>
              <a:t>Not Accessible</a:t>
            </a:r>
            <a:endParaRPr lang="en-US" b="1" dirty="0"/>
          </a:p>
        </p:txBody>
      </p:sp>
      <p:sp>
        <p:nvSpPr>
          <p:cNvPr id="4" name="Content Placeholder 3">
            <a:extLst>
              <a:ext uri="{FF2B5EF4-FFF2-40B4-BE49-F238E27FC236}">
                <a16:creationId xmlns:a16="http://schemas.microsoft.com/office/drawing/2014/main" id="{3112996D-9463-4B47-BB99-319138DF7CA2}"/>
              </a:ext>
            </a:extLst>
          </p:cNvPr>
          <p:cNvSpPr>
            <a:spLocks noGrp="1"/>
          </p:cNvSpPr>
          <p:nvPr>
            <p:ph sz="quarter" idx="13"/>
          </p:nvPr>
        </p:nvSpPr>
        <p:spPr/>
        <p:txBody>
          <a:bodyPr vert="horz" lIns="91440" tIns="45720" rIns="91440" bIns="45720" rtlCol="0" anchor="t">
            <a:normAutofit/>
          </a:bodyPr>
          <a:lstStyle/>
          <a:p>
            <a:endParaRPr lang="en-US" dirty="0">
              <a:solidFill>
                <a:srgbClr val="215386"/>
              </a:solidFill>
            </a:endParaRPr>
          </a:p>
          <a:p>
            <a:endParaRPr lang="en-US"/>
          </a:p>
        </p:txBody>
      </p:sp>
      <p:pic>
        <p:nvPicPr>
          <p:cNvPr id="10" name="Picture 5" descr="Timeline&#10;&#10;Description automatically generated">
            <a:extLst>
              <a:ext uri="{FF2B5EF4-FFF2-40B4-BE49-F238E27FC236}">
                <a16:creationId xmlns:a16="http://schemas.microsoft.com/office/drawing/2014/main" id="{340F13A0-E279-2A60-8641-B0AE5AA27A36}"/>
              </a:ext>
            </a:extLst>
          </p:cNvPr>
          <p:cNvPicPr>
            <a:picLocks noChangeAspect="1"/>
          </p:cNvPicPr>
          <p:nvPr/>
        </p:nvPicPr>
        <p:blipFill>
          <a:blip r:embed="rId3"/>
          <a:stretch>
            <a:fillRect/>
          </a:stretch>
        </p:blipFill>
        <p:spPr>
          <a:xfrm>
            <a:off x="1450629" y="2717926"/>
            <a:ext cx="8479755" cy="2917438"/>
          </a:xfrm>
          <a:prstGeom prst="rect">
            <a:avLst/>
          </a:prstGeom>
        </p:spPr>
      </p:pic>
      <p:pic>
        <p:nvPicPr>
          <p:cNvPr id="14" name="Picture 13">
            <a:extLst>
              <a:ext uri="{FF2B5EF4-FFF2-40B4-BE49-F238E27FC236}">
                <a16:creationId xmlns:a16="http://schemas.microsoft.com/office/drawing/2014/main" id="{71624D07-5E4F-FEAA-7E5D-420EC99E176C}"/>
              </a:ext>
            </a:extLst>
          </p:cNvPr>
          <p:cNvPicPr>
            <a:picLocks noChangeAspect="1"/>
          </p:cNvPicPr>
          <p:nvPr/>
        </p:nvPicPr>
        <p:blipFill>
          <a:blip r:embed="rId4"/>
          <a:stretch>
            <a:fillRect/>
          </a:stretch>
        </p:blipFill>
        <p:spPr>
          <a:xfrm>
            <a:off x="8828405" y="1360644"/>
            <a:ext cx="1341888" cy="2917438"/>
          </a:xfrm>
          <a:prstGeom prst="rect">
            <a:avLst/>
          </a:prstGeom>
        </p:spPr>
      </p:pic>
      <p:pic>
        <p:nvPicPr>
          <p:cNvPr id="16" name="Picture 15" descr="Text&#10;&#10;Description automatically generated">
            <a:extLst>
              <a:ext uri="{FF2B5EF4-FFF2-40B4-BE49-F238E27FC236}">
                <a16:creationId xmlns:a16="http://schemas.microsoft.com/office/drawing/2014/main" id="{2869123D-0A2D-2262-8351-328FA76727B1}"/>
              </a:ext>
            </a:extLst>
          </p:cNvPr>
          <p:cNvPicPr>
            <a:picLocks noChangeAspect="1"/>
          </p:cNvPicPr>
          <p:nvPr/>
        </p:nvPicPr>
        <p:blipFill>
          <a:blip r:embed="rId5"/>
          <a:stretch>
            <a:fillRect/>
          </a:stretch>
        </p:blipFill>
        <p:spPr>
          <a:xfrm>
            <a:off x="10258156" y="1360644"/>
            <a:ext cx="1293764" cy="2917438"/>
          </a:xfrm>
          <a:prstGeom prst="rect">
            <a:avLst/>
          </a:prstGeom>
        </p:spPr>
      </p:pic>
    </p:spTree>
    <p:extLst>
      <p:ext uri="{BB962C8B-B14F-4D97-AF65-F5344CB8AC3E}">
        <p14:creationId xmlns:p14="http://schemas.microsoft.com/office/powerpoint/2010/main" val="369820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C03A6-6CA4-0E45-97B4-4FE524B9372D}"/>
              </a:ext>
            </a:extLst>
          </p:cNvPr>
          <p:cNvSpPr>
            <a:spLocks noGrp="1"/>
          </p:cNvSpPr>
          <p:nvPr>
            <p:ph type="sldNum" sz="quarter" idx="12"/>
          </p:nvPr>
        </p:nvSpPr>
        <p:spPr/>
        <p:txBody>
          <a:bodyPr/>
          <a:lstStyle/>
          <a:p>
            <a:fld id="{CED66112-F4BD-264E-8740-6022A9908B92}" type="slidenum">
              <a:rPr lang="en-US" smtClean="0"/>
              <a:pPr/>
              <a:t>6</a:t>
            </a:fld>
            <a:endParaRPr lang="en-US"/>
          </a:p>
        </p:txBody>
      </p:sp>
      <p:sp>
        <p:nvSpPr>
          <p:cNvPr id="3" name="Title 2">
            <a:extLst>
              <a:ext uri="{FF2B5EF4-FFF2-40B4-BE49-F238E27FC236}">
                <a16:creationId xmlns:a16="http://schemas.microsoft.com/office/drawing/2014/main" id="{BF5C0087-7B60-5644-AA81-82458E8B9691}"/>
              </a:ext>
            </a:extLst>
          </p:cNvPr>
          <p:cNvSpPr>
            <a:spLocks noGrp="1"/>
          </p:cNvSpPr>
          <p:nvPr>
            <p:ph type="title"/>
          </p:nvPr>
        </p:nvSpPr>
        <p:spPr/>
        <p:txBody>
          <a:bodyPr>
            <a:normAutofit fontScale="90000"/>
          </a:bodyPr>
          <a:lstStyle/>
          <a:p>
            <a:r>
              <a:rPr lang="en-US" dirty="0">
                <a:latin typeface="Arial"/>
                <a:cs typeface="Arial"/>
              </a:rPr>
              <a:t>Oral Health Care is </a:t>
            </a:r>
            <a:r>
              <a:rPr lang="en-US" b="1" dirty="0">
                <a:latin typeface="Arial"/>
                <a:cs typeface="Arial"/>
              </a:rPr>
              <a:t>Not Affordable</a:t>
            </a:r>
            <a:endParaRPr lang="en-US" b="1" dirty="0"/>
          </a:p>
        </p:txBody>
      </p:sp>
      <p:sp>
        <p:nvSpPr>
          <p:cNvPr id="8" name="TextBox 7">
            <a:extLst>
              <a:ext uri="{FF2B5EF4-FFF2-40B4-BE49-F238E27FC236}">
                <a16:creationId xmlns:a16="http://schemas.microsoft.com/office/drawing/2014/main" id="{342D0A95-9397-7D28-5767-8264A4B15AE2}"/>
              </a:ext>
            </a:extLst>
          </p:cNvPr>
          <p:cNvSpPr txBox="1"/>
          <p:nvPr/>
        </p:nvSpPr>
        <p:spPr>
          <a:xfrm>
            <a:off x="3133718" y="5938260"/>
            <a:ext cx="60111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215386"/>
                </a:solidFill>
                <a:latin typeface="Arial"/>
                <a:ea typeface="+mn-lt"/>
                <a:cs typeface="+mn-lt"/>
              </a:rPr>
              <a:t>Source: CHIA Massachusetts Health Insurance Survey, July 2022</a:t>
            </a:r>
            <a:endParaRPr lang="en-US" sz="1400" i="1" dirty="0">
              <a:solidFill>
                <a:srgbClr val="215386"/>
              </a:solidFill>
              <a:latin typeface="Arial"/>
              <a:cs typeface="Calibri"/>
            </a:endParaRPr>
          </a:p>
        </p:txBody>
      </p:sp>
      <p:pic>
        <p:nvPicPr>
          <p:cNvPr id="7" name="Picture 8" descr="Chart, bar chart&#10;&#10;Description automatically generated">
            <a:extLst>
              <a:ext uri="{FF2B5EF4-FFF2-40B4-BE49-F238E27FC236}">
                <a16:creationId xmlns:a16="http://schemas.microsoft.com/office/drawing/2014/main" id="{313068FC-8C33-2AD2-E8C0-BEAB3A3BF1C2}"/>
              </a:ext>
            </a:extLst>
          </p:cNvPr>
          <p:cNvPicPr>
            <a:picLocks noChangeAspect="1"/>
          </p:cNvPicPr>
          <p:nvPr/>
        </p:nvPicPr>
        <p:blipFill>
          <a:blip r:embed="rId3"/>
          <a:stretch>
            <a:fillRect/>
          </a:stretch>
        </p:blipFill>
        <p:spPr>
          <a:xfrm>
            <a:off x="1373760" y="1328163"/>
            <a:ext cx="5672135" cy="4610097"/>
          </a:xfrm>
          <a:prstGeom prst="rect">
            <a:avLst/>
          </a:prstGeom>
        </p:spPr>
      </p:pic>
      <p:sp>
        <p:nvSpPr>
          <p:cNvPr id="6" name="TextBox 5">
            <a:extLst>
              <a:ext uri="{FF2B5EF4-FFF2-40B4-BE49-F238E27FC236}">
                <a16:creationId xmlns:a16="http://schemas.microsoft.com/office/drawing/2014/main" id="{DD4E8DA0-F7C1-496B-A10C-0651798D6EB6}"/>
              </a:ext>
            </a:extLst>
          </p:cNvPr>
          <p:cNvSpPr txBox="1"/>
          <p:nvPr/>
        </p:nvSpPr>
        <p:spPr>
          <a:xfrm>
            <a:off x="7124137" y="2512584"/>
            <a:ext cx="4180695" cy="2400657"/>
          </a:xfrm>
          <a:prstGeom prst="rect">
            <a:avLst/>
          </a:prstGeom>
          <a:solidFill>
            <a:schemeClr val="accent4">
              <a:lumMod val="20000"/>
              <a:lumOff val="80000"/>
            </a:schemeClr>
          </a:solidFill>
        </p:spPr>
        <p:txBody>
          <a:bodyPr wrap="square" rtlCol="0">
            <a:spAutoFit/>
          </a:bodyPr>
          <a:lstStyle/>
          <a:p>
            <a:r>
              <a:rPr lang="en-US" sz="2400" dirty="0"/>
              <a:t>Dental care is the </a:t>
            </a:r>
            <a:r>
              <a:rPr lang="en-US" sz="2400" b="1" dirty="0"/>
              <a:t>most common unmet health care need </a:t>
            </a:r>
            <a:r>
              <a:rPr lang="en-US" sz="2400" dirty="0"/>
              <a:t>among Massachusetts residents. </a:t>
            </a:r>
          </a:p>
          <a:p>
            <a:endParaRPr lang="en-US" dirty="0"/>
          </a:p>
          <a:p>
            <a:r>
              <a:rPr lang="en-US" dirty="0"/>
              <a:t>Higher than specialist care, vision care, and prescription drugs</a:t>
            </a:r>
          </a:p>
        </p:txBody>
      </p:sp>
    </p:spTree>
    <p:extLst>
      <p:ext uri="{BB962C8B-B14F-4D97-AF65-F5344CB8AC3E}">
        <p14:creationId xmlns:p14="http://schemas.microsoft.com/office/powerpoint/2010/main" val="327712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66112-F4BD-264E-8740-6022A9908B92}"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b="1" dirty="0"/>
              <a:t>Pandemic worsened dental access disparities</a:t>
            </a:r>
          </a:p>
        </p:txBody>
      </p:sp>
      <p:pic>
        <p:nvPicPr>
          <p:cNvPr id="4" name="Picture 5" descr="Chart, bubble chart&#10;&#10;Description automatically generated">
            <a:extLst>
              <a:ext uri="{FF2B5EF4-FFF2-40B4-BE49-F238E27FC236}">
                <a16:creationId xmlns:a16="http://schemas.microsoft.com/office/drawing/2014/main" id="{25CDD506-1D7B-3914-4CCE-A3D1094F027B}"/>
              </a:ext>
            </a:extLst>
          </p:cNvPr>
          <p:cNvPicPr>
            <a:picLocks noChangeAspect="1"/>
          </p:cNvPicPr>
          <p:nvPr/>
        </p:nvPicPr>
        <p:blipFill>
          <a:blip r:embed="rId3"/>
          <a:stretch>
            <a:fillRect/>
          </a:stretch>
        </p:blipFill>
        <p:spPr>
          <a:xfrm>
            <a:off x="1809507" y="1223785"/>
            <a:ext cx="8089392" cy="4952208"/>
          </a:xfrm>
          <a:prstGeom prst="rect">
            <a:avLst/>
          </a:prstGeom>
        </p:spPr>
      </p:pic>
      <p:sp>
        <p:nvSpPr>
          <p:cNvPr id="8" name="TextBox 7">
            <a:extLst>
              <a:ext uri="{FF2B5EF4-FFF2-40B4-BE49-F238E27FC236}">
                <a16:creationId xmlns:a16="http://schemas.microsoft.com/office/drawing/2014/main" id="{D7422B9F-7EF1-4125-BC2A-FCC4E06B0E88}"/>
              </a:ext>
            </a:extLst>
          </p:cNvPr>
          <p:cNvSpPr txBox="1"/>
          <p:nvPr/>
        </p:nvSpPr>
        <p:spPr>
          <a:xfrm>
            <a:off x="1719072" y="5870448"/>
            <a:ext cx="8430768"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215386"/>
                </a:solidFill>
                <a:latin typeface="Arial"/>
                <a:ea typeface="+mn-lt"/>
                <a:cs typeface="+mn-lt"/>
              </a:rPr>
              <a:t>Source: MA Department of Public Health, Office of Oral Health</a:t>
            </a:r>
            <a:endParaRPr lang="en-US" sz="1400" i="1" dirty="0">
              <a:solidFill>
                <a:srgbClr val="215386"/>
              </a:solidFill>
              <a:latin typeface="Arial"/>
              <a:cs typeface="Calibri"/>
            </a:endParaRPr>
          </a:p>
        </p:txBody>
      </p:sp>
    </p:spTree>
    <p:extLst>
      <p:ext uri="{BB962C8B-B14F-4D97-AF65-F5344CB8AC3E}">
        <p14:creationId xmlns:p14="http://schemas.microsoft.com/office/powerpoint/2010/main" val="263706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7E41-2346-4380-B6DC-511EE9E8B626}"/>
              </a:ext>
            </a:extLst>
          </p:cNvPr>
          <p:cNvSpPr>
            <a:spLocks noGrp="1"/>
          </p:cNvSpPr>
          <p:nvPr>
            <p:ph type="title"/>
          </p:nvPr>
        </p:nvSpPr>
        <p:spPr/>
        <p:txBody>
          <a:bodyPr>
            <a:normAutofit fontScale="90000"/>
          </a:bodyPr>
          <a:lstStyle/>
          <a:p>
            <a:r>
              <a:rPr lang="en-US" dirty="0"/>
              <a:t>MassHealth Dental Providers – 1,620 Locations</a:t>
            </a:r>
          </a:p>
        </p:txBody>
      </p:sp>
      <p:pic>
        <p:nvPicPr>
          <p:cNvPr id="4" name="Content Placeholder 3">
            <a:extLst>
              <a:ext uri="{FF2B5EF4-FFF2-40B4-BE49-F238E27FC236}">
                <a16:creationId xmlns:a16="http://schemas.microsoft.com/office/drawing/2014/main" id="{93F7ECDE-7F3D-4EF0-8451-EA73B33026B0}"/>
              </a:ext>
            </a:extLst>
          </p:cNvPr>
          <p:cNvPicPr>
            <a:picLocks noChangeAspect="1"/>
          </p:cNvPicPr>
          <p:nvPr/>
        </p:nvPicPr>
        <p:blipFill>
          <a:blip r:embed="rId3"/>
          <a:stretch>
            <a:fillRect/>
          </a:stretch>
        </p:blipFill>
        <p:spPr>
          <a:xfrm>
            <a:off x="2896136" y="1592003"/>
            <a:ext cx="6460688" cy="4013301"/>
          </a:xfrm>
          <a:prstGeom prst="rect">
            <a:avLst/>
          </a:prstGeom>
        </p:spPr>
      </p:pic>
      <p:sp>
        <p:nvSpPr>
          <p:cNvPr id="5" name="TextBox 4">
            <a:extLst>
              <a:ext uri="{FF2B5EF4-FFF2-40B4-BE49-F238E27FC236}">
                <a16:creationId xmlns:a16="http://schemas.microsoft.com/office/drawing/2014/main" id="{8AEED5D5-6548-4C58-A4F6-45F2031677E9}"/>
              </a:ext>
            </a:extLst>
          </p:cNvPr>
          <p:cNvSpPr txBox="1"/>
          <p:nvPr/>
        </p:nvSpPr>
        <p:spPr>
          <a:xfrm>
            <a:off x="4868458" y="5836500"/>
            <a:ext cx="251604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215386"/>
                </a:solidFill>
                <a:latin typeface="Arial"/>
                <a:ea typeface="+mn-lt"/>
                <a:cs typeface="+mn-lt"/>
              </a:rPr>
              <a:t>Source: MassHealth, 2022</a:t>
            </a:r>
            <a:endParaRPr lang="en-US" sz="1400" i="1" dirty="0">
              <a:solidFill>
                <a:srgbClr val="215386"/>
              </a:solidFill>
              <a:latin typeface="Arial"/>
              <a:cs typeface="Calibri"/>
            </a:endParaRPr>
          </a:p>
        </p:txBody>
      </p:sp>
    </p:spTree>
    <p:extLst>
      <p:ext uri="{BB962C8B-B14F-4D97-AF65-F5344CB8AC3E}">
        <p14:creationId xmlns:p14="http://schemas.microsoft.com/office/powerpoint/2010/main" val="49335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7E41-2346-4380-B6DC-511EE9E8B626}"/>
              </a:ext>
            </a:extLst>
          </p:cNvPr>
          <p:cNvSpPr>
            <a:spLocks noGrp="1"/>
          </p:cNvSpPr>
          <p:nvPr>
            <p:ph type="title"/>
          </p:nvPr>
        </p:nvSpPr>
        <p:spPr/>
        <p:txBody>
          <a:bodyPr>
            <a:normAutofit fontScale="90000"/>
          </a:bodyPr>
          <a:lstStyle/>
          <a:p>
            <a:r>
              <a:rPr lang="en-US" dirty="0"/>
              <a:t>Community Health Center Dental Clinics – 56 locations</a:t>
            </a:r>
          </a:p>
        </p:txBody>
      </p:sp>
      <p:sp>
        <p:nvSpPr>
          <p:cNvPr id="5" name="TextBox 4">
            <a:extLst>
              <a:ext uri="{FF2B5EF4-FFF2-40B4-BE49-F238E27FC236}">
                <a16:creationId xmlns:a16="http://schemas.microsoft.com/office/drawing/2014/main" id="{8AEED5D5-6548-4C58-A4F6-45F2031677E9}"/>
              </a:ext>
            </a:extLst>
          </p:cNvPr>
          <p:cNvSpPr txBox="1"/>
          <p:nvPr/>
        </p:nvSpPr>
        <p:spPr>
          <a:xfrm>
            <a:off x="4868458" y="5836500"/>
            <a:ext cx="251604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215386"/>
                </a:solidFill>
                <a:latin typeface="Arial"/>
                <a:ea typeface="+mn-lt"/>
                <a:cs typeface="+mn-lt"/>
              </a:rPr>
              <a:t>Source: MassHealth, 2022</a:t>
            </a:r>
            <a:endParaRPr lang="en-US" sz="1400" i="1" dirty="0">
              <a:solidFill>
                <a:srgbClr val="215386"/>
              </a:solidFill>
              <a:latin typeface="Arial"/>
              <a:cs typeface="Calibri"/>
            </a:endParaRPr>
          </a:p>
        </p:txBody>
      </p:sp>
      <p:pic>
        <p:nvPicPr>
          <p:cNvPr id="6" name="Picture 5">
            <a:extLst>
              <a:ext uri="{FF2B5EF4-FFF2-40B4-BE49-F238E27FC236}">
                <a16:creationId xmlns:a16="http://schemas.microsoft.com/office/drawing/2014/main" id="{22C07AE1-0C12-40E4-8BA2-5F7227C9E52F}"/>
              </a:ext>
            </a:extLst>
          </p:cNvPr>
          <p:cNvPicPr>
            <a:picLocks noChangeAspect="1"/>
          </p:cNvPicPr>
          <p:nvPr/>
        </p:nvPicPr>
        <p:blipFill>
          <a:blip r:embed="rId3"/>
          <a:stretch>
            <a:fillRect/>
          </a:stretch>
        </p:blipFill>
        <p:spPr>
          <a:xfrm>
            <a:off x="3050929" y="1690574"/>
            <a:ext cx="5961623" cy="3829086"/>
          </a:xfrm>
          <a:prstGeom prst="rect">
            <a:avLst/>
          </a:prstGeom>
        </p:spPr>
      </p:pic>
      <p:sp>
        <p:nvSpPr>
          <p:cNvPr id="7" name="Oval Callout 2">
            <a:extLst>
              <a:ext uri="{FF2B5EF4-FFF2-40B4-BE49-F238E27FC236}">
                <a16:creationId xmlns:a16="http://schemas.microsoft.com/office/drawing/2014/main" id="{EABC1B9E-4EBB-4CCD-9179-BD46F828713E}"/>
              </a:ext>
            </a:extLst>
          </p:cNvPr>
          <p:cNvSpPr/>
          <p:nvPr/>
        </p:nvSpPr>
        <p:spPr>
          <a:xfrm>
            <a:off x="6720289" y="2255355"/>
            <a:ext cx="88135" cy="110170"/>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10">
            <a:extLst>
              <a:ext uri="{FF2B5EF4-FFF2-40B4-BE49-F238E27FC236}">
                <a16:creationId xmlns:a16="http://schemas.microsoft.com/office/drawing/2014/main" id="{C9551069-9A84-4ED4-ABC6-71556A1AB2FE}"/>
              </a:ext>
            </a:extLst>
          </p:cNvPr>
          <p:cNvSpPr/>
          <p:nvPr/>
        </p:nvSpPr>
        <p:spPr>
          <a:xfrm>
            <a:off x="6764356" y="4236374"/>
            <a:ext cx="88135" cy="110170"/>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11">
            <a:extLst>
              <a:ext uri="{FF2B5EF4-FFF2-40B4-BE49-F238E27FC236}">
                <a16:creationId xmlns:a16="http://schemas.microsoft.com/office/drawing/2014/main" id="{C82727D2-E93A-421B-910E-7FAF6F1059A3}"/>
              </a:ext>
            </a:extLst>
          </p:cNvPr>
          <p:cNvSpPr/>
          <p:nvPr/>
        </p:nvSpPr>
        <p:spPr>
          <a:xfrm>
            <a:off x="7330721" y="4236374"/>
            <a:ext cx="88135" cy="110170"/>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12">
            <a:extLst>
              <a:ext uri="{FF2B5EF4-FFF2-40B4-BE49-F238E27FC236}">
                <a16:creationId xmlns:a16="http://schemas.microsoft.com/office/drawing/2014/main" id="{3CFF0B52-8D8D-4F15-AEDD-DA07B7056DF3}"/>
              </a:ext>
            </a:extLst>
          </p:cNvPr>
          <p:cNvSpPr/>
          <p:nvPr/>
        </p:nvSpPr>
        <p:spPr>
          <a:xfrm>
            <a:off x="7749988" y="4285951"/>
            <a:ext cx="88135" cy="110170"/>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3">
            <a:extLst>
              <a:ext uri="{FF2B5EF4-FFF2-40B4-BE49-F238E27FC236}">
                <a16:creationId xmlns:a16="http://schemas.microsoft.com/office/drawing/2014/main" id="{EF777F41-C7C9-4D0B-A500-313496BA760F}"/>
              </a:ext>
            </a:extLst>
          </p:cNvPr>
          <p:cNvSpPr/>
          <p:nvPr/>
        </p:nvSpPr>
        <p:spPr>
          <a:xfrm>
            <a:off x="7965675" y="4285951"/>
            <a:ext cx="88135" cy="110170"/>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22617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C0A030FB73C4B9CAB37678627DD7D" ma:contentTypeVersion="13" ma:contentTypeDescription="Create a new document." ma:contentTypeScope="" ma:versionID="e6612e4d721f4233059cafbe1abdd3c3">
  <xsd:schema xmlns:xsd="http://www.w3.org/2001/XMLSchema" xmlns:xs="http://www.w3.org/2001/XMLSchema" xmlns:p="http://schemas.microsoft.com/office/2006/metadata/properties" xmlns:ns2="24532f4f-ec60-4afd-80c9-f08a26fce4de" xmlns:ns3="c6118564-c2ba-4d0f-9fbf-a12de132f43a" targetNamespace="http://schemas.microsoft.com/office/2006/metadata/properties" ma:root="true" ma:fieldsID="91e195f799d77184ebe763f143636583" ns2:_="" ns3:_="">
    <xsd:import namespace="24532f4f-ec60-4afd-80c9-f08a26fce4de"/>
    <xsd:import namespace="c6118564-c2ba-4d0f-9fbf-a12de132f4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32f4f-ec60-4afd-80c9-f08a26fce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74dc5b7-cbeb-48e0-a015-d376e386c6b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118564-c2ba-4d0f-9fbf-a12de132f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decfda3-6b76-49ef-9f43-d42b6144b676}" ma:internalName="TaxCatchAll" ma:showField="CatchAllData" ma:web="c6118564-c2ba-4d0f-9fbf-a12de132f4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532f4f-ec60-4afd-80c9-f08a26fce4de">
      <Terms xmlns="http://schemas.microsoft.com/office/infopath/2007/PartnerControls"/>
    </lcf76f155ced4ddcb4097134ff3c332f>
    <TaxCatchAll xmlns="c6118564-c2ba-4d0f-9fbf-a12de132f43a" xsi:nil="true"/>
  </documentManagement>
</p:properties>
</file>

<file path=customXml/itemProps1.xml><?xml version="1.0" encoding="utf-8"?>
<ds:datastoreItem xmlns:ds="http://schemas.openxmlformats.org/officeDocument/2006/customXml" ds:itemID="{8BCEEB6D-47A9-4C54-A9DD-018420DCC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532f4f-ec60-4afd-80c9-f08a26fce4de"/>
    <ds:schemaRef ds:uri="c6118564-c2ba-4d0f-9fbf-a12de132f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7D9BF0-10A3-4F1B-95E6-F43553EA7B4E}">
  <ds:schemaRefs>
    <ds:schemaRef ds:uri="http://schemas.microsoft.com/sharepoint/v3/contenttype/forms"/>
  </ds:schemaRefs>
</ds:datastoreItem>
</file>

<file path=customXml/itemProps3.xml><?xml version="1.0" encoding="utf-8"?>
<ds:datastoreItem xmlns:ds="http://schemas.openxmlformats.org/officeDocument/2006/customXml" ds:itemID="{3F38C7AD-39E6-449D-ACC9-0E317B78301E}">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4532f4f-ec60-4afd-80c9-f08a26fce4de"/>
    <ds:schemaRef ds:uri="c6118564-c2ba-4d0f-9fbf-a12de132f43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347</TotalTime>
  <Words>638</Words>
  <Application>Microsoft Office PowerPoint</Application>
  <PresentationFormat>Widescreen</PresentationFormat>
  <Paragraphs>96</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Oral Health and One Care:  Opportunities for improvement </vt:lpstr>
      <vt:lpstr>Introductions</vt:lpstr>
      <vt:lpstr>Health Care For All</vt:lpstr>
      <vt:lpstr>Oral Health Advocacy Taskforce (OHAT)</vt:lpstr>
      <vt:lpstr>Oral Health Care is Not Accessible</vt:lpstr>
      <vt:lpstr>Oral Health Care is Not Affordable</vt:lpstr>
      <vt:lpstr>Pandemic worsened dental access disparities</vt:lpstr>
      <vt:lpstr>MassHealth Dental Providers – 1,620 Locations</vt:lpstr>
      <vt:lpstr>Community Health Center Dental Clinics – 56 locations</vt:lpstr>
      <vt:lpstr>HelpLine Oral Health Concerns</vt:lpstr>
      <vt:lpstr>Coalition and Community Concerns</vt:lpstr>
      <vt:lpstr>MassHealth 1115 Waiver renewal</vt:lpstr>
      <vt:lpstr>Considerations for One Care</vt:lpstr>
      <vt:lpstr>Thank you</vt:lpstr>
    </vt:vector>
  </TitlesOfParts>
  <Company>CCAT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Eligibility &amp; Enrollment</dc:title>
  <dc:creator>Hannah Frigand</dc:creator>
  <cp:lastModifiedBy>Jordan, Samantha Len</cp:lastModifiedBy>
  <cp:revision>404</cp:revision>
  <dcterms:created xsi:type="dcterms:W3CDTF">2021-04-16T13:06:44Z</dcterms:created>
  <dcterms:modified xsi:type="dcterms:W3CDTF">2023-03-09T17:06:20Z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0x010100216C0A030FB73C4B9CAB37678627DD7D</vt:lpwstr>
  </property>
  <property fmtid="{D5CDD505-2E9C-101B-9397-08002B2CF9AE}" pid="3" name="Order">
    <vt:r8>7577100</vt:r8>
  </property>
  <property fmtid="{D5CDD505-2E9C-101B-9397-08002B2CF9AE}" pid="4" name="MediaServiceImageTags">
    <vt:lpwstr/>
  </property>
</Properties>
</file>