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56" r:id="rId2"/>
    <p:sldId id="257" r:id="rId3"/>
    <p:sldId id="258" r:id="rId4"/>
    <p:sldId id="262" r:id="rId5"/>
    <p:sldId id="263" r:id="rId6"/>
    <p:sldId id="264" r:id="rId7"/>
    <p:sldId id="265" r:id="rId8"/>
    <p:sldId id="270" r:id="rId9"/>
    <p:sldId id="259" r:id="rId10"/>
    <p:sldId id="267" r:id="rId11"/>
    <p:sldId id="271" r:id="rId12"/>
    <p:sldId id="268" r:id="rId13"/>
    <p:sldId id="260" r:id="rId14"/>
    <p:sldId id="269" r:id="rId15"/>
    <p:sldId id="261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62652" autoAdjust="0"/>
  </p:normalViewPr>
  <p:slideViewPr>
    <p:cSldViewPr>
      <p:cViewPr>
        <p:scale>
          <a:sx n="49" d="100"/>
          <a:sy n="49" d="100"/>
        </p:scale>
        <p:origin x="-1674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F2C435E-8959-485E-8A9D-451A37B6BE69}" type="datetimeFigureOut">
              <a:rPr lang="en-US" smtClean="0"/>
              <a:t>10/26/2017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CF0FD04-E907-4F30-AF1E-F097C22657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98382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CF0FD04-E907-4F30-AF1E-F097C226577F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874901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CF0FD04-E907-4F30-AF1E-F097C226577F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132488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CF0FD04-E907-4F30-AF1E-F097C226577F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559456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CF0FD04-E907-4F30-AF1E-F097C226577F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81012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CF0FD04-E907-4F30-AF1E-F097C226577F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686122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CF0FD04-E907-4F30-AF1E-F097C226577F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232188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CF0FD04-E907-4F30-AF1E-F097C226577F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724424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CF0FD04-E907-4F30-AF1E-F097C226577F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064024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CF0FD04-E907-4F30-AF1E-F097C226577F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03820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CF0FD04-E907-4F30-AF1E-F097C226577F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258572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CF0FD04-E907-4F30-AF1E-F097C226577F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650662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CF0FD04-E907-4F30-AF1E-F097C226577F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614473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CF0FD04-E907-4F30-AF1E-F097C226577F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264647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CF0FD04-E907-4F30-AF1E-F097C226577F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91159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4A98D-E95A-419D-8DA3-11119C21C337}" type="datetimeFigureOut">
              <a:rPr lang="en-US" smtClean="0"/>
              <a:t>10/26/2017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8B8822-A422-4F80-8BBA-F42038F114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80139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4A98D-E95A-419D-8DA3-11119C21C337}" type="datetimeFigureOut">
              <a:rPr lang="en-US" smtClean="0"/>
              <a:t>10/26/2017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8B8822-A422-4F80-8BBA-F42038F114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81175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4A98D-E95A-419D-8DA3-11119C21C337}" type="datetimeFigureOut">
              <a:rPr lang="en-US" smtClean="0"/>
              <a:t>10/26/2017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8B8822-A422-4F80-8BBA-F42038F114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21111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4A98D-E95A-419D-8DA3-11119C21C337}" type="datetimeFigureOut">
              <a:rPr lang="en-US" smtClean="0"/>
              <a:t>10/26/2017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8B8822-A422-4F80-8BBA-F42038F114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83278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4A98D-E95A-419D-8DA3-11119C21C337}" type="datetimeFigureOut">
              <a:rPr lang="en-US" smtClean="0"/>
              <a:t>10/26/2017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8B8822-A422-4F80-8BBA-F42038F114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22170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4A98D-E95A-419D-8DA3-11119C21C337}" type="datetimeFigureOut">
              <a:rPr lang="en-US" smtClean="0"/>
              <a:t>10/26/2017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8B8822-A422-4F80-8BBA-F42038F114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17318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4A98D-E95A-419D-8DA3-11119C21C337}" type="datetimeFigureOut">
              <a:rPr lang="en-US" smtClean="0"/>
              <a:t>10/26/2017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8B8822-A422-4F80-8BBA-F42038F114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36826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4A98D-E95A-419D-8DA3-11119C21C337}" type="datetimeFigureOut">
              <a:rPr lang="en-US" smtClean="0"/>
              <a:t>10/26/2017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8B8822-A422-4F80-8BBA-F42038F114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65521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4A98D-E95A-419D-8DA3-11119C21C337}" type="datetimeFigureOut">
              <a:rPr lang="en-US" smtClean="0"/>
              <a:t>10/26/2017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8B8822-A422-4F80-8BBA-F42038F114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76199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4A98D-E95A-419D-8DA3-11119C21C337}" type="datetimeFigureOut">
              <a:rPr lang="en-US" smtClean="0"/>
              <a:t>10/26/2017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8B8822-A422-4F80-8BBA-F42038F114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45988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4A98D-E95A-419D-8DA3-11119C21C337}" type="datetimeFigureOut">
              <a:rPr lang="en-US" smtClean="0"/>
              <a:t>10/26/2017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8B8822-A422-4F80-8BBA-F42038F114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12031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74A98D-E95A-419D-8DA3-11119C21C337}" type="datetimeFigureOut">
              <a:rPr lang="en-US" smtClean="0"/>
              <a:t>10/26/2017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8B8822-A422-4F80-8BBA-F42038F114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5804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ass.gov/eohhs/provider/guidelines-resources/services-planning/national-health-care-reform-plan/federal-health-care-reform-initiatives/integrating-medicare-and-medicaid/implementation-council.html" TargetMode="Externa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mass.gov/eohhs/consumer/insurance/one-care/webinar-introduction-to-one-care.html" TargetMode="External"/><Relationship Id="rId5" Type="http://schemas.openxmlformats.org/officeDocument/2006/relationships/hyperlink" Target="http://www.mass.gov/eohhs/docs/eohhs/healthcare-reform/prev-meetings/2015/150911-work-plan.pdf" TargetMode="External"/><Relationship Id="rId4" Type="http://schemas.openxmlformats.org/officeDocument/2006/relationships/hyperlink" Target="http://www.mass.gov/eohhs/consumer/insurance/one-care/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Implementation Council </a:t>
            </a:r>
            <a:br>
              <a:rPr lang="en-US" dirty="0" smtClean="0"/>
            </a:br>
            <a:r>
              <a:rPr lang="en-US" dirty="0" smtClean="0"/>
              <a:t>New Member Onboarding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December 11, 2015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09384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Council Roles &amp; Responsibilities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 Implementation Council plays a key role in </a:t>
            </a:r>
            <a:r>
              <a:rPr lang="en-US" b="1" dirty="0" smtClean="0"/>
              <a:t>monitoring access </a:t>
            </a:r>
            <a:r>
              <a:rPr lang="en-US" dirty="0" smtClean="0"/>
              <a:t>to health care and compliance with the Americans with Disabilities Act (ADA), </a:t>
            </a:r>
            <a:r>
              <a:rPr lang="en-US" b="1" dirty="0" smtClean="0"/>
              <a:t>tracking quality </a:t>
            </a:r>
            <a:r>
              <a:rPr lang="en-US" dirty="0" smtClean="0"/>
              <a:t>of services, </a:t>
            </a:r>
            <a:r>
              <a:rPr lang="en-US" b="1" dirty="0" smtClean="0"/>
              <a:t>providing support and input to EOHHS</a:t>
            </a:r>
            <a:r>
              <a:rPr lang="en-US" dirty="0" smtClean="0"/>
              <a:t>, and </a:t>
            </a:r>
            <a:r>
              <a:rPr lang="en-US" b="1" dirty="0" smtClean="0"/>
              <a:t>promoting accountability and transparency.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63230186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Council </a:t>
            </a:r>
            <a:r>
              <a:rPr lang="en-US" dirty="0" err="1" smtClean="0"/>
              <a:t>Workplan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Implementation Council 2015-2016 </a:t>
            </a:r>
            <a:r>
              <a:rPr lang="en-US" dirty="0" err="1" smtClean="0"/>
              <a:t>Workplan</a:t>
            </a:r>
            <a:endParaRPr lang="en-US" dirty="0" smtClean="0"/>
          </a:p>
          <a:p>
            <a:pPr lvl="1"/>
            <a:r>
              <a:rPr lang="en-US" dirty="0" smtClean="0"/>
              <a:t>4 Goal Areas</a:t>
            </a:r>
          </a:p>
          <a:p>
            <a:pPr lvl="2"/>
            <a:r>
              <a:rPr lang="en-US" dirty="0"/>
              <a:t>Identify and, when possible, address challenges experienced by One Care stakeholders and promote successes that can be implemented by </a:t>
            </a:r>
            <a:r>
              <a:rPr lang="en-US" dirty="0" err="1"/>
              <a:t>MassHealth</a:t>
            </a:r>
            <a:r>
              <a:rPr lang="en-US" dirty="0"/>
              <a:t>, the One Care Plans, and One Care Ombudsman. </a:t>
            </a:r>
            <a:endParaRPr lang="en-US" dirty="0" smtClean="0"/>
          </a:p>
          <a:p>
            <a:pPr lvl="2"/>
            <a:r>
              <a:rPr lang="en-US" dirty="0"/>
              <a:t>One Care enrollees have access to covered services as needed, including medical, behavioral health, and LTSS services, and essential social services such as housing and employment</a:t>
            </a:r>
            <a:r>
              <a:rPr lang="en-US" dirty="0" smtClean="0"/>
              <a:t>.</a:t>
            </a:r>
          </a:p>
          <a:p>
            <a:pPr lvl="2"/>
            <a:r>
              <a:rPr lang="en-US" dirty="0"/>
              <a:t>One Care enrollees will receive high quality care </a:t>
            </a:r>
            <a:endParaRPr lang="en-US" dirty="0" smtClean="0"/>
          </a:p>
          <a:p>
            <a:pPr lvl="2"/>
            <a:r>
              <a:rPr lang="en-US" dirty="0"/>
              <a:t>Public education and outreach activities will reach all potential One Care enrollees and providers</a:t>
            </a:r>
          </a:p>
          <a:p>
            <a:pPr lvl="2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285313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How does the Council fulfill it’s role?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Monthly meetings</a:t>
            </a:r>
          </a:p>
          <a:p>
            <a:pPr lvl="1"/>
            <a:r>
              <a:rPr lang="en-US" dirty="0" smtClean="0"/>
              <a:t>Conduct Council business</a:t>
            </a:r>
          </a:p>
          <a:p>
            <a:pPr lvl="1"/>
            <a:r>
              <a:rPr lang="en-US" dirty="0" smtClean="0"/>
              <a:t>Hear updates from MassHealth</a:t>
            </a:r>
          </a:p>
          <a:p>
            <a:pPr lvl="1"/>
            <a:r>
              <a:rPr lang="en-US" dirty="0" smtClean="0"/>
              <a:t>Provide input to MassHealth</a:t>
            </a:r>
          </a:p>
          <a:p>
            <a:pPr lvl="1"/>
            <a:r>
              <a:rPr lang="en-US" dirty="0" smtClean="0"/>
              <a:t>Hear from stakeholders</a:t>
            </a:r>
          </a:p>
          <a:p>
            <a:r>
              <a:rPr lang="en-US" dirty="0" smtClean="0"/>
              <a:t>Workgroup meetings</a:t>
            </a:r>
          </a:p>
          <a:p>
            <a:pPr lvl="1"/>
            <a:r>
              <a:rPr lang="en-US" dirty="0" smtClean="0"/>
              <a:t>Discuss topics more in depth</a:t>
            </a:r>
          </a:p>
          <a:p>
            <a:pPr lvl="1"/>
            <a:r>
              <a:rPr lang="en-US" dirty="0" smtClean="0"/>
              <a:t>Work collaboratively with MassHealth and other stakeholders on key issues</a:t>
            </a:r>
          </a:p>
          <a:p>
            <a:r>
              <a:rPr lang="en-US" dirty="0" smtClean="0"/>
              <a:t>Builds awareness of One Care</a:t>
            </a:r>
          </a:p>
          <a:p>
            <a:pPr lvl="1"/>
            <a:r>
              <a:rPr lang="en-US" dirty="0" smtClean="0"/>
              <a:t>Distributes information and updates to networks and communities</a:t>
            </a:r>
          </a:p>
          <a:p>
            <a:pPr lvl="1"/>
            <a:r>
              <a:rPr lang="en-US" dirty="0" smtClean="0"/>
              <a:t>Participates in outreach events and planning</a:t>
            </a:r>
          </a:p>
          <a:p>
            <a:pPr marL="457200" lvl="1" indent="0">
              <a:buNone/>
            </a:pPr>
            <a:endParaRPr lang="en-US" dirty="0" smtClean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009197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Opportunities for Participation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Active workgroups</a:t>
            </a:r>
          </a:p>
          <a:p>
            <a:pPr lvl="1"/>
            <a:r>
              <a:rPr lang="en-US" dirty="0" smtClean="0"/>
              <a:t>Work Plan Goal 1 workgroup</a:t>
            </a:r>
          </a:p>
          <a:p>
            <a:pPr lvl="1"/>
            <a:r>
              <a:rPr lang="en-US" dirty="0" smtClean="0"/>
              <a:t>Work Plan Goal 2 workgroup</a:t>
            </a:r>
          </a:p>
          <a:p>
            <a:pPr lvl="1"/>
            <a:r>
              <a:rPr lang="en-US" dirty="0" smtClean="0"/>
              <a:t>Behavioral Health Privacy workgroup</a:t>
            </a:r>
          </a:p>
          <a:p>
            <a:pPr lvl="1"/>
            <a:r>
              <a:rPr lang="en-US" dirty="0" smtClean="0"/>
              <a:t>Encounter Data workgroup</a:t>
            </a:r>
          </a:p>
          <a:p>
            <a:r>
              <a:rPr lang="en-US" dirty="0" smtClean="0"/>
              <a:t>Pending workgroups</a:t>
            </a:r>
          </a:p>
          <a:p>
            <a:pPr lvl="1"/>
            <a:r>
              <a:rPr lang="en-US" dirty="0" smtClean="0"/>
              <a:t>LTS Coordinator workgroup</a:t>
            </a:r>
          </a:p>
          <a:p>
            <a:pPr lvl="1"/>
            <a:r>
              <a:rPr lang="en-US" dirty="0" smtClean="0"/>
              <a:t>Work Plan Goal 3-4 workgroup</a:t>
            </a:r>
          </a:p>
          <a:p>
            <a:pPr lvl="1"/>
            <a:r>
              <a:rPr lang="en-US" dirty="0" smtClean="0"/>
              <a:t>One Care Sustainability workgroup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750063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to get involved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Review the work plan and let Council staff if you’re interested in participating in any of work plan activities or any of the current or pending workgroups.</a:t>
            </a:r>
          </a:p>
          <a:p>
            <a:r>
              <a:rPr lang="en-US" dirty="0" smtClean="0"/>
              <a:t>Participate in discussions during meetings. </a:t>
            </a:r>
          </a:p>
        </p:txBody>
      </p:sp>
    </p:spTree>
    <p:extLst>
      <p:ext uri="{BB962C8B-B14F-4D97-AF65-F5344CB8AC3E}">
        <p14:creationId xmlns:p14="http://schemas.microsoft.com/office/powerpoint/2010/main" val="410026446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Resources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hlinkClick r:id="rId3"/>
              </a:rPr>
              <a:t>Implementation Council Website</a:t>
            </a:r>
            <a:endParaRPr lang="en-US" dirty="0" smtClean="0"/>
          </a:p>
          <a:p>
            <a:r>
              <a:rPr lang="en-US" dirty="0" smtClean="0">
                <a:hlinkClick r:id="rId4"/>
              </a:rPr>
              <a:t>One Care Website</a:t>
            </a:r>
            <a:endParaRPr lang="en-US" dirty="0" smtClean="0"/>
          </a:p>
          <a:p>
            <a:r>
              <a:rPr lang="en-US" dirty="0" smtClean="0">
                <a:hlinkClick r:id="rId5"/>
              </a:rPr>
              <a:t>2015-2015 Implementation Council </a:t>
            </a:r>
            <a:r>
              <a:rPr lang="en-US" dirty="0" err="1" smtClean="0">
                <a:hlinkClick r:id="rId5"/>
              </a:rPr>
              <a:t>Workplan</a:t>
            </a:r>
            <a:endParaRPr lang="en-US" dirty="0" smtClean="0"/>
          </a:p>
          <a:p>
            <a:r>
              <a:rPr lang="en-US" dirty="0" smtClean="0"/>
              <a:t>Implementation Council Welcome Packet</a:t>
            </a:r>
          </a:p>
          <a:p>
            <a:r>
              <a:rPr lang="en-US" dirty="0" smtClean="0">
                <a:hlinkClick r:id="rId6"/>
              </a:rPr>
              <a:t>Intro to One Care Webinar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52760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Onboarding Agenda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71500" indent="-571500">
              <a:buFont typeface="+mj-lt"/>
              <a:buAutoNum type="romanUcPeriod"/>
            </a:pPr>
            <a:r>
              <a:rPr lang="en-US" sz="2400" dirty="0" smtClean="0"/>
              <a:t>Council member Introductions (12:00-12:15pm)</a:t>
            </a:r>
          </a:p>
          <a:p>
            <a:pPr marL="971550" lvl="1" indent="-514350">
              <a:buFont typeface="+mj-lt"/>
              <a:buAutoNum type="romanUcPeriod"/>
            </a:pPr>
            <a:r>
              <a:rPr lang="en-US" sz="2000" dirty="0" smtClean="0"/>
              <a:t>Icebreaker</a:t>
            </a:r>
          </a:p>
          <a:p>
            <a:pPr marL="971550" lvl="1" indent="-514350">
              <a:buFont typeface="+mj-lt"/>
              <a:buAutoNum type="romanUcPeriod"/>
            </a:pPr>
            <a:r>
              <a:rPr lang="en-US" sz="2000" dirty="0" smtClean="0"/>
              <a:t>Diversity and Inclusion</a:t>
            </a:r>
          </a:p>
          <a:p>
            <a:pPr marL="571500" indent="-571500">
              <a:buFont typeface="+mj-lt"/>
              <a:buAutoNum type="romanUcPeriod"/>
            </a:pPr>
            <a:r>
              <a:rPr lang="en-US" sz="2400" dirty="0" smtClean="0"/>
              <a:t>One Care 101 (12:15-12:30pm)</a:t>
            </a:r>
          </a:p>
          <a:p>
            <a:pPr marL="571500" indent="-571500">
              <a:buFont typeface="+mj-lt"/>
              <a:buAutoNum type="romanUcPeriod"/>
            </a:pPr>
            <a:r>
              <a:rPr lang="en-US" sz="2400" dirty="0" smtClean="0"/>
              <a:t>Implementation Council Roles &amp; Responsibilities (12:30-12:45pm) </a:t>
            </a:r>
          </a:p>
          <a:p>
            <a:pPr marL="571500" indent="-571500">
              <a:buFont typeface="+mj-lt"/>
              <a:buAutoNum type="romanUcPeriod"/>
            </a:pPr>
            <a:r>
              <a:rPr lang="en-US" sz="2400" dirty="0" smtClean="0"/>
              <a:t>Opportunities for Participation (12:45-1:00pm)</a:t>
            </a:r>
            <a:endParaRPr lang="en-US" sz="2800" dirty="0"/>
          </a:p>
          <a:p>
            <a:pPr marL="571500" indent="-571500">
              <a:buFont typeface="+mj-lt"/>
              <a:buAutoNum type="romanUcPeriod"/>
            </a:pPr>
            <a:r>
              <a:rPr lang="en-US" sz="2400" dirty="0" smtClean="0"/>
              <a:t>Regular Council Business (1:00-2:00pm)</a:t>
            </a:r>
          </a:p>
        </p:txBody>
      </p:sp>
    </p:spTree>
    <p:extLst>
      <p:ext uri="{BB962C8B-B14F-4D97-AF65-F5344CB8AC3E}">
        <p14:creationId xmlns:p14="http://schemas.microsoft.com/office/powerpoint/2010/main" val="32060418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One Care 101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/>
              <a:t>What is One Care?</a:t>
            </a:r>
          </a:p>
          <a:p>
            <a:r>
              <a:rPr lang="en-US" dirty="0" smtClean="0"/>
              <a:t>Who is One Care for?</a:t>
            </a:r>
          </a:p>
          <a:p>
            <a:r>
              <a:rPr lang="en-US" dirty="0" smtClean="0"/>
              <a:t>What services are covered?</a:t>
            </a:r>
          </a:p>
          <a:p>
            <a:r>
              <a:rPr lang="en-US" dirty="0"/>
              <a:t>What are the goals of One Care</a:t>
            </a:r>
            <a:r>
              <a:rPr lang="en-US" dirty="0" smtClean="0"/>
              <a:t>?</a:t>
            </a:r>
          </a:p>
          <a:p>
            <a:r>
              <a:rPr lang="en-US" dirty="0" smtClean="0"/>
              <a:t>Who are the One Care plans?</a:t>
            </a:r>
          </a:p>
        </p:txBody>
      </p:sp>
    </p:spTree>
    <p:extLst>
      <p:ext uri="{BB962C8B-B14F-4D97-AF65-F5344CB8AC3E}">
        <p14:creationId xmlns:p14="http://schemas.microsoft.com/office/powerpoint/2010/main" val="30473219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One Care?</a:t>
            </a:r>
            <a:endParaRPr lang="en-US" dirty="0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0311" y="2096047"/>
            <a:ext cx="5563377" cy="3534269"/>
          </a:xfrm>
        </p:spPr>
      </p:pic>
    </p:spTree>
    <p:extLst>
      <p:ext uri="{BB962C8B-B14F-4D97-AF65-F5344CB8AC3E}">
        <p14:creationId xmlns:p14="http://schemas.microsoft.com/office/powerpoint/2010/main" val="18857095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Who is One Care for?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0153" y="1691178"/>
            <a:ext cx="6763694" cy="4344007"/>
          </a:xfrm>
        </p:spPr>
      </p:pic>
    </p:spTree>
    <p:extLst>
      <p:ext uri="{BB962C8B-B14F-4D97-AF65-F5344CB8AC3E}">
        <p14:creationId xmlns:p14="http://schemas.microsoft.com/office/powerpoint/2010/main" val="26157194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What services does One Care cover?</a:t>
            </a:r>
            <a:endParaRPr lang="en-US" dirty="0"/>
          </a:p>
        </p:txBody>
      </p:sp>
      <p:pic>
        <p:nvPicPr>
          <p:cNvPr id="7" name="Content Placeholder 6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5389" y="1686415"/>
            <a:ext cx="6773221" cy="4353533"/>
          </a:xfrm>
        </p:spPr>
      </p:pic>
    </p:spTree>
    <p:extLst>
      <p:ext uri="{BB962C8B-B14F-4D97-AF65-F5344CB8AC3E}">
        <p14:creationId xmlns:p14="http://schemas.microsoft.com/office/powerpoint/2010/main" val="25835516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are the goals of One Care?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9916" y="1600200"/>
            <a:ext cx="6964167" cy="4525963"/>
          </a:xfrm>
        </p:spPr>
      </p:pic>
    </p:spTree>
    <p:extLst>
      <p:ext uri="{BB962C8B-B14F-4D97-AF65-F5344CB8AC3E}">
        <p14:creationId xmlns:p14="http://schemas.microsoft.com/office/powerpoint/2010/main" val="41261769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Who are the One Care plans?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3857" y="1600200"/>
            <a:ext cx="6836286" cy="4525963"/>
          </a:xfr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24200" y="4537030"/>
            <a:ext cx="2819400" cy="301697"/>
          </a:xfrm>
          <a:prstGeom prst="rect">
            <a:avLst/>
          </a:prstGeom>
        </p:spPr>
      </p:pic>
      <p:sp>
        <p:nvSpPr>
          <p:cNvPr id="3" name="Oval 2"/>
          <p:cNvSpPr/>
          <p:nvPr/>
        </p:nvSpPr>
        <p:spPr>
          <a:xfrm>
            <a:off x="2933700" y="4191000"/>
            <a:ext cx="3200400" cy="496878"/>
          </a:xfrm>
          <a:prstGeom prst="ellipse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2743200" y="4702357"/>
            <a:ext cx="3657600" cy="496878"/>
          </a:xfrm>
          <a:prstGeom prst="ellipse">
            <a:avLst/>
          </a:prstGeom>
          <a:noFill/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83554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Implementation Council Roles &amp; Responsibilities </a:t>
            </a:r>
            <a:endParaRPr lang="en-US" dirty="0"/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31587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1902</TotalTime>
  <Words>426</Words>
  <Application>Microsoft Office PowerPoint</Application>
  <PresentationFormat>On-screen Show (4:3)</PresentationFormat>
  <Paragraphs>77</Paragraphs>
  <Slides>15</Slides>
  <Notes>14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Office Theme</vt:lpstr>
      <vt:lpstr>Implementation Council  New Member Onboarding </vt:lpstr>
      <vt:lpstr>Onboarding Agenda</vt:lpstr>
      <vt:lpstr>One Care 101</vt:lpstr>
      <vt:lpstr>What is One Care?</vt:lpstr>
      <vt:lpstr>Who is One Care for?</vt:lpstr>
      <vt:lpstr>What services does One Care cover?</vt:lpstr>
      <vt:lpstr>What are the goals of One Care?</vt:lpstr>
      <vt:lpstr>Who are the One Care plans?</vt:lpstr>
      <vt:lpstr>Implementation Council Roles &amp; Responsibilities </vt:lpstr>
      <vt:lpstr>Council Roles &amp; Responsibilities </vt:lpstr>
      <vt:lpstr>Council Workplan</vt:lpstr>
      <vt:lpstr>How does the Council fulfill it’s role?</vt:lpstr>
      <vt:lpstr>Opportunities for Participation</vt:lpstr>
      <vt:lpstr>How to get involved</vt:lpstr>
      <vt:lpstr>Resources</vt:lpstr>
    </vt:vector>
  </TitlesOfParts>
  <Company>UMASS Medical School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Russell, Kate</dc:creator>
  <cp:lastModifiedBy>Jenna</cp:lastModifiedBy>
  <cp:revision>26</cp:revision>
  <dcterms:created xsi:type="dcterms:W3CDTF">2015-12-07T16:18:40Z</dcterms:created>
  <dcterms:modified xsi:type="dcterms:W3CDTF">2017-10-26T18:27:28Z</dcterms:modified>
</cp:coreProperties>
</file>