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12"/>
  </p:notesMasterIdLst>
  <p:sldIdLst>
    <p:sldId id="256" r:id="rId3"/>
    <p:sldId id="264" r:id="rId4"/>
    <p:sldId id="265" r:id="rId5"/>
    <p:sldId id="261" r:id="rId6"/>
    <p:sldId id="262" r:id="rId7"/>
    <p:sldId id="258" r:id="rId8"/>
    <p:sldId id="259" r:id="rId9"/>
    <p:sldId id="257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>
      <p:cViewPr>
        <p:scale>
          <a:sx n="80" d="100"/>
          <a:sy n="80" d="100"/>
        </p:scale>
        <p:origin x="-684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2366" y="5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A4301-6CB1-40F1-87D1-F4AB074F29BE}" type="datetimeFigureOut">
              <a:rPr lang="en-US" smtClean="0"/>
              <a:pPr/>
              <a:t>10/26/2017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545251-5EFD-4ADD-8E1E-02191D1330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129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5C901F-8BCA-4619-A593-B21CFCDBE4F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04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2" defTabSz="897301"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5C901F-8BCA-4619-A593-B21CFCDBE4F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108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Apparent lack of knowledge about one care on the part of providers, potential enrollees in general population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5251-5EFD-4ADD-8E1E-02191D13308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552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/>
              <a:t>Adults with physical disabilities</a:t>
            </a:r>
          </a:p>
          <a:p>
            <a:pPr lvl="1"/>
            <a:r>
              <a:rPr lang="en-US" dirty="0"/>
              <a:t>Adults with intellectual and developmental disabilities</a:t>
            </a:r>
          </a:p>
          <a:p>
            <a:pPr lvl="1"/>
            <a:r>
              <a:rPr lang="en-US" dirty="0"/>
              <a:t>Adults with serious mental illness</a:t>
            </a:r>
          </a:p>
          <a:p>
            <a:pPr lvl="1"/>
            <a:r>
              <a:rPr lang="en-US" dirty="0"/>
              <a:t>Adults with substance use disorders</a:t>
            </a:r>
          </a:p>
          <a:p>
            <a:pPr lvl="1"/>
            <a:r>
              <a:rPr lang="en-US" dirty="0"/>
              <a:t>Adults with disabilities who are homeless</a:t>
            </a:r>
          </a:p>
          <a:p>
            <a:pPr lvl="1"/>
            <a:r>
              <a:rPr lang="en-US" dirty="0"/>
              <a:t>Adults with chronic illness or functional and cognitive limitations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5251-5EFD-4ADD-8E1E-02191D13308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282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1/15/2016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Developed by Implementation Council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85D39-A60D-48AC-9683-50191F34EE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068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F585E-BCDA-4BBD-B8C4-703470D9851E}" type="datetime1">
              <a:rPr lang="en-US" smtClean="0"/>
              <a:pPr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 Developed by Implementation Council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85D39-A60D-48AC-9683-50191F34EE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21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E105-C810-49EC-AD08-F1955848E64D}" type="datetime1">
              <a:rPr lang="en-US" smtClean="0"/>
              <a:pPr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 Developed by Implementation Council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85D39-A60D-48AC-9683-50191F34EE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494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F3B64-88A5-426D-8089-EC3CB94E5B4D}" type="datetime1">
              <a:rPr lang="en-US" smtClean="0"/>
              <a:pPr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 Developed by Implementation Council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85D39-A60D-48AC-9683-50191F34EE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6817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3A1CA-7B3D-45B4-9E98-34C44A594AD5}" type="datetime1">
              <a:rPr lang="en-US" smtClean="0"/>
              <a:pPr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 Developed by Implementation Council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85D39-A60D-48AC-9683-50191F34EE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425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34318-BD03-4580-A57D-E3B05E478C7A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81081-D1F5-477B-82AC-C440AC5F4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363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34318-BD03-4580-A57D-E3B05E478C7A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81081-D1F5-477B-82AC-C440AC5F4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457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34318-BD03-4580-A57D-E3B05E478C7A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81081-D1F5-477B-82AC-C440AC5F4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32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34318-BD03-4580-A57D-E3B05E478C7A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81081-D1F5-477B-82AC-C440AC5F4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288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34318-BD03-4580-A57D-E3B05E478C7A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81081-D1F5-477B-82AC-C440AC5F4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8145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34318-BD03-4580-A57D-E3B05E478C7A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81081-D1F5-477B-82AC-C440AC5F4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529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1/15/2016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Developed by Implementation Council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85D39-A60D-48AC-9683-50191F34EE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132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34318-BD03-4580-A57D-E3B05E478C7A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81081-D1F5-477B-82AC-C440AC5F4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3641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34318-BD03-4580-A57D-E3B05E478C7A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81081-D1F5-477B-82AC-C440AC5F4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5982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34318-BD03-4580-A57D-E3B05E478C7A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81081-D1F5-477B-82AC-C440AC5F4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2269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34318-BD03-4580-A57D-E3B05E478C7A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81081-D1F5-477B-82AC-C440AC5F4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9451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34318-BD03-4580-A57D-E3B05E478C7A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81081-D1F5-477B-82AC-C440AC5F4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788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A79DE-99CC-4C7C-BE1A-1CBC4FEA28D8}" type="datetime1">
              <a:rPr lang="en-US" smtClean="0"/>
              <a:pPr/>
              <a:t>10/26/2017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 Developed by Implementation Council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85D39-A60D-48AC-9683-50191F34EE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158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A79DE-99CC-4C7C-BE1A-1CBC4FEA28D8}" type="datetime1">
              <a:rPr lang="en-US" smtClean="0"/>
              <a:pPr/>
              <a:t>10/26/2017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 Developed by Implementation Council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85D39-A60D-48AC-9683-50191F34EE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863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C4B4F-344C-4E06-A459-35EDCF813D12}" type="datetime1">
              <a:rPr lang="en-US" smtClean="0"/>
              <a:pPr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 Developed by Implementation Council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85D39-A60D-48AC-9683-50191F34EE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4049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96942-1B1E-4DF6-B7EC-1A2B28C7199F}" type="datetime1">
              <a:rPr lang="en-US" smtClean="0"/>
              <a:pPr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 Developed by Implementation Council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85D39-A60D-48AC-9683-50191F34EE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915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757E1-49CC-4A8D-A826-3A7941910F81}" type="datetime1">
              <a:rPr lang="en-US" smtClean="0"/>
              <a:pPr/>
              <a:t>10/26/2017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 Developed by Implementation Council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85D39-A60D-48AC-9683-50191F34EE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829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C51C6-2494-4A27-A2CB-D98E28637D4D}" type="datetime1">
              <a:rPr lang="en-US" smtClean="0"/>
              <a:pPr/>
              <a:t>10/26/2017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 Developed by Implementation Council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85D39-A60D-48AC-9683-50191F34EE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335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ED7EF-9394-4C50-93BA-BA973A40B0A2}" type="datetime1">
              <a:rPr lang="en-US" smtClean="0"/>
              <a:pPr/>
              <a:t>10/26/2017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 Developed by Implementation Council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85D39-A60D-48AC-9683-50191F34EE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025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A79DE-99CC-4C7C-BE1A-1CBC4FEA28D8}" type="datetime1">
              <a:rPr lang="en-US" smtClean="0"/>
              <a:pPr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DRAFT Developed by Implementation Council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85D39-A60D-48AC-9683-50191F34EE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469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34318-BD03-4580-A57D-E3B05E478C7A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81081-D1F5-477B-82AC-C440AC5F4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365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Implementation Council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Activity: Design an Outreach Strategy to Propose to MassHealth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1/15/2016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Developed by Implementation Council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8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986" y="381000"/>
            <a:ext cx="8440814" cy="695255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>Review of January 2016 Passive Wave Outreach </a:t>
            </a:r>
            <a:r>
              <a:rPr lang="en-US" sz="2800" dirty="0" smtClean="0"/>
              <a:t>Strategy</a:t>
            </a:r>
            <a:r>
              <a:rPr lang="en-US" sz="2800" b="0" dirty="0"/>
              <a:t/>
            </a:r>
            <a:br>
              <a:rPr lang="en-US" sz="2800" b="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00360"/>
            <a:ext cx="8382000" cy="55403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0" dirty="0" smtClean="0"/>
              <a:t>MassHealth worked closely with the Implementation Council to develop a targeted outreach approach that combined updated member notices with local, community-based outreach events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sz="1000" b="0" dirty="0" smtClean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400" b="0" dirty="0" smtClean="0"/>
              <a:t>Events were held in neighborhoods </a:t>
            </a:r>
            <a:r>
              <a:rPr lang="en-US" sz="1400" b="0" dirty="0"/>
              <a:t>with large numbers of </a:t>
            </a:r>
            <a:r>
              <a:rPr lang="en-US" sz="1400" b="0" dirty="0" smtClean="0"/>
              <a:t>members included in auto-assignment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sz="1400" b="0" dirty="0" smtClean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sz="1400" b="0" dirty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sz="1400" b="0" dirty="0" smtClean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sz="1400" b="0" dirty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sz="1400" b="0" dirty="0" smtClean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sz="1400" b="0" dirty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sz="1400" b="0" dirty="0" smtClean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sz="1400" b="0" dirty="0"/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400" b="0" dirty="0" smtClean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sz="1400" b="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b="0" dirty="0" smtClean="0"/>
              <a:t>MassHealth </a:t>
            </a:r>
            <a:r>
              <a:rPr lang="en-US" sz="1400" b="0" dirty="0"/>
              <a:t>mailed flyers about the events to members included in auto-assignment in between the 60 and 30 day </a:t>
            </a:r>
            <a:r>
              <a:rPr lang="en-US" sz="1400" b="0" dirty="0" smtClean="0"/>
              <a:t>notices, </a:t>
            </a:r>
            <a:r>
              <a:rPr lang="en-US" sz="1400" b="0" dirty="0"/>
              <a:t>and also included another copy of the flyer in the 30 day mailing packet.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b="0" dirty="0"/>
              <a:t>MassHealth/UMMS contacted local community and neighborhood organizations, including shelters to spread the word about the </a:t>
            </a:r>
            <a:r>
              <a:rPr lang="en-US" sz="1400" b="0" dirty="0" smtClean="0"/>
              <a:t>events</a:t>
            </a:r>
            <a:endParaRPr lang="en-US" sz="800" b="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b="0" dirty="0" smtClean="0"/>
              <a:t>Events </a:t>
            </a:r>
            <a:r>
              <a:rPr lang="en-US" sz="1400" b="0" dirty="0"/>
              <a:t>included presentations by Tufts Health plan and tables with SHINE and the OCO, along with free food</a:t>
            </a:r>
          </a:p>
          <a:p>
            <a:pPr marL="0" indent="0">
              <a:buNone/>
            </a:pPr>
            <a:endParaRPr lang="en-US" sz="1000" b="0" dirty="0"/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b="0" dirty="0"/>
              <a:t>MassHealth also redesigned the auto-assignment </a:t>
            </a:r>
            <a:r>
              <a:rPr lang="en-US" sz="1400" b="0" dirty="0" smtClean="0"/>
              <a:t>notice packages </a:t>
            </a:r>
            <a:r>
              <a:rPr lang="en-US" sz="1400" b="0" dirty="0"/>
              <a:t>to be more informational</a:t>
            </a:r>
          </a:p>
          <a:p>
            <a:pPr marL="0" indent="0">
              <a:buNone/>
            </a:pPr>
            <a:endParaRPr lang="en-US" sz="1200" b="0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1/15/2016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smtClean="0"/>
              <a:t>Developed by Implementation Council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796394"/>
              </p:ext>
            </p:extLst>
          </p:nvPr>
        </p:nvGraphicFramePr>
        <p:xfrm>
          <a:off x="1295400" y="2133600"/>
          <a:ext cx="6858000" cy="1472184"/>
        </p:xfrm>
        <a:graphic>
          <a:graphicData uri="http://schemas.openxmlformats.org/drawingml/2006/table">
            <a:tbl>
              <a:tblPr firstRow="1" firstCol="1" bandRow="1"/>
              <a:tblGrid>
                <a:gridCol w="3429000"/>
                <a:gridCol w="3429000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Date and Time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Location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Thursday, December 3</a:t>
                      </a:r>
                      <a:r>
                        <a:rPr lang="en-US" sz="1400" baseline="300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rd</a:t>
                      </a:r>
                      <a:r>
                        <a:rPr lang="en-US" sz="14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12:30pm to 2:30pm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Bruce Bolling Municipal Building, Roxbury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Friday, December 4</a:t>
                      </a:r>
                      <a:r>
                        <a:rPr lang="en-US" sz="1400" baseline="300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th</a:t>
                      </a:r>
                      <a:r>
                        <a:rPr lang="en-US" sz="14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5:00pm to 7:00pm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Boston Public Market Downtown Boston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Tuesday, December 8</a:t>
                      </a:r>
                      <a:r>
                        <a:rPr lang="en-US" sz="1400" baseline="300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th</a:t>
                      </a:r>
                      <a:r>
                        <a:rPr lang="en-US" sz="14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1:30pm to 3:30pm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Bunker Hill Community College (BHCC), Chelsea Campus – </a:t>
                      </a:r>
                      <a:r>
                        <a:rPr lang="en-US" sz="1400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joint </a:t>
                      </a:r>
                      <a:r>
                        <a:rPr lang="en-US" sz="14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Health Fair Event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Wednesday, December 9</a:t>
                      </a:r>
                      <a:r>
                        <a:rPr lang="en-US" sz="1400" baseline="300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th</a:t>
                      </a:r>
                      <a:r>
                        <a:rPr lang="en-US" sz="14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1:00pm to 3:00pm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Kroc Corps Community Center, Dorchester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94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382000" cy="543465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Increasing Enrollment Through Targeted Strategies in 2016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150"/>
            <a:ext cx="8382000" cy="5020050"/>
          </a:xfrm>
        </p:spPr>
        <p:txBody>
          <a:bodyPr>
            <a:normAutofit fontScale="92500" lnSpcReduction="10000"/>
          </a:bodyPr>
          <a:lstStyle/>
          <a:p>
            <a:endParaRPr lang="en-US" sz="1600" dirty="0" smtClean="0"/>
          </a:p>
          <a:p>
            <a:r>
              <a:rPr lang="en-US" sz="1600" dirty="0" smtClean="0"/>
              <a:t>Tufts Health Plan </a:t>
            </a:r>
            <a:r>
              <a:rPr lang="en-US" sz="1600" b="0" dirty="0" smtClean="0"/>
              <a:t>is open to new enrollments in both Suffolk and Worcester Counties</a:t>
            </a:r>
          </a:p>
          <a:p>
            <a:pPr lvl="1"/>
            <a:r>
              <a:rPr lang="en-US" sz="1600" b="0" dirty="0" smtClean="0"/>
              <a:t>The previous cap in place for Tufts Health Plan in Worcester County ended as of December 31, 2015</a:t>
            </a:r>
          </a:p>
          <a:p>
            <a:endParaRPr lang="en-US" sz="1600" b="0" dirty="0" smtClean="0"/>
          </a:p>
          <a:p>
            <a:r>
              <a:rPr lang="en-US" sz="1600" dirty="0" smtClean="0"/>
              <a:t>Commonwealth Care Alliance (CCA) </a:t>
            </a:r>
            <a:r>
              <a:rPr lang="en-US" sz="1600" b="0" dirty="0"/>
              <a:t>i</a:t>
            </a:r>
            <a:r>
              <a:rPr lang="en-US" sz="1600" b="0" dirty="0" smtClean="0"/>
              <a:t>s open only to members who have previously been enrolled with CCA</a:t>
            </a:r>
          </a:p>
          <a:p>
            <a:endParaRPr lang="en-US" sz="1600" b="0" dirty="0" smtClean="0"/>
          </a:p>
          <a:p>
            <a:r>
              <a:rPr lang="en-US" sz="1600" dirty="0"/>
              <a:t>We are preparing for another passive enrollment wave into Tufts Health Plan in both Suffolk and Worcester counties for a May 1, 2016 effective enrollment date.</a:t>
            </a:r>
          </a:p>
          <a:p>
            <a:pPr lvl="1"/>
            <a:r>
              <a:rPr lang="en-US" sz="1600" dirty="0"/>
              <a:t>We are targeting enrollment of about 375 members in each county.  </a:t>
            </a:r>
          </a:p>
          <a:p>
            <a:pPr lvl="1"/>
            <a:r>
              <a:rPr lang="en-US" sz="1600" dirty="0"/>
              <a:t>60 day notices will be mailed to members at the end of February. </a:t>
            </a:r>
          </a:p>
          <a:p>
            <a:pPr marL="0" indent="0">
              <a:buNone/>
            </a:pPr>
            <a:endParaRPr lang="en-US" sz="1600" b="0" dirty="0"/>
          </a:p>
          <a:p>
            <a:r>
              <a:rPr lang="en-US" sz="1600" b="0" dirty="0"/>
              <a:t>We  </a:t>
            </a:r>
            <a:r>
              <a:rPr lang="en-US" sz="1600" b="0" dirty="0" smtClean="0"/>
              <a:t>are looking for suggestions </a:t>
            </a:r>
            <a:r>
              <a:rPr lang="en-US" sz="1600" b="0" dirty="0"/>
              <a:t>and discussion on how to increase member attendance at </a:t>
            </a:r>
            <a:r>
              <a:rPr lang="en-US" sz="1600" b="0" dirty="0" smtClean="0"/>
              <a:t>future targeted outreach events</a:t>
            </a:r>
            <a:r>
              <a:rPr lang="en-US" sz="1600" b="0" dirty="0"/>
              <a:t>, and/or alternative outreach strategies to better engage members in informed decision making </a:t>
            </a:r>
            <a:r>
              <a:rPr lang="en-US" sz="1600" b="0" dirty="0" smtClean="0"/>
              <a:t>during the passive process:</a:t>
            </a:r>
            <a:endParaRPr lang="en-US" sz="1600" b="0" dirty="0"/>
          </a:p>
          <a:p>
            <a:pPr lvl="1"/>
            <a:r>
              <a:rPr lang="en-US" sz="1600" b="0" dirty="0"/>
              <a:t>Other suggested venues for events?</a:t>
            </a:r>
          </a:p>
          <a:p>
            <a:pPr lvl="1"/>
            <a:r>
              <a:rPr lang="en-US" sz="1600" b="0" dirty="0" smtClean="0"/>
              <a:t>Timing </a:t>
            </a:r>
            <a:r>
              <a:rPr lang="en-US" sz="1600" b="0" dirty="0"/>
              <a:t>of events (</a:t>
            </a:r>
            <a:r>
              <a:rPr lang="en-US" sz="1600" b="0" dirty="0" smtClean="0"/>
              <a:t>including mailing of </a:t>
            </a:r>
            <a:r>
              <a:rPr lang="en-US" sz="1600" b="0" dirty="0"/>
              <a:t>member flyers</a:t>
            </a:r>
            <a:r>
              <a:rPr lang="en-US" sz="1600" b="0" dirty="0" smtClean="0"/>
              <a:t>)?</a:t>
            </a:r>
          </a:p>
          <a:p>
            <a:pPr lvl="1"/>
            <a:r>
              <a:rPr lang="en-US" sz="1600" b="0" dirty="0" smtClean="0"/>
              <a:t>Online </a:t>
            </a:r>
            <a:r>
              <a:rPr lang="en-US" sz="1600" b="0" dirty="0"/>
              <a:t>outreach – e.g., hosting a live, introduction to One Care/auto-assignment webinar?</a:t>
            </a:r>
          </a:p>
          <a:p>
            <a:pPr lvl="1"/>
            <a:r>
              <a:rPr lang="en-US" sz="1600" b="0" dirty="0" smtClean="0"/>
              <a:t>Other </a:t>
            </a:r>
            <a:r>
              <a:rPr lang="en-US" sz="1600" b="0" dirty="0"/>
              <a:t>strategies?</a:t>
            </a:r>
          </a:p>
          <a:p>
            <a:endParaRPr lang="en-US" sz="1800" b="0" dirty="0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1/15/2016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smtClean="0"/>
              <a:t>Developed by Implementation Council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91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Strategy: Why?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Why is outreach needed?</a:t>
            </a:r>
          </a:p>
          <a:p>
            <a:pPr lvl="1"/>
            <a:r>
              <a:rPr lang="en-US" dirty="0" smtClean="0"/>
              <a:t>To increase </a:t>
            </a:r>
            <a:r>
              <a:rPr lang="en-US" dirty="0"/>
              <a:t>knowledge of </a:t>
            </a:r>
            <a:r>
              <a:rPr lang="en-US" dirty="0" smtClean="0"/>
              <a:t>One </a:t>
            </a:r>
            <a:r>
              <a:rPr lang="en-US" dirty="0"/>
              <a:t>C</a:t>
            </a:r>
            <a:r>
              <a:rPr lang="en-US" dirty="0" smtClean="0"/>
              <a:t>are </a:t>
            </a:r>
            <a:r>
              <a:rPr lang="en-US" dirty="0"/>
              <a:t>across all stakeholder </a:t>
            </a:r>
            <a:r>
              <a:rPr lang="en-US" dirty="0" smtClean="0"/>
              <a:t>groups</a:t>
            </a:r>
          </a:p>
          <a:p>
            <a:pPr lvl="1"/>
            <a:r>
              <a:rPr lang="en-US" dirty="0" smtClean="0"/>
              <a:t>To reduce opt outs</a:t>
            </a:r>
          </a:p>
          <a:p>
            <a:pPr lvl="1"/>
            <a:r>
              <a:rPr lang="en-US" dirty="0" smtClean="0"/>
              <a:t>To better understand reasons for opt outs</a:t>
            </a:r>
          </a:p>
          <a:p>
            <a:pPr lvl="1"/>
            <a:r>
              <a:rPr lang="en-US" dirty="0" smtClean="0"/>
              <a:t>To increase </a:t>
            </a:r>
            <a:r>
              <a:rPr lang="en-US" dirty="0"/>
              <a:t>knowledge </a:t>
            </a:r>
            <a:r>
              <a:rPr lang="en-US" dirty="0" smtClean="0"/>
              <a:t>of passive </a:t>
            </a:r>
            <a:r>
              <a:rPr lang="en-US" dirty="0"/>
              <a:t>enrollees about enrollment </a:t>
            </a:r>
            <a:r>
              <a:rPr lang="en-US" dirty="0" smtClean="0"/>
              <a:t>options</a:t>
            </a:r>
          </a:p>
          <a:p>
            <a:pPr lvl="1"/>
            <a:r>
              <a:rPr lang="en-US" dirty="0" smtClean="0"/>
              <a:t>To increase the number of people who proactively make their own </a:t>
            </a:r>
            <a:r>
              <a:rPr lang="en-US" smtClean="0"/>
              <a:t>healthcare decisions</a:t>
            </a:r>
            <a:endParaRPr lang="en-US" dirty="0" smtClean="0"/>
          </a:p>
          <a:p>
            <a:pPr lvl="1"/>
            <a:r>
              <a:rPr lang="en-US" dirty="0" smtClean="0"/>
              <a:t>Other reasons?</a:t>
            </a:r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1/15/2016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Developed by Implementation Council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92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Strategy: Who?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4641"/>
            <a:ext cx="8229600" cy="4978559"/>
          </a:xfrm>
        </p:spPr>
        <p:txBody>
          <a:bodyPr>
            <a:normAutofit/>
          </a:bodyPr>
          <a:lstStyle/>
          <a:p>
            <a:r>
              <a:rPr lang="en-US" dirty="0" smtClean="0"/>
              <a:t>Populations are diverse in terms of geography, race/ethnicity, language, culture, and disability</a:t>
            </a:r>
          </a:p>
          <a:p>
            <a:pPr lvl="1"/>
            <a:r>
              <a:rPr lang="en-US" dirty="0" smtClean="0"/>
              <a:t>Which populations have we successfully reached in the past?</a:t>
            </a:r>
          </a:p>
          <a:p>
            <a:pPr lvl="1"/>
            <a:r>
              <a:rPr lang="en-US" dirty="0" smtClean="0"/>
              <a:t>Which populations have we not succeeded in reaching?</a:t>
            </a:r>
          </a:p>
          <a:p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1/15/2016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smtClean="0"/>
              <a:t>Developed by Implementation Council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83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Strategy: How?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Leveraging expertise within target populations.</a:t>
            </a:r>
          </a:p>
          <a:p>
            <a:r>
              <a:rPr lang="en-US" dirty="0" smtClean="0"/>
              <a:t>Determining most effective method for deploying consumers and providers to assist in outreach</a:t>
            </a:r>
          </a:p>
          <a:p>
            <a:pPr lvl="1"/>
            <a:r>
              <a:rPr lang="en-US" dirty="0" smtClean="0"/>
              <a:t>Procure consumer Ambassadors</a:t>
            </a:r>
          </a:p>
          <a:p>
            <a:pPr lvl="1"/>
            <a:r>
              <a:rPr lang="en-US" dirty="0" smtClean="0"/>
              <a:t>Provide support to Council members (within the scope of the Council procurement)</a:t>
            </a:r>
            <a:endParaRPr lang="en-US" dirty="0"/>
          </a:p>
          <a:p>
            <a:pPr lvl="1"/>
            <a:r>
              <a:rPr lang="en-US" dirty="0" smtClean="0"/>
              <a:t>Other?</a:t>
            </a:r>
          </a:p>
          <a:p>
            <a:pPr lvl="1"/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1/15/2016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smtClean="0"/>
              <a:t>Developed by Implementation Council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87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Strategy: How?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What competencies do outreach staff/volunteers need in order to be effective?</a:t>
            </a:r>
          </a:p>
          <a:p>
            <a:pPr lvl="1"/>
            <a:r>
              <a:rPr lang="en-US" dirty="0" smtClean="0"/>
              <a:t>Familiarity with population-based strategies to reach </a:t>
            </a:r>
          </a:p>
          <a:p>
            <a:pPr lvl="2"/>
            <a:r>
              <a:rPr lang="en-US" dirty="0" smtClean="0"/>
              <a:t>People with lived experiences of psychiatric diagnosis, trauma, or other extreme states</a:t>
            </a:r>
          </a:p>
          <a:p>
            <a:pPr lvl="2"/>
            <a:r>
              <a:rPr lang="en-US" dirty="0" smtClean="0"/>
              <a:t>People with disabilities</a:t>
            </a:r>
          </a:p>
          <a:p>
            <a:pPr lvl="2"/>
            <a:r>
              <a:rPr lang="en-US" dirty="0" smtClean="0"/>
              <a:t>People from diverse backgrounds (race/ethnicity, gender, sexual orientation, class)</a:t>
            </a:r>
          </a:p>
          <a:p>
            <a:pPr lvl="2"/>
            <a:r>
              <a:rPr lang="en-US" dirty="0" smtClean="0"/>
              <a:t>People who have experienced stigma, bias, and discrimination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Knowledge of specific geographic areas</a:t>
            </a:r>
          </a:p>
          <a:p>
            <a:pPr lvl="1"/>
            <a:r>
              <a:rPr lang="en-US" dirty="0" smtClean="0"/>
              <a:t>Fluency in specific languages</a:t>
            </a:r>
          </a:p>
          <a:p>
            <a:pPr lvl="1"/>
            <a:r>
              <a:rPr lang="en-US" dirty="0" smtClean="0"/>
              <a:t>Knowledge of One Care and MassHealth</a:t>
            </a:r>
          </a:p>
          <a:p>
            <a:pPr lvl="1"/>
            <a:r>
              <a:rPr lang="en-US" dirty="0" smtClean="0"/>
              <a:t>Ability to work with others from various socioeconomic status &amp; groups</a:t>
            </a:r>
          </a:p>
          <a:p>
            <a:pPr lvl="1"/>
            <a:r>
              <a:rPr lang="en-US" dirty="0" smtClean="0"/>
              <a:t>Other?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What trainings and materials do they need from MassHealth?</a:t>
            </a:r>
          </a:p>
          <a:p>
            <a:pPr lvl="1"/>
            <a:endParaRPr lang="en-US" dirty="0" smtClean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1/15/2016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smtClean="0"/>
              <a:t>Developed by Implementation Council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85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Enrollment Notices and </a:t>
            </a:r>
            <a:br>
              <a:rPr lang="en-US" dirty="0" smtClean="0"/>
            </a:br>
            <a:r>
              <a:rPr lang="en-US" dirty="0" smtClean="0"/>
              <a:t>Provider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We frequently hear that people do not enroll in One Care because their provider is not in-network</a:t>
            </a:r>
          </a:p>
          <a:p>
            <a:r>
              <a:rPr lang="en-US" dirty="0" smtClean="0"/>
              <a:t>What provider information do potential enrollees need in order to make an informed decision about enrolling?</a:t>
            </a:r>
          </a:p>
          <a:p>
            <a:pPr lvl="1"/>
            <a:r>
              <a:rPr lang="en-US" dirty="0" smtClean="0"/>
              <a:t>Ex. PCP, psychiatrist, LTSS provider availability in network</a:t>
            </a:r>
          </a:p>
          <a:p>
            <a:r>
              <a:rPr lang="en-US" dirty="0" smtClean="0"/>
              <a:t>Which providers are most important to potential enrollees and should be listed on enrollment notices?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1/15/2016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smtClean="0"/>
              <a:t>Developed by Implementation Council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4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Passive Enrollment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Implementation Council has expressed concern </a:t>
            </a:r>
            <a:r>
              <a:rPr lang="en-US" dirty="0"/>
              <a:t>about </a:t>
            </a:r>
            <a:r>
              <a:rPr lang="en-US" dirty="0" smtClean="0"/>
              <a:t>a passive enrollment growth strategy that is not evidence-based</a:t>
            </a:r>
          </a:p>
          <a:p>
            <a:pPr lvl="1"/>
            <a:r>
              <a:rPr lang="en-US" dirty="0" smtClean="0"/>
              <a:t>What information/data does the Council need to support </a:t>
            </a:r>
            <a:r>
              <a:rPr lang="en-US" dirty="0"/>
              <a:t>passive enrollment moving </a:t>
            </a:r>
            <a:r>
              <a:rPr lang="en-US" dirty="0" smtClean="0"/>
              <a:t>forward?</a:t>
            </a:r>
          </a:p>
          <a:p>
            <a:pPr lvl="1"/>
            <a:r>
              <a:rPr lang="en-US" dirty="0"/>
              <a:t>What information/data is the Council seeking </a:t>
            </a:r>
            <a:r>
              <a:rPr lang="en-US" dirty="0" smtClean="0"/>
              <a:t>in order to </a:t>
            </a:r>
            <a:r>
              <a:rPr lang="en-US" dirty="0"/>
              <a:t>demonstrate </a:t>
            </a:r>
            <a:r>
              <a:rPr lang="en-US" dirty="0" smtClean="0"/>
              <a:t>that quality </a:t>
            </a:r>
            <a:r>
              <a:rPr lang="en-US" dirty="0"/>
              <a:t>of enrollee experience is maintained </a:t>
            </a:r>
            <a:r>
              <a:rPr lang="en-US" dirty="0" smtClean="0"/>
              <a:t>during growth?</a:t>
            </a:r>
          </a:p>
          <a:p>
            <a:pPr lvl="1"/>
            <a:r>
              <a:rPr lang="en-US" dirty="0"/>
              <a:t>What role is the Council seeking in shaping passive enrollment?</a:t>
            </a:r>
            <a:endParaRPr lang="en-US" dirty="0" smtClean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1/15/2016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smtClean="0"/>
              <a:t>Developed by Implementation Council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92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847</Words>
  <Application>Microsoft Office PowerPoint</Application>
  <PresentationFormat>On-screen Show (4:3)</PresentationFormat>
  <Paragraphs>120</Paragraphs>
  <Slides>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Custom Design</vt:lpstr>
      <vt:lpstr>Implementation Council</vt:lpstr>
      <vt:lpstr>   Review of January 2016 Passive Wave Outreach Strategy    </vt:lpstr>
      <vt:lpstr>Increasing Enrollment Through Targeted Strategies in 2016</vt:lpstr>
      <vt:lpstr>Outreach Strategy: Why?</vt:lpstr>
      <vt:lpstr>Outreach Strategy: Who?</vt:lpstr>
      <vt:lpstr>Outreach Strategy: How?</vt:lpstr>
      <vt:lpstr>Outreach Strategy: How? cont.</vt:lpstr>
      <vt:lpstr>Enrollment Notices and  Provider Information</vt:lpstr>
      <vt:lpstr>Passive Enrollment</vt:lpstr>
    </vt:vector>
  </TitlesOfParts>
  <Company>UMASS Medical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Implementation Council</dc:title>
  <dc:creator>Wendy Trafton</dc:creator>
  <cp:lastModifiedBy>Jenna</cp:lastModifiedBy>
  <cp:revision>28</cp:revision>
  <dcterms:created xsi:type="dcterms:W3CDTF">2015-12-31T16:09:28Z</dcterms:created>
  <dcterms:modified xsi:type="dcterms:W3CDTF">2017-10-26T15:51:48Z</dcterms:modified>
</cp:coreProperties>
</file>