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8" r:id="rId3"/>
    <p:sldId id="271" r:id="rId4"/>
    <p:sldId id="349" r:id="rId5"/>
    <p:sldId id="343" r:id="rId6"/>
    <p:sldId id="338" r:id="rId7"/>
    <p:sldId id="321" r:id="rId8"/>
    <p:sldId id="310" r:id="rId9"/>
    <p:sldId id="344" r:id="rId10"/>
    <p:sldId id="348" r:id="rId11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4">
          <p15:clr>
            <a:srgbClr val="A4A3A4"/>
          </p15:clr>
        </p15:guide>
        <p15:guide id="2" orient="horz" pos="384">
          <p15:clr>
            <a:srgbClr val="A4A3A4"/>
          </p15:clr>
        </p15:guide>
        <p15:guide id="3" pos="125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" initials="D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90" autoAdjust="0"/>
    <p:restoredTop sz="94660"/>
  </p:normalViewPr>
  <p:slideViewPr>
    <p:cSldViewPr>
      <p:cViewPr varScale="1">
        <p:scale>
          <a:sx n="73" d="100"/>
          <a:sy n="73" d="100"/>
        </p:scale>
        <p:origin x="510" y="78"/>
      </p:cViewPr>
      <p:guideLst>
        <p:guide orient="horz" pos="1824"/>
        <p:guide orient="horz" pos="384"/>
        <p:guide pos="12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E8D5895-DF99-47BA-9521-C27D87259C2B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0750A98-1595-49FF-A3B6-9EB6B320B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63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99AA19F-FC05-464C-8D63-44AE9383B2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3"/>
            <a:ext cx="5618480" cy="3665459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3A58E08-0596-4114-AC6D-3EBD5355B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47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AFDF-7554-40A4-A093-B4D8A6E00F20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4906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80D8-D956-42E7-9B46-50633162069D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89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408A-3B8C-4AB2-9E0D-F06F8DDA9200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4159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07DCE-0BCB-4F95-B068-9D031587CC04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03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200E5-EF79-46BF-931F-6A79B22FF59A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7428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96BE-4CB3-48B1-94A3-0B033652D86A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002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218B-63C3-45A4-B0BD-607CE45E1B68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606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71C4-E00C-408E-9C2B-5160E0C30C10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66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154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0475-2AAC-4D47-96E3-B914F9DB1DE2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23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F3E1-18F6-455C-B70D-30749996A5C1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84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22D4-517D-4F38-B8F0-E517BF90665F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607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10334-688F-45EA-BD6D-172A8443020A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59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0DD-3944-4D92-ACAC-73F0B7B5FB91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61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477-E10A-4ACF-9453-B6C27AEF8A6F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89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6018-716C-4797-A0DA-77A46497AF88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90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40AD5-31AE-4B06-A3E7-F1A07482E10D}" type="datetime1">
              <a:rPr lang="en-US" smtClean="0"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4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1" y="228600"/>
            <a:ext cx="9247444" cy="4571999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altLang="en-US" sz="6600" dirty="0"/>
              <a:t/>
            </a:r>
            <a:br>
              <a:rPr lang="en-US" altLang="en-US" sz="6600" dirty="0"/>
            </a:br>
            <a:r>
              <a:rPr lang="en-US" altLang="en-US" sz="6600" dirty="0"/>
              <a:t/>
            </a:r>
            <a:br>
              <a:rPr lang="en-US" altLang="en-US" sz="6600" dirty="0"/>
            </a:br>
            <a:r>
              <a:rPr lang="en-US" altLang="en-US" sz="6600" dirty="0"/>
              <a:t/>
            </a:r>
            <a:br>
              <a:rPr lang="en-US" altLang="en-US" sz="6600" dirty="0"/>
            </a:br>
            <a:r>
              <a:rPr lang="en-US" altLang="en-US" sz="4800" dirty="0">
                <a:solidFill>
                  <a:schemeClr val="tx1"/>
                </a:solidFill>
                <a:latin typeface="Calibri" panose="020F0502020204030204" pitchFamily="34" charset="0"/>
              </a:rPr>
              <a:t>One Care Members </a:t>
            </a:r>
            <a:br>
              <a:rPr lang="en-US" altLang="en-US" sz="48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altLang="en-US" sz="4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Tele-Town </a:t>
            </a:r>
            <a:r>
              <a:rPr lang="en-US" altLang="en-US" sz="4800" i="1" dirty="0">
                <a:solidFill>
                  <a:schemeClr val="tx1"/>
                </a:solidFill>
                <a:latin typeface="Calibri" panose="020F0502020204030204" pitchFamily="34" charset="0"/>
              </a:rPr>
              <a:t>Hall </a:t>
            </a:r>
            <a:r>
              <a:rPr lang="en-US" altLang="en-US" sz="4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altLang="en-US" sz="4800" i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altLang="en-US" sz="4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Listening Session #2</a:t>
            </a:r>
            <a:r>
              <a:rPr lang="en-US" altLang="en-US" sz="4800" i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altLang="en-US" sz="4800" i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alt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March 27, 2018</a:t>
            </a:r>
            <a:br>
              <a:rPr lang="en-US" alt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altLang="en-US" sz="48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Sponsored </a:t>
            </a:r>
            <a:r>
              <a:rPr lang="en-US" altLang="en-US" sz="4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by: </a:t>
            </a:r>
            <a:br>
              <a:rPr lang="en-US" altLang="en-US" sz="4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US" altLang="en-US" sz="4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One Care Implementation Council</a:t>
            </a:r>
            <a:endParaRPr lang="en-US" sz="4800" b="1" i="1" dirty="0"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5410201"/>
            <a:ext cx="8915399" cy="10668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endParaRPr lang="en-US" sz="3200" dirty="0"/>
          </a:p>
          <a:p>
            <a:r>
              <a:rPr lang="en-US" sz="16000" dirty="0" smtClean="0">
                <a:latin typeface="Calibri" panose="020F0502020204030204" pitchFamily="34" charset="0"/>
              </a:rPr>
              <a:t>February 13, 2018</a:t>
            </a:r>
            <a:endParaRPr lang="en-US" sz="1600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459252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600201"/>
            <a:ext cx="8915399" cy="1676399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>
                <a:latin typeface="Calibri" panose="020F0502020204030204" pitchFamily="34" charset="0"/>
              </a:rPr>
              <a:t>Questions?</a:t>
            </a:r>
            <a:endParaRPr lang="en-US" sz="7200" dirty="0"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0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799"/>
            <a:ext cx="8534400" cy="1600201"/>
          </a:xfrm>
        </p:spPr>
        <p:txBody>
          <a:bodyPr>
            <a:noAutofit/>
          </a:bodyPr>
          <a:lstStyle/>
          <a:p>
            <a:r>
              <a:rPr lang="en-US" sz="5400" dirty="0">
                <a:latin typeface="Calibri" panose="020F0502020204030204" pitchFamily="34" charset="0"/>
              </a:rPr>
              <a:t>What are the goals for </a:t>
            </a:r>
            <a:r>
              <a:rPr lang="en-US" sz="5400" dirty="0" smtClean="0">
                <a:latin typeface="Calibri" panose="020F0502020204030204" pitchFamily="34" charset="0"/>
              </a:rPr>
              <a:t>this</a:t>
            </a:r>
            <a:br>
              <a:rPr lang="en-US" sz="5400" dirty="0" smtClean="0">
                <a:latin typeface="Calibri" panose="020F0502020204030204" pitchFamily="34" charset="0"/>
              </a:rPr>
            </a:br>
            <a:r>
              <a:rPr lang="en-US" sz="5400" dirty="0" smtClean="0">
                <a:latin typeface="Calibri" panose="020F0502020204030204" pitchFamily="34" charset="0"/>
              </a:rPr>
              <a:t>Tele-Town </a:t>
            </a:r>
            <a:r>
              <a:rPr lang="en-US" sz="5400" dirty="0">
                <a:latin typeface="Calibri" panose="020F0502020204030204" pitchFamily="34" charset="0"/>
              </a:rPr>
              <a:t>Hall?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2590800"/>
            <a:ext cx="10134599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Hear </a:t>
            </a:r>
            <a:r>
              <a:rPr lang="en-US" sz="5400" dirty="0">
                <a:solidFill>
                  <a:schemeClr val="tx1"/>
                </a:solidFill>
                <a:latin typeface="Calibri" panose="020F0502020204030204" pitchFamily="34" charset="0"/>
              </a:rPr>
              <a:t>about members’ lived experiences </a:t>
            </a:r>
            <a:r>
              <a:rPr lang="en-US" sz="5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with </a:t>
            </a:r>
            <a:r>
              <a:rPr lang="en-US" sz="5400" dirty="0">
                <a:solidFill>
                  <a:schemeClr val="tx1"/>
                </a:solidFill>
                <a:latin typeface="Calibri" panose="020F0502020204030204" pitchFamily="34" charset="0"/>
              </a:rPr>
              <a:t>One </a:t>
            </a:r>
            <a:r>
              <a:rPr lang="en-US" sz="5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Care</a:t>
            </a:r>
            <a:endParaRPr lang="en-US" sz="5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588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04800"/>
            <a:ext cx="8839200" cy="1752600"/>
          </a:xfrm>
        </p:spPr>
        <p:txBody>
          <a:bodyPr>
            <a:noAutofit/>
          </a:bodyPr>
          <a:lstStyle/>
          <a:p>
            <a:r>
              <a:rPr lang="en-US" sz="5400" dirty="0">
                <a:latin typeface="Calibri" panose="020F0502020204030204" pitchFamily="34" charset="0"/>
              </a:rPr>
              <a:t>How can IC members </a:t>
            </a:r>
            <a:r>
              <a:rPr lang="en-US" sz="5400" dirty="0" smtClean="0">
                <a:latin typeface="Calibri" panose="020F0502020204030204" pitchFamily="34" charset="0"/>
              </a:rPr>
              <a:t>help advertise</a:t>
            </a:r>
            <a:r>
              <a:rPr lang="en-US" sz="5400" dirty="0"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133599"/>
            <a:ext cx="9601200" cy="4363665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Use the flyer!! </a:t>
            </a:r>
          </a:p>
          <a:p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Send it to your contacts and include an introduction too</a:t>
            </a:r>
          </a:p>
          <a:p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Twitter before and during meeting?</a:t>
            </a:r>
            <a:endParaRPr lang="en-US" sz="4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4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US" sz="1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644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52400"/>
            <a:ext cx="8911687" cy="1676400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Calibri" panose="020F0502020204030204" pitchFamily="34" charset="0"/>
              </a:rPr>
              <a:t>Suggested introduction for email to your contacts:</a:t>
            </a:r>
            <a:endParaRPr lang="en-US" sz="5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99822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For people who have not heard of the One Care Implementation Council, it is the group selected to provide a consumer voice in the development of One Care.  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We want to know things like</a:t>
            </a: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:</a:t>
            </a:r>
            <a:endParaRPr lang="en-US" sz="2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084263" lvl="0"/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What do you like about One Care?</a:t>
            </a:r>
          </a:p>
          <a:p>
            <a:pPr marL="1084263" lvl="0"/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Are there things you are struggling with in One Care?</a:t>
            </a:r>
          </a:p>
          <a:p>
            <a:pPr marL="1084263" lvl="0"/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Are you getting behavioral health services? </a:t>
            </a:r>
          </a:p>
          <a:p>
            <a:pPr marL="1084263" lvl="0"/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Are you using long-term services? </a:t>
            </a:r>
          </a:p>
          <a:p>
            <a:pPr marL="1084263" lvl="0"/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Do you have access to a care coordinator</a:t>
            </a:r>
            <a:r>
              <a:rPr lang="en-US" sz="2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?</a:t>
            </a:r>
            <a:endParaRPr lang="en-US" sz="2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Do not be discounted; let your voice be heard.  Join in on the toll free call on </a:t>
            </a:r>
            <a:r>
              <a:rPr lang="en-US" sz="2200" b="1" dirty="0">
                <a:solidFill>
                  <a:schemeClr val="tx1"/>
                </a:solidFill>
                <a:latin typeface="Calibri" panose="020F0502020204030204" pitchFamily="34" charset="0"/>
              </a:rPr>
              <a:t>Tuesday March 27 from 1:00-2:00</a:t>
            </a: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.  The number is </a:t>
            </a:r>
            <a:r>
              <a:rPr lang="en-US" sz="2200" b="1" dirty="0">
                <a:solidFill>
                  <a:schemeClr val="tx1"/>
                </a:solidFill>
                <a:latin typeface="Calibri" panose="020F0502020204030204" pitchFamily="34" charset="0"/>
              </a:rPr>
              <a:t>1-877-300-1240</a:t>
            </a: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834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1" y="624110"/>
            <a:ext cx="9447212" cy="1738090"/>
          </a:xfrm>
        </p:spPr>
        <p:txBody>
          <a:bodyPr>
            <a:noAutofit/>
          </a:bodyPr>
          <a:lstStyle/>
          <a:p>
            <a:r>
              <a:rPr lang="en-US" sz="5400" dirty="0">
                <a:latin typeface="Calibri" panose="020F0502020204030204" pitchFamily="34" charset="0"/>
              </a:rPr>
              <a:t>How can IC members help with this meeting?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2514600"/>
            <a:ext cx="9294812" cy="41148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Attend on the phone</a:t>
            </a:r>
            <a:endParaRPr lang="en-US" sz="4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Remember </a:t>
            </a:r>
            <a:r>
              <a:rPr lang="en-US" sz="4800" dirty="0">
                <a:solidFill>
                  <a:schemeClr val="tx1"/>
                </a:solidFill>
                <a:latin typeface="Calibri" panose="020F0502020204030204" pitchFamily="34" charset="0"/>
              </a:rPr>
              <a:t>that this is a forum for </a:t>
            </a:r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One Care members </a:t>
            </a:r>
            <a:r>
              <a:rPr lang="en-US" sz="4800" dirty="0">
                <a:solidFill>
                  <a:schemeClr val="tx1"/>
                </a:solidFill>
                <a:latin typeface="Calibri" panose="020F0502020204030204" pitchFamily="34" charset="0"/>
              </a:rPr>
              <a:t>to speak </a:t>
            </a:r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up</a:t>
            </a:r>
          </a:p>
          <a:p>
            <a:pPr marL="0" indent="0">
              <a:buNone/>
            </a:pPr>
            <a:endParaRPr lang="en-US" sz="4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704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5722A-AA4E-4A6A-8340-B9B08C213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360744"/>
            <a:ext cx="9523413" cy="121920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Calibri" panose="020F0502020204030204" pitchFamily="34" charset="0"/>
              </a:rPr>
              <a:t>Brief </a:t>
            </a:r>
            <a:r>
              <a:rPr lang="en-US" sz="6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Welcome</a:t>
            </a: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en-US" sz="5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F25C-71B7-45E3-9589-8B0B091E8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1447800"/>
            <a:ext cx="10210800" cy="5257800"/>
          </a:xfrm>
        </p:spPr>
        <p:txBody>
          <a:bodyPr>
            <a:normAutofit lnSpcReduction="10000"/>
          </a:bodyPr>
          <a:lstStyle/>
          <a:p>
            <a:pPr marL="400050" lvl="1" indent="0">
              <a:buNone/>
            </a:pP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We will review:</a:t>
            </a:r>
          </a:p>
          <a:p>
            <a:pPr lvl="1"/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How to tell your story</a:t>
            </a:r>
          </a:p>
          <a:p>
            <a:pPr lvl="1"/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How to ask for help</a:t>
            </a:r>
            <a:endParaRPr lang="en-US" sz="4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 P</a:t>
            </a: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olling questions throughout</a:t>
            </a:r>
          </a:p>
          <a:p>
            <a:pPr lvl="1"/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Stories will be shared (briefly), one by 	one</a:t>
            </a:r>
          </a:p>
          <a:p>
            <a:pPr lvl="1"/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Callers can leave a message anytime</a:t>
            </a:r>
            <a:endParaRPr lang="en-US" sz="4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6B62D-2D14-4F03-BEDC-BA29EA799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393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533400"/>
            <a:ext cx="9677400" cy="914400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Polling question #1:</a:t>
            </a:r>
            <a:endParaRPr lang="en-US" sz="5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05000"/>
            <a:ext cx="8915400" cy="464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Please </a:t>
            </a: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let us know if you are a</a:t>
            </a: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en-US" sz="1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Member </a:t>
            </a: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of Tufts Unify </a:t>
            </a:r>
            <a:endParaRPr lang="en-US" sz="44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Member of Commonwealth </a:t>
            </a: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Care </a:t>
            </a: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	Alliance (CCA)</a:t>
            </a:r>
            <a:endParaRPr lang="en-US" sz="4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44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Calibri" panose="020F0502020204030204" pitchFamily="34" charset="0"/>
              </a:rPr>
              <a:t>Polling </a:t>
            </a:r>
            <a:r>
              <a:rPr lang="en-US" sz="5400" dirty="0" smtClean="0">
                <a:latin typeface="Calibri" panose="020F0502020204030204" pitchFamily="34" charset="0"/>
              </a:rPr>
              <a:t>Question #2: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133600"/>
            <a:ext cx="9371012" cy="41910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Did </a:t>
            </a: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you know that you have the </a:t>
            </a: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right 	to </a:t>
            </a: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contact and work with the One </a:t>
            </a: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		Care </a:t>
            </a: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Ombudsman (OCO)? </a:t>
            </a:r>
          </a:p>
          <a:p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If </a:t>
            </a: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you contacted the OCO, were you </a:t>
            </a:r>
            <a:r>
              <a:rPr lang="en-US" sz="4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	satisfied </a:t>
            </a:r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with the results?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513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Calibri" panose="020F0502020204030204" pitchFamily="34" charset="0"/>
              </a:rPr>
              <a:t>Polling </a:t>
            </a:r>
            <a:r>
              <a:rPr lang="en-US" sz="5400" dirty="0" smtClean="0">
                <a:latin typeface="Calibri" panose="020F0502020204030204" pitchFamily="34" charset="0"/>
              </a:rPr>
              <a:t>question #3:</a:t>
            </a:r>
            <a:endParaRPr lang="en-US" sz="5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alibri" panose="020F0502020204030204" pitchFamily="34" charset="0"/>
              </a:rPr>
              <a:t> </a:t>
            </a:r>
            <a:r>
              <a:rPr lang="en-US" sz="4800" dirty="0">
                <a:solidFill>
                  <a:schemeClr val="tx1"/>
                </a:solidFill>
                <a:latin typeface="Calibri" panose="020F0502020204030204" pitchFamily="34" charset="0"/>
              </a:rPr>
              <a:t>Are you aware that your plan has a Consumer Advisory Committee?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87851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1813</TotalTime>
  <Words>208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Wisp</vt:lpstr>
      <vt:lpstr>   One Care Members  Tele-Town Hall  Listening Session #2 March 27, 2018 Sponsored by:  One Care Implementation Council</vt:lpstr>
      <vt:lpstr>What are the goals for this Tele-Town Hall?</vt:lpstr>
      <vt:lpstr>How can IC members help advertise?</vt:lpstr>
      <vt:lpstr>Suggested introduction for email to your contacts:</vt:lpstr>
      <vt:lpstr>How can IC members help with this meeting?</vt:lpstr>
      <vt:lpstr>Brief Welcome </vt:lpstr>
      <vt:lpstr>Polling question #1:</vt:lpstr>
      <vt:lpstr>Polling Question #2:</vt:lpstr>
      <vt:lpstr>Polling question #3:</vt:lpstr>
      <vt:lpstr>Questions?</vt:lpstr>
    </vt:vector>
  </TitlesOfParts>
  <Company>UMass Medical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Care Implementation Council  2017-2018 Workplan</dc:title>
  <dc:creator>Carey, Margaret</dc:creator>
  <cp:lastModifiedBy>Carey, Margaret</cp:lastModifiedBy>
  <cp:revision>154</cp:revision>
  <cp:lastPrinted>2017-11-06T20:40:36Z</cp:lastPrinted>
  <dcterms:created xsi:type="dcterms:W3CDTF">2017-07-20T20:44:38Z</dcterms:created>
  <dcterms:modified xsi:type="dcterms:W3CDTF">2018-02-12T21:04:30Z</dcterms:modified>
</cp:coreProperties>
</file>