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74" r:id="rId13"/>
    <p:sldId id="275" r:id="rId14"/>
    <p:sldId id="269" r:id="rId15"/>
    <p:sldId id="270" r:id="rId16"/>
    <p:sldId id="271" r:id="rId17"/>
    <p:sldId id="272" r:id="rId18"/>
    <p:sldId id="273" r:id="rId19"/>
    <p:sldId id="26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24">
          <p15:clr>
            <a:srgbClr val="A4A3A4"/>
          </p15:clr>
        </p15:guide>
        <p15:guide id="2" orient="horz" pos="384">
          <p15:clr>
            <a:srgbClr val="A4A3A4"/>
          </p15:clr>
        </p15:guide>
        <p15:guide id="3" pos="12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>
      <p:cViewPr varScale="1">
        <p:scale>
          <a:sx n="73" d="100"/>
          <a:sy n="73" d="100"/>
        </p:scale>
        <p:origin x="-276" y="-108"/>
      </p:cViewPr>
      <p:guideLst>
        <p:guide orient="horz" pos="1824"/>
        <p:guide orient="horz" pos="384"/>
        <p:guide pos="12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AA19F-FC05-464C-8D63-44AE9383B254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58E08-0596-4114-AC6D-3EBD5355B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47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AFDF-7554-40A4-A093-B4D8A6E00F20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80D8-D956-42E7-9B46-50633162069D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408A-3B8C-4AB2-9E0D-F06F8DDA9200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07DCE-0BCB-4F95-B068-9D031587CC04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200E5-EF79-46BF-931F-6A79B22FF59A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496BE-4CB3-48B1-94A3-0B033652D86A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218B-63C3-45A4-B0BD-607CE45E1B68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71C4-E00C-408E-9C2B-5160E0C30C10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32254" y="6132140"/>
            <a:ext cx="77976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0475-2AAC-4D47-96E3-B914F9DB1DE2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AF3E1-18F6-455C-B70D-30749996A5C1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22D4-517D-4F38-B8F0-E517BF90665F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10334-688F-45EA-BD6D-172A8443020A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0DD-3944-4D92-ACAC-73F0B7B5FB91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1477-E10A-4ACF-9453-B6C27AEF8A6F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6018-716C-4797-A0DA-77A46497AF88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40AD5-31AE-4B06-A3E7-F1A07482E10D}" type="datetime1">
              <a:rPr lang="en-US" smtClean="0"/>
              <a:t>11/6/2017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en-US" sz="6600" dirty="0"/>
              <a:t>One Care Implementation Council </a:t>
            </a:r>
            <a:br>
              <a:rPr lang="en-US" altLang="en-US" sz="6600" dirty="0"/>
            </a:br>
            <a:r>
              <a:rPr lang="en-US" altLang="en-US" sz="6600" dirty="0"/>
              <a:t>2017-2018 Workplan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57190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200" dirty="0" smtClean="0"/>
              <a:t>October 10, 2017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52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935" y="609600"/>
            <a:ext cx="9510712" cy="150949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tx1"/>
                </a:solidFill>
              </a:rPr>
              <a:t>AREA OF FOCUS </a:t>
            </a:r>
            <a:br>
              <a:rPr lang="en-US" sz="5400" b="1" dirty="0" smtClean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9359900" cy="370286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#5</a:t>
            </a:r>
            <a:endParaRPr lang="en-US" sz="5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4400" dirty="0" smtClean="0"/>
              <a:t>By October </a:t>
            </a:r>
            <a:r>
              <a:rPr lang="en-US" sz="4400" dirty="0"/>
              <a:t>24, </a:t>
            </a:r>
            <a:r>
              <a:rPr lang="en-US" sz="4400" dirty="0" smtClean="0"/>
              <a:t>collect available </a:t>
            </a:r>
            <a:r>
              <a:rPr lang="en-US" sz="4400" dirty="0"/>
              <a:t>data and determine whether it is in an accessible format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60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510713" cy="160304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514600"/>
            <a:ext cx="9740900" cy="3810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#6</a:t>
            </a:r>
            <a:endParaRPr lang="en-US" sz="5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2800" dirty="0"/>
              <a:t>By early </a:t>
            </a:r>
            <a:r>
              <a:rPr lang="en-US" sz="2800" dirty="0" smtClean="0"/>
              <a:t>October, </a:t>
            </a:r>
            <a:r>
              <a:rPr lang="en-US" sz="2800" dirty="0"/>
              <a:t>request IC be on agenda of Tufts and CCA to learn how plans select, procure, </a:t>
            </a:r>
            <a:r>
              <a:rPr lang="en-US" sz="2800" dirty="0" smtClean="0"/>
              <a:t>contract with </a:t>
            </a:r>
            <a:r>
              <a:rPr lang="en-US" sz="2800" dirty="0"/>
              <a:t>vendors (people giving </a:t>
            </a:r>
            <a:r>
              <a:rPr lang="en-US" sz="2800" dirty="0" smtClean="0"/>
              <a:t>services/medical </a:t>
            </a:r>
            <a:r>
              <a:rPr lang="en-US" sz="2800" dirty="0"/>
              <a:t>supplies) and </a:t>
            </a:r>
            <a:r>
              <a:rPr lang="en-US" sz="2800" dirty="0" smtClean="0"/>
              <a:t>to generate plan strategies and proposals to apply value-based purchasing strategies to service providers including DME providers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62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93900" y="624110"/>
            <a:ext cx="9510713" cy="160304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993900" y="2630299"/>
            <a:ext cx="9817100" cy="399910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#7</a:t>
            </a:r>
            <a:endParaRPr lang="en-US" sz="54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sz="4600" dirty="0"/>
              <a:t>In November, connect with </a:t>
            </a:r>
            <a:r>
              <a:rPr lang="en-US" sz="4600" dirty="0" smtClean="0"/>
              <a:t/>
            </a:r>
            <a:br>
              <a:rPr lang="en-US" sz="4600" dirty="0" smtClean="0"/>
            </a:br>
            <a:r>
              <a:rPr lang="en-US" sz="4600" dirty="0" smtClean="0"/>
              <a:t>stakeholders </a:t>
            </a:r>
            <a:r>
              <a:rPr lang="en-US" sz="4600" dirty="0"/>
              <a:t>who are working on quality measures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45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93899" y="609600"/>
            <a:ext cx="9510713" cy="160304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971488" y="2667000"/>
            <a:ext cx="9153712" cy="34651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#8</a:t>
            </a:r>
            <a:endParaRPr lang="en-US" sz="54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sz="4000" dirty="0" smtClean="0"/>
              <a:t>Host presentations by long-term services/support coordinators (LTSCs) and certified peer specialists (CPSs) to inform the IC</a:t>
            </a:r>
            <a:endParaRPr lang="en-US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578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24109"/>
            <a:ext cx="9664700" cy="1593989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3. Sustainability of One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8915400" cy="3439626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200" dirty="0" smtClean="0">
                <a:solidFill>
                  <a:schemeClr val="tx1"/>
                </a:solidFill>
              </a:rPr>
              <a:t> </a:t>
            </a:r>
            <a:r>
              <a:rPr lang="en-US" sz="5400" dirty="0" smtClean="0">
                <a:solidFill>
                  <a:schemeClr val="tx1"/>
                </a:solidFill>
              </a:rPr>
              <a:t>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#1</a:t>
            </a:r>
          </a:p>
          <a:p>
            <a:pPr marL="457200" lvl="1" indent="0">
              <a:buNone/>
            </a:pPr>
            <a:r>
              <a:rPr lang="en-US" sz="5200" dirty="0"/>
              <a:t>Identify IC members for workgroup by </a:t>
            </a:r>
            <a:r>
              <a:rPr lang="en-US" sz="5200" dirty="0" smtClean="0"/>
              <a:t>October 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917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664700" cy="167547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3. Sustainability of One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667000"/>
            <a:ext cx="9803654" cy="341246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#2</a:t>
            </a:r>
          </a:p>
          <a:p>
            <a:pPr marL="457200" lvl="1" indent="0">
              <a:buNone/>
            </a:pPr>
            <a:r>
              <a:rPr lang="en-US" sz="5200" dirty="0" smtClean="0"/>
              <a:t>Identify </a:t>
            </a:r>
            <a:r>
              <a:rPr lang="en-US" sz="5200" dirty="0"/>
              <a:t>and analyze existing data on plan performance by </a:t>
            </a:r>
            <a:r>
              <a:rPr lang="en-US" sz="5200" dirty="0" smtClean="0"/>
              <a:t>November </a:t>
            </a:r>
            <a:r>
              <a:rPr lang="en-US" sz="5200" dirty="0"/>
              <a:t>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915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899" y="609600"/>
            <a:ext cx="9664701" cy="157588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3. Sustainability of One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1488" y="2668509"/>
            <a:ext cx="9534712" cy="350369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200" dirty="0" smtClean="0">
                <a:solidFill>
                  <a:schemeClr val="tx1"/>
                </a:solidFill>
              </a:rPr>
              <a:t> Action </a:t>
            </a:r>
            <a:r>
              <a:rPr lang="en-US" sz="5200" dirty="0">
                <a:solidFill>
                  <a:schemeClr val="tx1"/>
                </a:solidFill>
              </a:rPr>
              <a:t>Step </a:t>
            </a:r>
            <a:r>
              <a:rPr lang="en-US" sz="5200" dirty="0" smtClean="0">
                <a:solidFill>
                  <a:schemeClr val="tx1"/>
                </a:solidFill>
              </a:rPr>
              <a:t>#3</a:t>
            </a:r>
            <a:endParaRPr lang="en-US" sz="5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5200" dirty="0" smtClean="0"/>
              <a:t>Determine </a:t>
            </a:r>
            <a:r>
              <a:rPr lang="en-US" sz="5200" dirty="0"/>
              <a:t>what additional information is needed, if </a:t>
            </a:r>
            <a:r>
              <a:rPr lang="en-US" sz="5200" dirty="0" smtClean="0"/>
              <a:t>any, </a:t>
            </a:r>
            <a:r>
              <a:rPr lang="en-US" sz="5200" dirty="0"/>
              <a:t>by </a:t>
            </a:r>
            <a:r>
              <a:rPr lang="en-US" sz="5200" dirty="0" smtClean="0"/>
              <a:t>November 17</a:t>
            </a:r>
            <a:endParaRPr lang="en-US" sz="5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785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740900" cy="150949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3. Sustainability of One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8915400" cy="34034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200" dirty="0" smtClean="0">
                <a:solidFill>
                  <a:schemeClr val="tx1"/>
                </a:solidFill>
              </a:rPr>
              <a:t> </a:t>
            </a:r>
            <a:r>
              <a:rPr lang="en-US" sz="5400" dirty="0" smtClean="0">
                <a:solidFill>
                  <a:schemeClr val="tx1"/>
                </a:solidFill>
              </a:rPr>
              <a:t>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#4</a:t>
            </a:r>
            <a:endParaRPr lang="en-US" sz="5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5200" dirty="0"/>
              <a:t>Create measurable goal(s) by </a:t>
            </a:r>
            <a:r>
              <a:rPr lang="en-US" sz="5200" dirty="0" smtClean="0"/>
              <a:t>November 17</a:t>
            </a:r>
            <a:endParaRPr lang="en-US" sz="5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056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588500" cy="150949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3. Sustainability of One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418" y="2743200"/>
            <a:ext cx="9440582" cy="353921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200" dirty="0" smtClean="0">
                <a:solidFill>
                  <a:schemeClr val="tx1"/>
                </a:solidFill>
              </a:rPr>
              <a:t> Action </a:t>
            </a:r>
            <a:r>
              <a:rPr lang="en-US" sz="5200" dirty="0">
                <a:solidFill>
                  <a:schemeClr val="tx1"/>
                </a:solidFill>
              </a:rPr>
              <a:t>Step </a:t>
            </a:r>
            <a:r>
              <a:rPr lang="en-US" sz="5200" dirty="0" smtClean="0">
                <a:solidFill>
                  <a:schemeClr val="tx1"/>
                </a:solidFill>
              </a:rPr>
              <a:t>#5</a:t>
            </a:r>
            <a:endParaRPr lang="en-US" sz="5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4600" dirty="0"/>
              <a:t>Identify </a:t>
            </a:r>
            <a:r>
              <a:rPr lang="en-US" sz="4600" dirty="0" smtClean="0"/>
              <a:t>1 </a:t>
            </a:r>
            <a:r>
              <a:rPr lang="en-US" sz="4600" dirty="0"/>
              <a:t>or </a:t>
            </a:r>
            <a:r>
              <a:rPr lang="en-US" sz="4600" dirty="0" smtClean="0"/>
              <a:t>2 </a:t>
            </a:r>
            <a:r>
              <a:rPr lang="en-US" sz="4600" dirty="0"/>
              <a:t>specific focus areas or topics for data review (e.g. homelessness) </a:t>
            </a:r>
            <a:r>
              <a:rPr lang="en-US" sz="4600" dirty="0" smtClean="0"/>
              <a:t>by </a:t>
            </a:r>
            <a:r>
              <a:rPr lang="en-US" sz="4600" dirty="0"/>
              <a:t>November 17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41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3900" y="2653553"/>
            <a:ext cx="97120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6000" b="1" dirty="0"/>
              <a:t>Questions and Discussion</a:t>
            </a:r>
            <a:endParaRPr lang="en-US" sz="6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510713" cy="2544603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tx1"/>
                </a:solidFill>
              </a:rPr>
              <a:t>AREA OF FOCUS </a:t>
            </a:r>
            <a:br>
              <a:rPr lang="en-US" sz="5400" b="1" dirty="0" smtClean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1. Communication Access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8041" y="2667000"/>
            <a:ext cx="9184342" cy="264822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Step #1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9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5200" dirty="0" smtClean="0">
                <a:solidFill>
                  <a:schemeClr val="tx1"/>
                </a:solidFill>
              </a:rPr>
              <a:t>Identify members for work group by October 13</a:t>
            </a:r>
            <a:endParaRPr lang="en-US" sz="5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54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514447" cy="1756951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1. Communication Access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8915400" cy="33038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#2</a:t>
            </a:r>
            <a:endParaRPr lang="en-US" sz="5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5200" dirty="0" smtClean="0">
                <a:solidFill>
                  <a:schemeClr val="tx1"/>
                </a:solidFill>
              </a:rPr>
              <a:t>Create measurable goal(s) by November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915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284261" cy="157588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1. Communication Access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8685213" cy="31680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#3</a:t>
            </a:r>
            <a:endParaRPr lang="en-US" sz="5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5200" dirty="0" smtClean="0"/>
              <a:t>By October </a:t>
            </a:r>
            <a:r>
              <a:rPr lang="en-US" sz="5200" dirty="0"/>
              <a:t>24, identify available data </a:t>
            </a:r>
            <a:r>
              <a:rPr lang="en-US" sz="5200" dirty="0" smtClean="0"/>
              <a:t>sources</a:t>
            </a:r>
            <a:endParaRPr lang="en-US" sz="5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41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899" y="609600"/>
            <a:ext cx="9110647" cy="156682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1. Communication Access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9602789" cy="394731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</a:t>
            </a:r>
            <a:r>
              <a:rPr lang="en-US" sz="5200" dirty="0" smtClean="0">
                <a:solidFill>
                  <a:schemeClr val="tx1"/>
                </a:solidFill>
              </a:rPr>
              <a:t>Action </a:t>
            </a:r>
            <a:r>
              <a:rPr lang="en-US" sz="5200" dirty="0">
                <a:solidFill>
                  <a:schemeClr val="tx1"/>
                </a:solidFill>
              </a:rPr>
              <a:t>Step </a:t>
            </a:r>
            <a:r>
              <a:rPr lang="en-US" sz="5200" dirty="0" smtClean="0">
                <a:solidFill>
                  <a:schemeClr val="tx1"/>
                </a:solidFill>
              </a:rPr>
              <a:t>#4</a:t>
            </a:r>
          </a:p>
          <a:p>
            <a:pPr marL="0" indent="0">
              <a:buNone/>
            </a:pPr>
            <a:r>
              <a:rPr lang="en-US" sz="2400" dirty="0" smtClean="0"/>
              <a:t>By October13</a:t>
            </a:r>
            <a:r>
              <a:rPr lang="en-US" sz="2400" dirty="0"/>
              <a:t>, request IC be on agenda of Tufts, CCA, and the Provider Council to learn: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how it ensures services are accessible to OC members who are deaf/ hard of hearing, blind/visually impaired, non-verbal, or with literacy </a:t>
            </a:r>
            <a:r>
              <a:rPr lang="en-US" sz="2200" dirty="0" smtClean="0"/>
              <a:t>challenges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whether they have experts in communication access or a point person that assures people get what they need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620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510712" cy="1612096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 smtClean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8915400" cy="33219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5400" dirty="0" smtClean="0">
                <a:solidFill>
                  <a:schemeClr val="tx1"/>
                </a:solidFill>
              </a:rPr>
              <a:t>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#1</a:t>
            </a:r>
            <a:endParaRPr lang="en-US" sz="5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5200" dirty="0" smtClean="0"/>
              <a:t>Identify </a:t>
            </a:r>
            <a:r>
              <a:rPr lang="en-US" sz="5200" dirty="0"/>
              <a:t>IC members for workgroup by </a:t>
            </a:r>
            <a:r>
              <a:rPr lang="en-US" sz="5200" dirty="0" smtClean="0"/>
              <a:t>November 6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6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899" y="609600"/>
            <a:ext cx="9510713" cy="153061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8915400" cy="2895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#2</a:t>
            </a:r>
          </a:p>
          <a:p>
            <a:pPr marL="0" indent="0">
              <a:buNone/>
            </a:pPr>
            <a:r>
              <a:rPr lang="en-US" sz="5200" dirty="0" smtClean="0"/>
              <a:t>Create </a:t>
            </a:r>
            <a:r>
              <a:rPr lang="en-US" sz="5200" dirty="0"/>
              <a:t>measurable goal(s) by </a:t>
            </a:r>
            <a:r>
              <a:rPr lang="en-US" sz="5200" dirty="0" smtClean="0"/>
              <a:t>November 13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256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510712" cy="160304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7006" y="2667000"/>
            <a:ext cx="9131300" cy="3733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5400" dirty="0" smtClean="0">
                <a:solidFill>
                  <a:schemeClr val="tx1"/>
                </a:solidFill>
              </a:rPr>
              <a:t>Action </a:t>
            </a:r>
            <a:r>
              <a:rPr lang="en-US" sz="5400" dirty="0">
                <a:solidFill>
                  <a:schemeClr val="tx1"/>
                </a:solidFill>
              </a:rPr>
              <a:t>Step </a:t>
            </a:r>
            <a:r>
              <a:rPr lang="en-US" sz="5400" dirty="0" smtClean="0">
                <a:solidFill>
                  <a:schemeClr val="tx1"/>
                </a:solidFill>
              </a:rPr>
              <a:t>#3</a:t>
            </a:r>
          </a:p>
          <a:p>
            <a:pPr marL="457200" lvl="1" indent="0">
              <a:buNone/>
            </a:pPr>
            <a:r>
              <a:rPr lang="en-US" sz="4000" dirty="0" smtClean="0"/>
              <a:t>Conduct </a:t>
            </a:r>
            <a:r>
              <a:rPr lang="en-US" sz="4000" dirty="0"/>
              <a:t>virtual and in-person listening sessions with One Care members and providers; ask Plans to advertise events in Nov-Dec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418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0" y="609600"/>
            <a:ext cx="9510712" cy="150949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AREA OF FOCUS </a:t>
            </a:r>
            <a:br>
              <a:rPr lang="en-US" sz="5400" b="1" dirty="0">
                <a:solidFill>
                  <a:schemeClr val="tx1"/>
                </a:solidFill>
              </a:rPr>
            </a:br>
            <a:r>
              <a:rPr lang="en-US" sz="5400" b="1" dirty="0">
                <a:solidFill>
                  <a:schemeClr val="tx1"/>
                </a:solidFill>
              </a:rPr>
              <a:t>2. Quality of Care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3900" y="2667000"/>
            <a:ext cx="9740900" cy="35814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5400" dirty="0" smtClean="0">
                <a:solidFill>
                  <a:schemeClr val="tx1"/>
                </a:solidFill>
              </a:rPr>
              <a:t> Action Step #4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3800" dirty="0" smtClean="0"/>
              <a:t>Schedule </a:t>
            </a:r>
            <a:r>
              <a:rPr lang="en-US" sz="3800" dirty="0"/>
              <a:t>a virtual town hall “listening session” to hear from </a:t>
            </a:r>
            <a:r>
              <a:rPr lang="en-US" sz="3800" dirty="0" smtClean="0"/>
              <a:t>members </a:t>
            </a:r>
            <a:r>
              <a:rPr lang="en-US" sz="3800" dirty="0"/>
              <a:t>with lived experience about One Care services and quality (first week in </a:t>
            </a:r>
            <a:r>
              <a:rPr lang="en-US" sz="3800" dirty="0" smtClean="0"/>
              <a:t>December)</a:t>
            </a:r>
            <a:endParaRPr lang="en-US" sz="5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6498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</TotalTime>
  <Words>463</Words>
  <Application>Microsoft Office PowerPoint</Application>
  <PresentationFormat>Custom</PresentationFormat>
  <Paragraphs>78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Wisp</vt:lpstr>
      <vt:lpstr>One Care Implementation Council  2017-2018 Workplan</vt:lpstr>
      <vt:lpstr>AREA OF FOCUS  1. Communication Access</vt:lpstr>
      <vt:lpstr>AREA OF FOCUS  1. Communication Access</vt:lpstr>
      <vt:lpstr>AREA OF FOCUS  1. Communication Access</vt:lpstr>
      <vt:lpstr>AREA OF FOCUS  1. Communication Access</vt:lpstr>
      <vt:lpstr>AREA OF FOCUS  2. Quality of Care</vt:lpstr>
      <vt:lpstr>AREA OF FOCUS  2. Quality of Care</vt:lpstr>
      <vt:lpstr>AREA OF FOCUS  2. Quality of Care</vt:lpstr>
      <vt:lpstr>AREA OF FOCUS  2. Quality of Care</vt:lpstr>
      <vt:lpstr>AREA OF FOCUS  2. Quality of Care</vt:lpstr>
      <vt:lpstr>AREA OF FOCUS  2. Quality of Care</vt:lpstr>
      <vt:lpstr>AREA OF FOCUS  2. Quality of Care</vt:lpstr>
      <vt:lpstr>AREA OF FOCUS  2. Quality of Care</vt:lpstr>
      <vt:lpstr>AREA OF FOCUS  3. Sustainability of One Care</vt:lpstr>
      <vt:lpstr>AREA OF FOCUS  3. Sustainability of One Care</vt:lpstr>
      <vt:lpstr>AREA OF FOCUS  3. Sustainability of One Care</vt:lpstr>
      <vt:lpstr>AREA OF FOCUS  3. Sustainability of One Care</vt:lpstr>
      <vt:lpstr>AREA OF FOCUS  3. Sustainability of One Care</vt:lpstr>
      <vt:lpstr>PowerPoint Presentation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Care Implementation Council  2017-2018 Workplan</dc:title>
  <dc:creator>Carey, Margaret</dc:creator>
  <cp:lastModifiedBy>Jenna</cp:lastModifiedBy>
  <cp:revision>23</cp:revision>
  <dcterms:created xsi:type="dcterms:W3CDTF">2017-07-20T20:44:38Z</dcterms:created>
  <dcterms:modified xsi:type="dcterms:W3CDTF">2017-11-06T19:24:17Z</dcterms:modified>
</cp:coreProperties>
</file>