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257" r:id="rId2"/>
    <p:sldId id="256" r:id="rId3"/>
    <p:sldId id="258" r:id="rId4"/>
    <p:sldId id="259" r:id="rId5"/>
    <p:sldId id="260" r:id="rId6"/>
    <p:sldId id="261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2232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6CF730-E91C-45F4-966E-5CD4253D23F0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36D3E-EEC5-4F27-9EF3-7BAA1718A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47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78E0-6BB5-45DE-A225-741700B2AB90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3F4A6-51E3-49F3-B433-F44EAE4154A4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1365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78E0-6BB5-45DE-A225-741700B2AB90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3F4A6-51E3-49F3-B433-F44EAE415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503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78E0-6BB5-45DE-A225-741700B2AB90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3F4A6-51E3-49F3-B433-F44EAE415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09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78E0-6BB5-45DE-A225-741700B2AB90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3F4A6-51E3-49F3-B433-F44EAE4154A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3038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78E0-6BB5-45DE-A225-741700B2AB90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3F4A6-51E3-49F3-B433-F44EAE415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549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78E0-6BB5-45DE-A225-741700B2AB90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3F4A6-51E3-49F3-B433-F44EAE4154A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44634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78E0-6BB5-45DE-A225-741700B2AB90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3F4A6-51E3-49F3-B433-F44EAE415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899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78E0-6BB5-45DE-A225-741700B2AB90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3F4A6-51E3-49F3-B433-F44EAE415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881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78E0-6BB5-45DE-A225-741700B2AB90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3F4A6-51E3-49F3-B433-F44EAE415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694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78E0-6BB5-45DE-A225-741700B2AB90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3F4A6-51E3-49F3-B433-F44EAE415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65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78E0-6BB5-45DE-A225-741700B2AB90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3F4A6-51E3-49F3-B433-F44EAE415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966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78E0-6BB5-45DE-A225-741700B2AB90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3F4A6-51E3-49F3-B433-F44EAE415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098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78E0-6BB5-45DE-A225-741700B2AB90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3F4A6-51E3-49F3-B433-F44EAE415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360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78E0-6BB5-45DE-A225-741700B2AB90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3F4A6-51E3-49F3-B433-F44EAE415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694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78E0-6BB5-45DE-A225-741700B2AB90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3F4A6-51E3-49F3-B433-F44EAE415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24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78E0-6BB5-45DE-A225-741700B2AB90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3F4A6-51E3-49F3-B433-F44EAE415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7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78E0-6BB5-45DE-A225-741700B2AB90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3F4A6-51E3-49F3-B433-F44EAE415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310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51078E0-6BB5-45DE-A225-741700B2AB90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553F4A6-51E3-49F3-B433-F44EAE415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166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7239" y="608161"/>
            <a:ext cx="8001000" cy="2971801"/>
          </a:xfrm>
        </p:spPr>
        <p:txBody>
          <a:bodyPr>
            <a:normAutofit fontScale="90000"/>
          </a:bodyPr>
          <a:lstStyle/>
          <a:p>
            <a:r>
              <a:rPr lang="en-US" sz="6600" b="1" dirty="0" smtClean="0"/>
              <a:t/>
            </a:r>
            <a:br>
              <a:rPr lang="en-US" sz="6600" b="1" dirty="0" smtClean="0"/>
            </a:br>
            <a:r>
              <a:rPr lang="en-US" sz="6600" b="1" dirty="0"/>
              <a:t/>
            </a:r>
            <a:br>
              <a:rPr lang="en-US" sz="6600" b="1" dirty="0"/>
            </a:br>
            <a:r>
              <a:rPr lang="en-US" sz="6600" b="1" dirty="0" smtClean="0"/>
              <a:t/>
            </a:r>
            <a:br>
              <a:rPr lang="en-US" sz="6600" b="1" dirty="0" smtClean="0"/>
            </a:br>
            <a:r>
              <a:rPr lang="en-US" sz="5300" b="1" dirty="0" smtClean="0"/>
              <a:t>Implementation </a:t>
            </a:r>
            <a:r>
              <a:rPr lang="en-US" sz="5300" b="1" dirty="0"/>
              <a:t>of a Demand-Driven Model</a:t>
            </a:r>
            <a:r>
              <a:rPr lang="en-US" sz="4000" b="1" dirty="0"/>
              <a:t/>
            </a:r>
            <a:br>
              <a:rPr lang="en-US" sz="4000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6853" y="4180297"/>
            <a:ext cx="8416656" cy="1947333"/>
          </a:xfrm>
        </p:spPr>
        <p:txBody>
          <a:bodyPr/>
          <a:lstStyle/>
          <a:p>
            <a:r>
              <a:rPr lang="en-US" sz="2400" b="1" dirty="0"/>
              <a:t>GNBCC as Recruiter for </a:t>
            </a:r>
            <a:r>
              <a:rPr lang="en-US" sz="2400" b="1" dirty="0" smtClean="0"/>
              <a:t>Acushnet </a:t>
            </a:r>
            <a:r>
              <a:rPr lang="en-US" sz="2400" b="1" dirty="0"/>
              <a:t>Company/Titleist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641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9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6802" y="248180"/>
            <a:ext cx="9885152" cy="1321743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/>
              <a:t>Business Services Work Flow </a:t>
            </a:r>
            <a:br>
              <a:rPr lang="en-US" sz="3600" b="1" dirty="0" smtClean="0"/>
            </a:br>
            <a:r>
              <a:rPr lang="en-US" sz="3600" b="1" dirty="0" smtClean="0"/>
              <a:t>for Filling Job Vacancies</a:t>
            </a:r>
            <a:endParaRPr lang="en-US" b="1" dirty="0"/>
          </a:p>
        </p:txBody>
      </p:sp>
      <p:sp>
        <p:nvSpPr>
          <p:cNvPr id="4" name="Right Arrow 3"/>
          <p:cNvSpPr/>
          <p:nvPr/>
        </p:nvSpPr>
        <p:spPr>
          <a:xfrm>
            <a:off x="246715" y="1198680"/>
            <a:ext cx="11687067" cy="53871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Alternate Process 8"/>
          <p:cNvSpPr/>
          <p:nvPr/>
        </p:nvSpPr>
        <p:spPr>
          <a:xfrm>
            <a:off x="373311" y="2700796"/>
            <a:ext cx="1694944" cy="1119184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1574" y="2804317"/>
            <a:ext cx="16456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</a:rPr>
              <a:t>Building Strong Employer Partnerships</a:t>
            </a:r>
          </a:p>
          <a:p>
            <a:endParaRPr lang="en-US" sz="1000" b="1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 smtClean="0">
                <a:solidFill>
                  <a:schemeClr val="bg1"/>
                </a:solidFill>
              </a:rPr>
              <a:t>Outreach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 smtClean="0">
                <a:solidFill>
                  <a:schemeClr val="bg1"/>
                </a:solidFill>
              </a:rPr>
              <a:t>Referral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 smtClean="0">
                <a:solidFill>
                  <a:schemeClr val="bg1"/>
                </a:solidFill>
              </a:rPr>
              <a:t>Site Visit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8" name="Flowchart: Alternate Process 17"/>
          <p:cNvSpPr/>
          <p:nvPr/>
        </p:nvSpPr>
        <p:spPr>
          <a:xfrm>
            <a:off x="2145924" y="2700795"/>
            <a:ext cx="1710083" cy="984252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95487" y="2804317"/>
            <a:ext cx="169494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</a:rPr>
              <a:t>Consultation with Employer</a:t>
            </a:r>
          </a:p>
          <a:p>
            <a:endParaRPr lang="en-US" sz="1000" b="1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 smtClean="0">
                <a:solidFill>
                  <a:schemeClr val="bg1"/>
                </a:solidFill>
              </a:rPr>
              <a:t>Conduct Needs Assessment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20" name="Flowchart: Alternate Process 19"/>
          <p:cNvSpPr/>
          <p:nvPr/>
        </p:nvSpPr>
        <p:spPr>
          <a:xfrm>
            <a:off x="3939994" y="2718780"/>
            <a:ext cx="1694944" cy="966267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71169" y="2823273"/>
            <a:ext cx="169494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</a:rPr>
              <a:t>Hiring Needs Identified</a:t>
            </a:r>
          </a:p>
          <a:p>
            <a:endParaRPr lang="en-US" sz="1000" b="1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 smtClean="0">
                <a:solidFill>
                  <a:schemeClr val="bg1"/>
                </a:solidFill>
              </a:rPr>
              <a:t>Job Description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 smtClean="0">
                <a:solidFill>
                  <a:schemeClr val="bg1"/>
                </a:solidFill>
              </a:rPr>
              <a:t>Skill Level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 smtClean="0">
                <a:solidFill>
                  <a:schemeClr val="bg1"/>
                </a:solidFill>
              </a:rPr>
              <a:t>Work Experience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22" name="Flowchart: Alternate Process 21"/>
          <p:cNvSpPr/>
          <p:nvPr/>
        </p:nvSpPr>
        <p:spPr>
          <a:xfrm>
            <a:off x="5698289" y="2700795"/>
            <a:ext cx="1694944" cy="1119185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686417" y="2804317"/>
            <a:ext cx="16949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</a:rPr>
              <a:t>Develop Career Center Employer Services Team</a:t>
            </a:r>
          </a:p>
          <a:p>
            <a:endParaRPr lang="en-US" sz="1000" b="1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 smtClean="0">
                <a:solidFill>
                  <a:schemeClr val="bg1"/>
                </a:solidFill>
              </a:rPr>
              <a:t>Lead by BSR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 smtClean="0">
                <a:solidFill>
                  <a:schemeClr val="bg1"/>
                </a:solidFill>
              </a:rPr>
              <a:t>Job Developers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 smtClean="0">
                <a:solidFill>
                  <a:schemeClr val="bg1"/>
                </a:solidFill>
              </a:rPr>
              <a:t>Case Managers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24" name="Flowchart: Alternate Process 23"/>
          <p:cNvSpPr/>
          <p:nvPr/>
        </p:nvSpPr>
        <p:spPr>
          <a:xfrm>
            <a:off x="7540571" y="2741444"/>
            <a:ext cx="1694944" cy="1222706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540571" y="2804317"/>
            <a:ext cx="169494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</a:rPr>
              <a:t>Develop Recruitment Strategy with CC Team &amp; Business Partner</a:t>
            </a:r>
          </a:p>
          <a:p>
            <a:endParaRPr lang="en-US" sz="1000" b="1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 smtClean="0">
                <a:solidFill>
                  <a:schemeClr val="bg1"/>
                </a:solidFill>
              </a:rPr>
              <a:t>Outreach Strategy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 smtClean="0">
                <a:solidFill>
                  <a:schemeClr val="bg1"/>
                </a:solidFill>
              </a:rPr>
              <a:t>Industry Briefings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 smtClean="0">
                <a:solidFill>
                  <a:schemeClr val="bg1"/>
                </a:solidFill>
              </a:rPr>
              <a:t>Assessment Tools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26" name="Flowchart: Alternate Process 25"/>
          <p:cNvSpPr/>
          <p:nvPr/>
        </p:nvSpPr>
        <p:spPr>
          <a:xfrm>
            <a:off x="9382853" y="3340733"/>
            <a:ext cx="1787752" cy="1058739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352660" y="3397820"/>
            <a:ext cx="1767368" cy="1007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</a:rPr>
              <a:t>  Applicant Pool</a:t>
            </a:r>
          </a:p>
          <a:p>
            <a:endParaRPr lang="en-US" sz="1000" b="1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 smtClean="0">
                <a:solidFill>
                  <a:schemeClr val="bg1"/>
                </a:solidFill>
              </a:rPr>
              <a:t>Assessment Results</a:t>
            </a:r>
          </a:p>
          <a:p>
            <a:pPr marL="274320" lvl="1" indent="-171450">
              <a:buFont typeface="Arial" panose="020B0604020202020204" pitchFamily="34" charset="0"/>
              <a:buChar char="•"/>
            </a:pPr>
            <a:r>
              <a:rPr lang="en-US" sz="950" b="1" dirty="0" smtClean="0">
                <a:solidFill>
                  <a:schemeClr val="bg1"/>
                </a:solidFill>
              </a:rPr>
              <a:t>Career Readiness 101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 smtClean="0">
                <a:solidFill>
                  <a:schemeClr val="bg1"/>
                </a:solidFill>
              </a:rPr>
              <a:t>Work History Reviewed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 smtClean="0">
                <a:solidFill>
                  <a:schemeClr val="bg1"/>
                </a:solidFill>
              </a:rPr>
              <a:t>Interview Observations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638355" y="3200400"/>
            <a:ext cx="9723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372264" y="3200400"/>
            <a:ext cx="11386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183811" y="3105509"/>
            <a:ext cx="10351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090249" y="3200400"/>
            <a:ext cx="9316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755147" y="3338423"/>
            <a:ext cx="10437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506310" y="3676421"/>
            <a:ext cx="10265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owchart: Alternate Process 43"/>
          <p:cNvSpPr/>
          <p:nvPr/>
        </p:nvSpPr>
        <p:spPr>
          <a:xfrm>
            <a:off x="868285" y="4089517"/>
            <a:ext cx="1805555" cy="926077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90404" y="4175897"/>
            <a:ext cx="178343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</a:rPr>
              <a:t>Referrals to Employer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 smtClean="0">
                <a:solidFill>
                  <a:schemeClr val="bg1"/>
                </a:solidFill>
              </a:rPr>
              <a:t>Career  Center Vetted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 smtClean="0">
                <a:solidFill>
                  <a:schemeClr val="bg1"/>
                </a:solidFill>
              </a:rPr>
              <a:t>Ready to Work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46" name="Flowchart: Alternate Process 45"/>
          <p:cNvSpPr/>
          <p:nvPr/>
        </p:nvSpPr>
        <p:spPr>
          <a:xfrm>
            <a:off x="2961746" y="4027859"/>
            <a:ext cx="1866138" cy="1053305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028837" y="4096279"/>
            <a:ext cx="181154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</a:rPr>
              <a:t>Employer Interview Process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 smtClean="0">
                <a:solidFill>
                  <a:schemeClr val="bg1"/>
                </a:solidFill>
              </a:rPr>
              <a:t>Job Offer</a:t>
            </a:r>
          </a:p>
          <a:p>
            <a:pPr marL="274320" lvl="1" indent="-171450">
              <a:buFont typeface="Arial" panose="020B0604020202020204" pitchFamily="34" charset="0"/>
              <a:buChar char="•"/>
            </a:pPr>
            <a:r>
              <a:rPr lang="en-US" sz="1000" b="1" dirty="0" smtClean="0">
                <a:solidFill>
                  <a:schemeClr val="bg1"/>
                </a:solidFill>
              </a:rPr>
              <a:t>Drug Testing</a:t>
            </a:r>
          </a:p>
          <a:p>
            <a:pPr marL="274320" lvl="1" indent="-171450">
              <a:buFont typeface="Arial" panose="020B0604020202020204" pitchFamily="34" charset="0"/>
              <a:buChar char="•"/>
            </a:pPr>
            <a:r>
              <a:rPr lang="en-US" sz="1000" b="1" dirty="0" smtClean="0">
                <a:solidFill>
                  <a:schemeClr val="bg1"/>
                </a:solidFill>
              </a:rPr>
              <a:t>Background Checks</a:t>
            </a:r>
          </a:p>
        </p:txBody>
      </p:sp>
      <p:sp>
        <p:nvSpPr>
          <p:cNvPr id="48" name="Flowchart: Alternate Process 47"/>
          <p:cNvSpPr/>
          <p:nvPr/>
        </p:nvSpPr>
        <p:spPr>
          <a:xfrm>
            <a:off x="5152582" y="4124849"/>
            <a:ext cx="1814130" cy="87820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118036" y="4152168"/>
            <a:ext cx="169494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</a:rPr>
              <a:t>Hiring Outcomes Shared</a:t>
            </a:r>
          </a:p>
          <a:p>
            <a:r>
              <a:rPr lang="en-US" sz="1000" b="1" dirty="0" smtClean="0">
                <a:solidFill>
                  <a:schemeClr val="bg1"/>
                </a:solidFill>
              </a:rPr>
              <a:t>With Career Center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 smtClean="0">
                <a:solidFill>
                  <a:schemeClr val="bg1"/>
                </a:solidFill>
              </a:rPr>
              <a:t>Tracking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 smtClean="0">
                <a:solidFill>
                  <a:schemeClr val="bg1"/>
                </a:solidFill>
              </a:rPr>
              <a:t>Reporting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50" name="Flowchart: Alternate Process 49"/>
          <p:cNvSpPr/>
          <p:nvPr/>
        </p:nvSpPr>
        <p:spPr>
          <a:xfrm>
            <a:off x="7235823" y="4124849"/>
            <a:ext cx="1939663" cy="950548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197113" y="4160868"/>
            <a:ext cx="18093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</a:rPr>
              <a:t>Follow-up and Evaluations with Business Partner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 smtClean="0">
                <a:solidFill>
                  <a:schemeClr val="bg1"/>
                </a:solidFill>
              </a:rPr>
              <a:t>Quality Improvement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 smtClean="0">
                <a:solidFill>
                  <a:schemeClr val="bg1"/>
                </a:solidFill>
              </a:rPr>
              <a:t>Streamline Process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1164000" y="4436231"/>
            <a:ext cx="10092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154135" y="4485621"/>
            <a:ext cx="12101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252371" y="4556359"/>
            <a:ext cx="12056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7338515" y="4578502"/>
            <a:ext cx="14406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Curved Left Arrow 94"/>
          <p:cNvSpPr/>
          <p:nvPr/>
        </p:nvSpPr>
        <p:spPr>
          <a:xfrm>
            <a:off x="10391954" y="4522292"/>
            <a:ext cx="45719" cy="32593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8" name="Curved Left Arrow 97"/>
          <p:cNvSpPr/>
          <p:nvPr/>
        </p:nvSpPr>
        <p:spPr>
          <a:xfrm rot="5161908">
            <a:off x="5058827" y="818222"/>
            <a:ext cx="1570866" cy="9507103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673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0695" y="707365"/>
            <a:ext cx="8001000" cy="1095556"/>
          </a:xfrm>
        </p:spPr>
        <p:txBody>
          <a:bodyPr/>
          <a:lstStyle/>
          <a:p>
            <a:r>
              <a:rPr lang="en-US" dirty="0" smtClean="0"/>
              <a:t>Employer Engagement</a:t>
            </a:r>
            <a:endParaRPr lang="en-US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720196" y="2614399"/>
            <a:ext cx="2873422" cy="1924005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1300" y="2787651"/>
            <a:ext cx="25774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Building Strong Employer Partnerships</a:t>
            </a:r>
          </a:p>
          <a:p>
            <a:endParaRPr lang="en-US" sz="1600" b="1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</a:rPr>
              <a:t>Outreach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</a:rPr>
              <a:t>Referral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</a:rPr>
              <a:t>Site Visit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3" name="Flowchart: Alternate Process 12"/>
          <p:cNvSpPr/>
          <p:nvPr/>
        </p:nvSpPr>
        <p:spPr>
          <a:xfrm>
            <a:off x="3780846" y="2606559"/>
            <a:ext cx="2873422" cy="1931845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34097" y="2763091"/>
            <a:ext cx="2566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Consultation with Employer</a:t>
            </a:r>
          </a:p>
          <a:p>
            <a:endParaRPr lang="en-US" sz="1600" b="1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</a:rPr>
              <a:t>Conduct Needs Assessment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5" name="Flowchart: Alternate Process 14"/>
          <p:cNvSpPr/>
          <p:nvPr/>
        </p:nvSpPr>
        <p:spPr>
          <a:xfrm>
            <a:off x="6841497" y="2606559"/>
            <a:ext cx="2873422" cy="1931845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00083" y="2787651"/>
            <a:ext cx="27562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Hiring Needs Identified</a:t>
            </a:r>
          </a:p>
          <a:p>
            <a:endParaRPr lang="en-US" sz="1600" b="1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</a:rPr>
              <a:t>Job Description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</a:rPr>
              <a:t>Skill Level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</a:rPr>
              <a:t>Work Experience</a:t>
            </a:r>
          </a:p>
          <a:p>
            <a:endParaRPr lang="en-US" sz="1600" b="1" dirty="0">
              <a:solidFill>
                <a:schemeClr val="bg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891300" y="3438525"/>
            <a:ext cx="2213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133850" y="3409950"/>
            <a:ext cx="18954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077075" y="3171825"/>
            <a:ext cx="19621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236389" y="5004170"/>
            <a:ext cx="76903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August 2015 Director and BSR met with Senior Management of HR regarding Acushnet Company/Titleist’s need to fill 100 new Manufacturing Associates positions by October 1, 2015.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Developed Recruiting Plan including Skills Required, Work Experience, Education, and Career Readiness requirements.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44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0220" y="601625"/>
            <a:ext cx="8001000" cy="1095556"/>
          </a:xfrm>
        </p:spPr>
        <p:txBody>
          <a:bodyPr/>
          <a:lstStyle/>
          <a:p>
            <a:r>
              <a:rPr lang="en-US" dirty="0" smtClean="0"/>
              <a:t>Strategic planning</a:t>
            </a:r>
            <a:endParaRPr lang="en-US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731308" y="2290549"/>
            <a:ext cx="2873422" cy="1924005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02412" y="2463801"/>
            <a:ext cx="25774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Develop Career Center Employer Services Team</a:t>
            </a:r>
          </a:p>
          <a:p>
            <a:endParaRPr lang="en-US" sz="1600" b="1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</a:rPr>
              <a:t>Lead by BSR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</a:rPr>
              <a:t>Job Developers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</a:rPr>
              <a:t>Case Managers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3" name="Flowchart: Alternate Process 12"/>
          <p:cNvSpPr/>
          <p:nvPr/>
        </p:nvSpPr>
        <p:spPr>
          <a:xfrm>
            <a:off x="3915407" y="2290549"/>
            <a:ext cx="2873422" cy="1931845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31490" y="2406512"/>
            <a:ext cx="264125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Develop Recruitment Strategy with CC Team &amp; Business Partner</a:t>
            </a:r>
          </a:p>
          <a:p>
            <a:endParaRPr lang="en-US" sz="1600" b="1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</a:rPr>
              <a:t>Outreach Strategy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</a:rPr>
              <a:t>Industry Briefings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</a:rPr>
              <a:t>Assessment Tools</a:t>
            </a:r>
            <a:endParaRPr lang="en-US" sz="1600" b="1" dirty="0">
              <a:solidFill>
                <a:schemeClr val="bg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82662" y="3095625"/>
            <a:ext cx="2133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48150" y="3313015"/>
            <a:ext cx="185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43000" y="4665285"/>
            <a:ext cx="8001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Professional Development with assigned staff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All Staff Training on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Outreach to Job Seekers stating interest in manufacturing positions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Business Partner outreach – internally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Social Media and Industry Briefings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890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1164" y="438447"/>
            <a:ext cx="8001000" cy="1095556"/>
          </a:xfrm>
        </p:spPr>
        <p:txBody>
          <a:bodyPr/>
          <a:lstStyle/>
          <a:p>
            <a:r>
              <a:rPr lang="en-US" dirty="0" smtClean="0"/>
              <a:t>Vetting process</a:t>
            </a:r>
            <a:endParaRPr lang="en-US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720196" y="2055224"/>
            <a:ext cx="3524000" cy="1924005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1300" y="2228476"/>
            <a:ext cx="31631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Applicant Pool</a:t>
            </a:r>
          </a:p>
          <a:p>
            <a:endParaRPr lang="en-US" sz="1600" b="1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</a:rPr>
              <a:t>Assessment Results</a:t>
            </a:r>
          </a:p>
          <a:p>
            <a:pPr lvl="1" indent="-1714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</a:rPr>
              <a:t>Career Readiness 101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</a:rPr>
              <a:t>Work History Reviewed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</a:rPr>
              <a:t>Interview Observations</a:t>
            </a:r>
          </a:p>
          <a:p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3" name="Flowchart: Alternate Process 12"/>
          <p:cNvSpPr/>
          <p:nvPr/>
        </p:nvSpPr>
        <p:spPr>
          <a:xfrm>
            <a:off x="4538332" y="1990256"/>
            <a:ext cx="2873422" cy="1931845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61509" y="2198546"/>
            <a:ext cx="264125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Referrals to Employer</a:t>
            </a: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</a:rPr>
              <a:t>Career  Center Vetted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</a:rPr>
              <a:t>Ready to Work</a:t>
            </a:r>
          </a:p>
          <a:p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0" name="Flowchart: Alternate Process 9"/>
          <p:cNvSpPr/>
          <p:nvPr/>
        </p:nvSpPr>
        <p:spPr>
          <a:xfrm>
            <a:off x="7705891" y="1955057"/>
            <a:ext cx="2873422" cy="1931845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29068" y="2163347"/>
            <a:ext cx="275024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Employer Interview Process</a:t>
            </a:r>
          </a:p>
          <a:p>
            <a:endParaRPr lang="en-US" sz="1600" b="1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</a:rPr>
              <a:t>Job Offer</a:t>
            </a:r>
          </a:p>
          <a:p>
            <a:pPr lvl="1" indent="-1714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</a:rPr>
              <a:t>Drug Testing</a:t>
            </a:r>
          </a:p>
          <a:p>
            <a:pPr lvl="1" indent="-1714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</a:rPr>
              <a:t>Background Checks</a:t>
            </a:r>
          </a:p>
          <a:p>
            <a:endParaRPr lang="en-US" sz="1600" b="1" dirty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009650" y="2612626"/>
            <a:ext cx="1933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810089" y="2593622"/>
            <a:ext cx="20764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896225" y="2825489"/>
            <a:ext cx="1866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91299" y="4371975"/>
            <a:ext cx="94052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CC staff review and pre-screen application for accuracy, appropriateness and referral to Career Readiness assessment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Job Seekers not an appropriate fit are invited to participate in various workshops and meet with Career Advisor to further explore other options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BSR meets with HR Team to review applicants that met all Employer requirement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HR Team selects candidates for interview process at Acushnet Co/Titleist facility</a:t>
            </a:r>
          </a:p>
        </p:txBody>
      </p:sp>
    </p:spTree>
    <p:extLst>
      <p:ext uri="{BB962C8B-B14F-4D97-AF65-F5344CB8AC3E}">
        <p14:creationId xmlns:p14="http://schemas.microsoft.com/office/powerpoint/2010/main" val="550900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0695" y="514842"/>
            <a:ext cx="8001000" cy="1095556"/>
          </a:xfrm>
        </p:spPr>
        <p:txBody>
          <a:bodyPr/>
          <a:lstStyle/>
          <a:p>
            <a:r>
              <a:rPr lang="en-US" dirty="0" smtClean="0"/>
              <a:t>Hiring and Follow-up</a:t>
            </a:r>
            <a:endParaRPr lang="en-US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720196" y="2166601"/>
            <a:ext cx="3524000" cy="1924005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1300" y="2339853"/>
            <a:ext cx="316311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Hiring Outcomes Shared</a:t>
            </a:r>
          </a:p>
          <a:p>
            <a:r>
              <a:rPr lang="en-US" sz="1600" b="1" dirty="0" smtClean="0">
                <a:solidFill>
                  <a:schemeClr val="bg1"/>
                </a:solidFill>
              </a:rPr>
              <a:t>With Career Center</a:t>
            </a: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</a:rPr>
              <a:t>Tracking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</a:rPr>
              <a:t>Reporting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3" name="Flowchart: Alternate Process 12"/>
          <p:cNvSpPr/>
          <p:nvPr/>
        </p:nvSpPr>
        <p:spPr>
          <a:xfrm>
            <a:off x="4581195" y="2158761"/>
            <a:ext cx="3448380" cy="1931845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4372" y="2367051"/>
            <a:ext cx="277275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Follow-up and Evaluations with Business Partner</a:t>
            </a: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</a:rPr>
              <a:t>Quality Improvement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</a:rPr>
              <a:t>Streamline Process</a:t>
            </a:r>
          </a:p>
          <a:p>
            <a:endParaRPr lang="en-US" sz="1600" b="1" dirty="0">
              <a:solidFill>
                <a:schemeClr val="bg1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066800" y="2981202"/>
            <a:ext cx="2257425" cy="1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867275" y="3000252"/>
            <a:ext cx="21907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91300" y="4508357"/>
            <a:ext cx="854797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Ongoing communication between BSR and HR Team on results of employer interviews and progress toward hiring goal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88 Job Seekers obtained employment by the targeted date and hiring continued until vacancies were filled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Titleist provided Appreciation Luncheon and debriefed with CC Team on the partnership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Slight changes were made to the 2016 Recruitment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850077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1500</TotalTime>
  <Words>409</Words>
  <Application>Microsoft Office PowerPoint</Application>
  <PresentationFormat>Custom</PresentationFormat>
  <Paragraphs>116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Slice</vt:lpstr>
      <vt:lpstr>   Implementation of a Demand-Driven Model </vt:lpstr>
      <vt:lpstr>Business Services Work Flow  for Filling Job Vacancies</vt:lpstr>
      <vt:lpstr>Employer Engagement</vt:lpstr>
      <vt:lpstr>Strategic planning</vt:lpstr>
      <vt:lpstr>Vetting process</vt:lpstr>
      <vt:lpstr>Hiring and Follow-up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Diann Haynes</dc:creator>
  <cp:lastModifiedBy>Foley, Sandra (DWD)</cp:lastModifiedBy>
  <cp:revision>27</cp:revision>
  <cp:lastPrinted>2016-09-19T21:51:37Z</cp:lastPrinted>
  <dcterms:created xsi:type="dcterms:W3CDTF">2016-09-19T17:32:15Z</dcterms:created>
  <dcterms:modified xsi:type="dcterms:W3CDTF">2017-07-14T18:20:01Z</dcterms:modified>
</cp:coreProperties>
</file>