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5"/>
  </p:notesMasterIdLst>
  <p:sldIdLst>
    <p:sldId id="256" r:id="rId4"/>
    <p:sldId id="257" r:id="rId5"/>
    <p:sldId id="269" r:id="rId6"/>
    <p:sldId id="305" r:id="rId7"/>
    <p:sldId id="306" r:id="rId8"/>
    <p:sldId id="353" r:id="rId9"/>
    <p:sldId id="310" r:id="rId10"/>
    <p:sldId id="354" r:id="rId11"/>
    <p:sldId id="297" r:id="rId12"/>
    <p:sldId id="311" r:id="rId13"/>
    <p:sldId id="25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Open Sans" panose="020B0606030504020204" pitchFamily="34" charset="0"/>
      <p:regular r:id="rId22"/>
      <p:bold r:id="rId23"/>
      <p:italic r:id="rId24"/>
      <p:boldItalic r:id="rId25"/>
    </p:embeddedFont>
    <p:embeddedFont>
      <p:font typeface="Open Sans Bold" panose="020B0806030504020204" pitchFamily="34" charset="0"/>
      <p:regular r:id="rId26"/>
      <p:bold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473"/>
    <a:srgbClr val="FFC500"/>
    <a:srgbClr val="01ADC1"/>
    <a:srgbClr val="818998"/>
    <a:srgbClr val="8CD3E0"/>
    <a:srgbClr val="B0E2F5"/>
    <a:srgbClr val="37ABA7"/>
    <a:srgbClr val="538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7BC3B-8B63-4F60-8B7B-EEE831238D34}" v="23" dt="2023-02-07T14:37:21.622"/>
    <p1510:client id="{D8C9AE3B-097F-4B8F-9843-921B77370351}" v="18" dt="2022-05-02T21:04:35.224"/>
    <p1510:client id="{E08C2208-EE54-4F6D-92BF-14E0B290E9E6}" v="235" dt="2022-05-02T20:21:05.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59655" autoAdjust="0"/>
  </p:normalViewPr>
  <p:slideViewPr>
    <p:cSldViewPr>
      <p:cViewPr varScale="1">
        <p:scale>
          <a:sx n="48" d="100"/>
          <a:sy n="48" d="100"/>
        </p:scale>
        <p:origin x="25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melech Velazco" userId="mfH0nLfEG6jTKWPQxatoF9jWV7k72C1yg/bGuudLpbI=" providerId="None" clId="Web-{5F47BC3B-8B63-4F60-8B7B-EEE831238D34}"/>
    <pc:docChg chg="addSld delSld modSld">
      <pc:chgData name="Abimelech Velazco" userId="mfH0nLfEG6jTKWPQxatoF9jWV7k72C1yg/bGuudLpbI=" providerId="None" clId="Web-{5F47BC3B-8B63-4F60-8B7B-EEE831238D34}" dt="2023-02-07T14:39:09.251" v="55"/>
      <pc:docMkLst>
        <pc:docMk/>
      </pc:docMkLst>
      <pc:sldChg chg="modNotes">
        <pc:chgData name="Abimelech Velazco" userId="mfH0nLfEG6jTKWPQxatoF9jWV7k72C1yg/bGuudLpbI=" providerId="None" clId="Web-{5F47BC3B-8B63-4F60-8B7B-EEE831238D34}" dt="2023-02-07T14:37:18.590" v="51"/>
        <pc:sldMkLst>
          <pc:docMk/>
          <pc:sldMk cId="1188312656" sldId="297"/>
        </pc:sldMkLst>
      </pc:sldChg>
      <pc:sldChg chg="modNotes">
        <pc:chgData name="Abimelech Velazco" userId="mfH0nLfEG6jTKWPQxatoF9jWV7k72C1yg/bGuudLpbI=" providerId="None" clId="Web-{5F47BC3B-8B63-4F60-8B7B-EEE831238D34}" dt="2023-02-07T14:20:07.360" v="9"/>
        <pc:sldMkLst>
          <pc:docMk/>
          <pc:sldMk cId="3413959770" sldId="305"/>
        </pc:sldMkLst>
      </pc:sldChg>
      <pc:sldChg chg="modNotes">
        <pc:chgData name="Abimelech Velazco" userId="mfH0nLfEG6jTKWPQxatoF9jWV7k72C1yg/bGuudLpbI=" providerId="None" clId="Web-{5F47BC3B-8B63-4F60-8B7B-EEE831238D34}" dt="2023-02-07T14:20:18.594" v="12"/>
        <pc:sldMkLst>
          <pc:docMk/>
          <pc:sldMk cId="1022154569" sldId="306"/>
        </pc:sldMkLst>
      </pc:sldChg>
      <pc:sldChg chg="modNotes">
        <pc:chgData name="Abimelech Velazco" userId="mfH0nLfEG6jTKWPQxatoF9jWV7k72C1yg/bGuudLpbI=" providerId="None" clId="Web-{5F47BC3B-8B63-4F60-8B7B-EEE831238D34}" dt="2023-02-07T14:20:52.830" v="18"/>
        <pc:sldMkLst>
          <pc:docMk/>
          <pc:sldMk cId="711915987" sldId="310"/>
        </pc:sldMkLst>
      </pc:sldChg>
      <pc:sldChg chg="modNotes">
        <pc:chgData name="Abimelech Velazco" userId="mfH0nLfEG6jTKWPQxatoF9jWV7k72C1yg/bGuudLpbI=" providerId="None" clId="Web-{5F47BC3B-8B63-4F60-8B7B-EEE831238D34}" dt="2023-02-07T14:39:09.251" v="55"/>
        <pc:sldMkLst>
          <pc:docMk/>
          <pc:sldMk cId="1170218200" sldId="311"/>
        </pc:sldMkLst>
      </pc:sldChg>
      <pc:sldChg chg="del modNotes">
        <pc:chgData name="Abimelech Velazco" userId="mfH0nLfEG6jTKWPQxatoF9jWV7k72C1yg/bGuudLpbI=" providerId="None" clId="Web-{5F47BC3B-8B63-4F60-8B7B-EEE831238D34}" dt="2023-02-07T14:24:59.466" v="34"/>
        <pc:sldMkLst>
          <pc:docMk/>
          <pc:sldMk cId="1313656128" sldId="312"/>
        </pc:sldMkLst>
      </pc:sldChg>
      <pc:sldChg chg="delSp modSp modNotes">
        <pc:chgData name="Abimelech Velazco" userId="mfH0nLfEG6jTKWPQxatoF9jWV7k72C1yg/bGuudLpbI=" providerId="None" clId="Web-{5F47BC3B-8B63-4F60-8B7B-EEE831238D34}" dt="2023-02-07T14:20:47.299" v="15"/>
        <pc:sldMkLst>
          <pc:docMk/>
          <pc:sldMk cId="2199807416" sldId="353"/>
        </pc:sldMkLst>
        <pc:spChg chg="mod">
          <ac:chgData name="Abimelech Velazco" userId="mfH0nLfEG6jTKWPQxatoF9jWV7k72C1yg/bGuudLpbI=" providerId="None" clId="Web-{5F47BC3B-8B63-4F60-8B7B-EEE831238D34}" dt="2023-02-07T14:11:46.385" v="3" actId="1076"/>
          <ac:spMkLst>
            <pc:docMk/>
            <pc:sldMk cId="2199807416" sldId="353"/>
            <ac:spMk id="20" creationId="{4437DE53-A668-098E-300A-CDDCFDABC5B9}"/>
          </ac:spMkLst>
        </pc:spChg>
        <pc:spChg chg="del mod">
          <ac:chgData name="Abimelech Velazco" userId="mfH0nLfEG6jTKWPQxatoF9jWV7k72C1yg/bGuudLpbI=" providerId="None" clId="Web-{5F47BC3B-8B63-4F60-8B7B-EEE831238D34}" dt="2023-02-07T14:11:41.245" v="2"/>
          <ac:spMkLst>
            <pc:docMk/>
            <pc:sldMk cId="2199807416" sldId="353"/>
            <ac:spMk id="53" creationId="{13B3753E-0CA7-7E24-5489-2591E9879F1D}"/>
          </ac:spMkLst>
        </pc:spChg>
      </pc:sldChg>
      <pc:sldChg chg="addSp delSp new modNotes">
        <pc:chgData name="Abimelech Velazco" userId="mfH0nLfEG6jTKWPQxatoF9jWV7k72C1yg/bGuudLpbI=" providerId="None" clId="Web-{5F47BC3B-8B63-4F60-8B7B-EEE831238D34}" dt="2023-02-07T14:33:17.658" v="49"/>
        <pc:sldMkLst>
          <pc:docMk/>
          <pc:sldMk cId="3252538434" sldId="354"/>
        </pc:sldMkLst>
        <pc:spChg chg="del">
          <ac:chgData name="Abimelech Velazco" userId="mfH0nLfEG6jTKWPQxatoF9jWV7k72C1yg/bGuudLpbI=" providerId="None" clId="Web-{5F47BC3B-8B63-4F60-8B7B-EEE831238D34}" dt="2023-02-07T14:24:54.028" v="33"/>
          <ac:spMkLst>
            <pc:docMk/>
            <pc:sldMk cId="3252538434" sldId="354"/>
            <ac:spMk id="2" creationId="{B5AAA977-2A1B-AFAA-F6FC-D2122402B847}"/>
          </ac:spMkLst>
        </pc:spChg>
        <pc:spChg chg="add">
          <ac:chgData name="Abimelech Velazco" userId="mfH0nLfEG6jTKWPQxatoF9jWV7k72C1yg/bGuudLpbI=" providerId="None" clId="Web-{5F47BC3B-8B63-4F60-8B7B-EEE831238D34}" dt="2023-02-07T14:24:46.356" v="32"/>
          <ac:spMkLst>
            <pc:docMk/>
            <pc:sldMk cId="3252538434" sldId="354"/>
            <ac:spMk id="12" creationId="{415D682E-F4A1-6FB7-1639-0BC0D3DE450B}"/>
          </ac:spMkLst>
        </pc:spChg>
        <pc:graphicFrameChg chg="add">
          <ac:chgData name="Abimelech Velazco" userId="mfH0nLfEG6jTKWPQxatoF9jWV7k72C1yg/bGuudLpbI=" providerId="None" clId="Web-{5F47BC3B-8B63-4F60-8B7B-EEE831238D34}" dt="2023-02-07T14:24:46.340" v="31"/>
          <ac:graphicFrameMkLst>
            <pc:docMk/>
            <pc:sldMk cId="3252538434" sldId="354"/>
            <ac:graphicFrameMk id="4" creationId="{4C7730DE-9010-78D4-9A95-2A579259258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D6DF1-9D35-466C-B554-C998E9209E65}" type="doc">
      <dgm:prSet loTypeId="urn:microsoft.com/office/officeart/2005/8/layout/rings+Icon" loCatId="relationship" qsTypeId="urn:microsoft.com/office/officeart/2005/8/quickstyle/simple1" qsCatId="simple" csTypeId="urn:microsoft.com/office/officeart/2005/8/colors/colorful5" csCatId="colorful"/>
      <dgm:spPr/>
      <dgm:t>
        <a:bodyPr/>
        <a:lstStyle/>
        <a:p>
          <a:endParaRPr lang="en-US"/>
        </a:p>
      </dgm:t>
    </dgm:pt>
    <dgm:pt modelId="{00A25217-E31A-46FE-8159-227C0EE2AB9A}">
      <dgm:prSet/>
      <dgm:spPr/>
      <dgm:t>
        <a:bodyPr/>
        <a:lstStyle/>
        <a:p>
          <a:r>
            <a:rPr lang="en-US"/>
            <a:t>Motivational Interviewing </a:t>
          </a:r>
        </a:p>
      </dgm:t>
    </dgm:pt>
    <dgm:pt modelId="{BE6A97C8-A320-4E98-9296-5B32DBF1B6F9}" type="parTrans" cxnId="{ED5A1F3D-A607-444D-822B-831299E227DE}">
      <dgm:prSet/>
      <dgm:spPr/>
      <dgm:t>
        <a:bodyPr/>
        <a:lstStyle/>
        <a:p>
          <a:endParaRPr lang="en-US"/>
        </a:p>
      </dgm:t>
    </dgm:pt>
    <dgm:pt modelId="{7E122F00-9148-476A-AC11-07BA90604CDE}" type="sibTrans" cxnId="{ED5A1F3D-A607-444D-822B-831299E227DE}">
      <dgm:prSet/>
      <dgm:spPr/>
      <dgm:t>
        <a:bodyPr/>
        <a:lstStyle/>
        <a:p>
          <a:endParaRPr lang="en-US"/>
        </a:p>
      </dgm:t>
    </dgm:pt>
    <dgm:pt modelId="{5D92ED0E-32A8-4638-BA3D-21AAE3F64A6D}">
      <dgm:prSet/>
      <dgm:spPr/>
      <dgm:t>
        <a:bodyPr/>
        <a:lstStyle/>
        <a:p>
          <a:r>
            <a:rPr lang="en-US" dirty="0"/>
            <a:t>SBIRT and Harm-Reduction for severe substance use </a:t>
          </a:r>
        </a:p>
      </dgm:t>
    </dgm:pt>
    <dgm:pt modelId="{2118B7C3-4719-4AA5-92C0-60CA442376F2}" type="parTrans" cxnId="{7518B6AA-3EFE-4450-BD54-3DFC78907A08}">
      <dgm:prSet/>
      <dgm:spPr/>
      <dgm:t>
        <a:bodyPr/>
        <a:lstStyle/>
        <a:p>
          <a:endParaRPr lang="en-US"/>
        </a:p>
      </dgm:t>
    </dgm:pt>
    <dgm:pt modelId="{9919F450-67AD-4D5D-ACC4-F8AE8AC21DB1}" type="sibTrans" cxnId="{7518B6AA-3EFE-4450-BD54-3DFC78907A08}">
      <dgm:prSet/>
      <dgm:spPr/>
      <dgm:t>
        <a:bodyPr/>
        <a:lstStyle/>
        <a:p>
          <a:endParaRPr lang="en-US"/>
        </a:p>
      </dgm:t>
    </dgm:pt>
    <dgm:pt modelId="{14F9A7CD-A5A5-47BC-A315-FD5DDB9F47A7}">
      <dgm:prSet/>
      <dgm:spPr/>
      <dgm:t>
        <a:bodyPr/>
        <a:lstStyle/>
        <a:p>
          <a:r>
            <a:rPr lang="en-US" dirty="0"/>
            <a:t>Cognitive-Behavioral Therapy</a:t>
          </a:r>
        </a:p>
      </dgm:t>
    </dgm:pt>
    <dgm:pt modelId="{1EC63933-3EA9-40F5-AC7E-C17F95FB0574}" type="parTrans" cxnId="{FBC74C20-A04A-4E28-9BCA-E4D413E96222}">
      <dgm:prSet/>
      <dgm:spPr/>
      <dgm:t>
        <a:bodyPr/>
        <a:lstStyle/>
        <a:p>
          <a:endParaRPr lang="en-US"/>
        </a:p>
      </dgm:t>
    </dgm:pt>
    <dgm:pt modelId="{39662833-519E-4904-AA68-C686F6AAA3C7}" type="sibTrans" cxnId="{FBC74C20-A04A-4E28-9BCA-E4D413E96222}">
      <dgm:prSet/>
      <dgm:spPr/>
      <dgm:t>
        <a:bodyPr/>
        <a:lstStyle/>
        <a:p>
          <a:endParaRPr lang="en-US"/>
        </a:p>
      </dgm:t>
    </dgm:pt>
    <dgm:pt modelId="{6CDAC3AF-CEDE-43A4-A986-E9CC25A7AFA9}">
      <dgm:prSet/>
      <dgm:spPr/>
      <dgm:t>
        <a:bodyPr/>
        <a:lstStyle/>
        <a:p>
          <a:r>
            <a:rPr lang="en-US"/>
            <a:t>Wellness Recovery Action Plan (WRAP) </a:t>
          </a:r>
        </a:p>
      </dgm:t>
    </dgm:pt>
    <dgm:pt modelId="{DC193A0A-A42E-4F21-BD9F-1D4321A34F15}" type="parTrans" cxnId="{9252D0E3-CE11-4095-AAEF-31933EED1ADE}">
      <dgm:prSet/>
      <dgm:spPr/>
      <dgm:t>
        <a:bodyPr/>
        <a:lstStyle/>
        <a:p>
          <a:endParaRPr lang="en-US"/>
        </a:p>
      </dgm:t>
    </dgm:pt>
    <dgm:pt modelId="{8917B9AE-4FB8-4E6E-82B8-9349A9765CBB}" type="sibTrans" cxnId="{9252D0E3-CE11-4095-AAEF-31933EED1ADE}">
      <dgm:prSet/>
      <dgm:spPr/>
      <dgm:t>
        <a:bodyPr/>
        <a:lstStyle/>
        <a:p>
          <a:endParaRPr lang="en-US"/>
        </a:p>
      </dgm:t>
    </dgm:pt>
    <dgm:pt modelId="{B60C6CED-3FAC-41AE-9DB4-9F6EAAD9F4F4}">
      <dgm:prSet/>
      <dgm:spPr/>
      <dgm:t>
        <a:bodyPr/>
        <a:lstStyle/>
        <a:p>
          <a:r>
            <a:rPr lang="en-US"/>
            <a:t>Housing First</a:t>
          </a:r>
        </a:p>
      </dgm:t>
    </dgm:pt>
    <dgm:pt modelId="{9D0DBA1A-009D-42D7-A18B-FC7214E46ACB}" type="parTrans" cxnId="{30B4AB99-37B8-4FBB-B4D6-EC9375156C33}">
      <dgm:prSet/>
      <dgm:spPr/>
      <dgm:t>
        <a:bodyPr/>
        <a:lstStyle/>
        <a:p>
          <a:endParaRPr lang="en-US"/>
        </a:p>
      </dgm:t>
    </dgm:pt>
    <dgm:pt modelId="{B241A9BB-8F28-4428-B756-E1B273543364}" type="sibTrans" cxnId="{30B4AB99-37B8-4FBB-B4D6-EC9375156C33}">
      <dgm:prSet/>
      <dgm:spPr/>
      <dgm:t>
        <a:bodyPr/>
        <a:lstStyle/>
        <a:p>
          <a:endParaRPr lang="en-US"/>
        </a:p>
      </dgm:t>
    </dgm:pt>
    <dgm:pt modelId="{CFBDC9E7-70F9-43D0-87FB-AF89EA4DAADC}" type="pres">
      <dgm:prSet presAssocID="{26CD6DF1-9D35-466C-B554-C998E9209E65}" presName="Name0" presStyleCnt="0">
        <dgm:presLayoutVars>
          <dgm:chMax val="7"/>
          <dgm:dir/>
          <dgm:resizeHandles val="exact"/>
        </dgm:presLayoutVars>
      </dgm:prSet>
      <dgm:spPr/>
    </dgm:pt>
    <dgm:pt modelId="{1C5308DB-F033-4A7C-9304-5AF3341153E0}" type="pres">
      <dgm:prSet presAssocID="{26CD6DF1-9D35-466C-B554-C998E9209E65}" presName="ellipse1" presStyleLbl="vennNode1" presStyleIdx="0" presStyleCnt="5">
        <dgm:presLayoutVars>
          <dgm:bulletEnabled val="1"/>
        </dgm:presLayoutVars>
      </dgm:prSet>
      <dgm:spPr/>
    </dgm:pt>
    <dgm:pt modelId="{9EE5AAE9-CDCB-4856-A0E0-42108ED90876}" type="pres">
      <dgm:prSet presAssocID="{26CD6DF1-9D35-466C-B554-C998E9209E65}" presName="ellipse2" presStyleLbl="vennNode1" presStyleIdx="1" presStyleCnt="5">
        <dgm:presLayoutVars>
          <dgm:bulletEnabled val="1"/>
        </dgm:presLayoutVars>
      </dgm:prSet>
      <dgm:spPr/>
    </dgm:pt>
    <dgm:pt modelId="{831AFECC-9C5D-4911-8269-21BD8E606AC3}" type="pres">
      <dgm:prSet presAssocID="{26CD6DF1-9D35-466C-B554-C998E9209E65}" presName="ellipse3" presStyleLbl="vennNode1" presStyleIdx="2" presStyleCnt="5">
        <dgm:presLayoutVars>
          <dgm:bulletEnabled val="1"/>
        </dgm:presLayoutVars>
      </dgm:prSet>
      <dgm:spPr/>
    </dgm:pt>
    <dgm:pt modelId="{086E5349-FC78-497C-98F9-18023E6F84E3}" type="pres">
      <dgm:prSet presAssocID="{26CD6DF1-9D35-466C-B554-C998E9209E65}" presName="ellipse4" presStyleLbl="vennNode1" presStyleIdx="3" presStyleCnt="5">
        <dgm:presLayoutVars>
          <dgm:bulletEnabled val="1"/>
        </dgm:presLayoutVars>
      </dgm:prSet>
      <dgm:spPr/>
    </dgm:pt>
    <dgm:pt modelId="{1BDF67DA-28EB-44AC-A9C5-453745540C80}" type="pres">
      <dgm:prSet presAssocID="{26CD6DF1-9D35-466C-B554-C998E9209E65}" presName="ellipse5" presStyleLbl="vennNode1" presStyleIdx="4" presStyleCnt="5" custLinFactNeighborX="-9714" custLinFactNeighborY="-2942">
        <dgm:presLayoutVars>
          <dgm:bulletEnabled val="1"/>
        </dgm:presLayoutVars>
      </dgm:prSet>
      <dgm:spPr/>
    </dgm:pt>
  </dgm:ptLst>
  <dgm:cxnLst>
    <dgm:cxn modelId="{0692BC1D-93DB-4A26-A6C7-DE7FA7D86780}" type="presOf" srcId="{5D92ED0E-32A8-4638-BA3D-21AAE3F64A6D}" destId="{9EE5AAE9-CDCB-4856-A0E0-42108ED90876}" srcOrd="0" destOrd="0" presId="urn:microsoft.com/office/officeart/2005/8/layout/rings+Icon"/>
    <dgm:cxn modelId="{FBC74C20-A04A-4E28-9BCA-E4D413E96222}" srcId="{26CD6DF1-9D35-466C-B554-C998E9209E65}" destId="{14F9A7CD-A5A5-47BC-A315-FD5DDB9F47A7}" srcOrd="2" destOrd="0" parTransId="{1EC63933-3EA9-40F5-AC7E-C17F95FB0574}" sibTransId="{39662833-519E-4904-AA68-C686F6AAA3C7}"/>
    <dgm:cxn modelId="{226BD722-C6D2-49A4-B5D8-EEDCD3809A9F}" type="presOf" srcId="{14F9A7CD-A5A5-47BC-A315-FD5DDB9F47A7}" destId="{831AFECC-9C5D-4911-8269-21BD8E606AC3}" srcOrd="0" destOrd="0" presId="urn:microsoft.com/office/officeart/2005/8/layout/rings+Icon"/>
    <dgm:cxn modelId="{1AC0C03A-9851-4C33-BE3A-162B2036418D}" type="presOf" srcId="{B60C6CED-3FAC-41AE-9DB4-9F6EAAD9F4F4}" destId="{1BDF67DA-28EB-44AC-A9C5-453745540C80}" srcOrd="0" destOrd="0" presId="urn:microsoft.com/office/officeart/2005/8/layout/rings+Icon"/>
    <dgm:cxn modelId="{ED5A1F3D-A607-444D-822B-831299E227DE}" srcId="{26CD6DF1-9D35-466C-B554-C998E9209E65}" destId="{00A25217-E31A-46FE-8159-227C0EE2AB9A}" srcOrd="0" destOrd="0" parTransId="{BE6A97C8-A320-4E98-9296-5B32DBF1B6F9}" sibTransId="{7E122F00-9148-476A-AC11-07BA90604CDE}"/>
    <dgm:cxn modelId="{A05FF37A-2AAB-4723-A17D-5A64A5681896}" type="presOf" srcId="{00A25217-E31A-46FE-8159-227C0EE2AB9A}" destId="{1C5308DB-F033-4A7C-9304-5AF3341153E0}" srcOrd="0" destOrd="0" presId="urn:microsoft.com/office/officeart/2005/8/layout/rings+Icon"/>
    <dgm:cxn modelId="{10BA6782-1A02-4A0E-B378-C0106CFB43F6}" type="presOf" srcId="{26CD6DF1-9D35-466C-B554-C998E9209E65}" destId="{CFBDC9E7-70F9-43D0-87FB-AF89EA4DAADC}" srcOrd="0" destOrd="0" presId="urn:microsoft.com/office/officeart/2005/8/layout/rings+Icon"/>
    <dgm:cxn modelId="{30B4AB99-37B8-4FBB-B4D6-EC9375156C33}" srcId="{26CD6DF1-9D35-466C-B554-C998E9209E65}" destId="{B60C6CED-3FAC-41AE-9DB4-9F6EAAD9F4F4}" srcOrd="4" destOrd="0" parTransId="{9D0DBA1A-009D-42D7-A18B-FC7214E46ACB}" sibTransId="{B241A9BB-8F28-4428-B756-E1B273543364}"/>
    <dgm:cxn modelId="{7518B6AA-3EFE-4450-BD54-3DFC78907A08}" srcId="{26CD6DF1-9D35-466C-B554-C998E9209E65}" destId="{5D92ED0E-32A8-4638-BA3D-21AAE3F64A6D}" srcOrd="1" destOrd="0" parTransId="{2118B7C3-4719-4AA5-92C0-60CA442376F2}" sibTransId="{9919F450-67AD-4D5D-ACC4-F8AE8AC21DB1}"/>
    <dgm:cxn modelId="{B58D4BBB-071A-42E5-A897-78B0B03226BC}" type="presOf" srcId="{6CDAC3AF-CEDE-43A4-A986-E9CC25A7AFA9}" destId="{086E5349-FC78-497C-98F9-18023E6F84E3}" srcOrd="0" destOrd="0" presId="urn:microsoft.com/office/officeart/2005/8/layout/rings+Icon"/>
    <dgm:cxn modelId="{9252D0E3-CE11-4095-AAEF-31933EED1ADE}" srcId="{26CD6DF1-9D35-466C-B554-C998E9209E65}" destId="{6CDAC3AF-CEDE-43A4-A986-E9CC25A7AFA9}" srcOrd="3" destOrd="0" parTransId="{DC193A0A-A42E-4F21-BD9F-1D4321A34F15}" sibTransId="{8917B9AE-4FB8-4E6E-82B8-9349A9765CBB}"/>
    <dgm:cxn modelId="{73E21F54-D49C-402F-958C-61B5990CAA0F}" type="presParOf" srcId="{CFBDC9E7-70F9-43D0-87FB-AF89EA4DAADC}" destId="{1C5308DB-F033-4A7C-9304-5AF3341153E0}" srcOrd="0" destOrd="0" presId="urn:microsoft.com/office/officeart/2005/8/layout/rings+Icon"/>
    <dgm:cxn modelId="{5853BAA5-F4C1-4BF4-A847-E1D095CD364F}" type="presParOf" srcId="{CFBDC9E7-70F9-43D0-87FB-AF89EA4DAADC}" destId="{9EE5AAE9-CDCB-4856-A0E0-42108ED90876}" srcOrd="1" destOrd="0" presId="urn:microsoft.com/office/officeart/2005/8/layout/rings+Icon"/>
    <dgm:cxn modelId="{6EF7BE53-0196-4465-B53D-998C7DB44FEC}" type="presParOf" srcId="{CFBDC9E7-70F9-43D0-87FB-AF89EA4DAADC}" destId="{831AFECC-9C5D-4911-8269-21BD8E606AC3}" srcOrd="2" destOrd="0" presId="urn:microsoft.com/office/officeart/2005/8/layout/rings+Icon"/>
    <dgm:cxn modelId="{ECBCCB50-8FCE-4BBC-9278-57789708CDD1}" type="presParOf" srcId="{CFBDC9E7-70F9-43D0-87FB-AF89EA4DAADC}" destId="{086E5349-FC78-497C-98F9-18023E6F84E3}" srcOrd="3" destOrd="0" presId="urn:microsoft.com/office/officeart/2005/8/layout/rings+Icon"/>
    <dgm:cxn modelId="{4CC827C4-7481-4020-A03A-19B3266AC462}" type="presParOf" srcId="{CFBDC9E7-70F9-43D0-87FB-AF89EA4DAADC}" destId="{1BDF67DA-28EB-44AC-A9C5-453745540C80}"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308DB-F033-4A7C-9304-5AF3341153E0}">
      <dsp:nvSpPr>
        <dsp:cNvPr id="0" name=""/>
        <dsp:cNvSpPr/>
      </dsp:nvSpPr>
      <dsp:spPr>
        <a:xfrm>
          <a:off x="442340" y="0"/>
          <a:ext cx="3885561" cy="38855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Motivational Interviewing </a:t>
          </a:r>
        </a:p>
      </dsp:txBody>
      <dsp:txXfrm>
        <a:off x="1011367" y="569026"/>
        <a:ext cx="2747507" cy="2747500"/>
      </dsp:txXfrm>
    </dsp:sp>
    <dsp:sp modelId="{9EE5AAE9-CDCB-4856-A0E0-42108ED90876}">
      <dsp:nvSpPr>
        <dsp:cNvPr id="0" name=""/>
        <dsp:cNvSpPr/>
      </dsp:nvSpPr>
      <dsp:spPr>
        <a:xfrm>
          <a:off x="2440358" y="2591447"/>
          <a:ext cx="3885561" cy="3885552"/>
        </a:xfrm>
        <a:prstGeom prst="ellipse">
          <a:avLst/>
        </a:prstGeom>
        <a:solidFill>
          <a:schemeClr val="accent5">
            <a:alpha val="50000"/>
            <a:hueOff val="-2880193"/>
            <a:satOff val="2041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SBIRT and Harm-Reduction for severe substance use </a:t>
          </a:r>
        </a:p>
      </dsp:txBody>
      <dsp:txXfrm>
        <a:off x="3009385" y="3160473"/>
        <a:ext cx="2747507" cy="2747500"/>
      </dsp:txXfrm>
    </dsp:sp>
    <dsp:sp modelId="{831AFECC-9C5D-4911-8269-21BD8E606AC3}">
      <dsp:nvSpPr>
        <dsp:cNvPr id="0" name=""/>
        <dsp:cNvSpPr/>
      </dsp:nvSpPr>
      <dsp:spPr>
        <a:xfrm>
          <a:off x="4439563" y="0"/>
          <a:ext cx="3885561" cy="3885552"/>
        </a:xfrm>
        <a:prstGeom prst="ellipse">
          <a:avLst/>
        </a:prstGeom>
        <a:solidFill>
          <a:schemeClr val="accent5">
            <a:alpha val="50000"/>
            <a:hueOff val="-5760385"/>
            <a:satOff val="40834"/>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Cognitive-Behavioral Therapy</a:t>
          </a:r>
        </a:p>
      </dsp:txBody>
      <dsp:txXfrm>
        <a:off x="5008590" y="569026"/>
        <a:ext cx="2747507" cy="2747500"/>
      </dsp:txXfrm>
    </dsp:sp>
    <dsp:sp modelId="{086E5349-FC78-497C-98F9-18023E6F84E3}">
      <dsp:nvSpPr>
        <dsp:cNvPr id="0" name=""/>
        <dsp:cNvSpPr/>
      </dsp:nvSpPr>
      <dsp:spPr>
        <a:xfrm>
          <a:off x="6437580" y="2591447"/>
          <a:ext cx="3885561" cy="3885552"/>
        </a:xfrm>
        <a:prstGeom prst="ellipse">
          <a:avLst/>
        </a:prstGeom>
        <a:solidFill>
          <a:schemeClr val="accent5">
            <a:alpha val="50000"/>
            <a:hueOff val="-8640579"/>
            <a:satOff val="6125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Wellness Recovery Action Plan (WRAP) </a:t>
          </a:r>
        </a:p>
      </dsp:txBody>
      <dsp:txXfrm>
        <a:off x="7006607" y="3160473"/>
        <a:ext cx="2747507" cy="2747500"/>
      </dsp:txXfrm>
    </dsp:sp>
    <dsp:sp modelId="{1BDF67DA-28EB-44AC-A9C5-453745540C80}">
      <dsp:nvSpPr>
        <dsp:cNvPr id="0" name=""/>
        <dsp:cNvSpPr/>
      </dsp:nvSpPr>
      <dsp:spPr>
        <a:xfrm>
          <a:off x="8058154" y="0"/>
          <a:ext cx="3885561" cy="3885552"/>
        </a:xfrm>
        <a:prstGeom prst="ellipse">
          <a:avLst/>
        </a:prstGeom>
        <a:solidFill>
          <a:schemeClr val="accent5">
            <a:alpha val="50000"/>
            <a:hueOff val="-11520771"/>
            <a:satOff val="81667"/>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Housing First</a:t>
          </a:r>
        </a:p>
      </dsp:txBody>
      <dsp:txXfrm>
        <a:off x="8627181" y="569026"/>
        <a:ext cx="2747507" cy="274750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A9018-EAD3-44FD-AE09-C289BE473656}"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1045B-683F-4120-8F36-6B50AC3EAEEC}" type="slidenum">
              <a:rPr lang="en-US" smtClean="0"/>
              <a:t>‹#›</a:t>
            </a:fld>
            <a:endParaRPr lang="en-US"/>
          </a:p>
        </p:txBody>
      </p:sp>
    </p:spTree>
    <p:extLst>
      <p:ext uri="{BB962C8B-B14F-4D97-AF65-F5344CB8AC3E}">
        <p14:creationId xmlns:p14="http://schemas.microsoft.com/office/powerpoint/2010/main" val="383702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pZLgVSF18u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1045B-683F-4120-8F36-6B50AC3EAEEC}" type="slidenum">
              <a:rPr lang="en-US" smtClean="0"/>
              <a:t>1</a:t>
            </a:fld>
            <a:endParaRPr lang="en-US"/>
          </a:p>
        </p:txBody>
      </p:sp>
    </p:spTree>
    <p:extLst>
      <p:ext uri="{BB962C8B-B14F-4D97-AF65-F5344CB8AC3E}">
        <p14:creationId xmlns:p14="http://schemas.microsoft.com/office/powerpoint/2010/main" val="1065803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a:t>
            </a:r>
            <a:r>
              <a:rPr lang="en-US" dirty="0"/>
              <a:t> </a:t>
            </a:r>
            <a:r>
              <a:rPr lang="en-US" b="1" dirty="0"/>
              <a:t>Evidence-based practices (EBP) must be followed to fidelity to be effective.</a:t>
            </a:r>
            <a:endParaRPr lang="en-US" dirty="0"/>
          </a:p>
          <a:p>
            <a:r>
              <a:rPr lang="en-US" dirty="0"/>
              <a:t> </a:t>
            </a:r>
            <a:endParaRPr lang="en-US" dirty="0">
              <a:cs typeface="Calibri"/>
            </a:endParaRPr>
          </a:p>
          <a:p>
            <a:r>
              <a:rPr lang="en-US" b="1" dirty="0"/>
              <a:t>Explain</a:t>
            </a:r>
            <a:r>
              <a:rPr lang="en-US" dirty="0"/>
              <a:t>: Meaning these interventions and screening and assessment procedures are to be followed exactly as described in the manuals (aka the ‘active ingredients’)</a:t>
            </a:r>
            <a:endParaRPr lang="en-US" dirty="0">
              <a:cs typeface="Calibri"/>
            </a:endParaRPr>
          </a:p>
          <a:p>
            <a:r>
              <a:rPr lang="en-US" dirty="0"/>
              <a:t> </a:t>
            </a:r>
            <a:endParaRPr lang="en-US" dirty="0">
              <a:cs typeface="Calibri"/>
            </a:endParaRPr>
          </a:p>
          <a:p>
            <a:pPr marL="171450" indent="-171450">
              <a:buFont typeface="Arial"/>
              <a:buChar char="•"/>
            </a:pPr>
            <a:r>
              <a:rPr lang="en-US" dirty="0"/>
              <a:t>Research shows that offering an intervention that ‘resembles’ an evidence-based practice is not sufficient for obtaining good outcomes </a:t>
            </a:r>
          </a:p>
          <a:p>
            <a:pPr marL="171450" indent="-171450">
              <a:buFont typeface="Arial"/>
              <a:buChar char="•"/>
            </a:pPr>
            <a:r>
              <a:rPr lang="en-US" dirty="0"/>
              <a:t>Providing interventions that are administered with fidelity will result in superior outcomes</a:t>
            </a:r>
            <a:endParaRPr lang="en-US" dirty="0">
              <a:cs typeface="Calibri"/>
            </a:endParaRPr>
          </a:p>
          <a:p>
            <a:pPr marL="171450" indent="-171450">
              <a:buFont typeface="Arial"/>
              <a:buChar char="•"/>
            </a:pPr>
            <a:r>
              <a:rPr lang="en-US" dirty="0"/>
              <a:t>Persons served have a right to access to interventions that are known to be effective</a:t>
            </a:r>
            <a:endParaRPr lang="en-US" dirty="0">
              <a:cs typeface="Calibri"/>
            </a:endParaRPr>
          </a:p>
          <a:p>
            <a:pPr marL="171450" indent="-171450">
              <a:buFont typeface="Arial"/>
              <a:buChar char="•"/>
            </a:pPr>
            <a:r>
              <a:rPr lang="en-US" dirty="0"/>
              <a:t>Some, but not all, evidence-based practices have adaptations available for use with individuals from different cultural backgrounds, if necessary. Know what is available for your EBP </a:t>
            </a:r>
            <a:endParaRPr lang="en-US" dirty="0">
              <a:cs typeface="Calibri"/>
            </a:endParaRPr>
          </a:p>
          <a:p>
            <a:r>
              <a:rPr lang="en-US" b="1" dirty="0"/>
              <a:t> </a:t>
            </a:r>
            <a:endParaRPr lang="en-US" dirty="0"/>
          </a:p>
          <a:p>
            <a:br>
              <a:rPr lang="en-US" dirty="0"/>
            </a:br>
            <a:endParaRPr lang="en-US" dirty="0"/>
          </a:p>
          <a:p>
            <a:pPr marR="0" lvl="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8071045B-683F-4120-8F36-6B50AC3EAEEC}" type="slidenum">
              <a:rPr lang="en-US" smtClean="0"/>
              <a:t>10</a:t>
            </a:fld>
            <a:endParaRPr lang="en-US"/>
          </a:p>
        </p:txBody>
      </p:sp>
    </p:spTree>
    <p:extLst>
      <p:ext uri="{BB962C8B-B14F-4D97-AF65-F5344CB8AC3E}">
        <p14:creationId xmlns:p14="http://schemas.microsoft.com/office/powerpoint/2010/main" val="419882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71045B-683F-4120-8F36-6B50AC3EAEEC}" type="slidenum">
              <a:rPr lang="en-US" smtClean="0"/>
              <a:t>2</a:t>
            </a:fld>
            <a:endParaRPr lang="en-US"/>
          </a:p>
        </p:txBody>
      </p:sp>
    </p:spTree>
    <p:extLst>
      <p:ext uri="{BB962C8B-B14F-4D97-AF65-F5344CB8AC3E}">
        <p14:creationId xmlns:p14="http://schemas.microsoft.com/office/powerpoint/2010/main" val="58534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Activity - Ask </a:t>
            </a:r>
            <a:r>
              <a:rPr lang="en-US" sz="1800" dirty="0">
                <a:effectLst/>
                <a:latin typeface="Calibri" panose="020F0502020204030204" pitchFamily="34" charset="0"/>
                <a:ea typeface="Calibri" panose="020F0502020204030204" pitchFamily="34" charset="0"/>
                <a:cs typeface="Arial" panose="020B0604020202020204" pitchFamily="34" charset="0"/>
              </a:rPr>
              <a:t>What is an evidence-based practice?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After they respond – show next section of slide that gives this definition: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Evidence-based practices can be a screening-to-assessment approach or an intervention (e.g., treatment program, service) for which there is scientific evidence that it will improve outcomes for persons served.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071045B-683F-4120-8F36-6B50AC3EAEEC}" type="slidenum">
              <a:rPr lang="en-US" smtClean="0"/>
              <a:t>3</a:t>
            </a:fld>
            <a:endParaRPr lang="en-US"/>
          </a:p>
        </p:txBody>
      </p:sp>
    </p:spTree>
    <p:extLst>
      <p:ext uri="{BB962C8B-B14F-4D97-AF65-F5344CB8AC3E}">
        <p14:creationId xmlns:p14="http://schemas.microsoft.com/office/powerpoint/2010/main" val="113403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dirty="0"/>
              <a:t>  </a:t>
            </a:r>
            <a:endParaRPr lang="en-US"/>
          </a:p>
          <a:p>
            <a:r>
              <a:rPr lang="en-US" dirty="0"/>
              <a:t>1. We are here to assist persons served with improving their functioning, well-being, and other outcomes. Note that the other outcomes include:</a:t>
            </a:r>
            <a:endParaRPr lang="en-US" dirty="0">
              <a:cs typeface="Calibri"/>
            </a:endParaRPr>
          </a:p>
          <a:p>
            <a:r>
              <a:rPr lang="en-US" dirty="0"/>
              <a:t>Independence</a:t>
            </a:r>
            <a:endParaRPr lang="en-US" dirty="0">
              <a:cs typeface="Calibri"/>
            </a:endParaRPr>
          </a:p>
          <a:p>
            <a:r>
              <a:rPr lang="en-US" dirty="0"/>
              <a:t>Employment</a:t>
            </a:r>
            <a:endParaRPr lang="en-US" dirty="0">
              <a:cs typeface="Calibri"/>
            </a:endParaRPr>
          </a:p>
          <a:p>
            <a:r>
              <a:rPr lang="en-US" dirty="0"/>
              <a:t>Satisfying relationships/personal support, and</a:t>
            </a:r>
            <a:endParaRPr lang="en-US" dirty="0">
              <a:cs typeface="Calibri"/>
            </a:endParaRPr>
          </a:p>
          <a:p>
            <a:r>
              <a:rPr lang="en-US" dirty="0"/>
              <a:t>Good quality of life</a:t>
            </a:r>
            <a:endParaRPr lang="en-US" dirty="0">
              <a:cs typeface="Calibri"/>
            </a:endParaRPr>
          </a:p>
          <a:p>
            <a:r>
              <a:rPr lang="en-US" dirty="0"/>
              <a:t>Research has documented what interventions are effective in improving the lives of persons served with severe mental health conditions, yet studies are also showing that most persons served in routine mental health programs do not get treated with evidence-based practices. Only about 10% of persons served actually receive evidence-based practices.</a:t>
            </a:r>
            <a:endParaRPr lang="en-US" dirty="0">
              <a:cs typeface="Calibri"/>
            </a:endParaRPr>
          </a:p>
          <a:p>
            <a:r>
              <a:rPr lang="en-US" dirty="0"/>
              <a:t> </a:t>
            </a:r>
            <a:endParaRPr lang="en-US" dirty="0">
              <a:cs typeface="Calibri"/>
            </a:endParaRPr>
          </a:p>
          <a:p>
            <a:r>
              <a:rPr lang="en-US" dirty="0"/>
              <a:t>Examples of practices that are NOT evidence-based, are unrelated to improving client outcomes, and in some cases may even be harmful3, include making decisions based on:</a:t>
            </a:r>
            <a:endParaRPr lang="en-US" dirty="0">
              <a:cs typeface="Calibri"/>
            </a:endParaRPr>
          </a:p>
          <a:p>
            <a:r>
              <a:rPr lang="en-US" dirty="0"/>
              <a:t>Traditional mental health service practices that do not have evidence of benefiting outcomes for persons served,</a:t>
            </a:r>
            <a:endParaRPr lang="en-US" dirty="0">
              <a:cs typeface="Calibri"/>
            </a:endParaRPr>
          </a:p>
          <a:p>
            <a:r>
              <a:rPr lang="en-US" dirty="0"/>
              <a:t>What is convenient, and</a:t>
            </a:r>
            <a:endParaRPr lang="en-US" dirty="0">
              <a:cs typeface="Calibri"/>
            </a:endParaRPr>
          </a:p>
          <a:p>
            <a:r>
              <a:rPr lang="en-US" dirty="0"/>
              <a:t>Clinicians’ preferences or wisdom without the structure of a validated approach.</a:t>
            </a:r>
            <a:endParaRPr lang="en-US" dirty="0">
              <a:cs typeface="Calibri"/>
            </a:endParaRPr>
          </a:p>
          <a:p>
            <a:pPr lvl="0"/>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8071045B-683F-4120-8F36-6B50AC3EAEEC}" type="slidenum">
              <a:rPr lang="en-US" smtClean="0"/>
              <a:t>4</a:t>
            </a:fld>
            <a:endParaRPr lang="en-US"/>
          </a:p>
        </p:txBody>
      </p:sp>
    </p:spTree>
    <p:extLst>
      <p:ext uri="{BB962C8B-B14F-4D97-AF65-F5344CB8AC3E}">
        <p14:creationId xmlns:p14="http://schemas.microsoft.com/office/powerpoint/2010/main" val="1162531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dirty="0"/>
              <a:t> </a:t>
            </a:r>
            <a:endParaRPr lang="en-US"/>
          </a:p>
          <a:p>
            <a:r>
              <a:rPr lang="en-US" dirty="0"/>
              <a:t>We use validated screening and/or assessment instruments to identify the risks of persons served, what may be driving those risks, functional needs, and to inform the best treatment plan to help the person served minimize clinical risks (e.g., suicide, substance use) and improve overall functioning</a:t>
            </a:r>
            <a:endParaRPr lang="en-US" dirty="0">
              <a:cs typeface="Calibri"/>
            </a:endParaRPr>
          </a:p>
          <a:p>
            <a:r>
              <a:rPr lang="en-US" b="1" dirty="0"/>
              <a:t>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071045B-683F-4120-8F36-6B50AC3EAEEC}" type="slidenum">
              <a:rPr lang="en-US" smtClean="0"/>
              <a:t>5</a:t>
            </a:fld>
            <a:endParaRPr lang="en-US"/>
          </a:p>
        </p:txBody>
      </p:sp>
    </p:spTree>
    <p:extLst>
      <p:ext uri="{BB962C8B-B14F-4D97-AF65-F5344CB8AC3E}">
        <p14:creationId xmlns:p14="http://schemas.microsoft.com/office/powerpoint/2010/main" val="61630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r>
              <a:rPr lang="en-US" dirty="0"/>
              <a:t> </a:t>
            </a:r>
            <a:endParaRPr lang="en-US"/>
          </a:p>
          <a:p>
            <a:r>
              <a:rPr lang="en-US" dirty="0"/>
              <a:t>Screening is conducted first as a means to determine who ‘might’ have the characteristic in question (e.g., risk for suicide) versus who can be screened out. Individuals ‘screened in’ receive a more comprehensive assessment (</a:t>
            </a:r>
            <a:r>
              <a:rPr lang="en-US" i="1" dirty="0"/>
              <a:t>point out the arrow from screening to assessment on the slide</a:t>
            </a:r>
            <a:r>
              <a:rPr lang="en-US" dirty="0"/>
              <a:t>). In this way, the screen serves as a ‘sorting’ process. </a:t>
            </a:r>
            <a:endParaRPr lang="en-US" dirty="0">
              <a:cs typeface="Calibri"/>
            </a:endParaRPr>
          </a:p>
          <a:p>
            <a:pPr marL="171450" indent="-171450">
              <a:buFont typeface="Arial"/>
              <a:buChar char="•"/>
            </a:pPr>
            <a:r>
              <a:rPr lang="en-US" dirty="0"/>
              <a:t>Example: ACCS uses the Columbia-Suicide Severity Rating Scale (C-SSRS) to screen for suicide risk and the Assessment version for those who ‘screen in’</a:t>
            </a:r>
            <a:endParaRPr lang="en-US" dirty="0">
              <a:cs typeface="Calibri"/>
            </a:endParaRPr>
          </a:p>
          <a:p>
            <a:pPr marL="171450" indent="-171450">
              <a:buFont typeface="Arial"/>
              <a:buChar char="•"/>
            </a:pPr>
            <a:r>
              <a:rPr lang="en-US" dirty="0"/>
              <a:t>Screening instruments are ‘portable’, these can be conducted in the moment when staff have reason for concern to determine if the person served is at elevated risk for suicide, substance use, etc. They also are intended to be conducted routinely during ITT reviews.</a:t>
            </a:r>
            <a:endParaRPr lang="en-US" dirty="0">
              <a:cs typeface="Calibri"/>
            </a:endParaRPr>
          </a:p>
          <a:p>
            <a:pPr marL="171450" indent="-171450">
              <a:buFont typeface="Arial"/>
              <a:buChar char="•"/>
            </a:pPr>
            <a:r>
              <a:rPr lang="en-US" dirty="0"/>
              <a:t>We will discuss how the screening to assessment process works in more detail in the Risk Management module.</a:t>
            </a:r>
            <a:endParaRPr lang="en-US" dirty="0">
              <a:cs typeface="Calibri"/>
            </a:endParaRPr>
          </a:p>
          <a:p>
            <a:br>
              <a:rPr lang="en-US" dirty="0"/>
            </a:br>
            <a:endParaRPr lang="en-US" dirty="0"/>
          </a:p>
          <a:p>
            <a:endParaRPr lang="en-US" b="1" i="1" dirty="0">
              <a:cs typeface="Calibri"/>
            </a:endParaRP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6</a:t>
            </a:fld>
            <a:endParaRPr lang="en-US"/>
          </a:p>
        </p:txBody>
      </p:sp>
    </p:spTree>
    <p:extLst>
      <p:ext uri="{BB962C8B-B14F-4D97-AF65-F5344CB8AC3E}">
        <p14:creationId xmlns:p14="http://schemas.microsoft.com/office/powerpoint/2010/main" val="366338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a:t>
            </a:r>
            <a:endParaRPr lang="en-US" dirty="0"/>
          </a:p>
          <a:p>
            <a:pPr marL="171450" indent="-171450">
              <a:buFont typeface="Arial"/>
              <a:buChar char="•"/>
            </a:pPr>
            <a:r>
              <a:rPr lang="en-US" dirty="0"/>
              <a:t>These ensure every clinician (or other relevant personnel) is asking relatively the same questions and basing their decisions on the same information. </a:t>
            </a:r>
          </a:p>
          <a:p>
            <a:pPr marL="171450" indent="-171450">
              <a:buFont typeface="Arial"/>
              <a:buChar char="•"/>
            </a:pPr>
            <a:r>
              <a:rPr lang="en-US" dirty="0"/>
              <a:t>Research indicates use of validated instruments is a more valid approach than using one’s gut or experience alone. In the case of violence risk, for example, considerable research has indicated experienced professionals perform only slightly better than chance when trying to determine who is a risk for violence when no instrument is used.</a:t>
            </a:r>
          </a:p>
          <a:p>
            <a:pPr marL="171450" indent="-171450">
              <a:buFont typeface="Arial"/>
              <a:buChar char="•"/>
            </a:pPr>
            <a:r>
              <a:rPr lang="en-US" dirty="0"/>
              <a:t>It is important for agencies and users of screening and assessment instruments to be aware of whether their instruments have been validated for use with the individuals they serve (e.g., cultural background, gender). Some instruments also are available in different languages.</a:t>
            </a:r>
          </a:p>
          <a:p>
            <a:br>
              <a:rPr lang="en-US" dirty="0"/>
            </a:br>
            <a:endParaRPr lang="en-US" dirty="0"/>
          </a:p>
          <a:p>
            <a:endParaRPr lang="en-US" dirty="0">
              <a:cs typeface="Calibri"/>
            </a:endParaRPr>
          </a:p>
          <a:p>
            <a:r>
              <a:rPr lang="en-US" dirty="0"/>
              <a:t>            </a:t>
            </a:r>
          </a:p>
        </p:txBody>
      </p:sp>
      <p:sp>
        <p:nvSpPr>
          <p:cNvPr id="4" name="Slide Number Placeholder 3"/>
          <p:cNvSpPr>
            <a:spLocks noGrp="1"/>
          </p:cNvSpPr>
          <p:nvPr>
            <p:ph type="sldNum" sz="quarter" idx="5"/>
          </p:nvPr>
        </p:nvSpPr>
        <p:spPr/>
        <p:txBody>
          <a:bodyPr/>
          <a:lstStyle/>
          <a:p>
            <a:fld id="{8071045B-683F-4120-8F36-6B50AC3EAEEC}" type="slidenum">
              <a:rPr lang="en-US" smtClean="0"/>
              <a:t>7</a:t>
            </a:fld>
            <a:endParaRPr lang="en-US"/>
          </a:p>
        </p:txBody>
      </p:sp>
    </p:spTree>
    <p:extLst>
      <p:ext uri="{BB962C8B-B14F-4D97-AF65-F5344CB8AC3E}">
        <p14:creationId xmlns:p14="http://schemas.microsoft.com/office/powerpoint/2010/main" val="374994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a:t>
            </a:r>
            <a:endParaRPr lang="en-US" b="1" dirty="0">
              <a:cs typeface="Calibri"/>
            </a:endParaRPr>
          </a:p>
          <a:p>
            <a:r>
              <a:rPr lang="en-US" dirty="0"/>
              <a:t>Clearly screening and assessment procedures are not the only type of evidence-based practice – some interventions or treatment programs are also an evidence-based practice.</a:t>
            </a:r>
            <a:endParaRPr lang="en-US" dirty="0">
              <a:cs typeface="Calibri"/>
            </a:endParaRPr>
          </a:p>
          <a:p>
            <a:r>
              <a:rPr lang="en-US" b="1" dirty="0"/>
              <a:t> </a:t>
            </a:r>
            <a:endParaRPr lang="en-US" b="1">
              <a:cs typeface="Calibri"/>
            </a:endParaRPr>
          </a:p>
          <a:p>
            <a:r>
              <a:rPr lang="en-US" b="1" dirty="0"/>
              <a:t>Ask:</a:t>
            </a:r>
            <a:endParaRPr lang="en-US" b="1" dirty="0">
              <a:cs typeface="Calibri"/>
            </a:endParaRPr>
          </a:p>
          <a:p>
            <a:r>
              <a:rPr lang="en-US" dirty="0"/>
              <a:t>Which of these Evidence Based Practices (EBP) do you already have experience with?</a:t>
            </a:r>
            <a:endParaRPr lang="en-US" dirty="0">
              <a:cs typeface="Calibri"/>
            </a:endParaRPr>
          </a:p>
          <a:p>
            <a:r>
              <a:rPr lang="en-US" dirty="0"/>
              <a:t> </a:t>
            </a:r>
            <a:endParaRPr lang="en-US" dirty="0">
              <a:cs typeface="Calibri"/>
            </a:endParaRPr>
          </a:p>
          <a:p>
            <a:r>
              <a:rPr lang="en-US" b="1" i="1" dirty="0"/>
              <a:t> </a:t>
            </a:r>
            <a:endParaRPr lang="en-US" b="1" i="1">
              <a:cs typeface="Calibri"/>
            </a:endParaRPr>
          </a:p>
          <a:p>
            <a:r>
              <a:rPr lang="en-US" b="1" i="1" dirty="0"/>
              <a:t>FACILITATOR NOTES:  </a:t>
            </a:r>
            <a:endParaRPr lang="en-US" b="1" i="1" dirty="0">
              <a:cs typeface="Calibri"/>
            </a:endParaRPr>
          </a:p>
          <a:p>
            <a:r>
              <a:rPr lang="en-US" dirty="0"/>
              <a:t>Describe a few of the interventions from the list using the notes below and include any helpful information based on your experience with the intervention:</a:t>
            </a:r>
            <a:endParaRPr lang="en-US" dirty="0">
              <a:cs typeface="Calibri"/>
            </a:endParaRPr>
          </a:p>
          <a:p>
            <a:r>
              <a:rPr lang="en-US" dirty="0"/>
              <a:t> </a:t>
            </a:r>
            <a:endParaRPr lang="en-US" dirty="0">
              <a:cs typeface="Calibri"/>
            </a:endParaRPr>
          </a:p>
          <a:p>
            <a:r>
              <a:rPr lang="en-US" b="1" dirty="0"/>
              <a:t>Motivational interviewing (MI) </a:t>
            </a:r>
            <a:endParaRPr lang="en-US" b="1" dirty="0">
              <a:cs typeface="Calibri"/>
            </a:endParaRPr>
          </a:p>
          <a:p>
            <a:r>
              <a:rPr lang="en-US" dirty="0"/>
              <a:t>An effective, evidence-based technique for helping clients resolve ambivalence about behaviors that prevent change. The core goals of MI are to express empathy and elicit clients’ reasons for and commitment to changing substance use and other unhealthy behaviors (Miller &amp; Rollnick, 2013). </a:t>
            </a:r>
          </a:p>
          <a:p>
            <a:r>
              <a:rPr lang="en-US" dirty="0"/>
              <a:t> </a:t>
            </a:r>
            <a:endParaRPr lang="en-US" dirty="0">
              <a:cs typeface="Calibri"/>
            </a:endParaRPr>
          </a:p>
          <a:p>
            <a:r>
              <a:rPr lang="en-US" b="1" dirty="0"/>
              <a:t>Screening, Brief Intervention and Referral to Treatment (SBIRT):</a:t>
            </a:r>
            <a:endParaRPr lang="en-US" b="1" dirty="0">
              <a:cs typeface="Calibri"/>
            </a:endParaRPr>
          </a:p>
          <a:p>
            <a:r>
              <a:rPr lang="en-US" dirty="0"/>
              <a:t>SBIRT is a comprehensive, integrated public health model designed to provide universal screening, secondary prevention (detecting risky or hazardous substance use before the onset of abuse or dependence), early intervention, and timely referral and treatment for people who have SUDs (Babor et al., 2007; Babor &amp; Higgins-Biddle, 2001; Substance Abuse and Mental Health Services Administration [SAMHSA], 2011). </a:t>
            </a:r>
          </a:p>
          <a:p>
            <a:r>
              <a:rPr lang="en-US" dirty="0"/>
              <a:t> </a:t>
            </a:r>
            <a:endParaRPr lang="en-US" dirty="0">
              <a:cs typeface="Calibri"/>
            </a:endParaRPr>
          </a:p>
          <a:p>
            <a:r>
              <a:rPr lang="en-US" b="1" dirty="0"/>
              <a:t>Harm reduction is an approach</a:t>
            </a:r>
            <a:r>
              <a:rPr lang="en-US" dirty="0"/>
              <a:t> that promotes health in a way that meets people where they are at, accepting that not everyone is ready or capable of stopping their substance use at a given time. Instead of making judgments about where individuals suffering from addiction should be with regards to their health and behavior, harm reduction focuses on promoting evidence-based methods for reducing associated health risks in the current moment (e.g., preventing HIV transmission).</a:t>
            </a:r>
          </a:p>
          <a:p>
            <a:r>
              <a:rPr lang="en-US" dirty="0"/>
              <a:t> </a:t>
            </a:r>
            <a:endParaRPr lang="en-US" dirty="0">
              <a:cs typeface="Calibri"/>
            </a:endParaRPr>
          </a:p>
          <a:p>
            <a:r>
              <a:rPr lang="en-US" dirty="0"/>
              <a:t>The defining features of harm reduction include a focus on the prevention of harm, rather than on the prevention of substance use itself. Harm reduction initiatives run the gamut from medical care and disease prevention, to education and linkage to addiction treatment. Retrieved March 30, 2022: https://www.recoveryanswers.org/resource/drug-and-alcohol-harm-reduction/</a:t>
            </a:r>
          </a:p>
          <a:p>
            <a:endParaRPr lang="en-US" b="1" dirty="0">
              <a:cs typeface="Calibri"/>
            </a:endParaRPr>
          </a:p>
          <a:p>
            <a:r>
              <a:rPr lang="en-US" b="1" dirty="0"/>
              <a:t>Cognitive-Behavioral Therapy (CBT)</a:t>
            </a:r>
            <a:endParaRPr lang="en-US" b="1" dirty="0">
              <a:cs typeface="Calibri"/>
            </a:endParaRPr>
          </a:p>
          <a:p>
            <a:r>
              <a:rPr lang="en-US" dirty="0"/>
              <a:t>Cognitive behavioral therapy (CBT) is a form of psychological treatment that has been demonstrated to be effective for a range of problems including depression, anxiety disorders, alcohol and drug use problems, marital problems, eating disorders, and severe mental illness. Numerous research studies suggest that CBT leads to significant improvement in functioning and quality of life. In many studies, CBT has been demonstrated to be as effective as, or more effective than, other forms of psychological therapy or psychiatric medications. (American Psychological Association. Retrieved March 30, 2022: https://www.apa.org/ptsd-guideline/patients-and-families/cognitive-behavioral)</a:t>
            </a:r>
          </a:p>
          <a:p>
            <a:r>
              <a:rPr lang="en-US" dirty="0"/>
              <a:t> </a:t>
            </a:r>
            <a:endParaRPr lang="en-US" dirty="0">
              <a:cs typeface="Calibri"/>
            </a:endParaRPr>
          </a:p>
          <a:p>
            <a:r>
              <a:rPr lang="en-US" dirty="0"/>
              <a:t>CBT uses behavioral therapy techniques to help clients change their thinking patterns and their behavioral patterns.</a:t>
            </a:r>
          </a:p>
          <a:p>
            <a:r>
              <a:rPr lang="en-US" b="1" dirty="0"/>
              <a:t> </a:t>
            </a:r>
            <a:endParaRPr lang="en-US" b="1">
              <a:cs typeface="Calibri"/>
            </a:endParaRPr>
          </a:p>
          <a:p>
            <a:r>
              <a:rPr lang="en-US" b="1" dirty="0"/>
              <a:t>Wellness Recovery Action Plan (WRAP</a:t>
            </a:r>
            <a:r>
              <a:rPr lang="en-US" dirty="0"/>
              <a:t>) is a manualized group intervention for adults with mental illness. WRAP guides participants through the process of identifying and understanding their personal wellness resources ("wellness tools") and then helps them develop an individualized plan to use these resources on a daily basis to manage their mental illness. Retrieved March 30, 2022: https://massachusetts.networkofcare.org/mh/services/agency.aspx?pid=WellnessRecoveryActionPlanWRAP_2_1632_0</a:t>
            </a:r>
          </a:p>
          <a:p>
            <a:r>
              <a:rPr lang="en-US" dirty="0"/>
              <a:t> </a:t>
            </a:r>
            <a:endParaRPr lang="en-US" dirty="0">
              <a:cs typeface="Calibri"/>
            </a:endParaRPr>
          </a:p>
          <a:p>
            <a:r>
              <a:rPr lang="en-US" dirty="0"/>
              <a:t> </a:t>
            </a:r>
            <a:endParaRPr lang="en-US" dirty="0">
              <a:cs typeface="Calibri"/>
            </a:endParaRPr>
          </a:p>
          <a:p>
            <a:r>
              <a:rPr lang="en-US" b="1" dirty="0"/>
              <a:t>Housing First</a:t>
            </a:r>
            <a:r>
              <a:rPr lang="en-US" dirty="0"/>
              <a:t> is an approach to addressing homelessness that focuses on providing permanent housing without barriers to entry such as sobriety, treatment, or service participation requirements. Housing First is built upon the principles that homelessness is fundamentally a housing crisis and that having necessities like a stable place to live must come before other, less critical needs. Retrieved March 30, 2022: https://www.mamh.org/science-innovation/tested-solutions/housing-first</a:t>
            </a:r>
          </a:p>
          <a:p>
            <a:r>
              <a:rPr lang="en-US" dirty="0"/>
              <a:t> </a:t>
            </a:r>
            <a:endParaRPr lang="en-US" dirty="0">
              <a:cs typeface="Calibri"/>
            </a:endParaRPr>
          </a:p>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071045B-683F-4120-8F36-6B50AC3EAEEC}" type="slidenum">
              <a:rPr lang="en-US" smtClean="0"/>
              <a:t>9</a:t>
            </a:fld>
            <a:endParaRPr lang="en-US"/>
          </a:p>
        </p:txBody>
      </p:sp>
    </p:spTree>
    <p:extLst>
      <p:ext uri="{BB962C8B-B14F-4D97-AF65-F5344CB8AC3E}">
        <p14:creationId xmlns:p14="http://schemas.microsoft.com/office/powerpoint/2010/main" val="118407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Agencies that use WRAP might consider showing this video: </a:t>
            </a:r>
            <a:r>
              <a:rPr lang="en-US" i="1" dirty="0">
                <a:hlinkClick r:id="rId3"/>
              </a:rPr>
              <a:t>https://youtu.be/pZLgVSF18ug</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8071045B-683F-4120-8F36-6B50AC3EAEEC}" type="slidenum">
              <a:rPr lang="en-US" smtClean="0"/>
              <a:t>9</a:t>
            </a:fld>
            <a:endParaRPr lang="en-US"/>
          </a:p>
        </p:txBody>
      </p:sp>
    </p:spTree>
    <p:extLst>
      <p:ext uri="{BB962C8B-B14F-4D97-AF65-F5344CB8AC3E}">
        <p14:creationId xmlns:p14="http://schemas.microsoft.com/office/powerpoint/2010/main" val="144326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24A993-DE01-46B0-8336-A546BB0B9A2F}"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69366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4A993-DE01-46B0-8336-A546BB0B9A2F}"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482273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4A993-DE01-46B0-8336-A546BB0B9A2F}"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2197389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24A993-DE01-46B0-8336-A546BB0B9A2F}"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3738016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24A993-DE01-46B0-8336-A546BB0B9A2F}"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2960326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24A993-DE01-46B0-8336-A546BB0B9A2F}"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875370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4A993-DE01-46B0-8336-A546BB0B9A2F}"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59684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F824A993-DE01-46B0-8336-A546BB0B9A2F}"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32802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CD54C25-3675-43EA-A4F2-7F45078B17D9}"/>
              </a:ext>
            </a:extLst>
          </p:cNvPr>
          <p:cNvSpPr>
            <a:spLocks noGrp="1"/>
          </p:cNvSpPr>
          <p:nvPr>
            <p:ph sz="quarter" idx="10"/>
          </p:nvPr>
        </p:nvSpPr>
        <p:spPr>
          <a:xfrm>
            <a:off x="609600" y="2552700"/>
            <a:ext cx="17297400" cy="647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F824A993-DE01-46B0-8336-A546BB0B9A2F}"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43159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4A993-DE01-46B0-8336-A546BB0B9A2F}"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2650759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24A993-DE01-46B0-8336-A546BB0B9A2F}"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3523-B92C-4191-98FB-B72482CE33D6}" type="slidenum">
              <a:rPr lang="en-US" smtClean="0"/>
              <a:t>‹#›</a:t>
            </a:fld>
            <a:endParaRPr lang="en-US"/>
          </a:p>
        </p:txBody>
      </p:sp>
    </p:spTree>
    <p:extLst>
      <p:ext uri="{BB962C8B-B14F-4D97-AF65-F5344CB8AC3E}">
        <p14:creationId xmlns:p14="http://schemas.microsoft.com/office/powerpoint/2010/main" val="1586324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390485-6809-4F95-9CC6-FF04C059C12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903513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390485-6809-4F95-9CC6-FF04C059C12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2662391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390485-6809-4F95-9CC6-FF04C059C12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1944151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390485-6809-4F95-9CC6-FF04C059C121}"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2562937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390485-6809-4F95-9CC6-FF04C059C121}"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278215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390485-6809-4F95-9CC6-FF04C059C121}"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3400521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90485-6809-4F95-9CC6-FF04C059C121}"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126132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F390485-6809-4F95-9CC6-FF04C059C121}"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1662438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F390485-6809-4F95-9CC6-FF04C059C121}"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1272660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390485-6809-4F95-9CC6-FF04C059C12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2719848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390485-6809-4F95-9CC6-FF04C059C121}"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CA311-80AB-4E2F-8CE6-ED888951DB01}" type="slidenum">
              <a:rPr lang="en-US" smtClean="0"/>
              <a:t>‹#›</a:t>
            </a:fld>
            <a:endParaRPr lang="en-US"/>
          </a:p>
        </p:txBody>
      </p:sp>
    </p:spTree>
    <p:extLst>
      <p:ext uri="{BB962C8B-B14F-4D97-AF65-F5344CB8AC3E}">
        <p14:creationId xmlns:p14="http://schemas.microsoft.com/office/powerpoint/2010/main" val="381135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pic>
        <p:nvPicPr>
          <p:cNvPr id="7" name="Picture 5">
            <a:extLst>
              <a:ext uri="{FF2B5EF4-FFF2-40B4-BE49-F238E27FC236}">
                <a16:creationId xmlns:a16="http://schemas.microsoft.com/office/drawing/2014/main" id="{3AEC74A7-1D95-419F-A9A6-B5234E04D6E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368690" y="653706"/>
            <a:ext cx="293783" cy="2485858"/>
          </a:xfrm>
          <a:prstGeom prst="rect">
            <a:avLst/>
          </a:prstGeom>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pic>
        <p:nvPicPr>
          <p:cNvPr id="7" name="Picture 5">
            <a:extLst>
              <a:ext uri="{FF2B5EF4-FFF2-40B4-BE49-F238E27FC236}">
                <a16:creationId xmlns:a16="http://schemas.microsoft.com/office/drawing/2014/main" id="{28D6D820-4C2A-4E38-ACA6-C35DFDA690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368690" y="653706"/>
            <a:ext cx="293783" cy="2485858"/>
          </a:xfrm>
          <a:prstGeom prst="rect">
            <a:avLst/>
          </a:prstGeom>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17449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17449800" cy="84121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824A993-DE01-46B0-8336-A546BB0B9A2F}" type="datetimeFigureOut">
              <a:rPr lang="en-US" smtClean="0"/>
              <a:t>2/7/2023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2F3523-B92C-4191-98FB-B72482CE33D6}" type="slidenum">
              <a:rPr lang="en-US" smtClean="0"/>
              <a:t>‹#›</a:t>
            </a:fld>
            <a:endParaRPr lang="en-US"/>
          </a:p>
        </p:txBody>
      </p:sp>
    </p:spTree>
    <p:extLst>
      <p:ext uri="{BB962C8B-B14F-4D97-AF65-F5344CB8AC3E}">
        <p14:creationId xmlns:p14="http://schemas.microsoft.com/office/powerpoint/2010/main" val="2219021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F390485-6809-4F95-9CC6-FF04C059C121}" type="datetimeFigureOut">
              <a:rPr lang="en-US" smtClean="0"/>
              <a:t>2/7/2023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08CA311-80AB-4E2F-8CE6-ED888951DB01}" type="slidenum">
              <a:rPr lang="en-US" smtClean="0"/>
              <a:t>‹#›</a:t>
            </a:fld>
            <a:endParaRPr lang="en-US"/>
          </a:p>
        </p:txBody>
      </p:sp>
    </p:spTree>
    <p:extLst>
      <p:ext uri="{BB962C8B-B14F-4D97-AF65-F5344CB8AC3E}">
        <p14:creationId xmlns:p14="http://schemas.microsoft.com/office/powerpoint/2010/main" val="3350948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https://www.youtube.com/embed/pZLgVSF18ug?feature=oembed" TargetMode="External"/><Relationship Id="rId1" Type="http://schemas.openxmlformats.org/officeDocument/2006/relationships/tags" Target="../tags/tag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notesSlide" Target="../notesSlides/notesSlide9.xm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04B71-BD0C-4BF3-A356-50A9B615D2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35" r="3733" b="8127"/>
          <a:stretch/>
        </p:blipFill>
        <p:spPr>
          <a:xfrm>
            <a:off x="7614726" y="-26377"/>
            <a:ext cx="10673274" cy="10313377"/>
          </a:xfrm>
          <a:prstGeom prst="rect">
            <a:avLst/>
          </a:prstGeom>
        </p:spPr>
      </p:pic>
      <p:sp>
        <p:nvSpPr>
          <p:cNvPr id="9" name="TextBox 9"/>
          <p:cNvSpPr txBox="1"/>
          <p:nvPr/>
        </p:nvSpPr>
        <p:spPr>
          <a:xfrm>
            <a:off x="349691" y="2840271"/>
            <a:ext cx="7658929" cy="2420406"/>
          </a:xfrm>
          <a:prstGeom prst="rect">
            <a:avLst/>
          </a:prstGeom>
        </p:spPr>
        <p:txBody>
          <a:bodyPr wrap="square" lIns="0" tIns="0" rIns="0" bIns="0" rtlCol="0" anchor="t">
            <a:spAutoFit/>
          </a:bodyPr>
          <a:lstStyle/>
          <a:p>
            <a:pPr>
              <a:lnSpc>
                <a:spcPts val="9889"/>
              </a:lnSpc>
            </a:pPr>
            <a:r>
              <a:rPr lang="en-US" sz="6000" dirty="0">
                <a:latin typeface="Open Sans" panose="020B0606030504020204" pitchFamily="34" charset="0"/>
                <a:ea typeface="Open Sans" panose="020B0606030504020204" pitchFamily="34" charset="0"/>
                <a:cs typeface="Open Sans" panose="020B0606030504020204" pitchFamily="34" charset="0"/>
              </a:rPr>
              <a:t>Using Evidence-Based Practices</a:t>
            </a:r>
          </a:p>
        </p:txBody>
      </p:sp>
      <p:sp>
        <p:nvSpPr>
          <p:cNvPr id="10" name="TextBox 10"/>
          <p:cNvSpPr txBox="1"/>
          <p:nvPr/>
        </p:nvSpPr>
        <p:spPr>
          <a:xfrm>
            <a:off x="893567" y="9324975"/>
            <a:ext cx="5038549" cy="355601"/>
          </a:xfrm>
          <a:prstGeom prst="rect">
            <a:avLst/>
          </a:prstGeom>
        </p:spPr>
        <p:txBody>
          <a:bodyPr lIns="0" tIns="0" rIns="0" bIns="0" rtlCol="0" anchor="t">
            <a:spAutoFit/>
          </a:bodyPr>
          <a:lstStyle/>
          <a:p>
            <a:pPr>
              <a:lnSpc>
                <a:spcPts val="2660"/>
              </a:lnSpc>
            </a:pPr>
            <a:r>
              <a:rPr lang="en-US" sz="2800" dirty="0">
                <a:solidFill>
                  <a:srgbClr val="3C3836"/>
                </a:solidFill>
                <a:latin typeface="Open Sans"/>
              </a:rPr>
              <a:t>ACCS Principles </a:t>
            </a:r>
            <a:endParaRPr lang="en-US" sz="2800" dirty="0">
              <a:solidFill>
                <a:srgbClr val="3C3836"/>
              </a:solidFill>
              <a:latin typeface="Open Sans Bold"/>
            </a:endParaRPr>
          </a:p>
        </p:txBody>
      </p:sp>
      <p:grpSp>
        <p:nvGrpSpPr>
          <p:cNvPr id="12" name="Group 4">
            <a:extLst>
              <a:ext uri="{FF2B5EF4-FFF2-40B4-BE49-F238E27FC236}">
                <a16:creationId xmlns:a16="http://schemas.microsoft.com/office/drawing/2014/main" id="{E920424F-6C31-4FD4-9832-30644A6C5E52}"/>
              </a:ext>
            </a:extLst>
          </p:cNvPr>
          <p:cNvGrpSpPr/>
          <p:nvPr/>
        </p:nvGrpSpPr>
        <p:grpSpPr>
          <a:xfrm>
            <a:off x="342071" y="-1523373"/>
            <a:ext cx="1676400" cy="3046745"/>
            <a:chOff x="0" y="0"/>
            <a:chExt cx="706484" cy="926813"/>
          </a:xfrm>
          <a:solidFill>
            <a:srgbClr val="FFC500"/>
          </a:solidFill>
        </p:grpSpPr>
        <p:sp>
          <p:nvSpPr>
            <p:cNvPr id="14" name="Freeform 5">
              <a:extLst>
                <a:ext uri="{FF2B5EF4-FFF2-40B4-BE49-F238E27FC236}">
                  <a16:creationId xmlns:a16="http://schemas.microsoft.com/office/drawing/2014/main" id="{734428E5-4992-40A2-AE96-7970181145EF}"/>
                </a:ext>
              </a:extLst>
            </p:cNvPr>
            <p:cNvSpPr/>
            <p:nvPr/>
          </p:nvSpPr>
          <p:spPr>
            <a:xfrm>
              <a:off x="0" y="0"/>
              <a:ext cx="706484" cy="926813"/>
            </a:xfrm>
            <a:custGeom>
              <a:avLst/>
              <a:gdLst/>
              <a:ahLst/>
              <a:cxnLst/>
              <a:rect l="l" t="t" r="r" b="b"/>
              <a:pathLst>
                <a:path w="706484" h="926813">
                  <a:moveTo>
                    <a:pt x="0" y="0"/>
                  </a:moveTo>
                  <a:lnTo>
                    <a:pt x="706484" y="0"/>
                  </a:lnTo>
                  <a:lnTo>
                    <a:pt x="706484" y="926813"/>
                  </a:lnTo>
                  <a:lnTo>
                    <a:pt x="0" y="926813"/>
                  </a:lnTo>
                  <a:close/>
                </a:path>
              </a:pathLst>
            </a:custGeom>
            <a:grpFill/>
          </p:spPr>
        </p:sp>
      </p:grpSp>
      <p:pic>
        <p:nvPicPr>
          <p:cNvPr id="15" name="Picture 14">
            <a:extLst>
              <a:ext uri="{FF2B5EF4-FFF2-40B4-BE49-F238E27FC236}">
                <a16:creationId xmlns:a16="http://schemas.microsoft.com/office/drawing/2014/main" id="{E973DE58-2156-413F-B477-993B7290B544}"/>
              </a:ext>
            </a:extLst>
          </p:cNvPr>
          <p:cNvPicPr>
            <a:picLocks noChangeAspect="1"/>
          </p:cNvPicPr>
          <p:nvPr/>
        </p:nvPicPr>
        <p:blipFill>
          <a:blip r:embed="rId5"/>
          <a:stretch>
            <a:fillRect/>
          </a:stretch>
        </p:blipFill>
        <p:spPr>
          <a:xfrm>
            <a:off x="17602200" y="363773"/>
            <a:ext cx="289559" cy="2461258"/>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 name="Picture 22" descr="Three neatly stacked books">
            <a:extLst>
              <a:ext uri="{FF2B5EF4-FFF2-40B4-BE49-F238E27FC236}">
                <a16:creationId xmlns:a16="http://schemas.microsoft.com/office/drawing/2014/main" id="{78629E64-81B3-4E55-8AD9-6B183EA33710}"/>
              </a:ext>
            </a:extLst>
          </p:cNvPr>
          <p:cNvPicPr>
            <a:picLocks noChangeAspect="1"/>
          </p:cNvPicPr>
          <p:nvPr/>
        </p:nvPicPr>
        <p:blipFill>
          <a:blip r:embed="rId4">
            <a:extLst>
              <a:ext uri="{28A0092B-C50C-407E-A947-70E740481C1C}">
                <a14:useLocalDpi xmlns:a14="http://schemas.microsoft.com/office/drawing/2010/main" val="0"/>
              </a:ext>
            </a:extLst>
          </a:blip>
          <a:srcRect t="7802" b="7802"/>
          <a:stretch/>
        </p:blipFill>
        <p:spPr>
          <a:xfrm>
            <a:off x="34636" y="0"/>
            <a:ext cx="18288000" cy="10287000"/>
          </a:xfrm>
          <a:prstGeom prst="rect">
            <a:avLst/>
          </a:prstGeom>
        </p:spPr>
      </p:pic>
      <p:sp>
        <p:nvSpPr>
          <p:cNvPr id="27" name="Rectangle 26">
            <a:extLst>
              <a:ext uri="{FF2B5EF4-FFF2-40B4-BE49-F238E27FC236}">
                <a16:creationId xmlns:a16="http://schemas.microsoft.com/office/drawing/2014/main" id="{85C82D07-D1D5-48D9-A7A0-FA1EEAB2A9A2}"/>
              </a:ext>
            </a:extLst>
          </p:cNvPr>
          <p:cNvSpPr/>
          <p:nvPr/>
        </p:nvSpPr>
        <p:spPr>
          <a:xfrm>
            <a:off x="609600" y="342900"/>
            <a:ext cx="12725400" cy="9677400"/>
          </a:xfrm>
          <a:prstGeom prst="rect">
            <a:avLst/>
          </a:prstGeom>
          <a:solidFill>
            <a:schemeClr val="tx1">
              <a:alpha val="66000"/>
            </a:schemeClr>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29735" tIns="429735" rIns="429735" bIns="4893997" numCol="1" spcCol="1270" anchor="t" anchorCtr="0">
            <a:noAutofit/>
          </a:bodyPr>
          <a:lstStyle/>
          <a:p>
            <a:pPr marL="0" lvl="0" indent="0" algn="l" defTabSz="2800350">
              <a:lnSpc>
                <a:spcPct val="90000"/>
              </a:lnSpc>
              <a:spcBef>
                <a:spcPct val="0"/>
              </a:spcBef>
              <a:spcAft>
                <a:spcPct val="35000"/>
              </a:spcAft>
              <a:buNone/>
            </a:pPr>
            <a:r>
              <a:rPr lang="en-US" sz="6300" b="0" kern="1200" dirty="0"/>
              <a:t>Evidence-based practices must be followed with fidelity to be effective </a:t>
            </a:r>
            <a:endParaRPr lang="en-US" sz="6300" kern="1200" dirty="0"/>
          </a:p>
        </p:txBody>
      </p:sp>
      <p:sp>
        <p:nvSpPr>
          <p:cNvPr id="28" name="Rectangle 27">
            <a:extLst>
              <a:ext uri="{FF2B5EF4-FFF2-40B4-BE49-F238E27FC236}">
                <a16:creationId xmlns:a16="http://schemas.microsoft.com/office/drawing/2014/main" id="{3F3D2CC0-366A-4239-B1AD-2968912878A3}"/>
              </a:ext>
            </a:extLst>
          </p:cNvPr>
          <p:cNvSpPr/>
          <p:nvPr/>
        </p:nvSpPr>
        <p:spPr>
          <a:xfrm>
            <a:off x="820667" y="4000500"/>
            <a:ext cx="3984454" cy="50292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9754" tIns="219754" rIns="219754" bIns="219754" numCol="1" spcCol="1270" anchor="ctr" anchorCtr="0">
            <a:noAutofit/>
          </a:bodyPr>
          <a:lstStyle/>
          <a:p>
            <a:pPr marL="0" lvl="0" indent="0" algn="ctr" defTabSz="1333500">
              <a:lnSpc>
                <a:spcPct val="90000"/>
              </a:lnSpc>
              <a:spcBef>
                <a:spcPct val="0"/>
              </a:spcBef>
              <a:spcAft>
                <a:spcPct val="35000"/>
              </a:spcAft>
              <a:buNone/>
            </a:pPr>
            <a:r>
              <a:rPr lang="en-US" sz="3600" kern="1200" dirty="0"/>
              <a:t>Research shows that offering an intervention that ‘resembles’ an evidence-based practice is not sufficient</a:t>
            </a:r>
          </a:p>
        </p:txBody>
      </p:sp>
      <p:sp>
        <p:nvSpPr>
          <p:cNvPr id="29" name="Rectangle 28">
            <a:extLst>
              <a:ext uri="{FF2B5EF4-FFF2-40B4-BE49-F238E27FC236}">
                <a16:creationId xmlns:a16="http://schemas.microsoft.com/office/drawing/2014/main" id="{59311A45-333C-44DC-984B-2CAEA10790CE}"/>
              </a:ext>
            </a:extLst>
          </p:cNvPr>
          <p:cNvSpPr/>
          <p:nvPr/>
        </p:nvSpPr>
        <p:spPr>
          <a:xfrm>
            <a:off x="4868033" y="4000500"/>
            <a:ext cx="3984454" cy="5029200"/>
          </a:xfrm>
          <a:prstGeom prst="rect">
            <a:avLst/>
          </a:prstGeom>
        </p:spPr>
        <p:style>
          <a:lnRef idx="2">
            <a:schemeClr val="accent5">
              <a:hueOff val="-5760385"/>
              <a:satOff val="40834"/>
              <a:lumOff val="353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9754" tIns="219754" rIns="219754" bIns="219754" numCol="1" spcCol="1270" anchor="ctr" anchorCtr="0">
            <a:noAutofit/>
          </a:bodyPr>
          <a:lstStyle/>
          <a:p>
            <a:pPr marL="0" lvl="0" indent="0" algn="ctr" defTabSz="1333500">
              <a:lnSpc>
                <a:spcPct val="90000"/>
              </a:lnSpc>
              <a:spcBef>
                <a:spcPct val="0"/>
              </a:spcBef>
              <a:spcAft>
                <a:spcPct val="35000"/>
              </a:spcAft>
              <a:buNone/>
            </a:pPr>
            <a:r>
              <a:rPr lang="en-US" sz="3600" kern="1200" dirty="0"/>
              <a:t>Providing interventions that are administered with fidelity will result in superior outcomes</a:t>
            </a:r>
          </a:p>
        </p:txBody>
      </p:sp>
      <p:sp>
        <p:nvSpPr>
          <p:cNvPr id="30" name="Rectangle 29">
            <a:extLst>
              <a:ext uri="{FF2B5EF4-FFF2-40B4-BE49-F238E27FC236}">
                <a16:creationId xmlns:a16="http://schemas.microsoft.com/office/drawing/2014/main" id="{F3B8F90E-7D2C-4C83-A0A7-D3A07AB04D50}"/>
              </a:ext>
            </a:extLst>
          </p:cNvPr>
          <p:cNvSpPr/>
          <p:nvPr/>
        </p:nvSpPr>
        <p:spPr>
          <a:xfrm>
            <a:off x="8915400" y="4000500"/>
            <a:ext cx="3984454" cy="5029200"/>
          </a:xfrm>
          <a:prstGeom prst="rect">
            <a:avLst/>
          </a:prstGeom>
        </p:spPr>
        <p:style>
          <a:lnRef idx="2">
            <a:schemeClr val="accent5">
              <a:hueOff val="-11520771"/>
              <a:satOff val="81667"/>
              <a:lumOff val="705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9754" tIns="219754" rIns="219754" bIns="219754" numCol="1" spcCol="1270" anchor="ctr" anchorCtr="0">
            <a:noAutofit/>
          </a:bodyPr>
          <a:lstStyle/>
          <a:p>
            <a:pPr marL="0" lvl="0" indent="0" algn="ctr" defTabSz="1333500">
              <a:lnSpc>
                <a:spcPct val="90000"/>
              </a:lnSpc>
              <a:spcBef>
                <a:spcPct val="0"/>
              </a:spcBef>
              <a:spcAft>
                <a:spcPct val="35000"/>
              </a:spcAft>
              <a:buNone/>
            </a:pPr>
            <a:r>
              <a:rPr lang="en-US" sz="3600" kern="1200" dirty="0"/>
              <a:t>Persons served have a right to access to interventions that are known to be effective</a:t>
            </a:r>
          </a:p>
        </p:txBody>
      </p:sp>
    </p:spTree>
    <p:custDataLst>
      <p:tags r:id="rId1"/>
    </p:custDataLst>
    <p:extLst>
      <p:ext uri="{BB962C8B-B14F-4D97-AF65-F5344CB8AC3E}">
        <p14:creationId xmlns:p14="http://schemas.microsoft.com/office/powerpoint/2010/main" val="117021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F185B5-6FB4-45DC-9AE7-F7A26BD7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prstClr val="white"/>
              </a:solidFill>
              <a:latin typeface="Calibri" panose="020F0502020204030204"/>
            </a:endParaRPr>
          </a:p>
        </p:txBody>
      </p:sp>
      <p:sp>
        <p:nvSpPr>
          <p:cNvPr id="10" name="Rectangle 9">
            <a:extLst>
              <a:ext uri="{FF2B5EF4-FFF2-40B4-BE49-F238E27FC236}">
                <a16:creationId xmlns:a16="http://schemas.microsoft.com/office/drawing/2014/main" id="{EA5B116B-4263-41E0-B09F-AAFE919C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9737" y="983411"/>
            <a:ext cx="16088264" cy="817630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7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BBB4CD-91DE-4659-A9FD-C688A705027C}"/>
              </a:ext>
            </a:extLst>
          </p:cNvPr>
          <p:cNvSpPr>
            <a:spLocks noGrp="1"/>
          </p:cNvSpPr>
          <p:nvPr>
            <p:ph idx="1"/>
          </p:nvPr>
        </p:nvSpPr>
        <p:spPr>
          <a:xfrm>
            <a:off x="2796294" y="4601499"/>
            <a:ext cx="12999225" cy="4185591"/>
          </a:xfrm>
        </p:spPr>
        <p:txBody>
          <a:bodyPr anchor="t">
            <a:normAutofit/>
          </a:bodyPr>
          <a:lstStyle/>
          <a:p>
            <a:pPr marL="0" indent="0">
              <a:spcBef>
                <a:spcPct val="20000"/>
              </a:spcBef>
              <a:buNone/>
              <a:defRPr/>
            </a:pPr>
            <a:r>
              <a:rPr lang="en-US" sz="2700">
                <a:latin typeface="Calibri"/>
              </a:rPr>
              <a:t>Reference</a:t>
            </a:r>
          </a:p>
          <a:p>
            <a:pPr marL="0" indent="0">
              <a:spcBef>
                <a:spcPct val="20000"/>
              </a:spcBef>
              <a:buNone/>
              <a:defRPr/>
            </a:pPr>
            <a:r>
              <a:rPr lang="en-US" sz="2700">
                <a:latin typeface="Calibri"/>
              </a:rPr>
              <a:t>Drake et al. (2001). Implementing evidence-based practices in routine mental health service settings. Psychiatric Services, 52(2) p. 179-182</a:t>
            </a:r>
          </a:p>
          <a:p>
            <a:pPr marL="0" indent="0">
              <a:spcBef>
                <a:spcPct val="20000"/>
              </a:spcBef>
              <a:buNone/>
              <a:defRPr/>
            </a:pPr>
            <a:endParaRPr lang="en-US" sz="2700">
              <a:latin typeface="Calibri"/>
            </a:endParaRPr>
          </a:p>
        </p:txBody>
      </p:sp>
      <p:cxnSp>
        <p:nvCxnSpPr>
          <p:cNvPr id="12" name="Straight Connector 11">
            <a:extLst>
              <a:ext uri="{FF2B5EF4-FFF2-40B4-BE49-F238E27FC236}">
                <a16:creationId xmlns:a16="http://schemas.microsoft.com/office/drawing/2014/main" id="{B5F2DA1D-C1F2-44D4-8BB3-F29B9DD0B2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177002"/>
            <a:ext cx="18288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C6FECB-D48F-4DB7-A7B4-3A9E377B1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7048985" y="8415"/>
            <a:ext cx="0" cy="10287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831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CD3E1B80-63F7-45AF-86A1-7D857BC9F268}"/>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6157" t="35166" r="5746" b="20574"/>
          <a:stretch/>
        </p:blipFill>
        <p:spPr>
          <a:xfrm>
            <a:off x="0" y="-24796"/>
            <a:ext cx="18288000" cy="5168296"/>
          </a:xfrm>
          <a:prstGeom prst="rect">
            <a:avLst/>
          </a:prstGeom>
        </p:spPr>
      </p:pic>
      <p:sp>
        <p:nvSpPr>
          <p:cNvPr id="15" name="Freeform 5">
            <a:extLst>
              <a:ext uri="{FF2B5EF4-FFF2-40B4-BE49-F238E27FC236}">
                <a16:creationId xmlns:a16="http://schemas.microsoft.com/office/drawing/2014/main" id="{DBF1C02B-A958-4661-83ED-B091CD528465}"/>
              </a:ext>
            </a:extLst>
          </p:cNvPr>
          <p:cNvSpPr/>
          <p:nvPr/>
        </p:nvSpPr>
        <p:spPr>
          <a:xfrm rot="5400000">
            <a:off x="8477842" y="-7925984"/>
            <a:ext cx="1332316" cy="18288000"/>
          </a:xfrm>
          <a:custGeom>
            <a:avLst/>
            <a:gdLst/>
            <a:ahLst/>
            <a:cxnLst/>
            <a:rect l="l" t="t" r="r" b="b"/>
            <a:pathLst>
              <a:path w="706484" h="926813">
                <a:moveTo>
                  <a:pt x="0" y="0"/>
                </a:moveTo>
                <a:lnTo>
                  <a:pt x="706484" y="0"/>
                </a:lnTo>
                <a:lnTo>
                  <a:pt x="706484" y="926813"/>
                </a:lnTo>
                <a:lnTo>
                  <a:pt x="0" y="926813"/>
                </a:lnTo>
                <a:close/>
              </a:path>
            </a:pathLst>
          </a:custGeom>
          <a:solidFill>
            <a:srgbClr val="FFC500">
              <a:alpha val="54000"/>
            </a:srgbClr>
          </a:solidFill>
        </p:spPr>
        <p:txBody>
          <a:bodyPr/>
          <a:lstStyle/>
          <a:p>
            <a:endParaRPr lang="en-US" dirty="0"/>
          </a:p>
        </p:txBody>
      </p:sp>
      <p:sp>
        <p:nvSpPr>
          <p:cNvPr id="24" name="Oval 23">
            <a:extLst>
              <a:ext uri="{FF2B5EF4-FFF2-40B4-BE49-F238E27FC236}">
                <a16:creationId xmlns:a16="http://schemas.microsoft.com/office/drawing/2014/main" id="{037AE844-348F-4E9F-A754-7538DC2C8D1A}"/>
              </a:ext>
            </a:extLst>
          </p:cNvPr>
          <p:cNvSpPr/>
          <p:nvPr/>
        </p:nvSpPr>
        <p:spPr>
          <a:xfrm>
            <a:off x="981843" y="678176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37ABA7"/>
                </a:solidFill>
              </a:rPr>
              <a:t>01</a:t>
            </a:r>
          </a:p>
        </p:txBody>
      </p:sp>
      <p:sp>
        <p:nvSpPr>
          <p:cNvPr id="16" name="TextBox 15">
            <a:extLst>
              <a:ext uri="{FF2B5EF4-FFF2-40B4-BE49-F238E27FC236}">
                <a16:creationId xmlns:a16="http://schemas.microsoft.com/office/drawing/2014/main" id="{70C4E53A-C35E-41A9-BD6F-8757D751A557}"/>
              </a:ext>
            </a:extLst>
          </p:cNvPr>
          <p:cNvSpPr txBox="1"/>
          <p:nvPr/>
        </p:nvSpPr>
        <p:spPr>
          <a:xfrm>
            <a:off x="44669" y="658963"/>
            <a:ext cx="11506200" cy="1200329"/>
          </a:xfrm>
          <a:prstGeom prst="rect">
            <a:avLst/>
          </a:prstGeom>
          <a:noFill/>
        </p:spPr>
        <p:txBody>
          <a:bodyPr wrap="square" rtlCol="0">
            <a:spAutoFit/>
          </a:bodyPr>
          <a:lstStyle/>
          <a:p>
            <a:r>
              <a:rPr lang="en-US" sz="7200" dirty="0">
                <a:solidFill>
                  <a:schemeClr val="bg1"/>
                </a:solidFill>
                <a:ea typeface="Open Sans" panose="020B0606030504020204" pitchFamily="34" charset="0"/>
                <a:cs typeface="Open Sans" panose="020B0606030504020204" pitchFamily="34" charset="0"/>
              </a:rPr>
              <a:t>Learning Objectives </a:t>
            </a:r>
          </a:p>
        </p:txBody>
      </p:sp>
      <p:sp>
        <p:nvSpPr>
          <p:cNvPr id="17" name="TextBox 16">
            <a:extLst>
              <a:ext uri="{FF2B5EF4-FFF2-40B4-BE49-F238E27FC236}">
                <a16:creationId xmlns:a16="http://schemas.microsoft.com/office/drawing/2014/main" id="{E8C1C3C1-474A-4596-B4FB-C7BCDCFA5660}"/>
              </a:ext>
            </a:extLst>
          </p:cNvPr>
          <p:cNvSpPr txBox="1"/>
          <p:nvPr/>
        </p:nvSpPr>
        <p:spPr>
          <a:xfrm>
            <a:off x="228600" y="5250605"/>
            <a:ext cx="8635051" cy="1200329"/>
          </a:xfrm>
          <a:prstGeom prst="rect">
            <a:avLst/>
          </a:prstGeom>
          <a:noFill/>
        </p:spPr>
        <p:txBody>
          <a:bodyPr wrap="square" rtlCol="0">
            <a:spAutoFit/>
          </a:bodyPr>
          <a:lstStyle/>
          <a:p>
            <a:r>
              <a:rPr lang="en-US" sz="3600" dirty="0">
                <a:latin typeface="+mj-lt"/>
              </a:rPr>
              <a:t>During this module you will:</a:t>
            </a:r>
          </a:p>
          <a:p>
            <a:endParaRPr lang="en-US" sz="3600" dirty="0">
              <a:latin typeface="DM Serif Display Bold"/>
            </a:endParaRPr>
          </a:p>
        </p:txBody>
      </p:sp>
      <p:sp>
        <p:nvSpPr>
          <p:cNvPr id="19" name="TextBox 18">
            <a:extLst>
              <a:ext uri="{FF2B5EF4-FFF2-40B4-BE49-F238E27FC236}">
                <a16:creationId xmlns:a16="http://schemas.microsoft.com/office/drawing/2014/main" id="{12F61466-4C8F-4A5A-84D0-2D81DE9BD614}"/>
              </a:ext>
            </a:extLst>
          </p:cNvPr>
          <p:cNvSpPr txBox="1"/>
          <p:nvPr/>
        </p:nvSpPr>
        <p:spPr>
          <a:xfrm>
            <a:off x="8293264" y="6923673"/>
            <a:ext cx="3200400" cy="2062103"/>
          </a:xfrm>
          <a:prstGeom prst="rect">
            <a:avLst/>
          </a:prstGeom>
          <a:noFill/>
        </p:spPr>
        <p:txBody>
          <a:bodyPr wrap="square" lIns="91440" tIns="45720" rIns="91440" bIns="45720" anchor="t">
            <a:spAutoFit/>
          </a:bodyPr>
          <a:lstStyle>
            <a:defPPr>
              <a:defRPr lang="en-US"/>
            </a:defPPr>
            <a:lvl1pPr>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en-US" sz="3200" dirty="0"/>
              <a:t>Learn</a:t>
            </a:r>
          </a:p>
          <a:p>
            <a:r>
              <a:rPr lang="en-US" sz="3200" b="0" dirty="0">
                <a:latin typeface="Open Sans"/>
                <a:ea typeface="Open Sans"/>
                <a:cs typeface="Open Sans"/>
              </a:rPr>
              <a:t>the definition &amp; importance of EBPs</a:t>
            </a:r>
            <a:endParaRPr lang="en-US" sz="3200" b="0" dirty="0"/>
          </a:p>
        </p:txBody>
      </p:sp>
      <p:sp>
        <p:nvSpPr>
          <p:cNvPr id="28" name="Oval 27">
            <a:extLst>
              <a:ext uri="{FF2B5EF4-FFF2-40B4-BE49-F238E27FC236}">
                <a16:creationId xmlns:a16="http://schemas.microsoft.com/office/drawing/2014/main" id="{9F1174BE-DF3B-4A11-9E56-01378E787B69}"/>
              </a:ext>
            </a:extLst>
          </p:cNvPr>
          <p:cNvSpPr/>
          <p:nvPr/>
        </p:nvSpPr>
        <p:spPr>
          <a:xfrm>
            <a:off x="7323535" y="678176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6"/>
                </a:solidFill>
              </a:rPr>
              <a:t>02</a:t>
            </a:r>
          </a:p>
        </p:txBody>
      </p:sp>
      <p:sp>
        <p:nvSpPr>
          <p:cNvPr id="29" name="TextBox 28">
            <a:extLst>
              <a:ext uri="{FF2B5EF4-FFF2-40B4-BE49-F238E27FC236}">
                <a16:creationId xmlns:a16="http://schemas.microsoft.com/office/drawing/2014/main" id="{E0C8B625-D18F-4C27-ACF4-B70CB064FFB6}"/>
              </a:ext>
            </a:extLst>
          </p:cNvPr>
          <p:cNvSpPr txBox="1"/>
          <p:nvPr/>
        </p:nvSpPr>
        <p:spPr>
          <a:xfrm>
            <a:off x="1896242" y="6923673"/>
            <a:ext cx="4848482" cy="2062103"/>
          </a:xfrm>
          <a:prstGeom prst="rect">
            <a:avLst/>
          </a:prstGeom>
          <a:noFill/>
        </p:spPr>
        <p:txBody>
          <a:bodyPr wrap="square" lIns="91440" tIns="45720" rIns="91440" bIns="45720" anchor="t">
            <a:sp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Reflect</a:t>
            </a:r>
          </a:p>
          <a:p>
            <a:r>
              <a:rPr lang="en-US" sz="3200" dirty="0">
                <a:latin typeface="Open Sans"/>
                <a:ea typeface="Open Sans"/>
                <a:cs typeface="Open Sans"/>
              </a:rPr>
              <a:t>on your own experience with Evidence-Based Practices (EBPs)</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Oval 29">
            <a:extLst>
              <a:ext uri="{FF2B5EF4-FFF2-40B4-BE49-F238E27FC236}">
                <a16:creationId xmlns:a16="http://schemas.microsoft.com/office/drawing/2014/main" id="{A045C39F-1C34-4809-93A1-D6052D117D16}"/>
              </a:ext>
            </a:extLst>
          </p:cNvPr>
          <p:cNvSpPr/>
          <p:nvPr/>
        </p:nvSpPr>
        <p:spPr>
          <a:xfrm>
            <a:off x="12801600" y="6794103"/>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75000"/>
                  </a:schemeClr>
                </a:solidFill>
              </a:rPr>
              <a:t>03</a:t>
            </a:r>
          </a:p>
        </p:txBody>
      </p:sp>
      <p:pic>
        <p:nvPicPr>
          <p:cNvPr id="13" name="Picture 12">
            <a:extLst>
              <a:ext uri="{FF2B5EF4-FFF2-40B4-BE49-F238E27FC236}">
                <a16:creationId xmlns:a16="http://schemas.microsoft.com/office/drawing/2014/main" id="{A35B7797-7415-412B-8349-C10E80F5EB44}"/>
              </a:ext>
            </a:extLst>
          </p:cNvPr>
          <p:cNvPicPr>
            <a:picLocks noChangeAspect="1"/>
          </p:cNvPicPr>
          <p:nvPr/>
        </p:nvPicPr>
        <p:blipFill>
          <a:blip r:embed="rId5"/>
          <a:stretch>
            <a:fillRect/>
          </a:stretch>
        </p:blipFill>
        <p:spPr>
          <a:xfrm>
            <a:off x="17602200" y="363773"/>
            <a:ext cx="289559" cy="2461258"/>
          </a:xfrm>
          <a:prstGeom prst="rect">
            <a:avLst/>
          </a:prstGeom>
        </p:spPr>
      </p:pic>
      <p:sp>
        <p:nvSpPr>
          <p:cNvPr id="31" name="TextBox 30">
            <a:extLst>
              <a:ext uri="{FF2B5EF4-FFF2-40B4-BE49-F238E27FC236}">
                <a16:creationId xmlns:a16="http://schemas.microsoft.com/office/drawing/2014/main" id="{807CAFDC-A0FF-4109-B7C6-8A4A489CA65D}"/>
              </a:ext>
            </a:extLst>
          </p:cNvPr>
          <p:cNvSpPr txBox="1"/>
          <p:nvPr/>
        </p:nvSpPr>
        <p:spPr>
          <a:xfrm>
            <a:off x="13716000" y="6940743"/>
            <a:ext cx="3317313" cy="2554545"/>
          </a:xfrm>
          <a:prstGeom prst="rect">
            <a:avLst/>
          </a:prstGeom>
          <a:noFill/>
        </p:spPr>
        <p:txBody>
          <a:bodyPr wrap="square" lIns="91440" tIns="45720" rIns="91440" bIns="45720" anchor="t">
            <a:spAutoFit/>
          </a:bodyPr>
          <a:lstStyle>
            <a:defPPr>
              <a:defRPr lang="en-US"/>
            </a:defPPr>
            <a:lvl1pPr>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en-US" sz="3200" dirty="0"/>
              <a:t>Identify Examples </a:t>
            </a:r>
            <a:r>
              <a:rPr lang="en-US" sz="3200" b="0" dirty="0"/>
              <a:t>of</a:t>
            </a:r>
            <a:endParaRPr lang="en-US" sz="3200" dirty="0"/>
          </a:p>
          <a:p>
            <a:r>
              <a:rPr lang="en-US" sz="3200" b="0" dirty="0">
                <a:latin typeface="Open Sans"/>
                <a:ea typeface="Open Sans"/>
                <a:cs typeface="Open Sans"/>
              </a:rPr>
              <a:t>EBPs that you have </a:t>
            </a:r>
            <a:r>
              <a:rPr lang="en-US" sz="3200" b="0">
                <a:latin typeface="Open Sans"/>
                <a:ea typeface="Open Sans"/>
                <a:cs typeface="Open Sans"/>
              </a:rPr>
              <a:t>more vs </a:t>
            </a:r>
            <a:r>
              <a:rPr lang="en-US" sz="3200" b="0" dirty="0">
                <a:latin typeface="Open Sans"/>
                <a:ea typeface="Open Sans"/>
                <a:cs typeface="Open Sans"/>
              </a:rPr>
              <a:t>less experience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1000"/>
          </a:schemeClr>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37104F5-12BE-49FF-9A81-D90D7B4A010B}"/>
              </a:ext>
            </a:extLst>
          </p:cNvPr>
          <p:cNvPicPr>
            <a:picLocks noChangeAspect="1"/>
          </p:cNvPicPr>
          <p:nvPr/>
        </p:nvPicPr>
        <p:blipFill rotWithShape="1">
          <a:blip r:embed="rId4">
            <a:extLst>
              <a:ext uri="{28A0092B-C50C-407E-A947-70E740481C1C}">
                <a14:useLocalDpi xmlns:a14="http://schemas.microsoft.com/office/drawing/2010/main" val="0"/>
              </a:ext>
            </a:extLst>
          </a:blip>
          <a:srcRect l="13378" t="3704" r="45470" b="-726"/>
          <a:stretch/>
        </p:blipFill>
        <p:spPr>
          <a:xfrm>
            <a:off x="-129585" y="0"/>
            <a:ext cx="7860536" cy="10424160"/>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1120" y="7101522"/>
            <a:ext cx="293783" cy="2485858"/>
          </a:xfrm>
          <a:prstGeom prst="rect">
            <a:avLst/>
          </a:prstGeom>
        </p:spPr>
      </p:pic>
      <p:sp>
        <p:nvSpPr>
          <p:cNvPr id="4" name="TextBox 4"/>
          <p:cNvSpPr txBox="1"/>
          <p:nvPr/>
        </p:nvSpPr>
        <p:spPr>
          <a:xfrm>
            <a:off x="11516422" y="659608"/>
            <a:ext cx="6491229" cy="1177823"/>
          </a:xfrm>
          <a:prstGeom prst="rect">
            <a:avLst/>
          </a:prstGeom>
        </p:spPr>
        <p:txBody>
          <a:bodyPr lIns="0" tIns="0" rIns="0" bIns="0" rtlCol="0" anchor="t">
            <a:spAutoFit/>
          </a:bodyPr>
          <a:lstStyle/>
          <a:p>
            <a:pPr>
              <a:lnSpc>
                <a:spcPts val="9889"/>
              </a:lnSpc>
            </a:pPr>
            <a:r>
              <a:rPr lang="en-US" sz="6000" dirty="0">
                <a:solidFill>
                  <a:schemeClr val="bg1"/>
                </a:solidFill>
                <a:latin typeface="DM Serif Display Bold"/>
              </a:rPr>
              <a:t>Activity</a:t>
            </a:r>
          </a:p>
        </p:txBody>
      </p:sp>
      <p:sp>
        <p:nvSpPr>
          <p:cNvPr id="22" name="Rectangle 21">
            <a:extLst>
              <a:ext uri="{FF2B5EF4-FFF2-40B4-BE49-F238E27FC236}">
                <a16:creationId xmlns:a16="http://schemas.microsoft.com/office/drawing/2014/main" id="{4CF64FCF-D346-4D20-A017-4117A7475837}"/>
              </a:ext>
            </a:extLst>
          </p:cNvPr>
          <p:cNvSpPr/>
          <p:nvPr/>
        </p:nvSpPr>
        <p:spPr>
          <a:xfrm>
            <a:off x="8052527" y="658722"/>
            <a:ext cx="9743962" cy="943777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en-US" sz="6000" dirty="0">
              <a:latin typeface="Open Sans" panose="020B0606030504020204" pitchFamily="34" charset="0"/>
              <a:ea typeface="Open Sans" panose="020B0606030504020204" pitchFamily="34" charset="0"/>
              <a:cs typeface="Open Sans" panose="020B0606030504020204" pitchFamily="34" charset="0"/>
            </a:endParaRPr>
          </a:p>
          <a:p>
            <a:endParaRPr lang="en-US" sz="60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88A7024-ACC6-49B1-A538-1778AC5F78E4}"/>
              </a:ext>
            </a:extLst>
          </p:cNvPr>
          <p:cNvSpPr txBox="1"/>
          <p:nvPr/>
        </p:nvSpPr>
        <p:spPr>
          <a:xfrm>
            <a:off x="8158108" y="1886712"/>
            <a:ext cx="9743962" cy="3477875"/>
          </a:xfrm>
          <a:prstGeom prst="rect">
            <a:avLst/>
          </a:prstGeom>
          <a:noFill/>
        </p:spPr>
        <p:txBody>
          <a:bodyPr wrap="square">
            <a:spAutoFit/>
          </a:bodyPr>
          <a:lstStyle/>
          <a:p>
            <a:pPr algn="ctr"/>
            <a:r>
              <a:rPr lang="en-US" sz="6000" dirty="0">
                <a:latin typeface="Open Sans" panose="020B0606030504020204" pitchFamily="34" charset="0"/>
                <a:ea typeface="Open Sans" panose="020B0606030504020204" pitchFamily="34" charset="0"/>
                <a:cs typeface="Open Sans" panose="020B0606030504020204" pitchFamily="34" charset="0"/>
              </a:rPr>
              <a:t>What is an evidence-based practice? </a:t>
            </a:r>
          </a:p>
          <a:p>
            <a:endParaRPr lang="en-US" sz="6000" dirty="0">
              <a:latin typeface="Open Sans" panose="020B0606030504020204" pitchFamily="34" charset="0"/>
              <a:ea typeface="Open Sans" panose="020B0606030504020204" pitchFamily="34" charset="0"/>
              <a:cs typeface="Open Sans" panose="020B0606030504020204" pitchFamily="34" charset="0"/>
            </a:endParaRPr>
          </a:p>
          <a:p>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68239153-0046-9143-8F0E-930D684FEEE2}"/>
              </a:ext>
            </a:extLst>
          </p:cNvPr>
          <p:cNvSpPr txBox="1"/>
          <p:nvPr/>
        </p:nvSpPr>
        <p:spPr>
          <a:xfrm>
            <a:off x="8506636" y="6149517"/>
            <a:ext cx="8835744" cy="3477875"/>
          </a:xfrm>
          <a:prstGeom prst="rect">
            <a:avLst/>
          </a:prstGeom>
          <a:noFill/>
        </p:spPr>
        <p:txBody>
          <a:bodyPr wrap="square" rtlCol="0">
            <a:spAutoFit/>
          </a:bodyPr>
          <a:lstStyle/>
          <a:p>
            <a:r>
              <a:rPr lang="en-US" sz="4400" dirty="0">
                <a:latin typeface="Open Sans" panose="020B0606030504020204" pitchFamily="34" charset="0"/>
                <a:ea typeface="Open Sans" panose="020B0606030504020204" pitchFamily="34" charset="0"/>
                <a:cs typeface="Open Sans" panose="020B0606030504020204" pitchFamily="34" charset="0"/>
              </a:rPr>
              <a:t>Can be:</a:t>
            </a:r>
          </a:p>
          <a:p>
            <a:pPr marL="857250" indent="-857250">
              <a:buFont typeface="Arial" panose="020B0604020202020204" pitchFamily="34" charset="0"/>
              <a:buChar char="•"/>
            </a:pPr>
            <a:r>
              <a:rPr lang="en-US" sz="4400" dirty="0">
                <a:latin typeface="Open Sans" panose="020B0606030504020204" pitchFamily="34" charset="0"/>
                <a:ea typeface="Open Sans" panose="020B0606030504020204" pitchFamily="34" charset="0"/>
                <a:cs typeface="Open Sans" panose="020B0606030504020204" pitchFamily="34" charset="0"/>
              </a:rPr>
              <a:t>Appropriate use of valid screening &amp; assessment instruments</a:t>
            </a:r>
          </a:p>
          <a:p>
            <a:pPr marL="857250" indent="-857250">
              <a:buFont typeface="Arial" panose="020B0604020202020204" pitchFamily="34" charset="0"/>
              <a:buChar char="•"/>
            </a:pPr>
            <a:r>
              <a:rPr lang="en-US" sz="4400" dirty="0">
                <a:latin typeface="Open Sans" panose="020B0606030504020204" pitchFamily="34" charset="0"/>
                <a:ea typeface="Open Sans" panose="020B0606030504020204" pitchFamily="34" charset="0"/>
                <a:cs typeface="Open Sans" panose="020B0606030504020204" pitchFamily="34" charset="0"/>
              </a:rPr>
              <a:t>Evidence-based interventions</a:t>
            </a:r>
          </a:p>
        </p:txBody>
      </p:sp>
    </p:spTree>
    <p:custDataLst>
      <p:tags r:id="rId1"/>
    </p:custDataLst>
    <p:extLst>
      <p:ext uri="{BB962C8B-B14F-4D97-AF65-F5344CB8AC3E}">
        <p14:creationId xmlns:p14="http://schemas.microsoft.com/office/powerpoint/2010/main" val="149512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412717"/>
            <a:ext cx="18283427" cy="2743199"/>
            <a:chOff x="-305" y="3144820"/>
            <a:chExt cx="9182100" cy="1551136"/>
          </a:xfrm>
        </p:grpSpPr>
        <p:sp useBgFill="1">
          <p:nvSpPr>
            <p:cNvPr id="22" name="Freeform: Shape 21">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951EA7E0-0A9C-4168-86D4-E87B0AA4D3F7}"/>
              </a:ext>
            </a:extLst>
          </p:cNvPr>
          <p:cNvSpPr txBox="1"/>
          <p:nvPr/>
        </p:nvSpPr>
        <p:spPr>
          <a:xfrm>
            <a:off x="381000" y="380253"/>
            <a:ext cx="16876573" cy="150098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dirty="0">
                <a:latin typeface="+mj-lt"/>
                <a:ea typeface="+mj-ea"/>
                <a:cs typeface="+mj-cs"/>
              </a:rPr>
              <a:t>Why do we use evidence-based practices in ACCS?</a:t>
            </a:r>
          </a:p>
        </p:txBody>
      </p:sp>
      <p:sp>
        <p:nvSpPr>
          <p:cNvPr id="33" name="Speech Bubble: Rectangle 32">
            <a:extLst>
              <a:ext uri="{FF2B5EF4-FFF2-40B4-BE49-F238E27FC236}">
                <a16:creationId xmlns:a16="http://schemas.microsoft.com/office/drawing/2014/main" id="{CFA610E2-EB5D-41AD-B73A-30B97BE1B1CF}"/>
              </a:ext>
            </a:extLst>
          </p:cNvPr>
          <p:cNvSpPr/>
          <p:nvPr/>
        </p:nvSpPr>
        <p:spPr>
          <a:xfrm>
            <a:off x="756527" y="1754649"/>
            <a:ext cx="10682296" cy="1554663"/>
          </a:xfrm>
          <a:prstGeom prst="wedgeRectCallout">
            <a:avLst>
              <a:gd name="adj1" fmla="val 67356"/>
              <a:gd name="adj2" fmla="val 34913"/>
            </a:avLst>
          </a:prstGeom>
        </p:spPr>
        <p:style>
          <a:lnRef idx="1">
            <a:schemeClr val="accent3"/>
          </a:lnRef>
          <a:fillRef idx="2">
            <a:schemeClr val="accent3"/>
          </a:fillRef>
          <a:effectRef idx="1">
            <a:schemeClr val="accent3"/>
          </a:effectRef>
          <a:fontRef idx="minor">
            <a:schemeClr val="dk1"/>
          </a:fontRef>
        </p:style>
        <p:txBody>
          <a:bodyPr/>
          <a:lstStyle/>
          <a:p>
            <a:pPr lvl="0"/>
            <a:r>
              <a:rPr lang="en-US" sz="4000" dirty="0">
                <a:solidFill>
                  <a:schemeClr val="tx1"/>
                </a:solidFill>
              </a:rPr>
              <a:t>Assist persons served with improving their functioning, well-being, and other outcomes </a:t>
            </a:r>
          </a:p>
        </p:txBody>
      </p:sp>
      <p:sp>
        <p:nvSpPr>
          <p:cNvPr id="36" name="TextBox 35">
            <a:extLst>
              <a:ext uri="{FF2B5EF4-FFF2-40B4-BE49-F238E27FC236}">
                <a16:creationId xmlns:a16="http://schemas.microsoft.com/office/drawing/2014/main" id="{62E608D6-6592-4FBA-BA43-59BCB1B6A3EA}"/>
              </a:ext>
            </a:extLst>
          </p:cNvPr>
          <p:cNvSpPr txBox="1"/>
          <p:nvPr/>
        </p:nvSpPr>
        <p:spPr>
          <a:xfrm>
            <a:off x="2514600" y="3762473"/>
            <a:ext cx="9197872" cy="1938992"/>
          </a:xfrm>
          <a:prstGeom prst="wedgeRectCallout">
            <a:avLst>
              <a:gd name="adj1" fmla="val 62154"/>
              <a:gd name="adj2" fmla="val -45979"/>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n-US" sz="4000" dirty="0">
                <a:solidFill>
                  <a:schemeClr val="tx1"/>
                </a:solidFill>
              </a:rPr>
              <a:t>Evidence-based interventions are effective in improving the lives of persons served but only about 10% actually receive EBPs</a:t>
            </a:r>
          </a:p>
        </p:txBody>
      </p:sp>
      <p:sp>
        <p:nvSpPr>
          <p:cNvPr id="38" name="TextBox 37">
            <a:extLst>
              <a:ext uri="{FF2B5EF4-FFF2-40B4-BE49-F238E27FC236}">
                <a16:creationId xmlns:a16="http://schemas.microsoft.com/office/drawing/2014/main" id="{C89018F0-2B16-4C31-869E-3D48D3E7E71C}"/>
              </a:ext>
            </a:extLst>
          </p:cNvPr>
          <p:cNvSpPr txBox="1"/>
          <p:nvPr/>
        </p:nvSpPr>
        <p:spPr>
          <a:xfrm>
            <a:off x="5308072" y="6316127"/>
            <a:ext cx="6092651" cy="2554545"/>
          </a:xfrm>
          <a:prstGeom prst="wedgeRectCallout">
            <a:avLst>
              <a:gd name="adj1" fmla="val 66672"/>
              <a:gd name="adj2" fmla="val -50889"/>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sz="4000" dirty="0">
                <a:solidFill>
                  <a:schemeClr val="tx1"/>
                </a:solidFill>
              </a:rPr>
              <a:t>Practices that are NOT evidence-based, are unrelated to improving client outcomes</a:t>
            </a:r>
          </a:p>
        </p:txBody>
      </p:sp>
      <p:pic>
        <p:nvPicPr>
          <p:cNvPr id="42" name="Picture 41" descr="Casual woman with finger on lips">
            <a:extLst>
              <a:ext uri="{FF2B5EF4-FFF2-40B4-BE49-F238E27FC236}">
                <a16:creationId xmlns:a16="http://schemas.microsoft.com/office/drawing/2014/main" id="{D270CFC4-57AD-4A1A-B8DC-99B72A385593}"/>
              </a:ext>
            </a:extLst>
          </p:cNvPr>
          <p:cNvPicPr>
            <a:picLocks noChangeAspect="1"/>
          </p:cNvPicPr>
          <p:nvPr/>
        </p:nvPicPr>
        <p:blipFill rotWithShape="1">
          <a:blip r:embed="rId4">
            <a:extLst>
              <a:ext uri="{28A0092B-C50C-407E-A947-70E740481C1C}">
                <a14:useLocalDpi xmlns:a14="http://schemas.microsoft.com/office/drawing/2010/main" val="0"/>
              </a:ext>
            </a:extLst>
          </a:blip>
          <a:srcRect b="46047"/>
          <a:stretch/>
        </p:blipFill>
        <p:spPr>
          <a:xfrm>
            <a:off x="12686157" y="1754649"/>
            <a:ext cx="6092650" cy="9969777"/>
          </a:xfrm>
          <a:prstGeom prst="rect">
            <a:avLst/>
          </a:prstGeom>
        </p:spPr>
      </p:pic>
    </p:spTree>
    <p:custDataLst>
      <p:tags r:id="rId1"/>
    </p:custDataLst>
    <p:extLst>
      <p:ext uri="{BB962C8B-B14F-4D97-AF65-F5344CB8AC3E}">
        <p14:creationId xmlns:p14="http://schemas.microsoft.com/office/powerpoint/2010/main" val="341395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8D0E64-2BE2-4B60-9511-51BE3FF0E5DB}"/>
              </a:ext>
            </a:extLst>
          </p:cNvPr>
          <p:cNvSpPr/>
          <p:nvPr/>
        </p:nvSpPr>
        <p:spPr>
          <a:xfrm>
            <a:off x="13460258" y="6811547"/>
            <a:ext cx="7112429" cy="3137393"/>
          </a:xfrm>
          <a:custGeom>
            <a:avLst/>
            <a:gdLst>
              <a:gd name="connsiteX0" fmla="*/ 0 w 3583982"/>
              <a:gd name="connsiteY0" fmla="*/ 0 h 2592157"/>
              <a:gd name="connsiteX1" fmla="*/ 3583982 w 3583982"/>
              <a:gd name="connsiteY1" fmla="*/ 0 h 2592157"/>
              <a:gd name="connsiteX2" fmla="*/ 3583982 w 3583982"/>
              <a:gd name="connsiteY2" fmla="*/ 2592157 h 2592157"/>
              <a:gd name="connsiteX3" fmla="*/ 0 w 3583982"/>
              <a:gd name="connsiteY3" fmla="*/ 2592157 h 2592157"/>
              <a:gd name="connsiteX4" fmla="*/ 0 w 3583982"/>
              <a:gd name="connsiteY4" fmla="*/ 0 h 2592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982" h="2592157">
                <a:moveTo>
                  <a:pt x="0" y="0"/>
                </a:moveTo>
                <a:lnTo>
                  <a:pt x="3583982" y="0"/>
                </a:lnTo>
                <a:lnTo>
                  <a:pt x="3583982" y="2592157"/>
                </a:lnTo>
                <a:lnTo>
                  <a:pt x="0" y="25921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4450" tIns="44450" rIns="44450" bIns="44450" numCol="1" spcCol="1270" anchor="ctr" anchorCtr="0">
            <a:noAutofit/>
          </a:bodyPr>
          <a:lstStyle/>
          <a:p>
            <a:pPr marL="0" lvl="0" indent="0" algn="l" defTabSz="1555750">
              <a:lnSpc>
                <a:spcPct val="90000"/>
              </a:lnSpc>
              <a:spcBef>
                <a:spcPct val="0"/>
              </a:spcBef>
              <a:spcAft>
                <a:spcPct val="10000"/>
              </a:spcAft>
              <a:buNone/>
            </a:pPr>
            <a:endParaRPr lang="en-US" sz="4400" kern="1200" dirty="0"/>
          </a:p>
        </p:txBody>
      </p:sp>
      <p:sp>
        <p:nvSpPr>
          <p:cNvPr id="16" name="Freeform: Shape 15">
            <a:extLst>
              <a:ext uri="{FF2B5EF4-FFF2-40B4-BE49-F238E27FC236}">
                <a16:creationId xmlns:a16="http://schemas.microsoft.com/office/drawing/2014/main" id="{F26B44C6-89FA-41C3-B216-CAA9A243737E}"/>
              </a:ext>
            </a:extLst>
          </p:cNvPr>
          <p:cNvSpPr/>
          <p:nvPr/>
        </p:nvSpPr>
        <p:spPr>
          <a:xfrm>
            <a:off x="9448800" y="1181100"/>
            <a:ext cx="8022916" cy="2507161"/>
          </a:xfrm>
          <a:custGeom>
            <a:avLst/>
            <a:gdLst>
              <a:gd name="connsiteX0" fmla="*/ 0 w 8022916"/>
              <a:gd name="connsiteY0" fmla="*/ 0 h 2507161"/>
              <a:gd name="connsiteX1" fmla="*/ 8022916 w 8022916"/>
              <a:gd name="connsiteY1" fmla="*/ 0 h 2507161"/>
              <a:gd name="connsiteX2" fmla="*/ 8022916 w 8022916"/>
              <a:gd name="connsiteY2" fmla="*/ 2507161 h 2507161"/>
              <a:gd name="connsiteX3" fmla="*/ 0 w 8022916"/>
              <a:gd name="connsiteY3" fmla="*/ 2507161 h 2507161"/>
              <a:gd name="connsiteX4" fmla="*/ 0 w 8022916"/>
              <a:gd name="connsiteY4" fmla="*/ 0 h 250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916" h="2507161">
                <a:moveTo>
                  <a:pt x="0" y="0"/>
                </a:moveTo>
                <a:lnTo>
                  <a:pt x="8022916" y="0"/>
                </a:lnTo>
                <a:lnTo>
                  <a:pt x="8022916" y="2507161"/>
                </a:lnTo>
                <a:lnTo>
                  <a:pt x="0" y="2507161"/>
                </a:lnTo>
                <a:lnTo>
                  <a:pt x="0" y="0"/>
                </a:lnTo>
                <a:close/>
              </a:path>
            </a:pathLst>
          </a:cu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98184"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The </a:t>
            </a:r>
            <a:r>
              <a:rPr lang="en-US" sz="4800" b="1" kern="1200" dirty="0"/>
              <a:t>risks</a:t>
            </a:r>
            <a:r>
              <a:rPr lang="en-US" sz="3900" kern="1200" dirty="0"/>
              <a:t> of persons served and what may be driving risks</a:t>
            </a:r>
          </a:p>
        </p:txBody>
      </p:sp>
      <p:sp>
        <p:nvSpPr>
          <p:cNvPr id="17" name="Rectangle 16">
            <a:extLst>
              <a:ext uri="{FF2B5EF4-FFF2-40B4-BE49-F238E27FC236}">
                <a16:creationId xmlns:a16="http://schemas.microsoft.com/office/drawing/2014/main" id="{8C18E525-A3FC-45E2-937A-86F6B4143896}"/>
              </a:ext>
            </a:extLst>
          </p:cNvPr>
          <p:cNvSpPr/>
          <p:nvPr/>
        </p:nvSpPr>
        <p:spPr>
          <a:xfrm>
            <a:off x="8257979" y="715480"/>
            <a:ext cx="2489872" cy="2632519"/>
          </a:xfrm>
          <a:prstGeom prst="rect">
            <a:avLst/>
          </a:prstGeom>
          <a:solidFill>
            <a:srgbClr val="005473"/>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8CAB0C09-E087-4958-8052-70EF3CB48BBC}"/>
              </a:ext>
            </a:extLst>
          </p:cNvPr>
          <p:cNvSpPr/>
          <p:nvPr/>
        </p:nvSpPr>
        <p:spPr>
          <a:xfrm>
            <a:off x="9448800" y="4153881"/>
            <a:ext cx="8022916" cy="2507161"/>
          </a:xfrm>
          <a:custGeom>
            <a:avLst/>
            <a:gdLst>
              <a:gd name="connsiteX0" fmla="*/ 0 w 8022916"/>
              <a:gd name="connsiteY0" fmla="*/ 0 h 2507161"/>
              <a:gd name="connsiteX1" fmla="*/ 8022916 w 8022916"/>
              <a:gd name="connsiteY1" fmla="*/ 0 h 2507161"/>
              <a:gd name="connsiteX2" fmla="*/ 8022916 w 8022916"/>
              <a:gd name="connsiteY2" fmla="*/ 2507161 h 2507161"/>
              <a:gd name="connsiteX3" fmla="*/ 0 w 8022916"/>
              <a:gd name="connsiteY3" fmla="*/ 2507161 h 2507161"/>
              <a:gd name="connsiteX4" fmla="*/ 0 w 8022916"/>
              <a:gd name="connsiteY4" fmla="*/ 0 h 250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916" h="2507161">
                <a:moveTo>
                  <a:pt x="0" y="0"/>
                </a:moveTo>
                <a:lnTo>
                  <a:pt x="8022916" y="0"/>
                </a:lnTo>
                <a:lnTo>
                  <a:pt x="8022916" y="2507161"/>
                </a:lnTo>
                <a:lnTo>
                  <a:pt x="0" y="2507161"/>
                </a:lnTo>
                <a:lnTo>
                  <a:pt x="0" y="0"/>
                </a:lnTo>
                <a:close/>
              </a:path>
            </a:pathLst>
          </a:cu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98184"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Functional </a:t>
            </a:r>
            <a:r>
              <a:rPr lang="en-US" sz="4800" b="1" kern="1200" dirty="0"/>
              <a:t>needs</a:t>
            </a:r>
          </a:p>
        </p:txBody>
      </p:sp>
      <p:sp>
        <p:nvSpPr>
          <p:cNvPr id="19" name="Rectangle 18">
            <a:extLst>
              <a:ext uri="{FF2B5EF4-FFF2-40B4-BE49-F238E27FC236}">
                <a16:creationId xmlns:a16="http://schemas.microsoft.com/office/drawing/2014/main" id="{4D745C08-FC31-4DB3-872D-B0F80C177973}"/>
              </a:ext>
            </a:extLst>
          </p:cNvPr>
          <p:cNvSpPr/>
          <p:nvPr/>
        </p:nvSpPr>
        <p:spPr>
          <a:xfrm>
            <a:off x="8162231" y="3742336"/>
            <a:ext cx="2489872" cy="2632519"/>
          </a:xfrm>
          <a:prstGeom prst="rect">
            <a:avLst/>
          </a:prstGeom>
          <a:solidFill>
            <a:srgbClr val="01ADC1"/>
          </a:solidFill>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5">
              <a:tint val="50000"/>
              <a:hueOff val="-6035288"/>
              <a:satOff val="40334"/>
              <a:lumOff val="2639"/>
              <a:alphaOff val="0"/>
            </a:schemeClr>
          </a:fillRef>
          <a:effectRef idx="0">
            <a:schemeClr val="accent5">
              <a:tint val="50000"/>
              <a:hueOff val="-6035288"/>
              <a:satOff val="40334"/>
              <a:lumOff val="2639"/>
              <a:alphaOff val="0"/>
            </a:schemeClr>
          </a:effectRef>
          <a:fontRef idx="minor">
            <a:schemeClr val="lt1">
              <a:hueOff val="0"/>
              <a:satOff val="0"/>
              <a:lumOff val="0"/>
              <a:alphaOff val="0"/>
            </a:schemeClr>
          </a:fontRef>
        </p:style>
      </p:sp>
      <p:sp>
        <p:nvSpPr>
          <p:cNvPr id="20" name="Freeform: Shape 19">
            <a:extLst>
              <a:ext uri="{FF2B5EF4-FFF2-40B4-BE49-F238E27FC236}">
                <a16:creationId xmlns:a16="http://schemas.microsoft.com/office/drawing/2014/main" id="{72D7610E-DD9B-4817-9417-B7223DBB773B}"/>
              </a:ext>
            </a:extLst>
          </p:cNvPr>
          <p:cNvSpPr/>
          <p:nvPr/>
        </p:nvSpPr>
        <p:spPr>
          <a:xfrm>
            <a:off x="9448800" y="7126662"/>
            <a:ext cx="8022916" cy="2507161"/>
          </a:xfrm>
          <a:custGeom>
            <a:avLst/>
            <a:gdLst>
              <a:gd name="connsiteX0" fmla="*/ 0 w 8022916"/>
              <a:gd name="connsiteY0" fmla="*/ 0 h 2507161"/>
              <a:gd name="connsiteX1" fmla="*/ 8022916 w 8022916"/>
              <a:gd name="connsiteY1" fmla="*/ 0 h 2507161"/>
              <a:gd name="connsiteX2" fmla="*/ 8022916 w 8022916"/>
              <a:gd name="connsiteY2" fmla="*/ 2507161 h 2507161"/>
              <a:gd name="connsiteX3" fmla="*/ 0 w 8022916"/>
              <a:gd name="connsiteY3" fmla="*/ 2507161 h 2507161"/>
              <a:gd name="connsiteX4" fmla="*/ 0 w 8022916"/>
              <a:gd name="connsiteY4" fmla="*/ 0 h 250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916" h="2507161">
                <a:moveTo>
                  <a:pt x="0" y="0"/>
                </a:moveTo>
                <a:lnTo>
                  <a:pt x="8022916" y="0"/>
                </a:lnTo>
                <a:lnTo>
                  <a:pt x="8022916" y="2507161"/>
                </a:lnTo>
                <a:lnTo>
                  <a:pt x="0" y="2507161"/>
                </a:lnTo>
                <a:lnTo>
                  <a:pt x="0" y="0"/>
                </a:lnTo>
                <a:close/>
              </a:path>
            </a:pathLst>
          </a:cu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98184"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The best </a:t>
            </a:r>
            <a:r>
              <a:rPr lang="en-US" sz="4800" b="1" kern="1200" dirty="0"/>
              <a:t>treatment</a:t>
            </a:r>
            <a:r>
              <a:rPr lang="en-US" sz="3900" kern="1200" dirty="0"/>
              <a:t> plan to help minimize clinical risks and improve overall functioning</a:t>
            </a:r>
          </a:p>
        </p:txBody>
      </p:sp>
      <p:sp>
        <p:nvSpPr>
          <p:cNvPr id="21" name="Rectangle 20">
            <a:extLst>
              <a:ext uri="{FF2B5EF4-FFF2-40B4-BE49-F238E27FC236}">
                <a16:creationId xmlns:a16="http://schemas.microsoft.com/office/drawing/2014/main" id="{90ADC883-D7D6-4334-A17B-86A8ADAFEB49}"/>
              </a:ext>
            </a:extLst>
          </p:cNvPr>
          <p:cNvSpPr/>
          <p:nvPr/>
        </p:nvSpPr>
        <p:spPr>
          <a:xfrm>
            <a:off x="8203864" y="6689970"/>
            <a:ext cx="2489872" cy="2632519"/>
          </a:xfrm>
          <a:prstGeom prst="rect">
            <a:avLst/>
          </a:prstGeom>
          <a:solidFill>
            <a:srgbClr val="FFC500"/>
          </a:solidFill>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5">
              <a:tint val="50000"/>
              <a:hueOff val="-12070576"/>
              <a:satOff val="80668"/>
              <a:lumOff val="5279"/>
              <a:alphaOff val="0"/>
            </a:schemeClr>
          </a:fillRef>
          <a:effectRef idx="0">
            <a:schemeClr val="accent5">
              <a:tint val="50000"/>
              <a:hueOff val="-12070576"/>
              <a:satOff val="80668"/>
              <a:lumOff val="5279"/>
              <a:alphaOff val="0"/>
            </a:schemeClr>
          </a:effectRef>
          <a:fontRef idx="minor">
            <a:schemeClr val="lt1">
              <a:hueOff val="0"/>
              <a:satOff val="0"/>
              <a:lumOff val="0"/>
              <a:alphaOff val="0"/>
            </a:schemeClr>
          </a:fontRef>
        </p:style>
      </p:sp>
      <p:pic>
        <p:nvPicPr>
          <p:cNvPr id="3" name="Graphic 2" descr="Warning with solid fill">
            <a:extLst>
              <a:ext uri="{FF2B5EF4-FFF2-40B4-BE49-F238E27FC236}">
                <a16:creationId xmlns:a16="http://schemas.microsoft.com/office/drawing/2014/main" id="{A83468C7-2CEF-44B7-9ED0-CD905040EC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3927" y="942726"/>
            <a:ext cx="1669746" cy="1669746"/>
          </a:xfrm>
          <a:prstGeom prst="rect">
            <a:avLst/>
          </a:prstGeom>
        </p:spPr>
      </p:pic>
      <p:pic>
        <p:nvPicPr>
          <p:cNvPr id="4" name="Graphic 3" descr="Medical with solid fill">
            <a:extLst>
              <a:ext uri="{FF2B5EF4-FFF2-40B4-BE49-F238E27FC236}">
                <a16:creationId xmlns:a16="http://schemas.microsoft.com/office/drawing/2014/main" id="{273C1A71-DBEA-4C56-81F6-72ABF7AB8A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55048" y="7267745"/>
            <a:ext cx="1904239" cy="1904239"/>
          </a:xfrm>
          <a:prstGeom prst="rect">
            <a:avLst/>
          </a:prstGeom>
        </p:spPr>
      </p:pic>
      <p:pic>
        <p:nvPicPr>
          <p:cNvPr id="5" name="Graphic 4" descr="Care with solid fill">
            <a:extLst>
              <a:ext uri="{FF2B5EF4-FFF2-40B4-BE49-F238E27FC236}">
                <a16:creationId xmlns:a16="http://schemas.microsoft.com/office/drawing/2014/main" id="{BC18674C-2EDE-4B64-9522-F3ADFB40B7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6544" y="4451174"/>
            <a:ext cx="1712743" cy="1712743"/>
          </a:xfrm>
          <a:prstGeom prst="rect">
            <a:avLst/>
          </a:prstGeom>
        </p:spPr>
      </p:pic>
      <p:sp>
        <p:nvSpPr>
          <p:cNvPr id="28" name="Arrow: Pentagon 27">
            <a:extLst>
              <a:ext uri="{FF2B5EF4-FFF2-40B4-BE49-F238E27FC236}">
                <a16:creationId xmlns:a16="http://schemas.microsoft.com/office/drawing/2014/main" id="{2BA4456C-76FE-4766-89B7-6B62F6E5EDE5}"/>
              </a:ext>
            </a:extLst>
          </p:cNvPr>
          <p:cNvSpPr/>
          <p:nvPr/>
        </p:nvSpPr>
        <p:spPr>
          <a:xfrm>
            <a:off x="532481" y="1130806"/>
            <a:ext cx="7130087" cy="8452723"/>
          </a:xfrm>
          <a:prstGeom prst="homePlate">
            <a:avLst>
              <a:gd name="adj" fmla="val 1793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200" dirty="0"/>
          </a:p>
          <a:p>
            <a:pPr algn="ctr"/>
            <a:r>
              <a:rPr lang="en-US" sz="7200" dirty="0"/>
              <a:t>Use validated screening and/or assessment instruments to identify:</a:t>
            </a:r>
          </a:p>
        </p:txBody>
      </p:sp>
    </p:spTree>
    <p:custDataLst>
      <p:tags r:id="rId1"/>
    </p:custDataLst>
    <p:extLst>
      <p:ext uri="{BB962C8B-B14F-4D97-AF65-F5344CB8AC3E}">
        <p14:creationId xmlns:p14="http://schemas.microsoft.com/office/powerpoint/2010/main" val="10221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Down 19">
            <a:extLst>
              <a:ext uri="{FF2B5EF4-FFF2-40B4-BE49-F238E27FC236}">
                <a16:creationId xmlns:a16="http://schemas.microsoft.com/office/drawing/2014/main" id="{4437DE53-A668-098E-300A-CDDCFDABC5B9}"/>
              </a:ext>
            </a:extLst>
          </p:cNvPr>
          <p:cNvSpPr/>
          <p:nvPr/>
        </p:nvSpPr>
        <p:spPr>
          <a:xfrm rot="16200000">
            <a:off x="8462241" y="3517201"/>
            <a:ext cx="1010986" cy="1758125"/>
          </a:xfrm>
          <a:prstGeom prst="downArrow">
            <a:avLst/>
          </a:prstGeom>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2" name="Arrow: Down 61">
            <a:extLst>
              <a:ext uri="{FF2B5EF4-FFF2-40B4-BE49-F238E27FC236}">
                <a16:creationId xmlns:a16="http://schemas.microsoft.com/office/drawing/2014/main" id="{857282E6-9358-D3A7-9EBD-B278538F6350}"/>
              </a:ext>
            </a:extLst>
          </p:cNvPr>
          <p:cNvSpPr/>
          <p:nvPr/>
        </p:nvSpPr>
        <p:spPr>
          <a:xfrm rot="18652148">
            <a:off x="13223354" y="5147671"/>
            <a:ext cx="1666352" cy="2139942"/>
          </a:xfrm>
          <a:prstGeom prst="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1" name="Arrow: Down 60">
            <a:extLst>
              <a:ext uri="{FF2B5EF4-FFF2-40B4-BE49-F238E27FC236}">
                <a16:creationId xmlns:a16="http://schemas.microsoft.com/office/drawing/2014/main" id="{0B81BD55-8B1F-546A-9EF8-C5086A5689AC}"/>
              </a:ext>
            </a:extLst>
          </p:cNvPr>
          <p:cNvSpPr/>
          <p:nvPr/>
        </p:nvSpPr>
        <p:spPr>
          <a:xfrm rot="2692010">
            <a:off x="9223902" y="5177476"/>
            <a:ext cx="1666352" cy="2139942"/>
          </a:xfrm>
          <a:prstGeom prst="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04B427B6-6D48-B295-6802-D2AEFBC533F4}"/>
              </a:ext>
            </a:extLst>
          </p:cNvPr>
          <p:cNvSpPr/>
          <p:nvPr/>
        </p:nvSpPr>
        <p:spPr>
          <a:xfrm rot="2895430">
            <a:off x="3738369" y="5165403"/>
            <a:ext cx="1666352" cy="2139942"/>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2BE21A51-5429-40A6-BF2D-554D1936FB27}"/>
              </a:ext>
            </a:extLst>
          </p:cNvPr>
          <p:cNvSpPr/>
          <p:nvPr/>
        </p:nvSpPr>
        <p:spPr>
          <a:xfrm>
            <a:off x="4473566" y="2247900"/>
            <a:ext cx="4112127" cy="3839019"/>
          </a:xfrm>
          <a:custGeom>
            <a:avLst/>
            <a:gdLst>
              <a:gd name="connsiteX0" fmla="*/ 268760 w 2757949"/>
              <a:gd name="connsiteY0" fmla="*/ 0 h 2769798"/>
              <a:gd name="connsiteX1" fmla="*/ 764626 w 2757949"/>
              <a:gd name="connsiteY1" fmla="*/ 0 h 2769798"/>
              <a:gd name="connsiteX2" fmla="*/ 2258131 w 2757949"/>
              <a:gd name="connsiteY2" fmla="*/ 0 h 2769798"/>
              <a:gd name="connsiteX3" fmla="*/ 2272723 w 2757949"/>
              <a:gd name="connsiteY3" fmla="*/ 0 h 2769798"/>
              <a:gd name="connsiteX4" fmla="*/ 2757949 w 2757949"/>
              <a:gd name="connsiteY4" fmla="*/ 485226 h 2769798"/>
              <a:gd name="connsiteX5" fmla="*/ 2757949 w 2757949"/>
              <a:gd name="connsiteY5" fmla="*/ 511666 h 2769798"/>
              <a:gd name="connsiteX6" fmla="*/ 2757949 w 2757949"/>
              <a:gd name="connsiteY6" fmla="*/ 2230904 h 2769798"/>
              <a:gd name="connsiteX7" fmla="*/ 2757949 w 2757949"/>
              <a:gd name="connsiteY7" fmla="*/ 2501037 h 2769798"/>
              <a:gd name="connsiteX8" fmla="*/ 2489189 w 2757949"/>
              <a:gd name="connsiteY8" fmla="*/ 2769797 h 2769798"/>
              <a:gd name="connsiteX9" fmla="*/ 1993333 w 2757949"/>
              <a:gd name="connsiteY9" fmla="*/ 2769797 h 2769798"/>
              <a:gd name="connsiteX10" fmla="*/ 1993323 w 2757949"/>
              <a:gd name="connsiteY10" fmla="*/ 2769798 h 2769798"/>
              <a:gd name="connsiteX11" fmla="*/ 485226 w 2757949"/>
              <a:gd name="connsiteY11" fmla="*/ 2769798 h 2769798"/>
              <a:gd name="connsiteX12" fmla="*/ 0 w 2757949"/>
              <a:gd name="connsiteY12" fmla="*/ 2284572 h 2769798"/>
              <a:gd name="connsiteX13" fmla="*/ 0 w 2757949"/>
              <a:gd name="connsiteY13" fmla="*/ 2258131 h 2769798"/>
              <a:gd name="connsiteX14" fmla="*/ 0 w 2757949"/>
              <a:gd name="connsiteY14" fmla="*/ 538894 h 2769798"/>
              <a:gd name="connsiteX15" fmla="*/ 0 w 2757949"/>
              <a:gd name="connsiteY15" fmla="*/ 268760 h 2769798"/>
              <a:gd name="connsiteX16" fmla="*/ 268760 w 2757949"/>
              <a:gd name="connsiteY16" fmla="*/ 0 h 276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949" h="2769798">
                <a:moveTo>
                  <a:pt x="268760" y="0"/>
                </a:moveTo>
                <a:lnTo>
                  <a:pt x="764626" y="0"/>
                </a:lnTo>
                <a:lnTo>
                  <a:pt x="2258131" y="0"/>
                </a:lnTo>
                <a:lnTo>
                  <a:pt x="2272723" y="0"/>
                </a:lnTo>
                <a:cubicBezTo>
                  <a:pt x="2540706" y="0"/>
                  <a:pt x="2757949" y="217243"/>
                  <a:pt x="2757949" y="485226"/>
                </a:cubicBezTo>
                <a:lnTo>
                  <a:pt x="2757949" y="511666"/>
                </a:lnTo>
                <a:lnTo>
                  <a:pt x="2757949" y="2230904"/>
                </a:lnTo>
                <a:lnTo>
                  <a:pt x="2757949" y="2501037"/>
                </a:lnTo>
                <a:cubicBezTo>
                  <a:pt x="2757949" y="2649469"/>
                  <a:pt x="2637621" y="2769797"/>
                  <a:pt x="2489189" y="2769797"/>
                </a:cubicBezTo>
                <a:lnTo>
                  <a:pt x="1993333" y="2769797"/>
                </a:lnTo>
                <a:lnTo>
                  <a:pt x="1993323" y="2769798"/>
                </a:lnTo>
                <a:lnTo>
                  <a:pt x="485226" y="2769798"/>
                </a:lnTo>
                <a:cubicBezTo>
                  <a:pt x="217243" y="2769798"/>
                  <a:pt x="0" y="2552555"/>
                  <a:pt x="0" y="2284572"/>
                </a:cubicBezTo>
                <a:lnTo>
                  <a:pt x="0" y="2258131"/>
                </a:lnTo>
                <a:lnTo>
                  <a:pt x="0" y="538894"/>
                </a:lnTo>
                <a:lnTo>
                  <a:pt x="0" y="268760"/>
                </a:lnTo>
                <a:cubicBezTo>
                  <a:pt x="0" y="120328"/>
                  <a:pt x="120328" y="0"/>
                  <a:pt x="268760" y="0"/>
                </a:cubicBezTo>
                <a:close/>
              </a:path>
            </a:pathLst>
          </a:custGeom>
          <a:ln/>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endParaRPr lang="en-US" sz="2700"/>
          </a:p>
        </p:txBody>
      </p:sp>
      <p:sp>
        <p:nvSpPr>
          <p:cNvPr id="58" name="Rectangle: Rounded Corners 57">
            <a:extLst>
              <a:ext uri="{FF2B5EF4-FFF2-40B4-BE49-F238E27FC236}">
                <a16:creationId xmlns:a16="http://schemas.microsoft.com/office/drawing/2014/main" id="{C160A4FD-7F89-4F96-A577-4A839AD1A42B}"/>
              </a:ext>
            </a:extLst>
          </p:cNvPr>
          <p:cNvSpPr/>
          <p:nvPr/>
        </p:nvSpPr>
        <p:spPr>
          <a:xfrm>
            <a:off x="4473566" y="2220216"/>
            <a:ext cx="3767617" cy="3502343"/>
          </a:xfrm>
          <a:prstGeom prst="roundRect">
            <a:avLst>
              <a:gd name="adj" fmla="val 1063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b="1" dirty="0">
                <a:solidFill>
                  <a:schemeClr val="tx2"/>
                </a:solidFill>
              </a:rPr>
              <a:t>Screening </a:t>
            </a:r>
          </a:p>
        </p:txBody>
      </p:sp>
      <p:grpSp>
        <p:nvGrpSpPr>
          <p:cNvPr id="3" name="Group 2">
            <a:extLst>
              <a:ext uri="{FF2B5EF4-FFF2-40B4-BE49-F238E27FC236}">
                <a16:creationId xmlns:a16="http://schemas.microsoft.com/office/drawing/2014/main" id="{965CD8EA-977A-4CC8-BD82-AFAE27BAE68E}"/>
              </a:ext>
            </a:extLst>
          </p:cNvPr>
          <p:cNvGrpSpPr/>
          <p:nvPr/>
        </p:nvGrpSpPr>
        <p:grpSpPr>
          <a:xfrm>
            <a:off x="9910663" y="2159324"/>
            <a:ext cx="4112127" cy="3839019"/>
            <a:chOff x="6096000" y="1527843"/>
            <a:chExt cx="2757949" cy="2769798"/>
          </a:xfrm>
        </p:grpSpPr>
        <p:sp>
          <p:nvSpPr>
            <p:cNvPr id="56" name="Freeform: Shape 55">
              <a:extLst>
                <a:ext uri="{FF2B5EF4-FFF2-40B4-BE49-F238E27FC236}">
                  <a16:creationId xmlns:a16="http://schemas.microsoft.com/office/drawing/2014/main" id="{735A50DD-E456-434D-8F33-F4D1BE62672E}"/>
                </a:ext>
              </a:extLst>
            </p:cNvPr>
            <p:cNvSpPr/>
            <p:nvPr/>
          </p:nvSpPr>
          <p:spPr>
            <a:xfrm flipH="1">
              <a:off x="6096000" y="1527843"/>
              <a:ext cx="2757949" cy="2769798"/>
            </a:xfrm>
            <a:custGeom>
              <a:avLst/>
              <a:gdLst>
                <a:gd name="connsiteX0" fmla="*/ 268760 w 2757949"/>
                <a:gd name="connsiteY0" fmla="*/ 0 h 2769798"/>
                <a:gd name="connsiteX1" fmla="*/ 764626 w 2757949"/>
                <a:gd name="connsiteY1" fmla="*/ 0 h 2769798"/>
                <a:gd name="connsiteX2" fmla="*/ 2258131 w 2757949"/>
                <a:gd name="connsiteY2" fmla="*/ 0 h 2769798"/>
                <a:gd name="connsiteX3" fmla="*/ 2272723 w 2757949"/>
                <a:gd name="connsiteY3" fmla="*/ 0 h 2769798"/>
                <a:gd name="connsiteX4" fmla="*/ 2757949 w 2757949"/>
                <a:gd name="connsiteY4" fmla="*/ 485226 h 2769798"/>
                <a:gd name="connsiteX5" fmla="*/ 2757949 w 2757949"/>
                <a:gd name="connsiteY5" fmla="*/ 511666 h 2769798"/>
                <a:gd name="connsiteX6" fmla="*/ 2757949 w 2757949"/>
                <a:gd name="connsiteY6" fmla="*/ 2230904 h 2769798"/>
                <a:gd name="connsiteX7" fmla="*/ 2757949 w 2757949"/>
                <a:gd name="connsiteY7" fmla="*/ 2501037 h 2769798"/>
                <a:gd name="connsiteX8" fmla="*/ 2489189 w 2757949"/>
                <a:gd name="connsiteY8" fmla="*/ 2769797 h 2769798"/>
                <a:gd name="connsiteX9" fmla="*/ 1993333 w 2757949"/>
                <a:gd name="connsiteY9" fmla="*/ 2769797 h 2769798"/>
                <a:gd name="connsiteX10" fmla="*/ 1993323 w 2757949"/>
                <a:gd name="connsiteY10" fmla="*/ 2769798 h 2769798"/>
                <a:gd name="connsiteX11" fmla="*/ 485226 w 2757949"/>
                <a:gd name="connsiteY11" fmla="*/ 2769798 h 2769798"/>
                <a:gd name="connsiteX12" fmla="*/ 0 w 2757949"/>
                <a:gd name="connsiteY12" fmla="*/ 2284572 h 2769798"/>
                <a:gd name="connsiteX13" fmla="*/ 0 w 2757949"/>
                <a:gd name="connsiteY13" fmla="*/ 2258131 h 2769798"/>
                <a:gd name="connsiteX14" fmla="*/ 0 w 2757949"/>
                <a:gd name="connsiteY14" fmla="*/ 538894 h 2769798"/>
                <a:gd name="connsiteX15" fmla="*/ 0 w 2757949"/>
                <a:gd name="connsiteY15" fmla="*/ 268760 h 2769798"/>
                <a:gd name="connsiteX16" fmla="*/ 268760 w 2757949"/>
                <a:gd name="connsiteY16" fmla="*/ 0 h 276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7949" h="2769798">
                  <a:moveTo>
                    <a:pt x="268760" y="0"/>
                  </a:moveTo>
                  <a:lnTo>
                    <a:pt x="764626" y="0"/>
                  </a:lnTo>
                  <a:lnTo>
                    <a:pt x="2258131" y="0"/>
                  </a:lnTo>
                  <a:lnTo>
                    <a:pt x="2272723" y="0"/>
                  </a:lnTo>
                  <a:cubicBezTo>
                    <a:pt x="2540706" y="0"/>
                    <a:pt x="2757949" y="217243"/>
                    <a:pt x="2757949" y="485226"/>
                  </a:cubicBezTo>
                  <a:lnTo>
                    <a:pt x="2757949" y="511666"/>
                  </a:lnTo>
                  <a:lnTo>
                    <a:pt x="2757949" y="2230904"/>
                  </a:lnTo>
                  <a:lnTo>
                    <a:pt x="2757949" y="2501037"/>
                  </a:lnTo>
                  <a:cubicBezTo>
                    <a:pt x="2757949" y="2649469"/>
                    <a:pt x="2637621" y="2769797"/>
                    <a:pt x="2489189" y="2769797"/>
                  </a:cubicBezTo>
                  <a:lnTo>
                    <a:pt x="1993333" y="2769797"/>
                  </a:lnTo>
                  <a:lnTo>
                    <a:pt x="1993323" y="2769798"/>
                  </a:lnTo>
                  <a:lnTo>
                    <a:pt x="485226" y="2769798"/>
                  </a:lnTo>
                  <a:cubicBezTo>
                    <a:pt x="217243" y="2769798"/>
                    <a:pt x="0" y="2552555"/>
                    <a:pt x="0" y="2284572"/>
                  </a:cubicBezTo>
                  <a:lnTo>
                    <a:pt x="0" y="2258131"/>
                  </a:lnTo>
                  <a:lnTo>
                    <a:pt x="0" y="538894"/>
                  </a:lnTo>
                  <a:lnTo>
                    <a:pt x="0" y="268760"/>
                  </a:lnTo>
                  <a:cubicBezTo>
                    <a:pt x="0" y="120328"/>
                    <a:pt x="120328" y="0"/>
                    <a:pt x="268760" y="0"/>
                  </a:cubicBezTo>
                  <a:close/>
                </a:path>
              </a:pathLst>
            </a:custGeom>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n-US" sz="2700"/>
            </a:p>
          </p:txBody>
        </p:sp>
        <p:sp>
          <p:nvSpPr>
            <p:cNvPr id="60" name="Rectangle: Rounded Corners 59">
              <a:extLst>
                <a:ext uri="{FF2B5EF4-FFF2-40B4-BE49-F238E27FC236}">
                  <a16:creationId xmlns:a16="http://schemas.microsoft.com/office/drawing/2014/main" id="{7ACC93AA-C360-494A-98C7-B5DE57A17604}"/>
                </a:ext>
              </a:extLst>
            </p:cNvPr>
            <p:cNvSpPr/>
            <p:nvPr/>
          </p:nvSpPr>
          <p:spPr>
            <a:xfrm>
              <a:off x="6327058" y="1527843"/>
              <a:ext cx="2526891" cy="2526891"/>
            </a:xfrm>
            <a:prstGeom prst="roundRect">
              <a:avLst>
                <a:gd name="adj" fmla="val 10636"/>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b="1" dirty="0">
                  <a:solidFill>
                    <a:schemeClr val="tx1"/>
                  </a:solidFill>
                </a:rPr>
                <a:t>Assessment </a:t>
              </a:r>
            </a:p>
          </p:txBody>
        </p:sp>
      </p:grpSp>
      <p:sp>
        <p:nvSpPr>
          <p:cNvPr id="50" name="Freeform 5">
            <a:extLst>
              <a:ext uri="{FF2B5EF4-FFF2-40B4-BE49-F238E27FC236}">
                <a16:creationId xmlns:a16="http://schemas.microsoft.com/office/drawing/2014/main" id="{4A4F0A0E-33F2-41B1-E830-BA51F4C208D6}"/>
              </a:ext>
            </a:extLst>
          </p:cNvPr>
          <p:cNvSpPr/>
          <p:nvPr/>
        </p:nvSpPr>
        <p:spPr>
          <a:xfrm rot="5400000">
            <a:off x="8477842" y="-7925984"/>
            <a:ext cx="1332316" cy="18288000"/>
          </a:xfrm>
          <a:custGeom>
            <a:avLst/>
            <a:gdLst/>
            <a:ahLst/>
            <a:cxnLst/>
            <a:rect l="l" t="t" r="r" b="b"/>
            <a:pathLst>
              <a:path w="706484" h="926813">
                <a:moveTo>
                  <a:pt x="0" y="0"/>
                </a:moveTo>
                <a:lnTo>
                  <a:pt x="706484" y="0"/>
                </a:lnTo>
                <a:lnTo>
                  <a:pt x="706484" y="926813"/>
                </a:lnTo>
                <a:lnTo>
                  <a:pt x="0" y="926813"/>
                </a:lnTo>
                <a:close/>
              </a:path>
            </a:pathLst>
          </a:custGeom>
          <a:solidFill>
            <a:srgbClr val="FFC500">
              <a:alpha val="54000"/>
            </a:srgbClr>
          </a:solidFill>
        </p:spPr>
        <p:txBody>
          <a:bodyPr/>
          <a:lstStyle/>
          <a:p>
            <a:endParaRPr lang="en-US" dirty="0"/>
          </a:p>
        </p:txBody>
      </p:sp>
      <p:sp>
        <p:nvSpPr>
          <p:cNvPr id="41" name="TextBox 40">
            <a:extLst>
              <a:ext uri="{FF2B5EF4-FFF2-40B4-BE49-F238E27FC236}">
                <a16:creationId xmlns:a16="http://schemas.microsoft.com/office/drawing/2014/main" id="{C4289465-2E39-9B3E-F359-831A36A6B82B}"/>
              </a:ext>
            </a:extLst>
          </p:cNvPr>
          <p:cNvSpPr txBox="1"/>
          <p:nvPr/>
        </p:nvSpPr>
        <p:spPr>
          <a:xfrm>
            <a:off x="-4953000" y="568188"/>
            <a:ext cx="20064612"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square">
            <a:spAutoFit/>
          </a:bodyPr>
          <a:lstStyle/>
          <a:p>
            <a:pPr algn="ctr"/>
            <a:r>
              <a:rPr kumimoji="0" lang="en-US" sz="7200" b="1" i="0" u="none" strike="noStrike" kern="1200" cap="none" spc="0" normalizeH="0" baseline="0" noProof="0" dirty="0">
                <a:ln>
                  <a:noFill/>
                </a:ln>
                <a:solidFill>
                  <a:schemeClr val="tx1"/>
                </a:solidFill>
                <a:effectLst/>
                <a:uLnTx/>
                <a:uFillTx/>
                <a:latin typeface="Calibri"/>
                <a:ea typeface="+mn-ea"/>
                <a:cs typeface="+mn-cs"/>
              </a:rPr>
              <a:t>Screening vs. </a:t>
            </a:r>
            <a:r>
              <a:rPr lang="en-US" sz="7200" b="1" dirty="0">
                <a:solidFill>
                  <a:schemeClr val="tx1"/>
                </a:solidFill>
                <a:latin typeface="Calibri"/>
              </a:rPr>
              <a:t>Assessment </a:t>
            </a:r>
            <a:endParaRPr lang="en-US" b="1" dirty="0">
              <a:solidFill>
                <a:schemeClr val="tx1"/>
              </a:solidFill>
            </a:endParaRPr>
          </a:p>
        </p:txBody>
      </p:sp>
      <p:pic>
        <p:nvPicPr>
          <p:cNvPr id="51" name="Picture 50">
            <a:extLst>
              <a:ext uri="{FF2B5EF4-FFF2-40B4-BE49-F238E27FC236}">
                <a16:creationId xmlns:a16="http://schemas.microsoft.com/office/drawing/2014/main" id="{86BC6114-ED7A-92F0-DA7F-D4AACCFFDB4F}"/>
              </a:ext>
            </a:extLst>
          </p:cNvPr>
          <p:cNvPicPr>
            <a:picLocks noChangeAspect="1"/>
          </p:cNvPicPr>
          <p:nvPr/>
        </p:nvPicPr>
        <p:blipFill>
          <a:blip r:embed="rId4"/>
          <a:stretch>
            <a:fillRect/>
          </a:stretch>
        </p:blipFill>
        <p:spPr>
          <a:xfrm>
            <a:off x="17602200" y="363773"/>
            <a:ext cx="289559" cy="2461258"/>
          </a:xfrm>
          <a:prstGeom prst="rect">
            <a:avLst/>
          </a:prstGeom>
        </p:spPr>
      </p:pic>
      <p:sp>
        <p:nvSpPr>
          <p:cNvPr id="55" name="TextBox 54">
            <a:extLst>
              <a:ext uri="{FF2B5EF4-FFF2-40B4-BE49-F238E27FC236}">
                <a16:creationId xmlns:a16="http://schemas.microsoft.com/office/drawing/2014/main" id="{C9F063C0-9657-0D84-1DF0-B77E7555E305}"/>
              </a:ext>
            </a:extLst>
          </p:cNvPr>
          <p:cNvSpPr txBox="1"/>
          <p:nvPr/>
        </p:nvSpPr>
        <p:spPr>
          <a:xfrm>
            <a:off x="779584" y="7286331"/>
            <a:ext cx="3767615" cy="2432481"/>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209550" tIns="209550" rIns="209550" bIns="209550" numCol="1" spcCol="1270" anchor="t" anchorCtr="0">
            <a:noAutofit/>
          </a:bodyPr>
          <a:lstStyle/>
          <a:p>
            <a:pPr marL="0" lvl="1" algn="ctr" defTabSz="1911350">
              <a:lnSpc>
                <a:spcPct val="90000"/>
              </a:lnSpc>
              <a:spcBef>
                <a:spcPct val="0"/>
              </a:spcBef>
              <a:spcAft>
                <a:spcPct val="15000"/>
              </a:spcAft>
            </a:pPr>
            <a:endParaRPr lang="en-US" sz="4300" kern="1200" dirty="0"/>
          </a:p>
        </p:txBody>
      </p:sp>
      <p:sp>
        <p:nvSpPr>
          <p:cNvPr id="57" name="TextBox 56">
            <a:extLst>
              <a:ext uri="{FF2B5EF4-FFF2-40B4-BE49-F238E27FC236}">
                <a16:creationId xmlns:a16="http://schemas.microsoft.com/office/drawing/2014/main" id="{531C2E09-2408-5BC5-96C2-9C2064903C68}"/>
              </a:ext>
            </a:extLst>
          </p:cNvPr>
          <p:cNvSpPr txBox="1"/>
          <p:nvPr/>
        </p:nvSpPr>
        <p:spPr>
          <a:xfrm>
            <a:off x="7735700" y="7469958"/>
            <a:ext cx="3767616" cy="2450577"/>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209550" tIns="209550" rIns="209550" bIns="209550" numCol="1" spcCol="1270" anchor="t" anchorCtr="0">
            <a:noAutofit/>
          </a:bodyPr>
          <a:lstStyle/>
          <a:p>
            <a:pPr marL="0" lvl="1" defTabSz="1911350">
              <a:lnSpc>
                <a:spcPct val="90000"/>
              </a:lnSpc>
              <a:spcBef>
                <a:spcPct val="0"/>
              </a:spcBef>
              <a:spcAft>
                <a:spcPct val="15000"/>
              </a:spcAft>
            </a:pPr>
            <a:endParaRPr lang="en-US" sz="4300" kern="1200" dirty="0"/>
          </a:p>
        </p:txBody>
      </p:sp>
      <p:sp>
        <p:nvSpPr>
          <p:cNvPr id="59" name="TextBox 58">
            <a:extLst>
              <a:ext uri="{FF2B5EF4-FFF2-40B4-BE49-F238E27FC236}">
                <a16:creationId xmlns:a16="http://schemas.microsoft.com/office/drawing/2014/main" id="{B0FA2B7E-5738-8A26-DDB5-5D3D3DAB6111}"/>
              </a:ext>
            </a:extLst>
          </p:cNvPr>
          <p:cNvSpPr txBox="1"/>
          <p:nvPr/>
        </p:nvSpPr>
        <p:spPr>
          <a:xfrm>
            <a:off x="13229973" y="7469958"/>
            <a:ext cx="3763278" cy="2485639"/>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209550" tIns="209550" rIns="209550" bIns="209550" numCol="1" spcCol="1270" anchor="t" anchorCtr="0">
            <a:noAutofit/>
          </a:bodyPr>
          <a:lstStyle/>
          <a:p>
            <a:pPr marL="0" lvl="1" algn="l" defTabSz="1911350">
              <a:lnSpc>
                <a:spcPct val="90000"/>
              </a:lnSpc>
              <a:spcBef>
                <a:spcPct val="0"/>
              </a:spcBef>
              <a:spcAft>
                <a:spcPct val="15000"/>
              </a:spcAft>
            </a:pPr>
            <a:endParaRPr lang="en-US" sz="4300" kern="1200" dirty="0"/>
          </a:p>
        </p:txBody>
      </p:sp>
      <p:sp>
        <p:nvSpPr>
          <p:cNvPr id="9" name="Rectangle 8">
            <a:extLst>
              <a:ext uri="{FF2B5EF4-FFF2-40B4-BE49-F238E27FC236}">
                <a16:creationId xmlns:a16="http://schemas.microsoft.com/office/drawing/2014/main" id="{DF493D7C-364A-286D-3C36-3802D8683C01}"/>
              </a:ext>
            </a:extLst>
          </p:cNvPr>
          <p:cNvSpPr/>
          <p:nvPr/>
        </p:nvSpPr>
        <p:spPr>
          <a:xfrm>
            <a:off x="990600" y="7469958"/>
            <a:ext cx="3352800" cy="2093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10000"/>
                  </a:schemeClr>
                </a:solidFill>
              </a:rPr>
              <a:t>Screened out</a:t>
            </a:r>
          </a:p>
        </p:txBody>
      </p:sp>
      <p:sp>
        <p:nvSpPr>
          <p:cNvPr id="63" name="Rectangle 62">
            <a:extLst>
              <a:ext uri="{FF2B5EF4-FFF2-40B4-BE49-F238E27FC236}">
                <a16:creationId xmlns:a16="http://schemas.microsoft.com/office/drawing/2014/main" id="{55BAE3FB-C733-C419-2E24-A87A311547B2}"/>
              </a:ext>
            </a:extLst>
          </p:cNvPr>
          <p:cNvSpPr/>
          <p:nvPr/>
        </p:nvSpPr>
        <p:spPr>
          <a:xfrm>
            <a:off x="13444239" y="7625670"/>
            <a:ext cx="3352800" cy="2093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10000"/>
                  </a:schemeClr>
                </a:solidFill>
              </a:rPr>
              <a:t>Has the risk in question</a:t>
            </a:r>
          </a:p>
        </p:txBody>
      </p:sp>
      <p:sp>
        <p:nvSpPr>
          <p:cNvPr id="64" name="Rectangle 63">
            <a:extLst>
              <a:ext uri="{FF2B5EF4-FFF2-40B4-BE49-F238E27FC236}">
                <a16:creationId xmlns:a16="http://schemas.microsoft.com/office/drawing/2014/main" id="{B3F123E0-E626-94E6-8B55-0021A2172734}"/>
              </a:ext>
            </a:extLst>
          </p:cNvPr>
          <p:cNvSpPr/>
          <p:nvPr/>
        </p:nvSpPr>
        <p:spPr>
          <a:xfrm>
            <a:off x="7943108" y="7627827"/>
            <a:ext cx="3352800" cy="2093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10000"/>
                  </a:schemeClr>
                </a:solidFill>
              </a:rPr>
              <a:t>Doesn’t have the risk in question</a:t>
            </a:r>
          </a:p>
        </p:txBody>
      </p:sp>
    </p:spTree>
    <p:custDataLst>
      <p:tags r:id="rId1"/>
    </p:custDataLst>
    <p:extLst>
      <p:ext uri="{BB962C8B-B14F-4D97-AF65-F5344CB8AC3E}">
        <p14:creationId xmlns:p14="http://schemas.microsoft.com/office/powerpoint/2010/main" val="219980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C817-0572-48EC-91A3-BA542DFFD868}"/>
              </a:ext>
            </a:extLst>
          </p:cNvPr>
          <p:cNvSpPr>
            <a:spLocks noGrp="1"/>
          </p:cNvSpPr>
          <p:nvPr>
            <p:ph type="title"/>
          </p:nvPr>
        </p:nvSpPr>
        <p:spPr>
          <a:xfrm>
            <a:off x="975674" y="6839285"/>
            <a:ext cx="16352207" cy="1854660"/>
          </a:xfrm>
          <a:noFill/>
        </p:spPr>
        <p:txBody>
          <a:bodyPr vert="horz" lIns="137160" tIns="68580" rIns="137160" bIns="68580" rtlCol="0" anchor="b">
            <a:normAutofit/>
          </a:bodyPr>
          <a:lstStyle/>
          <a:p>
            <a:pPr algn="ctr"/>
            <a:r>
              <a:rPr lang="en-US" sz="3900" dirty="0"/>
              <a:t>Use of structured, valid screening tools with an </a:t>
            </a:r>
            <a:r>
              <a:rPr lang="en-US" sz="4400" b="1" dirty="0"/>
              <a:t>evidence-base</a:t>
            </a:r>
            <a:r>
              <a:rPr lang="en-US" sz="3900" dirty="0"/>
              <a:t> is essential to ensure </a:t>
            </a:r>
            <a:r>
              <a:rPr lang="en-US" sz="4400" b="1" dirty="0"/>
              <a:t>accuracy</a:t>
            </a:r>
            <a:r>
              <a:rPr lang="en-US" sz="3900" dirty="0"/>
              <a:t>, </a:t>
            </a:r>
            <a:r>
              <a:rPr lang="en-US" sz="4400" b="1" dirty="0"/>
              <a:t>consistency</a:t>
            </a:r>
            <a:r>
              <a:rPr lang="en-US" sz="3900" dirty="0"/>
              <a:t> across clinicians/personnel, and </a:t>
            </a:r>
            <a:r>
              <a:rPr lang="en-US" sz="4400" b="1" dirty="0"/>
              <a:t>fairness</a:t>
            </a:r>
            <a:r>
              <a:rPr lang="en-US" sz="3900" dirty="0"/>
              <a:t>.</a:t>
            </a:r>
          </a:p>
        </p:txBody>
      </p:sp>
      <p:pic>
        <p:nvPicPr>
          <p:cNvPr id="16" name="Picture 15" descr="Close-up of woman's hands typing and using a trackpad on a laptop with mug">
            <a:extLst>
              <a:ext uri="{FF2B5EF4-FFF2-40B4-BE49-F238E27FC236}">
                <a16:creationId xmlns:a16="http://schemas.microsoft.com/office/drawing/2014/main" id="{AFC8BB7F-7D73-4A00-8F72-861BFF0E525A}"/>
              </a:ext>
            </a:extLst>
          </p:cNvPr>
          <p:cNvPicPr>
            <a:picLocks noChangeAspect="1"/>
          </p:cNvPicPr>
          <p:nvPr/>
        </p:nvPicPr>
        <p:blipFill rotWithShape="1">
          <a:blip r:embed="rId4">
            <a:extLst>
              <a:ext uri="{28A0092B-C50C-407E-A947-70E740481C1C}">
                <a14:useLocalDpi xmlns:a14="http://schemas.microsoft.com/office/drawing/2010/main" val="0"/>
              </a:ext>
            </a:extLst>
          </a:blip>
          <a:srcRect t="13068"/>
          <a:stretch/>
        </p:blipFill>
        <p:spPr>
          <a:xfrm>
            <a:off x="-38085" y="0"/>
            <a:ext cx="18326085" cy="6359223"/>
          </a:xfrm>
          <a:prstGeom prst="rect">
            <a:avLst/>
          </a:prstGeom>
        </p:spPr>
      </p:pic>
      <p:sp>
        <p:nvSpPr>
          <p:cNvPr id="3" name="Rectangle 2">
            <a:extLst>
              <a:ext uri="{FF2B5EF4-FFF2-40B4-BE49-F238E27FC236}">
                <a16:creationId xmlns:a16="http://schemas.microsoft.com/office/drawing/2014/main" id="{3111164A-C88D-4B59-AEBE-FD111E2D4ADD}"/>
              </a:ext>
            </a:extLst>
          </p:cNvPr>
          <p:cNvSpPr/>
          <p:nvPr/>
        </p:nvSpPr>
        <p:spPr>
          <a:xfrm>
            <a:off x="209557" y="245911"/>
            <a:ext cx="17830800" cy="5867400"/>
          </a:xfrm>
          <a:prstGeom prst="rect">
            <a:avLst/>
          </a:prstGeom>
          <a:noFill/>
          <a:ln>
            <a:solidFill>
              <a:srgbClr val="FFC5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191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4C7730DE-9010-78D4-9A95-2A579259258A}"/>
              </a:ext>
            </a:extLst>
          </p:cNvPr>
          <p:cNvGraphicFramePr>
            <a:graphicFrameLocks/>
          </p:cNvGraphicFramePr>
          <p:nvPr>
            <p:extLst>
              <p:ext uri="{D42A27DB-BD31-4B8C-83A1-F6EECF244321}">
                <p14:modId xmlns:p14="http://schemas.microsoft.com/office/powerpoint/2010/main" val="1702595066"/>
              </p:ext>
            </p:extLst>
          </p:nvPr>
        </p:nvGraphicFramePr>
        <p:xfrm>
          <a:off x="2762250" y="3810000"/>
          <a:ext cx="127635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lowchart: Off-page Connector 11">
            <a:extLst>
              <a:ext uri="{FF2B5EF4-FFF2-40B4-BE49-F238E27FC236}">
                <a16:creationId xmlns:a16="http://schemas.microsoft.com/office/drawing/2014/main" id="{415D682E-F4A1-6FB7-1639-0BC0D3DE450B}"/>
              </a:ext>
            </a:extLst>
          </p:cNvPr>
          <p:cNvSpPr/>
          <p:nvPr/>
        </p:nvSpPr>
        <p:spPr>
          <a:xfrm>
            <a:off x="0" y="-419100"/>
            <a:ext cx="18288000" cy="3543300"/>
          </a:xfrm>
          <a:prstGeom prst="flowChartOffpage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600" dirty="0"/>
              <a:t>Interventions used with ACCS persons served </a:t>
            </a:r>
          </a:p>
          <a:p>
            <a:pPr algn="ctr"/>
            <a:r>
              <a:rPr lang="en-US" sz="6600" dirty="0"/>
              <a:t>Which of these EBPs do you have experience with? </a:t>
            </a:r>
          </a:p>
        </p:txBody>
      </p:sp>
    </p:spTree>
    <p:extLst>
      <p:ext uri="{BB962C8B-B14F-4D97-AF65-F5344CB8AC3E}">
        <p14:creationId xmlns:p14="http://schemas.microsoft.com/office/powerpoint/2010/main" val="3252538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F9554F-3CA1-4170-AB1A-15F52078DAD1}"/>
              </a:ext>
            </a:extLst>
          </p:cNvPr>
          <p:cNvSpPr/>
          <p:nvPr/>
        </p:nvSpPr>
        <p:spPr>
          <a:xfrm>
            <a:off x="4426651" y="447674"/>
            <a:ext cx="13456975" cy="939165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642824" y="156896"/>
            <a:ext cx="293783" cy="2485858"/>
          </a:xfrm>
          <a:prstGeom prst="rect">
            <a:avLst/>
          </a:prstGeom>
        </p:spPr>
      </p:pic>
      <p:grpSp>
        <p:nvGrpSpPr>
          <p:cNvPr id="24" name="Group 4">
            <a:extLst>
              <a:ext uri="{FF2B5EF4-FFF2-40B4-BE49-F238E27FC236}">
                <a16:creationId xmlns:a16="http://schemas.microsoft.com/office/drawing/2014/main" id="{064F771D-8800-4FFA-8337-5F80CEE7B482}"/>
              </a:ext>
            </a:extLst>
          </p:cNvPr>
          <p:cNvGrpSpPr/>
          <p:nvPr/>
        </p:nvGrpSpPr>
        <p:grpSpPr>
          <a:xfrm>
            <a:off x="228600" y="-916949"/>
            <a:ext cx="1676400" cy="3046745"/>
            <a:chOff x="0" y="0"/>
            <a:chExt cx="706484" cy="926813"/>
          </a:xfrm>
          <a:solidFill>
            <a:srgbClr val="37ABA7"/>
          </a:solidFill>
        </p:grpSpPr>
        <p:sp>
          <p:nvSpPr>
            <p:cNvPr id="25" name="Freeform 5">
              <a:extLst>
                <a:ext uri="{FF2B5EF4-FFF2-40B4-BE49-F238E27FC236}">
                  <a16:creationId xmlns:a16="http://schemas.microsoft.com/office/drawing/2014/main" id="{FB054B63-7A41-401F-9E30-CD8EB7BD9424}"/>
                </a:ext>
              </a:extLst>
            </p:cNvPr>
            <p:cNvSpPr/>
            <p:nvPr/>
          </p:nvSpPr>
          <p:spPr>
            <a:xfrm>
              <a:off x="0" y="0"/>
              <a:ext cx="706484" cy="926813"/>
            </a:xfrm>
            <a:custGeom>
              <a:avLst/>
              <a:gdLst/>
              <a:ahLst/>
              <a:cxnLst/>
              <a:rect l="l" t="t" r="r" b="b"/>
              <a:pathLst>
                <a:path w="706484" h="926813">
                  <a:moveTo>
                    <a:pt x="0" y="0"/>
                  </a:moveTo>
                  <a:lnTo>
                    <a:pt x="706484" y="0"/>
                  </a:lnTo>
                  <a:lnTo>
                    <a:pt x="706484" y="926813"/>
                  </a:lnTo>
                  <a:lnTo>
                    <a:pt x="0" y="926813"/>
                  </a:lnTo>
                  <a:close/>
                </a:path>
              </a:pathLst>
            </a:custGeom>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sp>
      </p:grpSp>
      <p:sp>
        <p:nvSpPr>
          <p:cNvPr id="4" name="TextBox 4"/>
          <p:cNvSpPr txBox="1"/>
          <p:nvPr/>
        </p:nvSpPr>
        <p:spPr>
          <a:xfrm>
            <a:off x="804120" y="2592999"/>
            <a:ext cx="3359489" cy="6558590"/>
          </a:xfrm>
          <a:prstGeom prst="roundRect">
            <a:avLst/>
          </a:prstGeom>
        </p:spPr>
        <p:style>
          <a:lnRef idx="0">
            <a:schemeClr val="accent2"/>
          </a:lnRef>
          <a:fillRef idx="3">
            <a:schemeClr val="accent2"/>
          </a:fillRef>
          <a:effectRef idx="3">
            <a:schemeClr val="accent2"/>
          </a:effectRef>
          <a:fontRef idx="minor">
            <a:schemeClr val="lt1"/>
          </a:fontRef>
        </p:style>
        <p:txBody>
          <a:bodyPr wrap="square" lIns="0" tIns="0" rIns="0" bIns="0" rtlCol="0" anchor="t">
            <a:spAutoFit/>
          </a:bodyPr>
          <a:lstStyle/>
          <a:p>
            <a:pPr algn="ctr">
              <a:lnSpc>
                <a:spcPts val="9889"/>
              </a:lnSpc>
            </a:pPr>
            <a:r>
              <a:rPr lang="en-US" sz="6000" b="1" dirty="0">
                <a:latin typeface="+mj-lt"/>
              </a:rPr>
              <a:t>Activity:</a:t>
            </a:r>
          </a:p>
          <a:p>
            <a:pPr algn="ctr">
              <a:lnSpc>
                <a:spcPts val="9889"/>
              </a:lnSpc>
            </a:pPr>
            <a:r>
              <a:rPr lang="en-US" sz="6000" dirty="0">
                <a:effectLst/>
                <a:latin typeface="+mj-lt"/>
                <a:ea typeface="Calibri" panose="020F0502020204030204" pitchFamily="34" charset="0"/>
                <a:cs typeface="Calibri" panose="020F0502020204030204" pitchFamily="34" charset="0"/>
              </a:rPr>
              <a:t>Agencies that use WRAP </a:t>
            </a:r>
            <a:endParaRPr lang="en-US" sz="6000" dirty="0">
              <a:latin typeface="+mj-lt"/>
            </a:endParaRPr>
          </a:p>
          <a:p>
            <a:pPr algn="ctr">
              <a:lnSpc>
                <a:spcPts val="9889"/>
              </a:lnSpc>
            </a:pPr>
            <a:endParaRPr lang="en-US" sz="6000" dirty="0">
              <a:latin typeface="DM Serif Display Bold"/>
            </a:endParaRPr>
          </a:p>
        </p:txBody>
      </p:sp>
      <p:pic>
        <p:nvPicPr>
          <p:cNvPr id="6" name="Graphic 5" descr="Video camera outline">
            <a:extLst>
              <a:ext uri="{FF2B5EF4-FFF2-40B4-BE49-F238E27FC236}">
                <a16:creationId xmlns:a16="http://schemas.microsoft.com/office/drawing/2014/main" id="{28FFAED8-D286-EDF5-856A-B1E7BAAEC8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374" y="447674"/>
            <a:ext cx="1254177" cy="1254177"/>
          </a:xfrm>
          <a:prstGeom prst="rect">
            <a:avLst/>
          </a:prstGeom>
        </p:spPr>
      </p:pic>
      <p:pic>
        <p:nvPicPr>
          <p:cNvPr id="3" name="Online Media 2" title="Introduction to WRAP">
            <a:hlinkClick r:id="" action="ppaction://media"/>
            <a:extLst>
              <a:ext uri="{FF2B5EF4-FFF2-40B4-BE49-F238E27FC236}">
                <a16:creationId xmlns:a16="http://schemas.microsoft.com/office/drawing/2014/main" id="{7A903BD3-B1DF-1817-2327-82D115CC2759}"/>
              </a:ext>
            </a:extLst>
          </p:cNvPr>
          <p:cNvPicPr>
            <a:picLocks noRot="1" noChangeAspect="1"/>
          </p:cNvPicPr>
          <p:nvPr>
            <a:videoFile r:link="rId2"/>
          </p:nvPr>
        </p:nvPicPr>
        <p:blipFill>
          <a:blip r:embed="rId9"/>
          <a:stretch>
            <a:fillRect/>
          </a:stretch>
        </p:blipFill>
        <p:spPr>
          <a:xfrm>
            <a:off x="4826395" y="1399825"/>
            <a:ext cx="12657485" cy="7487347"/>
          </a:xfrm>
          <a:prstGeom prst="rect">
            <a:avLst/>
          </a:prstGeom>
        </p:spPr>
      </p:pic>
      <p:pic>
        <p:nvPicPr>
          <p:cNvPr id="10" name="Picture 8">
            <a:extLst>
              <a:ext uri="{FF2B5EF4-FFF2-40B4-BE49-F238E27FC236}">
                <a16:creationId xmlns:a16="http://schemas.microsoft.com/office/drawing/2014/main" id="{9C25BA5D-9962-5694-7E1B-0D82C53B46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415" y="7644243"/>
            <a:ext cx="293783" cy="2485858"/>
          </a:xfrm>
          <a:prstGeom prst="rect">
            <a:avLst/>
          </a:prstGeom>
        </p:spPr>
      </p:pic>
    </p:spTree>
    <p:custDataLst>
      <p:tags r:id="rId1"/>
    </p:custDataLst>
    <p:extLst>
      <p:ext uri="{BB962C8B-B14F-4D97-AF65-F5344CB8AC3E}">
        <p14:creationId xmlns:p14="http://schemas.microsoft.com/office/powerpoint/2010/main" val="11883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HeJPWveB"/>
  <p:tag name="ARTICULATE_SLIDE_THUMBNAIL_REFRESH" val="1"/>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raynavy">
      <a:dk1>
        <a:srgbClr val="2D4161"/>
      </a:dk1>
      <a:lt1>
        <a:srgbClr val="FFFFFF"/>
      </a:lt1>
      <a:dk2>
        <a:srgbClr val="FFFFFF"/>
      </a:dk2>
      <a:lt2>
        <a:srgbClr val="35A3BD"/>
      </a:lt2>
      <a:accent1>
        <a:srgbClr val="EEC254"/>
      </a:accent1>
      <a:accent2>
        <a:srgbClr val="2D4161"/>
      </a:accent2>
      <a:accent3>
        <a:srgbClr val="549E9E"/>
      </a:accent3>
      <a:accent4>
        <a:srgbClr val="D8D8D8"/>
      </a:accent4>
      <a:accent5>
        <a:srgbClr val="818998"/>
      </a:accent5>
      <a:accent6>
        <a:srgbClr val="F79646"/>
      </a:accent6>
      <a:hlink>
        <a:srgbClr val="BEA084"/>
      </a:hlink>
      <a:folHlink>
        <a:srgbClr val="1B2D4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0D4564"/>
      </a:dk2>
      <a:lt2>
        <a:srgbClr val="E7E6E6"/>
      </a:lt2>
      <a:accent1>
        <a:srgbClr val="0D4564"/>
      </a:accent1>
      <a:accent2>
        <a:srgbClr val="ED7D31"/>
      </a:accent2>
      <a:accent3>
        <a:srgbClr val="A5A5A5"/>
      </a:accent3>
      <a:accent4>
        <a:srgbClr val="FFC000"/>
      </a:accent4>
      <a:accent5>
        <a:srgbClr val="5B9BD5"/>
      </a:accent5>
      <a:accent6>
        <a:srgbClr val="70AD47"/>
      </a:accent6>
      <a:hlink>
        <a:srgbClr val="0563C1"/>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2525</TotalTime>
  <Words>1556</Words>
  <Application>Microsoft Office PowerPoint</Application>
  <PresentationFormat>Custom</PresentationFormat>
  <Paragraphs>107</Paragraphs>
  <Slides>11</Slides>
  <Notes>10</Notes>
  <HiddenSlides>0</HiddenSlides>
  <MMClips>1</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Use of structured, valid screening tools with an evidence-base is essential to ensure accuracy, consistency across clinicians/personnel, and fairness.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Modern Business Portfolio Presentation</dc:title>
  <dc:creator>Velazco, Abimelech</dc:creator>
  <cp:lastModifiedBy>Mary Ann Preskul-Ricca</cp:lastModifiedBy>
  <cp:revision>68</cp:revision>
  <dcterms:created xsi:type="dcterms:W3CDTF">2006-08-16T00:00:00Z</dcterms:created>
  <dcterms:modified xsi:type="dcterms:W3CDTF">2023-02-07T14:39:11Z</dcterms:modified>
  <dc:identifier>DAE87PC3sIU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0907CFC8-CA35-41FA-8E49-55981BD08A4C</vt:lpwstr>
  </property>
  <property fmtid="{D5CDD505-2E9C-101B-9397-08002B2CF9AE}" pid="3" name="ArticulatePath">
    <vt:lpwstr>Navy Modern Business Portfolio Presentation</vt:lpwstr>
  </property>
</Properties>
</file>