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3" r:id="rId3"/>
    <p:sldId id="275" r:id="rId4"/>
    <p:sldId id="257" r:id="rId5"/>
    <p:sldId id="264" r:id="rId6"/>
    <p:sldId id="265" r:id="rId7"/>
    <p:sldId id="259" r:id="rId8"/>
    <p:sldId id="258" r:id="rId9"/>
    <p:sldId id="278" r:id="rId10"/>
    <p:sldId id="286" r:id="rId11"/>
    <p:sldId id="287" r:id="rId12"/>
    <p:sldId id="288" r:id="rId13"/>
    <p:sldId id="289" r:id="rId14"/>
    <p:sldId id="290" r:id="rId15"/>
    <p:sldId id="279" r:id="rId16"/>
    <p:sldId id="280" r:id="rId17"/>
    <p:sldId id="281" r:id="rId18"/>
    <p:sldId id="282" r:id="rId19"/>
    <p:sldId id="270" r:id="rId20"/>
    <p:sldId id="268" r:id="rId21"/>
    <p:sldId id="262" r:id="rId22"/>
    <p:sldId id="263" r:id="rId23"/>
    <p:sldId id="260" r:id="rId24"/>
    <p:sldId id="261" r:id="rId25"/>
    <p:sldId id="283" r:id="rId26"/>
    <p:sldId id="284" r:id="rId27"/>
    <p:sldId id="285" r:id="rId28"/>
    <p:sldId id="277" r:id="rId29"/>
    <p:sldId id="27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82" autoAdjust="0"/>
  </p:normalViewPr>
  <p:slideViewPr>
    <p:cSldViewPr>
      <p:cViewPr varScale="1">
        <p:scale>
          <a:sx n="80" d="100"/>
          <a:sy n="80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410CB-F69A-4AA0-8D67-B45DAC432D24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EF51EB-5831-4357-9D7E-1B972A4392F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2+ values ≥ 140/90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937BD-9ECE-41DD-B060-9CE360313996}" type="parTrans" cxnId="{47133B0E-D6D4-46AE-BBE3-4B7BB6540E23}">
      <dgm:prSet/>
      <dgm:spPr/>
      <dgm:t>
        <a:bodyPr/>
        <a:lstStyle/>
        <a:p>
          <a:endParaRPr lang="en-US"/>
        </a:p>
      </dgm:t>
    </dgm:pt>
    <dgm:pt modelId="{E6AACAD2-3261-4AA9-B2A7-234EEEF1C72C}" type="sibTrans" cxnId="{47133B0E-D6D4-46AE-BBE3-4B7BB6540E23}">
      <dgm:prSet/>
      <dgm:spPr/>
      <dgm:t>
        <a:bodyPr/>
        <a:lstStyle/>
        <a:p>
          <a:endParaRPr lang="en-US"/>
        </a:p>
      </dgm:t>
    </dgm:pt>
    <dgm:pt modelId="{2396EA20-C4A8-408B-840C-FD905B4DF3E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2+ values ≥ 150/90 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C4D7C-8D12-4275-8458-140D4BB728EF}" type="parTrans" cxnId="{79FFAC20-DC45-4BE8-87F2-1E1416EA1AF7}">
      <dgm:prSet/>
      <dgm:spPr/>
      <dgm:t>
        <a:bodyPr/>
        <a:lstStyle/>
        <a:p>
          <a:endParaRPr lang="en-US"/>
        </a:p>
      </dgm:t>
    </dgm:pt>
    <dgm:pt modelId="{67AB5BA5-C06F-4867-AD28-C85A9B8BB853}" type="sibTrans" cxnId="{79FFAC20-DC45-4BE8-87F2-1E1416EA1AF7}">
      <dgm:prSet/>
      <dgm:spPr/>
      <dgm:t>
        <a:bodyPr/>
        <a:lstStyle/>
        <a:p>
          <a:endParaRPr lang="en-US"/>
        </a:p>
      </dgm:t>
    </dgm:pt>
    <dgm:pt modelId="{977812C7-C39F-441A-A554-4707BD2ADAE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value ≥ 160/100 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EA84C-C640-4087-A1A7-D177EEAEF64A}" type="parTrans" cxnId="{11BF8424-E5FF-4A81-B074-DB3161C0E736}">
      <dgm:prSet/>
      <dgm:spPr/>
      <dgm:t>
        <a:bodyPr/>
        <a:lstStyle/>
        <a:p>
          <a:endParaRPr lang="en-US"/>
        </a:p>
      </dgm:t>
    </dgm:pt>
    <dgm:pt modelId="{FF554030-4AB9-42D0-8391-69D55844A1BE}" type="sibTrans" cxnId="{11BF8424-E5FF-4A81-B074-DB3161C0E736}">
      <dgm:prSet/>
      <dgm:spPr/>
      <dgm:t>
        <a:bodyPr/>
        <a:lstStyle/>
        <a:p>
          <a:endParaRPr lang="en-US"/>
        </a:p>
      </dgm:t>
    </dgm:pt>
    <dgm:pt modelId="{294B668D-69F0-4094-9C23-17614AF4856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value ≥ 180/100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82151-DD39-4D89-8EF1-F66B79FD660C}" type="parTrans" cxnId="{CB1B4AB3-E5B0-445D-A2C0-31CDFA50A334}">
      <dgm:prSet/>
      <dgm:spPr/>
      <dgm:t>
        <a:bodyPr/>
        <a:lstStyle/>
        <a:p>
          <a:endParaRPr lang="en-US"/>
        </a:p>
      </dgm:t>
    </dgm:pt>
    <dgm:pt modelId="{469609A9-29E9-4BE9-88F9-B82BE50CB120}" type="sibTrans" cxnId="{CB1B4AB3-E5B0-445D-A2C0-31CDFA50A334}">
      <dgm:prSet/>
      <dgm:spPr/>
      <dgm:t>
        <a:bodyPr/>
        <a:lstStyle/>
        <a:p>
          <a:endParaRPr lang="en-US"/>
        </a:p>
      </dgm:t>
    </dgm:pt>
    <dgm:pt modelId="{3A56247D-5181-4F6D-893D-3F0F82A2AA3B}" type="pres">
      <dgm:prSet presAssocID="{DA3410CB-F69A-4AA0-8D67-B45DAC432D2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318E72-8E92-4ADF-BB44-E75A7F87AEF6}" type="pres">
      <dgm:prSet presAssocID="{DA3410CB-F69A-4AA0-8D67-B45DAC432D24}" presName="comp1" presStyleCnt="0"/>
      <dgm:spPr/>
    </dgm:pt>
    <dgm:pt modelId="{33C924CD-20C9-4644-8537-E2477AE60AC4}" type="pres">
      <dgm:prSet presAssocID="{DA3410CB-F69A-4AA0-8D67-B45DAC432D24}" presName="circle1" presStyleLbl="node1" presStyleIdx="0" presStyleCnt="4"/>
      <dgm:spPr/>
      <dgm:t>
        <a:bodyPr/>
        <a:lstStyle/>
        <a:p>
          <a:endParaRPr lang="en-US"/>
        </a:p>
      </dgm:t>
    </dgm:pt>
    <dgm:pt modelId="{E20CF8F5-71BC-4941-9824-28073F052715}" type="pres">
      <dgm:prSet presAssocID="{DA3410CB-F69A-4AA0-8D67-B45DAC432D2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1CC0D-C72C-40CE-82C2-8B91666ADEED}" type="pres">
      <dgm:prSet presAssocID="{DA3410CB-F69A-4AA0-8D67-B45DAC432D24}" presName="comp2" presStyleCnt="0"/>
      <dgm:spPr/>
    </dgm:pt>
    <dgm:pt modelId="{71A3BA39-C7C9-4D01-86EC-CE3433A48484}" type="pres">
      <dgm:prSet presAssocID="{DA3410CB-F69A-4AA0-8D67-B45DAC432D24}" presName="circle2" presStyleLbl="node1" presStyleIdx="1" presStyleCnt="4"/>
      <dgm:spPr/>
      <dgm:t>
        <a:bodyPr/>
        <a:lstStyle/>
        <a:p>
          <a:endParaRPr lang="en-US"/>
        </a:p>
      </dgm:t>
    </dgm:pt>
    <dgm:pt modelId="{8D2306EC-A50F-4FBC-8C44-4FA0FE3C2C4C}" type="pres">
      <dgm:prSet presAssocID="{DA3410CB-F69A-4AA0-8D67-B45DAC432D2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2C8A4-6F6C-4F54-ACC7-1CD6FC83EE34}" type="pres">
      <dgm:prSet presAssocID="{DA3410CB-F69A-4AA0-8D67-B45DAC432D24}" presName="comp3" presStyleCnt="0"/>
      <dgm:spPr/>
    </dgm:pt>
    <dgm:pt modelId="{A7E2FE72-1B85-4DBE-9358-CBE9A7C0D1CF}" type="pres">
      <dgm:prSet presAssocID="{DA3410CB-F69A-4AA0-8D67-B45DAC432D24}" presName="circle3" presStyleLbl="node1" presStyleIdx="2" presStyleCnt="4" custLinFactNeighborY="463"/>
      <dgm:spPr/>
      <dgm:t>
        <a:bodyPr/>
        <a:lstStyle/>
        <a:p>
          <a:endParaRPr lang="en-US"/>
        </a:p>
      </dgm:t>
    </dgm:pt>
    <dgm:pt modelId="{D6136B6A-6218-4B90-815D-A4926E03C17D}" type="pres">
      <dgm:prSet presAssocID="{DA3410CB-F69A-4AA0-8D67-B45DAC432D2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8F969-4E3D-4E6F-B9CF-AA976E96CF6A}" type="pres">
      <dgm:prSet presAssocID="{DA3410CB-F69A-4AA0-8D67-B45DAC432D24}" presName="comp4" presStyleCnt="0"/>
      <dgm:spPr/>
    </dgm:pt>
    <dgm:pt modelId="{2924E8C9-DF09-4649-8444-022BA22D95A7}" type="pres">
      <dgm:prSet presAssocID="{DA3410CB-F69A-4AA0-8D67-B45DAC432D24}" presName="circle4" presStyleLbl="node1" presStyleIdx="3" presStyleCnt="4" custLinFactNeighborX="0" custLinFactNeighborY="2778"/>
      <dgm:spPr/>
      <dgm:t>
        <a:bodyPr/>
        <a:lstStyle/>
        <a:p>
          <a:endParaRPr lang="en-US"/>
        </a:p>
      </dgm:t>
    </dgm:pt>
    <dgm:pt modelId="{CD9DEEA7-048B-49F0-9813-B3D4431548A4}" type="pres">
      <dgm:prSet presAssocID="{DA3410CB-F69A-4AA0-8D67-B45DAC432D2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A83B9-1262-4FAE-BD24-5606343CAFB8}" type="presOf" srcId="{2396EA20-C4A8-408B-840C-FD905B4DF3EA}" destId="{71A3BA39-C7C9-4D01-86EC-CE3433A48484}" srcOrd="0" destOrd="0" presId="urn:microsoft.com/office/officeart/2005/8/layout/venn2"/>
    <dgm:cxn modelId="{CA35941C-B9BC-4B1B-9F54-AFBFCED2173B}" type="presOf" srcId="{10EF51EB-5831-4357-9D7E-1B972A4392FD}" destId="{33C924CD-20C9-4644-8537-E2477AE60AC4}" srcOrd="0" destOrd="0" presId="urn:microsoft.com/office/officeart/2005/8/layout/venn2"/>
    <dgm:cxn modelId="{47133B0E-D6D4-46AE-BBE3-4B7BB6540E23}" srcId="{DA3410CB-F69A-4AA0-8D67-B45DAC432D24}" destId="{10EF51EB-5831-4357-9D7E-1B972A4392FD}" srcOrd="0" destOrd="0" parTransId="{CE1937BD-9ECE-41DD-B060-9CE360313996}" sibTransId="{E6AACAD2-3261-4AA9-B2A7-234EEEF1C72C}"/>
    <dgm:cxn modelId="{47789A3A-019C-4F32-8659-A1CB83C9B041}" type="presOf" srcId="{2396EA20-C4A8-408B-840C-FD905B4DF3EA}" destId="{8D2306EC-A50F-4FBC-8C44-4FA0FE3C2C4C}" srcOrd="1" destOrd="0" presId="urn:microsoft.com/office/officeart/2005/8/layout/venn2"/>
    <dgm:cxn modelId="{4AF8167F-8C0A-4A1F-AC5E-308D5897D4F3}" type="presOf" srcId="{977812C7-C39F-441A-A554-4707BD2ADAEF}" destId="{D6136B6A-6218-4B90-815D-A4926E03C17D}" srcOrd="1" destOrd="0" presId="urn:microsoft.com/office/officeart/2005/8/layout/venn2"/>
    <dgm:cxn modelId="{11BF8424-E5FF-4A81-B074-DB3161C0E736}" srcId="{DA3410CB-F69A-4AA0-8D67-B45DAC432D24}" destId="{977812C7-C39F-441A-A554-4707BD2ADAEF}" srcOrd="2" destOrd="0" parTransId="{4CDEA84C-C640-4087-A1A7-D177EEAEF64A}" sibTransId="{FF554030-4AB9-42D0-8391-69D55844A1BE}"/>
    <dgm:cxn modelId="{CB1B4AB3-E5B0-445D-A2C0-31CDFA50A334}" srcId="{DA3410CB-F69A-4AA0-8D67-B45DAC432D24}" destId="{294B668D-69F0-4094-9C23-17614AF48567}" srcOrd="3" destOrd="0" parTransId="{BC382151-DD39-4D89-8EF1-F66B79FD660C}" sibTransId="{469609A9-29E9-4BE9-88F9-B82BE50CB120}"/>
    <dgm:cxn modelId="{A49AD9FB-65C9-456B-BB5B-39518BF3907E}" type="presOf" srcId="{977812C7-C39F-441A-A554-4707BD2ADAEF}" destId="{A7E2FE72-1B85-4DBE-9358-CBE9A7C0D1CF}" srcOrd="0" destOrd="0" presId="urn:microsoft.com/office/officeart/2005/8/layout/venn2"/>
    <dgm:cxn modelId="{84D590B1-8EB6-4EF4-8493-30E2CF5708D4}" type="presOf" srcId="{DA3410CB-F69A-4AA0-8D67-B45DAC432D24}" destId="{3A56247D-5181-4F6D-893D-3F0F82A2AA3B}" srcOrd="0" destOrd="0" presId="urn:microsoft.com/office/officeart/2005/8/layout/venn2"/>
    <dgm:cxn modelId="{CAE712CB-5257-4071-AB7B-1B9EEEBE500F}" type="presOf" srcId="{10EF51EB-5831-4357-9D7E-1B972A4392FD}" destId="{E20CF8F5-71BC-4941-9824-28073F052715}" srcOrd="1" destOrd="0" presId="urn:microsoft.com/office/officeart/2005/8/layout/venn2"/>
    <dgm:cxn modelId="{FE7A77E1-11F1-4DDE-92DA-21180B585D08}" type="presOf" srcId="{294B668D-69F0-4094-9C23-17614AF48567}" destId="{2924E8C9-DF09-4649-8444-022BA22D95A7}" srcOrd="0" destOrd="0" presId="urn:microsoft.com/office/officeart/2005/8/layout/venn2"/>
    <dgm:cxn modelId="{D150D22B-1EEF-447C-8300-849900310192}" type="presOf" srcId="{294B668D-69F0-4094-9C23-17614AF48567}" destId="{CD9DEEA7-048B-49F0-9813-B3D4431548A4}" srcOrd="1" destOrd="0" presId="urn:microsoft.com/office/officeart/2005/8/layout/venn2"/>
    <dgm:cxn modelId="{79FFAC20-DC45-4BE8-87F2-1E1416EA1AF7}" srcId="{DA3410CB-F69A-4AA0-8D67-B45DAC432D24}" destId="{2396EA20-C4A8-408B-840C-FD905B4DF3EA}" srcOrd="1" destOrd="0" parTransId="{650C4D7C-8D12-4275-8458-140D4BB728EF}" sibTransId="{67AB5BA5-C06F-4867-AD28-C85A9B8BB853}"/>
    <dgm:cxn modelId="{08610E9D-E00C-46AD-B291-75A9B02EC558}" type="presParOf" srcId="{3A56247D-5181-4F6D-893D-3F0F82A2AA3B}" destId="{43318E72-8E92-4ADF-BB44-E75A7F87AEF6}" srcOrd="0" destOrd="0" presId="urn:microsoft.com/office/officeart/2005/8/layout/venn2"/>
    <dgm:cxn modelId="{E5BEF9A1-A76B-44DE-8393-11CC947279A0}" type="presParOf" srcId="{43318E72-8E92-4ADF-BB44-E75A7F87AEF6}" destId="{33C924CD-20C9-4644-8537-E2477AE60AC4}" srcOrd="0" destOrd="0" presId="urn:microsoft.com/office/officeart/2005/8/layout/venn2"/>
    <dgm:cxn modelId="{C3A332BA-384D-4C50-8F15-7F69B2DDA2F0}" type="presParOf" srcId="{43318E72-8E92-4ADF-BB44-E75A7F87AEF6}" destId="{E20CF8F5-71BC-4941-9824-28073F052715}" srcOrd="1" destOrd="0" presId="urn:microsoft.com/office/officeart/2005/8/layout/venn2"/>
    <dgm:cxn modelId="{0011B568-5B31-457A-9B0B-DAF1FDECFB6E}" type="presParOf" srcId="{3A56247D-5181-4F6D-893D-3F0F82A2AA3B}" destId="{8551CC0D-C72C-40CE-82C2-8B91666ADEED}" srcOrd="1" destOrd="0" presId="urn:microsoft.com/office/officeart/2005/8/layout/venn2"/>
    <dgm:cxn modelId="{D8ECD4C2-C7D2-43A9-A31E-BD8EBCF9D2F5}" type="presParOf" srcId="{8551CC0D-C72C-40CE-82C2-8B91666ADEED}" destId="{71A3BA39-C7C9-4D01-86EC-CE3433A48484}" srcOrd="0" destOrd="0" presId="urn:microsoft.com/office/officeart/2005/8/layout/venn2"/>
    <dgm:cxn modelId="{AF8C30C9-2AB2-4373-AF19-D32BF825CF8E}" type="presParOf" srcId="{8551CC0D-C72C-40CE-82C2-8B91666ADEED}" destId="{8D2306EC-A50F-4FBC-8C44-4FA0FE3C2C4C}" srcOrd="1" destOrd="0" presId="urn:microsoft.com/office/officeart/2005/8/layout/venn2"/>
    <dgm:cxn modelId="{33655B70-66B3-4752-A024-616F3593AB46}" type="presParOf" srcId="{3A56247D-5181-4F6D-893D-3F0F82A2AA3B}" destId="{FC32C8A4-6F6C-4F54-ACC7-1CD6FC83EE34}" srcOrd="2" destOrd="0" presId="urn:microsoft.com/office/officeart/2005/8/layout/venn2"/>
    <dgm:cxn modelId="{B25C4A66-2952-44B8-A99E-84C58DFF17E7}" type="presParOf" srcId="{FC32C8A4-6F6C-4F54-ACC7-1CD6FC83EE34}" destId="{A7E2FE72-1B85-4DBE-9358-CBE9A7C0D1CF}" srcOrd="0" destOrd="0" presId="urn:microsoft.com/office/officeart/2005/8/layout/venn2"/>
    <dgm:cxn modelId="{6D2B7D39-83E5-4E94-B0EE-6AEE24E752D9}" type="presParOf" srcId="{FC32C8A4-6F6C-4F54-ACC7-1CD6FC83EE34}" destId="{D6136B6A-6218-4B90-815D-A4926E03C17D}" srcOrd="1" destOrd="0" presId="urn:microsoft.com/office/officeart/2005/8/layout/venn2"/>
    <dgm:cxn modelId="{B8AB410E-12A1-442E-BE34-1ADDEC713A53}" type="presParOf" srcId="{3A56247D-5181-4F6D-893D-3F0F82A2AA3B}" destId="{C598F969-4E3D-4E6F-B9CF-AA976E96CF6A}" srcOrd="3" destOrd="0" presId="urn:microsoft.com/office/officeart/2005/8/layout/venn2"/>
    <dgm:cxn modelId="{689C85D2-D3C7-4068-93AA-9C304582635A}" type="presParOf" srcId="{C598F969-4E3D-4E6F-B9CF-AA976E96CF6A}" destId="{2924E8C9-DF09-4649-8444-022BA22D95A7}" srcOrd="0" destOrd="0" presId="urn:microsoft.com/office/officeart/2005/8/layout/venn2"/>
    <dgm:cxn modelId="{B573B4BA-004D-4441-9E87-8317F7692F0E}" type="presParOf" srcId="{C598F969-4E3D-4E6F-B9CF-AA976E96CF6A}" destId="{CD9DEEA7-048B-49F0-9813-B3D4431548A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924CD-20C9-4644-8537-E2477AE60AC4}">
      <dsp:nvSpPr>
        <dsp:cNvPr id="0" name=""/>
        <dsp:cNvSpPr/>
      </dsp:nvSpPr>
      <dsp:spPr>
        <a:xfrm>
          <a:off x="1665468" y="0"/>
          <a:ext cx="4752233" cy="47522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2+ values ≥ 140/90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7222" y="237611"/>
        <a:ext cx="1328724" cy="712834"/>
      </dsp:txXfrm>
    </dsp:sp>
    <dsp:sp modelId="{71A3BA39-C7C9-4D01-86EC-CE3433A48484}">
      <dsp:nvSpPr>
        <dsp:cNvPr id="0" name=""/>
        <dsp:cNvSpPr/>
      </dsp:nvSpPr>
      <dsp:spPr>
        <a:xfrm>
          <a:off x="2140691" y="950446"/>
          <a:ext cx="3801786" cy="38017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2+ values ≥ 150/90 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7222" y="1178553"/>
        <a:ext cx="1328724" cy="684321"/>
      </dsp:txXfrm>
    </dsp:sp>
    <dsp:sp modelId="{A7E2FE72-1B85-4DBE-9358-CBE9A7C0D1CF}">
      <dsp:nvSpPr>
        <dsp:cNvPr id="0" name=""/>
        <dsp:cNvSpPr/>
      </dsp:nvSpPr>
      <dsp:spPr>
        <a:xfrm>
          <a:off x="2615914" y="1900893"/>
          <a:ext cx="2851339" cy="2851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value ≥ 160/100 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7222" y="2114743"/>
        <a:ext cx="1328724" cy="641551"/>
      </dsp:txXfrm>
    </dsp:sp>
    <dsp:sp modelId="{2924E8C9-DF09-4649-8444-022BA22D95A7}">
      <dsp:nvSpPr>
        <dsp:cNvPr id="0" name=""/>
        <dsp:cNvSpPr/>
      </dsp:nvSpPr>
      <dsp:spPr>
        <a:xfrm>
          <a:off x="3091137" y="2851339"/>
          <a:ext cx="1900893" cy="19008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value ≥ 180/100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9517" y="3326563"/>
        <a:ext cx="1344134" cy="95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513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5138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3DA39B09-E11F-41D4-ABAE-8B4E8503FF53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FE7A6492-2316-4EE7-BCAD-CBDC3DBDD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831AFABB-6E74-4814-89F8-098F2823814F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40D0DCF5-B7B8-4A98-A630-741EE445D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0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PPV – likelihood that the clinical criteria will correctly identify</a:t>
            </a:r>
            <a:r>
              <a:rPr lang="en-US" baseline="0" dirty="0" smtClean="0"/>
              <a:t> patients with HTN  (how many false positives)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77613-7418-4154-BD0D-12BE95E827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60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1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28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12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2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1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9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6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3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4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8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16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9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990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8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6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7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20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0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45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DCF5-B7B8-4A98-A630-741EE445DF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DF37-7FB4-4643-8A4F-0ED7DE1D70A8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9568A5-350F-454A-AD20-CA3651FCF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8FD5-2ECC-4E4E-81A3-64465B1E86C6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C29A-E10D-4C09-9D72-77FB22A87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3E83-4956-489C-9AD9-6F28AA2B6E73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F73AB-8876-436E-BA39-46FBAC60D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9738-62A0-4171-9F43-60CEDE786BB2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7AF3-61F6-44BB-80DF-3B3CF3FF1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63976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600" b="1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6"/>
            <a:ext cx="8229600" cy="4343401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800" b="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2000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1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224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A50F-A600-4427-881D-8EB96D3B6E03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2A4F-350E-4D35-8F8F-BF97F0228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628F-84FC-49B4-8286-FD6E531431AB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9DAC-B7E5-4607-A027-B2B8A6395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37CD-5B80-48C7-8B7E-8A03B56CEF98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5395-AABE-4501-A427-BCE3E22C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9388AC-8B5A-44D3-918F-AC3D150E462D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CD811F-4530-4299-86CC-2576094DE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ADC9B-68B7-491E-B5B3-A0023CEB0AD2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29AB-2D82-4B8C-9B8B-2ECB4E9C7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35FC-E00A-4A0C-922B-C216155166FA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5ED8-593B-478E-9716-BB5DA949D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ADB2-6E67-4893-B3E0-E13A96F30EF1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A645A-944B-4C1C-9840-7F844DACC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D6AF-66E5-4AFB-B6CB-9F8334D5D1AD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B943-C35C-49E0-8740-B690B3BB8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185D0D-77EE-4CD0-9AE3-2483E3E24835}" type="datetimeFigureOut">
              <a:rPr lang="en-US"/>
              <a:pPr>
                <a:defRPr/>
              </a:pPr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D3E1E-184B-4FAC-AAB0-2CEA96B3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8" r:id="rId2"/>
    <p:sldLayoutId id="2147483749" r:id="rId3"/>
    <p:sldLayoutId id="2147483750" r:id="rId4"/>
    <p:sldLayoutId id="2147483758" r:id="rId5"/>
    <p:sldLayoutId id="2147483759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edu/Global/News%20Announcements/Crossing-the-Quality-Chasm-The-IOM-Health-Care-Quality-Initiative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illionhearts.hhs.gov/Docs/HTN_Change_Package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12k9MT1*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c.com/pressrelease-detail.cfm?PressReleaseID=98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iabetes/pubs/pdf/PublicHealthCompedium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cpcc.org/sites/default/files/media/diabetes_guide_2011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Improve Population Health Outcomes</a:t>
            </a:r>
            <a:endParaRPr lang="en-US" sz="72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5943600" cy="2362200"/>
          </a:xfrm>
        </p:spPr>
        <p:txBody>
          <a:bodyPr/>
          <a:lstStyle/>
          <a:p>
            <a:pPr marL="63500" eaLnBrk="1" hangingPunct="1"/>
            <a:r>
              <a:rPr lang="en-US" b="1" dirty="0" smtClean="0"/>
              <a:t>Leveraging EHR and Patient Registries</a:t>
            </a:r>
          </a:p>
          <a:p>
            <a:pPr marL="63500" eaLnBrk="1" hangingPunct="1"/>
            <a:endParaRPr lang="en-US" b="1" dirty="0"/>
          </a:p>
          <a:p>
            <a:pPr marL="63500" eaLnBrk="1" hangingPunct="1"/>
            <a:endParaRPr lang="en-US" b="1" dirty="0" smtClean="0"/>
          </a:p>
          <a:p>
            <a:pPr marL="63500" eaLnBrk="1" hangingPunct="1"/>
            <a:r>
              <a:rPr lang="en-US" b="1" dirty="0" smtClean="0"/>
              <a:t>Anita Christie, RN MHA CPHQ</a:t>
            </a:r>
          </a:p>
          <a:p>
            <a:pPr marL="63500" eaLnBrk="1" hangingPunct="1"/>
            <a:r>
              <a:rPr lang="en-US" b="1" dirty="0" smtClean="0"/>
              <a:t>MA Department of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686800" cy="1066800"/>
          </a:xfrm>
        </p:spPr>
        <p:txBody>
          <a:bodyPr/>
          <a:lstStyle/>
          <a:p>
            <a:r>
              <a:rPr lang="en-US" dirty="0" smtClean="0"/>
              <a:t>Data Elements included in a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name, phone number, age</a:t>
            </a:r>
          </a:p>
          <a:p>
            <a:r>
              <a:rPr lang="en-US" dirty="0" smtClean="0"/>
              <a:t>Last primary care visit date</a:t>
            </a:r>
          </a:p>
          <a:p>
            <a:r>
              <a:rPr lang="en-US" dirty="0" smtClean="0"/>
              <a:t>BMI</a:t>
            </a:r>
          </a:p>
          <a:p>
            <a:r>
              <a:rPr lang="en-US" dirty="0" smtClean="0"/>
              <a:t>Diagnoses</a:t>
            </a:r>
          </a:p>
          <a:p>
            <a:r>
              <a:rPr lang="en-US" dirty="0" smtClean="0"/>
              <a:t>Last recorded blood pressure</a:t>
            </a:r>
          </a:p>
          <a:p>
            <a:r>
              <a:rPr lang="en-US" dirty="0" smtClean="0"/>
              <a:t>Lab values for A1C, fasting plasma glucose, or oral glucose tolerance test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80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Criteria to consider for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Dates for inclusion in your EMR search</a:t>
            </a:r>
          </a:p>
          <a:p>
            <a:r>
              <a:rPr lang="en-US" dirty="0" smtClean="0"/>
              <a:t>Diagnosis of hypertension or prediabetes</a:t>
            </a:r>
          </a:p>
          <a:p>
            <a:r>
              <a:rPr lang="en-US" dirty="0" smtClean="0"/>
              <a:t>Start to explore potentially undiagnosed </a:t>
            </a:r>
            <a:r>
              <a:rPr lang="en-US" dirty="0"/>
              <a:t>h</a:t>
            </a:r>
            <a:r>
              <a:rPr lang="en-US" dirty="0" smtClean="0"/>
              <a:t>ypertension consider conservative criteria such as:</a:t>
            </a:r>
          </a:p>
          <a:p>
            <a:pPr lvl="1"/>
            <a:r>
              <a:rPr lang="en-US" dirty="0" smtClean="0"/>
              <a:t>Patients who had a single encounter with a SBP &gt; 180, or a DBP &gt; 100, but no diagnosis </a:t>
            </a:r>
          </a:p>
          <a:p>
            <a:r>
              <a:rPr lang="en-US" dirty="0" smtClean="0"/>
              <a:t>Explore potential prediabetes with recent lab values </a:t>
            </a:r>
          </a:p>
          <a:p>
            <a:pPr lvl="1"/>
            <a:r>
              <a:rPr lang="en-US" dirty="0" smtClean="0"/>
              <a:t>A1C = 5.7-6.4</a:t>
            </a:r>
          </a:p>
          <a:p>
            <a:pPr lvl="1"/>
            <a:r>
              <a:rPr lang="en-US" dirty="0" smtClean="0"/>
              <a:t>Fasting plasma glucose =100-125 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oral glucose tolerance test = 140-199 mg/dl </a:t>
            </a:r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3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Choosing Clinical Criteria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018960"/>
              </p:ext>
            </p:extLst>
          </p:nvPr>
        </p:nvGraphicFramePr>
        <p:xfrm>
          <a:off x="527431" y="886567"/>
          <a:ext cx="8083169" cy="4752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588224" y="5710944"/>
            <a:ext cx="2483768" cy="10527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45879" y="990600"/>
            <a:ext cx="1861" cy="4671710"/>
          </a:xfrm>
          <a:prstGeom prst="straightConnector1">
            <a:avLst/>
          </a:prstGeom>
          <a:ln w="47625">
            <a:headEnd type="triangle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5278" y="981670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liberal criteria, lower PPV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277" y="4495800"/>
            <a:ext cx="147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conservative criteria, higher PPV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80312" y="990600"/>
            <a:ext cx="1861" cy="4671710"/>
          </a:xfrm>
          <a:prstGeom prst="straightConnector1">
            <a:avLst/>
          </a:prstGeom>
          <a:ln w="47625">
            <a:headEnd type="triangle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89279" y="4495800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Fewer resources for HTN confirmation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5906" y="990600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resources for HTN confirmation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9164" y="5940623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PPV = Positive Predictive Value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283" y="6226843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Wall, HK; “Finding Patients with Undiagnosed Hypertension: Hiding in Plain Sight” presentation Jan 20, 2016.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93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Azara</a:t>
            </a:r>
            <a:r>
              <a:rPr lang="en-US" dirty="0" smtClean="0"/>
              <a:t> DRVS Diabetes Registry Demo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-105" r="-1" b="4428"/>
          <a:stretch/>
        </p:blipFill>
        <p:spPr>
          <a:xfrm>
            <a:off x="0" y="1219201"/>
            <a:ext cx="9077325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Azara</a:t>
            </a:r>
            <a:r>
              <a:rPr lang="en-US" sz="3600" dirty="0" smtClean="0"/>
              <a:t> DRVS Hypertension Registry Demo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1371600"/>
            <a:ext cx="8915400" cy="5029200"/>
            <a:chOff x="76200" y="1143000"/>
            <a:chExt cx="8915400" cy="5029200"/>
          </a:xfrm>
        </p:grpSpPr>
        <p:pic>
          <p:nvPicPr>
            <p:cNvPr id="8" name="Picture 7"/>
            <p:cNvPicPr/>
            <p:nvPr/>
          </p:nvPicPr>
          <p:blipFill rotWithShape="1">
            <a:blip r:embed="rId3"/>
            <a:srcRect l="19340" t="12849" r="2709" b="16713"/>
            <a:stretch/>
          </p:blipFill>
          <p:spPr>
            <a:xfrm>
              <a:off x="76200" y="1143000"/>
              <a:ext cx="8915400" cy="5029200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 rotWithShape="1">
            <a:blip r:embed="rId4"/>
            <a:srcRect l="21349" t="30849" r="56828" b="17685"/>
            <a:stretch/>
          </p:blipFill>
          <p:spPr>
            <a:xfrm>
              <a:off x="6019800" y="2286000"/>
              <a:ext cx="2779854" cy="3252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21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4350"/>
          </a:xfrm>
        </p:spPr>
        <p:txBody>
          <a:bodyPr/>
          <a:lstStyle/>
          <a:p>
            <a:r>
              <a:rPr lang="en-US" dirty="0" smtClean="0"/>
              <a:t>Call back and reminders</a:t>
            </a:r>
          </a:p>
          <a:p>
            <a:r>
              <a:rPr lang="en-US" dirty="0" smtClean="0"/>
              <a:t>Identification of patients in need of services</a:t>
            </a:r>
          </a:p>
          <a:p>
            <a:r>
              <a:rPr lang="en-US" dirty="0" smtClean="0"/>
              <a:t>Coordination of care across team members</a:t>
            </a:r>
          </a:p>
          <a:p>
            <a:pPr lvl="1"/>
            <a:r>
              <a:rPr lang="en-US" dirty="0" smtClean="0"/>
              <a:t>Nurses</a:t>
            </a:r>
          </a:p>
          <a:p>
            <a:pPr lvl="1"/>
            <a:r>
              <a:rPr lang="en-US" dirty="0" smtClean="0"/>
              <a:t>MA</a:t>
            </a:r>
          </a:p>
          <a:p>
            <a:pPr lvl="1"/>
            <a:r>
              <a:rPr lang="en-US" dirty="0" smtClean="0"/>
              <a:t>Community Health Worker/Patient Navigator</a:t>
            </a:r>
          </a:p>
          <a:p>
            <a:pPr lvl="1"/>
            <a:r>
              <a:rPr lang="en-US" dirty="0" smtClean="0"/>
              <a:t>Physicians</a:t>
            </a:r>
          </a:p>
          <a:p>
            <a:pPr lvl="1"/>
            <a:r>
              <a:rPr lang="en-US" dirty="0" smtClean="0"/>
              <a:t>Pharmacists</a:t>
            </a:r>
          </a:p>
          <a:p>
            <a:pPr lvl="1"/>
            <a:r>
              <a:rPr lang="en-US" dirty="0" smtClean="0"/>
              <a:t>Community services</a:t>
            </a:r>
          </a:p>
          <a:p>
            <a:pPr lvl="1"/>
            <a:r>
              <a:rPr lang="en-US" dirty="0" smtClean="0"/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3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Huddles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assist in organizing daily work </a:t>
            </a:r>
          </a:p>
          <a:p>
            <a:r>
              <a:rPr lang="en-US" dirty="0" smtClean="0"/>
              <a:t>Identification of patients with specific chronic conditions who are scheduled for appointments</a:t>
            </a:r>
          </a:p>
          <a:p>
            <a:r>
              <a:rPr lang="en-US" dirty="0" smtClean="0"/>
              <a:t>May allow for implementation of standard order sets ahead of an appointment</a:t>
            </a:r>
          </a:p>
          <a:p>
            <a:r>
              <a:rPr lang="en-US" dirty="0" smtClean="0"/>
              <a:t>Promotes collaboration of daily work among team members</a:t>
            </a:r>
          </a:p>
        </p:txBody>
      </p:sp>
    </p:spTree>
    <p:extLst>
      <p:ext uri="{BB962C8B-B14F-4D97-AF65-F5344CB8AC3E}">
        <p14:creationId xmlns:p14="http://schemas.microsoft.com/office/powerpoint/2010/main" val="241879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Trending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identify trends in care of patients with specific conditions</a:t>
            </a:r>
          </a:p>
          <a:p>
            <a:pPr lvl="1"/>
            <a:r>
              <a:rPr lang="en-US" dirty="0" smtClean="0"/>
              <a:t>Control of chronic condition</a:t>
            </a:r>
          </a:p>
          <a:p>
            <a:pPr lvl="1"/>
            <a:r>
              <a:rPr lang="en-US" dirty="0" smtClean="0"/>
              <a:t>Complete services according to clinical guidelines</a:t>
            </a:r>
          </a:p>
          <a:p>
            <a:pPr lvl="1"/>
            <a:r>
              <a:rPr lang="en-US" dirty="0" smtClean="0"/>
              <a:t>Medication prescribing practices</a:t>
            </a:r>
          </a:p>
          <a:p>
            <a:pPr lvl="1"/>
            <a:r>
              <a:rPr lang="en-US" dirty="0" smtClean="0"/>
              <a:t>Overall management of a sub-population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1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Improvement and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trends can be used to identify areas for improvement in practice design 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Missed BP follow-up</a:t>
            </a:r>
          </a:p>
          <a:p>
            <a:pPr lvl="1"/>
            <a:r>
              <a:rPr lang="en-US" dirty="0" smtClean="0"/>
              <a:t>Need for client reminders</a:t>
            </a:r>
          </a:p>
          <a:p>
            <a:pPr lvl="1"/>
            <a:r>
              <a:rPr lang="en-US" dirty="0" smtClean="0"/>
              <a:t>Need for provider reminders of preventive care</a:t>
            </a:r>
          </a:p>
          <a:p>
            <a:pPr lvl="1"/>
            <a:r>
              <a:rPr lang="en-US" dirty="0" smtClean="0"/>
              <a:t>Missed foot exams or retina exams for diabetics</a:t>
            </a:r>
          </a:p>
          <a:p>
            <a:pPr lvl="1"/>
            <a:r>
              <a:rPr lang="en-US" dirty="0" smtClean="0"/>
              <a:t>Poor control of disease among sub-populations</a:t>
            </a:r>
          </a:p>
        </p:txBody>
      </p:sp>
    </p:spTree>
    <p:extLst>
      <p:ext uri="{BB962C8B-B14F-4D97-AF65-F5344CB8AC3E}">
        <p14:creationId xmlns:p14="http://schemas.microsoft.com/office/powerpoint/2010/main" val="118962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smtClean="0"/>
              <a:t>QUALITY IMPROVEMENT</a:t>
            </a:r>
          </a:p>
        </p:txBody>
      </p:sp>
      <p:pic>
        <p:nvPicPr>
          <p:cNvPr id="21506" name="Picture 11" descr="MP90039879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057400"/>
            <a:ext cx="3155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define Population Health</a:t>
            </a:r>
          </a:p>
          <a:p>
            <a:r>
              <a:rPr lang="en-US" dirty="0" smtClean="0"/>
              <a:t>To understand how Electronic Medical Record implementation and reporting can help to manage outcomes</a:t>
            </a:r>
          </a:p>
          <a:p>
            <a:r>
              <a:rPr lang="en-US" dirty="0" smtClean="0"/>
              <a:t>To provide basic information regarding quality improvement</a:t>
            </a:r>
          </a:p>
          <a:p>
            <a:r>
              <a:rPr lang="en-US" dirty="0" smtClean="0"/>
              <a:t>To discuss how this presentation can help better coordinate care in your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Institute of Healthcare Improvement (IHI)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59238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1200" dirty="0" smtClean="0"/>
              <a:t>Triple Aim Framework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8000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11200" dirty="0"/>
              <a:t>Improving the patient experience of care (including quality and satisfaction);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11200" dirty="0"/>
              <a:t>Improving the health of populations; and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sz="11200" dirty="0"/>
              <a:t>Reducing the per capita cost of health care</a:t>
            </a:r>
            <a:r>
              <a:rPr lang="en-US" sz="11200" dirty="0" smtClean="0"/>
              <a:t>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sz="38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11200" dirty="0" smtClean="0"/>
              <a:t>Assessment Tool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z="4000" dirty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sz="32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4400" dirty="0"/>
              <a:t>http://www.ihi.org/Engage/Initiatives/TripleAim/Pages/default.aspx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QI – What does it mean?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Institute of Medicine defines quality as:</a:t>
            </a:r>
          </a:p>
          <a:p>
            <a:pPr lvl="1" eaLnBrk="1" hangingPunct="1"/>
            <a:r>
              <a:rPr lang="en-US" i="1" smtClean="0"/>
              <a:t>The degree to which health services for individuals and populations increase the likelihood of desired health outcomes and are consistent with current professional knowledge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1400" smtClean="0">
                <a:hlinkClick r:id="rId3"/>
              </a:rPr>
              <a:t>http://www.iom.edu/Global/News%20Announcements/Crossing-the-Quality-Chasm-The-IOM-Health-Care-Quality-Initiative.aspx</a:t>
            </a:r>
            <a:r>
              <a:rPr lang="en-US" sz="1400" smtClean="0"/>
              <a:t>; Accessed 4/4/2014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2638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EMR Registries that: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Identify patient populations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Identify missed opportunities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Trend information over time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QI techniques to improve care: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Aim statements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Flow charting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Process redesign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Cause and effect diagrams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Pie, scatter, run, bar charts that transform the data into information 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PDSA cycles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dirty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14400"/>
            <a:ext cx="1568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400800"/>
            <a:ext cx="46275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How often?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Reporting can be designed and run as needed to identify high risk population and monitor impact of improvement</a:t>
            </a:r>
          </a:p>
          <a:p>
            <a:pPr eaLnBrk="1" hangingPunct="1"/>
            <a:r>
              <a:rPr lang="en-US" dirty="0" smtClean="0"/>
              <a:t>Populations should be stratified to identify</a:t>
            </a:r>
          </a:p>
          <a:p>
            <a:pPr lvl="1" eaLnBrk="1" hangingPunct="1"/>
            <a:r>
              <a:rPr lang="en-US" dirty="0" smtClean="0"/>
              <a:t>Age</a:t>
            </a:r>
          </a:p>
          <a:p>
            <a:pPr lvl="1" eaLnBrk="1" hangingPunct="1"/>
            <a:r>
              <a:rPr lang="en-US" dirty="0" smtClean="0"/>
              <a:t>Race/ethnicity</a:t>
            </a:r>
          </a:p>
          <a:p>
            <a:pPr lvl="1" eaLnBrk="1" hangingPunct="1"/>
            <a:r>
              <a:rPr lang="en-US" dirty="0" smtClean="0"/>
              <a:t>Co-morbidities</a:t>
            </a:r>
          </a:p>
          <a:p>
            <a:pPr lvl="1" eaLnBrk="1" hangingPunct="1"/>
            <a:r>
              <a:rPr lang="en-US" dirty="0" smtClean="0"/>
              <a:t>Diagnosis</a:t>
            </a:r>
          </a:p>
          <a:p>
            <a:pPr eaLnBrk="1" hangingPunct="1"/>
            <a:r>
              <a:rPr lang="en-US" dirty="0" smtClean="0"/>
              <a:t>Will require updates to Family/Personal History and Problem lists</a:t>
            </a:r>
          </a:p>
          <a:p>
            <a:pPr eaLnBrk="1" hangingPunct="1"/>
            <a:r>
              <a:rPr lang="en-US" dirty="0" smtClean="0"/>
              <a:t>Ability to identify discrete elements such as actual values of lab results</a:t>
            </a:r>
          </a:p>
          <a:p>
            <a:pPr eaLnBrk="1" hangingPunct="1">
              <a:buFont typeface="Georgia" pitchFamily="18" charset="0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do you need to be in place?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Leadership</a:t>
            </a:r>
          </a:p>
          <a:p>
            <a:pPr eaLnBrk="1" hangingPunct="1"/>
            <a:r>
              <a:rPr lang="en-US" dirty="0" smtClean="0"/>
              <a:t>Dedicated team and leadership time to work on improvement initiatives</a:t>
            </a:r>
          </a:p>
          <a:p>
            <a:pPr eaLnBrk="1" hangingPunct="1"/>
            <a:r>
              <a:rPr lang="en-US" dirty="0" smtClean="0"/>
              <a:t>EMR reporting capability</a:t>
            </a:r>
          </a:p>
          <a:p>
            <a:pPr eaLnBrk="1" hangingPunct="1"/>
            <a:r>
              <a:rPr lang="en-US" dirty="0" smtClean="0"/>
              <a:t>Knowledge of data collection, interpretation, translation into meaningful action steps for improvement</a:t>
            </a:r>
          </a:p>
          <a:p>
            <a:pPr lvl="1" eaLnBrk="1" hangingPunct="1"/>
            <a:r>
              <a:rPr lang="en-US" dirty="0" smtClean="0"/>
              <a:t>Teams to support implementation of change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68838"/>
          </a:xfrm>
        </p:spPr>
        <p:txBody>
          <a:bodyPr/>
          <a:lstStyle/>
          <a:p>
            <a:r>
              <a:rPr lang="en-US" sz="2000" dirty="0" smtClean="0"/>
              <a:t>Million Hearts Action Guide – Hypertension Control Change Package for Clinicians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millionhearts.hhs.gov/Docs/HTN_Change_Package.pdf</a:t>
            </a:r>
            <a:endParaRPr lang="en-US" sz="2000" dirty="0" smtClean="0"/>
          </a:p>
          <a:p>
            <a:pPr lvl="1"/>
            <a:r>
              <a:rPr lang="en-US" sz="2000" dirty="0" smtClean="0"/>
              <a:t>Categories include:</a:t>
            </a:r>
          </a:p>
          <a:p>
            <a:pPr lvl="2"/>
            <a:r>
              <a:rPr lang="en-US" sz="2000" dirty="0" smtClean="0"/>
              <a:t>Make HTN control a practice priority</a:t>
            </a:r>
          </a:p>
          <a:p>
            <a:pPr lvl="2"/>
            <a:r>
              <a:rPr lang="en-US" sz="2000" dirty="0" smtClean="0"/>
              <a:t>Implement a policy and process to address BP at every visit</a:t>
            </a:r>
          </a:p>
          <a:p>
            <a:pPr lvl="2"/>
            <a:r>
              <a:rPr lang="en-US" sz="2000" dirty="0" smtClean="0"/>
              <a:t>Train and evaluate direct care staff on accuracy of BP measurement</a:t>
            </a:r>
          </a:p>
          <a:p>
            <a:pPr lvl="2"/>
            <a:r>
              <a:rPr lang="en-US" sz="2000" dirty="0" smtClean="0"/>
              <a:t>Systematically use evidence based HTN guidelines</a:t>
            </a:r>
          </a:p>
          <a:p>
            <a:pPr lvl="2"/>
            <a:r>
              <a:rPr lang="en-US" sz="2000" dirty="0" smtClean="0"/>
              <a:t>Equip staff to facilitate self-management</a:t>
            </a:r>
          </a:p>
          <a:p>
            <a:pPr lvl="2"/>
            <a:r>
              <a:rPr lang="en-US" sz="2000" b="1" dirty="0" smtClean="0"/>
              <a:t>Use a registry to identify, track and manage HTN</a:t>
            </a:r>
          </a:p>
          <a:p>
            <a:pPr lvl="3"/>
            <a:r>
              <a:rPr lang="en-US" sz="1800" b="1" dirty="0" smtClean="0">
                <a:hlinkClick r:id="rId4"/>
              </a:rPr>
              <a:t>http</a:t>
            </a:r>
            <a:r>
              <a:rPr lang="en-US" sz="1800" b="1" dirty="0">
                <a:hlinkClick r:id="rId4"/>
              </a:rPr>
              <a:t>://bit.ly/12k9MT1</a:t>
            </a:r>
            <a:r>
              <a:rPr lang="en-US" sz="1800" b="1" dirty="0" smtClean="0">
                <a:hlinkClick r:id="rId4"/>
              </a:rPr>
              <a:t>*</a:t>
            </a:r>
            <a:endParaRPr lang="en-US" sz="1800" b="1" dirty="0" smtClean="0"/>
          </a:p>
          <a:p>
            <a:pPr lvl="2"/>
            <a:r>
              <a:rPr lang="en-US" sz="2000" dirty="0" smtClean="0"/>
              <a:t>Use of clinician managed protocols</a:t>
            </a:r>
          </a:p>
          <a:p>
            <a:pPr lvl="2"/>
            <a:r>
              <a:rPr lang="en-US" sz="2000" dirty="0" smtClean="0"/>
              <a:t>Use data to drive improvement</a:t>
            </a:r>
          </a:p>
          <a:p>
            <a:pPr lvl="2"/>
            <a:r>
              <a:rPr lang="en-US" sz="2000" dirty="0" smtClean="0"/>
              <a:t>Etc…….</a:t>
            </a:r>
          </a:p>
          <a:p>
            <a:pPr lvl="2"/>
            <a:endParaRPr lang="en-US" sz="1600" dirty="0" smtClean="0"/>
          </a:p>
          <a:p>
            <a:pPr marL="703263" lvl="2" indent="0">
              <a:buNone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712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dirty="0" smtClean="0"/>
              <a:t>National Association of Community Health Centers</a:t>
            </a:r>
          </a:p>
          <a:p>
            <a:pPr lvl="1"/>
            <a:r>
              <a:rPr lang="en-US" dirty="0" smtClean="0"/>
              <a:t>Launch a national initiative to fight hypertension in health </a:t>
            </a:r>
            <a:r>
              <a:rPr lang="en-US" dirty="0"/>
              <a:t>center p</a:t>
            </a:r>
            <a:r>
              <a:rPr lang="en-US" sz="2800" dirty="0"/>
              <a:t>atients</a:t>
            </a:r>
            <a:endParaRPr lang="en-US" dirty="0" smtClean="0"/>
          </a:p>
          <a:p>
            <a:pPr lvl="2"/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www.nachc.com/pressrelease-detail.cfm?PressReleaseID=982</a:t>
            </a:r>
            <a:endParaRPr lang="en-US" sz="1800" dirty="0" smtClean="0"/>
          </a:p>
          <a:p>
            <a:pPr lvl="2"/>
            <a:r>
              <a:rPr lang="en-US" dirty="0" smtClean="0"/>
              <a:t>Data collection plan includes:</a:t>
            </a:r>
          </a:p>
          <a:p>
            <a:pPr lvl="3"/>
            <a:r>
              <a:rPr lang="en-US" dirty="0" smtClean="0"/>
              <a:t>HTN prevalence</a:t>
            </a:r>
          </a:p>
          <a:p>
            <a:pPr lvl="3"/>
            <a:r>
              <a:rPr lang="en-US" dirty="0" smtClean="0"/>
              <a:t>Identification of undiagnosed HTN</a:t>
            </a:r>
          </a:p>
          <a:p>
            <a:pPr lvl="3"/>
            <a:r>
              <a:rPr lang="en-US" dirty="0" smtClean="0"/>
              <a:t>Missed opportunities</a:t>
            </a:r>
          </a:p>
          <a:p>
            <a:pPr lvl="3"/>
            <a:r>
              <a:rPr lang="en-US" dirty="0" smtClean="0"/>
              <a:t>BP control – NQF 0018</a:t>
            </a:r>
          </a:p>
          <a:p>
            <a:pPr lvl="3"/>
            <a:r>
              <a:rPr lang="en-US" dirty="0" smtClean="0"/>
              <a:t>Age, sex, race, poverty level, insurance status and co-morbidities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516438"/>
          </a:xfrm>
        </p:spPr>
        <p:txBody>
          <a:bodyPr/>
          <a:lstStyle/>
          <a:p>
            <a:r>
              <a:rPr lang="en-US" dirty="0" smtClean="0"/>
              <a:t>Centers for Disease Control and Prevention</a:t>
            </a:r>
          </a:p>
          <a:p>
            <a:pPr lvl="1"/>
            <a:r>
              <a:rPr lang="en-US" i="1" dirty="0" smtClean="0"/>
              <a:t>Effective </a:t>
            </a:r>
            <a:r>
              <a:rPr lang="en-US" i="1" dirty="0"/>
              <a:t>Public Health Strategies to Prevent and Control </a:t>
            </a:r>
            <a:r>
              <a:rPr lang="en-US" i="1" dirty="0" smtClean="0"/>
              <a:t>Diabetes:  </a:t>
            </a:r>
            <a:r>
              <a:rPr lang="en-US" i="1" dirty="0"/>
              <a:t>A Compendium </a:t>
            </a:r>
            <a:r>
              <a:rPr lang="en-US" i="1" dirty="0" smtClean="0"/>
              <a:t>– April 2013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www.cdc.gov/diabetes/pubs/pdf/PublicHealthCompedium.pdf</a:t>
            </a:r>
            <a:endParaRPr lang="en-US" dirty="0" smtClean="0"/>
          </a:p>
          <a:p>
            <a:pPr lvl="1"/>
            <a:r>
              <a:rPr lang="en-US" dirty="0" smtClean="0"/>
              <a:t>Provides insights from across the country </a:t>
            </a:r>
          </a:p>
          <a:p>
            <a:pPr lvl="1"/>
            <a:r>
              <a:rPr lang="en-US" dirty="0" smtClean="0"/>
              <a:t>Builds on work of Diabetes Collaborative</a:t>
            </a:r>
          </a:p>
          <a:p>
            <a:r>
              <a:rPr lang="en-US" dirty="0" smtClean="0"/>
              <a:t>Patient Centered Primary Care Collaborative</a:t>
            </a:r>
          </a:p>
          <a:p>
            <a:pPr lvl="1"/>
            <a:r>
              <a:rPr lang="en-US" dirty="0" smtClean="0"/>
              <a:t>The Medical Home and Diabetes Care</a:t>
            </a:r>
          </a:p>
          <a:p>
            <a:pPr lvl="2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www.pcpcc.org/sites/default/files/media/diabetes_guide_2011.pdf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06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pic>
        <p:nvPicPr>
          <p:cNvPr id="2050" name="Picture 2" descr="C:\Users\AChristie\AppData\Local\Microsoft\Windows\Temporary Internet Files\Content.IE5\YMG131ZL\MP90040182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653790" cy="36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2590800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Anita Christie, RN MHA CPHQ | Director</a:t>
            </a:r>
          </a:p>
          <a:p>
            <a:r>
              <a:rPr lang="en-US" sz="2400" dirty="0"/>
              <a:t>Office of Clinical Preventive </a:t>
            </a:r>
            <a:r>
              <a:rPr lang="en-US" sz="2400" dirty="0" smtClean="0"/>
              <a:t>Services</a:t>
            </a:r>
          </a:p>
          <a:p>
            <a:endParaRPr lang="en-US" sz="2400" dirty="0"/>
          </a:p>
          <a:p>
            <a:r>
              <a:rPr lang="en-US" sz="2400" dirty="0"/>
              <a:t>Massachusetts Department of Public </a:t>
            </a:r>
            <a:r>
              <a:rPr lang="en-US" sz="2400" dirty="0" smtClean="0"/>
              <a:t>Health</a:t>
            </a:r>
          </a:p>
          <a:p>
            <a:endParaRPr lang="en-US" sz="2400" dirty="0"/>
          </a:p>
          <a:p>
            <a:r>
              <a:rPr lang="en-US" sz="2400" dirty="0" smtClean="0"/>
              <a:t>Office </a:t>
            </a:r>
            <a:r>
              <a:rPr lang="en-US" sz="2400" dirty="0"/>
              <a:t>617-624-5441  </a:t>
            </a:r>
          </a:p>
          <a:p>
            <a:r>
              <a:rPr lang="en-US" sz="2400" dirty="0"/>
              <a:t>EMAIL:  </a:t>
            </a:r>
            <a:r>
              <a:rPr lang="en-US" sz="2400" dirty="0" smtClean="0"/>
              <a:t>anita.christie@state.ma.us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7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Health and Management</a:t>
            </a:r>
            <a:endParaRPr lang="en-US" dirty="0"/>
          </a:p>
        </p:txBody>
      </p:sp>
      <p:pic>
        <p:nvPicPr>
          <p:cNvPr id="1030" name="Picture 6" descr="C:\Users\AChristie\AppData\Local\Microsoft\Windows\Temporary Internet Files\Content.IE5\1P5M75YF\MP9004312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Christie\AppData\Local\Microsoft\Windows\Temporary Internet Files\Content.IE5\2YHY68W1\MP9004276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352800" cy="252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Christie\AppData\Local\Microsoft\Windows\Temporary Internet Files\Content.IE5\8VUKMDHG\MP90043099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37017"/>
            <a:ext cx="3314208" cy="22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Christie\AppData\Local\Microsoft\Windows\Temporary Internet Files\Content.IE5\1P5M75YF\MP90044646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8722"/>
            <a:ext cx="21082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4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Population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700" dirty="0" smtClean="0"/>
              <a:t>Often stated as: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sz="4700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700" dirty="0" smtClean="0"/>
              <a:t>“ The health outcomes of a group of individuals including the distribution of such outcomes within the group.”</a:t>
            </a:r>
            <a:r>
              <a:rPr lang="en-US" sz="4700" baseline="30000" dirty="0" smtClean="0"/>
              <a:t>1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aseline="30000" dirty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aseline="30000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aseline="30000" dirty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aseline="30000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aseline="30000" dirty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aseline="30000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baseline="30000" dirty="0"/>
          </a:p>
          <a:p>
            <a:pPr marL="285750" indent="-176213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342900" algn="l"/>
              </a:tabLst>
              <a:defRPr/>
            </a:pP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sz="1700" dirty="0" err="1" smtClean="0"/>
              <a:t>Kindig</a:t>
            </a:r>
            <a:r>
              <a:rPr lang="en-US" sz="1700" dirty="0" smtClean="0"/>
              <a:t> and </a:t>
            </a:r>
            <a:r>
              <a:rPr lang="en-US" sz="1700" dirty="0" err="1" smtClean="0"/>
              <a:t>Stoddart</a:t>
            </a:r>
            <a:r>
              <a:rPr lang="en-US" sz="1700" dirty="0" smtClean="0"/>
              <a:t>, What is Population </a:t>
            </a:r>
            <a:r>
              <a:rPr lang="en-US" sz="1700" dirty="0"/>
              <a:t>H</a:t>
            </a:r>
            <a:r>
              <a:rPr lang="en-US" sz="1700" dirty="0" smtClean="0"/>
              <a:t>ealth?</a:t>
            </a:r>
            <a:r>
              <a:rPr lang="en-US" sz="1700" i="1" dirty="0" smtClean="0"/>
              <a:t>; American Journal of Public Health</a:t>
            </a:r>
            <a:r>
              <a:rPr lang="en-US" sz="1700" dirty="0" smtClean="0"/>
              <a:t>,   2003; 93: 380-383</a:t>
            </a:r>
            <a:endParaRPr lang="en-US" sz="1300" dirty="0"/>
          </a:p>
        </p:txBody>
      </p:sp>
      <p:pic>
        <p:nvPicPr>
          <p:cNvPr id="15363" name="Picture 2" descr="C:\Users\AChristie\AppData\Local\Microsoft\Windows\Temporary Internet Files\Content.IE5\2YHY68W1\MP90028953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219200"/>
            <a:ext cx="20193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Subpopulations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Described as: </a:t>
            </a:r>
            <a:r>
              <a:rPr lang="en-US" baseline="30000" dirty="0" smtClean="0"/>
              <a:t>2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Discrete/defined – such as populations receiving care within a health system or from a specific health plan. For example those patients enrolled in specific provider panel.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Regional/Community – geographical population segments that have a common need, </a:t>
            </a:r>
            <a:r>
              <a:rPr lang="en-US" dirty="0"/>
              <a:t>s</a:t>
            </a:r>
            <a:r>
              <a:rPr lang="en-US" dirty="0" smtClean="0"/>
              <a:t>uch as older adults with complex needs that may receive their care in a variety of settings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en-US" dirty="0" smtClean="0"/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1500" baseline="30000" dirty="0" smtClean="0"/>
              <a:t>2</a:t>
            </a:r>
            <a:r>
              <a:rPr lang="en-US" sz="1500" dirty="0" smtClean="0"/>
              <a:t> </a:t>
            </a:r>
            <a:r>
              <a:rPr lang="en-US" sz="1500" i="1" dirty="0" smtClean="0"/>
              <a:t>Populations</a:t>
            </a:r>
            <a:r>
              <a:rPr lang="en-US" sz="1500" i="1" dirty="0"/>
              <a:t>, Population Health, and the Evolution of Population Management: Making Sense of the Terminology in US Health Care </a:t>
            </a:r>
            <a:r>
              <a:rPr lang="en-US" sz="1500" i="1" dirty="0" smtClean="0"/>
              <a:t>Today</a:t>
            </a:r>
            <a:r>
              <a:rPr lang="en-US" sz="1500" dirty="0" smtClean="0"/>
              <a:t>; Institute of Health Care Improvement, Leadership Blog; Accessed April 2, 2014</a:t>
            </a:r>
          </a:p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1500" dirty="0"/>
              <a:t>http://www.ihi.org/communities/blogs/_layouts/ihi/community/blog/itemview.aspx?List=81ca4a47-4ccd-4e9e-89d9-14d88ec59e8d&amp;ID=50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Population Health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Has evolved with new payment mechanisms and effort such as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Patient Centered Medical Home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Accountable care organizations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/>
              <a:t>Health Policy Commission – certification of risk sharing organizations</a:t>
            </a:r>
          </a:p>
          <a:p>
            <a:pPr marL="411480" lvl="1" indent="0" eaLnBrk="1" fontAlgn="auto" hangingPunct="1">
              <a:spcAft>
                <a:spcPts val="0"/>
              </a:spcAft>
              <a:buFont typeface="Georgia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Shift has begun to focus on management of discrete/defined sub-populations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you need your EHR to do?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2192338"/>
          <a:ext cx="6050280" cy="4266032"/>
        </p:xfrm>
        <a:graphic>
          <a:graphicData uri="http://schemas.openxmlformats.org/drawingml/2006/table">
            <a:tbl>
              <a:tblPr/>
              <a:tblGrid>
                <a:gridCol w="2016760"/>
                <a:gridCol w="2016760"/>
                <a:gridCol w="2016760"/>
              </a:tblGrid>
              <a:tr h="61186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dirty="0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  <a:t>Stage 1: </a:t>
                      </a:r>
                      <a:br>
                        <a:rPr lang="en-US" sz="1200" b="1" dirty="0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 dirty="0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  <a:t>Meaningful use criteria focus on: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  <a:t>Stage 2:</a:t>
                      </a:r>
                      <a:br>
                        <a:rPr lang="en-US" sz="1200" b="1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  <a:t>Meaningful use criteria focus on: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  <a:t>Stage 3: </a:t>
                      </a:r>
                      <a:br>
                        <a:rPr lang="en-US" sz="1200" b="1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200" b="1">
                          <a:solidFill>
                            <a:srgbClr val="0F4275"/>
                          </a:solidFill>
                          <a:effectLst/>
                          <a:latin typeface="inherit"/>
                        </a:rPr>
                        <a:t>Meaningful use criteria focus on: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2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Electronically capturing health information in a standardized format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More rigorous health information exchange (HIE)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Improving quality, safety, and efficiency, leading to improved health outcomes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868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Using that information to track key clinical conditions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Increased requirements for e-prescribing and incorporating lab results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Decision support for national high-priority conditions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2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Communicating that information for care coordination processes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Electronic transmission of patient care summaries across multiple settings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Patient access to self-management tools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952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Initiating the reporting of clinical quality measures and public health information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More patient-controlled data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Access to comprehensive patient data through patient-centered HIE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1868"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Using information to engage patients and their families in their care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Improving population health</a:t>
                      </a:r>
                    </a:p>
                  </a:txBody>
                  <a:tcPr marL="63894" marR="63894" marT="38336" marB="3833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464" name="Picture 3" descr="C:\Users\AChristie\AppData\Local\Microsoft\Windows\Temporary Internet Files\Content.IE5\2YHY68W1\MP90040538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6763" y="1905000"/>
            <a:ext cx="20272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5" name="Rectangle 1"/>
          <p:cNvSpPr>
            <a:spLocks noChangeArrowheads="1"/>
          </p:cNvSpPr>
          <p:nvPr/>
        </p:nvSpPr>
        <p:spPr bwMode="auto">
          <a:xfrm>
            <a:off x="1811338" y="2249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219200" y="6604000"/>
            <a:ext cx="6400800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70C0"/>
                </a:solidFill>
                <a:latin typeface="+mn-lt"/>
                <a:cs typeface="+mn-cs"/>
              </a:rPr>
              <a:t>http://mehi.masstech.org/meaningful-use-and-incentives/stages-1-2-3/meaningful-use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we measure it?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2234248"/>
            <a:ext cx="8229600" cy="444023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Not only for insurance providers – You can have this available ongoing</a:t>
            </a:r>
          </a:p>
          <a:p>
            <a:pPr eaLnBrk="1" hangingPunct="1"/>
            <a:r>
              <a:rPr lang="en-US" sz="2000" dirty="0" smtClean="0"/>
              <a:t>EMR can be useful in providing real time data for analysis and improvement</a:t>
            </a:r>
          </a:p>
          <a:p>
            <a:pPr eaLnBrk="1" hangingPunct="1"/>
            <a:r>
              <a:rPr lang="en-US" sz="2000" dirty="0" smtClean="0"/>
              <a:t>EMR can be used to create registries to help coordinate care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Quality Measures may include:</a:t>
            </a:r>
          </a:p>
          <a:p>
            <a:pPr lvl="1" eaLnBrk="1" hangingPunct="1"/>
            <a:r>
              <a:rPr lang="en-US" sz="2000" dirty="0" smtClean="0"/>
              <a:t>HTN measurement and control</a:t>
            </a:r>
          </a:p>
          <a:p>
            <a:pPr lvl="1" eaLnBrk="1" hangingPunct="1"/>
            <a:r>
              <a:rPr lang="en-US" sz="2000" dirty="0" smtClean="0"/>
              <a:t>Asthma measurement and control</a:t>
            </a:r>
          </a:p>
          <a:p>
            <a:pPr lvl="1" eaLnBrk="1" hangingPunct="1"/>
            <a:r>
              <a:rPr lang="en-US" sz="2000" dirty="0" smtClean="0"/>
              <a:t>Diabetes measurement and control</a:t>
            </a:r>
          </a:p>
          <a:p>
            <a:pPr lvl="1" eaLnBrk="1" hangingPunct="1"/>
            <a:r>
              <a:rPr lang="en-US" sz="2000" dirty="0" smtClean="0"/>
              <a:t>Behavioral health</a:t>
            </a:r>
          </a:p>
          <a:p>
            <a:pPr lvl="1" eaLnBrk="1" hangingPunct="1"/>
            <a:r>
              <a:rPr lang="en-US" sz="2000" dirty="0" smtClean="0"/>
              <a:t>Preventive health – </a:t>
            </a:r>
            <a:r>
              <a:rPr lang="en-US" sz="2000" dirty="0" err="1" smtClean="0"/>
              <a:t>Paps</a:t>
            </a:r>
            <a:r>
              <a:rPr lang="en-US" sz="2000" dirty="0" smtClean="0"/>
              <a:t>, Mammography, Colorectal screening 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19459" name="Picture 3" descr="C:\Users\AChristie\AppData\Local\Microsoft\Windows\Temporary Internet Files\Content.IE5\8VUKMDHG\MP90032113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199" y="685800"/>
            <a:ext cx="1755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811338" y="224948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142830" bIns="0" anchor="ctr">
            <a:spAutoFit/>
          </a:bodyPr>
          <a:lstStyle/>
          <a:p>
            <a:r>
              <a:rPr lang="en-US" altLang="en-US" sz="900">
                <a:solidFill>
                  <a:srgbClr val="000000"/>
                </a:solidFill>
              </a:rPr>
              <a:t> </a:t>
            </a:r>
            <a:endParaRPr lang="en-US" altLang="en-US" sz="700"/>
          </a:p>
          <a:p>
            <a:pPr eaLnBrk="0" hangingPunct="0"/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Registries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tool used in Patient Centered Medical Home Initiatives</a:t>
            </a:r>
          </a:p>
          <a:p>
            <a:r>
              <a:rPr lang="en-US" dirty="0" smtClean="0"/>
              <a:t>Uses:</a:t>
            </a:r>
          </a:p>
          <a:p>
            <a:pPr lvl="1"/>
            <a:r>
              <a:rPr lang="en-US" dirty="0" smtClean="0"/>
              <a:t>Care Coordination </a:t>
            </a:r>
          </a:p>
          <a:p>
            <a:pPr lvl="1"/>
            <a:r>
              <a:rPr lang="en-US" dirty="0" smtClean="0"/>
              <a:t>Team huddles – Managing daily care </a:t>
            </a:r>
          </a:p>
          <a:p>
            <a:pPr lvl="1"/>
            <a:r>
              <a:rPr lang="en-US" dirty="0" smtClean="0"/>
              <a:t>Trending care for the population </a:t>
            </a:r>
          </a:p>
          <a:p>
            <a:pPr lvl="1"/>
            <a:r>
              <a:rPr lang="en-US" dirty="0" smtClean="0"/>
              <a:t>Quality Improvement and Process Redesign initiatives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52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1255</TotalTime>
  <Words>1301</Words>
  <Application>Microsoft Office PowerPoint</Application>
  <PresentationFormat>On-screen Show (4:3)</PresentationFormat>
  <Paragraphs>263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Improve Population Health Outcomes</vt:lpstr>
      <vt:lpstr>Objectives</vt:lpstr>
      <vt:lpstr>Population Health and Management</vt:lpstr>
      <vt:lpstr>What is Population Health</vt:lpstr>
      <vt:lpstr>Subpopulations </vt:lpstr>
      <vt:lpstr>Population Health Management</vt:lpstr>
      <vt:lpstr>What do you need your EHR to do?</vt:lpstr>
      <vt:lpstr>How do we measure it?</vt:lpstr>
      <vt:lpstr>Patient Registries</vt:lpstr>
      <vt:lpstr>Data Elements included in a Registry</vt:lpstr>
      <vt:lpstr>Criteria to consider for inclusion</vt:lpstr>
      <vt:lpstr>Choosing Clinical Criteria </vt:lpstr>
      <vt:lpstr>Azara DRVS Diabetes Registry Demo</vt:lpstr>
      <vt:lpstr>Azara DRVS Hypertension Registry Demo</vt:lpstr>
      <vt:lpstr>Care Coordination</vt:lpstr>
      <vt:lpstr>Team Huddles</vt:lpstr>
      <vt:lpstr>Data Trending </vt:lpstr>
      <vt:lpstr>Quality Improvement and Redesign</vt:lpstr>
      <vt:lpstr>QUALITY IMPROVEMENT</vt:lpstr>
      <vt:lpstr>Institute of Healthcare Improvement (IHI)</vt:lpstr>
      <vt:lpstr>QI – What does it mean?</vt:lpstr>
      <vt:lpstr>Tools</vt:lpstr>
      <vt:lpstr>How often?</vt:lpstr>
      <vt:lpstr>What do you need to be in place?</vt:lpstr>
      <vt:lpstr>Resources</vt:lpstr>
      <vt:lpstr>Resources</vt:lpstr>
      <vt:lpstr>Resources</vt:lpstr>
      <vt:lpstr>Questions/Discussion</vt:lpstr>
      <vt:lpstr>Contact Information</vt:lpstr>
    </vt:vector>
  </TitlesOfParts>
  <Company>EOHHS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Health Management and QI</dc:title>
  <dc:creator>Christie, Anita (DPH)</dc:creator>
  <cp:lastModifiedBy> </cp:lastModifiedBy>
  <cp:revision>57</cp:revision>
  <cp:lastPrinted>2016-02-26T16:13:32Z</cp:lastPrinted>
  <dcterms:created xsi:type="dcterms:W3CDTF">2014-03-28T20:13:19Z</dcterms:created>
  <dcterms:modified xsi:type="dcterms:W3CDTF">2016-02-26T16:40:05Z</dcterms:modified>
</cp:coreProperties>
</file>