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iagrams/data1.xml" ContentType="application/vnd.openxmlformats-officedocument.drawingml.diagramData+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5.xml" ContentType="application/vnd.openxmlformats-officedocument.presentationml.slide+xml"/>
  <Override PartName="/ppt/slideMasters/slideMaster2.xml" ContentType="application/vnd.openxmlformats-officedocument.presentationml.slideMaster+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slideMasters/slideMaster3.xml" ContentType="application/vnd.openxmlformats-officedocument.presentationml.slideMaster+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slideLayouts/slideLayout50.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2.xml" ContentType="application/vnd.openxmlformats-officedocument.presentationml.slideLayout+xml"/>
  <Override PartName="/ppt/notesSlides/notesSlide6.xml" ContentType="application/vnd.openxmlformats-officedocument.presentationml.notesSlide+xml"/>
  <Override PartName="/ppt/slideLayouts/slideLayout31.xml" ContentType="application/vnd.openxmlformats-officedocument.presentationml.slideLayout+xml"/>
  <Override PartName="/ppt/slideLayouts/slideLayout49.xml" ContentType="application/vnd.openxmlformats-officedocument.presentationml.slideLayout+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slideLayouts/slideLayout34.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35.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60.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21.xml" ContentType="application/vnd.openxmlformats-officedocument.presentationml.notesSlide+xml"/>
  <Override PartName="/ppt/slideLayouts/slideLayout15.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Layouts/slideLayout3.xml" ContentType="application/vnd.openxmlformats-officedocument.presentationml.slideLayout+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8.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notesSlides/notesSlide14.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1.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8.xml" ContentType="application/vnd.openxmlformats-officedocument.presentationml.slideLayout+xml"/>
  <Override PartName="/ppt/notesSlides/notesSlide15.xml" ContentType="application/vnd.openxmlformats-officedocument.presentationml.notesSlide+xml"/>
  <Override PartName="/ppt/slideLayouts/slideLayout21.xml" ContentType="application/vnd.openxmlformats-officedocument.presentationml.slideLayout+xml"/>
  <Override PartName="/ppt/notesSlides/notesSlide20.xml" ContentType="application/vnd.openxmlformats-officedocument.presentationml.notesSlide+xml"/>
  <Override PartName="/ppt/slideLayouts/slideLayout20.xml" ContentType="application/vnd.openxmlformats-officedocument.presentationml.slideLayout+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charts/chart4.xml" ContentType="application/vnd.openxmlformats-officedocument.drawingml.chart+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3.xml" ContentType="application/vnd.ms-office.chartcolorstyle+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 id="2147484062" r:id="rId2"/>
    <p:sldMasterId id="2147484080" r:id="rId3"/>
  </p:sldMasterIdLst>
  <p:notesMasterIdLst>
    <p:notesMasterId r:id="rId49"/>
  </p:notesMasterIdLst>
  <p:handoutMasterIdLst>
    <p:handoutMasterId r:id="rId50"/>
  </p:handoutMasterIdLst>
  <p:sldIdLst>
    <p:sldId id="605" r:id="rId4"/>
    <p:sldId id="559" r:id="rId5"/>
    <p:sldId id="560" r:id="rId6"/>
    <p:sldId id="612" r:id="rId7"/>
    <p:sldId id="602" r:id="rId8"/>
    <p:sldId id="613" r:id="rId9"/>
    <p:sldId id="562" r:id="rId10"/>
    <p:sldId id="564" r:id="rId11"/>
    <p:sldId id="565" r:id="rId12"/>
    <p:sldId id="566" r:id="rId13"/>
    <p:sldId id="655" r:id="rId14"/>
    <p:sldId id="568" r:id="rId15"/>
    <p:sldId id="593" r:id="rId16"/>
    <p:sldId id="619" r:id="rId17"/>
    <p:sldId id="629" r:id="rId18"/>
    <p:sldId id="630" r:id="rId19"/>
    <p:sldId id="631" r:id="rId20"/>
    <p:sldId id="632" r:id="rId21"/>
    <p:sldId id="633" r:id="rId22"/>
    <p:sldId id="634" r:id="rId23"/>
    <p:sldId id="635" r:id="rId24"/>
    <p:sldId id="636" r:id="rId25"/>
    <p:sldId id="637" r:id="rId26"/>
    <p:sldId id="638" r:id="rId27"/>
    <p:sldId id="639" r:id="rId28"/>
    <p:sldId id="640" r:id="rId29"/>
    <p:sldId id="641" r:id="rId30"/>
    <p:sldId id="642" r:id="rId31"/>
    <p:sldId id="643" r:id="rId32"/>
    <p:sldId id="644" r:id="rId33"/>
    <p:sldId id="645" r:id="rId34"/>
    <p:sldId id="654" r:id="rId35"/>
    <p:sldId id="651" r:id="rId36"/>
    <p:sldId id="652" r:id="rId37"/>
    <p:sldId id="653" r:id="rId38"/>
    <p:sldId id="650" r:id="rId39"/>
    <p:sldId id="647" r:id="rId40"/>
    <p:sldId id="660" r:id="rId41"/>
    <p:sldId id="661" r:id="rId42"/>
    <p:sldId id="656" r:id="rId43"/>
    <p:sldId id="657" r:id="rId44"/>
    <p:sldId id="658" r:id="rId45"/>
    <p:sldId id="659" r:id="rId46"/>
    <p:sldId id="603" r:id="rId47"/>
    <p:sldId id="512" r:id="rId48"/>
  </p:sldIdLst>
  <p:sldSz cx="9144000" cy="6858000" type="screen4x3"/>
  <p:notesSz cx="7010400" cy="9296400"/>
  <p:defaultTextStyle>
    <a:defPPr>
      <a:defRPr lang="en-US"/>
    </a:defPPr>
    <a:lvl1pPr marL="0" algn="l" defTabSz="913618" rtl="0" eaLnBrk="1" latinLnBrk="0" hangingPunct="1">
      <a:defRPr sz="1800" kern="1200">
        <a:solidFill>
          <a:schemeClr val="tx1"/>
        </a:solidFill>
        <a:latin typeface="+mn-lt"/>
        <a:ea typeface="+mn-ea"/>
        <a:cs typeface="+mn-cs"/>
      </a:defRPr>
    </a:lvl1pPr>
    <a:lvl2pPr marL="456810" algn="l" defTabSz="913618" rtl="0" eaLnBrk="1" latinLnBrk="0" hangingPunct="1">
      <a:defRPr sz="1800" kern="1200">
        <a:solidFill>
          <a:schemeClr val="tx1"/>
        </a:solidFill>
        <a:latin typeface="+mn-lt"/>
        <a:ea typeface="+mn-ea"/>
        <a:cs typeface="+mn-cs"/>
      </a:defRPr>
    </a:lvl2pPr>
    <a:lvl3pPr marL="913618" algn="l" defTabSz="913618" rtl="0" eaLnBrk="1" latinLnBrk="0" hangingPunct="1">
      <a:defRPr sz="1800" kern="1200">
        <a:solidFill>
          <a:schemeClr val="tx1"/>
        </a:solidFill>
        <a:latin typeface="+mn-lt"/>
        <a:ea typeface="+mn-ea"/>
        <a:cs typeface="+mn-cs"/>
      </a:defRPr>
    </a:lvl3pPr>
    <a:lvl4pPr marL="1370425" algn="l" defTabSz="913618" rtl="0" eaLnBrk="1" latinLnBrk="0" hangingPunct="1">
      <a:defRPr sz="1800" kern="1200">
        <a:solidFill>
          <a:schemeClr val="tx1"/>
        </a:solidFill>
        <a:latin typeface="+mn-lt"/>
        <a:ea typeface="+mn-ea"/>
        <a:cs typeface="+mn-cs"/>
      </a:defRPr>
    </a:lvl4pPr>
    <a:lvl5pPr marL="1827235" algn="l" defTabSz="913618" rtl="0" eaLnBrk="1" latinLnBrk="0" hangingPunct="1">
      <a:defRPr sz="1800" kern="1200">
        <a:solidFill>
          <a:schemeClr val="tx1"/>
        </a:solidFill>
        <a:latin typeface="+mn-lt"/>
        <a:ea typeface="+mn-ea"/>
        <a:cs typeface="+mn-cs"/>
      </a:defRPr>
    </a:lvl5pPr>
    <a:lvl6pPr marL="2284044" algn="l" defTabSz="913618" rtl="0" eaLnBrk="1" latinLnBrk="0" hangingPunct="1">
      <a:defRPr sz="1800" kern="1200">
        <a:solidFill>
          <a:schemeClr val="tx1"/>
        </a:solidFill>
        <a:latin typeface="+mn-lt"/>
        <a:ea typeface="+mn-ea"/>
        <a:cs typeface="+mn-cs"/>
      </a:defRPr>
    </a:lvl6pPr>
    <a:lvl7pPr marL="2740852" algn="l" defTabSz="913618" rtl="0" eaLnBrk="1" latinLnBrk="0" hangingPunct="1">
      <a:defRPr sz="1800" kern="1200">
        <a:solidFill>
          <a:schemeClr val="tx1"/>
        </a:solidFill>
        <a:latin typeface="+mn-lt"/>
        <a:ea typeface="+mn-ea"/>
        <a:cs typeface="+mn-cs"/>
      </a:defRPr>
    </a:lvl7pPr>
    <a:lvl8pPr marL="3197661" algn="l" defTabSz="913618" rtl="0" eaLnBrk="1" latinLnBrk="0" hangingPunct="1">
      <a:defRPr sz="1800" kern="1200">
        <a:solidFill>
          <a:schemeClr val="tx1"/>
        </a:solidFill>
        <a:latin typeface="+mn-lt"/>
        <a:ea typeface="+mn-ea"/>
        <a:cs typeface="+mn-cs"/>
      </a:defRPr>
    </a:lvl8pPr>
    <a:lvl9pPr marL="3654471" algn="l" defTabSz="9136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Mary G. (CDC/ONDIEH/NCCDPHP)" initials="MGG" lastIdx="1" clrIdx="0"/>
  <p:cmAuthor id="1" name="coq5" initials="coq5" lastIdx="1" clrIdx="1"/>
  <p:cmAuthor id="2" name="JANET WRIGHT" initials="JW" lastIdx="5" clrIdx="2"/>
  <p:cmAuthor id="3" name="Fleetwood Loustalot" initials="FL" lastIdx="8" clrIdx="3"/>
  <p:cmAuthor id="4" name="Merai, Rikita A. (CDC/ONDIEH/NCCDPHP) (CTR)" initials="MRA(("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autoAdjust="0"/>
    <p:restoredTop sz="84853" autoAdjust="0"/>
  </p:normalViewPr>
  <p:slideViewPr>
    <p:cSldViewPr>
      <p:cViewPr>
        <p:scale>
          <a:sx n="84" d="100"/>
          <a:sy n="84" d="100"/>
        </p:scale>
        <p:origin x="-882" y="-60"/>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2587"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package" Target="../embeddings/Microsoft_Excel_Worksheet4.xlsx"/><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solidFill>
          <a:schemeClr val="dk1">
            <a:tint val="20000"/>
          </a:schemeClr>
        </a:solidFill>
        <a:ln w="9525" cap="flat" cmpd="sng" algn="ctr">
          <a:solidFill>
            <a:schemeClr val="dk1">
              <a:tint val="75000"/>
              <a:shade val="95000"/>
              <a:satMod val="105000"/>
            </a:schemeClr>
          </a:solidFill>
          <a:prstDash val="solid"/>
          <a:round/>
        </a:ln>
        <a:effectLst/>
        <a:sp3d contourW="9525">
          <a:contourClr>
            <a:schemeClr val="dk1">
              <a:tint val="75000"/>
              <a:shade val="95000"/>
              <a:satMod val="105000"/>
            </a:schemeClr>
          </a:contourClr>
        </a:sp3d>
      </c:spPr>
    </c:floor>
    <c:sideWall>
      <c:thickness val="0"/>
      <c:spPr>
        <a:solidFill>
          <a:schemeClr val="dk1">
            <a:tint val="20000"/>
          </a:schemeClr>
        </a:solidFill>
        <a:ln>
          <a:noFill/>
        </a:ln>
        <a:effectLst/>
        <a:sp3d/>
      </c:spPr>
    </c:sideWall>
    <c:backWall>
      <c:thickness val="0"/>
      <c:spPr>
        <a:solidFill>
          <a:schemeClr val="dk1">
            <a:tint val="20000"/>
          </a:schemeClr>
        </a:solidFill>
        <a:ln>
          <a:noFill/>
        </a:ln>
        <a:effectLst/>
        <a:sp3d/>
      </c:spPr>
    </c:backWall>
    <c:plotArea>
      <c:layout/>
      <c:pie3DChart>
        <c:varyColors val="1"/>
        <c:ser>
          <c:idx val="0"/>
          <c:order val="0"/>
          <c:tx>
            <c:strRef>
              <c:f>Sheet1!$B$1</c:f>
              <c:strCache>
                <c:ptCount val="1"/>
                <c:pt idx="0">
                  <c:v>Controlled and Uncontrolled Hypertension</c:v>
                </c:pt>
              </c:strCache>
            </c:strRef>
          </c:tx>
          <c:dPt>
            <c:idx val="0"/>
            <c:bubble3D val="0"/>
            <c:spPr>
              <a:solidFill>
                <a:schemeClr val="accent2">
                  <a:lumMod val="75000"/>
                </a:schemeClr>
              </a:solidFill>
              <a:ln w="9525" cap="flat" cmpd="sng" algn="ctr">
                <a:solidFill>
                  <a:schemeClr val="dk1">
                    <a:tint val="92000"/>
                    <a:shade val="95000"/>
                    <a:satMod val="105000"/>
                  </a:schemeClr>
                </a:solidFill>
                <a:prstDash val="solid"/>
                <a:round/>
              </a:ln>
              <a:effectLst/>
              <a:sp3d contourW="9525">
                <a:contourClr>
                  <a:schemeClr val="dk1">
                    <a:tint val="92000"/>
                    <a:shade val="95000"/>
                    <a:satMod val="105000"/>
                  </a:schemeClr>
                </a:contourClr>
              </a:sp3d>
            </c:spPr>
          </c:dPt>
          <c:dPt>
            <c:idx val="1"/>
            <c:bubble3D val="0"/>
            <c:explosion val="16"/>
            <c:spPr>
              <a:solidFill>
                <a:schemeClr val="accent4">
                  <a:lumMod val="75000"/>
                </a:schemeClr>
              </a:solidFill>
              <a:ln w="9525" cap="flat" cmpd="sng" algn="ctr">
                <a:solidFill>
                  <a:schemeClr val="dk1">
                    <a:tint val="92000"/>
                    <a:shade val="95000"/>
                    <a:satMod val="105000"/>
                  </a:schemeClr>
                </a:solidFill>
                <a:prstDash val="solid"/>
                <a:round/>
              </a:ln>
              <a:effectLst/>
              <a:sp3d contourW="9525">
                <a:contourClr>
                  <a:schemeClr val="dk1">
                    <a:tint val="92000"/>
                    <a:shade val="95000"/>
                    <a:satMod val="105000"/>
                  </a:schemeClr>
                </a:contourClr>
              </a:sp3d>
            </c:spPr>
          </c:dPt>
          <c:dLbls>
            <c:dLbl>
              <c:idx val="0"/>
              <c:layout>
                <c:manualLayout>
                  <c:x val="9.2592592592592587E-3"/>
                  <c:y val="-8.7878787878787876E-2"/>
                </c:manualLayout>
              </c:layout>
              <c:tx>
                <c:rich>
                  <a:bodyPr/>
                  <a:lstStyle/>
                  <a:p>
                    <a:r>
                      <a:rPr lang="en-US" dirty="0" smtClean="0"/>
                      <a:t>Uncontrolled</a:t>
                    </a:r>
                    <a:r>
                      <a:rPr lang="en-US" baseline="0" dirty="0" smtClean="0"/>
                      <a:t> 48%</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4.6296296296296294E-2"/>
                  <c:y val="-0.33333333333333331"/>
                </c:manualLayout>
              </c:layout>
              <c:tx>
                <c:rich>
                  <a:bodyPr/>
                  <a:lstStyle/>
                  <a:p>
                    <a:r>
                      <a:rPr lang="en-US" baseline="0" dirty="0" smtClean="0"/>
                      <a:t>Controlled 52%</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rgbClr val="002060"/>
                  </a:solidFill>
                  <a:prstDash val="solid"/>
                  <a:round/>
                </a:ln>
                <a:effectLst/>
              </c:spPr>
            </c:leaderLines>
            <c:extLst>
              <c:ext xmlns:c15="http://schemas.microsoft.com/office/drawing/2012/chart" uri="{CE6537A1-D6FC-4f65-9D91-7224C49458BB}"/>
            </c:extLst>
          </c:dLbls>
          <c:cat>
            <c:strRef>
              <c:f>Sheet1!$A$2:$A$3</c:f>
              <c:strCache>
                <c:ptCount val="2"/>
                <c:pt idx="0">
                  <c:v>Controlled</c:v>
                </c:pt>
                <c:pt idx="1">
                  <c:v>Uncontrolled</c:v>
                </c:pt>
              </c:strCache>
            </c:strRef>
          </c:cat>
          <c:val>
            <c:numRef>
              <c:f>Sheet1!$B$2:$B$3</c:f>
              <c:numCache>
                <c:formatCode>General</c:formatCode>
                <c:ptCount val="2"/>
                <c:pt idx="0">
                  <c:v>46.5</c:v>
                </c:pt>
                <c:pt idx="1">
                  <c:v>53.5</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lt1"/>
    </a:solidFill>
    <a:ln w="9525" cap="flat" cmpd="sng" algn="ctr">
      <a:solidFill>
        <a:schemeClr val="bg1"/>
      </a:solidFill>
      <a:prstDash val="solid"/>
      <a:round/>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Adults with uncontrolled hypertension by awareness and treatment status</c:v>
                </c:pt>
              </c:strCache>
            </c:strRef>
          </c:tx>
          <c:explosion val="1"/>
          <c:dPt>
            <c:idx val="0"/>
            <c:bubble3D val="0"/>
            <c:explosion val="2"/>
            <c:spPr>
              <a:solidFill>
                <a:schemeClr val="accent2">
                  <a:lumMod val="75000"/>
                </a:schemeClr>
              </a:solidFill>
              <a:ln w="9525" cap="flat" cmpd="sng" algn="ctr">
                <a:solidFill>
                  <a:schemeClr val="accent2">
                    <a:shade val="50000"/>
                    <a:shade val="95000"/>
                    <a:satMod val="105000"/>
                  </a:schemeClr>
                </a:solidFill>
                <a:prstDash val="solid"/>
                <a:round/>
              </a:ln>
              <a:effectLst/>
            </c:spPr>
          </c:dPt>
          <c:dPt>
            <c:idx val="1"/>
            <c:bubble3D val="0"/>
            <c:spPr>
              <a:solidFill>
                <a:schemeClr val="accent1">
                  <a:lumMod val="75000"/>
                </a:schemeClr>
              </a:solidFill>
              <a:ln w="9525" cap="flat" cmpd="sng" algn="ctr">
                <a:solidFill>
                  <a:schemeClr val="accent2">
                    <a:shade val="50000"/>
                    <a:shade val="95000"/>
                    <a:satMod val="105000"/>
                  </a:schemeClr>
                </a:solidFill>
                <a:prstDash val="solid"/>
                <a:round/>
              </a:ln>
              <a:effectLst/>
            </c:spPr>
          </c:dPt>
          <c:dPt>
            <c:idx val="2"/>
            <c:bubble3D val="0"/>
            <c:spPr>
              <a:solidFill>
                <a:schemeClr val="accent4">
                  <a:lumMod val="75000"/>
                </a:schemeClr>
              </a:solidFill>
              <a:ln w="9525" cap="flat" cmpd="sng" algn="ctr">
                <a:solidFill>
                  <a:schemeClr val="accent2">
                    <a:shade val="50000"/>
                    <a:shade val="95000"/>
                    <a:satMod val="105000"/>
                  </a:schemeClr>
                </a:solidFill>
                <a:prstDash val="solid"/>
                <a:round/>
              </a:ln>
              <a:effectLst/>
            </c:spPr>
          </c:dPt>
          <c:dLbls>
            <c:dLbl>
              <c:idx val="0"/>
              <c:layout>
                <c:manualLayout>
                  <c:x val="2.9691343729092688E-2"/>
                  <c:y val="-0.10315601387962707"/>
                </c:manualLayout>
              </c:layout>
              <c:tx>
                <c:rich>
                  <a:bodyPr/>
                  <a:lstStyle/>
                  <a:p>
                    <a:r>
                      <a:rPr lang="en-US" dirty="0" smtClean="0">
                        <a:solidFill>
                          <a:schemeClr val="tx1"/>
                        </a:solidFill>
                        <a:latin typeface="Arial" panose="020B0604020202020204" pitchFamily="34" charset="0"/>
                        <a:cs typeface="Arial" panose="020B0604020202020204" pitchFamily="34" charset="0"/>
                      </a:rPr>
                      <a:t>17M</a:t>
                    </a:r>
                    <a:r>
                      <a:rPr lang="en-US" baseline="0"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aware and treated</a:t>
                    </a:r>
                    <a:endParaRPr lang="en-US" dirty="0">
                      <a:solidFill>
                        <a:schemeClr val="tx1"/>
                      </a:solidFill>
                      <a:latin typeface="Arial" panose="020B0604020202020204" pitchFamily="34" charset="0"/>
                      <a:cs typeface="Arial" panose="020B060402020202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7905469118340403"/>
                  <c:y val="-3.2232275420986511E-3"/>
                </c:manualLayout>
              </c:layout>
              <c:tx>
                <c:rich>
                  <a:bodyPr/>
                  <a:lstStyle/>
                  <a:p>
                    <a:r>
                      <a:rPr lang="en-US" dirty="0" smtClean="0">
                        <a:solidFill>
                          <a:schemeClr val="tx1"/>
                        </a:solidFill>
                        <a:latin typeface="Arial" panose="020B0604020202020204" pitchFamily="34" charset="0"/>
                        <a:cs typeface="Arial" panose="020B0604020202020204" pitchFamily="34" charset="0"/>
                      </a:rPr>
                      <a:t>5</a:t>
                    </a:r>
                    <a:r>
                      <a:rPr lang="en-US" baseline="0" dirty="0" smtClean="0">
                        <a:solidFill>
                          <a:schemeClr val="tx1"/>
                        </a:solidFill>
                        <a:latin typeface="Arial" panose="020B0604020202020204" pitchFamily="34" charset="0"/>
                        <a:cs typeface="Arial" panose="020B0604020202020204" pitchFamily="34" charset="0"/>
                      </a:rPr>
                      <a:t>M aware and untreated</a:t>
                    </a:r>
                    <a:endParaRPr lang="en-US" dirty="0">
                      <a:solidFill>
                        <a:schemeClr val="tx1"/>
                      </a:solidFill>
                      <a:latin typeface="Arial" panose="020B0604020202020204" pitchFamily="34" charset="0"/>
                      <a:cs typeface="Arial" panose="020B060402020202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7957050807119894E-4"/>
                  <c:y val="-0.13101404768853978"/>
                </c:manualLayout>
              </c:layout>
              <c:tx>
                <c:rich>
                  <a:bodyPr/>
                  <a:lstStyle/>
                  <a:p>
                    <a:r>
                      <a:rPr lang="en-US" dirty="0" smtClean="0">
                        <a:solidFill>
                          <a:schemeClr val="tx1"/>
                        </a:solidFill>
                        <a:latin typeface="Arial" panose="020B0604020202020204" pitchFamily="34" charset="0"/>
                        <a:cs typeface="Arial" panose="020B0604020202020204" pitchFamily="34" charset="0"/>
                      </a:rPr>
                      <a:t>13M unaware</a:t>
                    </a:r>
                    <a:endParaRPr lang="en-US" dirty="0">
                      <a:solidFill>
                        <a:schemeClr val="tx1"/>
                      </a:solidFill>
                      <a:latin typeface="Arial" panose="020B0604020202020204" pitchFamily="34" charset="0"/>
                      <a:cs typeface="Arial" panose="020B060402020202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cap="flat" cmpd="sng" algn="ctr">
                  <a:solidFill>
                    <a:srgbClr val="002060"/>
                  </a:solidFill>
                  <a:prstDash val="solid"/>
                  <a:round/>
                </a:ln>
                <a:effectLst/>
              </c:spPr>
            </c:leaderLines>
            <c:extLst>
              <c:ext xmlns:c15="http://schemas.microsoft.com/office/drawing/2012/chart" uri="{CE6537A1-D6FC-4f65-9D91-7224C49458BB}"/>
            </c:extLst>
          </c:dLbls>
          <c:cat>
            <c:strRef>
              <c:f>Sheet1!$A$2:$A$4</c:f>
              <c:strCache>
                <c:ptCount val="3"/>
                <c:pt idx="0">
                  <c:v>Aware and treated</c:v>
                </c:pt>
                <c:pt idx="1">
                  <c:v>Aware and untreated</c:v>
                </c:pt>
                <c:pt idx="2">
                  <c:v>Unaware</c:v>
                </c:pt>
              </c:strCache>
            </c:strRef>
          </c:cat>
          <c:val>
            <c:numRef>
              <c:f>Sheet1!$B$2:$B$4</c:f>
              <c:numCache>
                <c:formatCode>#,##0</c:formatCode>
                <c:ptCount val="3"/>
                <c:pt idx="0" formatCode="#,##0.00">
                  <c:v>16000000</c:v>
                </c:pt>
                <c:pt idx="1">
                  <c:v>5700000</c:v>
                </c:pt>
                <c:pt idx="2">
                  <c:v>14000000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round/>
    </a:ln>
    <a:effectLst/>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4756635939961E-2"/>
          <c:y val="6.2338404608949252E-2"/>
          <c:w val="0.87617908322216176"/>
          <c:h val="0.8280501502447668"/>
        </c:manualLayout>
      </c:layout>
      <c:lineChart>
        <c:grouping val="standard"/>
        <c:varyColors val="0"/>
        <c:ser>
          <c:idx val="0"/>
          <c:order val="0"/>
          <c:tx>
            <c:strRef>
              <c:f>Sheet1!$B$1</c:f>
              <c:strCache>
                <c:ptCount val="1"/>
                <c:pt idx="0">
                  <c:v>Kaiser Permanente Northern California</c:v>
                </c:pt>
              </c:strCache>
            </c:strRef>
          </c:tx>
          <c:spPr>
            <a:ln w="38100">
              <a:solidFill>
                <a:schemeClr val="accent2">
                  <a:lumMod val="75000"/>
                </a:schemeClr>
              </a:solidFill>
            </a:ln>
          </c:spPr>
          <c:marker>
            <c:symbol val="square"/>
            <c:size val="10"/>
            <c:spPr>
              <a:solidFill>
                <a:schemeClr val="accent2">
                  <a:lumMod val="75000"/>
                </a:schemeClr>
              </a:solidFill>
              <a:ln>
                <a:solidFill>
                  <a:schemeClr val="accent2">
                    <a:lumMod val="75000"/>
                  </a:schemeClr>
                </a:solidFill>
              </a:ln>
            </c:spPr>
          </c:marker>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0%</c:formatCode>
                <c:ptCount val="11"/>
                <c:pt idx="0">
                  <c:v>0.44</c:v>
                </c:pt>
                <c:pt idx="1">
                  <c:v>0.52</c:v>
                </c:pt>
                <c:pt idx="2">
                  <c:v>0.52</c:v>
                </c:pt>
                <c:pt idx="3">
                  <c:v>0.56999999999999995</c:v>
                </c:pt>
                <c:pt idx="4">
                  <c:v>0.76</c:v>
                </c:pt>
                <c:pt idx="5">
                  <c:v>0.73</c:v>
                </c:pt>
                <c:pt idx="6">
                  <c:v>0.76</c:v>
                </c:pt>
                <c:pt idx="7">
                  <c:v>0.8</c:v>
                </c:pt>
                <c:pt idx="8">
                  <c:v>0.8</c:v>
                </c:pt>
                <c:pt idx="9">
                  <c:v>0.83699999999999997</c:v>
                </c:pt>
                <c:pt idx="10">
                  <c:v>0.871</c:v>
                </c:pt>
              </c:numCache>
            </c:numRef>
          </c:val>
          <c:smooth val="0"/>
        </c:ser>
        <c:dLbls>
          <c:showLegendKey val="0"/>
          <c:showVal val="0"/>
          <c:showCatName val="0"/>
          <c:showSerName val="0"/>
          <c:showPercent val="0"/>
          <c:showBubbleSize val="0"/>
        </c:dLbls>
        <c:marker val="1"/>
        <c:smooth val="0"/>
        <c:axId val="21192064"/>
        <c:axId val="21231104"/>
      </c:lineChart>
      <c:catAx>
        <c:axId val="21192064"/>
        <c:scaling>
          <c:orientation val="minMax"/>
        </c:scaling>
        <c:delete val="0"/>
        <c:axPos val="b"/>
        <c:numFmt formatCode="General" sourceLinked="1"/>
        <c:majorTickMark val="out"/>
        <c:minorTickMark val="none"/>
        <c:tickLblPos val="nextTo"/>
        <c:spPr>
          <a:ln>
            <a:solidFill>
              <a:schemeClr val="tx1"/>
            </a:solidFill>
          </a:ln>
        </c:spPr>
        <c:txPr>
          <a:bodyPr/>
          <a:lstStyle/>
          <a:p>
            <a:pPr>
              <a:defRPr>
                <a:solidFill>
                  <a:schemeClr val="tx1"/>
                </a:solidFill>
              </a:defRPr>
            </a:pPr>
            <a:endParaRPr lang="en-US"/>
          </a:p>
        </c:txPr>
        <c:crossAx val="21231104"/>
        <c:crossesAt val="0"/>
        <c:auto val="1"/>
        <c:lblAlgn val="ctr"/>
        <c:lblOffset val="100"/>
        <c:noMultiLvlLbl val="0"/>
      </c:catAx>
      <c:valAx>
        <c:axId val="21231104"/>
        <c:scaling>
          <c:orientation val="minMax"/>
          <c:min val="0.4"/>
        </c:scaling>
        <c:delete val="0"/>
        <c:axPos val="l"/>
        <c:numFmt formatCode="0%" sourceLinked="1"/>
        <c:majorTickMark val="out"/>
        <c:minorTickMark val="none"/>
        <c:tickLblPos val="nextTo"/>
        <c:spPr>
          <a:noFill/>
          <a:ln>
            <a:solidFill>
              <a:schemeClr val="tx1"/>
            </a:solidFill>
          </a:ln>
        </c:spPr>
        <c:txPr>
          <a:bodyPr/>
          <a:lstStyle/>
          <a:p>
            <a:pPr>
              <a:defRPr baseline="0">
                <a:solidFill>
                  <a:schemeClr val="tx1"/>
                </a:solidFill>
              </a:defRPr>
            </a:pPr>
            <a:endParaRPr lang="en-US"/>
          </a:p>
        </c:txPr>
        <c:crossAx val="21192064"/>
        <c:crosses val="autoZero"/>
        <c:crossBetween val="midCat"/>
        <c:majorUnit val="0.1"/>
      </c:valAx>
      <c:spPr>
        <a:noFill/>
        <a:ln w="25400">
          <a:noFill/>
        </a:ln>
      </c:spPr>
    </c:plotArea>
    <c:plotVisOnly val="1"/>
    <c:dispBlanksAs val="gap"/>
    <c:showDLblsOverMax val="0"/>
  </c:chart>
  <c:spPr>
    <a:noFill/>
  </c:spPr>
  <c:txPr>
    <a:bodyPr/>
    <a:lstStyle/>
    <a:p>
      <a:pPr>
        <a:defRPr sz="1800">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Adults with uncontrolled hypertension by awareness and treatment status</c:v>
                </c:pt>
              </c:strCache>
            </c:strRef>
          </c:tx>
          <c:explosion val="1"/>
          <c:dPt>
            <c:idx val="0"/>
            <c:bubble3D val="0"/>
            <c:explosion val="2"/>
            <c:spPr>
              <a:solidFill>
                <a:schemeClr val="accent2">
                  <a:lumMod val="75000"/>
                </a:schemeClr>
              </a:solidFill>
              <a:ln w="9525" cap="flat" cmpd="sng" algn="ctr">
                <a:solidFill>
                  <a:schemeClr val="accent2">
                    <a:shade val="50000"/>
                    <a:shade val="95000"/>
                    <a:satMod val="105000"/>
                  </a:schemeClr>
                </a:solidFill>
                <a:prstDash val="solid"/>
                <a:round/>
              </a:ln>
              <a:effectLst/>
            </c:spPr>
          </c:dPt>
          <c:dPt>
            <c:idx val="1"/>
            <c:bubble3D val="0"/>
            <c:spPr>
              <a:solidFill>
                <a:schemeClr val="accent1">
                  <a:lumMod val="75000"/>
                </a:schemeClr>
              </a:solidFill>
              <a:ln w="9525" cap="flat" cmpd="sng" algn="ctr">
                <a:solidFill>
                  <a:schemeClr val="accent2">
                    <a:shade val="50000"/>
                    <a:shade val="95000"/>
                    <a:satMod val="105000"/>
                  </a:schemeClr>
                </a:solidFill>
                <a:prstDash val="solid"/>
                <a:round/>
              </a:ln>
              <a:effectLst/>
            </c:spPr>
          </c:dPt>
          <c:dPt>
            <c:idx val="2"/>
            <c:bubble3D val="0"/>
            <c:spPr>
              <a:solidFill>
                <a:schemeClr val="accent4">
                  <a:lumMod val="75000"/>
                </a:schemeClr>
              </a:solidFill>
              <a:ln w="9525" cap="flat" cmpd="sng" algn="ctr">
                <a:solidFill>
                  <a:schemeClr val="accent2">
                    <a:shade val="50000"/>
                    <a:shade val="95000"/>
                    <a:satMod val="105000"/>
                  </a:schemeClr>
                </a:solidFill>
                <a:prstDash val="solid"/>
                <a:round/>
              </a:ln>
              <a:effectLst/>
            </c:spPr>
          </c:dPt>
          <c:dLbls>
            <c:dLbl>
              <c:idx val="0"/>
              <c:layout>
                <c:manualLayout>
                  <c:x val="2.9691343729092688E-2"/>
                  <c:y val="-0.10315601387962707"/>
                </c:manualLayout>
              </c:layout>
              <c:tx>
                <c:rich>
                  <a:bodyPr/>
                  <a:lstStyle/>
                  <a:p>
                    <a:r>
                      <a:rPr lang="en-US" dirty="0" smtClean="0">
                        <a:solidFill>
                          <a:schemeClr val="tx1"/>
                        </a:solidFill>
                        <a:latin typeface="Arial" panose="020B0604020202020204" pitchFamily="34" charset="0"/>
                        <a:cs typeface="Arial" panose="020B0604020202020204" pitchFamily="34" charset="0"/>
                      </a:rPr>
                      <a:t>17M</a:t>
                    </a:r>
                    <a:r>
                      <a:rPr lang="en-US" baseline="0"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aware and treated</a:t>
                    </a:r>
                    <a:endParaRPr lang="en-US" dirty="0">
                      <a:solidFill>
                        <a:schemeClr val="tx1"/>
                      </a:solidFill>
                      <a:latin typeface="Arial" panose="020B0604020202020204" pitchFamily="34" charset="0"/>
                      <a:cs typeface="Arial" panose="020B060402020202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7905469118340403"/>
                  <c:y val="-3.2232275420986511E-3"/>
                </c:manualLayout>
              </c:layout>
              <c:tx>
                <c:rich>
                  <a:bodyPr/>
                  <a:lstStyle/>
                  <a:p>
                    <a:r>
                      <a:rPr lang="en-US" dirty="0" smtClean="0">
                        <a:solidFill>
                          <a:schemeClr val="tx1"/>
                        </a:solidFill>
                        <a:latin typeface="Arial" panose="020B0604020202020204" pitchFamily="34" charset="0"/>
                        <a:cs typeface="Arial" panose="020B0604020202020204" pitchFamily="34" charset="0"/>
                      </a:rPr>
                      <a:t>5</a:t>
                    </a:r>
                    <a:r>
                      <a:rPr lang="en-US" baseline="0" dirty="0" smtClean="0">
                        <a:solidFill>
                          <a:schemeClr val="tx1"/>
                        </a:solidFill>
                        <a:latin typeface="Arial" panose="020B0604020202020204" pitchFamily="34" charset="0"/>
                        <a:cs typeface="Arial" panose="020B0604020202020204" pitchFamily="34" charset="0"/>
                      </a:rPr>
                      <a:t>M aware and untreated</a:t>
                    </a:r>
                    <a:endParaRPr lang="en-US" dirty="0">
                      <a:solidFill>
                        <a:schemeClr val="tx1"/>
                      </a:solidFill>
                      <a:latin typeface="Arial" panose="020B0604020202020204" pitchFamily="34" charset="0"/>
                      <a:cs typeface="Arial" panose="020B060402020202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7957050807119894E-4"/>
                  <c:y val="-0.13101404768853978"/>
                </c:manualLayout>
              </c:layout>
              <c:tx>
                <c:rich>
                  <a:bodyPr/>
                  <a:lstStyle/>
                  <a:p>
                    <a:r>
                      <a:rPr lang="en-US" dirty="0" smtClean="0">
                        <a:solidFill>
                          <a:schemeClr val="tx1"/>
                        </a:solidFill>
                        <a:latin typeface="Arial" panose="020B0604020202020204" pitchFamily="34" charset="0"/>
                        <a:cs typeface="Arial" panose="020B0604020202020204" pitchFamily="34" charset="0"/>
                      </a:rPr>
                      <a:t>13M unaware</a:t>
                    </a:r>
                    <a:endParaRPr lang="en-US" dirty="0">
                      <a:solidFill>
                        <a:schemeClr val="tx1"/>
                      </a:solidFill>
                      <a:latin typeface="Arial" panose="020B0604020202020204" pitchFamily="34" charset="0"/>
                      <a:cs typeface="Arial" panose="020B060402020202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cap="flat" cmpd="sng" algn="ctr">
                  <a:solidFill>
                    <a:srgbClr val="002060"/>
                  </a:solidFill>
                  <a:prstDash val="solid"/>
                  <a:round/>
                </a:ln>
                <a:effectLst/>
              </c:spPr>
            </c:leaderLines>
            <c:extLst>
              <c:ext xmlns:c15="http://schemas.microsoft.com/office/drawing/2012/chart" uri="{CE6537A1-D6FC-4f65-9D91-7224C49458BB}"/>
            </c:extLst>
          </c:dLbls>
          <c:cat>
            <c:strRef>
              <c:f>Sheet1!$A$2:$A$4</c:f>
              <c:strCache>
                <c:ptCount val="3"/>
                <c:pt idx="0">
                  <c:v>Aware and treated</c:v>
                </c:pt>
                <c:pt idx="1">
                  <c:v>Aware and untreated</c:v>
                </c:pt>
                <c:pt idx="2">
                  <c:v>Unaware</c:v>
                </c:pt>
              </c:strCache>
            </c:strRef>
          </c:cat>
          <c:val>
            <c:numRef>
              <c:f>Sheet1!$B$2:$B$4</c:f>
              <c:numCache>
                <c:formatCode>#,##0</c:formatCode>
                <c:ptCount val="3"/>
                <c:pt idx="0" formatCode="#,##0.00">
                  <c:v>16000000</c:v>
                </c:pt>
                <c:pt idx="1">
                  <c:v>5700000</c:v>
                </c:pt>
                <c:pt idx="2">
                  <c:v>14000000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round/>
    </a:ln>
    <a:effectLst/>
  </c:spPr>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3">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dk1">
        <a:tint val="92000"/>
      </a:schemeClr>
    </cs:lnRef>
    <cs:fillRef idx="1">
      <cs:styleClr val="auto"/>
    </cs:fillRef>
    <cs:effectRef idx="0"/>
    <cs:fontRef idx="minor">
      <a:schemeClr val="dk1"/>
    </cs:fontRef>
    <cs:spPr>
      <a:ln>
        <a:round/>
      </a:ln>
    </cs:spPr>
  </cs:dataPoint>
  <cs:dataPoint3D>
    <cs:lnRef idx="1">
      <a:schemeClr val="dk1">
        <a:tint val="92000"/>
      </a:schem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a:schemeClr val="dk1"/>
    </cs:lnRef>
    <cs:fillRef idx="1">
      <a:schemeClr val="dk1">
        <a:tint val="85000"/>
      </a:schem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a:schemeClr val="dk1">
        <a:tint val="20000"/>
      </a:schem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a:schemeClr val="dk1">
        <a:tint val="20000"/>
      </a:schem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a:schemeClr val="dk1"/>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a:schemeClr val="dk1">
        <a:tint val="20000"/>
      </a:schem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138">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3.xml><?xml version="1.0" encoding="utf-8"?>
<cs:chartStyle xmlns:cs="http://schemas.microsoft.com/office/drawing/2012/chartStyle" xmlns:a="http://schemas.openxmlformats.org/drawingml/2006/main" id="138">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4C5D-5777-4D4D-87EB-2D0E3C82DDCF}" type="doc">
      <dgm:prSet loTypeId="urn:microsoft.com/office/officeart/2005/8/layout/StepDownProcess" loCatId="process" qsTypeId="urn:microsoft.com/office/officeart/2005/8/quickstyle/simple1" qsCatId="simple" csTypeId="urn:microsoft.com/office/officeart/2005/8/colors/accent4_3" csCatId="accent4" phldr="1"/>
      <dgm:spPr/>
      <dgm:t>
        <a:bodyPr/>
        <a:lstStyle/>
        <a:p>
          <a:endParaRPr lang="en-US"/>
        </a:p>
      </dgm:t>
    </dgm:pt>
    <dgm:pt modelId="{C7609C8B-E7E7-46C8-A02B-5F366988AA1B}">
      <dgm:prSet phldrT="[Text]"/>
      <dgm:spPr>
        <a:ln>
          <a:solidFill>
            <a:schemeClr val="tx1"/>
          </a:solidFill>
        </a:ln>
      </dgm:spPr>
      <dgm:t>
        <a:bodyPr/>
        <a:lstStyle/>
        <a:p>
          <a:r>
            <a:rPr lang="en-US" b="1" dirty="0" smtClean="0">
              <a:effectLst/>
              <a:latin typeface="Arial" panose="020B0604020202020204" pitchFamily="34" charset="0"/>
              <a:cs typeface="Arial" panose="020B0604020202020204" pitchFamily="34" charset="0"/>
            </a:rPr>
            <a:t>Change Concept</a:t>
          </a:r>
          <a:endParaRPr lang="en-US" b="1" dirty="0">
            <a:effectLst/>
            <a:latin typeface="Arial" panose="020B0604020202020204" pitchFamily="34" charset="0"/>
            <a:cs typeface="Arial" panose="020B0604020202020204" pitchFamily="34" charset="0"/>
          </a:endParaRPr>
        </a:p>
      </dgm:t>
    </dgm:pt>
    <dgm:pt modelId="{BD6B8150-337F-42E6-81A8-A46D765C0D2E}" type="parTrans" cxnId="{52B8C47A-AF82-474C-8434-5040882C8737}">
      <dgm:prSet/>
      <dgm:spPr/>
      <dgm:t>
        <a:bodyPr/>
        <a:lstStyle/>
        <a:p>
          <a:endParaRPr lang="en-US"/>
        </a:p>
      </dgm:t>
    </dgm:pt>
    <dgm:pt modelId="{E41C6B11-0AF7-4331-817A-FF0BA1B8D7F6}" type="sibTrans" cxnId="{52B8C47A-AF82-474C-8434-5040882C8737}">
      <dgm:prSet/>
      <dgm:spPr/>
      <dgm:t>
        <a:bodyPr/>
        <a:lstStyle/>
        <a:p>
          <a:endParaRPr lang="en-US"/>
        </a:p>
      </dgm:t>
    </dgm:pt>
    <dgm:pt modelId="{E3927784-990E-4BEC-ACC9-F19C91399A16}">
      <dgm:prSet phldrT="[Text]" custT="1"/>
      <dgm:spPr/>
      <dgm:t>
        <a:bodyPr/>
        <a:lstStyle/>
        <a:p>
          <a:r>
            <a:rPr lang="en-US" sz="2000" dirty="0" smtClean="0">
              <a:latin typeface="Arial" panose="020B0604020202020204" pitchFamily="34" charset="0"/>
              <a:cs typeface="Arial" panose="020B0604020202020204" pitchFamily="34" charset="0"/>
            </a:rPr>
            <a:t>General notions that are useful in the development of more specific ideas for changes that lead to improvement</a:t>
          </a:r>
          <a:endParaRPr lang="en-US" sz="2000" dirty="0">
            <a:latin typeface="Arial" panose="020B0604020202020204" pitchFamily="34" charset="0"/>
            <a:cs typeface="Arial" panose="020B0604020202020204" pitchFamily="34" charset="0"/>
          </a:endParaRPr>
        </a:p>
      </dgm:t>
    </dgm:pt>
    <dgm:pt modelId="{96A9D4F5-7995-4C72-99CC-5078C23A7962}" type="parTrans" cxnId="{66B04ABB-4222-4E14-8894-EA0EB61B18AA}">
      <dgm:prSet/>
      <dgm:spPr/>
      <dgm:t>
        <a:bodyPr/>
        <a:lstStyle/>
        <a:p>
          <a:endParaRPr lang="en-US"/>
        </a:p>
      </dgm:t>
    </dgm:pt>
    <dgm:pt modelId="{A3F23EEB-9B9D-4A63-BEB8-3E4152BF21B6}" type="sibTrans" cxnId="{66B04ABB-4222-4E14-8894-EA0EB61B18AA}">
      <dgm:prSet/>
      <dgm:spPr/>
      <dgm:t>
        <a:bodyPr/>
        <a:lstStyle/>
        <a:p>
          <a:endParaRPr lang="en-US"/>
        </a:p>
      </dgm:t>
    </dgm:pt>
    <dgm:pt modelId="{1A11A445-56AF-4A02-AA95-AFD00C80FB8E}">
      <dgm:prSet phldrT="[Text]"/>
      <dgm:spPr>
        <a:ln>
          <a:solidFill>
            <a:schemeClr val="tx1"/>
          </a:solidFill>
        </a:ln>
      </dgm:spPr>
      <dgm:t>
        <a:bodyPr/>
        <a:lstStyle/>
        <a:p>
          <a:r>
            <a:rPr lang="en-US" b="1" dirty="0" smtClean="0">
              <a:latin typeface="Arial" panose="020B0604020202020204" pitchFamily="34" charset="0"/>
              <a:cs typeface="Arial" panose="020B0604020202020204" pitchFamily="34" charset="0"/>
            </a:rPr>
            <a:t>Change Idea</a:t>
          </a:r>
          <a:endParaRPr lang="en-US" b="1" dirty="0">
            <a:latin typeface="Arial" panose="020B0604020202020204" pitchFamily="34" charset="0"/>
            <a:cs typeface="Arial" panose="020B0604020202020204" pitchFamily="34" charset="0"/>
          </a:endParaRPr>
        </a:p>
      </dgm:t>
    </dgm:pt>
    <dgm:pt modelId="{1C8C2920-FBBD-43E6-86BF-B244B511B80B}" type="parTrans" cxnId="{F3287499-16C2-402C-8AE1-BA440F8230B2}">
      <dgm:prSet/>
      <dgm:spPr/>
      <dgm:t>
        <a:bodyPr/>
        <a:lstStyle/>
        <a:p>
          <a:endParaRPr lang="en-US"/>
        </a:p>
      </dgm:t>
    </dgm:pt>
    <dgm:pt modelId="{9D368D46-BC59-4FF4-87FA-D62FF3C03424}" type="sibTrans" cxnId="{F3287499-16C2-402C-8AE1-BA440F8230B2}">
      <dgm:prSet/>
      <dgm:spPr/>
      <dgm:t>
        <a:bodyPr/>
        <a:lstStyle/>
        <a:p>
          <a:endParaRPr lang="en-US"/>
        </a:p>
      </dgm:t>
    </dgm:pt>
    <dgm:pt modelId="{127E6145-7A88-4A06-A713-CC2751BA6A87}">
      <dgm:prSet phldrT="[Text]" custT="1"/>
      <dgm:spPr/>
      <dgm:t>
        <a:bodyPr/>
        <a:lstStyle/>
        <a:p>
          <a:r>
            <a:rPr lang="en-US" sz="2000" dirty="0" smtClean="0">
              <a:latin typeface="Arial" panose="020B0604020202020204" pitchFamily="34" charset="0"/>
              <a:cs typeface="Arial" panose="020B0604020202020204" pitchFamily="34" charset="0"/>
            </a:rPr>
            <a:t>Actionable, specific ideas for changing a process</a:t>
          </a:r>
          <a:endParaRPr lang="en-US" sz="2000" dirty="0">
            <a:latin typeface="Arial" panose="020B0604020202020204" pitchFamily="34" charset="0"/>
            <a:cs typeface="Arial" panose="020B0604020202020204" pitchFamily="34" charset="0"/>
          </a:endParaRPr>
        </a:p>
      </dgm:t>
    </dgm:pt>
    <dgm:pt modelId="{B3CBE600-C829-4766-BF10-CC6DE2BB838F}" type="parTrans" cxnId="{6B2D25E6-CF13-4F9C-9AA4-FB5A626A5DE1}">
      <dgm:prSet/>
      <dgm:spPr/>
      <dgm:t>
        <a:bodyPr/>
        <a:lstStyle/>
        <a:p>
          <a:endParaRPr lang="en-US"/>
        </a:p>
      </dgm:t>
    </dgm:pt>
    <dgm:pt modelId="{9B6F1735-464D-4CBD-92E3-C908891F3594}" type="sibTrans" cxnId="{6B2D25E6-CF13-4F9C-9AA4-FB5A626A5DE1}">
      <dgm:prSet/>
      <dgm:spPr/>
      <dgm:t>
        <a:bodyPr/>
        <a:lstStyle/>
        <a:p>
          <a:endParaRPr lang="en-US"/>
        </a:p>
      </dgm:t>
    </dgm:pt>
    <dgm:pt modelId="{66FA9CF0-54C7-4946-BDB3-CE61A227B2F0}">
      <dgm:prSet phldrT="[Text]"/>
      <dgm:spPr>
        <a:ln>
          <a:solidFill>
            <a:schemeClr val="tx1"/>
          </a:solidFill>
        </a:ln>
      </dgm:spPr>
      <dgm:t>
        <a:bodyPr/>
        <a:lstStyle/>
        <a:p>
          <a:r>
            <a:rPr lang="en-US" b="1" dirty="0" smtClean="0">
              <a:latin typeface="Arial" panose="020B0604020202020204" pitchFamily="34" charset="0"/>
              <a:cs typeface="Arial" panose="020B0604020202020204" pitchFamily="34" charset="0"/>
            </a:rPr>
            <a:t>Tools &amp; Resources</a:t>
          </a:r>
          <a:endParaRPr lang="en-US" b="1" dirty="0">
            <a:latin typeface="Arial" panose="020B0604020202020204" pitchFamily="34" charset="0"/>
            <a:cs typeface="Arial" panose="020B0604020202020204" pitchFamily="34" charset="0"/>
          </a:endParaRPr>
        </a:p>
      </dgm:t>
    </dgm:pt>
    <dgm:pt modelId="{55CC90AC-1287-4BA4-880A-7187C0DB6C6A}" type="parTrans" cxnId="{505179F4-A276-4953-86A3-F5779D6E5DFF}">
      <dgm:prSet/>
      <dgm:spPr/>
      <dgm:t>
        <a:bodyPr/>
        <a:lstStyle/>
        <a:p>
          <a:endParaRPr lang="en-US"/>
        </a:p>
      </dgm:t>
    </dgm:pt>
    <dgm:pt modelId="{56C37E18-E186-49C3-BD74-70EFE7D1D4FB}" type="sibTrans" cxnId="{505179F4-A276-4953-86A3-F5779D6E5DFF}">
      <dgm:prSet/>
      <dgm:spPr/>
      <dgm:t>
        <a:bodyPr/>
        <a:lstStyle/>
        <a:p>
          <a:endParaRPr lang="en-US"/>
        </a:p>
      </dgm:t>
    </dgm:pt>
    <dgm:pt modelId="{0BA4FFE3-1C03-4512-A9D8-BD7D3641230E}">
      <dgm:prSet phldrT="[Text]" custT="1"/>
      <dgm:spPr/>
      <dgm:t>
        <a:bodyPr/>
        <a:lstStyle/>
        <a:p>
          <a:r>
            <a:rPr lang="en-US" sz="2000" dirty="0" smtClean="0">
              <a:latin typeface="Arial" panose="020B0604020202020204" pitchFamily="34" charset="0"/>
              <a:cs typeface="Arial" panose="020B0604020202020204" pitchFamily="34" charset="0"/>
            </a:rPr>
            <a:t>Can be adapted by or adopted in a health care setting</a:t>
          </a:r>
          <a:endParaRPr lang="en-US" sz="2000" dirty="0">
            <a:latin typeface="Arial" panose="020B0604020202020204" pitchFamily="34" charset="0"/>
            <a:cs typeface="Arial" panose="020B0604020202020204" pitchFamily="34" charset="0"/>
          </a:endParaRPr>
        </a:p>
      </dgm:t>
    </dgm:pt>
    <dgm:pt modelId="{A24BCA5C-D581-44B7-A19C-2F4506F20C06}" type="parTrans" cxnId="{8A037DD9-0152-491B-883C-BA302069B1F3}">
      <dgm:prSet/>
      <dgm:spPr/>
      <dgm:t>
        <a:bodyPr/>
        <a:lstStyle/>
        <a:p>
          <a:endParaRPr lang="en-US"/>
        </a:p>
      </dgm:t>
    </dgm:pt>
    <dgm:pt modelId="{A12C015F-26F5-4994-92B6-5A38D34AF10F}" type="sibTrans" cxnId="{8A037DD9-0152-491B-883C-BA302069B1F3}">
      <dgm:prSet/>
      <dgm:spPr/>
      <dgm:t>
        <a:bodyPr/>
        <a:lstStyle/>
        <a:p>
          <a:endParaRPr lang="en-US"/>
        </a:p>
      </dgm:t>
    </dgm:pt>
    <dgm:pt modelId="{2FA9097B-3CDF-4B05-B2A6-DE92A891C5F9}" type="pres">
      <dgm:prSet presAssocID="{70BD4C5D-5777-4D4D-87EB-2D0E3C82DDCF}" presName="rootnode" presStyleCnt="0">
        <dgm:presLayoutVars>
          <dgm:chMax/>
          <dgm:chPref/>
          <dgm:dir/>
          <dgm:animLvl val="lvl"/>
        </dgm:presLayoutVars>
      </dgm:prSet>
      <dgm:spPr/>
      <dgm:t>
        <a:bodyPr/>
        <a:lstStyle/>
        <a:p>
          <a:endParaRPr lang="en-US"/>
        </a:p>
      </dgm:t>
    </dgm:pt>
    <dgm:pt modelId="{E170BE56-63BA-4F79-8242-975F878DF3C3}" type="pres">
      <dgm:prSet presAssocID="{C7609C8B-E7E7-46C8-A02B-5F366988AA1B}" presName="composite" presStyleCnt="0"/>
      <dgm:spPr/>
    </dgm:pt>
    <dgm:pt modelId="{8AA22914-0FE4-495E-B5B1-8DA87D5A7F8A}" type="pres">
      <dgm:prSet presAssocID="{C7609C8B-E7E7-46C8-A02B-5F366988AA1B}" presName="bentUpArrow1" presStyleLbl="alignImgPlace1" presStyleIdx="0" presStyleCnt="2" custLinFactNeighborX="38285" custLinFactNeighborY="-6267"/>
      <dgm:spPr>
        <a:ln>
          <a:solidFill>
            <a:schemeClr val="tx1"/>
          </a:solidFill>
        </a:ln>
      </dgm:spPr>
    </dgm:pt>
    <dgm:pt modelId="{D2F5B855-1B2C-4DD7-9EE1-CF68B825A9EA}" type="pres">
      <dgm:prSet presAssocID="{C7609C8B-E7E7-46C8-A02B-5F366988AA1B}" presName="ParentText" presStyleLbl="node1" presStyleIdx="0" presStyleCnt="3" custLinFactNeighborX="-1425" custLinFactNeighborY="-4272">
        <dgm:presLayoutVars>
          <dgm:chMax val="1"/>
          <dgm:chPref val="1"/>
          <dgm:bulletEnabled val="1"/>
        </dgm:presLayoutVars>
      </dgm:prSet>
      <dgm:spPr/>
      <dgm:t>
        <a:bodyPr/>
        <a:lstStyle/>
        <a:p>
          <a:endParaRPr lang="en-US"/>
        </a:p>
      </dgm:t>
    </dgm:pt>
    <dgm:pt modelId="{CEB80EBE-6441-4F8E-B3EB-3E43CFA33D06}" type="pres">
      <dgm:prSet presAssocID="{C7609C8B-E7E7-46C8-A02B-5F366988AA1B}" presName="ChildText" presStyleLbl="revTx" presStyleIdx="0" presStyleCnt="3" custScaleX="402405" custLinFactX="66428" custLinFactNeighborX="100000" custLinFactNeighborY="-1790">
        <dgm:presLayoutVars>
          <dgm:chMax val="0"/>
          <dgm:chPref val="0"/>
          <dgm:bulletEnabled val="1"/>
        </dgm:presLayoutVars>
      </dgm:prSet>
      <dgm:spPr/>
      <dgm:t>
        <a:bodyPr/>
        <a:lstStyle/>
        <a:p>
          <a:endParaRPr lang="en-US"/>
        </a:p>
      </dgm:t>
    </dgm:pt>
    <dgm:pt modelId="{EE075486-3745-4E10-8444-885FDBF7ACFE}" type="pres">
      <dgm:prSet presAssocID="{E41C6B11-0AF7-4331-817A-FF0BA1B8D7F6}" presName="sibTrans" presStyleCnt="0"/>
      <dgm:spPr/>
    </dgm:pt>
    <dgm:pt modelId="{768AE624-223A-4FEA-A4B0-DA7D7681F775}" type="pres">
      <dgm:prSet presAssocID="{1A11A445-56AF-4A02-AA95-AFD00C80FB8E}" presName="composite" presStyleCnt="0"/>
      <dgm:spPr/>
    </dgm:pt>
    <dgm:pt modelId="{80684CCC-DF66-4935-94BF-B1365D47EB1F}" type="pres">
      <dgm:prSet presAssocID="{1A11A445-56AF-4A02-AA95-AFD00C80FB8E}" presName="bentUpArrow1" presStyleLbl="alignImgPlace1" presStyleIdx="1" presStyleCnt="2" custLinFactNeighborX="5251" custLinFactNeighborY="-2337"/>
      <dgm:spPr>
        <a:ln>
          <a:solidFill>
            <a:schemeClr val="tx1"/>
          </a:solidFill>
        </a:ln>
      </dgm:spPr>
    </dgm:pt>
    <dgm:pt modelId="{4D93CC43-65CD-4CFA-A560-779BF6302618}" type="pres">
      <dgm:prSet presAssocID="{1A11A445-56AF-4A02-AA95-AFD00C80FB8E}" presName="ParentText" presStyleLbl="node1" presStyleIdx="1" presStyleCnt="3" custLinFactNeighborX="-23397" custLinFactNeighborY="-3413">
        <dgm:presLayoutVars>
          <dgm:chMax val="1"/>
          <dgm:chPref val="1"/>
          <dgm:bulletEnabled val="1"/>
        </dgm:presLayoutVars>
      </dgm:prSet>
      <dgm:spPr/>
      <dgm:t>
        <a:bodyPr/>
        <a:lstStyle/>
        <a:p>
          <a:endParaRPr lang="en-US"/>
        </a:p>
      </dgm:t>
    </dgm:pt>
    <dgm:pt modelId="{C0D7AE22-8481-4C43-89F8-2EECBD97F696}" type="pres">
      <dgm:prSet presAssocID="{1A11A445-56AF-4A02-AA95-AFD00C80FB8E}" presName="ChildText" presStyleLbl="revTx" presStyleIdx="1" presStyleCnt="3" custScaleX="263533" custLinFactNeighborX="61696" custLinFactNeighborY="-8626">
        <dgm:presLayoutVars>
          <dgm:chMax val="0"/>
          <dgm:chPref val="0"/>
          <dgm:bulletEnabled val="1"/>
        </dgm:presLayoutVars>
      </dgm:prSet>
      <dgm:spPr/>
      <dgm:t>
        <a:bodyPr/>
        <a:lstStyle/>
        <a:p>
          <a:endParaRPr lang="en-US"/>
        </a:p>
      </dgm:t>
    </dgm:pt>
    <dgm:pt modelId="{E65A4BE0-C61F-4761-9EDE-645F19EAAF4F}" type="pres">
      <dgm:prSet presAssocID="{9D368D46-BC59-4FF4-87FA-D62FF3C03424}" presName="sibTrans" presStyleCnt="0"/>
      <dgm:spPr/>
    </dgm:pt>
    <dgm:pt modelId="{3EE0E60A-A003-4FF6-ADB1-E3D7FB42748F}" type="pres">
      <dgm:prSet presAssocID="{66FA9CF0-54C7-4946-BDB3-CE61A227B2F0}" presName="composite" presStyleCnt="0"/>
      <dgm:spPr/>
    </dgm:pt>
    <dgm:pt modelId="{CE2F12A0-E83B-4580-977E-579D965FD5E7}" type="pres">
      <dgm:prSet presAssocID="{66FA9CF0-54C7-4946-BDB3-CE61A227B2F0}" presName="ParentText" presStyleLbl="node1" presStyleIdx="2" presStyleCnt="3" custLinFactNeighborX="-55080" custLinFactNeighborY="-5425">
        <dgm:presLayoutVars>
          <dgm:chMax val="1"/>
          <dgm:chPref val="1"/>
          <dgm:bulletEnabled val="1"/>
        </dgm:presLayoutVars>
      </dgm:prSet>
      <dgm:spPr/>
      <dgm:t>
        <a:bodyPr/>
        <a:lstStyle/>
        <a:p>
          <a:endParaRPr lang="en-US"/>
        </a:p>
      </dgm:t>
    </dgm:pt>
    <dgm:pt modelId="{FFEA1240-1F5E-4843-939A-81D5044C9C05}" type="pres">
      <dgm:prSet presAssocID="{66FA9CF0-54C7-4946-BDB3-CE61A227B2F0}" presName="FinalChildText" presStyleLbl="revTx" presStyleIdx="2" presStyleCnt="3" custScaleX="232790" custScaleY="131683" custLinFactNeighborX="11757" custLinFactNeighborY="4726">
        <dgm:presLayoutVars>
          <dgm:chMax val="0"/>
          <dgm:chPref val="0"/>
          <dgm:bulletEnabled val="1"/>
        </dgm:presLayoutVars>
      </dgm:prSet>
      <dgm:spPr/>
      <dgm:t>
        <a:bodyPr/>
        <a:lstStyle/>
        <a:p>
          <a:endParaRPr lang="en-US"/>
        </a:p>
      </dgm:t>
    </dgm:pt>
  </dgm:ptLst>
  <dgm:cxnLst>
    <dgm:cxn modelId="{2E1CF741-067E-44CE-8CE4-AA76F01D1849}" type="presOf" srcId="{1A11A445-56AF-4A02-AA95-AFD00C80FB8E}" destId="{4D93CC43-65CD-4CFA-A560-779BF6302618}" srcOrd="0" destOrd="0" presId="urn:microsoft.com/office/officeart/2005/8/layout/StepDownProcess"/>
    <dgm:cxn modelId="{442318A2-F028-4507-A98D-C54D569958FC}" type="presOf" srcId="{66FA9CF0-54C7-4946-BDB3-CE61A227B2F0}" destId="{CE2F12A0-E83B-4580-977E-579D965FD5E7}" srcOrd="0" destOrd="0" presId="urn:microsoft.com/office/officeart/2005/8/layout/StepDownProcess"/>
    <dgm:cxn modelId="{66B04ABB-4222-4E14-8894-EA0EB61B18AA}" srcId="{C7609C8B-E7E7-46C8-A02B-5F366988AA1B}" destId="{E3927784-990E-4BEC-ACC9-F19C91399A16}" srcOrd="0" destOrd="0" parTransId="{96A9D4F5-7995-4C72-99CC-5078C23A7962}" sibTransId="{A3F23EEB-9B9D-4A63-BEB8-3E4152BF21B6}"/>
    <dgm:cxn modelId="{4A84B5B8-9964-41A2-B1EC-4D250C6C3EDD}" type="presOf" srcId="{70BD4C5D-5777-4D4D-87EB-2D0E3C82DDCF}" destId="{2FA9097B-3CDF-4B05-B2A6-DE92A891C5F9}" srcOrd="0" destOrd="0" presId="urn:microsoft.com/office/officeart/2005/8/layout/StepDownProcess"/>
    <dgm:cxn modelId="{07650F32-9148-48C3-ADBC-60C0F502D0F6}" type="presOf" srcId="{E3927784-990E-4BEC-ACC9-F19C91399A16}" destId="{CEB80EBE-6441-4F8E-B3EB-3E43CFA33D06}" srcOrd="0" destOrd="0" presId="urn:microsoft.com/office/officeart/2005/8/layout/StepDownProcess"/>
    <dgm:cxn modelId="{52B8C47A-AF82-474C-8434-5040882C8737}" srcId="{70BD4C5D-5777-4D4D-87EB-2D0E3C82DDCF}" destId="{C7609C8B-E7E7-46C8-A02B-5F366988AA1B}" srcOrd="0" destOrd="0" parTransId="{BD6B8150-337F-42E6-81A8-A46D765C0D2E}" sibTransId="{E41C6B11-0AF7-4331-817A-FF0BA1B8D7F6}"/>
    <dgm:cxn modelId="{F3287499-16C2-402C-8AE1-BA440F8230B2}" srcId="{70BD4C5D-5777-4D4D-87EB-2D0E3C82DDCF}" destId="{1A11A445-56AF-4A02-AA95-AFD00C80FB8E}" srcOrd="1" destOrd="0" parTransId="{1C8C2920-FBBD-43E6-86BF-B244B511B80B}" sibTransId="{9D368D46-BC59-4FF4-87FA-D62FF3C03424}"/>
    <dgm:cxn modelId="{505179F4-A276-4953-86A3-F5779D6E5DFF}" srcId="{70BD4C5D-5777-4D4D-87EB-2D0E3C82DDCF}" destId="{66FA9CF0-54C7-4946-BDB3-CE61A227B2F0}" srcOrd="2" destOrd="0" parTransId="{55CC90AC-1287-4BA4-880A-7187C0DB6C6A}" sibTransId="{56C37E18-E186-49C3-BD74-70EFE7D1D4FB}"/>
    <dgm:cxn modelId="{D7EA61EB-E295-49A0-8160-A1A07769F9EC}" type="presOf" srcId="{C7609C8B-E7E7-46C8-A02B-5F366988AA1B}" destId="{D2F5B855-1B2C-4DD7-9EE1-CF68B825A9EA}" srcOrd="0" destOrd="0" presId="urn:microsoft.com/office/officeart/2005/8/layout/StepDownProcess"/>
    <dgm:cxn modelId="{67E43027-5D30-4B81-9025-F6F931E2CCFF}" type="presOf" srcId="{0BA4FFE3-1C03-4512-A9D8-BD7D3641230E}" destId="{FFEA1240-1F5E-4843-939A-81D5044C9C05}" srcOrd="0" destOrd="0" presId="urn:microsoft.com/office/officeart/2005/8/layout/StepDownProcess"/>
    <dgm:cxn modelId="{F4020FF6-320B-45F0-A047-79DB78F3338F}" type="presOf" srcId="{127E6145-7A88-4A06-A713-CC2751BA6A87}" destId="{C0D7AE22-8481-4C43-89F8-2EECBD97F696}" srcOrd="0" destOrd="0" presId="urn:microsoft.com/office/officeart/2005/8/layout/StepDownProcess"/>
    <dgm:cxn modelId="{8A037DD9-0152-491B-883C-BA302069B1F3}" srcId="{66FA9CF0-54C7-4946-BDB3-CE61A227B2F0}" destId="{0BA4FFE3-1C03-4512-A9D8-BD7D3641230E}" srcOrd="0" destOrd="0" parTransId="{A24BCA5C-D581-44B7-A19C-2F4506F20C06}" sibTransId="{A12C015F-26F5-4994-92B6-5A38D34AF10F}"/>
    <dgm:cxn modelId="{6B2D25E6-CF13-4F9C-9AA4-FB5A626A5DE1}" srcId="{1A11A445-56AF-4A02-AA95-AFD00C80FB8E}" destId="{127E6145-7A88-4A06-A713-CC2751BA6A87}" srcOrd="0" destOrd="0" parTransId="{B3CBE600-C829-4766-BF10-CC6DE2BB838F}" sibTransId="{9B6F1735-464D-4CBD-92E3-C908891F3594}"/>
    <dgm:cxn modelId="{91C6E300-684A-4D7E-A7E4-C4FF671A903E}" type="presParOf" srcId="{2FA9097B-3CDF-4B05-B2A6-DE92A891C5F9}" destId="{E170BE56-63BA-4F79-8242-975F878DF3C3}" srcOrd="0" destOrd="0" presId="urn:microsoft.com/office/officeart/2005/8/layout/StepDownProcess"/>
    <dgm:cxn modelId="{03A9A8DF-DDF2-4A2B-9842-CC120316A477}" type="presParOf" srcId="{E170BE56-63BA-4F79-8242-975F878DF3C3}" destId="{8AA22914-0FE4-495E-B5B1-8DA87D5A7F8A}" srcOrd="0" destOrd="0" presId="urn:microsoft.com/office/officeart/2005/8/layout/StepDownProcess"/>
    <dgm:cxn modelId="{B3B60811-DB52-429B-B676-A8A88DBD5CA1}" type="presParOf" srcId="{E170BE56-63BA-4F79-8242-975F878DF3C3}" destId="{D2F5B855-1B2C-4DD7-9EE1-CF68B825A9EA}" srcOrd="1" destOrd="0" presId="urn:microsoft.com/office/officeart/2005/8/layout/StepDownProcess"/>
    <dgm:cxn modelId="{644A5565-6BA1-4519-8FB8-9FB4B4720F0E}" type="presParOf" srcId="{E170BE56-63BA-4F79-8242-975F878DF3C3}" destId="{CEB80EBE-6441-4F8E-B3EB-3E43CFA33D06}" srcOrd="2" destOrd="0" presId="urn:microsoft.com/office/officeart/2005/8/layout/StepDownProcess"/>
    <dgm:cxn modelId="{27EABF40-8B31-4F88-B257-5880E76E5287}" type="presParOf" srcId="{2FA9097B-3CDF-4B05-B2A6-DE92A891C5F9}" destId="{EE075486-3745-4E10-8444-885FDBF7ACFE}" srcOrd="1" destOrd="0" presId="urn:microsoft.com/office/officeart/2005/8/layout/StepDownProcess"/>
    <dgm:cxn modelId="{48E41C18-67BF-49D4-B7AC-B6467DAC289D}" type="presParOf" srcId="{2FA9097B-3CDF-4B05-B2A6-DE92A891C5F9}" destId="{768AE624-223A-4FEA-A4B0-DA7D7681F775}" srcOrd="2" destOrd="0" presId="urn:microsoft.com/office/officeart/2005/8/layout/StepDownProcess"/>
    <dgm:cxn modelId="{96643017-43DD-415B-8FC9-8C95016B6F2B}" type="presParOf" srcId="{768AE624-223A-4FEA-A4B0-DA7D7681F775}" destId="{80684CCC-DF66-4935-94BF-B1365D47EB1F}" srcOrd="0" destOrd="0" presId="urn:microsoft.com/office/officeart/2005/8/layout/StepDownProcess"/>
    <dgm:cxn modelId="{E47F6F4A-81A9-40FD-8CDA-B5719C327D36}" type="presParOf" srcId="{768AE624-223A-4FEA-A4B0-DA7D7681F775}" destId="{4D93CC43-65CD-4CFA-A560-779BF6302618}" srcOrd="1" destOrd="0" presId="urn:microsoft.com/office/officeart/2005/8/layout/StepDownProcess"/>
    <dgm:cxn modelId="{50F2D9AC-D1EF-47A0-9396-98A3FBF93328}" type="presParOf" srcId="{768AE624-223A-4FEA-A4B0-DA7D7681F775}" destId="{C0D7AE22-8481-4C43-89F8-2EECBD97F696}" srcOrd="2" destOrd="0" presId="urn:microsoft.com/office/officeart/2005/8/layout/StepDownProcess"/>
    <dgm:cxn modelId="{1902F6E8-1FBE-452C-8197-A39B1CF74056}" type="presParOf" srcId="{2FA9097B-3CDF-4B05-B2A6-DE92A891C5F9}" destId="{E65A4BE0-C61F-4761-9EDE-645F19EAAF4F}" srcOrd="3" destOrd="0" presId="urn:microsoft.com/office/officeart/2005/8/layout/StepDownProcess"/>
    <dgm:cxn modelId="{867B9ED8-BAD0-4468-88E9-14584B690EAA}" type="presParOf" srcId="{2FA9097B-3CDF-4B05-B2A6-DE92A891C5F9}" destId="{3EE0E60A-A003-4FF6-ADB1-E3D7FB42748F}" srcOrd="4" destOrd="0" presId="urn:microsoft.com/office/officeart/2005/8/layout/StepDownProcess"/>
    <dgm:cxn modelId="{949DCFCF-B357-4ED2-A810-DD90F334261C}" type="presParOf" srcId="{3EE0E60A-A003-4FF6-ADB1-E3D7FB42748F}" destId="{CE2F12A0-E83B-4580-977E-579D965FD5E7}" srcOrd="0" destOrd="0" presId="urn:microsoft.com/office/officeart/2005/8/layout/StepDownProcess"/>
    <dgm:cxn modelId="{84491A68-EC77-4149-8359-E8E23E705AF4}" type="presParOf" srcId="{3EE0E60A-A003-4FF6-ADB1-E3D7FB42748F}" destId="{FFEA1240-1F5E-4843-939A-81D5044C9C0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0.30313</cdr:x>
      <cdr:y>0.91377</cdr:y>
    </cdr:from>
    <cdr:to>
      <cdr:x>0.38396</cdr:x>
      <cdr:y>0.93205</cdr:y>
    </cdr:to>
    <cdr:cxnSp macro="">
      <cdr:nvCxnSpPr>
        <cdr:cNvPr id="3" name="Straight Connector 2"/>
        <cdr:cNvCxnSpPr/>
      </cdr:nvCxnSpPr>
      <cdr:spPr>
        <a:xfrm xmlns:a="http://schemas.openxmlformats.org/drawingml/2006/main" flipV="1">
          <a:off x="2160240" y="3600400"/>
          <a:ext cx="576064" cy="7200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0.27409</cdr:x>
      <cdr:y>0</cdr:y>
    </cdr:from>
    <cdr:to>
      <cdr:x>0.55643</cdr:x>
      <cdr:y>0.1211</cdr:y>
    </cdr:to>
    <cdr:sp macro="" textlink="">
      <cdr:nvSpPr>
        <cdr:cNvPr id="2" name="TextBox 9" descr="Reads Promotion of single-pill combination therapy" title="Text box"/>
        <cdr:cNvSpPr txBox="1">
          <a:spLocks xmlns:a="http://schemas.openxmlformats.org/drawingml/2006/main" noChangeArrowheads="1"/>
        </cdr:cNvSpPr>
      </cdr:nvSpPr>
      <cdr:spPr bwMode="auto">
        <a:xfrm xmlns:a="http://schemas.openxmlformats.org/drawingml/2006/main">
          <a:off x="2221771" y="0"/>
          <a:ext cx="2288672" cy="553855"/>
        </a:xfrm>
        <a:prstGeom xmlns:a="http://schemas.openxmlformats.org/drawingml/2006/main" prst="rect">
          <a:avLst/>
        </a:prstGeom>
        <a:solidFill xmlns:a="http://schemas.openxmlformats.org/drawingml/2006/main">
          <a:schemeClr val="bg1"/>
        </a:solidFill>
        <a:ln xmlns:a="http://schemas.openxmlformats.org/drawingml/2006/main">
          <a:noFill/>
        </a:ln>
        <a:extLst xmlns:a="http://schemas.openxmlformats.org/drawingml/2006/main"/>
      </cdr:spPr>
      <cdr:txBody>
        <a:bodyPr xmlns:a="http://schemas.openxmlformats.org/drawingml/2006/main" wrap="square" lIns="121789" tIns="60894" rIns="121789" bIns="60894">
          <a:spAutoFit/>
        </a:bodyPr>
        <a:lstStyle xmlns:a="http://schemas.openxmlformats.org/drawingml/2006/main">
          <a:defPPr>
            <a:defRPr lang="en-US"/>
          </a:defPPr>
          <a:lvl1pPr algn="l" defTabSz="606425" rtl="0" fontAlgn="base">
            <a:spcBef>
              <a:spcPct val="0"/>
            </a:spcBef>
            <a:spcAft>
              <a:spcPct val="0"/>
            </a:spcAft>
            <a:defRPr sz="2400" kern="1200">
              <a:solidFill>
                <a:schemeClr val="tx1"/>
              </a:solidFill>
              <a:latin typeface="Arial" pitchFamily="34" charset="0"/>
              <a:ea typeface="+mn-ea"/>
              <a:cs typeface="+mn-cs"/>
            </a:defRPr>
          </a:lvl1pPr>
          <a:lvl2pPr marL="606425" indent="-149225" algn="l" defTabSz="606425" rtl="0" fontAlgn="base">
            <a:spcBef>
              <a:spcPct val="0"/>
            </a:spcBef>
            <a:spcAft>
              <a:spcPct val="0"/>
            </a:spcAft>
            <a:defRPr sz="2400" kern="1200">
              <a:solidFill>
                <a:schemeClr val="tx1"/>
              </a:solidFill>
              <a:latin typeface="Arial" pitchFamily="34" charset="0"/>
              <a:ea typeface="+mn-ea"/>
              <a:cs typeface="+mn-cs"/>
            </a:defRPr>
          </a:lvl2pPr>
          <a:lvl3pPr marL="1216025" indent="-301625" algn="l" defTabSz="606425" rtl="0" fontAlgn="base">
            <a:spcBef>
              <a:spcPct val="0"/>
            </a:spcBef>
            <a:spcAft>
              <a:spcPct val="0"/>
            </a:spcAft>
            <a:defRPr sz="2400" kern="1200">
              <a:solidFill>
                <a:schemeClr val="tx1"/>
              </a:solidFill>
              <a:latin typeface="Arial" pitchFamily="34" charset="0"/>
              <a:ea typeface="+mn-ea"/>
              <a:cs typeface="+mn-cs"/>
            </a:defRPr>
          </a:lvl3pPr>
          <a:lvl4pPr marL="1824038" indent="-452438" algn="l" defTabSz="606425" rtl="0" fontAlgn="base">
            <a:spcBef>
              <a:spcPct val="0"/>
            </a:spcBef>
            <a:spcAft>
              <a:spcPct val="0"/>
            </a:spcAft>
            <a:defRPr sz="2400" kern="1200">
              <a:solidFill>
                <a:schemeClr val="tx1"/>
              </a:solidFill>
              <a:latin typeface="Arial" pitchFamily="34" charset="0"/>
              <a:ea typeface="+mn-ea"/>
              <a:cs typeface="+mn-cs"/>
            </a:defRPr>
          </a:lvl4pPr>
          <a:lvl5pPr marL="2433638" indent="-604838" algn="l" defTabSz="606425"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xmlns:a="http://schemas.openxmlformats.org/drawingml/2006/main">
          <a:pPr algn="ctr"/>
          <a:r>
            <a:rPr lang="en-US" sz="1400" b="1" dirty="0" smtClean="0">
              <a:solidFill>
                <a:srgbClr val="000000"/>
              </a:solidFill>
              <a:latin typeface="+mn-lt"/>
            </a:rPr>
            <a:t>Promotion of single-pill combination therapy</a:t>
          </a:r>
          <a:endParaRPr lang="en-US" sz="1400" b="1" dirty="0">
            <a:solidFill>
              <a:srgbClr val="000000"/>
            </a:solidFill>
            <a:latin typeface="+mn-lt"/>
          </a:endParaRPr>
        </a:p>
      </cdr:txBody>
    </cdr:sp>
  </cdr:relSizeAnchor>
  <cdr:relSizeAnchor xmlns:cdr="http://schemas.openxmlformats.org/drawingml/2006/chartDrawing">
    <cdr:from>
      <cdr:x>0.46467</cdr:x>
      <cdr:y>0.53149</cdr:y>
    </cdr:from>
    <cdr:to>
      <cdr:x>0.69641</cdr:x>
      <cdr:y>0.71265</cdr:y>
    </cdr:to>
    <cdr:sp macro="" textlink="">
      <cdr:nvSpPr>
        <cdr:cNvPr id="3" name="TextBox 9" descr="Reads medical assistant visits for follow-up measurements" title="Text box"/>
        <cdr:cNvSpPr txBox="1">
          <a:spLocks xmlns:a="http://schemas.openxmlformats.org/drawingml/2006/main" noChangeArrowheads="1"/>
        </cdr:cNvSpPr>
      </cdr:nvSpPr>
      <cdr:spPr bwMode="auto">
        <a:xfrm xmlns:a="http://schemas.openxmlformats.org/drawingml/2006/main">
          <a:off x="3766649" y="2430797"/>
          <a:ext cx="1878504" cy="828542"/>
        </a:xfrm>
        <a:prstGeom xmlns:a="http://schemas.openxmlformats.org/drawingml/2006/main" prst="rect">
          <a:avLst/>
        </a:prstGeom>
        <a:solidFill xmlns:a="http://schemas.openxmlformats.org/drawingml/2006/main">
          <a:schemeClr val="bg1"/>
        </a:solidFill>
        <a:ln xmlns:a="http://schemas.openxmlformats.org/drawingml/2006/main">
          <a:noFill/>
        </a:ln>
        <a:extLst xmlns:a="http://schemas.openxmlformats.org/drawingml/2006/main"/>
      </cdr:spPr>
      <cdr:txBody>
        <a:bodyPr xmlns:a="http://schemas.openxmlformats.org/drawingml/2006/main" wrap="square" lIns="121789" tIns="60894" rIns="121789" bIns="60894">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000000"/>
              </a:solidFill>
            </a:rPr>
            <a:t>Medical assistant visits for follow-up measurements</a:t>
          </a:r>
          <a:endParaRPr lang="en-US" sz="1400" b="1" dirty="0">
            <a:solidFill>
              <a:srgbClr val="000000"/>
            </a:solidFill>
          </a:endParaRPr>
        </a:p>
      </cdr:txBody>
    </cdr:sp>
  </cdr:relSizeAnchor>
  <cdr:relSizeAnchor xmlns:cdr="http://schemas.openxmlformats.org/drawingml/2006/chartDrawing">
    <cdr:from>
      <cdr:x>0.09467</cdr:x>
      <cdr:y>0.59886</cdr:y>
    </cdr:from>
    <cdr:to>
      <cdr:x>0.11733</cdr:x>
      <cdr:y>0.78719</cdr:y>
    </cdr:to>
    <cdr:sp macro="" textlink="">
      <cdr:nvSpPr>
        <cdr:cNvPr id="5" name="Left Arrow 4" descr="Arrow points to 2001 hypertension control rate of 44% at which point KPNC implemented hypertension control reports every 1-3 months and evidence-based hypertension control protocol" title="Arrow"/>
        <cdr:cNvSpPr/>
      </cdr:nvSpPr>
      <cdr:spPr>
        <a:xfrm xmlns:a="http://schemas.openxmlformats.org/drawingml/2006/main" rot="17315633">
          <a:off x="428614" y="3077713"/>
          <a:ext cx="861334" cy="183684"/>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0.37566</cdr:x>
      <cdr:y>0.13147</cdr:y>
    </cdr:from>
    <cdr:to>
      <cdr:x>0.40595</cdr:x>
      <cdr:y>0.29246</cdr:y>
    </cdr:to>
    <cdr:sp macro="" textlink="">
      <cdr:nvSpPr>
        <cdr:cNvPr id="6" name="Left Arrow 5" descr="Arrow points to 2005 reading of 75% associated with KPNC's implementation of promotion of single-pill combination therapy" title="Arrow"/>
        <cdr:cNvSpPr/>
      </cdr:nvSpPr>
      <cdr:spPr>
        <a:xfrm xmlns:a="http://schemas.openxmlformats.org/drawingml/2006/main" rot="16200000">
          <a:off x="2799741" y="846667"/>
          <a:ext cx="736293" cy="245534"/>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0.56902</cdr:x>
      <cdr:y>0.369</cdr:y>
    </cdr:from>
    <cdr:to>
      <cdr:x>0.59402</cdr:x>
      <cdr:y>0.53</cdr:y>
    </cdr:to>
    <cdr:sp macro="" textlink="">
      <cdr:nvSpPr>
        <cdr:cNvPr id="7" name="Left Arrow 6" descr="Arrow points to 2007 reading of 73% associated with KPNC implementation of medical assistant visits for follow-up measurements" title="Arrow"/>
        <cdr:cNvSpPr/>
      </cdr:nvSpPr>
      <cdr:spPr>
        <a:xfrm xmlns:a="http://schemas.openxmlformats.org/drawingml/2006/main" rot="5400000">
          <a:off x="4345681" y="1954479"/>
          <a:ext cx="736340" cy="202652"/>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0.30313</cdr:x>
      <cdr:y>0.91377</cdr:y>
    </cdr:from>
    <cdr:to>
      <cdr:x>0.38396</cdr:x>
      <cdr:y>0.93205</cdr:y>
    </cdr:to>
    <cdr:cxnSp macro="">
      <cdr:nvCxnSpPr>
        <cdr:cNvPr id="3" name="Straight Connector 2"/>
        <cdr:cNvCxnSpPr/>
      </cdr:nvCxnSpPr>
      <cdr:spPr>
        <a:xfrm xmlns:a="http://schemas.openxmlformats.org/drawingml/2006/main" flipV="1">
          <a:off x="2160240" y="3600400"/>
          <a:ext cx="576064" cy="7200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0F6780C6-7E89-4E69-9B0E-EB1A29148216}" type="datetimeFigureOut">
              <a:rPr lang="en-US" smtClean="0"/>
              <a:pPr/>
              <a:t>10/16/2015</a:t>
            </a:fld>
            <a:endParaRPr lang="en-US"/>
          </a:p>
        </p:txBody>
      </p:sp>
      <p:sp>
        <p:nvSpPr>
          <p:cNvPr id="4" name="Footer Placeholder 3"/>
          <p:cNvSpPr>
            <a:spLocks noGrp="1"/>
          </p:cNvSpPr>
          <p:nvPr>
            <p:ph type="ftr" sz="quarter" idx="2"/>
          </p:nvPr>
        </p:nvSpPr>
        <p:spPr>
          <a:xfrm>
            <a:off x="4"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6789E2A8-7EC4-4EF5-9B52-B03E6002E1D3}" type="slidenum">
              <a:rPr lang="en-US" smtClean="0"/>
              <a:pPr/>
              <a:t>‹#›</a:t>
            </a:fld>
            <a:endParaRPr lang="en-US"/>
          </a:p>
        </p:txBody>
      </p:sp>
    </p:spTree>
    <p:extLst>
      <p:ext uri="{BB962C8B-B14F-4D97-AF65-F5344CB8AC3E}">
        <p14:creationId xmlns:p14="http://schemas.microsoft.com/office/powerpoint/2010/main" val="3562063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1B415B15-1188-427E-A228-9B02C8400632}" type="datetimeFigureOut">
              <a:rPr lang="en-US" smtClean="0"/>
              <a:pPr/>
              <a:t>10/16/2015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32"/>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B1077613-7418-4154-BD0D-12BE95E827CE}" type="slidenum">
              <a:rPr lang="en-US" smtClean="0"/>
              <a:pPr/>
              <a:t>‹#›</a:t>
            </a:fld>
            <a:endParaRPr lang="en-US"/>
          </a:p>
        </p:txBody>
      </p:sp>
    </p:spTree>
    <p:extLst>
      <p:ext uri="{BB962C8B-B14F-4D97-AF65-F5344CB8AC3E}">
        <p14:creationId xmlns:p14="http://schemas.microsoft.com/office/powerpoint/2010/main" val="261676347"/>
      </p:ext>
    </p:extLst>
  </p:cSld>
  <p:clrMap bg1="lt1" tx1="dk1" bg2="lt2" tx2="dk2" accent1="accent1" accent2="accent2" accent3="accent3" accent4="accent4" accent5="accent5" accent6="accent6" hlink="hlink" folHlink="folHlink"/>
  <p:notesStyle>
    <a:lvl1pPr marL="0" algn="l" defTabSz="913618" rtl="0" eaLnBrk="1" latinLnBrk="0" hangingPunct="1">
      <a:defRPr sz="1200" kern="1200">
        <a:solidFill>
          <a:schemeClr val="tx1"/>
        </a:solidFill>
        <a:latin typeface="+mn-lt"/>
        <a:ea typeface="+mn-ea"/>
        <a:cs typeface="+mn-cs"/>
      </a:defRPr>
    </a:lvl1pPr>
    <a:lvl2pPr marL="456810" algn="l" defTabSz="913618" rtl="0" eaLnBrk="1" latinLnBrk="0" hangingPunct="1">
      <a:defRPr sz="1200" kern="1200">
        <a:solidFill>
          <a:schemeClr val="tx1"/>
        </a:solidFill>
        <a:latin typeface="+mn-lt"/>
        <a:ea typeface="+mn-ea"/>
        <a:cs typeface="+mn-cs"/>
      </a:defRPr>
    </a:lvl2pPr>
    <a:lvl3pPr marL="913618" algn="l" defTabSz="913618" rtl="0" eaLnBrk="1" latinLnBrk="0" hangingPunct="1">
      <a:defRPr sz="1200" kern="1200">
        <a:solidFill>
          <a:schemeClr val="tx1"/>
        </a:solidFill>
        <a:latin typeface="+mn-lt"/>
        <a:ea typeface="+mn-ea"/>
        <a:cs typeface="+mn-cs"/>
      </a:defRPr>
    </a:lvl3pPr>
    <a:lvl4pPr marL="1370425" algn="l" defTabSz="913618" rtl="0" eaLnBrk="1" latinLnBrk="0" hangingPunct="1">
      <a:defRPr sz="1200" kern="1200">
        <a:solidFill>
          <a:schemeClr val="tx1"/>
        </a:solidFill>
        <a:latin typeface="+mn-lt"/>
        <a:ea typeface="+mn-ea"/>
        <a:cs typeface="+mn-cs"/>
      </a:defRPr>
    </a:lvl4pPr>
    <a:lvl5pPr marL="1827235" algn="l" defTabSz="913618" rtl="0" eaLnBrk="1" latinLnBrk="0" hangingPunct="1">
      <a:defRPr sz="1200" kern="1200">
        <a:solidFill>
          <a:schemeClr val="tx1"/>
        </a:solidFill>
        <a:latin typeface="+mn-lt"/>
        <a:ea typeface="+mn-ea"/>
        <a:cs typeface="+mn-cs"/>
      </a:defRPr>
    </a:lvl5pPr>
    <a:lvl6pPr marL="2284044" algn="l" defTabSz="913618" rtl="0" eaLnBrk="1" latinLnBrk="0" hangingPunct="1">
      <a:defRPr sz="1200" kern="1200">
        <a:solidFill>
          <a:schemeClr val="tx1"/>
        </a:solidFill>
        <a:latin typeface="+mn-lt"/>
        <a:ea typeface="+mn-ea"/>
        <a:cs typeface="+mn-cs"/>
      </a:defRPr>
    </a:lvl6pPr>
    <a:lvl7pPr marL="2740852" algn="l" defTabSz="913618" rtl="0" eaLnBrk="1" latinLnBrk="0" hangingPunct="1">
      <a:defRPr sz="1200" kern="1200">
        <a:solidFill>
          <a:schemeClr val="tx1"/>
        </a:solidFill>
        <a:latin typeface="+mn-lt"/>
        <a:ea typeface="+mn-ea"/>
        <a:cs typeface="+mn-cs"/>
      </a:defRPr>
    </a:lvl7pPr>
    <a:lvl8pPr marL="3197661" algn="l" defTabSz="913618" rtl="0" eaLnBrk="1" latinLnBrk="0" hangingPunct="1">
      <a:defRPr sz="1200" kern="1200">
        <a:solidFill>
          <a:schemeClr val="tx1"/>
        </a:solidFill>
        <a:latin typeface="+mn-lt"/>
        <a:ea typeface="+mn-ea"/>
        <a:cs typeface="+mn-cs"/>
      </a:defRPr>
    </a:lvl8pPr>
    <a:lvl9pPr marL="3654471" algn="l" defTabSz="9136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3</a:t>
            </a:fld>
            <a:endParaRPr lang="en-US"/>
          </a:p>
        </p:txBody>
      </p:sp>
    </p:spTree>
    <p:extLst>
      <p:ext uri="{BB962C8B-B14F-4D97-AF65-F5344CB8AC3E}">
        <p14:creationId xmlns:p14="http://schemas.microsoft.com/office/powerpoint/2010/main" val="22840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12</a:t>
            </a:fld>
            <a:endParaRPr lang="en-US"/>
          </a:p>
        </p:txBody>
      </p:sp>
    </p:spTree>
    <p:extLst>
      <p:ext uri="{BB962C8B-B14F-4D97-AF65-F5344CB8AC3E}">
        <p14:creationId xmlns:p14="http://schemas.microsoft.com/office/powerpoint/2010/main" val="400162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44" indent="-168244">
              <a:buClr>
                <a:schemeClr val="accent6"/>
              </a:buClr>
              <a:buFont typeface="Wingdings" panose="05000000000000000000" pitchFamily="2" charset="2"/>
              <a:buChar char="q"/>
            </a:pPr>
            <a:endParaRPr lang="en-US" sz="1600" dirty="0">
              <a:latin typeface="Arial" pitchFamily="34" charset="0"/>
            </a:endParaRPr>
          </a:p>
        </p:txBody>
      </p:sp>
      <p:sp>
        <p:nvSpPr>
          <p:cNvPr id="4" name="Slide Number Placeholder 3"/>
          <p:cNvSpPr>
            <a:spLocks noGrp="1"/>
          </p:cNvSpPr>
          <p:nvPr>
            <p:ph type="sldNum" sz="quarter" idx="10"/>
          </p:nvPr>
        </p:nvSpPr>
        <p:spPr/>
        <p:txBody>
          <a:bodyPr/>
          <a:lstStyle/>
          <a:p>
            <a:fld id="{5E0F89AB-2BF4-BC4F-962A-72E070F4CCFC}" type="slidenum">
              <a:rPr lang="en-US" smtClean="0"/>
              <a:pPr/>
              <a:t>13</a:t>
            </a:fld>
            <a:endParaRPr lang="en-US"/>
          </a:p>
        </p:txBody>
      </p:sp>
    </p:spTree>
    <p:extLst>
      <p:ext uri="{BB962C8B-B14F-4D97-AF65-F5344CB8AC3E}">
        <p14:creationId xmlns:p14="http://schemas.microsoft.com/office/powerpoint/2010/main" val="238325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14</a:t>
            </a:fld>
            <a:endParaRPr lang="en-US"/>
          </a:p>
        </p:txBody>
      </p:sp>
    </p:spTree>
    <p:extLst>
      <p:ext uri="{BB962C8B-B14F-4D97-AF65-F5344CB8AC3E}">
        <p14:creationId xmlns:p14="http://schemas.microsoft.com/office/powerpoint/2010/main" val="350715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15</a:t>
            </a:fld>
            <a:endParaRPr lang="en-US"/>
          </a:p>
        </p:txBody>
      </p:sp>
    </p:spTree>
    <p:extLst>
      <p:ext uri="{BB962C8B-B14F-4D97-AF65-F5344CB8AC3E}">
        <p14:creationId xmlns:p14="http://schemas.microsoft.com/office/powerpoint/2010/main" val="35579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618"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1077613-7418-4154-BD0D-12BE95E827CE}" type="slidenum">
              <a:rPr lang="en-US" smtClean="0"/>
              <a:pPr/>
              <a:t>16</a:t>
            </a:fld>
            <a:endParaRPr lang="en-US"/>
          </a:p>
        </p:txBody>
      </p:sp>
    </p:spTree>
    <p:extLst>
      <p:ext uri="{BB962C8B-B14F-4D97-AF65-F5344CB8AC3E}">
        <p14:creationId xmlns:p14="http://schemas.microsoft.com/office/powerpoint/2010/main" val="331640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17</a:t>
            </a:fld>
            <a:endParaRPr lang="en-US"/>
          </a:p>
        </p:txBody>
      </p:sp>
    </p:spTree>
    <p:extLst>
      <p:ext uri="{BB962C8B-B14F-4D97-AF65-F5344CB8AC3E}">
        <p14:creationId xmlns:p14="http://schemas.microsoft.com/office/powerpoint/2010/main" val="302735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20</a:t>
            </a:fld>
            <a:endParaRPr lang="en-US"/>
          </a:p>
        </p:txBody>
      </p:sp>
    </p:spTree>
    <p:extLst>
      <p:ext uri="{BB962C8B-B14F-4D97-AF65-F5344CB8AC3E}">
        <p14:creationId xmlns:p14="http://schemas.microsoft.com/office/powerpoint/2010/main" val="35957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361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aseline="0" dirty="0" smtClean="0"/>
              <a:t>  </a:t>
            </a:r>
          </a:p>
        </p:txBody>
      </p:sp>
      <p:sp>
        <p:nvSpPr>
          <p:cNvPr id="4" name="Slide Number Placeholder 3"/>
          <p:cNvSpPr>
            <a:spLocks noGrp="1"/>
          </p:cNvSpPr>
          <p:nvPr>
            <p:ph type="sldNum" sz="quarter" idx="10"/>
          </p:nvPr>
        </p:nvSpPr>
        <p:spPr/>
        <p:txBody>
          <a:bodyPr/>
          <a:lstStyle/>
          <a:p>
            <a:fld id="{6D9CB9BD-0FD2-4101-A820-FB54F3EE4730}" type="slidenum">
              <a:rPr lang="en-US" smtClean="0"/>
              <a:t>21</a:t>
            </a:fld>
            <a:endParaRPr lang="en-US"/>
          </a:p>
        </p:txBody>
      </p:sp>
    </p:spTree>
    <p:extLst>
      <p:ext uri="{BB962C8B-B14F-4D97-AF65-F5344CB8AC3E}">
        <p14:creationId xmlns:p14="http://schemas.microsoft.com/office/powerpoint/2010/main" val="689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baseline="0" dirty="0" smtClean="0"/>
          </a:p>
        </p:txBody>
      </p:sp>
      <p:sp>
        <p:nvSpPr>
          <p:cNvPr id="4" name="Slide Number Placeholder 3"/>
          <p:cNvSpPr>
            <a:spLocks noGrp="1"/>
          </p:cNvSpPr>
          <p:nvPr>
            <p:ph type="sldNum" sz="quarter" idx="10"/>
          </p:nvPr>
        </p:nvSpPr>
        <p:spPr/>
        <p:txBody>
          <a:bodyPr/>
          <a:lstStyle/>
          <a:p>
            <a:fld id="{C0F5845B-B98C-40B3-BD3F-F86A7BA7EEF8}" type="slidenum">
              <a:rPr lang="en-US" smtClean="0"/>
              <a:t>22</a:t>
            </a:fld>
            <a:endParaRPr lang="en-US"/>
          </a:p>
        </p:txBody>
      </p:sp>
    </p:spTree>
    <p:extLst>
      <p:ext uri="{BB962C8B-B14F-4D97-AF65-F5344CB8AC3E}">
        <p14:creationId xmlns:p14="http://schemas.microsoft.com/office/powerpoint/2010/main" val="444692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23</a:t>
            </a:fld>
            <a:endParaRPr lang="en-US"/>
          </a:p>
        </p:txBody>
      </p:sp>
    </p:spTree>
    <p:extLst>
      <p:ext uri="{BB962C8B-B14F-4D97-AF65-F5344CB8AC3E}">
        <p14:creationId xmlns:p14="http://schemas.microsoft.com/office/powerpoint/2010/main" val="411125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2389" eaLnBrk="0" hangingPunct="0">
              <a:defRPr sz="2400">
                <a:solidFill>
                  <a:schemeClr val="tx1"/>
                </a:solidFill>
                <a:latin typeface="Arial" pitchFamily="34" charset="0"/>
              </a:defRPr>
            </a:lvl1pPr>
            <a:lvl2pPr marL="763041" indent="-293477" defTabSz="942389" eaLnBrk="0" hangingPunct="0">
              <a:defRPr sz="2400">
                <a:solidFill>
                  <a:schemeClr val="tx1"/>
                </a:solidFill>
                <a:latin typeface="Arial" pitchFamily="34" charset="0"/>
              </a:defRPr>
            </a:lvl2pPr>
            <a:lvl3pPr marL="1173910" indent="-234782" defTabSz="942389" eaLnBrk="0" hangingPunct="0">
              <a:defRPr sz="2400">
                <a:solidFill>
                  <a:schemeClr val="tx1"/>
                </a:solidFill>
                <a:latin typeface="Arial" pitchFamily="34" charset="0"/>
              </a:defRPr>
            </a:lvl3pPr>
            <a:lvl4pPr marL="1643474" indent="-234782" defTabSz="942389" eaLnBrk="0" hangingPunct="0">
              <a:defRPr sz="2400">
                <a:solidFill>
                  <a:schemeClr val="tx1"/>
                </a:solidFill>
                <a:latin typeface="Arial" pitchFamily="34" charset="0"/>
              </a:defRPr>
            </a:lvl4pPr>
            <a:lvl5pPr marL="2113038" indent="-234782" defTabSz="942389" eaLnBrk="0" hangingPunct="0">
              <a:defRPr sz="2400">
                <a:solidFill>
                  <a:schemeClr val="tx1"/>
                </a:solidFill>
                <a:latin typeface="Arial" pitchFamily="34" charset="0"/>
              </a:defRPr>
            </a:lvl5pPr>
            <a:lvl6pPr marL="2582601" indent="-234782" defTabSz="942389" eaLnBrk="0" fontAlgn="base" hangingPunct="0">
              <a:spcBef>
                <a:spcPct val="0"/>
              </a:spcBef>
              <a:spcAft>
                <a:spcPct val="0"/>
              </a:spcAft>
              <a:defRPr sz="2400">
                <a:solidFill>
                  <a:schemeClr val="tx1"/>
                </a:solidFill>
                <a:latin typeface="Arial" pitchFamily="34" charset="0"/>
              </a:defRPr>
            </a:lvl6pPr>
            <a:lvl7pPr marL="3052166" indent="-234782" defTabSz="942389" eaLnBrk="0" fontAlgn="base" hangingPunct="0">
              <a:spcBef>
                <a:spcPct val="0"/>
              </a:spcBef>
              <a:spcAft>
                <a:spcPct val="0"/>
              </a:spcAft>
              <a:defRPr sz="2400">
                <a:solidFill>
                  <a:schemeClr val="tx1"/>
                </a:solidFill>
                <a:latin typeface="Arial" pitchFamily="34" charset="0"/>
              </a:defRPr>
            </a:lvl7pPr>
            <a:lvl8pPr marL="3521730" indent="-234782" defTabSz="942389" eaLnBrk="0" fontAlgn="base" hangingPunct="0">
              <a:spcBef>
                <a:spcPct val="0"/>
              </a:spcBef>
              <a:spcAft>
                <a:spcPct val="0"/>
              </a:spcAft>
              <a:defRPr sz="2400">
                <a:solidFill>
                  <a:schemeClr val="tx1"/>
                </a:solidFill>
                <a:latin typeface="Arial" pitchFamily="34" charset="0"/>
              </a:defRPr>
            </a:lvl8pPr>
            <a:lvl9pPr marL="3991295" indent="-234782" defTabSz="942389"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fld id="{F598DB90-D191-4869-8F12-E62C9133686B}" type="slidenum">
              <a:rPr lang="en-US" sz="1200">
                <a:solidFill>
                  <a:srgbClr val="000000"/>
                </a:solidFill>
                <a:ea typeface="MS PGothic" pitchFamily="34" charset="-128"/>
              </a:rPr>
              <a:pPr eaLnBrk="1" fontAlgn="base" hangingPunct="1">
                <a:spcBef>
                  <a:spcPct val="0"/>
                </a:spcBef>
                <a:spcAft>
                  <a:spcPct val="0"/>
                </a:spcAft>
              </a:pPr>
              <a:t>4</a:t>
            </a:fld>
            <a:endParaRPr lang="en-US" sz="1200">
              <a:solidFill>
                <a:srgbClr val="000000"/>
              </a:solidFill>
              <a:ea typeface="MS PGothic"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3"/>
          </p:nvPr>
        </p:nvSpPr>
        <p:spPr bwMode="auto">
          <a:xfrm>
            <a:off x="779643" y="4648200"/>
            <a:ext cx="5490975" cy="3647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3851" indent="-293851" defTabSz="626206" eaLnBrk="1" fontAlgn="auto" hangingPunct="1">
              <a:spcBef>
                <a:spcPct val="0"/>
              </a:spcBef>
              <a:spcAft>
                <a:spcPts val="310"/>
              </a:spcAft>
              <a:buClr>
                <a:srgbClr val="FF6600"/>
              </a:buClr>
              <a:buFont typeface="Wingdings" pitchFamily="2" charset="2"/>
              <a:buChar char="q"/>
              <a:defRPr/>
            </a:pPr>
            <a:endParaRPr lang="en-US" dirty="0" smtClean="0">
              <a:latin typeface="+mn-lt"/>
            </a:endParaRPr>
          </a:p>
        </p:txBody>
      </p:sp>
    </p:spTree>
    <p:extLst>
      <p:ext uri="{BB962C8B-B14F-4D97-AF65-F5344CB8AC3E}">
        <p14:creationId xmlns:p14="http://schemas.microsoft.com/office/powerpoint/2010/main" val="4110602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24</a:t>
            </a:fld>
            <a:endParaRPr lang="en-US"/>
          </a:p>
        </p:txBody>
      </p:sp>
    </p:spTree>
    <p:extLst>
      <p:ext uri="{BB962C8B-B14F-4D97-AF65-F5344CB8AC3E}">
        <p14:creationId xmlns:p14="http://schemas.microsoft.com/office/powerpoint/2010/main" val="277781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baseline="0" dirty="0" smtClean="0"/>
          </a:p>
        </p:txBody>
      </p:sp>
      <p:sp>
        <p:nvSpPr>
          <p:cNvPr id="4" name="Slide Number Placeholder 3"/>
          <p:cNvSpPr>
            <a:spLocks noGrp="1"/>
          </p:cNvSpPr>
          <p:nvPr>
            <p:ph type="sldNum" sz="quarter" idx="10"/>
          </p:nvPr>
        </p:nvSpPr>
        <p:spPr/>
        <p:txBody>
          <a:bodyPr/>
          <a:lstStyle/>
          <a:p>
            <a:fld id="{C0F5845B-B98C-40B3-BD3F-F86A7BA7EEF8}" type="slidenum">
              <a:rPr lang="en-US" smtClean="0"/>
              <a:t>25</a:t>
            </a:fld>
            <a:endParaRPr lang="en-US"/>
          </a:p>
        </p:txBody>
      </p:sp>
    </p:spTree>
    <p:extLst>
      <p:ext uri="{BB962C8B-B14F-4D97-AF65-F5344CB8AC3E}">
        <p14:creationId xmlns:p14="http://schemas.microsoft.com/office/powerpoint/2010/main" val="1758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baseline="0" dirty="0" smtClean="0"/>
          </a:p>
        </p:txBody>
      </p:sp>
      <p:sp>
        <p:nvSpPr>
          <p:cNvPr id="4" name="Slide Number Placeholder 3"/>
          <p:cNvSpPr>
            <a:spLocks noGrp="1"/>
          </p:cNvSpPr>
          <p:nvPr>
            <p:ph type="sldNum" sz="quarter" idx="10"/>
          </p:nvPr>
        </p:nvSpPr>
        <p:spPr/>
        <p:txBody>
          <a:bodyPr/>
          <a:lstStyle/>
          <a:p>
            <a:fld id="{C0F5845B-B98C-40B3-BD3F-F86A7BA7EEF8}" type="slidenum">
              <a:rPr lang="en-US" smtClean="0"/>
              <a:t>26</a:t>
            </a:fld>
            <a:endParaRPr lang="en-US"/>
          </a:p>
        </p:txBody>
      </p:sp>
    </p:spTree>
    <p:extLst>
      <p:ext uri="{BB962C8B-B14F-4D97-AF65-F5344CB8AC3E}">
        <p14:creationId xmlns:p14="http://schemas.microsoft.com/office/powerpoint/2010/main" val="1402712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27</a:t>
            </a:fld>
            <a:endParaRPr lang="en-US"/>
          </a:p>
        </p:txBody>
      </p:sp>
    </p:spTree>
    <p:extLst>
      <p:ext uri="{BB962C8B-B14F-4D97-AF65-F5344CB8AC3E}">
        <p14:creationId xmlns:p14="http://schemas.microsoft.com/office/powerpoint/2010/main" val="1279285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28</a:t>
            </a:fld>
            <a:endParaRPr lang="en-US"/>
          </a:p>
        </p:txBody>
      </p:sp>
    </p:spTree>
    <p:extLst>
      <p:ext uri="{BB962C8B-B14F-4D97-AF65-F5344CB8AC3E}">
        <p14:creationId xmlns:p14="http://schemas.microsoft.com/office/powerpoint/2010/main" val="1709663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29</a:t>
            </a:fld>
            <a:endParaRPr lang="en-US"/>
          </a:p>
        </p:txBody>
      </p:sp>
    </p:spTree>
    <p:extLst>
      <p:ext uri="{BB962C8B-B14F-4D97-AF65-F5344CB8AC3E}">
        <p14:creationId xmlns:p14="http://schemas.microsoft.com/office/powerpoint/2010/main" val="1157015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845B-B98C-40B3-BD3F-F86A7BA7EEF8}" type="slidenum">
              <a:rPr lang="en-US" smtClean="0"/>
              <a:t>30</a:t>
            </a:fld>
            <a:endParaRPr lang="en-US"/>
          </a:p>
        </p:txBody>
      </p:sp>
    </p:spTree>
    <p:extLst>
      <p:ext uri="{BB962C8B-B14F-4D97-AF65-F5344CB8AC3E}">
        <p14:creationId xmlns:p14="http://schemas.microsoft.com/office/powerpoint/2010/main" val="415412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31</a:t>
            </a:fld>
            <a:endParaRPr lang="en-US"/>
          </a:p>
        </p:txBody>
      </p:sp>
    </p:spTree>
    <p:extLst>
      <p:ext uri="{BB962C8B-B14F-4D97-AF65-F5344CB8AC3E}">
        <p14:creationId xmlns:p14="http://schemas.microsoft.com/office/powerpoint/2010/main" val="493980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FE6F50-A067-4D8F-89CA-03B4CB4323E7}"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440695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sz="1100" baseline="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6EFF4FD-0C8E-47A7-BB5D-DAD5CEB09A5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866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78048" y="4648200"/>
            <a:ext cx="5492572" cy="3647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02201" indent="-285750">
              <a:lnSpc>
                <a:spcPct val="90000"/>
              </a:lnSpc>
              <a:spcBef>
                <a:spcPct val="0"/>
              </a:spcBef>
              <a:spcAft>
                <a:spcPts val="310"/>
              </a:spcAft>
              <a:buClr>
                <a:srgbClr val="FF6600"/>
              </a:buClr>
              <a:buFont typeface="Arial" panose="020B0604020202020204" pitchFamily="34" charset="0"/>
              <a:buChar char="•"/>
            </a:pPr>
            <a:endParaRPr lang="en-US" sz="1400" dirty="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5310" eaLnBrk="0" hangingPunct="0">
              <a:defRPr sz="2400">
                <a:solidFill>
                  <a:schemeClr val="tx1"/>
                </a:solidFill>
                <a:latin typeface="Arial" pitchFamily="34" charset="0"/>
              </a:defRPr>
            </a:lvl1pPr>
            <a:lvl2pPr marL="765406" indent="-294387" defTabSz="945310" eaLnBrk="0" hangingPunct="0">
              <a:defRPr sz="2400">
                <a:solidFill>
                  <a:schemeClr val="tx1"/>
                </a:solidFill>
                <a:latin typeface="Arial" pitchFamily="34" charset="0"/>
              </a:defRPr>
            </a:lvl2pPr>
            <a:lvl3pPr marL="1177549" indent="-235510" defTabSz="945310" eaLnBrk="0" hangingPunct="0">
              <a:defRPr sz="2400">
                <a:solidFill>
                  <a:schemeClr val="tx1"/>
                </a:solidFill>
                <a:latin typeface="Arial" pitchFamily="34" charset="0"/>
              </a:defRPr>
            </a:lvl3pPr>
            <a:lvl4pPr marL="1648569" indent="-235510" defTabSz="945310" eaLnBrk="0" hangingPunct="0">
              <a:defRPr sz="2400">
                <a:solidFill>
                  <a:schemeClr val="tx1"/>
                </a:solidFill>
                <a:latin typeface="Arial" pitchFamily="34" charset="0"/>
              </a:defRPr>
            </a:lvl4pPr>
            <a:lvl5pPr marL="2119588" indent="-235510" defTabSz="945310" eaLnBrk="0" hangingPunct="0">
              <a:defRPr sz="2400">
                <a:solidFill>
                  <a:schemeClr val="tx1"/>
                </a:solidFill>
                <a:latin typeface="Arial" pitchFamily="34" charset="0"/>
              </a:defRPr>
            </a:lvl5pPr>
            <a:lvl6pPr marL="2590607" indent="-235510" defTabSz="945310" eaLnBrk="0" fontAlgn="base" hangingPunct="0">
              <a:spcBef>
                <a:spcPct val="0"/>
              </a:spcBef>
              <a:spcAft>
                <a:spcPct val="0"/>
              </a:spcAft>
              <a:defRPr sz="2400">
                <a:solidFill>
                  <a:schemeClr val="tx1"/>
                </a:solidFill>
                <a:latin typeface="Arial" pitchFamily="34" charset="0"/>
              </a:defRPr>
            </a:lvl6pPr>
            <a:lvl7pPr marL="3061628" indent="-235510" defTabSz="945310" eaLnBrk="0" fontAlgn="base" hangingPunct="0">
              <a:spcBef>
                <a:spcPct val="0"/>
              </a:spcBef>
              <a:spcAft>
                <a:spcPct val="0"/>
              </a:spcAft>
              <a:defRPr sz="2400">
                <a:solidFill>
                  <a:schemeClr val="tx1"/>
                </a:solidFill>
                <a:latin typeface="Arial" pitchFamily="34" charset="0"/>
              </a:defRPr>
            </a:lvl7pPr>
            <a:lvl8pPr marL="3532647" indent="-235510" defTabSz="945310" eaLnBrk="0" fontAlgn="base" hangingPunct="0">
              <a:spcBef>
                <a:spcPct val="0"/>
              </a:spcBef>
              <a:spcAft>
                <a:spcPct val="0"/>
              </a:spcAft>
              <a:defRPr sz="2400">
                <a:solidFill>
                  <a:schemeClr val="tx1"/>
                </a:solidFill>
                <a:latin typeface="Arial" pitchFamily="34" charset="0"/>
              </a:defRPr>
            </a:lvl8pPr>
            <a:lvl9pPr marL="4003668" indent="-235510" defTabSz="94531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fld id="{030E60BC-88C1-47ED-91C1-CCBBA7FA5D5F}" type="slidenum">
              <a:rPr lang="en-US" sz="1200">
                <a:solidFill>
                  <a:srgbClr val="000000"/>
                </a:solidFill>
                <a:ea typeface="MS PGothic" pitchFamily="34" charset="-128"/>
              </a:rPr>
              <a:pPr eaLnBrk="1" fontAlgn="base" hangingPunct="1">
                <a:spcBef>
                  <a:spcPct val="0"/>
                </a:spcBef>
                <a:spcAft>
                  <a:spcPct val="0"/>
                </a:spcAft>
              </a:pPr>
              <a:t>5</a:t>
            </a:fld>
            <a:endParaRPr lang="en-US" sz="1200" dirty="0">
              <a:solidFill>
                <a:srgbClr val="000000"/>
              </a:solidFill>
              <a:ea typeface="MS PGothic" pitchFamily="34" charset="-128"/>
            </a:endParaRPr>
          </a:p>
        </p:txBody>
      </p:sp>
    </p:spTree>
    <p:extLst>
      <p:ext uri="{BB962C8B-B14F-4D97-AF65-F5344CB8AC3E}">
        <p14:creationId xmlns:p14="http://schemas.microsoft.com/office/powerpoint/2010/main" val="914128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6EFF4FD-0C8E-47A7-BB5D-DAD5CEB09A5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208649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36</a:t>
            </a:fld>
            <a:endParaRPr lang="en-US"/>
          </a:p>
        </p:txBody>
      </p:sp>
    </p:spTree>
    <p:extLst>
      <p:ext uri="{BB962C8B-B14F-4D97-AF65-F5344CB8AC3E}">
        <p14:creationId xmlns:p14="http://schemas.microsoft.com/office/powerpoint/2010/main" val="4007246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37</a:t>
            </a:fld>
            <a:endParaRPr lang="en-US"/>
          </a:p>
        </p:txBody>
      </p:sp>
    </p:spTree>
    <p:extLst>
      <p:ext uri="{BB962C8B-B14F-4D97-AF65-F5344CB8AC3E}">
        <p14:creationId xmlns:p14="http://schemas.microsoft.com/office/powerpoint/2010/main" val="216144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38</a:t>
            </a:fld>
            <a:endParaRPr lang="en-US"/>
          </a:p>
        </p:txBody>
      </p:sp>
    </p:spTree>
    <p:extLst>
      <p:ext uri="{BB962C8B-B14F-4D97-AF65-F5344CB8AC3E}">
        <p14:creationId xmlns:p14="http://schemas.microsoft.com/office/powerpoint/2010/main" val="1880137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a:defRPr/>
            </a:pPr>
            <a:endParaRPr lang="en-US"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40</a:t>
            </a:fld>
            <a:endParaRPr lang="en-US"/>
          </a:p>
        </p:txBody>
      </p:sp>
    </p:spTree>
    <p:extLst>
      <p:ext uri="{BB962C8B-B14F-4D97-AF65-F5344CB8AC3E}">
        <p14:creationId xmlns:p14="http://schemas.microsoft.com/office/powerpoint/2010/main" val="1393998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41</a:t>
            </a:fld>
            <a:endParaRPr lang="en-US"/>
          </a:p>
        </p:txBody>
      </p:sp>
    </p:spTree>
    <p:extLst>
      <p:ext uri="{BB962C8B-B14F-4D97-AF65-F5344CB8AC3E}">
        <p14:creationId xmlns:p14="http://schemas.microsoft.com/office/powerpoint/2010/main" val="834769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42</a:t>
            </a:fld>
            <a:endParaRPr lang="en-US"/>
          </a:p>
        </p:txBody>
      </p:sp>
    </p:spTree>
    <p:extLst>
      <p:ext uri="{BB962C8B-B14F-4D97-AF65-F5344CB8AC3E}">
        <p14:creationId xmlns:p14="http://schemas.microsoft.com/office/powerpoint/2010/main" val="2716415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43</a:t>
            </a:fld>
            <a:endParaRPr lang="en-US"/>
          </a:p>
        </p:txBody>
      </p:sp>
    </p:spTree>
    <p:extLst>
      <p:ext uri="{BB962C8B-B14F-4D97-AF65-F5344CB8AC3E}">
        <p14:creationId xmlns:p14="http://schemas.microsoft.com/office/powerpoint/2010/main" val="3975666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xfrm>
            <a:off x="777875" y="4651375"/>
            <a:ext cx="5492750" cy="3644900"/>
          </a:xfrm>
          <a:noFill/>
          <a:ln/>
        </p:spPr>
        <p:txBody>
          <a:bodyPr/>
          <a:lstStyle/>
          <a:p>
            <a:pPr marL="170095" indent="-170095">
              <a:spcBef>
                <a:spcPct val="0"/>
              </a:spcBef>
              <a:spcAft>
                <a:spcPts val="297"/>
              </a:spcAft>
              <a:buClr>
                <a:srgbClr val="FF6600"/>
              </a:buClr>
              <a:buFont typeface="Wingdings" pitchFamily="2" charset="2"/>
              <a:buChar char="q"/>
            </a:pPr>
            <a:endParaRPr lang="en-US" b="1" dirty="0" smtClean="0">
              <a:latin typeface="Arial" pitchFamily="34" charset="0"/>
            </a:endParaRPr>
          </a:p>
        </p:txBody>
      </p:sp>
      <p:sp>
        <p:nvSpPr>
          <p:cNvPr id="73732" name="Slide Number Placeholder 3"/>
          <p:cNvSpPr>
            <a:spLocks noGrp="1"/>
          </p:cNvSpPr>
          <p:nvPr>
            <p:ph type="sldNum" sz="quarter" idx="5"/>
          </p:nvPr>
        </p:nvSpPr>
        <p:spPr>
          <a:noFill/>
        </p:spPr>
        <p:txBody>
          <a:bodyPr/>
          <a:lstStyle/>
          <a:p>
            <a:pPr defTabSz="922921"/>
            <a:fld id="{861E7A05-F543-4F5C-99BF-A4A3F3BC2C09}" type="slidenum">
              <a:rPr lang="en-US" smtClean="0">
                <a:solidFill>
                  <a:srgbClr val="000000"/>
                </a:solidFill>
                <a:latin typeface="Arial" pitchFamily="34" charset="0"/>
              </a:rPr>
              <a:pPr defTabSz="922921"/>
              <a:t>45</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114217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75229" y="4596871"/>
            <a:ext cx="5394828" cy="3639190"/>
          </a:xfrm>
          <a:ln>
            <a:solidFill>
              <a:schemeClr val="tx1"/>
            </a:solidFill>
          </a:ln>
        </p:spPr>
        <p:txBody>
          <a:bodyPr wrap="square" numCol="1" anchor="t" anchorCtr="0" compatLnSpc="1">
            <a:prstTxWarp prst="textNoShape">
              <a:avLst/>
            </a:prstTxWarp>
          </a:bodyPr>
          <a:lstStyle/>
          <a:p>
            <a:pPr marL="0" lvl="1" indent="0" defTabSz="620834">
              <a:spcBef>
                <a:spcPct val="0"/>
              </a:spcBef>
              <a:spcAft>
                <a:spcPts val="305"/>
              </a:spcAft>
              <a:buClr>
                <a:srgbClr val="FF6600"/>
              </a:buClr>
              <a:buFont typeface="Arial" pitchFamily="34" charset="0"/>
              <a:buNone/>
              <a:defRPr/>
            </a:pPr>
            <a:endParaRPr lang="en-US" sz="1400" dirty="0">
              <a:latin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9377" eaLnBrk="0" hangingPunct="0">
              <a:defRPr sz="2400">
                <a:solidFill>
                  <a:schemeClr val="tx1"/>
                </a:solidFill>
                <a:latin typeface="Arial" pitchFamily="34" charset="0"/>
              </a:defRPr>
            </a:lvl1pPr>
            <a:lvl2pPr marL="760603" indent="-292539" defTabSz="939377" eaLnBrk="0" hangingPunct="0">
              <a:defRPr sz="2400">
                <a:solidFill>
                  <a:schemeClr val="tx1"/>
                </a:solidFill>
                <a:latin typeface="Arial" pitchFamily="34" charset="0"/>
              </a:defRPr>
            </a:lvl2pPr>
            <a:lvl3pPr marL="1170159" indent="-234032" defTabSz="939377" eaLnBrk="0" hangingPunct="0">
              <a:defRPr sz="2400">
                <a:solidFill>
                  <a:schemeClr val="tx1"/>
                </a:solidFill>
                <a:latin typeface="Arial" pitchFamily="34" charset="0"/>
              </a:defRPr>
            </a:lvl3pPr>
            <a:lvl4pPr marL="1638222" indent="-234032" defTabSz="939377" eaLnBrk="0" hangingPunct="0">
              <a:defRPr sz="2400">
                <a:solidFill>
                  <a:schemeClr val="tx1"/>
                </a:solidFill>
                <a:latin typeface="Arial" pitchFamily="34" charset="0"/>
              </a:defRPr>
            </a:lvl4pPr>
            <a:lvl5pPr marL="2106286" indent="-234032" defTabSz="939377" eaLnBrk="0" hangingPunct="0">
              <a:defRPr sz="2400">
                <a:solidFill>
                  <a:schemeClr val="tx1"/>
                </a:solidFill>
                <a:latin typeface="Arial" pitchFamily="34" charset="0"/>
              </a:defRPr>
            </a:lvl5pPr>
            <a:lvl6pPr marL="2574348" indent="-234032" defTabSz="939377" eaLnBrk="0" fontAlgn="base" hangingPunct="0">
              <a:spcBef>
                <a:spcPct val="0"/>
              </a:spcBef>
              <a:spcAft>
                <a:spcPct val="0"/>
              </a:spcAft>
              <a:defRPr sz="2400">
                <a:solidFill>
                  <a:schemeClr val="tx1"/>
                </a:solidFill>
                <a:latin typeface="Arial" pitchFamily="34" charset="0"/>
              </a:defRPr>
            </a:lvl6pPr>
            <a:lvl7pPr marL="3042412" indent="-234032" defTabSz="939377" eaLnBrk="0" fontAlgn="base" hangingPunct="0">
              <a:spcBef>
                <a:spcPct val="0"/>
              </a:spcBef>
              <a:spcAft>
                <a:spcPct val="0"/>
              </a:spcAft>
              <a:defRPr sz="2400">
                <a:solidFill>
                  <a:schemeClr val="tx1"/>
                </a:solidFill>
                <a:latin typeface="Arial" pitchFamily="34" charset="0"/>
              </a:defRPr>
            </a:lvl7pPr>
            <a:lvl8pPr marL="3510477" indent="-234032" defTabSz="939377" eaLnBrk="0" fontAlgn="base" hangingPunct="0">
              <a:spcBef>
                <a:spcPct val="0"/>
              </a:spcBef>
              <a:spcAft>
                <a:spcPct val="0"/>
              </a:spcAft>
              <a:defRPr sz="2400">
                <a:solidFill>
                  <a:schemeClr val="tx1"/>
                </a:solidFill>
                <a:latin typeface="Arial" pitchFamily="34" charset="0"/>
              </a:defRPr>
            </a:lvl8pPr>
            <a:lvl9pPr marL="3978541" indent="-234032" defTabSz="939377" eaLnBrk="0" fontAlgn="base" hangingPunct="0">
              <a:spcBef>
                <a:spcPct val="0"/>
              </a:spcBef>
              <a:spcAft>
                <a:spcPct val="0"/>
              </a:spcAft>
              <a:defRPr sz="2400">
                <a:solidFill>
                  <a:schemeClr val="tx1"/>
                </a:solidFill>
                <a:latin typeface="Arial" pitchFamily="34" charset="0"/>
              </a:defRPr>
            </a:lvl9pPr>
          </a:lstStyle>
          <a:p>
            <a:pPr eaLnBrk="1" hangingPunct="1"/>
            <a:fld id="{16A4A778-5AB9-4327-A254-DD9ADA47025E}" type="slidenum">
              <a:rPr lang="en-US" sz="1200">
                <a:solidFill>
                  <a:srgbClr val="000000"/>
                </a:solidFill>
                <a:ea typeface="MS PGothic" pitchFamily="34" charset="-128"/>
              </a:rPr>
              <a:pPr eaLnBrk="1" hangingPunct="1"/>
              <a:t>6</a:t>
            </a:fld>
            <a:endParaRPr lang="en-US" sz="1200">
              <a:solidFill>
                <a:srgbClr val="000000"/>
              </a:solidFill>
              <a:ea typeface="MS PGothic" pitchFamily="34" charset="-128"/>
            </a:endParaRPr>
          </a:p>
        </p:txBody>
      </p:sp>
    </p:spTree>
    <p:extLst>
      <p:ext uri="{BB962C8B-B14F-4D97-AF65-F5344CB8AC3E}">
        <p14:creationId xmlns:p14="http://schemas.microsoft.com/office/powerpoint/2010/main" val="31980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7</a:t>
            </a:fld>
            <a:endParaRPr lang="en-US"/>
          </a:p>
        </p:txBody>
      </p:sp>
    </p:spTree>
    <p:extLst>
      <p:ext uri="{BB962C8B-B14F-4D97-AF65-F5344CB8AC3E}">
        <p14:creationId xmlns:p14="http://schemas.microsoft.com/office/powerpoint/2010/main" val="213213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8</a:t>
            </a:fld>
            <a:endParaRPr lang="en-US"/>
          </a:p>
        </p:txBody>
      </p:sp>
    </p:spTree>
    <p:extLst>
      <p:ext uri="{BB962C8B-B14F-4D97-AF65-F5344CB8AC3E}">
        <p14:creationId xmlns:p14="http://schemas.microsoft.com/office/powerpoint/2010/main" val="129729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9</a:t>
            </a:fld>
            <a:endParaRPr lang="en-US"/>
          </a:p>
        </p:txBody>
      </p:sp>
    </p:spTree>
    <p:extLst>
      <p:ext uri="{BB962C8B-B14F-4D97-AF65-F5344CB8AC3E}">
        <p14:creationId xmlns:p14="http://schemas.microsoft.com/office/powerpoint/2010/main" val="395062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CB9BD-0FD2-4101-A820-FB54F3EE4730}" type="slidenum">
              <a:rPr lang="en-US" smtClean="0"/>
              <a:t>10</a:t>
            </a:fld>
            <a:endParaRPr lang="en-US"/>
          </a:p>
        </p:txBody>
      </p:sp>
    </p:spTree>
    <p:extLst>
      <p:ext uri="{BB962C8B-B14F-4D97-AF65-F5344CB8AC3E}">
        <p14:creationId xmlns:p14="http://schemas.microsoft.com/office/powerpoint/2010/main" val="257963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11</a:t>
            </a:fld>
            <a:endParaRPr lang="en-US"/>
          </a:p>
        </p:txBody>
      </p:sp>
    </p:spTree>
    <p:extLst>
      <p:ext uri="{BB962C8B-B14F-4D97-AF65-F5344CB8AC3E}">
        <p14:creationId xmlns:p14="http://schemas.microsoft.com/office/powerpoint/2010/main" val="430927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2"/>
            <a:ext cx="6400800" cy="457200"/>
          </a:xfrm>
          <a:prstGeom prst="rect">
            <a:avLst/>
          </a:prstGeom>
        </p:spPr>
        <p:txBody>
          <a:bodyPr lIns="91362" tIns="45682" rIns="91362" bIns="45682"/>
          <a:lstStyle>
            <a:lvl1pPr marL="0" indent="0" algn="ctr">
              <a:buNone/>
              <a:defRPr sz="2000" b="1" baseline="0">
                <a:solidFill>
                  <a:schemeClr val="bg2"/>
                </a:solidFill>
                <a:effectLst/>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62" tIns="45682" rIns="91362" bIns="45682"/>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62" tIns="45682" rIns="91362" bIns="45682"/>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a:prstGeom prst="rect">
            <a:avLst/>
          </a:prstGeom>
        </p:spPr>
        <p:txBody>
          <a:bodyPr lIns="91362" tIns="45682" rIns="91362" bIns="45682"/>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62" tIns="45682" rIns="91362" bIns="45682"/>
          <a:lstStyle>
            <a:lvl1pPr marL="0" indent="0" algn="ctr">
              <a:buNone/>
              <a:defRPr>
                <a:solidFill>
                  <a:schemeClr val="tx1">
                    <a:tint val="75000"/>
                  </a:schemeClr>
                </a:solidFill>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solidFill>
                  <a:prstClr val="black">
                    <a:tint val="75000"/>
                  </a:prstClr>
                </a:solidFill>
              </a:rPr>
              <a:pPr/>
              <a:t>10/16/2015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47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62" tIns="45682" rIns="91362" bIns="45682"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362" tIns="45682" rIns="91362" bIns="45682"/>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62" tIns="45682" rIns="91362" bIns="45682"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362" tIns="45682" rIns="91362" bIns="45682"/>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2"/>
            <a:ext cx="6400800" cy="457200"/>
          </a:xfrm>
          <a:prstGeom prst="rect">
            <a:avLst/>
          </a:prstGeom>
        </p:spPr>
        <p:txBody>
          <a:bodyPr lIns="91362" tIns="45682" rIns="91362" bIns="45682"/>
          <a:lstStyle>
            <a:lvl1pPr marL="0" indent="0" algn="ctr">
              <a:buNone/>
              <a:defRPr sz="2000" b="1" baseline="0">
                <a:solidFill>
                  <a:schemeClr val="bg2"/>
                </a:solidFill>
                <a:effectLst/>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62" tIns="45682" rIns="91362" bIns="45682"/>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62" tIns="45682" rIns="91362" bIns="45682"/>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10/16/2015</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17134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336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6618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4181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48060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78515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4548114"/>
      </p:ext>
    </p:extLst>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263710"/>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62" tIns="45682" rIns="91362" bIns="45682"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362" tIns="45682" rIns="91362" bIns="45682"/>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1" y="5791201"/>
            <a:ext cx="6705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8936985"/>
      </p:ext>
    </p:extLst>
  </p:cSld>
  <p:clrMapOvr>
    <a:masterClrMapping/>
  </p:clrMapOvr>
  <p:transition spd="slow">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938219"/>
      </p:ext>
    </p:extLst>
  </p:cSld>
  <p:clrMapOvr>
    <a:masterClrMapping/>
  </p:clrMapOvr>
  <p:transition spd="slow">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570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90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03251"/>
            <a:ext cx="8229600" cy="796950"/>
          </a:xfrm>
          <a:prstGeom prst="rect">
            <a:avLst/>
          </a:prstGeom>
        </p:spPr>
        <p:txBody>
          <a:bodyPr anchor="b" anchorCtr="0"/>
          <a:lstStyle>
            <a:lvl1pPr>
              <a:lnSpc>
                <a:spcPct val="100000"/>
              </a:lnSpc>
              <a:defRPr sz="3200" b="1" baseline="0">
                <a:solidFill>
                  <a:schemeClr val="accent2">
                    <a:lumMod val="75000"/>
                  </a:schemeClr>
                </a:solidFill>
                <a:effectLst/>
                <a:latin typeface="Arial" pitchFamily="34" charset="0"/>
                <a:cs typeface="Arial"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0" baseline="0">
                <a:solidFill>
                  <a:schemeClr val="tx1"/>
                </a:solidFill>
                <a:latin typeface="Arial" pitchFamily="34" charset="0"/>
                <a:cs typeface="Arial" pitchFamily="34" charset="0"/>
              </a:defRPr>
            </a:lvl1pPr>
            <a:lvl2pPr>
              <a:buClr>
                <a:schemeClr val="tx1"/>
              </a:buClr>
              <a:buSzPct val="100000"/>
              <a:buFont typeface="Wingdings" pitchFamily="2" charset="2"/>
              <a:buChar char="§"/>
              <a:defRPr sz="2400">
                <a:solidFill>
                  <a:schemeClr val="tx1"/>
                </a:solidFill>
                <a:latin typeface="Arial" pitchFamily="34" charset="0"/>
                <a:cs typeface="Arial" pitchFamily="34" charset="0"/>
              </a:defRPr>
            </a:lvl2pPr>
            <a:lvl3pPr>
              <a:buClr>
                <a:schemeClr val="tx1"/>
              </a:buClr>
              <a:buSzPct val="100000"/>
              <a:buFont typeface="Arial" pitchFamily="34" charset="0"/>
              <a:buChar char="•"/>
              <a:defRPr sz="2000">
                <a:solidFill>
                  <a:schemeClr val="tx1"/>
                </a:solidFill>
                <a:latin typeface="Arial" pitchFamily="34" charset="0"/>
                <a:cs typeface="Arial" pitchFamily="34" charset="0"/>
              </a:defRPr>
            </a:lvl3pPr>
            <a:lvl4pPr>
              <a:buClr>
                <a:schemeClr val="tx1"/>
              </a:buClr>
              <a:buSzPct val="70000"/>
              <a:buFont typeface="Courier New" pitchFamily="49" charset="0"/>
              <a:buChar char="o"/>
              <a:defRPr sz="2000" baseline="0">
                <a:solidFill>
                  <a:schemeClr val="tx1"/>
                </a:solidFill>
                <a:latin typeface="Arial" pitchFamily="34" charset="0"/>
                <a:cs typeface="Arial" pitchFamily="34" charset="0"/>
              </a:defRPr>
            </a:lvl4pPr>
            <a:lvl5pPr>
              <a:buClr>
                <a:schemeClr val="tx1"/>
              </a:buClr>
              <a:buSzPct val="70000"/>
              <a:buFont typeface="Arial" pitchFamily="34" charset="0"/>
              <a:buChar char="•"/>
              <a:defRPr sz="1800">
                <a:solidFill>
                  <a:schemeClr val="tx1"/>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21626158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2341390"/>
      </p:ext>
    </p:extLst>
  </p:cSld>
  <p:clrMapOvr>
    <a:masterClrMapping/>
  </p:clrMapOvr>
  <p:transition spd="slow">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4889714"/>
      </p:ext>
    </p:extLst>
  </p:cSld>
  <p:clrMapOvr>
    <a:masterClrMapping/>
  </p:clrMapOvr>
  <p:transition spd="slow">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4925237"/>
      </p:ext>
    </p:extLst>
  </p:cSld>
  <p:clrMapOvr>
    <a:masterClrMapping/>
  </p:clrMapOvr>
  <p:transition spd="slow">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359852"/>
      </p:ext>
    </p:extLst>
  </p:cSld>
  <p:clrMapOvr>
    <a:masterClrMapping/>
  </p:clrMapOvr>
  <p:transition spd="slow">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2367959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4" y="4406901"/>
            <a:ext cx="7772400" cy="1362075"/>
          </a:xfrm>
          <a:prstGeom prst="rect">
            <a:avLst/>
          </a:prstGeom>
        </p:spPr>
        <p:txBody>
          <a:bodyPr lIns="91362" tIns="45682" rIns="91362" bIns="45682" anchor="t"/>
          <a:lstStyle>
            <a:lvl1pPr algn="l">
              <a:lnSpc>
                <a:spcPts val="3799"/>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4" y="2906714"/>
            <a:ext cx="7772400" cy="1500187"/>
          </a:xfrm>
          <a:prstGeom prst="rect">
            <a:avLst/>
          </a:prstGeom>
        </p:spPr>
        <p:txBody>
          <a:bodyPr lIns="91362" tIns="45682" rIns="91362" bIns="45682" anchor="b"/>
          <a:lstStyle>
            <a:lvl1pPr marL="0" indent="0">
              <a:lnSpc>
                <a:spcPts val="2200"/>
              </a:lnSpc>
              <a:buNone/>
              <a:defRPr sz="2000" baseline="0">
                <a:solidFill>
                  <a:schemeClr val="bg2"/>
                </a:solidFill>
              </a:defRPr>
            </a:lvl1pPr>
            <a:lvl2pPr marL="456810" indent="0">
              <a:buNone/>
              <a:defRPr sz="1800">
                <a:solidFill>
                  <a:schemeClr val="tx1">
                    <a:tint val="75000"/>
                  </a:schemeClr>
                </a:solidFill>
              </a:defRPr>
            </a:lvl2pPr>
            <a:lvl3pPr marL="913618" indent="0">
              <a:buNone/>
              <a:defRPr sz="1600">
                <a:solidFill>
                  <a:schemeClr val="tx1">
                    <a:tint val="75000"/>
                  </a:schemeClr>
                </a:solidFill>
              </a:defRPr>
            </a:lvl3pPr>
            <a:lvl4pPr marL="1370425" indent="0">
              <a:buNone/>
              <a:defRPr sz="1400">
                <a:solidFill>
                  <a:schemeClr val="tx1">
                    <a:tint val="75000"/>
                  </a:schemeClr>
                </a:solidFill>
              </a:defRPr>
            </a:lvl4pPr>
            <a:lvl5pPr marL="1827235" indent="0">
              <a:buNone/>
              <a:defRPr sz="1400">
                <a:solidFill>
                  <a:schemeClr val="tx1">
                    <a:tint val="75000"/>
                  </a:schemeClr>
                </a:solidFill>
              </a:defRPr>
            </a:lvl5pPr>
            <a:lvl6pPr marL="2284044" indent="0">
              <a:buNone/>
              <a:defRPr sz="1400">
                <a:solidFill>
                  <a:schemeClr val="tx1">
                    <a:tint val="75000"/>
                  </a:schemeClr>
                </a:solidFill>
              </a:defRPr>
            </a:lvl6pPr>
            <a:lvl7pPr marL="2740852" indent="0">
              <a:buNone/>
              <a:defRPr sz="1400">
                <a:solidFill>
                  <a:schemeClr val="tx1">
                    <a:tint val="75000"/>
                  </a:schemeClr>
                </a:solidFill>
              </a:defRPr>
            </a:lvl7pPr>
            <a:lvl8pPr marL="3197661" indent="0">
              <a:buNone/>
              <a:defRPr sz="1400">
                <a:solidFill>
                  <a:schemeClr val="tx1">
                    <a:tint val="75000"/>
                  </a:schemeClr>
                </a:solidFill>
              </a:defRPr>
            </a:lvl8pPr>
            <a:lvl9pPr marL="3654471"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59"/>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520183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59"/>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57888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2"/>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2711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2"/>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0886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07"/>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56242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07"/>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64606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5233541"/>
      </p:ext>
    </p:extLst>
  </p:cSld>
  <p:clrMapOvr>
    <a:masterClrMapping/>
  </p:clrMapOvr>
  <p:transition spd="slow">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7832311"/>
      </p:ext>
    </p:extLst>
  </p:cSld>
  <p:clrMapOvr>
    <a:masterClrMapping/>
  </p:clrMapOvr>
  <p:transition spd="slow">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2"/>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4471952"/>
      </p:ext>
    </p:extLst>
  </p:cSld>
  <p:clrMapOvr>
    <a:masterClrMapping/>
  </p:clrMapOvr>
  <p:transition spd="slow">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2"/>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6085299"/>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3050"/>
            <a:ext cx="3008313" cy="1162050"/>
          </a:xfrm>
          <a:prstGeom prst="rect">
            <a:avLst/>
          </a:prstGeom>
        </p:spPr>
        <p:txBody>
          <a:bodyPr lIns="91362" tIns="45682" rIns="91362" bIns="45682"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lIns="91362" tIns="45682" rIns="91362" bIns="45682"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2" y="1435101"/>
            <a:ext cx="3008313" cy="4356099"/>
          </a:xfrm>
          <a:prstGeom prst="rect">
            <a:avLst/>
          </a:prstGeom>
        </p:spPr>
        <p:txBody>
          <a:bodyPr lIns="91362" tIns="45682" rIns="91362" bIns="45682"/>
          <a:lstStyle>
            <a:lvl1pPr marL="0" indent="0">
              <a:buNone/>
              <a:defRPr sz="1400" baseline="0">
                <a:solidFill>
                  <a:schemeClr val="bg2"/>
                </a:solidFill>
              </a:defRPr>
            </a:lvl1pPr>
            <a:lvl2pPr marL="456810" indent="0">
              <a:buNone/>
              <a:defRPr sz="1200"/>
            </a:lvl2pPr>
            <a:lvl3pPr marL="913618" indent="0">
              <a:buNone/>
              <a:defRPr sz="1000"/>
            </a:lvl3pPr>
            <a:lvl4pPr marL="1370425" indent="0">
              <a:buNone/>
              <a:defRPr sz="900"/>
            </a:lvl4pPr>
            <a:lvl5pPr marL="1827235" indent="0">
              <a:buNone/>
              <a:defRPr sz="900"/>
            </a:lvl5pPr>
            <a:lvl6pPr marL="2284044" indent="0">
              <a:buNone/>
              <a:defRPr sz="900"/>
            </a:lvl6pPr>
            <a:lvl7pPr marL="2740852" indent="0">
              <a:buNone/>
              <a:defRPr sz="900"/>
            </a:lvl7pPr>
            <a:lvl8pPr marL="3197661" indent="0">
              <a:buNone/>
              <a:defRPr sz="900"/>
            </a:lvl8pPr>
            <a:lvl9pPr marL="3654471"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66843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05777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000" y="1783933"/>
            <a:ext cx="8229600" cy="4191000"/>
          </a:xfrm>
          <a:prstGeom prst="rect">
            <a:avLst/>
          </a:prstGeom>
        </p:spPr>
        <p:txBody>
          <a:bodyPr/>
          <a:lstStyle>
            <a:lvl1pPr>
              <a:buClr>
                <a:schemeClr val="accent4">
                  <a:lumMod val="75000"/>
                </a:schemeClr>
              </a:buClr>
              <a:buSzPct val="70000"/>
              <a:buFont typeface="Wingdings" pitchFamily="2" charset="2"/>
              <a:buChar char="q"/>
              <a:defRPr sz="2800" b="0" baseline="0">
                <a:solidFill>
                  <a:schemeClr val="tx1"/>
                </a:solidFill>
                <a:latin typeface="Arial" pitchFamily="34" charset="0"/>
                <a:cs typeface="Arial" pitchFamily="34" charset="0"/>
              </a:defRPr>
            </a:lvl1pPr>
            <a:lvl2pPr>
              <a:buClr>
                <a:schemeClr val="accent4">
                  <a:lumMod val="75000"/>
                </a:schemeClr>
              </a:buClr>
              <a:buSzPct val="100000"/>
              <a:buFont typeface="Wingdings" pitchFamily="2" charset="2"/>
              <a:buChar char="§"/>
              <a:defRPr sz="2400">
                <a:solidFill>
                  <a:schemeClr val="tx1"/>
                </a:solidFill>
                <a:latin typeface="Arial" pitchFamily="34" charset="0"/>
                <a:cs typeface="Arial" pitchFamily="34" charset="0"/>
              </a:defRPr>
            </a:lvl2pPr>
            <a:lvl3pPr>
              <a:buClr>
                <a:schemeClr val="accent4">
                  <a:lumMod val="75000"/>
                </a:schemeClr>
              </a:buClr>
              <a:buSzPct val="100000"/>
              <a:buFont typeface="Arial" pitchFamily="34" charset="0"/>
              <a:buChar char="•"/>
              <a:defRPr sz="2000">
                <a:solidFill>
                  <a:schemeClr val="tx1"/>
                </a:solidFill>
                <a:latin typeface="Arial" pitchFamily="34" charset="0"/>
                <a:cs typeface="Arial" pitchFamily="34" charset="0"/>
              </a:defRPr>
            </a:lvl3pPr>
            <a:lvl4pPr>
              <a:buClr>
                <a:schemeClr val="tx1"/>
              </a:buClr>
              <a:buSzPct val="70000"/>
              <a:buFont typeface="Courier New" pitchFamily="49" charset="0"/>
              <a:buChar char="o"/>
              <a:defRPr sz="2000" baseline="0">
                <a:solidFill>
                  <a:schemeClr val="tx1"/>
                </a:solidFill>
                <a:latin typeface="Arial" pitchFamily="34" charset="0"/>
                <a:cs typeface="Arial" pitchFamily="34" charset="0"/>
              </a:defRPr>
            </a:lvl4pPr>
            <a:lvl5pPr>
              <a:buClr>
                <a:schemeClr val="tx1"/>
              </a:buClr>
              <a:buSzPct val="70000"/>
              <a:buFont typeface="Arial" pitchFamily="34" charset="0"/>
              <a:buChar char="•"/>
              <a:defRPr sz="1800">
                <a:solidFill>
                  <a:schemeClr val="tx1"/>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itle 2"/>
          <p:cNvSpPr txBox="1">
            <a:spLocks/>
          </p:cNvSpPr>
          <p:nvPr userDrawn="1"/>
        </p:nvSpPr>
        <p:spPr bwMode="auto">
          <a:xfrm>
            <a:off x="458153" y="618154"/>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lvl1pPr algn="ctr" defTabSz="456435"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5pPr>
            <a:lvl6pPr marL="343220" algn="ctr" defTabSz="456435" rtl="0" fontAlgn="base">
              <a:spcBef>
                <a:spcPct val="0"/>
              </a:spcBef>
              <a:spcAft>
                <a:spcPct val="0"/>
              </a:spcAft>
              <a:defRPr sz="3000" b="1">
                <a:solidFill>
                  <a:srgbClr val="953735"/>
                </a:solidFill>
                <a:latin typeface="Arial" pitchFamily="34" charset="0"/>
                <a:cs typeface="Arial" pitchFamily="34" charset="0"/>
              </a:defRPr>
            </a:lvl6pPr>
            <a:lvl7pPr marL="686440" algn="ctr" defTabSz="456435" rtl="0" fontAlgn="base">
              <a:spcBef>
                <a:spcPct val="0"/>
              </a:spcBef>
              <a:spcAft>
                <a:spcPct val="0"/>
              </a:spcAft>
              <a:defRPr sz="3000" b="1">
                <a:solidFill>
                  <a:srgbClr val="953735"/>
                </a:solidFill>
                <a:latin typeface="Arial" pitchFamily="34" charset="0"/>
                <a:cs typeface="Arial" pitchFamily="34" charset="0"/>
              </a:defRPr>
            </a:lvl7pPr>
            <a:lvl8pPr marL="1029660" algn="ctr" defTabSz="456435" rtl="0" fontAlgn="base">
              <a:spcBef>
                <a:spcPct val="0"/>
              </a:spcBef>
              <a:spcAft>
                <a:spcPct val="0"/>
              </a:spcAft>
              <a:defRPr sz="3000" b="1">
                <a:solidFill>
                  <a:srgbClr val="953735"/>
                </a:solidFill>
                <a:latin typeface="Arial" pitchFamily="34" charset="0"/>
                <a:cs typeface="Arial" pitchFamily="34" charset="0"/>
              </a:defRPr>
            </a:lvl8pPr>
            <a:lvl9pPr marL="1372880" algn="ctr" defTabSz="456435" rtl="0" fontAlgn="base">
              <a:spcBef>
                <a:spcPct val="0"/>
              </a:spcBef>
              <a:spcAft>
                <a:spcPct val="0"/>
              </a:spcAft>
              <a:defRPr sz="3000" b="1">
                <a:solidFill>
                  <a:srgbClr val="953735"/>
                </a:solidFill>
                <a:latin typeface="Arial" pitchFamily="34" charset="0"/>
                <a:cs typeface="Arial" pitchFamily="34" charset="0"/>
              </a:defRPr>
            </a:lvl9pPr>
          </a:lstStyle>
          <a:p>
            <a:r>
              <a:rPr lang="en-US" sz="3200" dirty="0" smtClean="0"/>
              <a:t>Click to edit Master title style</a:t>
            </a:r>
            <a:endParaRPr lang="en-US" sz="3200" dirty="0"/>
          </a:p>
        </p:txBody>
      </p:sp>
    </p:spTree>
    <p:extLst>
      <p:ext uri="{BB962C8B-B14F-4D97-AF65-F5344CB8AC3E}">
        <p14:creationId xmlns:p14="http://schemas.microsoft.com/office/powerpoint/2010/main" val="39789795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2377897"/>
      </p:ext>
    </p:extLst>
  </p:cSld>
  <p:clrMapOvr>
    <a:masterClrMapping/>
  </p:clrMapOvr>
  <p:transition spd="slow">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05" y="6033229"/>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34" tIns="34317" rIns="68634" bIns="34317" anchor="ctr"/>
          <a:lstStyle/>
          <a:p>
            <a:pPr algn="ctr" defTabSz="457070">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7863840"/>
      </p:ext>
    </p:extLst>
  </p:cSld>
  <p:clrMapOvr>
    <a:masterClrMapping/>
  </p:clrMapOvr>
  <p:transition spd="slow">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243069"/>
      </p:ext>
    </p:extLst>
  </p:cSld>
  <p:clrMapOvr>
    <a:masterClrMapping/>
  </p:clrMapOvr>
  <p:transition spd="slow">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05" y="6033229"/>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34" tIns="34317" rIns="68634" bIns="34317" anchor="ctr"/>
          <a:lstStyle/>
          <a:p>
            <a:pPr algn="ctr" defTabSz="457070">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2647828"/>
      </p:ext>
    </p:extLst>
  </p:cSld>
  <p:clrMapOvr>
    <a:masterClrMapping/>
  </p:clrMapOvr>
  <p:transition spd="slow">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lank with Title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3457608"/>
      </p:ext>
    </p:extLst>
  </p:cSld>
  <p:clrMapOvr>
    <a:masterClrMapping/>
  </p:clrMapOvr>
  <p:transition spd="slow">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Text, and Content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8820450"/>
      </p:ext>
    </p:extLst>
  </p:cSld>
  <p:clrMapOvr>
    <a:masterClrMapping/>
  </p:clrMapOvr>
  <p:transition spd="slow">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3127568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lIns="91362" tIns="45682" rIns="91362" bIns="45682"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91362" tIns="45682" rIns="91362" bIns="45682"/>
          <a:lstStyle>
            <a:lvl1pPr marL="0" indent="0">
              <a:buNone/>
              <a:defRPr sz="3200">
                <a:solidFill>
                  <a:schemeClr val="tx1"/>
                </a:solidFill>
                <a:effectLst/>
              </a:defRPr>
            </a:lvl1pPr>
            <a:lvl2pPr marL="456810" indent="0">
              <a:buNone/>
              <a:defRPr sz="2800"/>
            </a:lvl2pPr>
            <a:lvl3pPr marL="913618" indent="0">
              <a:buNone/>
              <a:defRPr sz="2400"/>
            </a:lvl3pPr>
            <a:lvl4pPr marL="1370425" indent="0">
              <a:buNone/>
              <a:defRPr sz="2000"/>
            </a:lvl4pPr>
            <a:lvl5pPr marL="1827235" indent="0">
              <a:buNone/>
              <a:defRPr sz="2000"/>
            </a:lvl5pPr>
            <a:lvl6pPr marL="2284044" indent="0">
              <a:buNone/>
              <a:defRPr sz="2000"/>
            </a:lvl6pPr>
            <a:lvl7pPr marL="2740852" indent="0">
              <a:buNone/>
              <a:defRPr sz="2000"/>
            </a:lvl7pPr>
            <a:lvl8pPr marL="3197661" indent="0">
              <a:buNone/>
              <a:defRPr sz="2000"/>
            </a:lvl8pPr>
            <a:lvl9pPr marL="3654471"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lIns="91362" tIns="45682" rIns="91362" bIns="45682"/>
          <a:lstStyle>
            <a:lvl1pPr marL="0" indent="0">
              <a:buNone/>
              <a:defRPr sz="1400" baseline="0">
                <a:solidFill>
                  <a:schemeClr val="bg2"/>
                </a:solidFill>
              </a:defRPr>
            </a:lvl1pPr>
            <a:lvl2pPr marL="456810" indent="0">
              <a:buNone/>
              <a:defRPr sz="1200"/>
            </a:lvl2pPr>
            <a:lvl3pPr marL="913618" indent="0">
              <a:buNone/>
              <a:defRPr sz="1000"/>
            </a:lvl3pPr>
            <a:lvl4pPr marL="1370425" indent="0">
              <a:buNone/>
              <a:defRPr sz="900"/>
            </a:lvl4pPr>
            <a:lvl5pPr marL="1827235" indent="0">
              <a:buNone/>
              <a:defRPr sz="900"/>
            </a:lvl5pPr>
            <a:lvl6pPr marL="2284044" indent="0">
              <a:buNone/>
              <a:defRPr sz="900"/>
            </a:lvl6pPr>
            <a:lvl7pPr marL="2740852" indent="0">
              <a:buNone/>
              <a:defRPr sz="900"/>
            </a:lvl7pPr>
            <a:lvl8pPr marL="3197661" indent="0">
              <a:buNone/>
              <a:defRPr sz="900"/>
            </a:lvl8pPr>
            <a:lvl9pPr marL="3654471"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27127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chemeClr val="bg1"/>
                </a:solidFill>
              </a:defRPr>
            </a:lvl1pPr>
          </a:lstStyle>
          <a:p>
            <a:r>
              <a:rPr lang="en-US" dirty="0" smtClean="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269121747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1"/>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pPr lvl="0"/>
            <a:r>
              <a:rPr lang="en-US" sz="1200" dirty="0" smtClean="0">
                <a:solidFill>
                  <a:schemeClr val="tx1"/>
                </a:solidFill>
              </a:rPr>
              <a:t>1600 Clifton Road NE, Atlanta, GA 30333</a:t>
            </a:r>
          </a:p>
          <a:p>
            <a:pPr lvl="0"/>
            <a:r>
              <a:rPr lang="en-US" sz="1200" dirty="0" smtClean="0">
                <a:solidFill>
                  <a:schemeClr val="tx1"/>
                </a:solidFill>
              </a:rPr>
              <a:t>Telephone, 1-800-CDC-INFO (232-4636)/TTY: 1-888-232-6348</a:t>
            </a:r>
          </a:p>
          <a:p>
            <a:pPr lvl="0"/>
            <a:r>
              <a:rPr lang="en-US" sz="1200" dirty="0" smtClean="0">
                <a:solidFill>
                  <a:schemeClr val="tx1"/>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316388567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ct val="100000"/>
              </a:lnSpc>
              <a:defRPr sz="3600" b="1" baseline="0">
                <a:solidFill>
                  <a:schemeClr val="tx1"/>
                </a:solidFill>
                <a:effectLst/>
                <a:latin typeface="Arial" pitchFamily="34" charset="0"/>
                <a:cs typeface="Arial"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0" baseline="0">
                <a:solidFill>
                  <a:schemeClr val="bg2"/>
                </a:solidFill>
                <a:latin typeface="Arial" pitchFamily="34" charset="0"/>
                <a:cs typeface="Arial" pitchFamily="34" charset="0"/>
              </a:defRPr>
            </a:lvl1pPr>
            <a:lvl2pPr>
              <a:buClr>
                <a:schemeClr val="tx1"/>
              </a:buClr>
              <a:buSzPct val="100000"/>
              <a:buFont typeface="Wingdings" pitchFamily="2" charset="2"/>
              <a:buChar char="§"/>
              <a:defRPr sz="2400">
                <a:solidFill>
                  <a:schemeClr val="bg2"/>
                </a:solidFill>
                <a:latin typeface="Arial" pitchFamily="34" charset="0"/>
                <a:cs typeface="Arial" pitchFamily="34" charset="0"/>
              </a:defRPr>
            </a:lvl2pPr>
            <a:lvl3pPr>
              <a:buClr>
                <a:schemeClr val="tx1"/>
              </a:buClr>
              <a:buSzPct val="100000"/>
              <a:buFont typeface="Arial" pitchFamily="34" charset="0"/>
              <a:buChar char="•"/>
              <a:defRPr sz="2000">
                <a:solidFill>
                  <a:schemeClr val="bg2"/>
                </a:solidFill>
                <a:latin typeface="Arial" pitchFamily="34" charset="0"/>
                <a:cs typeface="Arial" pitchFamily="34" charset="0"/>
              </a:defRPr>
            </a:lvl3pPr>
            <a:lvl4pPr>
              <a:buClr>
                <a:schemeClr val="tx1"/>
              </a:buClr>
              <a:buSzPct val="70000"/>
              <a:buFont typeface="Courier New" pitchFamily="49" charset="0"/>
              <a:buChar char="o"/>
              <a:defRPr sz="20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915475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lIns="91362" tIns="45682" rIns="91362" bIns="45682"/>
          <a:lstStyle>
            <a:lvl1pPr marL="0" indent="0" algn="ctr">
              <a:buNone/>
              <a:defRPr sz="2800" b="1" baseline="0">
                <a:solidFill>
                  <a:schemeClr val="bg2"/>
                </a:solidFill>
                <a:effectLst/>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492428"/>
          </a:xfrm>
          <a:prstGeom prst="rect">
            <a:avLst/>
          </a:prstGeom>
        </p:spPr>
        <p:txBody>
          <a:bodyPr wrap="square" lIns="91362" tIns="45682" rIns="91362" bIns="45682">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p:nvSpPr>
        <p:spPr>
          <a:xfrm>
            <a:off x="1371600" y="4706040"/>
            <a:ext cx="5943600" cy="646331"/>
          </a:xfrm>
          <a:prstGeom prst="rect">
            <a:avLst/>
          </a:prstGeom>
        </p:spPr>
        <p:txBody>
          <a:bodyPr wrap="square" lIns="91362" tIns="45682" rIns="91362" bIns="45682">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lIns="91362" tIns="45682" rIns="91362" bIns="45682">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image" Target="../media/image5.pn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heme" Target="../theme/theme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60" r:id="rId25"/>
    <p:sldLayoutId id="2147483861" r:id="rId26"/>
    <p:sldLayoutId id="2147483862" r:id="rId27"/>
    <p:sldLayoutId id="2147483863" r:id="rId28"/>
    <p:sldLayoutId id="2147483864" r:id="rId29"/>
    <p:sldLayoutId id="2147483866" r:id="rId30"/>
    <p:sldLayoutId id="2147483868" r:id="rId31"/>
    <p:sldLayoutId id="2147483874" r:id="rId32"/>
    <p:sldLayoutId id="2147483876" r:id="rId33"/>
    <p:sldLayoutId id="2147483878" r:id="rId34"/>
    <p:sldLayoutId id="2147483880" r:id="rId35"/>
    <p:sldLayoutId id="2147483881" r:id="rId36"/>
    <p:sldLayoutId id="2147483882" r:id="rId37"/>
    <p:sldLayoutId id="2147483883" r:id="rId38"/>
    <p:sldLayoutId id="2147483884" r:id="rId39"/>
    <p:sldLayoutId id="2147483885" r:id="rId40"/>
    <p:sldLayoutId id="2147483886" r:id="rId41"/>
  </p:sldLayoutIdLst>
  <p:transition>
    <p:fade/>
  </p:transition>
  <p:txStyles>
    <p:titleStyle>
      <a:lvl1pPr algn="ctr" defTabSz="913618" rtl="0" eaLnBrk="1" latinLnBrk="0" hangingPunct="1">
        <a:spcBef>
          <a:spcPct val="0"/>
        </a:spcBef>
        <a:buNone/>
        <a:defRPr sz="4400" kern="1200">
          <a:solidFill>
            <a:schemeClr val="tx1"/>
          </a:solidFill>
          <a:latin typeface="+mj-lt"/>
          <a:ea typeface="+mj-ea"/>
          <a:cs typeface="+mj-cs"/>
        </a:defRPr>
      </a:lvl1pPr>
    </p:titleStyle>
    <p:bodyStyle>
      <a:lvl1pPr marL="342606" indent="-342606" algn="l" defTabSz="9136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14" indent="-285505" algn="l" defTabSz="9136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22" indent="-228403" algn="l" defTabSz="9136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29"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39"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450"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257"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066"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876"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18" rtl="0" eaLnBrk="1" latinLnBrk="0" hangingPunct="1">
        <a:defRPr sz="1800" kern="1200">
          <a:solidFill>
            <a:schemeClr val="tx1"/>
          </a:solidFill>
          <a:latin typeface="+mn-lt"/>
          <a:ea typeface="+mn-ea"/>
          <a:cs typeface="+mn-cs"/>
        </a:defRPr>
      </a:lvl1pPr>
      <a:lvl2pPr marL="456810" algn="l" defTabSz="913618" rtl="0" eaLnBrk="1" latinLnBrk="0" hangingPunct="1">
        <a:defRPr sz="1800" kern="1200">
          <a:solidFill>
            <a:schemeClr val="tx1"/>
          </a:solidFill>
          <a:latin typeface="+mn-lt"/>
          <a:ea typeface="+mn-ea"/>
          <a:cs typeface="+mn-cs"/>
        </a:defRPr>
      </a:lvl2pPr>
      <a:lvl3pPr marL="913618" algn="l" defTabSz="913618" rtl="0" eaLnBrk="1" latinLnBrk="0" hangingPunct="1">
        <a:defRPr sz="1800" kern="1200">
          <a:solidFill>
            <a:schemeClr val="tx1"/>
          </a:solidFill>
          <a:latin typeface="+mn-lt"/>
          <a:ea typeface="+mn-ea"/>
          <a:cs typeface="+mn-cs"/>
        </a:defRPr>
      </a:lvl3pPr>
      <a:lvl4pPr marL="1370425" algn="l" defTabSz="913618" rtl="0" eaLnBrk="1" latinLnBrk="0" hangingPunct="1">
        <a:defRPr sz="1800" kern="1200">
          <a:solidFill>
            <a:schemeClr val="tx1"/>
          </a:solidFill>
          <a:latin typeface="+mn-lt"/>
          <a:ea typeface="+mn-ea"/>
          <a:cs typeface="+mn-cs"/>
        </a:defRPr>
      </a:lvl4pPr>
      <a:lvl5pPr marL="1827235" algn="l" defTabSz="913618" rtl="0" eaLnBrk="1" latinLnBrk="0" hangingPunct="1">
        <a:defRPr sz="1800" kern="1200">
          <a:solidFill>
            <a:schemeClr val="tx1"/>
          </a:solidFill>
          <a:latin typeface="+mn-lt"/>
          <a:ea typeface="+mn-ea"/>
          <a:cs typeface="+mn-cs"/>
        </a:defRPr>
      </a:lvl5pPr>
      <a:lvl6pPr marL="2284044" algn="l" defTabSz="913618" rtl="0" eaLnBrk="1" latinLnBrk="0" hangingPunct="1">
        <a:defRPr sz="1800" kern="1200">
          <a:solidFill>
            <a:schemeClr val="tx1"/>
          </a:solidFill>
          <a:latin typeface="+mn-lt"/>
          <a:ea typeface="+mn-ea"/>
          <a:cs typeface="+mn-cs"/>
        </a:defRPr>
      </a:lvl6pPr>
      <a:lvl7pPr marL="2740852" algn="l" defTabSz="913618" rtl="0" eaLnBrk="1" latinLnBrk="0" hangingPunct="1">
        <a:defRPr sz="1800" kern="1200">
          <a:solidFill>
            <a:schemeClr val="tx1"/>
          </a:solidFill>
          <a:latin typeface="+mn-lt"/>
          <a:ea typeface="+mn-ea"/>
          <a:cs typeface="+mn-cs"/>
        </a:defRPr>
      </a:lvl7pPr>
      <a:lvl8pPr marL="3197661" algn="l" defTabSz="913618" rtl="0" eaLnBrk="1" latinLnBrk="0" hangingPunct="1">
        <a:defRPr sz="1800" kern="1200">
          <a:solidFill>
            <a:schemeClr val="tx1"/>
          </a:solidFill>
          <a:latin typeface="+mn-lt"/>
          <a:ea typeface="+mn-ea"/>
          <a:cs typeface="+mn-cs"/>
        </a:defRPr>
      </a:lvl8pPr>
      <a:lvl9pPr marL="3654471" algn="l" defTabSz="9136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0"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0" y="2046438"/>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22215826"/>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102" r:id="rId18"/>
  </p:sldLayoutIdLst>
  <p:txStyles>
    <p:titleStyle>
      <a:lvl1pPr algn="ctr" defTabSz="456240"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5pPr>
      <a:lvl6pPr marL="343073" algn="ctr" defTabSz="456240" rtl="0" fontAlgn="base">
        <a:spcBef>
          <a:spcPct val="0"/>
        </a:spcBef>
        <a:spcAft>
          <a:spcPct val="0"/>
        </a:spcAft>
        <a:defRPr sz="3000" b="1">
          <a:solidFill>
            <a:srgbClr val="953735"/>
          </a:solidFill>
          <a:latin typeface="Arial" pitchFamily="34" charset="0"/>
          <a:cs typeface="Arial" pitchFamily="34" charset="0"/>
        </a:defRPr>
      </a:lvl6pPr>
      <a:lvl7pPr marL="686146" algn="ctr" defTabSz="456240" rtl="0" fontAlgn="base">
        <a:spcBef>
          <a:spcPct val="0"/>
        </a:spcBef>
        <a:spcAft>
          <a:spcPct val="0"/>
        </a:spcAft>
        <a:defRPr sz="3000" b="1">
          <a:solidFill>
            <a:srgbClr val="953735"/>
          </a:solidFill>
          <a:latin typeface="Arial" pitchFamily="34" charset="0"/>
          <a:cs typeface="Arial" pitchFamily="34" charset="0"/>
        </a:defRPr>
      </a:lvl7pPr>
      <a:lvl8pPr marL="1029219" algn="ctr" defTabSz="456240" rtl="0" fontAlgn="base">
        <a:spcBef>
          <a:spcPct val="0"/>
        </a:spcBef>
        <a:spcAft>
          <a:spcPct val="0"/>
        </a:spcAft>
        <a:defRPr sz="3000" b="1">
          <a:solidFill>
            <a:srgbClr val="953735"/>
          </a:solidFill>
          <a:latin typeface="Arial" pitchFamily="34" charset="0"/>
          <a:cs typeface="Arial" pitchFamily="34" charset="0"/>
        </a:defRPr>
      </a:lvl8pPr>
      <a:lvl9pPr marL="1372292" algn="ctr" defTabSz="456240" rtl="0" fontAlgn="base">
        <a:spcBef>
          <a:spcPct val="0"/>
        </a:spcBef>
        <a:spcAft>
          <a:spcPct val="0"/>
        </a:spcAft>
        <a:defRPr sz="3000" b="1">
          <a:solidFill>
            <a:srgbClr val="953735"/>
          </a:solidFill>
          <a:latin typeface="Arial" pitchFamily="34" charset="0"/>
          <a:cs typeface="Arial" pitchFamily="34" charset="0"/>
        </a:defRPr>
      </a:lvl9pPr>
    </p:titleStyle>
    <p:bodyStyle>
      <a:lvl1pPr marL="341882" indent="-341882" algn="l" defTabSz="456240"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2134" indent="-284704" algn="l" defTabSz="456240"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1194" indent="-227524" algn="l" defTabSz="456240"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8626"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6057"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3166" indent="-228468" algn="l" defTabSz="456940" rtl="0" eaLnBrk="1" latinLnBrk="0" hangingPunct="1">
        <a:spcBef>
          <a:spcPct val="20000"/>
        </a:spcBef>
        <a:buFont typeface="Arial"/>
        <a:buChar char="•"/>
        <a:defRPr sz="2000" kern="1200">
          <a:solidFill>
            <a:schemeClr val="tx1"/>
          </a:solidFill>
          <a:latin typeface="+mn-lt"/>
          <a:ea typeface="+mn-ea"/>
          <a:cs typeface="+mn-cs"/>
        </a:defRPr>
      </a:lvl6pPr>
      <a:lvl7pPr marL="2970104" indent="-228468" algn="l" defTabSz="456940" rtl="0" eaLnBrk="1" latinLnBrk="0" hangingPunct="1">
        <a:spcBef>
          <a:spcPct val="20000"/>
        </a:spcBef>
        <a:buFont typeface="Arial"/>
        <a:buChar char="•"/>
        <a:defRPr sz="2000" kern="1200">
          <a:solidFill>
            <a:schemeClr val="tx1"/>
          </a:solidFill>
          <a:latin typeface="+mn-lt"/>
          <a:ea typeface="+mn-ea"/>
          <a:cs typeface="+mn-cs"/>
        </a:defRPr>
      </a:lvl7pPr>
      <a:lvl8pPr marL="3427044" indent="-228468" algn="l" defTabSz="456940" rtl="0" eaLnBrk="1" latinLnBrk="0" hangingPunct="1">
        <a:spcBef>
          <a:spcPct val="20000"/>
        </a:spcBef>
        <a:buFont typeface="Arial"/>
        <a:buChar char="•"/>
        <a:defRPr sz="2000" kern="1200">
          <a:solidFill>
            <a:schemeClr val="tx1"/>
          </a:solidFill>
          <a:latin typeface="+mn-lt"/>
          <a:ea typeface="+mn-ea"/>
          <a:cs typeface="+mn-cs"/>
        </a:defRPr>
      </a:lvl8pPr>
      <a:lvl9pPr marL="3883984" indent="-228468" algn="l" defTabSz="4569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0" rtl="0" eaLnBrk="1" latinLnBrk="0" hangingPunct="1">
        <a:defRPr sz="1800" kern="1200">
          <a:solidFill>
            <a:schemeClr val="tx1"/>
          </a:solidFill>
          <a:latin typeface="+mn-lt"/>
          <a:ea typeface="+mn-ea"/>
          <a:cs typeface="+mn-cs"/>
        </a:defRPr>
      </a:lvl1pPr>
      <a:lvl2pPr marL="456940" algn="l" defTabSz="456940" rtl="0" eaLnBrk="1" latinLnBrk="0" hangingPunct="1">
        <a:defRPr sz="1800" kern="1200">
          <a:solidFill>
            <a:schemeClr val="tx1"/>
          </a:solidFill>
          <a:latin typeface="+mn-lt"/>
          <a:ea typeface="+mn-ea"/>
          <a:cs typeface="+mn-cs"/>
        </a:defRPr>
      </a:lvl2pPr>
      <a:lvl3pPr marL="913879" algn="l" defTabSz="456940" rtl="0" eaLnBrk="1" latinLnBrk="0" hangingPunct="1">
        <a:defRPr sz="1800" kern="1200">
          <a:solidFill>
            <a:schemeClr val="tx1"/>
          </a:solidFill>
          <a:latin typeface="+mn-lt"/>
          <a:ea typeface="+mn-ea"/>
          <a:cs typeface="+mn-cs"/>
        </a:defRPr>
      </a:lvl3pPr>
      <a:lvl4pPr marL="1370816" algn="l" defTabSz="456940" rtl="0" eaLnBrk="1" latinLnBrk="0" hangingPunct="1">
        <a:defRPr sz="1800" kern="1200">
          <a:solidFill>
            <a:schemeClr val="tx1"/>
          </a:solidFill>
          <a:latin typeface="+mn-lt"/>
          <a:ea typeface="+mn-ea"/>
          <a:cs typeface="+mn-cs"/>
        </a:defRPr>
      </a:lvl4pPr>
      <a:lvl5pPr marL="1827756" algn="l" defTabSz="456940" rtl="0" eaLnBrk="1" latinLnBrk="0" hangingPunct="1">
        <a:defRPr sz="1800" kern="1200">
          <a:solidFill>
            <a:schemeClr val="tx1"/>
          </a:solidFill>
          <a:latin typeface="+mn-lt"/>
          <a:ea typeface="+mn-ea"/>
          <a:cs typeface="+mn-cs"/>
        </a:defRPr>
      </a:lvl5pPr>
      <a:lvl6pPr marL="2284696" algn="l" defTabSz="456940" rtl="0" eaLnBrk="1" latinLnBrk="0" hangingPunct="1">
        <a:defRPr sz="1800" kern="1200">
          <a:solidFill>
            <a:schemeClr val="tx1"/>
          </a:solidFill>
          <a:latin typeface="+mn-lt"/>
          <a:ea typeface="+mn-ea"/>
          <a:cs typeface="+mn-cs"/>
        </a:defRPr>
      </a:lvl6pPr>
      <a:lvl7pPr marL="2741634" algn="l" defTabSz="456940" rtl="0" eaLnBrk="1" latinLnBrk="0" hangingPunct="1">
        <a:defRPr sz="1800" kern="1200">
          <a:solidFill>
            <a:schemeClr val="tx1"/>
          </a:solidFill>
          <a:latin typeface="+mn-lt"/>
          <a:ea typeface="+mn-ea"/>
          <a:cs typeface="+mn-cs"/>
        </a:defRPr>
      </a:lvl7pPr>
      <a:lvl8pPr marL="3198574" algn="l" defTabSz="456940" rtl="0" eaLnBrk="1" latinLnBrk="0" hangingPunct="1">
        <a:defRPr sz="1800" kern="1200">
          <a:solidFill>
            <a:schemeClr val="tx1"/>
          </a:solidFill>
          <a:latin typeface="+mn-lt"/>
          <a:ea typeface="+mn-ea"/>
          <a:cs typeface="+mn-cs"/>
        </a:defRPr>
      </a:lvl8pPr>
      <a:lvl9pPr marL="3655513" algn="l" defTabSz="45694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7"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77" y="2046435"/>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31263363"/>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56" r:id="rId18"/>
    <p:sldLayoutId id="2147484057" r:id="rId19"/>
    <p:sldLayoutId id="2147484098" r:id="rId20"/>
    <p:sldLayoutId id="2147484099" r:id="rId21"/>
    <p:sldLayoutId id="2147484100" r:id="rId22"/>
    <p:sldLayoutId id="2147484103" r:id="rId23"/>
  </p:sldLayoutIdLst>
  <p:txStyles>
    <p:titleStyle>
      <a:lvl1pPr algn="ctr" defTabSz="456435"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5pPr>
      <a:lvl6pPr marL="343220" algn="ctr" defTabSz="456435" rtl="0" fontAlgn="base">
        <a:spcBef>
          <a:spcPct val="0"/>
        </a:spcBef>
        <a:spcAft>
          <a:spcPct val="0"/>
        </a:spcAft>
        <a:defRPr sz="3000" b="1">
          <a:solidFill>
            <a:srgbClr val="953735"/>
          </a:solidFill>
          <a:latin typeface="Arial" pitchFamily="34" charset="0"/>
          <a:cs typeface="Arial" pitchFamily="34" charset="0"/>
        </a:defRPr>
      </a:lvl6pPr>
      <a:lvl7pPr marL="686440" algn="ctr" defTabSz="456435" rtl="0" fontAlgn="base">
        <a:spcBef>
          <a:spcPct val="0"/>
        </a:spcBef>
        <a:spcAft>
          <a:spcPct val="0"/>
        </a:spcAft>
        <a:defRPr sz="3000" b="1">
          <a:solidFill>
            <a:srgbClr val="953735"/>
          </a:solidFill>
          <a:latin typeface="Arial" pitchFamily="34" charset="0"/>
          <a:cs typeface="Arial" pitchFamily="34" charset="0"/>
        </a:defRPr>
      </a:lvl7pPr>
      <a:lvl8pPr marL="1029660" algn="ctr" defTabSz="456435" rtl="0" fontAlgn="base">
        <a:spcBef>
          <a:spcPct val="0"/>
        </a:spcBef>
        <a:spcAft>
          <a:spcPct val="0"/>
        </a:spcAft>
        <a:defRPr sz="3000" b="1">
          <a:solidFill>
            <a:srgbClr val="953735"/>
          </a:solidFill>
          <a:latin typeface="Arial" pitchFamily="34" charset="0"/>
          <a:cs typeface="Arial" pitchFamily="34" charset="0"/>
        </a:defRPr>
      </a:lvl8pPr>
      <a:lvl9pPr marL="1372880" algn="ctr" defTabSz="456435" rtl="0" fontAlgn="base">
        <a:spcBef>
          <a:spcPct val="0"/>
        </a:spcBef>
        <a:spcAft>
          <a:spcPct val="0"/>
        </a:spcAft>
        <a:defRPr sz="3000" b="1">
          <a:solidFill>
            <a:srgbClr val="953735"/>
          </a:solidFill>
          <a:latin typeface="Arial" pitchFamily="34" charset="0"/>
          <a:cs typeface="Arial" pitchFamily="34" charset="0"/>
        </a:defRPr>
      </a:lvl9pPr>
    </p:titleStyle>
    <p:bodyStyle>
      <a:lvl1pPr marL="342029" indent="-342029" algn="l" defTabSz="456435"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2452" indent="-284825" algn="l" defTabSz="456435"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1683" indent="-227622" algn="l" defTabSz="456435"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9310" indent="-227622" algn="l" defTabSz="45643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6937" indent="-227622" algn="l" defTabSz="45643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5" rtl="0" eaLnBrk="1" latinLnBrk="0" hangingPunct="1">
        <a:defRPr sz="1800" kern="1200">
          <a:solidFill>
            <a:schemeClr val="tx1"/>
          </a:solidFill>
          <a:latin typeface="+mn-lt"/>
          <a:ea typeface="+mn-ea"/>
          <a:cs typeface="+mn-cs"/>
        </a:defRPr>
      </a:lvl1pPr>
      <a:lvl2pPr marL="457135" algn="l" defTabSz="457135" rtl="0" eaLnBrk="1" latinLnBrk="0" hangingPunct="1">
        <a:defRPr sz="1800" kern="1200">
          <a:solidFill>
            <a:schemeClr val="tx1"/>
          </a:solidFill>
          <a:latin typeface="+mn-lt"/>
          <a:ea typeface="+mn-ea"/>
          <a:cs typeface="+mn-cs"/>
        </a:defRPr>
      </a:lvl2pPr>
      <a:lvl3pPr marL="914269" algn="l" defTabSz="457135" rtl="0" eaLnBrk="1" latinLnBrk="0" hangingPunct="1">
        <a:defRPr sz="1800" kern="1200">
          <a:solidFill>
            <a:schemeClr val="tx1"/>
          </a:solidFill>
          <a:latin typeface="+mn-lt"/>
          <a:ea typeface="+mn-ea"/>
          <a:cs typeface="+mn-cs"/>
        </a:defRPr>
      </a:lvl3pPr>
      <a:lvl4pPr marL="1371404" algn="l" defTabSz="457135" rtl="0" eaLnBrk="1" latinLnBrk="0" hangingPunct="1">
        <a:defRPr sz="1800" kern="1200">
          <a:solidFill>
            <a:schemeClr val="tx1"/>
          </a:solidFill>
          <a:latin typeface="+mn-lt"/>
          <a:ea typeface="+mn-ea"/>
          <a:cs typeface="+mn-cs"/>
        </a:defRPr>
      </a:lvl4pPr>
      <a:lvl5pPr marL="1828539" algn="l" defTabSz="457135" rtl="0" eaLnBrk="1" latinLnBrk="0" hangingPunct="1">
        <a:defRPr sz="1800" kern="1200">
          <a:solidFill>
            <a:schemeClr val="tx1"/>
          </a:solidFill>
          <a:latin typeface="+mn-lt"/>
          <a:ea typeface="+mn-ea"/>
          <a:cs typeface="+mn-cs"/>
        </a:defRPr>
      </a:lvl5pPr>
      <a:lvl6pPr marL="2285674" algn="l" defTabSz="457135" rtl="0" eaLnBrk="1" latinLnBrk="0" hangingPunct="1">
        <a:defRPr sz="1800" kern="1200">
          <a:solidFill>
            <a:schemeClr val="tx1"/>
          </a:solidFill>
          <a:latin typeface="+mn-lt"/>
          <a:ea typeface="+mn-ea"/>
          <a:cs typeface="+mn-cs"/>
        </a:defRPr>
      </a:lvl6pPr>
      <a:lvl7pPr marL="2742809" algn="l" defTabSz="457135" rtl="0" eaLnBrk="1" latinLnBrk="0" hangingPunct="1">
        <a:defRPr sz="1800" kern="1200">
          <a:solidFill>
            <a:schemeClr val="tx1"/>
          </a:solidFill>
          <a:latin typeface="+mn-lt"/>
          <a:ea typeface="+mn-ea"/>
          <a:cs typeface="+mn-cs"/>
        </a:defRPr>
      </a:lvl7pPr>
      <a:lvl8pPr marL="3199944" algn="l" defTabSz="457135" rtl="0" eaLnBrk="1" latinLnBrk="0" hangingPunct="1">
        <a:defRPr sz="1800" kern="1200">
          <a:solidFill>
            <a:schemeClr val="tx1"/>
          </a:solidFill>
          <a:latin typeface="+mn-lt"/>
          <a:ea typeface="+mn-ea"/>
          <a:cs typeface="+mn-cs"/>
        </a:defRPr>
      </a:lvl8pPr>
      <a:lvl9pPr marL="3657078" algn="l" defTabSz="4571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hyperlink" Target="http://www.healthit.gov/sites/default/files/tools/nlc_continuousqualityimprovementprimer.pdf"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hyperlink" Target="http://bit.ly/1IhzWZ7" TargetMode="External"/><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19.png"/><Relationship Id="rId4" Type="http://schemas.openxmlformats.org/officeDocument/2006/relationships/hyperlink" Target="http://www.ihi.org/resources/Pages/HowtoImprove/ScienceofImprovementHowtoImprove.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it.ly/1KB3Xny"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hyperlink" Target="http://bit.ly/1KMP7rq" TargetMode="External"/><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hyperlink" Target="http://www.improvingchroniccare.org/" TargetMode="External"/><Relationship Id="rId2" Type="http://schemas.openxmlformats.org/officeDocument/2006/relationships/notesSlide" Target="../notesSlides/notesSlide18.xml"/><Relationship Id="rId1" Type="http://schemas.openxmlformats.org/officeDocument/2006/relationships/slideLayout" Target="../slideLayouts/slideLayout4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millionhearts.hhs.gov/Docs/HTN_Change_Package.pdf"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hyperlink" Target="http://millionhearts.hhs.gov/resources/protocols.html" TargetMode="External"/><Relationship Id="rId2" Type="http://schemas.openxmlformats.org/officeDocument/2006/relationships/notesSlide" Target="../notesSlides/notesSlide28.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hyperlink" Target="http://millionhearts.hhs.gov/Docs/MH_SMBP_Clinicians.pdf" TargetMode="External"/><Relationship Id="rId2" Type="http://schemas.openxmlformats.org/officeDocument/2006/relationships/notesSlide" Target="../notesSlides/notesSlide30.xml"/><Relationship Id="rId1" Type="http://schemas.openxmlformats.org/officeDocument/2006/relationships/slideLayout" Target="../slideLayouts/slideLayout8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hyperlink" Target="http://mylearning.nachc.com/diweb/fs/file/id/229350" TargetMode="External"/><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hyperlink" Target="mailto:hwall@cdc.gov" TargetMode="External"/><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611665"/>
            <a:ext cx="2417105" cy="1230006"/>
          </a:xfrm>
          <a:prstGeom prst="rect">
            <a:avLst/>
          </a:prstGeom>
          <a:solidFill>
            <a:schemeClr val="bg1"/>
          </a:solidFill>
          <a:ln>
            <a:solidFill>
              <a:schemeClr val="bg1"/>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solidFill>
                <a:schemeClr val="tx1"/>
              </a:solidFill>
            </a:endParaRPr>
          </a:p>
        </p:txBody>
      </p:sp>
      <p:sp>
        <p:nvSpPr>
          <p:cNvPr id="7" name="Rectangle 6"/>
          <p:cNvSpPr/>
          <p:nvPr/>
        </p:nvSpPr>
        <p:spPr>
          <a:xfrm>
            <a:off x="443374" y="2060848"/>
            <a:ext cx="8366903" cy="1454309"/>
          </a:xfrm>
          <a:prstGeom prst="rect">
            <a:avLst/>
          </a:prstGeom>
        </p:spPr>
        <p:txBody>
          <a:bodyPr wrap="square" lIns="68644" tIns="34322" rIns="68644" bIns="34322">
            <a:spAutoFit/>
          </a:bodyPr>
          <a:lstStyle/>
          <a:p>
            <a:pPr algn="ctr"/>
            <a:r>
              <a:rPr lang="en-US" sz="3000" b="1" dirty="0">
                <a:solidFill>
                  <a:schemeClr val="accent2">
                    <a:lumMod val="75000"/>
                  </a:schemeClr>
                </a:solidFill>
                <a:latin typeface="Arial" panose="020B0604020202020204" pitchFamily="34" charset="0"/>
                <a:cs typeface="Arial" panose="020B0604020202020204" pitchFamily="34" charset="0"/>
              </a:rPr>
              <a:t>Million Hearts</a:t>
            </a:r>
            <a:r>
              <a:rPr lang="en-US" sz="3000" b="1" baseline="30000" dirty="0">
                <a:solidFill>
                  <a:schemeClr val="accent2">
                    <a:lumMod val="75000"/>
                  </a:schemeClr>
                </a:solidFill>
                <a:latin typeface="Arial" panose="020B0604020202020204" pitchFamily="34" charset="0"/>
                <a:cs typeface="Arial" panose="020B0604020202020204" pitchFamily="34" charset="0"/>
              </a:rPr>
              <a:t>®</a:t>
            </a:r>
            <a:r>
              <a:rPr lang="en-US" sz="3000" b="1" dirty="0">
                <a:solidFill>
                  <a:schemeClr val="accent2">
                    <a:lumMod val="75000"/>
                  </a:schemeClr>
                </a:solidFill>
                <a:latin typeface="Arial" panose="020B0604020202020204" pitchFamily="34" charset="0"/>
                <a:cs typeface="Arial" panose="020B0604020202020204" pitchFamily="34" charset="0"/>
              </a:rPr>
              <a:t>: </a:t>
            </a:r>
            <a:r>
              <a:rPr lang="en-US" sz="3000" b="1" dirty="0" smtClean="0">
                <a:solidFill>
                  <a:schemeClr val="accent2">
                    <a:lumMod val="75000"/>
                  </a:schemeClr>
                </a:solidFill>
                <a:latin typeface="Arial" panose="020B0604020202020204" pitchFamily="34" charset="0"/>
                <a:cs typeface="Arial" panose="020B0604020202020204" pitchFamily="34" charset="0"/>
              </a:rPr>
              <a:t>Improving Clinical Processes to </a:t>
            </a:r>
            <a:r>
              <a:rPr lang="en-US" sz="3000" b="1" dirty="0">
                <a:solidFill>
                  <a:schemeClr val="accent2">
                    <a:lumMod val="75000"/>
                  </a:schemeClr>
                </a:solidFill>
                <a:latin typeface="Arial" panose="020B0604020202020204" pitchFamily="34" charset="0"/>
                <a:cs typeface="Arial" panose="020B0604020202020204" pitchFamily="34" charset="0"/>
              </a:rPr>
              <a:t>Prevent One Million Heart Attacks and Strokes</a:t>
            </a:r>
          </a:p>
        </p:txBody>
      </p:sp>
      <p:sp>
        <p:nvSpPr>
          <p:cNvPr id="11" name="Rectangle 10"/>
          <p:cNvSpPr/>
          <p:nvPr/>
        </p:nvSpPr>
        <p:spPr>
          <a:xfrm>
            <a:off x="443374" y="3863975"/>
            <a:ext cx="8266787" cy="2334550"/>
          </a:xfrm>
          <a:prstGeom prst="rect">
            <a:avLst/>
          </a:prstGeom>
        </p:spPr>
        <p:txBody>
          <a:bodyPr wrap="square" lIns="68644" tIns="34322" rIns="68644" bIns="34322">
            <a:spAutoFit/>
          </a:bodyPr>
          <a:lstStyle/>
          <a:p>
            <a:pPr algn="ctr" defTabSz="456435" eaLnBrk="0" hangingPunct="0">
              <a:lnSpc>
                <a:spcPct val="150000"/>
              </a:lnSpc>
              <a:spcBef>
                <a:spcPct val="20000"/>
              </a:spcBef>
              <a:buClr>
                <a:srgbClr val="793374"/>
              </a:buClr>
            </a:pPr>
            <a:r>
              <a:rPr lang="en-US" sz="2400" b="1" dirty="0">
                <a:solidFill>
                  <a:srgbClr val="4C216D"/>
                </a:solidFill>
                <a:latin typeface="Arial" panose="020B0604020202020204" pitchFamily="34" charset="0"/>
                <a:cs typeface="Arial" panose="020B0604020202020204" pitchFamily="34" charset="0"/>
              </a:rPr>
              <a:t>Hilary K. Wall, MPH</a:t>
            </a:r>
          </a:p>
          <a:p>
            <a:pPr algn="ctr" defTabSz="456435" eaLnBrk="0" hangingPunct="0">
              <a:buClr>
                <a:srgbClr val="793374"/>
              </a:buClr>
            </a:pPr>
            <a:r>
              <a:rPr lang="en-US" dirty="0">
                <a:solidFill>
                  <a:srgbClr val="4C216D"/>
                </a:solidFill>
                <a:latin typeface="Arial" panose="020B0604020202020204" pitchFamily="34" charset="0"/>
                <a:cs typeface="Arial" panose="020B0604020202020204" pitchFamily="34" charset="0"/>
              </a:rPr>
              <a:t>Million Hearts</a:t>
            </a:r>
            <a:r>
              <a:rPr lang="en-US" baseline="30000" dirty="0">
                <a:solidFill>
                  <a:srgbClr val="4C216D"/>
                </a:solidFill>
                <a:latin typeface="Arial" panose="020B0604020202020204" pitchFamily="34" charset="0"/>
                <a:cs typeface="Arial" panose="020B0604020202020204" pitchFamily="34" charset="0"/>
              </a:rPr>
              <a:t>®</a:t>
            </a:r>
            <a:r>
              <a:rPr lang="en-US" dirty="0">
                <a:solidFill>
                  <a:srgbClr val="4C216D"/>
                </a:solidFill>
                <a:latin typeface="Arial" panose="020B0604020202020204" pitchFamily="34" charset="0"/>
                <a:cs typeface="Arial" panose="020B0604020202020204" pitchFamily="34" charset="0"/>
              </a:rPr>
              <a:t> Science </a:t>
            </a:r>
            <a:r>
              <a:rPr lang="en-US" dirty="0" smtClean="0">
                <a:solidFill>
                  <a:srgbClr val="4C216D"/>
                </a:solidFill>
                <a:latin typeface="Arial" panose="020B0604020202020204" pitchFamily="34" charset="0"/>
                <a:cs typeface="Arial" panose="020B0604020202020204" pitchFamily="34" charset="0"/>
              </a:rPr>
              <a:t>Lead</a:t>
            </a:r>
          </a:p>
          <a:p>
            <a:pPr algn="ctr" defTabSz="456435" eaLnBrk="0" hangingPunct="0">
              <a:buClr>
                <a:srgbClr val="793374"/>
              </a:buClr>
            </a:pPr>
            <a:r>
              <a:rPr lang="en-US" dirty="0" smtClean="0">
                <a:solidFill>
                  <a:srgbClr val="4C216D"/>
                </a:solidFill>
                <a:latin typeface="Arial" panose="020B0604020202020204" pitchFamily="34" charset="0"/>
                <a:cs typeface="Arial" panose="020B0604020202020204" pitchFamily="34" charset="0"/>
              </a:rPr>
              <a:t>Division for Heart Disease and Stroke Prevention</a:t>
            </a:r>
          </a:p>
          <a:p>
            <a:pPr algn="ctr" defTabSz="456435" eaLnBrk="0" hangingPunct="0">
              <a:buClr>
                <a:srgbClr val="793374"/>
              </a:buClr>
            </a:pPr>
            <a:r>
              <a:rPr lang="en-US" dirty="0" smtClean="0">
                <a:solidFill>
                  <a:srgbClr val="4C216D"/>
                </a:solidFill>
                <a:latin typeface="Arial" panose="020B0604020202020204" pitchFamily="34" charset="0"/>
                <a:cs typeface="Arial" panose="020B0604020202020204" pitchFamily="34" charset="0"/>
              </a:rPr>
              <a:t>U.S. Centers for Disease Control and Prevention</a:t>
            </a:r>
          </a:p>
          <a:p>
            <a:pPr algn="ctr" defTabSz="456435" eaLnBrk="0" hangingPunct="0">
              <a:buClr>
                <a:srgbClr val="793374"/>
              </a:buClr>
            </a:pPr>
            <a:endParaRPr lang="en-US" sz="1400" dirty="0">
              <a:solidFill>
                <a:srgbClr val="4C216D"/>
              </a:solidFill>
              <a:latin typeface="Arial" panose="020B0604020202020204" pitchFamily="34" charset="0"/>
              <a:cs typeface="Arial" panose="020B0604020202020204" pitchFamily="34" charset="0"/>
            </a:endParaRPr>
          </a:p>
          <a:p>
            <a:pPr lvl="0" algn="ctr" defTabSz="456435" eaLnBrk="0" fontAlgn="base" hangingPunct="0">
              <a:spcBef>
                <a:spcPct val="20000"/>
              </a:spcBef>
              <a:spcAft>
                <a:spcPct val="0"/>
              </a:spcAft>
              <a:buClr>
                <a:srgbClr val="793374"/>
              </a:buClr>
            </a:pPr>
            <a:r>
              <a:rPr lang="en-US" dirty="0" smtClean="0">
                <a:solidFill>
                  <a:srgbClr val="4C216D"/>
                </a:solidFill>
                <a:latin typeface="Arial" panose="020B0604020202020204" pitchFamily="34" charset="0"/>
                <a:cs typeface="Arial" panose="020B0604020202020204" pitchFamily="34" charset="0"/>
              </a:rPr>
              <a:t>Massachusetts Hypertension Learning Collaborative</a:t>
            </a:r>
            <a:endParaRPr lang="en-US" dirty="0">
              <a:solidFill>
                <a:srgbClr val="4C216D"/>
              </a:solidFill>
              <a:latin typeface="Arial" panose="020B0604020202020204" pitchFamily="34" charset="0"/>
              <a:cs typeface="Arial" panose="020B0604020202020204" pitchFamily="34" charset="0"/>
            </a:endParaRPr>
          </a:p>
          <a:p>
            <a:pPr lvl="0" algn="ctr" defTabSz="456435" eaLnBrk="0" fontAlgn="base" hangingPunct="0">
              <a:spcBef>
                <a:spcPct val="20000"/>
              </a:spcBef>
              <a:spcAft>
                <a:spcPct val="0"/>
              </a:spcAft>
              <a:buClr>
                <a:srgbClr val="793374"/>
              </a:buClr>
            </a:pPr>
            <a:r>
              <a:rPr lang="en-US" dirty="0" smtClean="0">
                <a:solidFill>
                  <a:srgbClr val="4C216D"/>
                </a:solidFill>
                <a:latin typeface="Arial" panose="020B0604020202020204" pitchFamily="34" charset="0"/>
                <a:cs typeface="Arial" panose="020B0604020202020204" pitchFamily="34" charset="0"/>
              </a:rPr>
              <a:t>October 16, </a:t>
            </a:r>
            <a:r>
              <a:rPr lang="en-US" dirty="0">
                <a:solidFill>
                  <a:srgbClr val="4C216D"/>
                </a:solidFill>
                <a:latin typeface="Arial" panose="020B0604020202020204" pitchFamily="34" charset="0"/>
                <a:cs typeface="Arial" panose="020B0604020202020204" pitchFamily="34" charset="0"/>
              </a:rPr>
              <a:t>2015</a:t>
            </a:r>
          </a:p>
        </p:txBody>
      </p:sp>
      <p:pic>
        <p:nvPicPr>
          <p:cNvPr id="107523" name="Picture 3" descr="\\Cdc\project\NCCD_DHDSP\MH\Communications Team\Logos\MH_Logo_without_Tag\MH_Logo_No_Bkd\MH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217" y="732711"/>
            <a:ext cx="2167099" cy="11304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592"/>
          <a:stretch/>
        </p:blipFill>
        <p:spPr>
          <a:xfrm>
            <a:off x="7343960" y="3356992"/>
            <a:ext cx="1466317" cy="1824063"/>
          </a:xfrm>
          <a:prstGeom prst="rect">
            <a:avLst/>
          </a:prstGeom>
        </p:spPr>
      </p:pic>
    </p:spTree>
    <p:extLst>
      <p:ext uri="{BB962C8B-B14F-4D97-AF65-F5344CB8AC3E}">
        <p14:creationId xmlns:p14="http://schemas.microsoft.com/office/powerpoint/2010/main" val="1366345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991" y="782646"/>
            <a:ext cx="8229600" cy="944562"/>
          </a:xfrm>
        </p:spPr>
        <p:txBody>
          <a:bodyPr/>
          <a:lstStyle/>
          <a:p>
            <a:r>
              <a:rPr lang="en-US" dirty="0"/>
              <a:t>Barriers to Achieving Hypertension Control</a:t>
            </a:r>
          </a:p>
        </p:txBody>
      </p:sp>
      <p:sp>
        <p:nvSpPr>
          <p:cNvPr id="5" name="Content Placeholder 4"/>
          <p:cNvSpPr>
            <a:spLocks noGrp="1"/>
          </p:cNvSpPr>
          <p:nvPr>
            <p:ph idx="1"/>
          </p:nvPr>
        </p:nvSpPr>
        <p:spPr>
          <a:xfrm>
            <a:off x="475851" y="1727208"/>
            <a:ext cx="8229600" cy="4191000"/>
          </a:xfrm>
        </p:spPr>
        <p:txBody>
          <a:bodyPr/>
          <a:lstStyle/>
          <a:p>
            <a:r>
              <a:rPr lang="en-US" dirty="0"/>
              <a:t>Patient resistance to treatment</a:t>
            </a:r>
          </a:p>
          <a:p>
            <a:r>
              <a:rPr lang="en-US" dirty="0"/>
              <a:t>Patient non-adherence to medications and lifestyle changes</a:t>
            </a:r>
          </a:p>
          <a:p>
            <a:r>
              <a:rPr lang="en-US" dirty="0"/>
              <a:t>Multiple medication choices and dosages</a:t>
            </a:r>
          </a:p>
          <a:p>
            <a:r>
              <a:rPr lang="en-US" dirty="0"/>
              <a:t>Up-titration and follow-up timelines</a:t>
            </a:r>
          </a:p>
          <a:p>
            <a:r>
              <a:rPr lang="en-US" dirty="0"/>
              <a:t>Therapeutic inertia</a:t>
            </a:r>
          </a:p>
          <a:p>
            <a:r>
              <a:rPr lang="en-US" dirty="0"/>
              <a:t>White-coat hypertension and resistant hypertension</a:t>
            </a:r>
          </a:p>
        </p:txBody>
      </p:sp>
      <p:sp>
        <p:nvSpPr>
          <p:cNvPr id="6" name="Text Placeholder 6"/>
          <p:cNvSpPr>
            <a:spLocks noGrp="1"/>
          </p:cNvSpPr>
          <p:nvPr>
            <p:ph type="body" sz="quarter" idx="10"/>
          </p:nvPr>
        </p:nvSpPr>
        <p:spPr>
          <a:xfrm>
            <a:off x="457200" y="5676912"/>
            <a:ext cx="8229600" cy="482591"/>
          </a:xfrm>
          <a:prstGeom prst="rect">
            <a:avLst/>
          </a:prstGeom>
        </p:spPr>
        <p:txBody>
          <a:bodyPr/>
          <a:lstStyle/>
          <a:p>
            <a:r>
              <a:rPr lang="en-US" sz="1000" dirty="0" smtClean="0">
                <a:solidFill>
                  <a:schemeClr val="tx1"/>
                </a:solidFill>
                <a:cs typeface="Arial" pitchFamily="34" charset="0"/>
              </a:rPr>
              <a:t>Wofford </a:t>
            </a:r>
            <a:r>
              <a:rPr lang="en-US" sz="1000" dirty="0">
                <a:solidFill>
                  <a:schemeClr val="tx1"/>
                </a:solidFill>
                <a:cs typeface="Arial" pitchFamily="34" charset="0"/>
              </a:rPr>
              <a:t>MR, et al. </a:t>
            </a:r>
            <a:r>
              <a:rPr lang="en-US" sz="1000" dirty="0" err="1">
                <a:solidFill>
                  <a:schemeClr val="tx1"/>
                </a:solidFill>
                <a:cs typeface="Arial" pitchFamily="34" charset="0"/>
              </a:rPr>
              <a:t>Curr</a:t>
            </a:r>
            <a:r>
              <a:rPr lang="en-US" sz="1000" dirty="0">
                <a:solidFill>
                  <a:schemeClr val="tx1"/>
                </a:solidFill>
                <a:cs typeface="Arial" pitchFamily="34" charset="0"/>
              </a:rPr>
              <a:t> </a:t>
            </a:r>
            <a:r>
              <a:rPr lang="en-US" sz="1000" dirty="0" err="1">
                <a:solidFill>
                  <a:schemeClr val="tx1"/>
                </a:solidFill>
                <a:cs typeface="Arial" pitchFamily="34" charset="0"/>
              </a:rPr>
              <a:t>Hypertens</a:t>
            </a:r>
            <a:r>
              <a:rPr lang="en-US" sz="1000" dirty="0">
                <a:solidFill>
                  <a:schemeClr val="tx1"/>
                </a:solidFill>
                <a:cs typeface="Arial" pitchFamily="34" charset="0"/>
              </a:rPr>
              <a:t> Rep. </a:t>
            </a:r>
            <a:r>
              <a:rPr lang="en-US" sz="1000" dirty="0" smtClean="0">
                <a:solidFill>
                  <a:schemeClr val="tx1"/>
                </a:solidFill>
                <a:cs typeface="Arial" pitchFamily="34" charset="0"/>
              </a:rPr>
              <a:t>2009;11:323–8</a:t>
            </a:r>
          </a:p>
          <a:p>
            <a:r>
              <a:rPr lang="en-US" sz="1000" dirty="0" err="1" smtClean="0">
                <a:solidFill>
                  <a:schemeClr val="tx1"/>
                </a:solidFill>
                <a:cs typeface="Arial" pitchFamily="34" charset="0"/>
              </a:rPr>
              <a:t>Persell</a:t>
            </a:r>
            <a:r>
              <a:rPr lang="en-US" sz="1000" dirty="0" smtClean="0">
                <a:solidFill>
                  <a:schemeClr val="tx1"/>
                </a:solidFill>
                <a:cs typeface="Arial" pitchFamily="34" charset="0"/>
              </a:rPr>
              <a:t> </a:t>
            </a:r>
            <a:r>
              <a:rPr lang="en-US" sz="1000" dirty="0">
                <a:solidFill>
                  <a:schemeClr val="tx1"/>
                </a:solidFill>
                <a:cs typeface="Arial" pitchFamily="34" charset="0"/>
              </a:rPr>
              <a:t>SD. Hypertension. 2011;57:1076–80</a:t>
            </a:r>
          </a:p>
        </p:txBody>
      </p:sp>
    </p:spTree>
    <p:extLst>
      <p:ext uri="{BB962C8B-B14F-4D97-AF65-F5344CB8AC3E}">
        <p14:creationId xmlns:p14="http://schemas.microsoft.com/office/powerpoint/2010/main" val="8618788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944"/>
            <a:ext cx="8229600" cy="796950"/>
          </a:xfrm>
        </p:spPr>
        <p:txBody>
          <a:bodyPr/>
          <a:lstStyle/>
          <a:p>
            <a:r>
              <a:rPr lang="en-US" sz="4000" dirty="0"/>
              <a:t>Moving the Dial</a:t>
            </a:r>
          </a:p>
        </p:txBody>
      </p:sp>
    </p:spTree>
    <p:extLst>
      <p:ext uri="{BB962C8B-B14F-4D97-AF65-F5344CB8AC3E}">
        <p14:creationId xmlns:p14="http://schemas.microsoft.com/office/powerpoint/2010/main" val="38039735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620688"/>
            <a:ext cx="8496944" cy="868362"/>
          </a:xfrm>
        </p:spPr>
        <p:txBody>
          <a:bodyPr/>
          <a:lstStyle/>
          <a:p>
            <a:r>
              <a:rPr lang="en-US" dirty="0" smtClean="0"/>
              <a:t>What is continuous quality improvement?</a:t>
            </a:r>
            <a:endParaRPr lang="en-US" dirty="0"/>
          </a:p>
        </p:txBody>
      </p:sp>
      <p:sp>
        <p:nvSpPr>
          <p:cNvPr id="11" name="Content Placeholder 4"/>
          <p:cNvSpPr>
            <a:spLocks noGrp="1"/>
          </p:cNvSpPr>
          <p:nvPr>
            <p:ph idx="1"/>
          </p:nvPr>
        </p:nvSpPr>
        <p:spPr>
          <a:xfrm>
            <a:off x="459261" y="1727208"/>
            <a:ext cx="8229600" cy="4191000"/>
          </a:xfrm>
        </p:spPr>
        <p:txBody>
          <a:bodyPr/>
          <a:lstStyle/>
          <a:p>
            <a:r>
              <a:rPr lang="en-US" sz="2200" dirty="0" smtClean="0"/>
              <a:t>A quality </a:t>
            </a:r>
            <a:r>
              <a:rPr lang="en-US" sz="2200" dirty="0"/>
              <a:t>management process that encourages all health care team members to continuously </a:t>
            </a:r>
            <a:r>
              <a:rPr lang="en-US" sz="2200" dirty="0" smtClean="0"/>
              <a:t>ask:</a:t>
            </a:r>
          </a:p>
          <a:p>
            <a:pPr lvl="1"/>
            <a:r>
              <a:rPr lang="en-US" sz="1800" dirty="0" smtClean="0"/>
              <a:t> How </a:t>
            </a:r>
            <a:r>
              <a:rPr lang="en-US" sz="1800" dirty="0"/>
              <a:t>are we doing</a:t>
            </a:r>
            <a:r>
              <a:rPr lang="en-US" sz="1800" dirty="0" smtClean="0"/>
              <a:t>?</a:t>
            </a:r>
          </a:p>
          <a:p>
            <a:pPr lvl="1"/>
            <a:r>
              <a:rPr lang="en-US" sz="1800" dirty="0" smtClean="0"/>
              <a:t> Can </a:t>
            </a:r>
            <a:r>
              <a:rPr lang="en-US" sz="1800" dirty="0"/>
              <a:t>we do </a:t>
            </a:r>
            <a:r>
              <a:rPr lang="en-US" sz="1800" dirty="0" smtClean="0"/>
              <a:t>better?</a:t>
            </a:r>
            <a:endParaRPr lang="en-US" sz="1800" dirty="0"/>
          </a:p>
          <a:p>
            <a:r>
              <a:rPr lang="en-US" sz="2200" dirty="0" smtClean="0"/>
              <a:t>Culture of </a:t>
            </a:r>
            <a:r>
              <a:rPr lang="en-US" sz="2200" dirty="0"/>
              <a:t>improvement for the patient, the practice, and the population in </a:t>
            </a:r>
            <a:r>
              <a:rPr lang="en-US" sz="2200" dirty="0" smtClean="0"/>
              <a:t>general</a:t>
            </a:r>
            <a:endParaRPr lang="en-US" sz="2200" dirty="0"/>
          </a:p>
          <a:p>
            <a:r>
              <a:rPr lang="en-US" sz="2200" dirty="0" smtClean="0"/>
              <a:t>Structured </a:t>
            </a:r>
            <a:r>
              <a:rPr lang="en-US" sz="2200" dirty="0"/>
              <a:t>planning approach to evaluate the current practice processes and improve </a:t>
            </a:r>
            <a:r>
              <a:rPr lang="en-US" sz="2200" dirty="0" smtClean="0"/>
              <a:t>systems to </a:t>
            </a:r>
            <a:r>
              <a:rPr lang="en-US" sz="2200" dirty="0"/>
              <a:t>achieve </a:t>
            </a:r>
            <a:r>
              <a:rPr lang="en-US" sz="2200" dirty="0" smtClean="0"/>
              <a:t>improvement</a:t>
            </a:r>
            <a:endParaRPr lang="en-US" sz="2200" dirty="0"/>
          </a:p>
          <a:p>
            <a:r>
              <a:rPr lang="en-US" sz="2200" dirty="0" smtClean="0"/>
              <a:t>Enables </a:t>
            </a:r>
            <a:r>
              <a:rPr lang="en-US" sz="2200" dirty="0"/>
              <a:t>team members to assess and improve health care delivery and </a:t>
            </a:r>
            <a:r>
              <a:rPr lang="en-US" sz="2200" dirty="0" smtClean="0"/>
              <a:t>services</a:t>
            </a:r>
            <a:endParaRPr lang="en-US" sz="2200" dirty="0"/>
          </a:p>
        </p:txBody>
      </p:sp>
      <p:sp>
        <p:nvSpPr>
          <p:cNvPr id="7" name="Text Placeholder 6"/>
          <p:cNvSpPr>
            <a:spLocks noGrp="1"/>
          </p:cNvSpPr>
          <p:nvPr>
            <p:ph type="body" sz="quarter" idx="10"/>
          </p:nvPr>
        </p:nvSpPr>
        <p:spPr>
          <a:xfrm>
            <a:off x="457200" y="5517232"/>
            <a:ext cx="8229600" cy="482591"/>
          </a:xfrm>
          <a:prstGeom prst="rect">
            <a:avLst/>
          </a:prstGeom>
        </p:spPr>
        <p:txBody>
          <a:bodyPr/>
          <a:lstStyle/>
          <a:p>
            <a:r>
              <a:rPr lang="en-US" sz="1000" dirty="0">
                <a:hlinkClick r:id="rId3"/>
              </a:rPr>
              <a:t>Continuous Quality Improvement (CQI) Strategies to Optimize your Practice: Primer, 2013</a:t>
            </a:r>
            <a:endParaRPr lang="en-US" sz="1000" dirty="0"/>
          </a:p>
        </p:txBody>
      </p:sp>
    </p:spTree>
    <p:extLst>
      <p:ext uri="{BB962C8B-B14F-4D97-AF65-F5344CB8AC3E}">
        <p14:creationId xmlns:p14="http://schemas.microsoft.com/office/powerpoint/2010/main" val="13659103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231" y="6008997"/>
            <a:ext cx="8953706" cy="732371"/>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177231" y="6375182"/>
            <a:ext cx="8800796" cy="253902"/>
          </a:xfrm>
          <a:prstGeom prst="rect">
            <a:avLst/>
          </a:prstGeom>
          <a:noFill/>
        </p:spPr>
        <p:txBody>
          <a:bodyPr wrap="square" lIns="91427" tIns="45713" rIns="91427" bIns="45713" rtlCol="0">
            <a:spAutoFit/>
          </a:bodyPr>
          <a:lstStyle/>
          <a:p>
            <a:r>
              <a:rPr lang="en-US" sz="1050" dirty="0" smtClean="0"/>
              <a:t>Jaffe, M.G., </a:t>
            </a:r>
            <a:r>
              <a:rPr lang="en-US" sz="1050" dirty="0"/>
              <a:t>et al</a:t>
            </a:r>
            <a:r>
              <a:rPr lang="en-US" sz="1050" dirty="0" smtClean="0"/>
              <a:t>. (2013). </a:t>
            </a:r>
            <a:r>
              <a:rPr lang="en-US" sz="1050" dirty="0"/>
              <a:t>Improved blood pressure control associated with a large-scale hypertension program. </a:t>
            </a:r>
            <a:r>
              <a:rPr lang="en-US" sz="1050" i="1" dirty="0" smtClean="0"/>
              <a:t>JAMA</a:t>
            </a:r>
            <a:r>
              <a:rPr lang="en-US" sz="1050" dirty="0" smtClean="0"/>
              <a:t>, </a:t>
            </a:r>
            <a:r>
              <a:rPr lang="nl-NL" sz="1050" dirty="0" smtClean="0"/>
              <a:t>310 (7).</a:t>
            </a:r>
            <a:endParaRPr lang="en-US" sz="1050" dirty="0"/>
          </a:p>
        </p:txBody>
      </p:sp>
      <p:sp>
        <p:nvSpPr>
          <p:cNvPr id="33" name="TextBox 32"/>
          <p:cNvSpPr txBox="1"/>
          <p:nvPr/>
        </p:nvSpPr>
        <p:spPr>
          <a:xfrm>
            <a:off x="764906" y="5148987"/>
            <a:ext cx="674906" cy="369617"/>
          </a:xfrm>
          <a:prstGeom prst="rect">
            <a:avLst/>
          </a:prstGeom>
          <a:noFill/>
        </p:spPr>
        <p:txBody>
          <a:bodyPr wrap="square" lIns="91427" tIns="45713" rIns="91427" bIns="45713" rtlCol="0">
            <a:spAutoFit/>
          </a:bodyPr>
          <a:lstStyle/>
          <a:p>
            <a:r>
              <a:rPr lang="en-US" b="1" dirty="0" smtClean="0">
                <a:solidFill>
                  <a:schemeClr val="accent1"/>
                </a:solidFill>
              </a:rPr>
              <a:t>44%</a:t>
            </a:r>
            <a:endParaRPr lang="en-US" b="1" dirty="0">
              <a:solidFill>
                <a:schemeClr val="accent1"/>
              </a:solidFill>
            </a:endParaRPr>
          </a:p>
        </p:txBody>
      </p:sp>
      <p:sp>
        <p:nvSpPr>
          <p:cNvPr id="34" name="TextBox 33"/>
          <p:cNvSpPr txBox="1"/>
          <p:nvPr/>
        </p:nvSpPr>
        <p:spPr>
          <a:xfrm>
            <a:off x="8059513" y="1689361"/>
            <a:ext cx="701604" cy="369332"/>
          </a:xfrm>
          <a:prstGeom prst="rect">
            <a:avLst/>
          </a:prstGeom>
          <a:noFill/>
        </p:spPr>
        <p:txBody>
          <a:bodyPr wrap="square" lIns="91427" tIns="45713" rIns="91427" bIns="45713" rtlCol="0">
            <a:spAutoFit/>
          </a:bodyPr>
          <a:lstStyle/>
          <a:p>
            <a:r>
              <a:rPr lang="en-US" b="1" dirty="0" smtClean="0">
                <a:solidFill>
                  <a:schemeClr val="accent1"/>
                </a:solidFill>
              </a:rPr>
              <a:t>87%</a:t>
            </a:r>
            <a:endParaRPr lang="en-US" b="1" dirty="0">
              <a:solidFill>
                <a:schemeClr val="accent1"/>
              </a:solidFill>
            </a:endParaRPr>
          </a:p>
        </p:txBody>
      </p:sp>
      <p:sp>
        <p:nvSpPr>
          <p:cNvPr id="28" name="TextBox 9"/>
          <p:cNvSpPr txBox="1">
            <a:spLocks noChangeArrowheads="1"/>
          </p:cNvSpPr>
          <p:nvPr/>
        </p:nvSpPr>
        <p:spPr bwMode="auto">
          <a:xfrm>
            <a:off x="1439812" y="2412172"/>
            <a:ext cx="1531987" cy="1600424"/>
          </a:xfrm>
          <a:prstGeom prst="rect">
            <a:avLst/>
          </a:prstGeom>
          <a:solidFill>
            <a:schemeClr val="bg1"/>
          </a:solidFill>
          <a:ln>
            <a:noFill/>
          </a:ln>
          <a:extLst/>
        </p:spPr>
        <p:txBody>
          <a:bodyPr wrap="square" lIns="91427" tIns="45713" rIns="91427" bIns="4571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0000"/>
                </a:solidFill>
              </a:rPr>
              <a:t>Hypertension control reports every </a:t>
            </a:r>
            <a:r>
              <a:rPr lang="en-US" sz="1400" b="1" dirty="0" smtClean="0">
                <a:solidFill>
                  <a:srgbClr val="000000"/>
                </a:solidFill>
              </a:rPr>
              <a:t>1</a:t>
            </a:r>
            <a:r>
              <a:rPr lang="en-US" sz="1400" b="1" dirty="0" smtClean="0">
                <a:solidFill>
                  <a:srgbClr val="000000"/>
                </a:solidFill>
                <a:latin typeface="Calibri" panose="020F0502020204030204" pitchFamily="34" charset="0"/>
              </a:rPr>
              <a:t>–</a:t>
            </a:r>
            <a:r>
              <a:rPr lang="en-US" sz="1400" b="1" dirty="0" smtClean="0">
                <a:solidFill>
                  <a:srgbClr val="000000"/>
                </a:solidFill>
              </a:rPr>
              <a:t>3 </a:t>
            </a:r>
            <a:r>
              <a:rPr lang="en-US" sz="1400" b="1" dirty="0">
                <a:solidFill>
                  <a:srgbClr val="000000"/>
                </a:solidFill>
              </a:rPr>
              <a:t>months and evidence-based hypertension control </a:t>
            </a:r>
            <a:r>
              <a:rPr lang="en-US" sz="1400" b="1" dirty="0" smtClean="0">
                <a:solidFill>
                  <a:srgbClr val="000000"/>
                </a:solidFill>
              </a:rPr>
              <a:t>protocol</a:t>
            </a:r>
            <a:endParaRPr lang="en-US" sz="1400" b="1" dirty="0">
              <a:solidFill>
                <a:srgbClr val="000000"/>
              </a:solidFill>
            </a:endParaRPr>
          </a:p>
        </p:txBody>
      </p:sp>
      <p:sp>
        <p:nvSpPr>
          <p:cNvPr id="10" name="TextBox 9"/>
          <p:cNvSpPr txBox="1"/>
          <p:nvPr/>
        </p:nvSpPr>
        <p:spPr>
          <a:xfrm rot="16200000">
            <a:off x="-1930205" y="3653296"/>
            <a:ext cx="4762051" cy="315536"/>
          </a:xfrm>
          <a:prstGeom prst="rect">
            <a:avLst/>
          </a:prstGeom>
          <a:noFill/>
        </p:spPr>
        <p:txBody>
          <a:bodyPr wrap="square" lIns="68644" tIns="34322" rIns="68644" bIns="34322" rtlCol="0">
            <a:spAutoFit/>
          </a:bodyPr>
          <a:lstStyle/>
          <a:p>
            <a:pPr algn="ctr"/>
            <a:r>
              <a:rPr lang="en-US" sz="1600" b="1" dirty="0"/>
              <a:t>Percent of patients with controlled hypertension</a:t>
            </a:r>
          </a:p>
        </p:txBody>
      </p:sp>
      <p:graphicFrame>
        <p:nvGraphicFramePr>
          <p:cNvPr id="3" name="Chart 2" descr="Line graph (y-axis reads Percentage of patients with controlled hypertension and x-axis lists year) shows improvement in hypertension control rate for the KPNC health system between 2001 and 2011. In 2001, the control rate was 44%. Interventions are marked on the chart, including: in 2001, hypertension control reports made every 1 to 3 months and evidence based hypertension control protocol used. In 2005, promotion of single pill combination therapy (rate at nearly 80%). In 2007, medical assistant visits for follow up measurements (rate at roughly 75%). In 2011, the hypertension control rate reached 87%." title="Kaiser Permanente Northern California Hypertension Improvement"/>
          <p:cNvGraphicFramePr/>
          <p:nvPr>
            <p:extLst>
              <p:ext uri="{D42A27DB-BD31-4B8C-83A1-F6EECF244321}">
                <p14:modId xmlns:p14="http://schemas.microsoft.com/office/powerpoint/2010/main" val="1826125701"/>
              </p:ext>
            </p:extLst>
          </p:nvPr>
        </p:nvGraphicFramePr>
        <p:xfrm>
          <a:off x="672718" y="1675584"/>
          <a:ext cx="8106086" cy="45735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808871"/>
            <a:ext cx="9144000" cy="624589"/>
          </a:xfrm>
        </p:spPr>
        <p:txBody>
          <a:bodyPr>
            <a:noAutofit/>
          </a:bodyPr>
          <a:lstStyle/>
          <a:p>
            <a:pPr lvl="0"/>
            <a:r>
              <a:rPr lang="en-US" sz="3200" b="1" dirty="0"/>
              <a:t>Success </a:t>
            </a:r>
            <a:r>
              <a:rPr lang="en-US" sz="3200" b="1" dirty="0" smtClean="0"/>
              <a:t>Story: </a:t>
            </a:r>
            <a:r>
              <a:rPr lang="en-US" sz="3200" b="1" dirty="0"/>
              <a:t>Kaiser Permanente Northern California  </a:t>
            </a:r>
          </a:p>
        </p:txBody>
      </p:sp>
    </p:spTree>
    <p:extLst>
      <p:ext uri="{BB962C8B-B14F-4D97-AF65-F5344CB8AC3E}">
        <p14:creationId xmlns:p14="http://schemas.microsoft.com/office/powerpoint/2010/main" val="355264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3694699"/>
          </a:xfrm>
        </p:spPr>
        <p:txBody>
          <a:bodyPr>
            <a:normAutofit/>
          </a:bodyPr>
          <a:lstStyle/>
          <a:p>
            <a:pPr marL="0" indent="0">
              <a:buNone/>
            </a:pPr>
            <a:endParaRPr lang="en-US" sz="3600" dirty="0" smtClean="0"/>
          </a:p>
          <a:p>
            <a:pPr marL="0" indent="0">
              <a:buNone/>
            </a:pPr>
            <a:r>
              <a:rPr lang="en-US" sz="3600" b="1" dirty="0" smtClean="0"/>
              <a:t>“It </a:t>
            </a:r>
            <a:r>
              <a:rPr lang="en-US" sz="3600" b="1" dirty="0"/>
              <a:t>is not necessary to change. Survival is not mandatory</a:t>
            </a:r>
            <a:r>
              <a:rPr lang="en-US" sz="3600" b="1" dirty="0" smtClean="0"/>
              <a:t>.”</a:t>
            </a:r>
          </a:p>
          <a:p>
            <a:pPr marL="0" indent="0">
              <a:buNone/>
            </a:pPr>
            <a:r>
              <a:rPr lang="en-US" sz="3600" dirty="0" smtClean="0"/>
              <a:t> 						</a:t>
            </a:r>
            <a:r>
              <a:rPr lang="en-US" sz="3200" dirty="0" smtClean="0"/>
              <a:t>			</a:t>
            </a:r>
            <a:r>
              <a:rPr lang="en-US" sz="2800" dirty="0" smtClean="0"/>
              <a:t>– W. Edwards Deming </a:t>
            </a:r>
            <a:endParaRPr lang="en-US" sz="3200" dirty="0"/>
          </a:p>
        </p:txBody>
      </p:sp>
    </p:spTree>
    <p:extLst>
      <p:ext uri="{BB962C8B-B14F-4D97-AF65-F5344CB8AC3E}">
        <p14:creationId xmlns:p14="http://schemas.microsoft.com/office/powerpoint/2010/main" val="1689890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0" y="6036317"/>
            <a:ext cx="2635696" cy="78739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177924" y="980728"/>
            <a:ext cx="5511552" cy="780279"/>
          </a:xfrm>
        </p:spPr>
        <p:txBody>
          <a:bodyPr/>
          <a:lstStyle/>
          <a:p>
            <a:r>
              <a:rPr lang="en-US" dirty="0" smtClean="0"/>
              <a:t>The Model </a:t>
            </a:r>
            <a:r>
              <a:rPr lang="en-US" dirty="0"/>
              <a:t>for Improvement </a:t>
            </a:r>
          </a:p>
        </p:txBody>
      </p:sp>
      <p:sp>
        <p:nvSpPr>
          <p:cNvPr id="11" name="Content Placeholder 4"/>
          <p:cNvSpPr>
            <a:spLocks noGrp="1"/>
          </p:cNvSpPr>
          <p:nvPr>
            <p:ph idx="1"/>
          </p:nvPr>
        </p:nvSpPr>
        <p:spPr>
          <a:xfrm>
            <a:off x="457200" y="1988840"/>
            <a:ext cx="4953000" cy="4622808"/>
          </a:xfrm>
        </p:spPr>
        <p:txBody>
          <a:bodyPr/>
          <a:lstStyle/>
          <a:p>
            <a:r>
              <a:rPr lang="en-US" sz="2400" dirty="0"/>
              <a:t>Developed by </a:t>
            </a:r>
            <a:r>
              <a:rPr lang="en-US" sz="2400" dirty="0" smtClean="0"/>
              <a:t>Associates in Process Improvement </a:t>
            </a:r>
          </a:p>
          <a:p>
            <a:r>
              <a:rPr lang="en-US" sz="2400" dirty="0" smtClean="0"/>
              <a:t>Used by the Institute </a:t>
            </a:r>
            <a:r>
              <a:rPr lang="en-US" sz="2400" dirty="0"/>
              <a:t>for Healthcare Improvement (IHI</a:t>
            </a:r>
            <a:r>
              <a:rPr lang="en-US" sz="2400" dirty="0" smtClean="0"/>
              <a:t>)</a:t>
            </a:r>
          </a:p>
          <a:p>
            <a:r>
              <a:rPr lang="en-US" sz="2400" dirty="0"/>
              <a:t>The IHI Improvement Project Planning Form </a:t>
            </a:r>
            <a:r>
              <a:rPr lang="en-US" sz="2400" dirty="0">
                <a:hlinkClick r:id="rId3"/>
              </a:rPr>
              <a:t>http://bit.ly/1IhzWZ7</a:t>
            </a:r>
            <a:r>
              <a:rPr lang="en-US" sz="2400" dirty="0"/>
              <a:t> </a:t>
            </a:r>
          </a:p>
          <a:p>
            <a:pPr marL="0" indent="0">
              <a:buNone/>
            </a:pPr>
            <a:r>
              <a:rPr lang="en-US" sz="2400" dirty="0" smtClean="0"/>
              <a:t> </a:t>
            </a:r>
            <a:endParaRPr lang="en-US" sz="2400" b="0" dirty="0"/>
          </a:p>
        </p:txBody>
      </p:sp>
      <p:sp>
        <p:nvSpPr>
          <p:cNvPr id="7" name="Text Placeholder 6"/>
          <p:cNvSpPr>
            <a:spLocks noGrp="1"/>
          </p:cNvSpPr>
          <p:nvPr>
            <p:ph type="body" sz="quarter" idx="10"/>
          </p:nvPr>
        </p:nvSpPr>
        <p:spPr>
          <a:xfrm>
            <a:off x="457200" y="5661248"/>
            <a:ext cx="5626968" cy="235495"/>
          </a:xfrm>
          <a:prstGeom prst="rect">
            <a:avLst/>
          </a:prstGeom>
        </p:spPr>
        <p:txBody>
          <a:bodyPr/>
          <a:lstStyle/>
          <a:p>
            <a:r>
              <a:rPr lang="en-US" sz="1000" dirty="0" smtClean="0">
                <a:hlinkClick r:id="rId4"/>
              </a:rPr>
              <a:t>The Science of Improvement:  How to Improve</a:t>
            </a:r>
            <a:endParaRPr lang="en-US" sz="1000" dirty="0"/>
          </a:p>
        </p:txBody>
      </p:sp>
      <p:pic>
        <p:nvPicPr>
          <p:cNvPr id="5" name="Picture 3" descr="Three boxes capture three key questions in the model, reading from top to bottom: what are we trying to accomplish?; How we will know that a change is an improvement?; and What changes can we make that will result in improvement? Below the three boxes is a circle divided into four sections that right, clockwise from top right: Plan, Do, Study, and Act. Arrows surround the circle to illustrate that this is a cycle. Two arrows point to and from the boxes above to the PDSA circle below to show that the cycle is iterative." title="Institute for Healthcare Improvement Model for Improv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98669"/>
            <a:ext cx="2563688" cy="619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9504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dirty="0" smtClean="0"/>
              <a:t>What are we trying to accomplish?</a:t>
            </a:r>
            <a:endParaRPr lang="en-US" dirty="0"/>
          </a:p>
        </p:txBody>
      </p:sp>
      <p:sp>
        <p:nvSpPr>
          <p:cNvPr id="3" name="Content Placeholder 2"/>
          <p:cNvSpPr>
            <a:spLocks noGrp="1"/>
          </p:cNvSpPr>
          <p:nvPr>
            <p:ph idx="1"/>
          </p:nvPr>
        </p:nvSpPr>
        <p:spPr>
          <a:xfrm>
            <a:off x="457200" y="1556792"/>
            <a:ext cx="8229600" cy="4191000"/>
          </a:xfrm>
        </p:spPr>
        <p:txBody>
          <a:bodyPr/>
          <a:lstStyle/>
          <a:p>
            <a:r>
              <a:rPr lang="en-US" dirty="0" smtClean="0"/>
              <a:t>Based on:</a:t>
            </a:r>
          </a:p>
          <a:p>
            <a:pPr lvl="1"/>
            <a:r>
              <a:rPr lang="en-US" dirty="0" smtClean="0"/>
              <a:t>Staff perceptions/insights of needed improvements</a:t>
            </a:r>
          </a:p>
          <a:p>
            <a:pPr lvl="1"/>
            <a:r>
              <a:rPr lang="en-US" dirty="0" smtClean="0"/>
              <a:t>Patient surveys</a:t>
            </a:r>
          </a:p>
          <a:p>
            <a:pPr lvl="1"/>
            <a:r>
              <a:rPr lang="en-US" dirty="0" smtClean="0"/>
              <a:t>Chart reviews </a:t>
            </a:r>
          </a:p>
          <a:p>
            <a:pPr lvl="1"/>
            <a:r>
              <a:rPr lang="en-US" dirty="0" smtClean="0"/>
              <a:t>Ambulatory </a:t>
            </a:r>
            <a:r>
              <a:rPr lang="en-US" dirty="0"/>
              <a:t>Health IT-enabled Quality Improvement Worksheet (</a:t>
            </a:r>
            <a:r>
              <a:rPr lang="en-US" dirty="0">
                <a:hlinkClick r:id="rId3"/>
              </a:rPr>
              <a:t>http://</a:t>
            </a:r>
            <a:r>
              <a:rPr lang="en-US" dirty="0" smtClean="0">
                <a:hlinkClick r:id="rId3"/>
              </a:rPr>
              <a:t>bit.ly/1KB3Xny</a:t>
            </a:r>
            <a:r>
              <a:rPr lang="en-US" dirty="0" smtClean="0"/>
              <a:t>)</a:t>
            </a:r>
          </a:p>
          <a:p>
            <a:r>
              <a:rPr lang="en-US" dirty="0" smtClean="0"/>
              <a:t>Start small, narrow focus </a:t>
            </a:r>
          </a:p>
          <a:p>
            <a:pPr lvl="1"/>
            <a:r>
              <a:rPr lang="en-US" dirty="0" smtClean="0"/>
              <a:t>One clinical area</a:t>
            </a:r>
          </a:p>
          <a:p>
            <a:pPr lvl="1"/>
            <a:r>
              <a:rPr lang="en-US" dirty="0" smtClean="0"/>
              <a:t>Authority and resources to make changes</a:t>
            </a:r>
            <a:endParaRPr lang="en-US" dirty="0"/>
          </a:p>
        </p:txBody>
      </p:sp>
    </p:spTree>
    <p:extLst>
      <p:ext uri="{BB962C8B-B14F-4D97-AF65-F5344CB8AC3E}">
        <p14:creationId xmlns:p14="http://schemas.microsoft.com/office/powerpoint/2010/main" val="30277377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26"/>
            <a:ext cx="8229600" cy="796950"/>
          </a:xfrm>
        </p:spPr>
        <p:txBody>
          <a:bodyPr/>
          <a:lstStyle/>
          <a:p>
            <a:r>
              <a:rPr lang="en-US" dirty="0"/>
              <a:t>Establish </a:t>
            </a:r>
            <a:r>
              <a:rPr lang="en-US" dirty="0">
                <a:solidFill>
                  <a:srgbClr val="FF0000"/>
                </a:solidFill>
              </a:rPr>
              <a:t>SMART</a:t>
            </a:r>
            <a:r>
              <a:rPr lang="en-US" dirty="0"/>
              <a:t> </a:t>
            </a:r>
            <a:r>
              <a:rPr lang="en-US" dirty="0" smtClean="0"/>
              <a:t>Aims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S</a:t>
            </a:r>
            <a:r>
              <a:rPr lang="en-US" dirty="0" smtClean="0"/>
              <a:t>pecific, </a:t>
            </a:r>
            <a:r>
              <a:rPr lang="en-US" dirty="0" smtClean="0">
                <a:solidFill>
                  <a:srgbClr val="FF0000"/>
                </a:solidFill>
              </a:rPr>
              <a:t>M</a:t>
            </a:r>
            <a:r>
              <a:rPr lang="en-US" dirty="0" smtClean="0"/>
              <a:t>easurable, </a:t>
            </a:r>
            <a:r>
              <a:rPr lang="en-US" dirty="0" smtClean="0">
                <a:solidFill>
                  <a:srgbClr val="FF0000"/>
                </a:solidFill>
              </a:rPr>
              <a:t>A</a:t>
            </a:r>
            <a:r>
              <a:rPr lang="en-US" dirty="0" smtClean="0"/>
              <a:t>chievable, </a:t>
            </a:r>
            <a:r>
              <a:rPr lang="en-US" dirty="0" smtClean="0">
                <a:solidFill>
                  <a:srgbClr val="FF0000"/>
                </a:solidFill>
              </a:rPr>
              <a:t>R</a:t>
            </a:r>
            <a:r>
              <a:rPr lang="en-US" dirty="0" smtClean="0"/>
              <a:t>ealistic, </a:t>
            </a:r>
            <a:r>
              <a:rPr lang="en-US" dirty="0" err="1" smtClean="0">
                <a:solidFill>
                  <a:srgbClr val="FF0000"/>
                </a:solidFill>
              </a:rPr>
              <a:t>T</a:t>
            </a:r>
            <a:r>
              <a:rPr lang="en-US" dirty="0" err="1" smtClean="0"/>
              <a:t>imebound</a:t>
            </a:r>
            <a:endParaRPr lang="en-US" dirty="0" smtClean="0"/>
          </a:p>
          <a:p>
            <a:r>
              <a:rPr lang="en-US" dirty="0" smtClean="0"/>
              <a:t>Examples</a:t>
            </a:r>
          </a:p>
          <a:p>
            <a:pPr lvl="1"/>
            <a:r>
              <a:rPr lang="en-US" dirty="0"/>
              <a:t>Increase the number of patients with hypertension who receive reminders for follow-up visits from 25% to 100% today.   </a:t>
            </a:r>
          </a:p>
          <a:p>
            <a:pPr lvl="1"/>
            <a:r>
              <a:rPr lang="en-US" dirty="0" smtClean="0"/>
              <a:t>Increase the hypertension control rate for diagnosed hypertensive patients from 33% to 48% in 6 months. </a:t>
            </a:r>
          </a:p>
          <a:p>
            <a:endParaRPr lang="en-US"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14193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34" y="980728"/>
            <a:ext cx="8229600" cy="796950"/>
          </a:xfrm>
        </p:spPr>
        <p:txBody>
          <a:bodyPr/>
          <a:lstStyle/>
          <a:p>
            <a:r>
              <a:rPr lang="en-US" dirty="0"/>
              <a:t>How will we know that a change is an improvement?</a:t>
            </a:r>
          </a:p>
        </p:txBody>
      </p:sp>
      <p:sp>
        <p:nvSpPr>
          <p:cNvPr id="3" name="Content Placeholder 2"/>
          <p:cNvSpPr>
            <a:spLocks noGrp="1"/>
          </p:cNvSpPr>
          <p:nvPr>
            <p:ph idx="1"/>
          </p:nvPr>
        </p:nvSpPr>
        <p:spPr>
          <a:xfrm>
            <a:off x="457200" y="1889344"/>
            <a:ext cx="8229600" cy="4191000"/>
          </a:xfrm>
        </p:spPr>
        <p:txBody>
          <a:bodyPr/>
          <a:lstStyle/>
          <a:p>
            <a:r>
              <a:rPr lang="en-US" dirty="0" smtClean="0"/>
              <a:t>Determine data source</a:t>
            </a:r>
          </a:p>
          <a:p>
            <a:pPr lvl="1"/>
            <a:r>
              <a:rPr lang="en-US" dirty="0" smtClean="0"/>
              <a:t>Chart reviews on samples of patients</a:t>
            </a:r>
          </a:p>
          <a:p>
            <a:pPr lvl="1"/>
            <a:r>
              <a:rPr lang="en-US" dirty="0"/>
              <a:t>Patient registries</a:t>
            </a:r>
          </a:p>
          <a:p>
            <a:pPr lvl="1"/>
            <a:r>
              <a:rPr lang="en-US" dirty="0" smtClean="0"/>
              <a:t>EHR data</a:t>
            </a:r>
          </a:p>
          <a:p>
            <a:pPr lvl="1"/>
            <a:r>
              <a:rPr lang="en-US" dirty="0" smtClean="0"/>
              <a:t>Patient surveys</a:t>
            </a:r>
          </a:p>
          <a:p>
            <a:r>
              <a:rPr lang="en-US" dirty="0" smtClean="0"/>
              <a:t>Share results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524178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796950"/>
          </a:xfrm>
        </p:spPr>
        <p:txBody>
          <a:bodyPr/>
          <a:lstStyle/>
          <a:p>
            <a:r>
              <a:rPr lang="en-US" dirty="0" smtClean="0"/>
              <a:t>What changes can we make that will result in improvement?</a:t>
            </a:r>
            <a:endParaRPr lang="en-US" dirty="0"/>
          </a:p>
        </p:txBody>
      </p:sp>
      <p:sp>
        <p:nvSpPr>
          <p:cNvPr id="3" name="Content Placeholder 2"/>
          <p:cNvSpPr>
            <a:spLocks noGrp="1"/>
          </p:cNvSpPr>
          <p:nvPr>
            <p:ph idx="1"/>
          </p:nvPr>
        </p:nvSpPr>
        <p:spPr>
          <a:xfrm>
            <a:off x="457200" y="1988840"/>
            <a:ext cx="8229600" cy="4191000"/>
          </a:xfrm>
        </p:spPr>
        <p:txBody>
          <a:bodyPr/>
          <a:lstStyle/>
          <a:p>
            <a:r>
              <a:rPr lang="en-US" dirty="0" smtClean="0"/>
              <a:t>“All </a:t>
            </a:r>
            <a:r>
              <a:rPr lang="en-US" dirty="0"/>
              <a:t>improvement requires </a:t>
            </a:r>
            <a:r>
              <a:rPr lang="en-US" dirty="0" smtClean="0"/>
              <a:t>change but not all changes result in improvement.” </a:t>
            </a:r>
          </a:p>
          <a:p>
            <a:r>
              <a:rPr lang="en-US" dirty="0" smtClean="0"/>
              <a:t>Sources for ideas </a:t>
            </a:r>
            <a:r>
              <a:rPr lang="en-US" dirty="0"/>
              <a:t>for </a:t>
            </a:r>
            <a:r>
              <a:rPr lang="en-US" dirty="0" smtClean="0"/>
              <a:t>change:</a:t>
            </a:r>
          </a:p>
          <a:p>
            <a:pPr lvl="1"/>
            <a:r>
              <a:rPr lang="en-US" dirty="0"/>
              <a:t>Creative problem solving</a:t>
            </a:r>
          </a:p>
          <a:p>
            <a:pPr lvl="1"/>
            <a:r>
              <a:rPr lang="en-US" dirty="0" smtClean="0"/>
              <a:t>Insights </a:t>
            </a:r>
            <a:r>
              <a:rPr lang="en-US" dirty="0"/>
              <a:t>of those who work in the </a:t>
            </a:r>
            <a:r>
              <a:rPr lang="en-US" dirty="0" smtClean="0"/>
              <a:t>system</a:t>
            </a:r>
          </a:p>
          <a:p>
            <a:pPr lvl="1"/>
            <a:r>
              <a:rPr lang="en-US" dirty="0" smtClean="0"/>
              <a:t>Scientific literature</a:t>
            </a:r>
          </a:p>
          <a:p>
            <a:pPr lvl="1"/>
            <a:r>
              <a:rPr lang="en-US" dirty="0" smtClean="0">
                <a:solidFill>
                  <a:srgbClr val="FF0000"/>
                </a:solidFill>
              </a:rPr>
              <a:t>Borrowing </a:t>
            </a:r>
            <a:r>
              <a:rPr lang="en-US" dirty="0">
                <a:solidFill>
                  <a:srgbClr val="FF0000"/>
                </a:solidFill>
              </a:rPr>
              <a:t>from </a:t>
            </a:r>
            <a:r>
              <a:rPr lang="en-US" dirty="0" smtClean="0">
                <a:solidFill>
                  <a:srgbClr val="FF0000"/>
                </a:solidFill>
              </a:rPr>
              <a:t>others </a:t>
            </a:r>
            <a:r>
              <a:rPr lang="en-US" dirty="0">
                <a:solidFill>
                  <a:srgbClr val="FF0000"/>
                </a:solidFill>
              </a:rPr>
              <a:t>who have successfully </a:t>
            </a:r>
            <a:r>
              <a:rPr lang="en-US" dirty="0" smtClean="0">
                <a:solidFill>
                  <a:srgbClr val="FF0000"/>
                </a:solidFill>
              </a:rPr>
              <a:t>improved</a:t>
            </a:r>
            <a:endParaRPr lang="en-US" dirty="0">
              <a:solidFill>
                <a:srgbClr val="FF0000"/>
              </a:solidFill>
            </a:endParaRPr>
          </a:p>
          <a:p>
            <a:pPr marL="457430" lvl="1" indent="0">
              <a:buNone/>
            </a:pPr>
            <a:endParaRPr lang="en-US" dirty="0" smtClean="0">
              <a:solidFill>
                <a:srgbClr val="FF0000"/>
              </a:solidFill>
            </a:endParaRPr>
          </a:p>
        </p:txBody>
      </p:sp>
    </p:spTree>
    <p:extLst>
      <p:ext uri="{BB962C8B-B14F-4D97-AF65-F5344CB8AC3E}">
        <p14:creationId xmlns:p14="http://schemas.microsoft.com/office/powerpoint/2010/main" val="22107319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Financial and/or Commercial Disclosures</a:t>
            </a:r>
            <a:endParaRPr lang="en-US" dirty="0"/>
          </a:p>
        </p:txBody>
      </p:sp>
      <p:sp>
        <p:nvSpPr>
          <p:cNvPr id="5" name="Content Placeholder 4"/>
          <p:cNvSpPr>
            <a:spLocks noGrp="1"/>
          </p:cNvSpPr>
          <p:nvPr>
            <p:ph idx="1"/>
          </p:nvPr>
        </p:nvSpPr>
        <p:spPr/>
        <p:txBody>
          <a:bodyPr/>
          <a:lstStyle/>
          <a:p>
            <a:r>
              <a:rPr lang="en-US" dirty="0" smtClean="0"/>
              <a:t>None</a:t>
            </a:r>
          </a:p>
          <a:p>
            <a:endParaRPr lang="en-US" dirty="0"/>
          </a:p>
          <a:p>
            <a:endParaRPr lang="en-US" dirty="0" smtClean="0"/>
          </a:p>
          <a:p>
            <a:endParaRPr lang="en-US" dirty="0"/>
          </a:p>
          <a:p>
            <a:endParaRPr lang="en-US" dirty="0" smtClean="0"/>
          </a:p>
          <a:p>
            <a:endParaRPr lang="en-US" dirty="0"/>
          </a:p>
          <a:p>
            <a:pPr marL="0" indent="0">
              <a:buNone/>
            </a:pPr>
            <a:endParaRPr lang="en-US" sz="1400" dirty="0"/>
          </a:p>
          <a:p>
            <a:pPr marL="0" indent="0">
              <a:buNone/>
            </a:pPr>
            <a:r>
              <a:rPr lang="en-US" sz="1400" dirty="0" smtClean="0"/>
              <a:t>The </a:t>
            </a:r>
            <a:r>
              <a:rPr lang="en-US" sz="1400" dirty="0"/>
              <a:t>opinions expressed by authors contributing to this project do not necessarily reflect the opinions of the US Department of Health and Human Services, the Public Health Service, the Centers for Disease Control and Prevention, or the authors’ affiliated institutions. Use of trade names is for identification only and does not imply endorsement by any of the groups named below.</a:t>
            </a:r>
          </a:p>
          <a:p>
            <a:endParaRPr lang="en-US" dirty="0" smtClean="0"/>
          </a:p>
        </p:txBody>
      </p:sp>
    </p:spTree>
    <p:extLst>
      <p:ext uri="{BB962C8B-B14F-4D97-AF65-F5344CB8AC3E}">
        <p14:creationId xmlns:p14="http://schemas.microsoft.com/office/powerpoint/2010/main" val="29596910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26"/>
            <a:ext cx="8229600" cy="796950"/>
          </a:xfrm>
        </p:spPr>
        <p:txBody>
          <a:bodyPr/>
          <a:lstStyle/>
          <a:p>
            <a:r>
              <a:rPr lang="en-US" dirty="0" smtClean="0"/>
              <a:t>Plan-Do-Study-Act (PDSA) Cycles</a:t>
            </a:r>
            <a:endParaRPr lang="en-US" dirty="0"/>
          </a:p>
        </p:txBody>
      </p:sp>
      <p:sp>
        <p:nvSpPr>
          <p:cNvPr id="3" name="Content Placeholder 2"/>
          <p:cNvSpPr>
            <a:spLocks noGrp="1"/>
          </p:cNvSpPr>
          <p:nvPr>
            <p:ph idx="1"/>
          </p:nvPr>
        </p:nvSpPr>
        <p:spPr>
          <a:xfrm>
            <a:off x="457200" y="1700807"/>
            <a:ext cx="8229600" cy="4090393"/>
          </a:xfrm>
        </p:spPr>
        <p:txBody>
          <a:bodyPr/>
          <a:lstStyle/>
          <a:p>
            <a:r>
              <a:rPr lang="en-US" dirty="0" smtClean="0"/>
              <a:t>Rapid tests of change</a:t>
            </a:r>
          </a:p>
          <a:p>
            <a:r>
              <a:rPr lang="en-US" dirty="0" smtClean="0"/>
              <a:t>Way to test an idea in a real-life work setting</a:t>
            </a:r>
          </a:p>
          <a:p>
            <a:r>
              <a:rPr lang="en-US" dirty="0" smtClean="0"/>
              <a:t>The Institute for </a:t>
            </a:r>
            <a:r>
              <a:rPr lang="en-US" dirty="0"/>
              <a:t>Healthcare Improvement </a:t>
            </a:r>
            <a:r>
              <a:rPr lang="en-US" dirty="0" smtClean="0"/>
              <a:t>(IHI) PDSA </a:t>
            </a:r>
            <a:r>
              <a:rPr lang="en-US" dirty="0"/>
              <a:t>Worksheet for Testing </a:t>
            </a:r>
            <a:r>
              <a:rPr lang="en-US" dirty="0" smtClean="0"/>
              <a:t>Change </a:t>
            </a:r>
            <a:r>
              <a:rPr lang="en-US" dirty="0" smtClean="0">
                <a:hlinkClick r:id="rId3"/>
              </a:rPr>
              <a:t>http</a:t>
            </a:r>
            <a:r>
              <a:rPr lang="en-US" dirty="0">
                <a:hlinkClick r:id="rId3"/>
              </a:rPr>
              <a:t>://</a:t>
            </a:r>
            <a:r>
              <a:rPr lang="en-US" dirty="0" smtClean="0">
                <a:hlinkClick r:id="rId3"/>
              </a:rPr>
              <a:t>bit.ly/1KMP7rq</a:t>
            </a:r>
            <a:r>
              <a:rPr lang="en-US" dirty="0" smtClean="0"/>
              <a:t> </a:t>
            </a:r>
          </a:p>
          <a:p>
            <a:endParaRPr lang="en-US" dirty="0" smtClean="0"/>
          </a:p>
        </p:txBody>
      </p:sp>
      <p:grpSp>
        <p:nvGrpSpPr>
          <p:cNvPr id="4" name="Group 3"/>
          <p:cNvGrpSpPr/>
          <p:nvPr/>
        </p:nvGrpSpPr>
        <p:grpSpPr>
          <a:xfrm>
            <a:off x="5868144" y="4149080"/>
            <a:ext cx="3024336" cy="2524020"/>
            <a:chOff x="2123728" y="2695781"/>
            <a:chExt cx="4245222" cy="3761295"/>
          </a:xfrm>
        </p:grpSpPr>
        <p:pic>
          <p:nvPicPr>
            <p:cNvPr id="5" name="Picture 4"/>
            <p:cNvPicPr>
              <a:picLocks noChangeAspect="1"/>
            </p:cNvPicPr>
            <p:nvPr/>
          </p:nvPicPr>
          <p:blipFill rotWithShape="1">
            <a:blip r:embed="rId4"/>
            <a:srcRect t="66260"/>
            <a:stretch/>
          </p:blipFill>
          <p:spPr>
            <a:xfrm>
              <a:off x="2123728" y="2996952"/>
              <a:ext cx="4245222" cy="3460124"/>
            </a:xfrm>
            <a:prstGeom prst="rect">
              <a:avLst/>
            </a:prstGeom>
          </p:spPr>
        </p:pic>
        <p:sp>
          <p:nvSpPr>
            <p:cNvPr id="6" name="Isosceles Triangle 5"/>
            <p:cNvSpPr/>
            <p:nvPr/>
          </p:nvSpPr>
          <p:spPr>
            <a:xfrm rot="720873">
              <a:off x="4459148" y="2695781"/>
              <a:ext cx="576064" cy="360040"/>
            </a:xfrm>
            <a:prstGeom prst="triangl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Isosceles Triangle 6"/>
            <p:cNvSpPr/>
            <p:nvPr/>
          </p:nvSpPr>
          <p:spPr>
            <a:xfrm rot="20366790">
              <a:off x="3469838" y="2748862"/>
              <a:ext cx="576064" cy="360040"/>
            </a:xfrm>
            <a:prstGeom prst="triangl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35080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outlook.office365.com/owa/service.svc/s/GetFileAttachment?id=AAMkADQ1NDI1ZTQ5LWZiMWEtNDM0ZC1iYWI1LWYxMzEyY2NmOTIyMQBGAAAAAAAOTipYH3D4TrwIXFKeN73sBwBLxrjWcRM%2FQKDPz%2BgznQ3HAAAAAAENAABLxrjWcRM%2FQKDPz%2BgznQ3HAAEPpPfPAAABEgAQAK%2BkdHsxqRpDn0IK3wvvDmw%3D&amp;X-OWA-CANARY=OXycmvElsE-N4o6kBHbAYoxpfF9eltEIhAcXnwGd8job8nkpE3Kg9min6Se5zWl77-fKs5qSuU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val 5" descr="Circle divided into four parts that read, from top right corner moving clockwide: P, D, S, A." title="PSDA cycle"/>
          <p:cNvSpPr/>
          <p:nvPr/>
        </p:nvSpPr>
        <p:spPr>
          <a:xfrm>
            <a:off x="1371600" y="4709175"/>
            <a:ext cx="1143000" cy="118875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Circle divided into four parts that read, from top right corner moving clockwide: P, D, S, A." title="PSDA cycle"/>
          <p:cNvSpPr/>
          <p:nvPr/>
        </p:nvSpPr>
        <p:spPr>
          <a:xfrm>
            <a:off x="2527110" y="3520424"/>
            <a:ext cx="1143000" cy="118875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Circle divided into four parts that read, from top right corner moving clockwide: P, D, S, A." title="PSDA Cycle"/>
          <p:cNvSpPr/>
          <p:nvPr/>
        </p:nvSpPr>
        <p:spPr>
          <a:xfrm rot="15205972">
            <a:off x="3676970" y="2172589"/>
            <a:ext cx="1143000" cy="118875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divided into four parts that read, from top right corner moving clockwide: P, D, S, A." title="PDSA Cycle"/>
          <p:cNvSpPr/>
          <p:nvPr/>
        </p:nvSpPr>
        <p:spPr>
          <a:xfrm>
            <a:off x="4953000" y="944849"/>
            <a:ext cx="1143000" cy="118875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Straight line dividing circle into quarters" title="Straight line"/>
          <p:cNvCxnSpPr>
            <a:stCxn id="6" idx="0"/>
            <a:endCxn id="6" idx="4"/>
          </p:cNvCxnSpPr>
          <p:nvPr/>
        </p:nvCxnSpPr>
        <p:spPr>
          <a:xfrm>
            <a:off x="1943100" y="4709175"/>
            <a:ext cx="0" cy="11887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Straight line dividing circle into quarters" title="Line"/>
          <p:cNvCxnSpPr>
            <a:stCxn id="6" idx="2"/>
            <a:endCxn id="6" idx="6"/>
          </p:cNvCxnSpPr>
          <p:nvPr/>
        </p:nvCxnSpPr>
        <p:spPr>
          <a:xfrm>
            <a:off x="1371600" y="5303551"/>
            <a:ext cx="1143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Straight line dividing circle into quarters" title="Line"/>
          <p:cNvCxnSpPr>
            <a:stCxn id="8" idx="3"/>
            <a:endCxn id="8" idx="7"/>
          </p:cNvCxnSpPr>
          <p:nvPr/>
        </p:nvCxnSpPr>
        <p:spPr>
          <a:xfrm flipV="1">
            <a:off x="2694498" y="3694513"/>
            <a:ext cx="808224" cy="84057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Straight line dividing circle into quarters" title="Line"/>
          <p:cNvCxnSpPr>
            <a:stCxn id="8" idx="1"/>
            <a:endCxn id="8" idx="5"/>
          </p:cNvCxnSpPr>
          <p:nvPr/>
        </p:nvCxnSpPr>
        <p:spPr>
          <a:xfrm>
            <a:off x="2694498" y="3694513"/>
            <a:ext cx="808224" cy="84057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Straight line dividing circle into quarters" title="Line"/>
          <p:cNvCxnSpPr/>
          <p:nvPr/>
        </p:nvCxnSpPr>
        <p:spPr>
          <a:xfrm flipV="1">
            <a:off x="4051110" y="2241734"/>
            <a:ext cx="359416" cy="105218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Straight line dividing circle into quarters" title="Line"/>
          <p:cNvCxnSpPr/>
          <p:nvPr/>
        </p:nvCxnSpPr>
        <p:spPr>
          <a:xfrm>
            <a:off x="3713162" y="2514600"/>
            <a:ext cx="1099948" cy="3810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Straight line dividing circle into quarters" title="Line"/>
          <p:cNvCxnSpPr/>
          <p:nvPr/>
        </p:nvCxnSpPr>
        <p:spPr>
          <a:xfrm>
            <a:off x="5524500" y="944848"/>
            <a:ext cx="0" cy="11887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Straight line dividing circle into quarters" title="Line"/>
          <p:cNvCxnSpPr/>
          <p:nvPr/>
        </p:nvCxnSpPr>
        <p:spPr>
          <a:xfrm>
            <a:off x="4953000" y="1539224"/>
            <a:ext cx="1143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51864" y="4876800"/>
            <a:ext cx="353136" cy="369332"/>
          </a:xfrm>
          <a:prstGeom prst="rect">
            <a:avLst/>
          </a:prstGeom>
          <a:noFill/>
        </p:spPr>
        <p:txBody>
          <a:bodyPr wrap="square" rtlCol="0">
            <a:spAutoFit/>
          </a:bodyPr>
          <a:lstStyle/>
          <a:p>
            <a:r>
              <a:rPr lang="en-US" dirty="0" smtClean="0">
                <a:solidFill>
                  <a:srgbClr val="000000"/>
                </a:solidFill>
              </a:rPr>
              <a:t>A</a:t>
            </a:r>
            <a:endParaRPr lang="en-US" dirty="0">
              <a:solidFill>
                <a:srgbClr val="000000"/>
              </a:solidFill>
            </a:endParaRPr>
          </a:p>
        </p:txBody>
      </p:sp>
      <p:sp>
        <p:nvSpPr>
          <p:cNvPr id="31" name="TextBox 30"/>
          <p:cNvSpPr txBox="1"/>
          <p:nvPr/>
        </p:nvSpPr>
        <p:spPr>
          <a:xfrm>
            <a:off x="1551864" y="5334000"/>
            <a:ext cx="353136" cy="369332"/>
          </a:xfrm>
          <a:prstGeom prst="rect">
            <a:avLst/>
          </a:prstGeom>
          <a:noFill/>
        </p:spPr>
        <p:txBody>
          <a:bodyPr wrap="square" rtlCol="0">
            <a:spAutoFit/>
          </a:bodyPr>
          <a:lstStyle/>
          <a:p>
            <a:r>
              <a:rPr lang="en-US" dirty="0">
                <a:solidFill>
                  <a:srgbClr val="000000"/>
                </a:solidFill>
              </a:rPr>
              <a:t>S</a:t>
            </a:r>
          </a:p>
        </p:txBody>
      </p:sp>
      <p:sp>
        <p:nvSpPr>
          <p:cNvPr id="32" name="TextBox 31"/>
          <p:cNvSpPr txBox="1"/>
          <p:nvPr/>
        </p:nvSpPr>
        <p:spPr>
          <a:xfrm>
            <a:off x="2009064" y="5334000"/>
            <a:ext cx="353136" cy="369332"/>
          </a:xfrm>
          <a:prstGeom prst="rect">
            <a:avLst/>
          </a:prstGeom>
          <a:noFill/>
        </p:spPr>
        <p:txBody>
          <a:bodyPr wrap="square" rtlCol="0">
            <a:spAutoFit/>
          </a:bodyPr>
          <a:lstStyle/>
          <a:p>
            <a:r>
              <a:rPr lang="en-US" dirty="0">
                <a:solidFill>
                  <a:srgbClr val="000000"/>
                </a:solidFill>
              </a:rPr>
              <a:t>D</a:t>
            </a:r>
          </a:p>
        </p:txBody>
      </p:sp>
      <p:sp>
        <p:nvSpPr>
          <p:cNvPr id="33" name="TextBox 32"/>
          <p:cNvSpPr txBox="1"/>
          <p:nvPr/>
        </p:nvSpPr>
        <p:spPr>
          <a:xfrm>
            <a:off x="2009064" y="4876800"/>
            <a:ext cx="353136" cy="369332"/>
          </a:xfrm>
          <a:prstGeom prst="rect">
            <a:avLst/>
          </a:prstGeom>
          <a:noFill/>
        </p:spPr>
        <p:txBody>
          <a:bodyPr wrap="square" rtlCol="0">
            <a:spAutoFit/>
          </a:bodyPr>
          <a:lstStyle/>
          <a:p>
            <a:r>
              <a:rPr lang="en-US" dirty="0">
                <a:solidFill>
                  <a:srgbClr val="000000"/>
                </a:solidFill>
              </a:rPr>
              <a:t>P</a:t>
            </a:r>
          </a:p>
        </p:txBody>
      </p:sp>
      <p:sp>
        <p:nvSpPr>
          <p:cNvPr id="34" name="TextBox 33"/>
          <p:cNvSpPr txBox="1"/>
          <p:nvPr/>
        </p:nvSpPr>
        <p:spPr>
          <a:xfrm>
            <a:off x="5590464" y="1129352"/>
            <a:ext cx="353136" cy="369332"/>
          </a:xfrm>
          <a:prstGeom prst="rect">
            <a:avLst/>
          </a:prstGeom>
          <a:noFill/>
        </p:spPr>
        <p:txBody>
          <a:bodyPr wrap="square" rtlCol="0">
            <a:spAutoFit/>
          </a:bodyPr>
          <a:lstStyle/>
          <a:p>
            <a:r>
              <a:rPr lang="en-US" dirty="0" smtClean="0">
                <a:solidFill>
                  <a:srgbClr val="000000"/>
                </a:solidFill>
              </a:rPr>
              <a:t>P</a:t>
            </a:r>
            <a:endParaRPr lang="en-US" dirty="0">
              <a:solidFill>
                <a:srgbClr val="000000"/>
              </a:solidFill>
            </a:endParaRPr>
          </a:p>
        </p:txBody>
      </p:sp>
      <p:sp>
        <p:nvSpPr>
          <p:cNvPr id="35" name="TextBox 34"/>
          <p:cNvSpPr txBox="1"/>
          <p:nvPr/>
        </p:nvSpPr>
        <p:spPr>
          <a:xfrm rot="11804778">
            <a:off x="4194731" y="2834046"/>
            <a:ext cx="353136" cy="369332"/>
          </a:xfrm>
          <a:prstGeom prst="rect">
            <a:avLst/>
          </a:prstGeom>
          <a:noFill/>
        </p:spPr>
        <p:txBody>
          <a:bodyPr wrap="square" rtlCol="0">
            <a:spAutoFit/>
          </a:bodyPr>
          <a:lstStyle/>
          <a:p>
            <a:r>
              <a:rPr lang="en-US" dirty="0" smtClean="0">
                <a:solidFill>
                  <a:srgbClr val="000000"/>
                </a:solidFill>
              </a:rPr>
              <a:t>A</a:t>
            </a:r>
            <a:endParaRPr lang="en-US" dirty="0">
              <a:solidFill>
                <a:srgbClr val="000000"/>
              </a:solidFill>
            </a:endParaRPr>
          </a:p>
        </p:txBody>
      </p:sp>
      <p:sp>
        <p:nvSpPr>
          <p:cNvPr id="36" name="TextBox 35"/>
          <p:cNvSpPr txBox="1"/>
          <p:nvPr/>
        </p:nvSpPr>
        <p:spPr>
          <a:xfrm>
            <a:off x="5105400" y="1611868"/>
            <a:ext cx="353136" cy="369332"/>
          </a:xfrm>
          <a:prstGeom prst="rect">
            <a:avLst/>
          </a:prstGeom>
          <a:noFill/>
        </p:spPr>
        <p:txBody>
          <a:bodyPr wrap="square" rtlCol="0">
            <a:spAutoFit/>
          </a:bodyPr>
          <a:lstStyle/>
          <a:p>
            <a:r>
              <a:rPr lang="en-US" dirty="0">
                <a:solidFill>
                  <a:srgbClr val="000000"/>
                </a:solidFill>
              </a:rPr>
              <a:t>S</a:t>
            </a:r>
          </a:p>
        </p:txBody>
      </p:sp>
      <p:sp>
        <p:nvSpPr>
          <p:cNvPr id="37" name="TextBox 36"/>
          <p:cNvSpPr txBox="1"/>
          <p:nvPr/>
        </p:nvSpPr>
        <p:spPr>
          <a:xfrm>
            <a:off x="5596151" y="1611868"/>
            <a:ext cx="353136" cy="369332"/>
          </a:xfrm>
          <a:prstGeom prst="rect">
            <a:avLst/>
          </a:prstGeom>
          <a:noFill/>
        </p:spPr>
        <p:txBody>
          <a:bodyPr wrap="square" rtlCol="0">
            <a:spAutoFit/>
          </a:bodyPr>
          <a:lstStyle/>
          <a:p>
            <a:r>
              <a:rPr lang="en-US" dirty="0">
                <a:solidFill>
                  <a:srgbClr val="000000"/>
                </a:solidFill>
              </a:rPr>
              <a:t>D</a:t>
            </a:r>
          </a:p>
        </p:txBody>
      </p:sp>
      <p:sp>
        <p:nvSpPr>
          <p:cNvPr id="38" name="TextBox 37"/>
          <p:cNvSpPr txBox="1"/>
          <p:nvPr/>
        </p:nvSpPr>
        <p:spPr>
          <a:xfrm>
            <a:off x="5105400" y="1129352"/>
            <a:ext cx="353136" cy="369332"/>
          </a:xfrm>
          <a:prstGeom prst="rect">
            <a:avLst/>
          </a:prstGeom>
          <a:noFill/>
        </p:spPr>
        <p:txBody>
          <a:bodyPr wrap="square" rtlCol="0">
            <a:spAutoFit/>
          </a:bodyPr>
          <a:lstStyle/>
          <a:p>
            <a:r>
              <a:rPr lang="en-US" dirty="0" smtClean="0">
                <a:solidFill>
                  <a:srgbClr val="000000"/>
                </a:solidFill>
              </a:rPr>
              <a:t>A</a:t>
            </a:r>
            <a:endParaRPr lang="en-US" dirty="0">
              <a:solidFill>
                <a:srgbClr val="000000"/>
              </a:solidFill>
            </a:endParaRPr>
          </a:p>
        </p:txBody>
      </p:sp>
      <p:sp>
        <p:nvSpPr>
          <p:cNvPr id="39" name="TextBox 38"/>
          <p:cNvSpPr txBox="1"/>
          <p:nvPr/>
        </p:nvSpPr>
        <p:spPr>
          <a:xfrm rot="11850690">
            <a:off x="3738220" y="2678106"/>
            <a:ext cx="353136" cy="369332"/>
          </a:xfrm>
          <a:prstGeom prst="rect">
            <a:avLst/>
          </a:prstGeom>
          <a:noFill/>
        </p:spPr>
        <p:txBody>
          <a:bodyPr wrap="square" rtlCol="0">
            <a:spAutoFit/>
          </a:bodyPr>
          <a:lstStyle/>
          <a:p>
            <a:r>
              <a:rPr lang="en-US" dirty="0" smtClean="0">
                <a:solidFill>
                  <a:srgbClr val="000000"/>
                </a:solidFill>
              </a:rPr>
              <a:t>P</a:t>
            </a:r>
            <a:endParaRPr lang="en-US" dirty="0">
              <a:solidFill>
                <a:srgbClr val="000000"/>
              </a:solidFill>
            </a:endParaRPr>
          </a:p>
        </p:txBody>
      </p:sp>
      <p:sp>
        <p:nvSpPr>
          <p:cNvPr id="40" name="TextBox 39"/>
          <p:cNvSpPr txBox="1"/>
          <p:nvPr/>
        </p:nvSpPr>
        <p:spPr>
          <a:xfrm rot="11779146">
            <a:off x="3937534" y="2190994"/>
            <a:ext cx="353136" cy="369332"/>
          </a:xfrm>
          <a:prstGeom prst="rect">
            <a:avLst/>
          </a:prstGeom>
          <a:noFill/>
        </p:spPr>
        <p:txBody>
          <a:bodyPr wrap="square" rtlCol="0">
            <a:spAutoFit/>
          </a:bodyPr>
          <a:lstStyle/>
          <a:p>
            <a:r>
              <a:rPr lang="en-US" dirty="0">
                <a:solidFill>
                  <a:srgbClr val="000000"/>
                </a:solidFill>
              </a:rPr>
              <a:t>D</a:t>
            </a:r>
          </a:p>
        </p:txBody>
      </p:sp>
      <p:sp>
        <p:nvSpPr>
          <p:cNvPr id="41" name="TextBox 40"/>
          <p:cNvSpPr txBox="1"/>
          <p:nvPr/>
        </p:nvSpPr>
        <p:spPr>
          <a:xfrm rot="11950528">
            <a:off x="4392055" y="2329934"/>
            <a:ext cx="353136" cy="369332"/>
          </a:xfrm>
          <a:prstGeom prst="rect">
            <a:avLst/>
          </a:prstGeom>
          <a:noFill/>
        </p:spPr>
        <p:txBody>
          <a:bodyPr wrap="square" rtlCol="0">
            <a:spAutoFit/>
          </a:bodyPr>
          <a:lstStyle/>
          <a:p>
            <a:r>
              <a:rPr lang="en-US" dirty="0">
                <a:solidFill>
                  <a:srgbClr val="000000"/>
                </a:solidFill>
              </a:rPr>
              <a:t>S</a:t>
            </a:r>
          </a:p>
        </p:txBody>
      </p:sp>
      <p:sp>
        <p:nvSpPr>
          <p:cNvPr id="42" name="TextBox 41"/>
          <p:cNvSpPr txBox="1"/>
          <p:nvPr/>
        </p:nvSpPr>
        <p:spPr>
          <a:xfrm rot="2448734">
            <a:off x="2922421" y="3590925"/>
            <a:ext cx="353136" cy="369332"/>
          </a:xfrm>
          <a:prstGeom prst="rect">
            <a:avLst/>
          </a:prstGeom>
          <a:noFill/>
        </p:spPr>
        <p:txBody>
          <a:bodyPr wrap="square" rtlCol="0">
            <a:spAutoFit/>
          </a:bodyPr>
          <a:lstStyle/>
          <a:p>
            <a:r>
              <a:rPr lang="en-US" dirty="0" smtClean="0">
                <a:solidFill>
                  <a:srgbClr val="000000"/>
                </a:solidFill>
              </a:rPr>
              <a:t>A</a:t>
            </a:r>
            <a:endParaRPr lang="en-US" dirty="0">
              <a:solidFill>
                <a:srgbClr val="000000"/>
              </a:solidFill>
            </a:endParaRPr>
          </a:p>
        </p:txBody>
      </p:sp>
      <p:sp>
        <p:nvSpPr>
          <p:cNvPr id="43" name="TextBox 42"/>
          <p:cNvSpPr txBox="1"/>
          <p:nvPr/>
        </p:nvSpPr>
        <p:spPr>
          <a:xfrm rot="2517655">
            <a:off x="3281825" y="3950293"/>
            <a:ext cx="353136" cy="369332"/>
          </a:xfrm>
          <a:prstGeom prst="rect">
            <a:avLst/>
          </a:prstGeom>
          <a:noFill/>
        </p:spPr>
        <p:txBody>
          <a:bodyPr wrap="square" rtlCol="0">
            <a:spAutoFit/>
          </a:bodyPr>
          <a:lstStyle/>
          <a:p>
            <a:r>
              <a:rPr lang="en-US" dirty="0" smtClean="0">
                <a:solidFill>
                  <a:srgbClr val="000000"/>
                </a:solidFill>
              </a:rPr>
              <a:t>P</a:t>
            </a:r>
            <a:endParaRPr lang="en-US" dirty="0">
              <a:solidFill>
                <a:srgbClr val="000000"/>
              </a:solidFill>
            </a:endParaRPr>
          </a:p>
        </p:txBody>
      </p:sp>
      <p:sp>
        <p:nvSpPr>
          <p:cNvPr id="44" name="TextBox 43"/>
          <p:cNvSpPr txBox="1"/>
          <p:nvPr/>
        </p:nvSpPr>
        <p:spPr>
          <a:xfrm rot="2648890">
            <a:off x="2593349" y="3930245"/>
            <a:ext cx="353136" cy="369332"/>
          </a:xfrm>
          <a:prstGeom prst="rect">
            <a:avLst/>
          </a:prstGeom>
          <a:noFill/>
        </p:spPr>
        <p:txBody>
          <a:bodyPr wrap="square" rtlCol="0">
            <a:spAutoFit/>
          </a:bodyPr>
          <a:lstStyle/>
          <a:p>
            <a:r>
              <a:rPr lang="en-US" dirty="0">
                <a:solidFill>
                  <a:srgbClr val="000000"/>
                </a:solidFill>
              </a:rPr>
              <a:t>S</a:t>
            </a:r>
          </a:p>
        </p:txBody>
      </p:sp>
      <p:sp>
        <p:nvSpPr>
          <p:cNvPr id="45" name="TextBox 44"/>
          <p:cNvSpPr txBox="1"/>
          <p:nvPr/>
        </p:nvSpPr>
        <p:spPr>
          <a:xfrm rot="2507249">
            <a:off x="2922042" y="4276575"/>
            <a:ext cx="353136" cy="369332"/>
          </a:xfrm>
          <a:prstGeom prst="rect">
            <a:avLst/>
          </a:prstGeom>
          <a:noFill/>
        </p:spPr>
        <p:txBody>
          <a:bodyPr wrap="square" rtlCol="0">
            <a:spAutoFit/>
          </a:bodyPr>
          <a:lstStyle/>
          <a:p>
            <a:r>
              <a:rPr lang="en-US" dirty="0">
                <a:solidFill>
                  <a:srgbClr val="000000"/>
                </a:solidFill>
              </a:rPr>
              <a:t>D</a:t>
            </a:r>
          </a:p>
        </p:txBody>
      </p:sp>
      <p:cxnSp>
        <p:nvCxnSpPr>
          <p:cNvPr id="50" name="Straight Connector 49" descr="Plain line design element" title="Line"/>
          <p:cNvCxnSpPr/>
          <p:nvPr/>
        </p:nvCxnSpPr>
        <p:spPr>
          <a:xfrm flipV="1">
            <a:off x="2102786" y="1798189"/>
            <a:ext cx="4291368" cy="446513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Up Arrow 50" descr="Solid arrow pointing from text box that reads &quot;use part of a protocol with small group of patients and refine it&quot; to PDSA circle image." title="Arrow"/>
          <p:cNvSpPr/>
          <p:nvPr/>
        </p:nvSpPr>
        <p:spPr>
          <a:xfrm rot="18478143">
            <a:off x="2701529" y="5754593"/>
            <a:ext cx="423265" cy="600774"/>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descr="Solid arrow pointing from text box that reads &quot;Modify the protocol and use it with other patients&quot; to PDSA circle image." title="Arrow"/>
          <p:cNvSpPr/>
          <p:nvPr/>
        </p:nvSpPr>
        <p:spPr>
          <a:xfrm rot="18478143">
            <a:off x="4081823" y="4366828"/>
            <a:ext cx="423265" cy="600774"/>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 Arrow 53" descr="Solid arrow pointing from text box that reads &quot;Use the entire protocol with all patients&quot; to PDSA circle image." title="Arrow"/>
          <p:cNvSpPr/>
          <p:nvPr/>
        </p:nvSpPr>
        <p:spPr>
          <a:xfrm rot="18478143">
            <a:off x="5134934" y="3240496"/>
            <a:ext cx="423265" cy="600774"/>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descr="Solid arrow pointing from text box that reads &quot;Modify the protocol and make it standard practice&quot; to PDSA circle image." title="Arrow"/>
          <p:cNvSpPr/>
          <p:nvPr/>
        </p:nvSpPr>
        <p:spPr>
          <a:xfrm rot="18478143">
            <a:off x="6265368" y="1950465"/>
            <a:ext cx="423265" cy="600774"/>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descr="Arrow pointing to the word Data" title="Arrow"/>
          <p:cNvCxnSpPr/>
          <p:nvPr/>
        </p:nvCxnSpPr>
        <p:spPr>
          <a:xfrm flipV="1">
            <a:off x="1006119" y="3246422"/>
            <a:ext cx="1507569" cy="147017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descr="Arrow pointing away from the word data" title="Arrow"/>
          <p:cNvCxnSpPr/>
          <p:nvPr/>
        </p:nvCxnSpPr>
        <p:spPr>
          <a:xfrm flipV="1">
            <a:off x="3458393" y="783133"/>
            <a:ext cx="1521161" cy="149905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8887401">
            <a:off x="2627372" y="2427473"/>
            <a:ext cx="795727" cy="461665"/>
          </a:xfrm>
          <a:prstGeom prst="rect">
            <a:avLst/>
          </a:prstGeom>
          <a:noFill/>
        </p:spPr>
        <p:txBody>
          <a:bodyPr wrap="square" rtlCol="0">
            <a:spAutoFit/>
          </a:bodyPr>
          <a:lstStyle/>
          <a:p>
            <a:r>
              <a:rPr lang="en-US" sz="2400" b="1" dirty="0" smtClean="0">
                <a:solidFill>
                  <a:srgbClr val="002060"/>
                </a:solidFill>
              </a:rPr>
              <a:t>Data</a:t>
            </a:r>
            <a:endParaRPr lang="en-US" sz="2400" b="1" dirty="0">
              <a:solidFill>
                <a:srgbClr val="002060"/>
              </a:solidFill>
            </a:endParaRPr>
          </a:p>
        </p:txBody>
      </p:sp>
      <p:sp>
        <p:nvSpPr>
          <p:cNvPr id="62" name="TextBox 61"/>
          <p:cNvSpPr txBox="1"/>
          <p:nvPr/>
        </p:nvSpPr>
        <p:spPr>
          <a:xfrm>
            <a:off x="3353319" y="5899588"/>
            <a:ext cx="3200520" cy="584775"/>
          </a:xfrm>
          <a:prstGeom prst="rect">
            <a:avLst/>
          </a:prstGeom>
          <a:noFill/>
        </p:spPr>
        <p:txBody>
          <a:bodyPr wrap="square" rtlCol="0">
            <a:spAutoFit/>
          </a:bodyPr>
          <a:lstStyle/>
          <a:p>
            <a:r>
              <a:rPr lang="en-US" sz="1600" dirty="0" smtClean="0">
                <a:solidFill>
                  <a:srgbClr val="000000"/>
                </a:solidFill>
              </a:rPr>
              <a:t>Pilot the change with small group of patients and refine it</a:t>
            </a:r>
            <a:endParaRPr lang="en-US" sz="1600" dirty="0">
              <a:solidFill>
                <a:srgbClr val="000000"/>
              </a:solidFill>
            </a:endParaRPr>
          </a:p>
        </p:txBody>
      </p:sp>
      <p:sp>
        <p:nvSpPr>
          <p:cNvPr id="63" name="TextBox 62"/>
          <p:cNvSpPr txBox="1"/>
          <p:nvPr/>
        </p:nvSpPr>
        <p:spPr>
          <a:xfrm>
            <a:off x="4534604" y="4843377"/>
            <a:ext cx="3864612" cy="584775"/>
          </a:xfrm>
          <a:prstGeom prst="rect">
            <a:avLst/>
          </a:prstGeom>
          <a:noFill/>
        </p:spPr>
        <p:txBody>
          <a:bodyPr wrap="square" rtlCol="0">
            <a:spAutoFit/>
          </a:bodyPr>
          <a:lstStyle/>
          <a:p>
            <a:r>
              <a:rPr lang="en-US" sz="1600" dirty="0" smtClean="0">
                <a:solidFill>
                  <a:srgbClr val="000000"/>
                </a:solidFill>
              </a:rPr>
              <a:t>Modify the change and use it with other patients</a:t>
            </a:r>
            <a:endParaRPr lang="en-US" sz="1600" dirty="0">
              <a:solidFill>
                <a:srgbClr val="000000"/>
              </a:solidFill>
            </a:endParaRPr>
          </a:p>
        </p:txBody>
      </p:sp>
      <p:sp>
        <p:nvSpPr>
          <p:cNvPr id="4096" name="TextBox 4095"/>
          <p:cNvSpPr txBox="1"/>
          <p:nvPr/>
        </p:nvSpPr>
        <p:spPr>
          <a:xfrm>
            <a:off x="5713579" y="3533522"/>
            <a:ext cx="2743200" cy="338554"/>
          </a:xfrm>
          <a:prstGeom prst="rect">
            <a:avLst/>
          </a:prstGeom>
          <a:noFill/>
        </p:spPr>
        <p:txBody>
          <a:bodyPr wrap="square" rtlCol="0">
            <a:spAutoFit/>
          </a:bodyPr>
          <a:lstStyle/>
          <a:p>
            <a:r>
              <a:rPr lang="en-US" sz="1600" dirty="0" smtClean="0">
                <a:solidFill>
                  <a:srgbClr val="000000"/>
                </a:solidFill>
              </a:rPr>
              <a:t>Wide-scale tests of change</a:t>
            </a:r>
            <a:endParaRPr lang="en-US" sz="1600" dirty="0">
              <a:solidFill>
                <a:srgbClr val="000000"/>
              </a:solidFill>
            </a:endParaRPr>
          </a:p>
        </p:txBody>
      </p:sp>
      <p:sp>
        <p:nvSpPr>
          <p:cNvPr id="4097" name="TextBox 4096"/>
          <p:cNvSpPr txBox="1"/>
          <p:nvPr/>
        </p:nvSpPr>
        <p:spPr>
          <a:xfrm>
            <a:off x="6843429" y="2172023"/>
            <a:ext cx="2258888" cy="830997"/>
          </a:xfrm>
          <a:prstGeom prst="rect">
            <a:avLst/>
          </a:prstGeom>
          <a:noFill/>
        </p:spPr>
        <p:txBody>
          <a:bodyPr wrap="square" rtlCol="0">
            <a:spAutoFit/>
          </a:bodyPr>
          <a:lstStyle/>
          <a:p>
            <a:r>
              <a:rPr lang="en-US" sz="1600" dirty="0" smtClean="0">
                <a:solidFill>
                  <a:srgbClr val="000000"/>
                </a:solidFill>
              </a:rPr>
              <a:t>Modify the change as needed and make it standard practice</a:t>
            </a:r>
            <a:endParaRPr lang="en-US" sz="1600" dirty="0">
              <a:solidFill>
                <a:srgbClr val="000000"/>
              </a:solidFill>
            </a:endParaRPr>
          </a:p>
        </p:txBody>
      </p:sp>
      <p:sp>
        <p:nvSpPr>
          <p:cNvPr id="4098" name="TextBox 4097"/>
          <p:cNvSpPr txBox="1"/>
          <p:nvPr/>
        </p:nvSpPr>
        <p:spPr>
          <a:xfrm>
            <a:off x="6525287" y="667687"/>
            <a:ext cx="2044605" cy="830997"/>
          </a:xfrm>
          <a:prstGeom prst="rect">
            <a:avLst/>
          </a:prstGeom>
          <a:noFill/>
        </p:spPr>
        <p:txBody>
          <a:bodyPr wrap="square" rtlCol="0">
            <a:spAutoFit/>
          </a:bodyPr>
          <a:lstStyle/>
          <a:p>
            <a:r>
              <a:rPr lang="en-US" sz="1600" dirty="0" smtClean="0">
                <a:solidFill>
                  <a:srgbClr val="000000"/>
                </a:solidFill>
              </a:rPr>
              <a:t>Changes to the system resulting in improvement</a:t>
            </a:r>
            <a:endParaRPr lang="en-US" sz="1600" dirty="0">
              <a:solidFill>
                <a:srgbClr val="000000"/>
              </a:solidFill>
            </a:endParaRPr>
          </a:p>
        </p:txBody>
      </p:sp>
      <p:sp>
        <p:nvSpPr>
          <p:cNvPr id="47" name="Title 1"/>
          <p:cNvSpPr>
            <a:spLocks noGrp="1"/>
          </p:cNvSpPr>
          <p:nvPr>
            <p:ph type="title"/>
          </p:nvPr>
        </p:nvSpPr>
        <p:spPr>
          <a:xfrm>
            <a:off x="322553" y="1134616"/>
            <a:ext cx="3454413" cy="685800"/>
          </a:xfrm>
        </p:spPr>
        <p:txBody>
          <a:bodyPr>
            <a:noAutofit/>
          </a:bodyPr>
          <a:lstStyle/>
          <a:p>
            <a:r>
              <a:rPr lang="en-US" sz="3200" b="1" dirty="0" smtClean="0"/>
              <a:t>Repeating PDSA</a:t>
            </a:r>
            <a:br>
              <a:rPr lang="en-US" sz="3200" b="1" dirty="0" smtClean="0"/>
            </a:br>
            <a:endParaRPr lang="en-US" sz="1800" dirty="0">
              <a:solidFill>
                <a:srgbClr val="FF0000"/>
              </a:solidFill>
            </a:endParaRPr>
          </a:p>
        </p:txBody>
      </p:sp>
      <p:sp>
        <p:nvSpPr>
          <p:cNvPr id="4" name="Rectangle 3"/>
          <p:cNvSpPr/>
          <p:nvPr/>
        </p:nvSpPr>
        <p:spPr>
          <a:xfrm>
            <a:off x="187124" y="6054980"/>
            <a:ext cx="1364740" cy="686388"/>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Rectangle 48"/>
          <p:cNvSpPr/>
          <p:nvPr/>
        </p:nvSpPr>
        <p:spPr>
          <a:xfrm>
            <a:off x="6487876" y="6063434"/>
            <a:ext cx="2476612" cy="677934"/>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2" name="TextBox 51"/>
          <p:cNvSpPr txBox="1"/>
          <p:nvPr/>
        </p:nvSpPr>
        <p:spPr>
          <a:xfrm>
            <a:off x="213248" y="5539846"/>
            <a:ext cx="1184476" cy="830997"/>
          </a:xfrm>
          <a:prstGeom prst="rect">
            <a:avLst/>
          </a:prstGeom>
          <a:noFill/>
        </p:spPr>
        <p:txBody>
          <a:bodyPr wrap="square" rtlCol="0">
            <a:spAutoFit/>
          </a:bodyPr>
          <a:lstStyle/>
          <a:p>
            <a:r>
              <a:rPr lang="en-US" sz="2400" b="1" dirty="0" smtClean="0">
                <a:solidFill>
                  <a:srgbClr val="002060"/>
                </a:solidFill>
              </a:rPr>
              <a:t>Change Idea</a:t>
            </a:r>
            <a:endParaRPr lang="en-US" sz="2400" b="1" dirty="0">
              <a:solidFill>
                <a:srgbClr val="002060"/>
              </a:solidFill>
            </a:endParaRPr>
          </a:p>
        </p:txBody>
      </p:sp>
    </p:spTree>
    <p:extLst>
      <p:ext uri="{BB962C8B-B14F-4D97-AF65-F5344CB8AC3E}">
        <p14:creationId xmlns:p14="http://schemas.microsoft.com/office/powerpoint/2010/main" val="278919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6185928"/>
            <a:ext cx="2971800" cy="246221"/>
          </a:xfrm>
          <a:prstGeom prst="rect">
            <a:avLst/>
          </a:prstGeom>
          <a:noFill/>
        </p:spPr>
        <p:txBody>
          <a:bodyPr wrap="square" rtlCol="0">
            <a:spAutoFit/>
          </a:bodyPr>
          <a:lstStyle/>
          <a:p>
            <a:r>
              <a:rPr lang="en-US" sz="1000" dirty="0">
                <a:hlinkClick r:id="rId3"/>
              </a:rPr>
              <a:t>Improving Chronic Illness </a:t>
            </a:r>
            <a:r>
              <a:rPr lang="en-US" sz="1000" dirty="0" smtClean="0">
                <a:hlinkClick r:id="rId3"/>
              </a:rPr>
              <a:t>Care, 2014</a:t>
            </a:r>
            <a:endParaRPr lang="en-US" sz="1000" dirty="0"/>
          </a:p>
        </p:txBody>
      </p:sp>
      <p:sp>
        <p:nvSpPr>
          <p:cNvPr id="8" name="Rectangle 7"/>
          <p:cNvSpPr/>
          <p:nvPr/>
        </p:nvSpPr>
        <p:spPr>
          <a:xfrm>
            <a:off x="592247" y="1844824"/>
            <a:ext cx="5791200" cy="3625608"/>
          </a:xfrm>
          <a:prstGeom prst="rect">
            <a:avLst/>
          </a:prstGeom>
        </p:spPr>
        <p:txBody>
          <a:bodyPr wrap="square">
            <a:spAutoFit/>
          </a:bodyPr>
          <a:lstStyle/>
          <a:p>
            <a:pPr marL="342900" indent="-342900">
              <a:spcBef>
                <a:spcPct val="20000"/>
              </a:spcBef>
              <a:buClr>
                <a:schemeClr val="tx1"/>
              </a:buClr>
              <a:buSzPct val="70000"/>
              <a:buFont typeface="Wingdings" pitchFamily="2" charset="2"/>
              <a:buChar char="q"/>
            </a:pPr>
            <a:r>
              <a:rPr lang="en-US" sz="2800" dirty="0" smtClean="0">
                <a:latin typeface="Arial" panose="020B0604020202020204" pitchFamily="34" charset="0"/>
                <a:cs typeface="Arial" panose="020B0604020202020204" pitchFamily="34" charset="0"/>
              </a:rPr>
              <a:t>Source for ideas for change</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Borrowing from others who have successfully </a:t>
            </a:r>
            <a:r>
              <a:rPr lang="en-US" sz="2800" dirty="0" smtClean="0">
                <a:solidFill>
                  <a:srgbClr val="FF0000"/>
                </a:solidFill>
                <a:latin typeface="Arial" panose="020B0604020202020204" pitchFamily="34" charset="0"/>
                <a:cs typeface="Arial" panose="020B0604020202020204" pitchFamily="34" charset="0"/>
              </a:rPr>
              <a:t>improved</a:t>
            </a:r>
            <a:endParaRPr lang="en-US" sz="2800" dirty="0" smtClean="0">
              <a:latin typeface="Arial" panose="020B0604020202020204" pitchFamily="34" charset="0"/>
              <a:cs typeface="Arial" panose="020B0604020202020204" pitchFamily="34" charset="0"/>
            </a:endParaRPr>
          </a:p>
          <a:p>
            <a:pPr marL="342900" indent="-342900">
              <a:spcBef>
                <a:spcPct val="20000"/>
              </a:spcBef>
              <a:buClr>
                <a:schemeClr val="tx1"/>
              </a:buClr>
              <a:buSzPct val="70000"/>
              <a:buFont typeface="Wingdings" pitchFamily="2" charset="2"/>
              <a:buChar char="q"/>
            </a:pPr>
            <a:r>
              <a:rPr lang="en-US" sz="2800" dirty="0" smtClean="0">
                <a:latin typeface="Arial" panose="020B0604020202020204" pitchFamily="34" charset="0"/>
                <a:cs typeface="Arial" panose="020B0604020202020204" pitchFamily="34" charset="0"/>
              </a:rPr>
              <a:t>A “</a:t>
            </a:r>
            <a:r>
              <a:rPr lang="en-US" sz="2800" b="1" dirty="0" smtClean="0">
                <a:latin typeface="Arial" panose="020B0604020202020204" pitchFamily="34" charset="0"/>
                <a:cs typeface="Arial" panose="020B0604020202020204" pitchFamily="34" charset="0"/>
              </a:rPr>
              <a:t>change package</a:t>
            </a:r>
            <a:r>
              <a:rPr lang="en-US" sz="2800" dirty="0">
                <a:latin typeface="Arial" panose="020B0604020202020204" pitchFamily="34" charset="0"/>
                <a:cs typeface="Arial" panose="020B0604020202020204" pitchFamily="34" charset="0"/>
              </a:rPr>
              <a:t>” is an evidence-based set of changes that are critical to the improvement of an identified care process</a:t>
            </a:r>
            <a:r>
              <a:rPr lang="en-US" sz="2400" dirty="0">
                <a:latin typeface="Arial" panose="020B0604020202020204" pitchFamily="34" charset="0"/>
                <a:cs typeface="Arial" panose="020B0604020202020204" pitchFamily="34" charset="0"/>
              </a:rPr>
              <a:t>. </a:t>
            </a:r>
          </a:p>
        </p:txBody>
      </p:sp>
      <p:sp>
        <p:nvSpPr>
          <p:cNvPr id="2" name="Title 1"/>
          <p:cNvSpPr>
            <a:spLocks noGrp="1"/>
          </p:cNvSpPr>
          <p:nvPr>
            <p:ph type="title"/>
          </p:nvPr>
        </p:nvSpPr>
        <p:spPr>
          <a:xfrm>
            <a:off x="457200" y="610952"/>
            <a:ext cx="8229600" cy="883568"/>
          </a:xfrm>
        </p:spPr>
        <p:txBody>
          <a:bodyPr>
            <a:noAutofit/>
          </a:bodyPr>
          <a:lstStyle/>
          <a:p>
            <a:r>
              <a:rPr lang="en-US" sz="3200" b="1" dirty="0"/>
              <a:t>Selecting Changes</a:t>
            </a:r>
          </a:p>
        </p:txBody>
      </p:sp>
      <p:sp>
        <p:nvSpPr>
          <p:cNvPr id="7" name="Rectangle 6"/>
          <p:cNvSpPr/>
          <p:nvPr/>
        </p:nvSpPr>
        <p:spPr>
          <a:xfrm>
            <a:off x="6400800" y="6036317"/>
            <a:ext cx="2635696" cy="78739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5" name="Picture 3" descr="Three boxes capture three key questions in the model, reading from top to bottom: what are we trying to accomplish?; How we will know that a change is an improvement?; and What changes can we make that will result in improvement? Below the three boxes is a circle divided into four sections that right, clockwise from top right: Plan, Do, Study, and Act. Arrows surround the circle to illustrate that this is a cycle. Two arrows point to and from the boxes above to the PDSA circle below to show that the cycle is iterative." title="IHI Model for Improv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043" y="1052736"/>
            <a:ext cx="2293210" cy="554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804248" y="3212976"/>
            <a:ext cx="1882552" cy="864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815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27177" t="14600" r="10242" b="547"/>
          <a:stretch/>
        </p:blipFill>
        <p:spPr bwMode="auto">
          <a:xfrm>
            <a:off x="4211960" y="1484784"/>
            <a:ext cx="3048000" cy="3048000"/>
          </a:xfrm>
          <a:prstGeom prst="rect">
            <a:avLst/>
          </a:prstGeom>
          <a:ln>
            <a:noFill/>
          </a:ln>
          <a:extLst>
            <a:ext uri="{53640926-AAD7-44D8-BBD7-CCE9431645EC}">
              <a14:shadowObscured xmlns:a14="http://schemas.microsoft.com/office/drawing/2010/main"/>
            </a:ext>
          </a:extLst>
        </p:spPr>
      </p:pic>
      <p:sp>
        <p:nvSpPr>
          <p:cNvPr id="9" name="Title 1"/>
          <p:cNvSpPr>
            <a:spLocks noGrp="1"/>
          </p:cNvSpPr>
          <p:nvPr>
            <p:ph type="title"/>
          </p:nvPr>
        </p:nvSpPr>
        <p:spPr>
          <a:xfrm>
            <a:off x="539552" y="922117"/>
            <a:ext cx="8229600" cy="387334"/>
          </a:xfrm>
        </p:spPr>
        <p:txBody>
          <a:bodyPr>
            <a:noAutofit/>
          </a:bodyPr>
          <a:lstStyle/>
          <a:p>
            <a:pPr algn="ctr"/>
            <a:r>
              <a:rPr lang="en-US" sz="3200" dirty="0" smtClean="0">
                <a:solidFill>
                  <a:schemeClr val="accent2">
                    <a:lumMod val="75000"/>
                  </a:schemeClr>
                </a:solidFill>
              </a:rPr>
              <a:t>Hypertension Control Change Package</a:t>
            </a:r>
            <a:endParaRPr lang="en-US" sz="3200" b="1" dirty="0">
              <a:solidFill>
                <a:schemeClr val="accent2">
                  <a:lumMod val="75000"/>
                </a:schemeClr>
              </a:solidFill>
            </a:endParaRPr>
          </a:p>
        </p:txBody>
      </p:sp>
      <p:sp>
        <p:nvSpPr>
          <p:cNvPr id="10" name="TextBox 9"/>
          <p:cNvSpPr txBox="1"/>
          <p:nvPr/>
        </p:nvSpPr>
        <p:spPr>
          <a:xfrm>
            <a:off x="3995937" y="5733256"/>
            <a:ext cx="4982310" cy="923330"/>
          </a:xfrm>
          <a:prstGeom prst="rect">
            <a:avLst/>
          </a:prstGeom>
          <a:solidFill>
            <a:schemeClr val="bg1"/>
          </a:solidFill>
          <a:ln>
            <a:solidFill>
              <a:srgbClr val="000000"/>
            </a:solidFill>
          </a:ln>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Access the </a:t>
            </a:r>
            <a:r>
              <a:rPr lang="en-US" dirty="0">
                <a:solidFill>
                  <a:srgbClr val="000000"/>
                </a:solidFill>
                <a:latin typeface="Arial" panose="020B0604020202020204" pitchFamily="34" charset="0"/>
                <a:cs typeface="Arial" panose="020B0604020202020204" pitchFamily="34" charset="0"/>
              </a:rPr>
              <a:t>Change Package </a:t>
            </a:r>
            <a:r>
              <a:rPr lang="en-US" dirty="0" smtClean="0">
                <a:solidFill>
                  <a:srgbClr val="000000"/>
                </a:solidFill>
                <a:latin typeface="Arial" panose="020B0604020202020204" pitchFamily="34" charset="0"/>
                <a:cs typeface="Arial" panose="020B0604020202020204" pitchFamily="34" charset="0"/>
              </a:rPr>
              <a:t>at: </a:t>
            </a:r>
            <a:r>
              <a:rPr lang="en-US" dirty="0" smtClean="0">
                <a:solidFill>
                  <a:srgbClr val="000000"/>
                </a:solidFill>
                <a:latin typeface="Arial" panose="020B0604020202020204" pitchFamily="34" charset="0"/>
                <a:cs typeface="Arial" panose="020B0604020202020204" pitchFamily="34" charset="0"/>
                <a:hlinkClick r:id="rId4"/>
              </a:rPr>
              <a:t>http</a:t>
            </a:r>
            <a:r>
              <a:rPr lang="en-US" dirty="0">
                <a:solidFill>
                  <a:srgbClr val="000000"/>
                </a:solidFill>
                <a:latin typeface="Arial" panose="020B0604020202020204" pitchFamily="34" charset="0"/>
                <a:cs typeface="Arial" panose="020B0604020202020204" pitchFamily="34" charset="0"/>
                <a:hlinkClick r:id="rId4"/>
              </a:rPr>
              <a:t>://</a:t>
            </a:r>
            <a:r>
              <a:rPr lang="en-US" dirty="0" smtClean="0">
                <a:solidFill>
                  <a:srgbClr val="000000"/>
                </a:solidFill>
                <a:latin typeface="Arial" panose="020B0604020202020204" pitchFamily="34" charset="0"/>
                <a:cs typeface="Arial" panose="020B0604020202020204" pitchFamily="34" charset="0"/>
                <a:hlinkClick r:id="rId4"/>
              </a:rPr>
              <a:t>millionhearts.hhs.gov/Docs/HTN_Change_Package.pdf</a:t>
            </a:r>
            <a:r>
              <a:rPr lang="en-US" dirty="0" smtClean="0">
                <a:solidFill>
                  <a:srgbClr val="000000"/>
                </a:solidFill>
                <a:latin typeface="Arial" panose="020B0604020202020204" pitchFamily="34" charset="0"/>
                <a:cs typeface="Arial" panose="020B0604020202020204" pitchFamily="34" charset="0"/>
              </a:rPr>
              <a:t> </a:t>
            </a:r>
            <a:endParaRPr lang="en-US" u="sng" dirty="0">
              <a:solidFill>
                <a:srgbClr val="000000"/>
              </a:solidFill>
              <a:latin typeface="Arial" panose="020B0604020202020204" pitchFamily="34" charset="0"/>
              <a:cs typeface="Arial" panose="020B0604020202020204" pitchFamily="34" charset="0"/>
            </a:endParaRPr>
          </a:p>
        </p:txBody>
      </p:sp>
      <p:pic>
        <p:nvPicPr>
          <p:cNvPr id="409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556792"/>
            <a:ext cx="3483118" cy="44345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6"/>
          <a:srcRect l="27723" t="18093" r="10374" b="1890"/>
          <a:stretch/>
        </p:blipFill>
        <p:spPr bwMode="auto">
          <a:xfrm>
            <a:off x="5508104" y="2708920"/>
            <a:ext cx="3050168" cy="2835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847426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9512" y="908721"/>
          <a:ext cx="8784976" cy="4820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169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03" y="908720"/>
            <a:ext cx="8229600" cy="533400"/>
          </a:xfrm>
        </p:spPr>
        <p:txBody>
          <a:bodyPr>
            <a:noAutofit/>
          </a:bodyPr>
          <a:lstStyle/>
          <a:p>
            <a:r>
              <a:rPr lang="en-US" sz="3200" b="1" dirty="0" smtClean="0"/>
              <a:t>Hypertension Control Change Package Focus Areas</a:t>
            </a:r>
            <a:endParaRPr lang="en-US" sz="3200" b="1" dirty="0"/>
          </a:p>
        </p:txBody>
      </p:sp>
      <p:sp>
        <p:nvSpPr>
          <p:cNvPr id="3" name="Content Placeholder 2"/>
          <p:cNvSpPr>
            <a:spLocks noGrp="1"/>
          </p:cNvSpPr>
          <p:nvPr>
            <p:ph idx="1"/>
          </p:nvPr>
        </p:nvSpPr>
        <p:spPr>
          <a:xfrm>
            <a:off x="460417" y="1844824"/>
            <a:ext cx="8229600" cy="3694699"/>
          </a:xfrm>
        </p:spPr>
        <p:txBody>
          <a:bodyPr>
            <a:normAutofit/>
          </a:bodyPr>
          <a:lstStyle/>
          <a:p>
            <a:pPr marL="457200" indent="-457200">
              <a:buClr>
                <a:schemeClr val="tx1"/>
              </a:buClr>
              <a:buSzPct val="100000"/>
              <a:buFont typeface="+mj-lt"/>
              <a:buAutoNum type="arabicPeriod"/>
            </a:pPr>
            <a:r>
              <a:rPr lang="en-US" sz="2400" dirty="0" smtClean="0"/>
              <a:t>Key </a:t>
            </a:r>
            <a:r>
              <a:rPr lang="en-US" sz="2400" dirty="0"/>
              <a:t>foundations </a:t>
            </a:r>
            <a:endParaRPr lang="en-US" sz="2400" dirty="0" smtClean="0"/>
          </a:p>
          <a:p>
            <a:pPr marL="457200" indent="-457200">
              <a:buClr>
                <a:schemeClr val="tx1"/>
              </a:buClr>
              <a:buSzPct val="100000"/>
              <a:buFont typeface="+mj-lt"/>
              <a:buAutoNum type="arabicPeriod"/>
            </a:pPr>
            <a:r>
              <a:rPr lang="en-US" sz="2400" dirty="0" smtClean="0"/>
              <a:t>Population health </a:t>
            </a:r>
            <a:r>
              <a:rPr lang="en-US" sz="2400" dirty="0"/>
              <a:t>management </a:t>
            </a:r>
            <a:endParaRPr lang="en-US" sz="2400" dirty="0" smtClean="0"/>
          </a:p>
          <a:p>
            <a:pPr marL="457200" indent="-457200">
              <a:buClr>
                <a:schemeClr val="tx1"/>
              </a:buClr>
              <a:buSzPct val="100000"/>
              <a:buFont typeface="+mj-lt"/>
              <a:buAutoNum type="arabicPeriod"/>
            </a:pPr>
            <a:r>
              <a:rPr lang="en-US" sz="2400" dirty="0" smtClean="0"/>
              <a:t>Individual patient supports</a:t>
            </a:r>
          </a:p>
          <a:p>
            <a:pPr marL="0" indent="0">
              <a:buClr>
                <a:schemeClr val="tx1"/>
              </a:buClr>
              <a:buSzPct val="100000"/>
              <a:buNone/>
            </a:pPr>
            <a:endParaRPr lang="en-US" sz="1600" dirty="0" smtClean="0">
              <a:sym typeface="Wingdings" panose="05000000000000000000" pitchFamily="2" charset="2"/>
            </a:endParaRPr>
          </a:p>
          <a:p>
            <a:pPr marL="0" indent="0">
              <a:buClr>
                <a:schemeClr val="tx1"/>
              </a:buClr>
              <a:buSzPct val="100000"/>
              <a:buNone/>
            </a:pPr>
            <a:r>
              <a:rPr lang="en-US" sz="2400" dirty="0" smtClean="0">
                <a:sym typeface="Wingdings" panose="05000000000000000000" pitchFamily="2" charset="2"/>
              </a:rPr>
              <a:t> 	</a:t>
            </a:r>
            <a:r>
              <a:rPr lang="en-US" sz="2400" dirty="0" smtClean="0"/>
              <a:t>Hypertension control </a:t>
            </a:r>
            <a:r>
              <a:rPr lang="en-US" sz="2400" dirty="0"/>
              <a:t>c</a:t>
            </a:r>
            <a:r>
              <a:rPr lang="en-US" sz="2400" dirty="0" smtClean="0"/>
              <a:t>ase studies</a:t>
            </a:r>
            <a:endParaRPr lang="en-US" sz="2400" dirty="0"/>
          </a:p>
        </p:txBody>
      </p:sp>
      <p:pic>
        <p:nvPicPr>
          <p:cNvPr id="4" name="Picture 3"/>
          <p:cNvPicPr/>
          <p:nvPr/>
        </p:nvPicPr>
        <p:blipFill rotWithShape="1">
          <a:blip r:embed="rId3"/>
          <a:srcRect l="24662" t="55717" r="7483" b="17759"/>
          <a:stretch/>
        </p:blipFill>
        <p:spPr bwMode="auto">
          <a:xfrm>
            <a:off x="1475656" y="4265083"/>
            <a:ext cx="5867400"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5839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609600"/>
          </a:xfrm>
        </p:spPr>
        <p:txBody>
          <a:bodyPr>
            <a:normAutofit/>
          </a:bodyPr>
          <a:lstStyle/>
          <a:p>
            <a:r>
              <a:rPr lang="en-US" sz="3200" b="1" dirty="0" smtClean="0"/>
              <a:t>Key Foundations</a:t>
            </a:r>
            <a:endParaRPr lang="en-US" sz="3200" b="1" dirty="0"/>
          </a:p>
        </p:txBody>
      </p:sp>
      <p:sp>
        <p:nvSpPr>
          <p:cNvPr id="3" name="Content Placeholder 2"/>
          <p:cNvSpPr>
            <a:spLocks noGrp="1"/>
          </p:cNvSpPr>
          <p:nvPr>
            <p:ph idx="1"/>
          </p:nvPr>
        </p:nvSpPr>
        <p:spPr>
          <a:xfrm>
            <a:off x="457200" y="1628800"/>
            <a:ext cx="8229600" cy="4176464"/>
          </a:xfrm>
        </p:spPr>
        <p:txBody>
          <a:bodyPr>
            <a:normAutofit/>
          </a:bodyPr>
          <a:lstStyle/>
          <a:p>
            <a:pPr>
              <a:buClr>
                <a:schemeClr val="tx1"/>
              </a:buClr>
              <a:buSzPct val="70000"/>
              <a:buFont typeface="Wingdings" pitchFamily="2" charset="2"/>
              <a:buChar char="q"/>
            </a:pPr>
            <a:r>
              <a:rPr lang="en-US" sz="2800" b="1" dirty="0"/>
              <a:t>Change Concepts:</a:t>
            </a:r>
          </a:p>
          <a:p>
            <a:pPr lvl="1">
              <a:buClr>
                <a:schemeClr val="tx1"/>
              </a:buClr>
              <a:buSzPct val="70000"/>
              <a:buFont typeface="Wingdings" pitchFamily="2" charset="2"/>
              <a:buChar char="q"/>
            </a:pPr>
            <a:r>
              <a:rPr lang="en-US" dirty="0"/>
              <a:t>Make </a:t>
            </a:r>
            <a:r>
              <a:rPr lang="en-US" dirty="0" smtClean="0"/>
              <a:t>hypertension control </a:t>
            </a:r>
            <a:r>
              <a:rPr lang="en-US" dirty="0"/>
              <a:t>a </a:t>
            </a:r>
            <a:r>
              <a:rPr lang="en-US" dirty="0" smtClean="0"/>
              <a:t>practice priority</a:t>
            </a:r>
            <a:endParaRPr lang="en-US" dirty="0"/>
          </a:p>
          <a:p>
            <a:pPr lvl="1">
              <a:buClr>
                <a:schemeClr val="tx1"/>
              </a:buClr>
              <a:buSzPct val="70000"/>
              <a:buFont typeface="Wingdings" pitchFamily="2" charset="2"/>
              <a:buChar char="q"/>
            </a:pPr>
            <a:r>
              <a:rPr lang="en-US" dirty="0"/>
              <a:t>Implement a </a:t>
            </a:r>
            <a:r>
              <a:rPr lang="en-US" dirty="0" smtClean="0"/>
              <a:t>policy </a:t>
            </a:r>
            <a:r>
              <a:rPr lang="en-US" dirty="0"/>
              <a:t>to </a:t>
            </a:r>
            <a:r>
              <a:rPr lang="en-US" dirty="0" smtClean="0"/>
              <a:t>address blood pressure for every patient </a:t>
            </a:r>
            <a:r>
              <a:rPr lang="en-US" dirty="0"/>
              <a:t>with </a:t>
            </a:r>
            <a:r>
              <a:rPr lang="en-US" dirty="0" smtClean="0"/>
              <a:t>hypertension </a:t>
            </a:r>
            <a:r>
              <a:rPr lang="en-US" dirty="0"/>
              <a:t>at e</a:t>
            </a:r>
            <a:r>
              <a:rPr lang="en-US" dirty="0" smtClean="0"/>
              <a:t>very visit</a:t>
            </a:r>
            <a:endParaRPr lang="en-US" dirty="0"/>
          </a:p>
          <a:p>
            <a:pPr lvl="1">
              <a:buClr>
                <a:schemeClr val="tx1"/>
              </a:buClr>
              <a:buSzPct val="70000"/>
              <a:buFont typeface="Wingdings" pitchFamily="2" charset="2"/>
              <a:buChar char="q"/>
            </a:pPr>
            <a:r>
              <a:rPr lang="en-US" dirty="0"/>
              <a:t>Train and </a:t>
            </a:r>
            <a:r>
              <a:rPr lang="en-US" dirty="0" smtClean="0"/>
              <a:t>evaluate direct care staff </a:t>
            </a:r>
            <a:r>
              <a:rPr lang="en-US" dirty="0"/>
              <a:t>on </a:t>
            </a:r>
            <a:r>
              <a:rPr lang="en-US" dirty="0" smtClean="0"/>
              <a:t>accurate blood pressure measurement </a:t>
            </a:r>
            <a:r>
              <a:rPr lang="en-US" dirty="0"/>
              <a:t>and </a:t>
            </a:r>
            <a:r>
              <a:rPr lang="en-US" dirty="0" smtClean="0"/>
              <a:t>recording</a:t>
            </a:r>
            <a:endParaRPr lang="en-US" dirty="0"/>
          </a:p>
          <a:p>
            <a:pPr lvl="1">
              <a:buClr>
                <a:schemeClr val="tx1"/>
              </a:buClr>
              <a:buSzPct val="70000"/>
              <a:buFont typeface="Wingdings" pitchFamily="2" charset="2"/>
              <a:buChar char="q"/>
            </a:pPr>
            <a:r>
              <a:rPr lang="en-US" dirty="0"/>
              <a:t>Systematically </a:t>
            </a:r>
            <a:r>
              <a:rPr lang="en-US" dirty="0" smtClean="0"/>
              <a:t>use evidence-based </a:t>
            </a:r>
            <a:r>
              <a:rPr lang="en-US" dirty="0"/>
              <a:t>h</a:t>
            </a:r>
            <a:r>
              <a:rPr lang="en-US" dirty="0" smtClean="0"/>
              <a:t>ypertension guidelines </a:t>
            </a:r>
            <a:r>
              <a:rPr lang="en-US" dirty="0"/>
              <a:t>and </a:t>
            </a:r>
            <a:r>
              <a:rPr lang="en-US" dirty="0" smtClean="0"/>
              <a:t>treatment protocols</a:t>
            </a:r>
            <a:endParaRPr lang="en-US" dirty="0"/>
          </a:p>
          <a:p>
            <a:pPr lvl="1">
              <a:buClr>
                <a:schemeClr val="tx1"/>
              </a:buClr>
              <a:buSzPct val="70000"/>
              <a:buFont typeface="Wingdings" pitchFamily="2" charset="2"/>
              <a:buChar char="q"/>
            </a:pPr>
            <a:r>
              <a:rPr lang="en-US" dirty="0"/>
              <a:t>Equip </a:t>
            </a:r>
            <a:r>
              <a:rPr lang="en-US" dirty="0" smtClean="0"/>
              <a:t>direct care staff </a:t>
            </a:r>
            <a:r>
              <a:rPr lang="en-US" dirty="0"/>
              <a:t>to </a:t>
            </a:r>
            <a:r>
              <a:rPr lang="en-US" dirty="0" smtClean="0"/>
              <a:t>facilitate patient self-management</a:t>
            </a:r>
            <a:endParaRPr lang="en-US" dirty="0"/>
          </a:p>
        </p:txBody>
      </p:sp>
    </p:spTree>
    <p:extLst>
      <p:ext uri="{BB962C8B-B14F-4D97-AF65-F5344CB8AC3E}">
        <p14:creationId xmlns:p14="http://schemas.microsoft.com/office/powerpoint/2010/main" val="15536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702133" y="3546785"/>
            <a:ext cx="2551520" cy="3288513"/>
          </a:xfrm>
          <a:prstGeom prst="rect">
            <a:avLst/>
          </a:prstGeom>
          <a:ln>
            <a:solidFill>
              <a:schemeClr val="tx1"/>
            </a:solidFill>
          </a:ln>
        </p:spPr>
      </p:pic>
      <p:sp>
        <p:nvSpPr>
          <p:cNvPr id="3" name="Content Placeholder 2"/>
          <p:cNvSpPr>
            <a:spLocks noGrp="1"/>
          </p:cNvSpPr>
          <p:nvPr>
            <p:ph idx="1"/>
          </p:nvPr>
        </p:nvSpPr>
        <p:spPr>
          <a:xfrm>
            <a:off x="1907703" y="663776"/>
            <a:ext cx="6616943" cy="674337"/>
          </a:xfrm>
          <a:solidFill>
            <a:schemeClr val="accent2">
              <a:lumMod val="75000"/>
            </a:schemeClr>
          </a:solidFill>
          <a:ln>
            <a:solidFill>
              <a:schemeClr val="tx1"/>
            </a:solidFill>
          </a:ln>
        </p:spPr>
        <p:txBody>
          <a:bodyPr>
            <a:normAutofit lnSpcReduction="10000"/>
          </a:bodyPr>
          <a:lstStyle/>
          <a:p>
            <a:pPr marL="0" lvl="1" indent="0" algn="ctr">
              <a:buNone/>
            </a:pPr>
            <a:r>
              <a:rPr lang="en-US" sz="2000" b="1" dirty="0">
                <a:solidFill>
                  <a:schemeClr val="bg1"/>
                </a:solidFill>
              </a:rPr>
              <a:t>Train </a:t>
            </a:r>
            <a:r>
              <a:rPr lang="en-US" sz="2000" b="1" dirty="0" smtClean="0">
                <a:solidFill>
                  <a:schemeClr val="bg1"/>
                </a:solidFill>
              </a:rPr>
              <a:t>And Evaluate Direct Care Staff On Accurate Blood Pressure Measurement And Recording</a:t>
            </a:r>
          </a:p>
          <a:p>
            <a:endParaRPr lang="en-US" b="1" dirty="0">
              <a:solidFill>
                <a:schemeClr val="bg1"/>
              </a:solidFill>
            </a:endParaRPr>
          </a:p>
        </p:txBody>
      </p:sp>
      <p:sp>
        <p:nvSpPr>
          <p:cNvPr id="4" name="TextBox 3"/>
          <p:cNvSpPr txBox="1"/>
          <p:nvPr/>
        </p:nvSpPr>
        <p:spPr>
          <a:xfrm>
            <a:off x="1922802" y="1625797"/>
            <a:ext cx="2880320" cy="923330"/>
          </a:xfrm>
          <a:prstGeom prst="rect">
            <a:avLst/>
          </a:prstGeom>
          <a:solidFill>
            <a:schemeClr val="bg1">
              <a:lumMod val="75000"/>
            </a:schemeClr>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1. Provide Guidance On Measuring BP Accurately</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5652120" y="1625797"/>
            <a:ext cx="2872526" cy="923330"/>
          </a:xfrm>
          <a:prstGeom prst="rect">
            <a:avLst/>
          </a:prstGeom>
          <a:solidFill>
            <a:schemeClr val="bg1">
              <a:lumMod val="75000"/>
            </a:schemeClr>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2. Assess Adherence To Proper BP Measurement Technique</a:t>
            </a:r>
            <a:endParaRPr lang="en-US" b="1" dirty="0"/>
          </a:p>
        </p:txBody>
      </p:sp>
      <p:pic>
        <p:nvPicPr>
          <p:cNvPr id="7" name="Picture 6"/>
          <p:cNvPicPr>
            <a:picLocks noChangeAspect="1"/>
          </p:cNvPicPr>
          <p:nvPr/>
        </p:nvPicPr>
        <p:blipFill>
          <a:blip r:embed="rId4"/>
          <a:stretch>
            <a:fillRect/>
          </a:stretch>
        </p:blipFill>
        <p:spPr>
          <a:xfrm>
            <a:off x="3345229" y="3221217"/>
            <a:ext cx="2549134" cy="3293481"/>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788024" y="3500660"/>
            <a:ext cx="2595331" cy="3334638"/>
          </a:xfrm>
          <a:prstGeom prst="rect">
            <a:avLst/>
          </a:prstGeom>
          <a:ln>
            <a:solidFill>
              <a:schemeClr val="tx1"/>
            </a:solidFill>
          </a:ln>
        </p:spPr>
      </p:pic>
      <p:sp>
        <p:nvSpPr>
          <p:cNvPr id="11" name="TextBox 10"/>
          <p:cNvSpPr txBox="1"/>
          <p:nvPr/>
        </p:nvSpPr>
        <p:spPr>
          <a:xfrm>
            <a:off x="216569" y="677778"/>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Change Concept</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216569" y="1764296"/>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Change Ideas</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216569" y="4844813"/>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Tools &amp; Resources</a:t>
            </a:r>
            <a:endParaRPr lang="en-US" b="1" dirty="0">
              <a:latin typeface="Arial" panose="020B0604020202020204" pitchFamily="34" charset="0"/>
              <a:cs typeface="Arial" panose="020B0604020202020204" pitchFamily="34" charset="0"/>
            </a:endParaRPr>
          </a:p>
        </p:txBody>
      </p:sp>
      <p:sp>
        <p:nvSpPr>
          <p:cNvPr id="14" name="Down Arrow 13"/>
          <p:cNvSpPr/>
          <p:nvPr/>
        </p:nvSpPr>
        <p:spPr>
          <a:xfrm>
            <a:off x="3254950" y="134578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Down Arrow 14"/>
          <p:cNvSpPr/>
          <p:nvPr/>
        </p:nvSpPr>
        <p:spPr>
          <a:xfrm>
            <a:off x="6980371" y="134578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Brace 16"/>
          <p:cNvSpPr/>
          <p:nvPr/>
        </p:nvSpPr>
        <p:spPr>
          <a:xfrm rot="16200000">
            <a:off x="5158273" y="-555523"/>
            <a:ext cx="360529" cy="7272809"/>
          </a:xfrm>
          <a:prstGeom prst="rightBrace">
            <a:avLst>
              <a:gd name="adj1" fmla="val 8333"/>
              <a:gd name="adj2" fmla="val 7417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Down Arrow 17"/>
          <p:cNvSpPr/>
          <p:nvPr/>
        </p:nvSpPr>
        <p:spPr>
          <a:xfrm>
            <a:off x="6980371" y="256500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a:stretch>
            <a:fillRect/>
          </a:stretch>
        </p:blipFill>
        <p:spPr>
          <a:xfrm>
            <a:off x="6246382" y="3309069"/>
            <a:ext cx="2582154" cy="3334638"/>
          </a:xfrm>
          <a:prstGeom prst="rect">
            <a:avLst/>
          </a:prstGeom>
          <a:ln>
            <a:solidFill>
              <a:schemeClr val="tx1"/>
            </a:solidFill>
          </a:ln>
        </p:spPr>
      </p:pic>
    </p:spTree>
    <p:extLst>
      <p:ext uri="{BB962C8B-B14F-4D97-AF65-F5344CB8AC3E}">
        <p14:creationId xmlns:p14="http://schemas.microsoft.com/office/powerpoint/2010/main" val="86478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p:bldP spid="14" grpId="0" animBg="1"/>
      <p:bldP spid="15"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40" y="548680"/>
            <a:ext cx="8229600" cy="990600"/>
          </a:xfrm>
        </p:spPr>
        <p:txBody>
          <a:bodyPr>
            <a:noAutofit/>
          </a:bodyPr>
          <a:lstStyle/>
          <a:p>
            <a:r>
              <a:rPr lang="en-US" sz="3200" b="1" dirty="0" smtClean="0"/>
              <a:t>Population Health Management</a:t>
            </a:r>
            <a:endParaRPr lang="en-US" sz="3200" b="1" dirty="0"/>
          </a:p>
        </p:txBody>
      </p:sp>
      <p:sp>
        <p:nvSpPr>
          <p:cNvPr id="3" name="Content Placeholder 2"/>
          <p:cNvSpPr>
            <a:spLocks noGrp="1"/>
          </p:cNvSpPr>
          <p:nvPr>
            <p:ph idx="1"/>
          </p:nvPr>
        </p:nvSpPr>
        <p:spPr>
          <a:xfrm>
            <a:off x="462940" y="1700808"/>
            <a:ext cx="8229600" cy="3694699"/>
          </a:xfrm>
        </p:spPr>
        <p:txBody>
          <a:bodyPr/>
          <a:lstStyle/>
          <a:p>
            <a:pPr>
              <a:buClr>
                <a:schemeClr val="tx1"/>
              </a:buClr>
              <a:buSzPct val="70000"/>
              <a:buFont typeface="Wingdings" pitchFamily="2" charset="2"/>
              <a:buChar char="q"/>
            </a:pPr>
            <a:r>
              <a:rPr lang="en-US" sz="2800" b="1" dirty="0"/>
              <a:t>Change Concepts:</a:t>
            </a:r>
          </a:p>
          <a:p>
            <a:pPr lvl="1">
              <a:buClr>
                <a:schemeClr val="tx1"/>
              </a:buClr>
              <a:buSzPct val="70000"/>
              <a:buFont typeface="Wingdings" pitchFamily="2" charset="2"/>
              <a:buChar char="q"/>
            </a:pPr>
            <a:r>
              <a:rPr lang="en-US" dirty="0"/>
              <a:t>Use a </a:t>
            </a:r>
            <a:r>
              <a:rPr lang="en-US" dirty="0" smtClean="0"/>
              <a:t>registry </a:t>
            </a:r>
            <a:r>
              <a:rPr lang="en-US" dirty="0"/>
              <a:t>to </a:t>
            </a:r>
            <a:r>
              <a:rPr lang="en-US" dirty="0" smtClean="0"/>
              <a:t>identify</a:t>
            </a:r>
            <a:r>
              <a:rPr lang="en-US" dirty="0"/>
              <a:t>, </a:t>
            </a:r>
            <a:r>
              <a:rPr lang="en-US" dirty="0" smtClean="0"/>
              <a:t>track, </a:t>
            </a:r>
            <a:r>
              <a:rPr lang="en-US" dirty="0"/>
              <a:t>and </a:t>
            </a:r>
            <a:r>
              <a:rPr lang="en-US" dirty="0" smtClean="0"/>
              <a:t>manage patients </a:t>
            </a:r>
            <a:r>
              <a:rPr lang="en-US" dirty="0"/>
              <a:t>with </a:t>
            </a:r>
            <a:r>
              <a:rPr lang="en-US" dirty="0" smtClean="0"/>
              <a:t>hypertension </a:t>
            </a:r>
          </a:p>
          <a:p>
            <a:pPr lvl="1">
              <a:buClr>
                <a:schemeClr val="tx1"/>
              </a:buClr>
              <a:buSzPct val="70000"/>
              <a:buFont typeface="Wingdings" pitchFamily="2" charset="2"/>
              <a:buChar char="q"/>
            </a:pPr>
            <a:r>
              <a:rPr lang="en-US" dirty="0" smtClean="0"/>
              <a:t>Use </a:t>
            </a:r>
            <a:r>
              <a:rPr lang="en-US" dirty="0"/>
              <a:t>c</a:t>
            </a:r>
            <a:r>
              <a:rPr lang="en-US" dirty="0" smtClean="0"/>
              <a:t>linician-managed protocols </a:t>
            </a:r>
            <a:r>
              <a:rPr lang="en-US" dirty="0"/>
              <a:t>for </a:t>
            </a:r>
            <a:r>
              <a:rPr lang="en-US" dirty="0" smtClean="0"/>
              <a:t>medication </a:t>
            </a:r>
            <a:r>
              <a:rPr lang="en-US" dirty="0"/>
              <a:t>a</a:t>
            </a:r>
            <a:r>
              <a:rPr lang="en-US" dirty="0" smtClean="0"/>
              <a:t>djustment </a:t>
            </a:r>
            <a:r>
              <a:rPr lang="en-US" dirty="0"/>
              <a:t>and </a:t>
            </a:r>
            <a:r>
              <a:rPr lang="en-US" dirty="0" smtClean="0"/>
              <a:t>lifestyle recommendations</a:t>
            </a:r>
            <a:endParaRPr lang="en-US" dirty="0"/>
          </a:p>
          <a:p>
            <a:pPr lvl="1">
              <a:buClr>
                <a:schemeClr val="tx1"/>
              </a:buClr>
              <a:buSzPct val="70000"/>
              <a:buFont typeface="Wingdings" pitchFamily="2" charset="2"/>
              <a:buChar char="q"/>
            </a:pPr>
            <a:r>
              <a:rPr lang="en-US" dirty="0"/>
              <a:t>Use </a:t>
            </a:r>
            <a:r>
              <a:rPr lang="en-US" dirty="0" smtClean="0"/>
              <a:t>practice data </a:t>
            </a:r>
            <a:r>
              <a:rPr lang="en-US" dirty="0"/>
              <a:t>to </a:t>
            </a:r>
            <a:r>
              <a:rPr lang="en-US" dirty="0" smtClean="0"/>
              <a:t>drive improvement</a:t>
            </a:r>
            <a:endParaRPr lang="en-US" dirty="0"/>
          </a:p>
          <a:p>
            <a:endParaRPr lang="en-US" dirty="0"/>
          </a:p>
        </p:txBody>
      </p:sp>
    </p:spTree>
    <p:extLst>
      <p:ext uri="{BB962C8B-B14F-4D97-AF65-F5344CB8AC3E}">
        <p14:creationId xmlns:p14="http://schemas.microsoft.com/office/powerpoint/2010/main" val="30903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818965" y="3660155"/>
            <a:ext cx="2471511" cy="3190317"/>
          </a:xfrm>
          <a:prstGeom prst="rect">
            <a:avLst/>
          </a:prstGeom>
          <a:ln>
            <a:solidFill>
              <a:schemeClr val="tx1"/>
            </a:solidFill>
          </a:ln>
        </p:spPr>
      </p:pic>
      <p:sp>
        <p:nvSpPr>
          <p:cNvPr id="3" name="Content Placeholder 2"/>
          <p:cNvSpPr>
            <a:spLocks noGrp="1"/>
          </p:cNvSpPr>
          <p:nvPr>
            <p:ph idx="1"/>
          </p:nvPr>
        </p:nvSpPr>
        <p:spPr>
          <a:xfrm>
            <a:off x="1907703" y="663776"/>
            <a:ext cx="6616943" cy="674337"/>
          </a:xfrm>
          <a:solidFill>
            <a:schemeClr val="accent4">
              <a:lumMod val="75000"/>
            </a:schemeClr>
          </a:solidFill>
          <a:ln>
            <a:solidFill>
              <a:schemeClr val="tx1"/>
            </a:solidFill>
          </a:ln>
        </p:spPr>
        <p:txBody>
          <a:bodyPr anchor="ctr">
            <a:normAutofit/>
          </a:bodyPr>
          <a:lstStyle/>
          <a:p>
            <a:pPr marL="0" lvl="1" indent="0" algn="ctr">
              <a:buNone/>
            </a:pPr>
            <a:r>
              <a:rPr lang="en-US" sz="2000" b="1" dirty="0">
                <a:solidFill>
                  <a:schemeClr val="bg1"/>
                </a:solidFill>
              </a:rPr>
              <a:t>Use </a:t>
            </a:r>
            <a:r>
              <a:rPr lang="en-US" sz="2000" b="1" dirty="0" smtClean="0">
                <a:solidFill>
                  <a:schemeClr val="bg1"/>
                </a:solidFill>
              </a:rPr>
              <a:t>Practice Data To Drive Improvement</a:t>
            </a:r>
            <a:endParaRPr lang="en-US" sz="2000" b="1" dirty="0">
              <a:solidFill>
                <a:schemeClr val="bg1"/>
              </a:solidFill>
            </a:endParaRPr>
          </a:p>
        </p:txBody>
      </p:sp>
      <p:sp>
        <p:nvSpPr>
          <p:cNvPr id="4" name="TextBox 3"/>
          <p:cNvSpPr txBox="1"/>
          <p:nvPr/>
        </p:nvSpPr>
        <p:spPr>
          <a:xfrm>
            <a:off x="1922802" y="1625797"/>
            <a:ext cx="2880320" cy="923330"/>
          </a:xfrm>
          <a:prstGeom prst="rect">
            <a:avLst/>
          </a:prstGeom>
          <a:solidFill>
            <a:schemeClr val="bg1">
              <a:lumMod val="75000"/>
            </a:schemeClr>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Determine HTN Control Metrics For The Practice</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5069195" y="1625797"/>
            <a:ext cx="3455451" cy="923330"/>
          </a:xfrm>
          <a:prstGeom prst="rect">
            <a:avLst/>
          </a:prstGeom>
          <a:solidFill>
            <a:schemeClr val="bg1">
              <a:lumMod val="75000"/>
            </a:schemeClr>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Regularly Provide A Dashboard With BP Goals, Metrics, And Performance</a:t>
            </a:r>
            <a:endParaRPr lang="en-US" b="1" dirty="0"/>
          </a:p>
        </p:txBody>
      </p:sp>
      <p:sp>
        <p:nvSpPr>
          <p:cNvPr id="11" name="TextBox 10"/>
          <p:cNvSpPr txBox="1"/>
          <p:nvPr/>
        </p:nvSpPr>
        <p:spPr>
          <a:xfrm>
            <a:off x="216569" y="677778"/>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Change Concept</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216569" y="1764296"/>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Change Ideas</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216569" y="4844813"/>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Tools &amp; Resources</a:t>
            </a:r>
            <a:endParaRPr lang="en-US" b="1" dirty="0">
              <a:latin typeface="Arial" panose="020B0604020202020204" pitchFamily="34" charset="0"/>
              <a:cs typeface="Arial" panose="020B0604020202020204" pitchFamily="34" charset="0"/>
            </a:endParaRPr>
          </a:p>
        </p:txBody>
      </p:sp>
      <p:sp>
        <p:nvSpPr>
          <p:cNvPr id="14" name="Down Arrow 13"/>
          <p:cNvSpPr/>
          <p:nvPr/>
        </p:nvSpPr>
        <p:spPr>
          <a:xfrm>
            <a:off x="3254950" y="134578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Down Arrow 14"/>
          <p:cNvSpPr/>
          <p:nvPr/>
        </p:nvSpPr>
        <p:spPr>
          <a:xfrm>
            <a:off x="6980371" y="134578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Brace 16"/>
          <p:cNvSpPr/>
          <p:nvPr/>
        </p:nvSpPr>
        <p:spPr>
          <a:xfrm rot="16200000">
            <a:off x="5158273" y="-555523"/>
            <a:ext cx="360529" cy="7272809"/>
          </a:xfrm>
          <a:prstGeom prst="rightBrace">
            <a:avLst>
              <a:gd name="adj1" fmla="val 8333"/>
              <a:gd name="adj2" fmla="val 7417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Down Arrow 17"/>
          <p:cNvSpPr/>
          <p:nvPr/>
        </p:nvSpPr>
        <p:spPr>
          <a:xfrm>
            <a:off x="6980371" y="256500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744864" y="3309069"/>
            <a:ext cx="2453292" cy="3168223"/>
          </a:xfrm>
          <a:prstGeom prst="rect">
            <a:avLst/>
          </a:prstGeom>
          <a:ln>
            <a:solidFill>
              <a:schemeClr val="tx1"/>
            </a:solidFill>
          </a:ln>
        </p:spPr>
      </p:pic>
      <p:pic>
        <p:nvPicPr>
          <p:cNvPr id="2" name="Picture 1"/>
          <p:cNvPicPr>
            <a:picLocks noChangeAspect="1"/>
          </p:cNvPicPr>
          <p:nvPr/>
        </p:nvPicPr>
        <p:blipFill>
          <a:blip r:embed="rId5"/>
          <a:stretch>
            <a:fillRect/>
          </a:stretch>
        </p:blipFill>
        <p:spPr>
          <a:xfrm>
            <a:off x="4409780" y="3701802"/>
            <a:ext cx="2494059" cy="3156198"/>
          </a:xfrm>
          <a:prstGeom prst="rect">
            <a:avLst/>
          </a:prstGeom>
          <a:ln>
            <a:solidFill>
              <a:schemeClr val="tx1"/>
            </a:solidFill>
          </a:ln>
        </p:spPr>
      </p:pic>
      <p:pic>
        <p:nvPicPr>
          <p:cNvPr id="16" name="Picture 15"/>
          <p:cNvPicPr>
            <a:picLocks noChangeAspect="1"/>
          </p:cNvPicPr>
          <p:nvPr/>
        </p:nvPicPr>
        <p:blipFill rotWithShape="1">
          <a:blip r:embed="rId6"/>
          <a:srcRect b="14250"/>
          <a:stretch/>
        </p:blipFill>
        <p:spPr>
          <a:xfrm>
            <a:off x="6659481" y="4111631"/>
            <a:ext cx="2509753" cy="2773754"/>
          </a:xfrm>
          <a:prstGeom prst="rect">
            <a:avLst/>
          </a:prstGeom>
        </p:spPr>
      </p:pic>
      <p:pic>
        <p:nvPicPr>
          <p:cNvPr id="6" name="Picture 5"/>
          <p:cNvPicPr>
            <a:picLocks noChangeAspect="1"/>
          </p:cNvPicPr>
          <p:nvPr/>
        </p:nvPicPr>
        <p:blipFill>
          <a:blip r:embed="rId7"/>
          <a:stretch>
            <a:fillRect/>
          </a:stretch>
        </p:blipFill>
        <p:spPr>
          <a:xfrm>
            <a:off x="5816148" y="3213491"/>
            <a:ext cx="2432028" cy="3139351"/>
          </a:xfrm>
          <a:prstGeom prst="rect">
            <a:avLst/>
          </a:prstGeom>
          <a:ln>
            <a:solidFill>
              <a:schemeClr val="tx1"/>
            </a:solidFill>
          </a:ln>
        </p:spPr>
      </p:pic>
    </p:spTree>
    <p:extLst>
      <p:ext uri="{BB962C8B-B14F-4D97-AF65-F5344CB8AC3E}">
        <p14:creationId xmlns:p14="http://schemas.microsoft.com/office/powerpoint/2010/main" val="31164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p:bldP spid="14" grpId="0" animBg="1"/>
      <p:bldP spid="15"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162"/>
          </a:xfrm>
        </p:spPr>
        <p:txBody>
          <a:bodyPr/>
          <a:lstStyle/>
          <a:p>
            <a:r>
              <a:rPr lang="en-US" dirty="0" smtClean="0"/>
              <a:t>Presentation Outline </a:t>
            </a:r>
            <a:endParaRPr lang="en-US" dirty="0"/>
          </a:p>
        </p:txBody>
      </p:sp>
      <p:sp>
        <p:nvSpPr>
          <p:cNvPr id="3" name="Content Placeholder 2"/>
          <p:cNvSpPr>
            <a:spLocks noGrp="1"/>
          </p:cNvSpPr>
          <p:nvPr>
            <p:ph idx="1"/>
          </p:nvPr>
        </p:nvSpPr>
        <p:spPr>
          <a:xfrm>
            <a:off x="457200" y="1772816"/>
            <a:ext cx="8229600" cy="4191000"/>
          </a:xfrm>
        </p:spPr>
        <p:txBody>
          <a:bodyPr/>
          <a:lstStyle/>
          <a:p>
            <a:r>
              <a:rPr lang="en-US" dirty="0" smtClean="0"/>
              <a:t>Million Hearts</a:t>
            </a:r>
            <a:r>
              <a:rPr lang="en-US" baseline="30000" dirty="0" smtClean="0"/>
              <a:t>®</a:t>
            </a:r>
            <a:r>
              <a:rPr lang="en-US" dirty="0" smtClean="0"/>
              <a:t> overview</a:t>
            </a:r>
          </a:p>
          <a:p>
            <a:r>
              <a:rPr lang="en-US" dirty="0" smtClean="0"/>
              <a:t>Hypertension in the U.S.</a:t>
            </a:r>
          </a:p>
          <a:p>
            <a:r>
              <a:rPr lang="en-US" dirty="0" smtClean="0"/>
              <a:t>Continuous Quality Improvement </a:t>
            </a:r>
          </a:p>
          <a:p>
            <a:r>
              <a:rPr lang="en-US" dirty="0" smtClean="0"/>
              <a:t>Million Hearts</a:t>
            </a:r>
            <a:r>
              <a:rPr lang="en-US" baseline="30000" dirty="0" smtClean="0"/>
              <a:t>®</a:t>
            </a:r>
            <a:r>
              <a:rPr lang="en-US" dirty="0" smtClean="0"/>
              <a:t> Hypertension Control Change Package</a:t>
            </a:r>
          </a:p>
          <a:p>
            <a:r>
              <a:rPr lang="en-US" dirty="0" smtClean="0"/>
              <a:t>Additional tools </a:t>
            </a:r>
          </a:p>
          <a:p>
            <a:endParaRPr lang="en-US" dirty="0" smtClean="0">
              <a:solidFill>
                <a:schemeClr val="accent6">
                  <a:lumMod val="75000"/>
                </a:schemeClr>
              </a:solidFill>
            </a:endParaRPr>
          </a:p>
          <a:p>
            <a:pPr marL="0" indent="0">
              <a:buNone/>
            </a:pPr>
            <a:endParaRPr lang="en-US" dirty="0"/>
          </a:p>
        </p:txBody>
      </p:sp>
    </p:spTree>
    <p:extLst>
      <p:ext uri="{BB962C8B-B14F-4D97-AF65-F5344CB8AC3E}">
        <p14:creationId xmlns:p14="http://schemas.microsoft.com/office/powerpoint/2010/main" val="20774672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b="1" dirty="0" smtClean="0"/>
              <a:t>Individual Patient Supports </a:t>
            </a:r>
            <a:endParaRPr lang="en-US" sz="3200" b="1" dirty="0"/>
          </a:p>
        </p:txBody>
      </p:sp>
      <p:sp>
        <p:nvSpPr>
          <p:cNvPr id="3" name="Content Placeholder 2"/>
          <p:cNvSpPr>
            <a:spLocks noGrp="1"/>
          </p:cNvSpPr>
          <p:nvPr>
            <p:ph idx="1"/>
          </p:nvPr>
        </p:nvSpPr>
        <p:spPr>
          <a:xfrm>
            <a:off x="457200" y="1772816"/>
            <a:ext cx="8229600" cy="4320480"/>
          </a:xfrm>
        </p:spPr>
        <p:txBody>
          <a:bodyPr>
            <a:normAutofit fontScale="92500" lnSpcReduction="10000"/>
          </a:bodyPr>
          <a:lstStyle/>
          <a:p>
            <a:pPr>
              <a:buClr>
                <a:schemeClr val="tx1"/>
              </a:buClr>
              <a:buSzPct val="70000"/>
              <a:buFont typeface="Wingdings" pitchFamily="2" charset="2"/>
              <a:buChar char="q"/>
            </a:pPr>
            <a:r>
              <a:rPr lang="en-US" sz="2800" b="1" dirty="0"/>
              <a:t>Change Concepts:</a:t>
            </a:r>
          </a:p>
          <a:p>
            <a:pPr lvl="1">
              <a:buClr>
                <a:schemeClr val="tx1"/>
              </a:buClr>
              <a:buSzPct val="70000"/>
              <a:buFont typeface="Wingdings" pitchFamily="2" charset="2"/>
              <a:buChar char="q"/>
            </a:pPr>
            <a:r>
              <a:rPr lang="en-US" dirty="0"/>
              <a:t>Support </a:t>
            </a:r>
            <a:r>
              <a:rPr lang="en-US" dirty="0" smtClean="0"/>
              <a:t>patients </a:t>
            </a:r>
            <a:r>
              <a:rPr lang="en-US" dirty="0"/>
              <a:t>in </a:t>
            </a:r>
            <a:r>
              <a:rPr lang="en-US" dirty="0" smtClean="0"/>
              <a:t>hypertension self-management during </a:t>
            </a:r>
            <a:r>
              <a:rPr lang="en-US" dirty="0"/>
              <a:t>their </a:t>
            </a:r>
            <a:r>
              <a:rPr lang="en-US" dirty="0" smtClean="0"/>
              <a:t>routine daily activities</a:t>
            </a:r>
            <a:endParaRPr lang="en-US" dirty="0"/>
          </a:p>
          <a:p>
            <a:pPr lvl="1">
              <a:buClr>
                <a:schemeClr val="tx1"/>
              </a:buClr>
              <a:buSzPct val="70000"/>
              <a:buFont typeface="Wingdings" pitchFamily="2" charset="2"/>
              <a:buChar char="q"/>
            </a:pPr>
            <a:r>
              <a:rPr lang="en-US" dirty="0"/>
              <a:t>Prepare </a:t>
            </a:r>
            <a:r>
              <a:rPr lang="en-US" dirty="0" smtClean="0"/>
              <a:t>patients </a:t>
            </a:r>
            <a:r>
              <a:rPr lang="en-US" dirty="0"/>
              <a:t>and </a:t>
            </a:r>
            <a:r>
              <a:rPr lang="en-US" dirty="0" smtClean="0"/>
              <a:t>care team beforehand </a:t>
            </a:r>
            <a:r>
              <a:rPr lang="en-US" dirty="0"/>
              <a:t>for </a:t>
            </a:r>
            <a:r>
              <a:rPr lang="en-US" dirty="0" smtClean="0"/>
              <a:t>effective hypertension </a:t>
            </a:r>
            <a:r>
              <a:rPr lang="en-US" dirty="0"/>
              <a:t>m</a:t>
            </a:r>
            <a:r>
              <a:rPr lang="en-US" dirty="0" smtClean="0"/>
              <a:t>anagement during office </a:t>
            </a:r>
            <a:r>
              <a:rPr lang="en-US" dirty="0"/>
              <a:t>v</a:t>
            </a:r>
            <a:r>
              <a:rPr lang="en-US" dirty="0" smtClean="0"/>
              <a:t>isits</a:t>
            </a:r>
            <a:endParaRPr lang="en-US" dirty="0"/>
          </a:p>
          <a:p>
            <a:pPr lvl="1">
              <a:buClr>
                <a:schemeClr val="tx1"/>
              </a:buClr>
              <a:buSzPct val="70000"/>
              <a:buFont typeface="Wingdings" pitchFamily="2" charset="2"/>
              <a:buChar char="q"/>
            </a:pPr>
            <a:r>
              <a:rPr lang="en-US" dirty="0"/>
              <a:t>Use </a:t>
            </a:r>
            <a:r>
              <a:rPr lang="en-US" dirty="0" smtClean="0"/>
              <a:t>opportunities during each patient visit phase to optimize blood pressure management</a:t>
            </a:r>
          </a:p>
          <a:p>
            <a:pPr lvl="2">
              <a:buClr>
                <a:schemeClr val="tx1"/>
              </a:buClr>
              <a:buSzPct val="70000"/>
              <a:buFont typeface="Arial" panose="020B0604020202020204" pitchFamily="34" charset="0"/>
              <a:buChar char="─"/>
            </a:pPr>
            <a:r>
              <a:rPr lang="en-US" sz="1900" dirty="0" smtClean="0"/>
              <a:t>Intake</a:t>
            </a:r>
          </a:p>
          <a:p>
            <a:pPr lvl="2">
              <a:buClr>
                <a:schemeClr val="tx1"/>
              </a:buClr>
              <a:buSzPct val="70000"/>
              <a:buFont typeface="Arial" panose="020B0604020202020204" pitchFamily="34" charset="0"/>
              <a:buChar char="─"/>
            </a:pPr>
            <a:r>
              <a:rPr lang="en-US" sz="1900" dirty="0" smtClean="0"/>
              <a:t>Provider Encounter</a:t>
            </a:r>
          </a:p>
          <a:p>
            <a:pPr lvl="2">
              <a:buClr>
                <a:schemeClr val="tx1"/>
              </a:buClr>
              <a:buSzPct val="70000"/>
              <a:buFont typeface="Arial" panose="020B0604020202020204" pitchFamily="34" charset="0"/>
              <a:buChar char="─"/>
            </a:pPr>
            <a:r>
              <a:rPr lang="en-US" sz="1900" dirty="0"/>
              <a:t>Encounter </a:t>
            </a:r>
            <a:r>
              <a:rPr lang="en-US" sz="1900" dirty="0" smtClean="0"/>
              <a:t>Closing</a:t>
            </a:r>
          </a:p>
          <a:p>
            <a:pPr lvl="1">
              <a:buClr>
                <a:schemeClr val="tx1"/>
              </a:buClr>
              <a:buSzPct val="70000"/>
              <a:buFont typeface="Wingdings" pitchFamily="2" charset="2"/>
              <a:buChar char="q"/>
            </a:pPr>
            <a:r>
              <a:rPr lang="en-US" dirty="0" smtClean="0"/>
              <a:t>Follow up after visits </a:t>
            </a:r>
            <a:r>
              <a:rPr lang="en-US" dirty="0"/>
              <a:t>to </a:t>
            </a:r>
            <a:r>
              <a:rPr lang="en-US" dirty="0" smtClean="0"/>
              <a:t>monitor </a:t>
            </a:r>
            <a:r>
              <a:rPr lang="en-US" dirty="0"/>
              <a:t>and </a:t>
            </a:r>
            <a:r>
              <a:rPr lang="en-US" dirty="0" smtClean="0"/>
              <a:t>reinforce blood pressure management plans</a:t>
            </a:r>
            <a:endParaRPr lang="en-US" dirty="0"/>
          </a:p>
        </p:txBody>
      </p:sp>
    </p:spTree>
    <p:extLst>
      <p:ext uri="{BB962C8B-B14F-4D97-AF65-F5344CB8AC3E}">
        <p14:creationId xmlns:p14="http://schemas.microsoft.com/office/powerpoint/2010/main" val="35693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674731" y="5949279"/>
            <a:ext cx="2303093" cy="82739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907703" y="663776"/>
            <a:ext cx="6872868" cy="674337"/>
          </a:xfrm>
          <a:solidFill>
            <a:schemeClr val="accent5">
              <a:lumMod val="75000"/>
            </a:schemeClr>
          </a:solidFill>
          <a:ln>
            <a:solidFill>
              <a:schemeClr val="tx1"/>
            </a:solidFill>
          </a:ln>
        </p:spPr>
        <p:txBody>
          <a:bodyPr anchor="ctr">
            <a:normAutofit/>
          </a:bodyPr>
          <a:lstStyle/>
          <a:p>
            <a:pPr marL="0" lvl="1" indent="0" algn="ctr">
              <a:buNone/>
            </a:pPr>
            <a:r>
              <a:rPr lang="en-US" sz="1800" b="1" dirty="0">
                <a:solidFill>
                  <a:schemeClr val="bg1"/>
                </a:solidFill>
              </a:rPr>
              <a:t>Use Each Patient Visit Phase to Optimize HTN Management: Intake (e.g., check-in, waiting, rooming)</a:t>
            </a:r>
          </a:p>
        </p:txBody>
      </p:sp>
      <p:sp>
        <p:nvSpPr>
          <p:cNvPr id="4" name="TextBox 3"/>
          <p:cNvSpPr txBox="1"/>
          <p:nvPr/>
        </p:nvSpPr>
        <p:spPr>
          <a:xfrm>
            <a:off x="1922801" y="1625797"/>
            <a:ext cx="1719911" cy="1600438"/>
          </a:xfrm>
          <a:prstGeom prst="rect">
            <a:avLst/>
          </a:prstGeom>
          <a:solidFill>
            <a:schemeClr val="bg1">
              <a:lumMod val="75000"/>
            </a:schemeClr>
          </a:solidFill>
          <a:ln>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1</a:t>
            </a:r>
            <a:r>
              <a:rPr lang="en-US" sz="1400" b="1" dirty="0">
                <a:latin typeface="Arial" panose="020B0604020202020204" pitchFamily="34" charset="0"/>
                <a:cs typeface="Arial" panose="020B0604020202020204" pitchFamily="34" charset="0"/>
              </a:rPr>
              <a:t>. Provide patients with educational materials to help them understand HTN and its implications</a:t>
            </a:r>
          </a:p>
        </p:txBody>
      </p:sp>
      <p:sp>
        <p:nvSpPr>
          <p:cNvPr id="5" name="TextBox 4"/>
          <p:cNvSpPr txBox="1"/>
          <p:nvPr/>
        </p:nvSpPr>
        <p:spPr>
          <a:xfrm>
            <a:off x="7196395" y="1623581"/>
            <a:ext cx="1584176" cy="1600438"/>
          </a:xfrm>
          <a:prstGeom prst="rect">
            <a:avLst/>
          </a:prstGeom>
          <a:solidFill>
            <a:schemeClr val="bg1">
              <a:lumMod val="75000"/>
            </a:schemeClr>
          </a:solidFill>
          <a:ln>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4</a:t>
            </a:r>
            <a:r>
              <a:rPr lang="en-US" sz="1400" b="1" dirty="0">
                <a:latin typeface="Arial" panose="020B0604020202020204" pitchFamily="34" charset="0"/>
                <a:cs typeface="Arial" panose="020B0604020202020204" pitchFamily="34" charset="0"/>
              </a:rPr>
              <a:t>. Reconcile medications patient is actually taking with the record’s medication list</a:t>
            </a:r>
            <a:endParaRPr lang="en-US" sz="1400" b="1" dirty="0"/>
          </a:p>
        </p:txBody>
      </p:sp>
      <p:sp>
        <p:nvSpPr>
          <p:cNvPr id="11" name="TextBox 10"/>
          <p:cNvSpPr txBox="1"/>
          <p:nvPr/>
        </p:nvSpPr>
        <p:spPr>
          <a:xfrm>
            <a:off x="216569" y="677778"/>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Change Concept</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216569" y="1764296"/>
            <a:ext cx="1440160" cy="646331"/>
          </a:xfrm>
          <a:prstGeom prst="rect">
            <a:avLst/>
          </a:prstGeom>
          <a:noFill/>
        </p:spPr>
        <p:txBody>
          <a:bodyPr wrap="square" rtlCol="0">
            <a:spAutoFit/>
          </a:bodyPr>
          <a:lstStyle/>
          <a:p>
            <a:r>
              <a:rPr lang="en-US" b="1" smtClean="0">
                <a:latin typeface="Arial" panose="020B0604020202020204" pitchFamily="34" charset="0"/>
                <a:cs typeface="Arial" panose="020B0604020202020204" pitchFamily="34" charset="0"/>
              </a:rPr>
              <a:t>Change Ideas</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216569" y="4844813"/>
            <a:ext cx="14401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Tools &amp; Resources</a:t>
            </a:r>
            <a:endParaRPr lang="en-US" b="1" dirty="0">
              <a:latin typeface="Arial" panose="020B0604020202020204" pitchFamily="34" charset="0"/>
              <a:cs typeface="Arial" panose="020B0604020202020204" pitchFamily="34" charset="0"/>
            </a:endParaRPr>
          </a:p>
        </p:txBody>
      </p:sp>
      <p:sp>
        <p:nvSpPr>
          <p:cNvPr id="14" name="Down Arrow 13"/>
          <p:cNvSpPr/>
          <p:nvPr/>
        </p:nvSpPr>
        <p:spPr>
          <a:xfrm>
            <a:off x="2687074" y="134578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Down Arrow 14"/>
          <p:cNvSpPr/>
          <p:nvPr/>
        </p:nvSpPr>
        <p:spPr>
          <a:xfrm>
            <a:off x="7880471" y="1345789"/>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Brace 16"/>
          <p:cNvSpPr/>
          <p:nvPr/>
        </p:nvSpPr>
        <p:spPr>
          <a:xfrm rot="16200000">
            <a:off x="5218664" y="118089"/>
            <a:ext cx="360529" cy="7272809"/>
          </a:xfrm>
          <a:prstGeom prst="rightBrace">
            <a:avLst>
              <a:gd name="adj1" fmla="val 8333"/>
              <a:gd name="adj2" fmla="val 8562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Down Arrow 17"/>
          <p:cNvSpPr/>
          <p:nvPr/>
        </p:nvSpPr>
        <p:spPr>
          <a:xfrm>
            <a:off x="7880471" y="3255281"/>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3923929" y="1610425"/>
            <a:ext cx="1230804" cy="1600438"/>
          </a:xfrm>
          <a:prstGeom prst="rect">
            <a:avLst/>
          </a:prstGeom>
          <a:solidFill>
            <a:schemeClr val="bg1">
              <a:lumMod val="75000"/>
            </a:schemeClr>
          </a:solidFill>
          <a:ln>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2. </a:t>
            </a:r>
            <a:r>
              <a:rPr lang="en-US" sz="1400" b="1" dirty="0">
                <a:latin typeface="Arial" panose="020B0604020202020204" pitchFamily="34" charset="0"/>
                <a:cs typeface="Arial" panose="020B0604020202020204" pitchFamily="34" charset="0"/>
              </a:rPr>
              <a:t>Provide patient with tools to support their visit agenda and goal setting</a:t>
            </a:r>
          </a:p>
        </p:txBody>
      </p:sp>
      <p:sp>
        <p:nvSpPr>
          <p:cNvPr id="20" name="TextBox 19"/>
          <p:cNvSpPr txBox="1"/>
          <p:nvPr/>
        </p:nvSpPr>
        <p:spPr>
          <a:xfrm>
            <a:off x="5398929" y="1610408"/>
            <a:ext cx="1548172" cy="1600438"/>
          </a:xfrm>
          <a:prstGeom prst="rect">
            <a:avLst/>
          </a:prstGeom>
          <a:solidFill>
            <a:schemeClr val="bg1">
              <a:lumMod val="75000"/>
            </a:schemeClr>
          </a:solidFill>
          <a:ln>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3</a:t>
            </a:r>
            <a:r>
              <a:rPr lang="en-US" sz="1400" b="1" dirty="0">
                <a:latin typeface="Arial" panose="020B0604020202020204" pitchFamily="34" charset="0"/>
                <a:cs typeface="Arial" panose="020B0604020202020204" pitchFamily="34" charset="0"/>
              </a:rPr>
              <a:t>. Measure, document and repeat BP correctly as indicated; flag abnormal readings</a:t>
            </a:r>
          </a:p>
        </p:txBody>
      </p:sp>
      <p:sp>
        <p:nvSpPr>
          <p:cNvPr id="21" name="Down Arrow 20"/>
          <p:cNvSpPr/>
          <p:nvPr/>
        </p:nvSpPr>
        <p:spPr>
          <a:xfrm>
            <a:off x="4431319" y="1317751"/>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Down Arrow 21"/>
          <p:cNvSpPr/>
          <p:nvPr/>
        </p:nvSpPr>
        <p:spPr>
          <a:xfrm>
            <a:off x="6065003" y="1335897"/>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303081" y="3877010"/>
            <a:ext cx="2245332" cy="2899660"/>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4929693" y="4379215"/>
            <a:ext cx="3666851" cy="1952997"/>
          </a:xfrm>
          <a:prstGeom prst="rect">
            <a:avLst/>
          </a:prstGeom>
          <a:ln>
            <a:solidFill>
              <a:schemeClr val="tx1"/>
            </a:solidFill>
          </a:ln>
        </p:spPr>
      </p:pic>
    </p:spTree>
    <p:extLst>
      <p:ext uri="{BB962C8B-B14F-4D97-AF65-F5344CB8AC3E}">
        <p14:creationId xmlns:p14="http://schemas.microsoft.com/office/powerpoint/2010/main" val="65802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p:bldP spid="14" grpId="0" animBg="1"/>
      <p:bldP spid="15" grpId="0" animBg="1"/>
      <p:bldP spid="17" grpId="0" animBg="1"/>
      <p:bldP spid="18" grpId="0" animBg="1"/>
      <p:bldP spid="19" grpId="0" animBg="1"/>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rmAutofit/>
          </a:bodyPr>
          <a:lstStyle/>
          <a:p>
            <a:r>
              <a:rPr lang="en-US" sz="4000" dirty="0"/>
              <a:t>Additional </a:t>
            </a:r>
            <a:r>
              <a:rPr lang="en-US" sz="4000" dirty="0" smtClean="0"/>
              <a:t>Resources</a:t>
            </a:r>
            <a:endParaRPr lang="en-US" sz="4000" dirty="0"/>
          </a:p>
        </p:txBody>
      </p:sp>
    </p:spTree>
    <p:extLst>
      <p:ext uri="{BB962C8B-B14F-4D97-AF65-F5344CB8AC3E}">
        <p14:creationId xmlns:p14="http://schemas.microsoft.com/office/powerpoint/2010/main" val="170406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661382"/>
          </a:xfrm>
        </p:spPr>
        <p:txBody>
          <a:bodyPr>
            <a:noAutofit/>
          </a:bodyPr>
          <a:lstStyle/>
          <a:p>
            <a:r>
              <a:rPr lang="en-US" sz="3200" dirty="0"/>
              <a:t>Standardized HTN Treatment Protocols</a:t>
            </a:r>
          </a:p>
        </p:txBody>
      </p:sp>
      <p:sp>
        <p:nvSpPr>
          <p:cNvPr id="3" name="Content Placeholder 2"/>
          <p:cNvSpPr>
            <a:spLocks noGrp="1"/>
          </p:cNvSpPr>
          <p:nvPr>
            <p:ph idx="1"/>
          </p:nvPr>
        </p:nvSpPr>
        <p:spPr>
          <a:xfrm>
            <a:off x="457200" y="1844824"/>
            <a:ext cx="8229600" cy="4278018"/>
          </a:xfrm>
        </p:spPr>
        <p:txBody>
          <a:bodyPr>
            <a:normAutofit/>
          </a:bodyPr>
          <a:lstStyle/>
          <a:p>
            <a:r>
              <a:rPr lang="en-US" sz="2100" dirty="0">
                <a:hlinkClick r:id="rId3"/>
              </a:rPr>
              <a:t>http://millionhearts.hhs.gov/resources/protocols.html</a:t>
            </a:r>
            <a:r>
              <a:rPr lang="en-US" sz="2100" dirty="0"/>
              <a:t> </a:t>
            </a:r>
          </a:p>
          <a:p>
            <a:r>
              <a:rPr lang="en-US" sz="2100" dirty="0"/>
              <a:t>Evidence-based protocols examples:</a:t>
            </a:r>
          </a:p>
          <a:p>
            <a:pPr lvl="1"/>
            <a:r>
              <a:rPr lang="en-US" sz="1800" dirty="0"/>
              <a:t>U.S. Department of Veterans Affairs</a:t>
            </a:r>
          </a:p>
          <a:p>
            <a:pPr lvl="1"/>
            <a:r>
              <a:rPr lang="en-US" sz="1800" dirty="0"/>
              <a:t>Kaiser Permanente</a:t>
            </a:r>
          </a:p>
          <a:p>
            <a:pPr lvl="1"/>
            <a:r>
              <a:rPr lang="en-US" sz="1800" dirty="0"/>
              <a:t>Institute for Clinical Systems Improvement</a:t>
            </a:r>
          </a:p>
          <a:p>
            <a:pPr lvl="1"/>
            <a:r>
              <a:rPr lang="en-US" sz="1800" dirty="0"/>
              <a:t>NYC Health and Hospitals Corporation</a:t>
            </a:r>
          </a:p>
          <a:p>
            <a:r>
              <a:rPr lang="en-US" sz="2100" dirty="0"/>
              <a:t>Customizable template </a:t>
            </a:r>
          </a:p>
          <a:p>
            <a:r>
              <a:rPr lang="en-US" sz="2100" dirty="0"/>
              <a:t>Key protocol components </a:t>
            </a:r>
          </a:p>
          <a:p>
            <a:r>
              <a:rPr lang="en-US" sz="2100" dirty="0"/>
              <a:t>Implementation </a:t>
            </a:r>
            <a:r>
              <a:rPr lang="en-US" sz="2100" dirty="0" smtClean="0"/>
              <a:t>guidance</a:t>
            </a:r>
          </a:p>
          <a:p>
            <a:pPr marL="0" indent="0">
              <a:buNone/>
            </a:pPr>
            <a:endParaRPr lang="en-US" sz="2100" dirty="0" smtClean="0"/>
          </a:p>
          <a:p>
            <a:r>
              <a:rPr lang="en-US" sz="2100" b="1" dirty="0" smtClean="0">
                <a:solidFill>
                  <a:srgbClr val="FF0000"/>
                </a:solidFill>
              </a:rPr>
              <a:t>COMING SOON </a:t>
            </a:r>
            <a:r>
              <a:rPr lang="en-US" sz="2100" dirty="0" smtClean="0"/>
              <a:t>– Tobacco cessation treatment protocols</a:t>
            </a:r>
            <a:endParaRPr lang="en-US" sz="2100" dirty="0"/>
          </a:p>
        </p:txBody>
      </p:sp>
      <p:pic>
        <p:nvPicPr>
          <p:cNvPr id="8" name="Picture 7"/>
          <p:cNvPicPr/>
          <p:nvPr/>
        </p:nvPicPr>
        <p:blipFill rotWithShape="1">
          <a:blip r:embed="rId4"/>
          <a:srcRect l="32518" t="17866" r="30787" b="4535"/>
          <a:stretch/>
        </p:blipFill>
        <p:spPr bwMode="auto">
          <a:xfrm>
            <a:off x="6228184" y="2459822"/>
            <a:ext cx="2267744" cy="2841385"/>
          </a:xfrm>
          <a:prstGeom prst="rect">
            <a:avLst/>
          </a:prstGeom>
          <a:ln>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21201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712968" cy="792162"/>
          </a:xfrm>
        </p:spPr>
        <p:txBody>
          <a:bodyPr>
            <a:noAutofit/>
          </a:bodyPr>
          <a:lstStyle/>
          <a:p>
            <a:r>
              <a:rPr lang="en-US" sz="3200" b="1" dirty="0" smtClean="0">
                <a:latin typeface="Arial" pitchFamily="34" charset="0"/>
                <a:cs typeface="Arial" pitchFamily="34" charset="0"/>
              </a:rPr>
              <a:t>Self-Measured BP Monitoring Feedback Loop</a:t>
            </a:r>
            <a:endParaRPr lang="en-US" sz="3200" b="1" dirty="0">
              <a:latin typeface="Arial" pitchFamily="34" charset="0"/>
              <a:cs typeface="Arial"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42634"/>
            <a:ext cx="6696744" cy="468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37603" y="3872795"/>
            <a:ext cx="293530" cy="550618"/>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6612612" y="3717032"/>
            <a:ext cx="1271756" cy="34918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6636618" y="3628134"/>
            <a:ext cx="1593868" cy="461665"/>
          </a:xfrm>
          <a:prstGeom prst="rect">
            <a:avLst/>
          </a:prstGeom>
          <a:solidFill>
            <a:schemeClr val="bg1"/>
          </a:solidFill>
          <a:ln>
            <a:noFill/>
          </a:ln>
          <a:effectLst>
            <a:softEdge rad="88900"/>
          </a:effectLst>
        </p:spPr>
        <p:txBody>
          <a:bodyPr wrap="square" rtlCol="0">
            <a:spAutoFit/>
          </a:bodyPr>
          <a:lstStyle/>
          <a:p>
            <a:r>
              <a:rPr lang="en-US" sz="2400" b="1" dirty="0" smtClean="0">
                <a:solidFill>
                  <a:srgbClr val="9E0000"/>
                </a:solidFill>
                <a:latin typeface="Arial Narrow" panose="020B0606020202030204" pitchFamily="34" charset="0"/>
              </a:rPr>
              <a:t>Clinician</a:t>
            </a:r>
            <a:endParaRPr lang="en-US" sz="2400" b="1" dirty="0">
              <a:solidFill>
                <a:srgbClr val="9E0000"/>
              </a:solidFill>
              <a:latin typeface="Arial Narrow" panose="020B0606020202030204" pitchFamily="34" charset="0"/>
            </a:endParaRPr>
          </a:p>
        </p:txBody>
      </p:sp>
    </p:spTree>
    <p:extLst>
      <p:ext uri="{BB962C8B-B14F-4D97-AF65-F5344CB8AC3E}">
        <p14:creationId xmlns:p14="http://schemas.microsoft.com/office/powerpoint/2010/main" val="310734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639762"/>
          </a:xfrm>
        </p:spPr>
        <p:txBody>
          <a:bodyPr/>
          <a:lstStyle/>
          <a:p>
            <a:r>
              <a:rPr lang="en-US" sz="3200" dirty="0">
                <a:solidFill>
                  <a:schemeClr val="accent2">
                    <a:lumMod val="75000"/>
                  </a:schemeClr>
                </a:solidFill>
              </a:rPr>
              <a:t>Self-Measured Blood Pressure Monitoring: Action Steps for </a:t>
            </a:r>
            <a:r>
              <a:rPr lang="en-US" sz="3200" dirty="0" smtClean="0">
                <a:solidFill>
                  <a:schemeClr val="accent2">
                    <a:lumMod val="75000"/>
                  </a:schemeClr>
                </a:solidFill>
              </a:rPr>
              <a:t>Clinicians</a:t>
            </a:r>
            <a:endParaRPr lang="en-US" sz="3200" dirty="0">
              <a:solidFill>
                <a:schemeClr val="accent2">
                  <a:lumMod val="75000"/>
                </a:schemeClr>
              </a:solidFill>
            </a:endParaRPr>
          </a:p>
        </p:txBody>
      </p:sp>
      <p:sp>
        <p:nvSpPr>
          <p:cNvPr id="3" name="Content Placeholder 2"/>
          <p:cNvSpPr>
            <a:spLocks noGrp="1"/>
          </p:cNvSpPr>
          <p:nvPr>
            <p:ph idx="1"/>
          </p:nvPr>
        </p:nvSpPr>
        <p:spPr>
          <a:xfrm>
            <a:off x="395536" y="1943135"/>
            <a:ext cx="5616624" cy="4191000"/>
          </a:xfrm>
        </p:spPr>
        <p:txBody>
          <a:bodyPr/>
          <a:lstStyle/>
          <a:p>
            <a:r>
              <a:rPr lang="en-US" sz="2000" b="0" dirty="0" smtClean="0">
                <a:solidFill>
                  <a:schemeClr val="tx1"/>
                </a:solidFill>
                <a:latin typeface="Arial" panose="020B0604020202020204" pitchFamily="34" charset="0"/>
                <a:cs typeface="Arial" panose="020B0604020202020204" pitchFamily="34" charset="0"/>
              </a:rPr>
              <a:t>Guidance for clinicians on SMBP </a:t>
            </a:r>
          </a:p>
          <a:p>
            <a:pPr lvl="1"/>
            <a:r>
              <a:rPr lang="en-US" sz="1800" dirty="0" smtClean="0">
                <a:solidFill>
                  <a:schemeClr val="tx1"/>
                </a:solidFill>
                <a:latin typeface="Arial" panose="020B0604020202020204" pitchFamily="34" charset="0"/>
                <a:cs typeface="Arial" panose="020B0604020202020204" pitchFamily="34" charset="0"/>
              </a:rPr>
              <a:t>Prepare </a:t>
            </a:r>
            <a:r>
              <a:rPr lang="en-US" sz="1800" dirty="0">
                <a:solidFill>
                  <a:schemeClr val="tx1"/>
                </a:solidFill>
                <a:latin typeface="Arial" panose="020B0604020202020204" pitchFamily="34" charset="0"/>
                <a:cs typeface="Arial" panose="020B0604020202020204" pitchFamily="34" charset="0"/>
              </a:rPr>
              <a:t>Care Teams to Support </a:t>
            </a:r>
            <a:r>
              <a:rPr lang="en-US" sz="1800" dirty="0" smtClean="0">
                <a:solidFill>
                  <a:schemeClr val="tx1"/>
                </a:solidFill>
                <a:latin typeface="Arial" panose="020B0604020202020204" pitchFamily="34" charset="0"/>
                <a:cs typeface="Arial" panose="020B0604020202020204" pitchFamily="34" charset="0"/>
              </a:rPr>
              <a:t>SMBP</a:t>
            </a:r>
          </a:p>
          <a:p>
            <a:pPr lvl="1"/>
            <a:r>
              <a:rPr lang="en-US" sz="1800" dirty="0" smtClean="0">
                <a:solidFill>
                  <a:schemeClr val="tx1"/>
                </a:solidFill>
                <a:latin typeface="Arial" panose="020B0604020202020204" pitchFamily="34" charset="0"/>
                <a:cs typeface="Arial" panose="020B0604020202020204" pitchFamily="34" charset="0"/>
              </a:rPr>
              <a:t>Select </a:t>
            </a:r>
            <a:r>
              <a:rPr lang="en-US" sz="1800" dirty="0">
                <a:solidFill>
                  <a:schemeClr val="tx1"/>
                </a:solidFill>
                <a:latin typeface="Arial" panose="020B0604020202020204" pitchFamily="34" charset="0"/>
                <a:cs typeface="Arial" panose="020B0604020202020204" pitchFamily="34" charset="0"/>
              </a:rPr>
              <a:t>and Incorporate Clinical Support Systems for </a:t>
            </a:r>
            <a:r>
              <a:rPr lang="en-US" sz="1800" dirty="0" smtClean="0">
                <a:solidFill>
                  <a:schemeClr val="tx1"/>
                </a:solidFill>
                <a:latin typeface="Arial" panose="020B0604020202020204" pitchFamily="34" charset="0"/>
                <a:cs typeface="Arial" panose="020B0604020202020204" pitchFamily="34" charset="0"/>
              </a:rPr>
              <a:t>SMBP</a:t>
            </a:r>
          </a:p>
          <a:p>
            <a:pPr lvl="1"/>
            <a:r>
              <a:rPr lang="en-US" sz="1800" dirty="0" smtClean="0">
                <a:solidFill>
                  <a:schemeClr val="tx1"/>
                </a:solidFill>
                <a:latin typeface="Arial" panose="020B0604020202020204" pitchFamily="34" charset="0"/>
                <a:cs typeface="Arial" panose="020B0604020202020204" pitchFamily="34" charset="0"/>
              </a:rPr>
              <a:t>Empower </a:t>
            </a:r>
            <a:r>
              <a:rPr lang="en-US" sz="1800" dirty="0">
                <a:solidFill>
                  <a:schemeClr val="tx1"/>
                </a:solidFill>
                <a:latin typeface="Arial" panose="020B0604020202020204" pitchFamily="34" charset="0"/>
                <a:cs typeface="Arial" panose="020B0604020202020204" pitchFamily="34" charset="0"/>
              </a:rPr>
              <a:t>Patients to Use </a:t>
            </a:r>
            <a:r>
              <a:rPr lang="en-US" sz="1800" dirty="0" smtClean="0">
                <a:solidFill>
                  <a:schemeClr val="tx1"/>
                </a:solidFill>
                <a:latin typeface="Arial" panose="020B0604020202020204" pitchFamily="34" charset="0"/>
                <a:cs typeface="Arial" panose="020B0604020202020204" pitchFamily="34" charset="0"/>
              </a:rPr>
              <a:t>SMBP</a:t>
            </a:r>
          </a:p>
          <a:p>
            <a:pPr lvl="1"/>
            <a:r>
              <a:rPr lang="en-US" sz="1800" dirty="0" smtClean="0">
                <a:solidFill>
                  <a:schemeClr val="tx1"/>
                </a:solidFill>
                <a:latin typeface="Arial" panose="020B0604020202020204" pitchFamily="34" charset="0"/>
                <a:cs typeface="Arial" panose="020B0604020202020204" pitchFamily="34" charset="0"/>
              </a:rPr>
              <a:t>Encourage </a:t>
            </a:r>
            <a:r>
              <a:rPr lang="en-US" sz="1800" dirty="0">
                <a:solidFill>
                  <a:schemeClr val="tx1"/>
                </a:solidFill>
                <a:latin typeface="Arial" panose="020B0604020202020204" pitchFamily="34" charset="0"/>
                <a:cs typeface="Arial" panose="020B0604020202020204" pitchFamily="34" charset="0"/>
              </a:rPr>
              <a:t>Coverage for SMBP Plus Additional Clinical </a:t>
            </a:r>
            <a:r>
              <a:rPr lang="en-US" sz="1800" dirty="0" smtClean="0">
                <a:solidFill>
                  <a:schemeClr val="tx1"/>
                </a:solidFill>
                <a:latin typeface="Arial" panose="020B0604020202020204" pitchFamily="34" charset="0"/>
                <a:cs typeface="Arial" panose="020B0604020202020204" pitchFamily="34" charset="0"/>
              </a:rPr>
              <a:t>Support</a:t>
            </a:r>
          </a:p>
          <a:p>
            <a:r>
              <a:rPr lang="en-US" sz="2000" b="0" dirty="0" smtClean="0">
                <a:solidFill>
                  <a:schemeClr val="tx1"/>
                </a:solidFill>
                <a:latin typeface="Arial" panose="020B0604020202020204" pitchFamily="34" charset="0"/>
                <a:cs typeface="Arial" panose="020B0604020202020204" pitchFamily="34" charset="0"/>
              </a:rPr>
              <a:t>Teach patients to use monitors</a:t>
            </a:r>
          </a:p>
          <a:p>
            <a:r>
              <a:rPr lang="en-US" sz="2000" b="0" dirty="0" smtClean="0">
                <a:solidFill>
                  <a:schemeClr val="tx1"/>
                </a:solidFill>
                <a:latin typeface="Arial" panose="020B0604020202020204" pitchFamily="34" charset="0"/>
                <a:cs typeface="Arial" panose="020B0604020202020204" pitchFamily="34" charset="0"/>
              </a:rPr>
              <a:t>Check home machines for accuracy</a:t>
            </a:r>
          </a:p>
          <a:p>
            <a:r>
              <a:rPr lang="en-US" sz="2000" b="0" dirty="0" smtClean="0">
                <a:solidFill>
                  <a:schemeClr val="tx1"/>
                </a:solidFill>
                <a:latin typeface="Arial" panose="020B0604020202020204" pitchFamily="34" charset="0"/>
                <a:cs typeface="Arial" panose="020B0604020202020204" pitchFamily="34" charset="0"/>
              </a:rPr>
              <a:t>Suggested protocol for home monitoring</a:t>
            </a:r>
          </a:p>
          <a:p>
            <a:r>
              <a:rPr lang="en-US" sz="2000" dirty="0">
                <a:hlinkClick r:id="rId3"/>
              </a:rPr>
              <a:t>http://millionhearts.hhs.gov/Docs/MH_SMBP_Clinicians.pdf</a:t>
            </a:r>
            <a:r>
              <a:rPr lang="en-US" sz="2000" dirty="0"/>
              <a:t> </a:t>
            </a:r>
          </a:p>
          <a:p>
            <a:endParaRPr lang="en-US" sz="2000" b="0" dirty="0">
              <a:solidFill>
                <a:schemeClr val="tx1"/>
              </a:solidFill>
              <a:latin typeface="Arial" panose="020B0604020202020204" pitchFamily="34" charset="0"/>
              <a:cs typeface="Arial" panose="020B0604020202020204" pitchFamily="34" charset="0"/>
            </a:endParaRPr>
          </a:p>
        </p:txBody>
      </p:sp>
      <p:pic>
        <p:nvPicPr>
          <p:cNvPr id="5" name="Picture 4"/>
          <p:cNvPicPr/>
          <p:nvPr/>
        </p:nvPicPr>
        <p:blipFill rotWithShape="1">
          <a:blip r:embed="rId4"/>
          <a:srcRect l="36667" t="22974" r="28205" b="4820"/>
          <a:stretch/>
        </p:blipFill>
        <p:spPr bwMode="auto">
          <a:xfrm>
            <a:off x="6228184" y="2198170"/>
            <a:ext cx="2543200" cy="3426296"/>
          </a:xfrm>
          <a:prstGeom prst="rect">
            <a:avLst/>
          </a:prstGeom>
          <a:ln>
            <a:solidFill>
              <a:schemeClr val="accent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267331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34M Adults With Uncontrolled Hypertension By Awareness And Treatment Status</a:t>
            </a:r>
            <a:endParaRPr lang="en-US" sz="2800" dirty="0"/>
          </a:p>
        </p:txBody>
      </p:sp>
      <p:sp>
        <p:nvSpPr>
          <p:cNvPr id="7" name="Text Placeholder 6"/>
          <p:cNvSpPr>
            <a:spLocks noGrp="1"/>
          </p:cNvSpPr>
          <p:nvPr>
            <p:ph type="body" sz="quarter" idx="10"/>
          </p:nvPr>
        </p:nvSpPr>
        <p:spPr>
          <a:xfrm>
            <a:off x="1475656" y="6165304"/>
            <a:ext cx="6552728" cy="374104"/>
          </a:xfrm>
          <a:prstGeom prst="rect">
            <a:avLst/>
          </a:prstGeom>
        </p:spPr>
        <p:txBody>
          <a:bodyPr/>
          <a:lstStyle/>
          <a:p>
            <a:r>
              <a:rPr lang="en-US" dirty="0">
                <a:solidFill>
                  <a:schemeClr val="tx1"/>
                </a:solidFill>
              </a:rPr>
              <a:t>Source:  2009-2010 National Health and Nutrition Examination Survey </a:t>
            </a:r>
          </a:p>
          <a:p>
            <a:r>
              <a:rPr lang="en-US" dirty="0">
                <a:solidFill>
                  <a:schemeClr val="tx1"/>
                </a:solidFill>
              </a:rPr>
              <a:t>Data may not add due to rounding. </a:t>
            </a:r>
          </a:p>
        </p:txBody>
      </p:sp>
      <p:graphicFrame>
        <p:nvGraphicFramePr>
          <p:cNvPr id="10" name="Chart 9" descr="Pie chart shows the breakdown of adults with uncontrolled hypertension by awareness and treatment status. Fourteen million are unaware they have hypertension; sixteen million are aware they have hypertension and receiving treatment; and 5.7 million are aware they have hypertension but not receiving treatment" title="Adults with uncontrolled hypertension by awareness and treatment status"/>
          <p:cNvGraphicFramePr/>
          <p:nvPr>
            <p:extLst/>
          </p:nvPr>
        </p:nvGraphicFramePr>
        <p:xfrm>
          <a:off x="971600" y="1700808"/>
          <a:ext cx="7126560" cy="394015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rot="1854731">
            <a:off x="2755795" y="1606945"/>
            <a:ext cx="1815265" cy="35283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2924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a:bodyPr>
          <a:lstStyle/>
          <a:p>
            <a:r>
              <a:rPr lang="en-US" sz="3200" dirty="0" smtClean="0"/>
              <a:t>Finding Undiagnosed Hypertensives</a:t>
            </a:r>
            <a:endParaRPr lang="en-US" sz="3200" dirty="0"/>
          </a:p>
        </p:txBody>
      </p:sp>
      <p:sp>
        <p:nvSpPr>
          <p:cNvPr id="3" name="Content Placeholder 2"/>
          <p:cNvSpPr>
            <a:spLocks noGrp="1"/>
          </p:cNvSpPr>
          <p:nvPr>
            <p:ph idx="1"/>
          </p:nvPr>
        </p:nvSpPr>
        <p:spPr>
          <a:xfrm>
            <a:off x="457200" y="1763688"/>
            <a:ext cx="8229600" cy="4329607"/>
          </a:xfrm>
        </p:spPr>
        <p:txBody>
          <a:bodyPr>
            <a:normAutofit fontScale="85000" lnSpcReduction="20000"/>
          </a:bodyPr>
          <a:lstStyle/>
          <a:p>
            <a:pPr>
              <a:lnSpc>
                <a:spcPct val="120000"/>
              </a:lnSpc>
              <a:spcBef>
                <a:spcPts val="0"/>
              </a:spcBef>
            </a:pPr>
            <a:r>
              <a:rPr lang="en-US" sz="2800" dirty="0"/>
              <a:t>Wall HK, Hannan JA, Wright JS.  Patients with Undiagnosed Hypertension: Hiding in Plain Sight.  JAMA. 2014;312(19):1973-74. </a:t>
            </a:r>
          </a:p>
          <a:p>
            <a:pPr lvl="1">
              <a:lnSpc>
                <a:spcPct val="120000"/>
              </a:lnSpc>
              <a:spcBef>
                <a:spcPts val="0"/>
              </a:spcBef>
            </a:pPr>
            <a:r>
              <a:rPr lang="en-US" dirty="0" err="1"/>
              <a:t>NorthShore</a:t>
            </a:r>
            <a:r>
              <a:rPr lang="en-US" dirty="0"/>
              <a:t> University </a:t>
            </a:r>
            <a:r>
              <a:rPr lang="en-US" dirty="0" err="1"/>
              <a:t>HealthSystem</a:t>
            </a:r>
            <a:r>
              <a:rPr lang="en-US" dirty="0"/>
              <a:t>, Evanston, IL</a:t>
            </a:r>
          </a:p>
          <a:p>
            <a:pPr lvl="1">
              <a:lnSpc>
                <a:spcPct val="120000"/>
              </a:lnSpc>
              <a:spcBef>
                <a:spcPts val="0"/>
              </a:spcBef>
            </a:pPr>
            <a:r>
              <a:rPr lang="en-US" dirty="0"/>
              <a:t>Geisinger Health, Pennsylvania</a:t>
            </a:r>
          </a:p>
          <a:p>
            <a:pPr lvl="1">
              <a:lnSpc>
                <a:spcPct val="120000"/>
              </a:lnSpc>
              <a:spcBef>
                <a:spcPts val="0"/>
              </a:spcBef>
            </a:pPr>
            <a:r>
              <a:rPr lang="en-US" dirty="0"/>
              <a:t>Palo Alto Medical Foundation in Palo Alto, CA </a:t>
            </a:r>
          </a:p>
          <a:p>
            <a:pPr lvl="1">
              <a:lnSpc>
                <a:spcPct val="120000"/>
              </a:lnSpc>
              <a:spcBef>
                <a:spcPts val="0"/>
              </a:spcBef>
            </a:pPr>
            <a:r>
              <a:rPr lang="en-US" dirty="0"/>
              <a:t>11 primary care centers in West Virginia</a:t>
            </a:r>
          </a:p>
          <a:p>
            <a:pPr>
              <a:lnSpc>
                <a:spcPct val="120000"/>
              </a:lnSpc>
              <a:spcBef>
                <a:spcPts val="0"/>
              </a:spcBef>
            </a:pPr>
            <a:r>
              <a:rPr lang="en-US" sz="2800" dirty="0"/>
              <a:t>CDC project with National Association of Community Health Centers</a:t>
            </a:r>
          </a:p>
          <a:p>
            <a:pPr lvl="1"/>
            <a:r>
              <a:rPr lang="en-US" dirty="0"/>
              <a:t>10 health centers from 5 states (AR, CA, KY, MO, TN</a:t>
            </a:r>
            <a:r>
              <a:rPr lang="en-US" dirty="0" smtClean="0"/>
              <a:t>) </a:t>
            </a:r>
          </a:p>
          <a:p>
            <a:pPr lvl="1"/>
            <a:r>
              <a:rPr lang="en-US" dirty="0" smtClean="0"/>
              <a:t>Developed a change package – </a:t>
            </a:r>
            <a:r>
              <a:rPr lang="en-US" u="sng" dirty="0" smtClean="0">
                <a:hlinkClick r:id="rId3"/>
              </a:rPr>
              <a:t>http://mylearning.nachc.com/diweb/fs/file/id/229350</a:t>
            </a:r>
            <a:endParaRPr lang="en-US" dirty="0"/>
          </a:p>
        </p:txBody>
      </p:sp>
    </p:spTree>
    <p:extLst>
      <p:ext uri="{BB962C8B-B14F-4D97-AF65-F5344CB8AC3E}">
        <p14:creationId xmlns:p14="http://schemas.microsoft.com/office/powerpoint/2010/main" val="254422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26"/>
            <a:ext cx="8229600" cy="796950"/>
          </a:xfrm>
        </p:spPr>
        <p:txBody>
          <a:bodyPr/>
          <a:lstStyle/>
          <a:p>
            <a:r>
              <a:rPr lang="en-US" dirty="0" err="1" smtClean="0"/>
              <a:t>NorthShore</a:t>
            </a:r>
            <a:r>
              <a:rPr lang="en-US" dirty="0" smtClean="0"/>
              <a:t> University </a:t>
            </a:r>
            <a:r>
              <a:rPr lang="en-US" dirty="0" err="1" smtClean="0"/>
              <a:t>HealthSystem</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800" dirty="0" smtClean="0"/>
              <a:t>Undiagnosed HTN Project</a:t>
            </a:r>
          </a:p>
          <a:p>
            <a:r>
              <a:rPr lang="en-US" dirty="0"/>
              <a:t>Embedded several algorithms into their EHR to identify patients at risk for undiagnosed HTN</a:t>
            </a:r>
          </a:p>
          <a:p>
            <a:r>
              <a:rPr lang="en-US" dirty="0"/>
              <a:t>Used an Automated Office Blood Pressure (AOBP) machine to verify HTN status</a:t>
            </a:r>
          </a:p>
          <a:p>
            <a:r>
              <a:rPr lang="en-US" dirty="0"/>
              <a:t>Verified undiagnosed hypertension, NOT undocumented hypertension</a:t>
            </a:r>
          </a:p>
          <a:p>
            <a:endParaRPr lang="en-US" dirty="0"/>
          </a:p>
        </p:txBody>
      </p:sp>
      <p:sp>
        <p:nvSpPr>
          <p:cNvPr id="4" name="Text Placeholder 3"/>
          <p:cNvSpPr>
            <a:spLocks noGrp="1"/>
          </p:cNvSpPr>
          <p:nvPr>
            <p:ph type="body" sz="quarter" idx="10"/>
          </p:nvPr>
        </p:nvSpPr>
        <p:spPr>
          <a:xfrm>
            <a:off x="457200" y="5402887"/>
            <a:ext cx="8229600" cy="609600"/>
          </a:xfrm>
        </p:spPr>
        <p:txBody>
          <a:bodyPr/>
          <a:lstStyle/>
          <a:p>
            <a:pPr marL="0" lvl="0"/>
            <a:r>
              <a:rPr lang="en-US" dirty="0" err="1" smtClean="0">
                <a:solidFill>
                  <a:schemeClr val="tx1"/>
                </a:solidFill>
              </a:rPr>
              <a:t>Rakotz</a:t>
            </a:r>
            <a:r>
              <a:rPr lang="en-US" dirty="0" smtClean="0">
                <a:solidFill>
                  <a:schemeClr val="tx1"/>
                </a:solidFill>
              </a:rPr>
              <a:t>  MK, </a:t>
            </a:r>
            <a:r>
              <a:rPr lang="en-US" dirty="0" err="1" smtClean="0">
                <a:solidFill>
                  <a:schemeClr val="tx1"/>
                </a:solidFill>
              </a:rPr>
              <a:t>Ewigman</a:t>
            </a:r>
            <a:r>
              <a:rPr lang="en-US" dirty="0" smtClean="0">
                <a:solidFill>
                  <a:schemeClr val="tx1"/>
                </a:solidFill>
              </a:rPr>
              <a:t>  BG, </a:t>
            </a:r>
            <a:r>
              <a:rPr lang="en-US" dirty="0" err="1" smtClean="0">
                <a:solidFill>
                  <a:schemeClr val="tx1"/>
                </a:solidFill>
              </a:rPr>
              <a:t>Sarav</a:t>
            </a:r>
            <a:r>
              <a:rPr lang="en-US" dirty="0" smtClean="0">
                <a:solidFill>
                  <a:schemeClr val="tx1"/>
                </a:solidFill>
              </a:rPr>
              <a:t>  M,  et al.  A technology-based quality innovation to identify undiagnosed hypertension among active primary care patients. </a:t>
            </a:r>
            <a:r>
              <a:rPr lang="en-US" i="1" dirty="0" smtClean="0">
                <a:solidFill>
                  <a:schemeClr val="tx1"/>
                </a:solidFill>
              </a:rPr>
              <a:t>Ann </a:t>
            </a:r>
            <a:r>
              <a:rPr lang="en-US" i="1" dirty="0" err="1" smtClean="0">
                <a:solidFill>
                  <a:schemeClr val="tx1"/>
                </a:solidFill>
              </a:rPr>
              <a:t>Fam</a:t>
            </a:r>
            <a:r>
              <a:rPr lang="en-US" i="1" dirty="0" smtClean="0">
                <a:solidFill>
                  <a:schemeClr val="tx1"/>
                </a:solidFill>
              </a:rPr>
              <a:t> Med</a:t>
            </a:r>
            <a:r>
              <a:rPr lang="en-US" dirty="0" smtClean="0">
                <a:solidFill>
                  <a:schemeClr val="tx1"/>
                </a:solidFill>
              </a:rPr>
              <a:t>. 2014;12(4):352-358.</a:t>
            </a:r>
            <a:endParaRPr lang="en-US" dirty="0">
              <a:solidFill>
                <a:schemeClr val="tx1"/>
              </a:solidFill>
            </a:endParaRPr>
          </a:p>
        </p:txBody>
      </p:sp>
    </p:spTree>
    <p:extLst>
      <p:ext uri="{BB962C8B-B14F-4D97-AF65-F5344CB8AC3E}">
        <p14:creationId xmlns:p14="http://schemas.microsoft.com/office/powerpoint/2010/main" val="116796761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611665"/>
            <a:ext cx="9144001" cy="1230006"/>
          </a:xfrm>
          <a:prstGeom prst="rect">
            <a:avLst/>
          </a:prstGeom>
          <a:solidFill>
            <a:schemeClr val="bg1"/>
          </a:solidFill>
          <a:ln>
            <a:solidFill>
              <a:schemeClr val="bg1"/>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solidFill>
                <a:schemeClr val="tx1"/>
              </a:solidFill>
            </a:endParaRPr>
          </a:p>
        </p:txBody>
      </p:sp>
      <p:sp>
        <p:nvSpPr>
          <p:cNvPr id="4" name="Text Placeholder 3"/>
          <p:cNvSpPr>
            <a:spLocks noGrp="1"/>
          </p:cNvSpPr>
          <p:nvPr>
            <p:ph type="body" sz="quarter" idx="10"/>
          </p:nvPr>
        </p:nvSpPr>
        <p:spPr>
          <a:xfrm>
            <a:off x="457198" y="6021288"/>
            <a:ext cx="8229600" cy="609600"/>
          </a:xfrm>
        </p:spPr>
        <p:txBody>
          <a:bodyPr/>
          <a:lstStyle/>
          <a:p>
            <a:pPr marL="0" lvl="0"/>
            <a:r>
              <a:rPr lang="en-US" dirty="0" err="1">
                <a:solidFill>
                  <a:schemeClr val="tx1"/>
                </a:solidFill>
              </a:rPr>
              <a:t>Rakotz</a:t>
            </a:r>
            <a:r>
              <a:rPr lang="en-US" dirty="0">
                <a:solidFill>
                  <a:schemeClr val="tx1"/>
                </a:solidFill>
              </a:rPr>
              <a:t>  MK, </a:t>
            </a:r>
            <a:r>
              <a:rPr lang="en-US" dirty="0" err="1">
                <a:solidFill>
                  <a:schemeClr val="tx1"/>
                </a:solidFill>
              </a:rPr>
              <a:t>Ewigman</a:t>
            </a:r>
            <a:r>
              <a:rPr lang="en-US" dirty="0">
                <a:solidFill>
                  <a:schemeClr val="tx1"/>
                </a:solidFill>
              </a:rPr>
              <a:t>  BG, </a:t>
            </a:r>
            <a:r>
              <a:rPr lang="en-US" dirty="0" err="1">
                <a:solidFill>
                  <a:schemeClr val="tx1"/>
                </a:solidFill>
              </a:rPr>
              <a:t>Sarav</a:t>
            </a:r>
            <a:r>
              <a:rPr lang="en-US" dirty="0">
                <a:solidFill>
                  <a:schemeClr val="tx1"/>
                </a:solidFill>
              </a:rPr>
              <a:t>  M,  et al.  A technology-based quality innovation to identify undiagnosed hypertension among active primary care patients. </a:t>
            </a:r>
            <a:r>
              <a:rPr lang="en-US" i="1" dirty="0">
                <a:solidFill>
                  <a:schemeClr val="tx1"/>
                </a:solidFill>
              </a:rPr>
              <a:t>Ann </a:t>
            </a:r>
            <a:r>
              <a:rPr lang="en-US" i="1" dirty="0" err="1">
                <a:solidFill>
                  <a:schemeClr val="tx1"/>
                </a:solidFill>
              </a:rPr>
              <a:t>Fam</a:t>
            </a:r>
            <a:r>
              <a:rPr lang="en-US" i="1" dirty="0">
                <a:solidFill>
                  <a:schemeClr val="tx1"/>
                </a:solidFill>
              </a:rPr>
              <a:t> Med</a:t>
            </a:r>
            <a:r>
              <a:rPr lang="en-US" dirty="0">
                <a:solidFill>
                  <a:schemeClr val="tx1"/>
                </a:solidFill>
              </a:rPr>
              <a:t>. 2014;12(4):352-358.</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3728" y="731178"/>
            <a:ext cx="7496541" cy="536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3621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79386"/>
            <a:ext cx="8229600" cy="720639"/>
          </a:xfrm>
        </p:spPr>
        <p:txBody>
          <a:bodyPr>
            <a:normAutofit/>
          </a:bodyPr>
          <a:lstStyle/>
          <a:p>
            <a:pPr eaLnBrk="1" hangingPunct="1"/>
            <a:r>
              <a:rPr lang="en-US" sz="3200" dirty="0" smtClean="0">
                <a:solidFill>
                  <a:srgbClr val="953735"/>
                </a:solidFill>
              </a:rPr>
              <a:t>Million Hearts</a:t>
            </a:r>
            <a:r>
              <a:rPr lang="en-US" sz="3200" baseline="30000" dirty="0" smtClean="0">
                <a:solidFill>
                  <a:srgbClr val="953735"/>
                </a:solidFill>
              </a:rPr>
              <a:t>®</a:t>
            </a:r>
            <a:r>
              <a:rPr lang="en-US" sz="3200" dirty="0" smtClean="0">
                <a:solidFill>
                  <a:srgbClr val="953735"/>
                </a:solidFill>
              </a:rPr>
              <a:t>  </a:t>
            </a:r>
          </a:p>
        </p:txBody>
      </p:sp>
      <p:sp>
        <p:nvSpPr>
          <p:cNvPr id="15363" name="Rectangle 3"/>
          <p:cNvSpPr>
            <a:spLocks noGrp="1" noChangeArrowheads="1"/>
          </p:cNvSpPr>
          <p:nvPr>
            <p:ph idx="1"/>
          </p:nvPr>
        </p:nvSpPr>
        <p:spPr>
          <a:xfrm>
            <a:off x="457200" y="2688406"/>
            <a:ext cx="8229600" cy="3694699"/>
          </a:xfrm>
        </p:spPr>
        <p:txBody>
          <a:bodyPr>
            <a:normAutofit/>
          </a:bodyPr>
          <a:lstStyle/>
          <a:p>
            <a:pPr eaLnBrk="1" hangingPunct="1"/>
            <a:r>
              <a:rPr lang="en-US" dirty="0" smtClean="0"/>
              <a:t>US Department of Health and Human Services initiative, co-led by:</a:t>
            </a:r>
          </a:p>
          <a:p>
            <a:pPr lvl="1" eaLnBrk="1" hangingPunct="1"/>
            <a:r>
              <a:rPr lang="en-US" dirty="0" smtClean="0"/>
              <a:t>Centers for Disease Control and Prevention (CDC)</a:t>
            </a:r>
          </a:p>
          <a:p>
            <a:pPr lvl="1" eaLnBrk="1" hangingPunct="1"/>
            <a:r>
              <a:rPr lang="en-US" dirty="0" smtClean="0"/>
              <a:t>Centers for Medicare &amp; Medicaid Services (CMS)</a:t>
            </a:r>
          </a:p>
          <a:p>
            <a:pPr eaLnBrk="1" hangingPunct="1"/>
            <a:r>
              <a:rPr lang="en-US" dirty="0" smtClean="0"/>
              <a:t>Partners across federal and state agencies and private organizations</a:t>
            </a:r>
          </a:p>
        </p:txBody>
      </p:sp>
      <p:sp>
        <p:nvSpPr>
          <p:cNvPr id="15364" name="Rectangle 5"/>
          <p:cNvSpPr txBox="1">
            <a:spLocks noGrp="1" noChangeArrowheads="1"/>
          </p:cNvSpPr>
          <p:nvPr/>
        </p:nvSpPr>
        <p:spPr bwMode="auto">
          <a:xfrm>
            <a:off x="0" y="6552883"/>
            <a:ext cx="8229839" cy="38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1" rIns="91424" bIns="45711"/>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defTabSz="606425" eaLnBrk="0" fontAlgn="base" hangingPunct="0">
              <a:spcBef>
                <a:spcPct val="0"/>
              </a:spcBef>
              <a:spcAft>
                <a:spcPct val="0"/>
              </a:spcAft>
              <a:defRPr sz="2400">
                <a:solidFill>
                  <a:schemeClr val="tx1"/>
                </a:solidFill>
                <a:latin typeface="Arial" pitchFamily="34" charset="0"/>
              </a:defRPr>
            </a:lvl6pPr>
            <a:lvl7pPr marL="2971800" indent="-228600" defTabSz="606425" eaLnBrk="0" fontAlgn="base" hangingPunct="0">
              <a:spcBef>
                <a:spcPct val="0"/>
              </a:spcBef>
              <a:spcAft>
                <a:spcPct val="0"/>
              </a:spcAft>
              <a:defRPr sz="2400">
                <a:solidFill>
                  <a:schemeClr val="tx1"/>
                </a:solidFill>
                <a:latin typeface="Arial" pitchFamily="34" charset="0"/>
              </a:defRPr>
            </a:lvl7pPr>
            <a:lvl8pPr marL="3429000" indent="-228600" defTabSz="606425" eaLnBrk="0" fontAlgn="base" hangingPunct="0">
              <a:spcBef>
                <a:spcPct val="0"/>
              </a:spcBef>
              <a:spcAft>
                <a:spcPct val="0"/>
              </a:spcAft>
              <a:defRPr sz="2400">
                <a:solidFill>
                  <a:schemeClr val="tx1"/>
                </a:solidFill>
                <a:latin typeface="Arial" pitchFamily="34" charset="0"/>
              </a:defRPr>
            </a:lvl8pPr>
            <a:lvl9pPr marL="3886200" indent="-228600" defTabSz="606425" eaLnBrk="0" fontAlgn="base" hangingPunct="0">
              <a:spcBef>
                <a:spcPct val="0"/>
              </a:spcBef>
              <a:spcAft>
                <a:spcPct val="0"/>
              </a:spcAft>
              <a:defRPr sz="2400">
                <a:solidFill>
                  <a:schemeClr val="tx1"/>
                </a:solidFill>
                <a:latin typeface="Arial" pitchFamily="34" charset="0"/>
              </a:defRPr>
            </a:lvl9pPr>
          </a:lstStyle>
          <a:p>
            <a:pPr eaLnBrk="1" hangingPunct="1"/>
            <a:fld id="{8077D229-0241-4684-BD82-0D51C1502207}" type="slidenum">
              <a:rPr lang="en-US" sz="976">
                <a:solidFill>
                  <a:srgbClr val="FFFFFF"/>
                </a:solidFill>
                <a:latin typeface="Myriad Pro"/>
                <a:ea typeface="MS PGothic" pitchFamily="34" charset="-128"/>
                <a:cs typeface="Arial" pitchFamily="34" charset="0"/>
              </a:rPr>
              <a:pPr eaLnBrk="1" hangingPunct="1"/>
              <a:t>4</a:t>
            </a:fld>
            <a:endParaRPr lang="ru-RU" sz="976">
              <a:solidFill>
                <a:srgbClr val="FFFFFF"/>
              </a:solidFill>
              <a:latin typeface="Myriad Pro"/>
              <a:ea typeface="MS PGothic" pitchFamily="34" charset="-128"/>
              <a:cs typeface="Arial" pitchFamily="34" charset="0"/>
            </a:endParaRPr>
          </a:p>
        </p:txBody>
      </p:sp>
      <p:sp>
        <p:nvSpPr>
          <p:cNvPr id="8" name="Rounded Rectangle 7"/>
          <p:cNvSpPr/>
          <p:nvPr/>
        </p:nvSpPr>
        <p:spPr>
          <a:xfrm>
            <a:off x="457200" y="1569803"/>
            <a:ext cx="8229600" cy="962939"/>
          </a:xfrm>
          <a:prstGeom prst="roundRect">
            <a:avLst/>
          </a:prstGeom>
          <a:solidFill>
            <a:srgbClr val="79337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4" tIns="45711" rIns="91424" bIns="45711">
            <a:spAutoFit/>
          </a:bodyPr>
          <a:lstStyle/>
          <a:p>
            <a:pPr algn="ctr" defTabSz="457131" eaLnBrk="0" hangingPunct="0">
              <a:spcAft>
                <a:spcPts val="300"/>
              </a:spcAft>
              <a:defRPr/>
            </a:pPr>
            <a:r>
              <a:rPr lang="en-US" sz="2403" b="1" dirty="0">
                <a:solidFill>
                  <a:schemeClr val="bg1"/>
                </a:solidFill>
                <a:latin typeface="Arial" charset="0"/>
              </a:rPr>
              <a:t>Goal: Prevent one million heart attacks </a:t>
            </a:r>
            <a:endParaRPr lang="en-US" sz="2403" b="1" dirty="0" smtClean="0">
              <a:solidFill>
                <a:schemeClr val="bg1"/>
              </a:solidFill>
              <a:latin typeface="Arial" charset="0"/>
            </a:endParaRPr>
          </a:p>
          <a:p>
            <a:pPr algn="ctr" defTabSz="457131" eaLnBrk="0" hangingPunct="0">
              <a:spcAft>
                <a:spcPts val="300"/>
              </a:spcAft>
              <a:defRPr/>
            </a:pPr>
            <a:r>
              <a:rPr lang="en-US" sz="2403" b="1" dirty="0" smtClean="0">
                <a:solidFill>
                  <a:schemeClr val="bg1"/>
                </a:solidFill>
                <a:latin typeface="Arial" charset="0"/>
              </a:rPr>
              <a:t>and strokes by 2017</a:t>
            </a:r>
            <a:endParaRPr lang="en-US" sz="2403" b="1" dirty="0">
              <a:solidFill>
                <a:schemeClr val="bg1"/>
              </a:solidFill>
              <a:latin typeface="Arial" charset="0"/>
            </a:endParaRPr>
          </a:p>
        </p:txBody>
      </p:sp>
    </p:spTree>
    <p:extLst>
      <p:ext uri="{BB962C8B-B14F-4D97-AF65-F5344CB8AC3E}">
        <p14:creationId xmlns:p14="http://schemas.microsoft.com/office/powerpoint/2010/main" val="36963731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611665"/>
            <a:ext cx="9144001" cy="1230006"/>
          </a:xfrm>
          <a:prstGeom prst="rect">
            <a:avLst/>
          </a:prstGeom>
          <a:solidFill>
            <a:schemeClr val="bg1"/>
          </a:solidFill>
          <a:ln>
            <a:solidFill>
              <a:schemeClr val="bg1"/>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solidFill>
                <a:schemeClr val="tx1"/>
              </a:solidFill>
            </a:endParaRPr>
          </a:p>
        </p:txBody>
      </p:sp>
      <p:sp>
        <p:nvSpPr>
          <p:cNvPr id="2" name="Title 1"/>
          <p:cNvSpPr>
            <a:spLocks noGrp="1"/>
          </p:cNvSpPr>
          <p:nvPr>
            <p:ph type="title"/>
          </p:nvPr>
        </p:nvSpPr>
        <p:spPr>
          <a:xfrm>
            <a:off x="457200" y="632620"/>
            <a:ext cx="8229600" cy="715962"/>
          </a:xfrm>
        </p:spPr>
        <p:txBody>
          <a:bodyPr/>
          <a:lstStyle/>
          <a:p>
            <a:r>
              <a:rPr lang="en-US" dirty="0" err="1"/>
              <a:t>Geisinger</a:t>
            </a:r>
            <a:r>
              <a:rPr lang="en-US" dirty="0"/>
              <a:t> Health </a:t>
            </a:r>
          </a:p>
        </p:txBody>
      </p:sp>
      <p:sp>
        <p:nvSpPr>
          <p:cNvPr id="3" name="Content Placeholder 2"/>
          <p:cNvSpPr>
            <a:spLocks noGrp="1"/>
          </p:cNvSpPr>
          <p:nvPr>
            <p:ph idx="1"/>
          </p:nvPr>
        </p:nvSpPr>
        <p:spPr/>
        <p:txBody>
          <a:bodyPr/>
          <a:lstStyle/>
          <a:p>
            <a:r>
              <a:rPr lang="en-US" dirty="0" smtClean="0"/>
              <a:t>Used data from 400K+ adult outpatients to ID patients with HTN</a:t>
            </a:r>
          </a:p>
          <a:p>
            <a:pPr marL="914400" lvl="1" indent="-457200">
              <a:buFont typeface="+mj-lt"/>
              <a:buAutoNum type="arabicPeriod"/>
            </a:pPr>
            <a:r>
              <a:rPr lang="en-US" dirty="0" smtClean="0"/>
              <a:t>The </a:t>
            </a:r>
            <a:r>
              <a:rPr lang="en-US" dirty="0"/>
              <a:t>problem </a:t>
            </a:r>
            <a:r>
              <a:rPr lang="en-US" dirty="0" smtClean="0"/>
              <a:t>list</a:t>
            </a:r>
          </a:p>
          <a:p>
            <a:pPr marL="914400" lvl="1" indent="-457200">
              <a:buFont typeface="+mj-lt"/>
              <a:buAutoNum type="arabicPeriod"/>
            </a:pPr>
            <a:r>
              <a:rPr lang="en-US" dirty="0" smtClean="0"/>
              <a:t>ICD-9-CM </a:t>
            </a:r>
            <a:r>
              <a:rPr lang="en-US" dirty="0"/>
              <a:t>diagnosis </a:t>
            </a:r>
            <a:endParaRPr lang="en-US" dirty="0" smtClean="0"/>
          </a:p>
          <a:p>
            <a:pPr marL="914400" lvl="1" indent="-457200">
              <a:buFont typeface="+mj-lt"/>
              <a:buAutoNum type="arabicPeriod"/>
            </a:pPr>
            <a:r>
              <a:rPr lang="en-US" dirty="0" smtClean="0"/>
              <a:t>Antihypertensive </a:t>
            </a:r>
            <a:r>
              <a:rPr lang="en-US" dirty="0"/>
              <a:t>medications </a:t>
            </a:r>
            <a:r>
              <a:rPr lang="en-US" dirty="0" smtClean="0"/>
              <a:t>Rx</a:t>
            </a:r>
            <a:endParaRPr lang="en-US" dirty="0"/>
          </a:p>
          <a:p>
            <a:pPr marL="914400" lvl="1" indent="-457200">
              <a:buFont typeface="+mj-lt"/>
              <a:buAutoNum type="arabicPeriod"/>
            </a:pPr>
            <a:r>
              <a:rPr lang="en-US" dirty="0" smtClean="0"/>
              <a:t>Two </a:t>
            </a:r>
            <a:r>
              <a:rPr lang="en-US" dirty="0"/>
              <a:t>elevated </a:t>
            </a:r>
            <a:r>
              <a:rPr lang="en-US" dirty="0" smtClean="0"/>
              <a:t>BP values </a:t>
            </a:r>
            <a:r>
              <a:rPr lang="en-US" dirty="0"/>
              <a:t>based on JNC-7 </a:t>
            </a:r>
            <a:r>
              <a:rPr lang="en-US" dirty="0" smtClean="0"/>
              <a:t>criteria</a:t>
            </a:r>
          </a:p>
          <a:p>
            <a:pPr marL="1314450" lvl="2" indent="-457200"/>
            <a:r>
              <a:rPr lang="en-US" dirty="0"/>
              <a:t>2 systolic measures ≥140 or 2 diastolic measures ≥90</a:t>
            </a:r>
            <a:endParaRPr lang="en-US" dirty="0" smtClean="0"/>
          </a:p>
          <a:p>
            <a:pPr marL="514350" indent="-457200"/>
            <a:r>
              <a:rPr lang="en-US" dirty="0" smtClean="0"/>
              <a:t>Found 106K patients with one or more criteria</a:t>
            </a:r>
          </a:p>
          <a:p>
            <a:pPr marL="514350" indent="-457200"/>
            <a:r>
              <a:rPr lang="en-US" dirty="0" smtClean="0"/>
              <a:t>30% based solely on #4 (i.e. undiagnosed)</a:t>
            </a:r>
          </a:p>
          <a:p>
            <a:pPr marL="514350" indent="-457200"/>
            <a:r>
              <a:rPr lang="en-US" dirty="0" smtClean="0"/>
              <a:t>HTN Prevalence – </a:t>
            </a:r>
            <a:r>
              <a:rPr lang="en-US" dirty="0"/>
              <a:t>~18.6</a:t>
            </a:r>
            <a:r>
              <a:rPr lang="en-US" dirty="0" smtClean="0"/>
              <a:t>% vs ~26.5</a:t>
            </a:r>
            <a:r>
              <a:rPr lang="en-US" dirty="0"/>
              <a:t>% </a:t>
            </a:r>
          </a:p>
        </p:txBody>
      </p:sp>
      <p:sp>
        <p:nvSpPr>
          <p:cNvPr id="4" name="Text Placeholder 3"/>
          <p:cNvSpPr>
            <a:spLocks noGrp="1"/>
          </p:cNvSpPr>
          <p:nvPr>
            <p:ph type="body" sz="quarter" idx="10"/>
          </p:nvPr>
        </p:nvSpPr>
        <p:spPr>
          <a:xfrm>
            <a:off x="452264" y="6042820"/>
            <a:ext cx="8229600" cy="609600"/>
          </a:xfrm>
        </p:spPr>
        <p:txBody>
          <a:bodyPr/>
          <a:lstStyle/>
          <a:p>
            <a:pPr marL="0" lvl="0"/>
            <a:r>
              <a:rPr lang="en-US" dirty="0">
                <a:solidFill>
                  <a:schemeClr val="tx1"/>
                </a:solidFill>
              </a:rPr>
              <a:t>Shah  NR. </a:t>
            </a:r>
            <a:r>
              <a:rPr lang="en-US" i="1" dirty="0">
                <a:solidFill>
                  <a:schemeClr val="tx1"/>
                </a:solidFill>
              </a:rPr>
              <a:t>Identifying hypertension in electronic health records: a comparison of various approaches.</a:t>
            </a:r>
            <a:r>
              <a:rPr lang="en-US" dirty="0">
                <a:solidFill>
                  <a:schemeClr val="tx1"/>
                </a:solidFill>
              </a:rPr>
              <a:t> Paper presented at: AHRQ Comparative Effectiveness Research Methods Symposium; June 2009; Rockville, MD. </a:t>
            </a:r>
            <a:r>
              <a:rPr lang="en-US" dirty="0" smtClean="0">
                <a:solidFill>
                  <a:schemeClr val="tx1"/>
                </a:solidFill>
              </a:rPr>
              <a:t>Of </a:t>
            </a:r>
            <a:r>
              <a:rPr lang="en-US" dirty="0">
                <a:solidFill>
                  <a:schemeClr val="tx1"/>
                </a:solidFill>
              </a:rPr>
              <a:t>Various Approaches.  AHRQ Comparative Effectiveness Research Methods Symposium, Rockville, MD, June 2009</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75983564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611665"/>
            <a:ext cx="9144001" cy="1230006"/>
          </a:xfrm>
          <a:prstGeom prst="rect">
            <a:avLst/>
          </a:prstGeom>
          <a:solidFill>
            <a:schemeClr val="bg1"/>
          </a:solidFill>
          <a:ln>
            <a:solidFill>
              <a:schemeClr val="bg1"/>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solidFill>
                <a:schemeClr val="tx1"/>
              </a:solidFill>
            </a:endParaRPr>
          </a:p>
        </p:txBody>
      </p:sp>
      <p:sp>
        <p:nvSpPr>
          <p:cNvPr id="2" name="Title 1"/>
          <p:cNvSpPr>
            <a:spLocks noGrp="1"/>
          </p:cNvSpPr>
          <p:nvPr>
            <p:ph type="title"/>
          </p:nvPr>
        </p:nvSpPr>
        <p:spPr>
          <a:xfrm>
            <a:off x="457200" y="632620"/>
            <a:ext cx="8229600" cy="715962"/>
          </a:xfrm>
        </p:spPr>
        <p:txBody>
          <a:bodyPr/>
          <a:lstStyle/>
          <a:p>
            <a:r>
              <a:rPr lang="en-US" dirty="0" smtClean="0"/>
              <a:t>Palo Alto Medical Foundation</a:t>
            </a:r>
            <a:endParaRPr lang="en-US" dirty="0"/>
          </a:p>
        </p:txBody>
      </p:sp>
      <p:sp>
        <p:nvSpPr>
          <p:cNvPr id="3" name="Content Placeholder 2"/>
          <p:cNvSpPr>
            <a:spLocks noGrp="1"/>
          </p:cNvSpPr>
          <p:nvPr>
            <p:ph idx="1"/>
          </p:nvPr>
        </p:nvSpPr>
        <p:spPr/>
        <p:txBody>
          <a:bodyPr/>
          <a:lstStyle/>
          <a:p>
            <a:r>
              <a:rPr lang="en-US" dirty="0" smtClean="0"/>
              <a:t>250,000 </a:t>
            </a:r>
            <a:r>
              <a:rPr lang="en-US" dirty="0"/>
              <a:t>adult </a:t>
            </a:r>
            <a:r>
              <a:rPr lang="en-US" dirty="0" smtClean="0"/>
              <a:t>patients (active 2006 - 2008)</a:t>
            </a:r>
          </a:p>
          <a:p>
            <a:r>
              <a:rPr lang="en-US" dirty="0" smtClean="0"/>
              <a:t>For patients </a:t>
            </a:r>
            <a:r>
              <a:rPr lang="en-US" dirty="0"/>
              <a:t>with </a:t>
            </a:r>
            <a:r>
              <a:rPr lang="en-US" dirty="0" smtClean="0"/>
              <a:t>≥ 2 BP readings </a:t>
            </a:r>
            <a:r>
              <a:rPr lang="en-US" dirty="0"/>
              <a:t>of 140/90 or higher, an antihypertensive medication prescription, or both, 37.1% did not have an ICD-9-CM code </a:t>
            </a:r>
            <a:endParaRPr lang="en-US" dirty="0" smtClean="0"/>
          </a:p>
          <a:p>
            <a:r>
              <a:rPr lang="en-US" dirty="0" smtClean="0"/>
              <a:t>HTN prevalence went from 18.0% (ICD code only) to 28.7% </a:t>
            </a:r>
          </a:p>
          <a:p>
            <a:r>
              <a:rPr lang="en-US" dirty="0" smtClean="0"/>
              <a:t>Much more likely to be on an antihypertensive with a HTN diagnosis </a:t>
            </a:r>
          </a:p>
          <a:p>
            <a:pPr lvl="1"/>
            <a:r>
              <a:rPr lang="en-US" dirty="0" smtClean="0"/>
              <a:t>92.6</a:t>
            </a:r>
            <a:r>
              <a:rPr lang="en-US" dirty="0"/>
              <a:t>% diagnosed vs 15.8% undiagnosed, P &lt; .</a:t>
            </a:r>
            <a:r>
              <a:rPr lang="en-US" dirty="0" smtClean="0"/>
              <a:t>001</a:t>
            </a:r>
            <a:endParaRPr lang="en-US" dirty="0"/>
          </a:p>
        </p:txBody>
      </p:sp>
      <p:sp>
        <p:nvSpPr>
          <p:cNvPr id="4" name="Text Placeholder 3"/>
          <p:cNvSpPr>
            <a:spLocks noGrp="1"/>
          </p:cNvSpPr>
          <p:nvPr>
            <p:ph type="body" sz="quarter" idx="10"/>
          </p:nvPr>
        </p:nvSpPr>
        <p:spPr>
          <a:xfrm>
            <a:off x="457200" y="6226668"/>
            <a:ext cx="8229600" cy="609600"/>
          </a:xfrm>
        </p:spPr>
        <p:txBody>
          <a:bodyPr/>
          <a:lstStyle/>
          <a:p>
            <a:pPr marL="0"/>
            <a:r>
              <a:rPr lang="en-US" dirty="0">
                <a:solidFill>
                  <a:schemeClr val="tx1"/>
                </a:solidFill>
              </a:rPr>
              <a:t>Banerjee  D, Chung  S, Wong  EC, Wang  EJ, Stafford  RS, </a:t>
            </a:r>
            <a:r>
              <a:rPr lang="en-US" dirty="0" err="1">
                <a:solidFill>
                  <a:schemeClr val="tx1"/>
                </a:solidFill>
              </a:rPr>
              <a:t>Palaniappan</a:t>
            </a:r>
            <a:r>
              <a:rPr lang="en-US" dirty="0">
                <a:solidFill>
                  <a:schemeClr val="tx1"/>
                </a:solidFill>
              </a:rPr>
              <a:t>  LP.  </a:t>
            </a:r>
            <a:r>
              <a:rPr lang="en-US" dirty="0" err="1">
                <a:solidFill>
                  <a:schemeClr val="tx1"/>
                </a:solidFill>
              </a:rPr>
              <a:t>Underdiagnosis</a:t>
            </a:r>
            <a:r>
              <a:rPr lang="en-US" dirty="0">
                <a:solidFill>
                  <a:schemeClr val="tx1"/>
                </a:solidFill>
              </a:rPr>
              <a:t> of hypertension using electronic health records. </a:t>
            </a:r>
            <a:r>
              <a:rPr lang="en-US" i="1" dirty="0">
                <a:solidFill>
                  <a:schemeClr val="tx1"/>
                </a:solidFill>
              </a:rPr>
              <a:t>Am J </a:t>
            </a:r>
            <a:r>
              <a:rPr lang="en-US" i="1" dirty="0" err="1">
                <a:solidFill>
                  <a:schemeClr val="tx1"/>
                </a:solidFill>
              </a:rPr>
              <a:t>Hypertens</a:t>
            </a:r>
            <a:r>
              <a:rPr lang="en-US" dirty="0">
                <a:solidFill>
                  <a:schemeClr val="tx1"/>
                </a:solidFill>
              </a:rPr>
              <a:t>. 2012;25(1):97-102.</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37267173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611665"/>
            <a:ext cx="9144001" cy="1230006"/>
          </a:xfrm>
          <a:prstGeom prst="rect">
            <a:avLst/>
          </a:prstGeom>
          <a:solidFill>
            <a:schemeClr val="bg1"/>
          </a:solidFill>
          <a:ln>
            <a:solidFill>
              <a:schemeClr val="bg1"/>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solidFill>
                <a:schemeClr val="tx1"/>
              </a:solidFill>
            </a:endParaRPr>
          </a:p>
        </p:txBody>
      </p:sp>
      <p:sp>
        <p:nvSpPr>
          <p:cNvPr id="2" name="Title 1"/>
          <p:cNvSpPr>
            <a:spLocks noGrp="1"/>
          </p:cNvSpPr>
          <p:nvPr>
            <p:ph type="title"/>
          </p:nvPr>
        </p:nvSpPr>
        <p:spPr>
          <a:xfrm>
            <a:off x="457199" y="632620"/>
            <a:ext cx="8229600" cy="715962"/>
          </a:xfrm>
        </p:spPr>
        <p:txBody>
          <a:bodyPr/>
          <a:lstStyle/>
          <a:p>
            <a:r>
              <a:rPr lang="en-US" dirty="0" smtClean="0"/>
              <a:t>University of West Virginia</a:t>
            </a:r>
            <a:endParaRPr lang="en-US" dirty="0"/>
          </a:p>
        </p:txBody>
      </p:sp>
      <p:sp>
        <p:nvSpPr>
          <p:cNvPr id="3" name="Content Placeholder 2"/>
          <p:cNvSpPr>
            <a:spLocks noGrp="1"/>
          </p:cNvSpPr>
          <p:nvPr>
            <p:ph idx="1"/>
          </p:nvPr>
        </p:nvSpPr>
        <p:spPr>
          <a:xfrm>
            <a:off x="457199" y="1438350"/>
            <a:ext cx="8229600" cy="4191000"/>
          </a:xfrm>
        </p:spPr>
        <p:txBody>
          <a:bodyPr/>
          <a:lstStyle/>
          <a:p>
            <a:r>
              <a:rPr lang="en-US" dirty="0"/>
              <a:t>11 primary care centers in West </a:t>
            </a:r>
            <a:r>
              <a:rPr lang="en-US" dirty="0" smtClean="0"/>
              <a:t>Virginia</a:t>
            </a:r>
          </a:p>
          <a:p>
            <a:r>
              <a:rPr lang="en-US" dirty="0"/>
              <a:t>Chronic Disease Electronic Management System </a:t>
            </a:r>
            <a:r>
              <a:rPr lang="en-US" dirty="0" smtClean="0"/>
              <a:t>(CDEMS)</a:t>
            </a:r>
          </a:p>
          <a:p>
            <a:r>
              <a:rPr lang="en-US" dirty="0" smtClean="0"/>
              <a:t>Query found 14,893 patients with:</a:t>
            </a:r>
          </a:p>
          <a:p>
            <a:pPr lvl="1"/>
            <a:r>
              <a:rPr lang="en-US" dirty="0" smtClean="0"/>
              <a:t> ICD-9-CM </a:t>
            </a:r>
            <a:r>
              <a:rPr lang="en-US" dirty="0"/>
              <a:t>code </a:t>
            </a:r>
            <a:r>
              <a:rPr lang="en-US" dirty="0" smtClean="0"/>
              <a:t>401</a:t>
            </a:r>
          </a:p>
          <a:p>
            <a:pPr lvl="1"/>
            <a:r>
              <a:rPr lang="en-US" dirty="0" smtClean="0"/>
              <a:t>2 </a:t>
            </a:r>
            <a:r>
              <a:rPr lang="en-US" dirty="0"/>
              <a:t>or more blood pressure readings of 140/90 or </a:t>
            </a:r>
            <a:r>
              <a:rPr lang="en-US" dirty="0" smtClean="0"/>
              <a:t>higher </a:t>
            </a:r>
            <a:r>
              <a:rPr lang="en-US" dirty="0"/>
              <a:t>(n = 1076) </a:t>
            </a:r>
            <a:endParaRPr lang="en-US" dirty="0" smtClean="0"/>
          </a:p>
          <a:p>
            <a:pPr lvl="1"/>
            <a:r>
              <a:rPr lang="en-US" dirty="0" smtClean="0"/>
              <a:t>A </a:t>
            </a:r>
            <a:r>
              <a:rPr lang="en-US" dirty="0"/>
              <a:t>diagnosis of essential hypertension based on free-text </a:t>
            </a:r>
            <a:r>
              <a:rPr lang="en-US" dirty="0" smtClean="0"/>
              <a:t>entries </a:t>
            </a:r>
            <a:r>
              <a:rPr lang="en-US" dirty="0"/>
              <a:t>(n = 898) </a:t>
            </a:r>
            <a:endParaRPr lang="en-US" dirty="0" smtClean="0"/>
          </a:p>
          <a:p>
            <a:r>
              <a:rPr lang="en-US" dirty="0" smtClean="0"/>
              <a:t>13.3% potentially hypertensive </a:t>
            </a:r>
            <a:r>
              <a:rPr lang="en-US" dirty="0"/>
              <a:t>patients </a:t>
            </a:r>
            <a:r>
              <a:rPr lang="en-US" dirty="0" smtClean="0"/>
              <a:t>overall</a:t>
            </a:r>
          </a:p>
          <a:p>
            <a:pPr lvl="1"/>
            <a:r>
              <a:rPr lang="en-US" dirty="0" smtClean="0"/>
              <a:t>Varied </a:t>
            </a:r>
            <a:r>
              <a:rPr lang="en-US" dirty="0"/>
              <a:t>across the </a:t>
            </a:r>
            <a:r>
              <a:rPr lang="en-US" dirty="0" smtClean="0"/>
              <a:t>sites </a:t>
            </a:r>
            <a:r>
              <a:rPr lang="en-US" dirty="0"/>
              <a:t>from 3.6% to 47.9%</a:t>
            </a:r>
            <a:endParaRPr lang="en-US" dirty="0" smtClean="0"/>
          </a:p>
          <a:p>
            <a:endParaRPr lang="en-US" dirty="0"/>
          </a:p>
        </p:txBody>
      </p:sp>
      <p:sp>
        <p:nvSpPr>
          <p:cNvPr id="4" name="Text Placeholder 3"/>
          <p:cNvSpPr>
            <a:spLocks noGrp="1"/>
          </p:cNvSpPr>
          <p:nvPr>
            <p:ph type="body" sz="quarter" idx="10"/>
          </p:nvPr>
        </p:nvSpPr>
        <p:spPr>
          <a:xfrm>
            <a:off x="457199" y="6270456"/>
            <a:ext cx="8229600" cy="609600"/>
          </a:xfrm>
        </p:spPr>
        <p:txBody>
          <a:bodyPr/>
          <a:lstStyle/>
          <a:p>
            <a:pPr marL="0"/>
            <a:r>
              <a:rPr lang="en-US" dirty="0" err="1">
                <a:solidFill>
                  <a:schemeClr val="tx1"/>
                </a:solidFill>
              </a:rPr>
              <a:t>Baus</a:t>
            </a:r>
            <a:r>
              <a:rPr lang="en-US" dirty="0">
                <a:solidFill>
                  <a:schemeClr val="tx1"/>
                </a:solidFill>
              </a:rPr>
              <a:t>  A, </a:t>
            </a:r>
            <a:r>
              <a:rPr lang="en-US" dirty="0" err="1">
                <a:solidFill>
                  <a:schemeClr val="tx1"/>
                </a:solidFill>
              </a:rPr>
              <a:t>Hendryx</a:t>
            </a:r>
            <a:r>
              <a:rPr lang="en-US" dirty="0">
                <a:solidFill>
                  <a:schemeClr val="tx1"/>
                </a:solidFill>
              </a:rPr>
              <a:t>  M, Pollard  C.  Identifying patients with hypertension: a case for auditing electronic health record data [published online April 1, 2012]. </a:t>
            </a:r>
            <a:r>
              <a:rPr lang="en-US" i="1" dirty="0" err="1">
                <a:solidFill>
                  <a:schemeClr val="tx1"/>
                </a:solidFill>
              </a:rPr>
              <a:t>Perspect</a:t>
            </a:r>
            <a:r>
              <a:rPr lang="en-US" i="1" dirty="0">
                <a:solidFill>
                  <a:schemeClr val="tx1"/>
                </a:solidFill>
              </a:rPr>
              <a:t> Health </a:t>
            </a:r>
            <a:r>
              <a:rPr lang="en-US" i="1" dirty="0" err="1">
                <a:solidFill>
                  <a:schemeClr val="tx1"/>
                </a:solidFill>
              </a:rPr>
              <a:t>Inf</a:t>
            </a:r>
            <a:r>
              <a:rPr lang="en-US" i="1" dirty="0">
                <a:solidFill>
                  <a:schemeClr val="tx1"/>
                </a:solidFill>
              </a:rPr>
              <a:t> </a:t>
            </a:r>
            <a:r>
              <a:rPr lang="en-US" i="1" dirty="0" err="1">
                <a:solidFill>
                  <a:schemeClr val="tx1"/>
                </a:solidFill>
              </a:rPr>
              <a:t>Manag</a:t>
            </a:r>
            <a:r>
              <a:rPr lang="en-US" dirty="0">
                <a:solidFill>
                  <a:schemeClr val="tx1"/>
                </a:solidFill>
              </a:rPr>
              <a:t>. 2012;9:1e.</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29132084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611665"/>
            <a:ext cx="9144001" cy="1230006"/>
          </a:xfrm>
          <a:prstGeom prst="rect">
            <a:avLst/>
          </a:prstGeom>
          <a:solidFill>
            <a:schemeClr val="bg1"/>
          </a:solidFill>
          <a:ln>
            <a:solidFill>
              <a:schemeClr val="bg1"/>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solidFill>
                <a:schemeClr val="tx1"/>
              </a:solidFill>
            </a:endParaRPr>
          </a:p>
        </p:txBody>
      </p:sp>
      <p:sp>
        <p:nvSpPr>
          <p:cNvPr id="2" name="Title 1"/>
          <p:cNvSpPr>
            <a:spLocks noGrp="1"/>
          </p:cNvSpPr>
          <p:nvPr>
            <p:ph type="title"/>
          </p:nvPr>
        </p:nvSpPr>
        <p:spPr>
          <a:xfrm>
            <a:off x="457199" y="632620"/>
            <a:ext cx="8229600" cy="715962"/>
          </a:xfrm>
        </p:spPr>
        <p:txBody>
          <a:bodyPr/>
          <a:lstStyle/>
          <a:p>
            <a:r>
              <a:rPr lang="en-US" dirty="0" smtClean="0"/>
              <a:t>University of Wisconsin</a:t>
            </a:r>
            <a:endParaRPr lang="en-US" dirty="0"/>
          </a:p>
        </p:txBody>
      </p:sp>
      <p:sp>
        <p:nvSpPr>
          <p:cNvPr id="3" name="Content Placeholder 2"/>
          <p:cNvSpPr>
            <a:spLocks noGrp="1"/>
          </p:cNvSpPr>
          <p:nvPr>
            <p:ph idx="1"/>
          </p:nvPr>
        </p:nvSpPr>
        <p:spPr>
          <a:xfrm>
            <a:off x="457199" y="1444185"/>
            <a:ext cx="8229600" cy="4191000"/>
          </a:xfrm>
        </p:spPr>
        <p:txBody>
          <a:bodyPr/>
          <a:lstStyle/>
          <a:p>
            <a:r>
              <a:rPr lang="en-US" dirty="0" smtClean="0"/>
              <a:t>14,970 patients (2008-2011)</a:t>
            </a:r>
          </a:p>
          <a:p>
            <a:r>
              <a:rPr lang="en-US" dirty="0" smtClean="0"/>
              <a:t>Clinical criteria:</a:t>
            </a:r>
          </a:p>
          <a:p>
            <a:pPr lvl="1"/>
            <a:r>
              <a:rPr lang="en-US" dirty="0" smtClean="0"/>
              <a:t>Excluded patients with a diagnosis code or current antihypertensive Rx</a:t>
            </a:r>
          </a:p>
          <a:p>
            <a:pPr lvl="1"/>
            <a:r>
              <a:rPr lang="en-US" dirty="0" smtClean="0"/>
              <a:t>≥ 3 outpatient BPs from 3 separate </a:t>
            </a:r>
            <a:r>
              <a:rPr lang="en-US" dirty="0"/>
              <a:t>dates, at least 30 days apart, within a 2-year </a:t>
            </a:r>
            <a:r>
              <a:rPr lang="en-US" dirty="0" smtClean="0"/>
              <a:t>period (≥140 </a:t>
            </a:r>
            <a:r>
              <a:rPr lang="en-US" dirty="0"/>
              <a:t>or </a:t>
            </a:r>
            <a:r>
              <a:rPr lang="en-US" dirty="0" smtClean="0"/>
              <a:t>≥ 90) </a:t>
            </a:r>
          </a:p>
          <a:p>
            <a:pPr lvl="1"/>
            <a:r>
              <a:rPr lang="en-US" dirty="0" smtClean="0"/>
              <a:t>≥ 2 elevated BPs (</a:t>
            </a:r>
            <a:r>
              <a:rPr lang="en-US" dirty="0"/>
              <a:t>≥ </a:t>
            </a:r>
            <a:r>
              <a:rPr lang="en-US" dirty="0" smtClean="0"/>
              <a:t>160 </a:t>
            </a:r>
            <a:r>
              <a:rPr lang="en-US" dirty="0"/>
              <a:t>or ≥ </a:t>
            </a:r>
            <a:r>
              <a:rPr lang="en-US" dirty="0" smtClean="0"/>
              <a:t>100), </a:t>
            </a:r>
            <a:r>
              <a:rPr lang="en-US" dirty="0"/>
              <a:t>at least 30 days apart, but within a </a:t>
            </a:r>
            <a:r>
              <a:rPr lang="en-US" dirty="0" smtClean="0"/>
              <a:t>2-year period</a:t>
            </a:r>
          </a:p>
          <a:p>
            <a:r>
              <a:rPr lang="en-US" dirty="0" smtClean="0"/>
              <a:t>After 4 years, </a:t>
            </a:r>
            <a:r>
              <a:rPr lang="en-US" dirty="0"/>
              <a:t>18–31-year-olds had a 33% </a:t>
            </a:r>
            <a:r>
              <a:rPr lang="en-US" dirty="0" smtClean="0"/>
              <a:t>slower rate </a:t>
            </a:r>
            <a:r>
              <a:rPr lang="en-US" dirty="0"/>
              <a:t>of receiving a </a:t>
            </a:r>
            <a:r>
              <a:rPr lang="en-US" dirty="0" smtClean="0"/>
              <a:t>diagnosis compared to those 60+</a:t>
            </a:r>
            <a:endParaRPr lang="en-US" dirty="0"/>
          </a:p>
        </p:txBody>
      </p:sp>
      <p:sp>
        <p:nvSpPr>
          <p:cNvPr id="4" name="Text Placeholder 3"/>
          <p:cNvSpPr>
            <a:spLocks noGrp="1"/>
          </p:cNvSpPr>
          <p:nvPr>
            <p:ph type="body" sz="quarter" idx="10"/>
          </p:nvPr>
        </p:nvSpPr>
        <p:spPr>
          <a:xfrm>
            <a:off x="457199" y="6083461"/>
            <a:ext cx="8229600" cy="609600"/>
          </a:xfrm>
        </p:spPr>
        <p:txBody>
          <a:bodyPr/>
          <a:lstStyle/>
          <a:p>
            <a:pPr marL="0"/>
            <a:r>
              <a:rPr lang="en-US" dirty="0">
                <a:solidFill>
                  <a:schemeClr val="tx1"/>
                </a:solidFill>
              </a:rPr>
              <a:t>Johnson HM, Thorpe CT,. Bartels CM, Schumacher JR, </a:t>
            </a:r>
            <a:r>
              <a:rPr lang="en-US" dirty="0" err="1">
                <a:solidFill>
                  <a:schemeClr val="tx1"/>
                </a:solidFill>
              </a:rPr>
              <a:t>Palta</a:t>
            </a:r>
            <a:r>
              <a:rPr lang="en-US" dirty="0">
                <a:solidFill>
                  <a:schemeClr val="tx1"/>
                </a:solidFill>
              </a:rPr>
              <a:t> M, </a:t>
            </a:r>
            <a:r>
              <a:rPr lang="en-US" dirty="0" err="1">
                <a:solidFill>
                  <a:schemeClr val="tx1"/>
                </a:solidFill>
              </a:rPr>
              <a:t>Pandhi</a:t>
            </a:r>
            <a:r>
              <a:rPr lang="en-US" dirty="0">
                <a:solidFill>
                  <a:schemeClr val="tx1"/>
                </a:solidFill>
              </a:rPr>
              <a:t> N, Sheehy AM, Smith </a:t>
            </a:r>
            <a:r>
              <a:rPr lang="en-US" dirty="0" smtClean="0">
                <a:solidFill>
                  <a:schemeClr val="tx1"/>
                </a:solidFill>
              </a:rPr>
              <a:t>MA. Undiagnosed </a:t>
            </a:r>
            <a:r>
              <a:rPr lang="en-US" dirty="0">
                <a:solidFill>
                  <a:schemeClr val="tx1"/>
                </a:solidFill>
              </a:rPr>
              <a:t>hypertension among young adults </a:t>
            </a:r>
            <a:r>
              <a:rPr lang="en-US" dirty="0" smtClean="0">
                <a:solidFill>
                  <a:schemeClr val="tx1"/>
                </a:solidFill>
              </a:rPr>
              <a:t>with regular </a:t>
            </a:r>
            <a:r>
              <a:rPr lang="en-US" dirty="0">
                <a:solidFill>
                  <a:schemeClr val="tx1"/>
                </a:solidFill>
              </a:rPr>
              <a:t>primary care </a:t>
            </a:r>
            <a:r>
              <a:rPr lang="en-US" dirty="0" smtClean="0">
                <a:solidFill>
                  <a:schemeClr val="tx1"/>
                </a:solidFill>
              </a:rPr>
              <a:t>use. J </a:t>
            </a:r>
            <a:r>
              <a:rPr lang="en-US" dirty="0" err="1">
                <a:solidFill>
                  <a:schemeClr val="tx1"/>
                </a:solidFill>
              </a:rPr>
              <a:t>Hypertens</a:t>
            </a:r>
            <a:r>
              <a:rPr lang="en-US" dirty="0">
                <a:solidFill>
                  <a:schemeClr val="tx1"/>
                </a:solidFill>
              </a:rPr>
              <a:t> </a:t>
            </a:r>
            <a:r>
              <a:rPr lang="en-US" dirty="0" smtClean="0">
                <a:solidFill>
                  <a:schemeClr val="tx1"/>
                </a:solidFill>
              </a:rPr>
              <a:t>. </a:t>
            </a:r>
            <a:r>
              <a:rPr lang="en-US" dirty="0">
                <a:solidFill>
                  <a:schemeClr val="tx1"/>
                </a:solidFill>
              </a:rPr>
              <a:t>2014, 32:65–74</a:t>
            </a:r>
          </a:p>
        </p:txBody>
      </p:sp>
    </p:spTree>
    <p:extLst>
      <p:ext uri="{BB962C8B-B14F-4D97-AF65-F5344CB8AC3E}">
        <p14:creationId xmlns:p14="http://schemas.microsoft.com/office/powerpoint/2010/main" val="176409285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733390"/>
          </a:xfrm>
        </p:spPr>
        <p:txBody>
          <a:bodyPr>
            <a:normAutofit/>
          </a:bodyPr>
          <a:lstStyle/>
          <a:p>
            <a:r>
              <a:rPr lang="en-US" sz="3200" dirty="0" smtClean="0"/>
              <a:t>Special Thanks</a:t>
            </a:r>
            <a:endParaRPr lang="en-US" sz="3200" dirty="0"/>
          </a:p>
        </p:txBody>
      </p:sp>
      <p:sp>
        <p:nvSpPr>
          <p:cNvPr id="3" name="Content Placeholder 2"/>
          <p:cNvSpPr>
            <a:spLocks noGrp="1"/>
          </p:cNvSpPr>
          <p:nvPr>
            <p:ph idx="1"/>
          </p:nvPr>
        </p:nvSpPr>
        <p:spPr>
          <a:xfrm>
            <a:off x="457200" y="1628801"/>
            <a:ext cx="8229600" cy="4608512"/>
          </a:xfrm>
        </p:spPr>
        <p:txBody>
          <a:bodyPr>
            <a:normAutofit fontScale="77500" lnSpcReduction="20000"/>
          </a:bodyPr>
          <a:lstStyle/>
          <a:p>
            <a:r>
              <a:rPr lang="en-US" dirty="0" smtClean="0"/>
              <a:t>Rikita Merai – CDC </a:t>
            </a:r>
          </a:p>
          <a:p>
            <a:r>
              <a:rPr lang="en-US" dirty="0" smtClean="0"/>
              <a:t>Jerry </a:t>
            </a:r>
            <a:r>
              <a:rPr lang="en-US" dirty="0" err="1" smtClean="0"/>
              <a:t>Osheroff</a:t>
            </a:r>
            <a:r>
              <a:rPr lang="en-US" dirty="0" smtClean="0"/>
              <a:t> – TMIT Consulting</a:t>
            </a:r>
          </a:p>
          <a:p>
            <a:r>
              <a:rPr lang="en-US" dirty="0" smtClean="0"/>
              <a:t>Brita Roy – Yale University</a:t>
            </a:r>
          </a:p>
          <a:p>
            <a:endParaRPr lang="en-US" dirty="0" smtClean="0"/>
          </a:p>
          <a:p>
            <a:r>
              <a:rPr lang="en-US" dirty="0"/>
              <a:t>American Medical Group Foundation</a:t>
            </a:r>
          </a:p>
          <a:p>
            <a:r>
              <a:rPr lang="en-US" dirty="0"/>
              <a:t>Clinical Decision Support Collaborative for Performance Improvement</a:t>
            </a:r>
          </a:p>
          <a:p>
            <a:r>
              <a:rPr lang="en-US" dirty="0"/>
              <a:t>Health Center Network of New York</a:t>
            </a:r>
          </a:p>
          <a:p>
            <a:r>
              <a:rPr lang="en-US" dirty="0"/>
              <a:t>Institute for Healthcare Improvement</a:t>
            </a:r>
          </a:p>
          <a:p>
            <a:r>
              <a:rPr lang="en-US" dirty="0"/>
              <a:t>Kaiser Permanente Northern California</a:t>
            </a:r>
          </a:p>
          <a:p>
            <a:r>
              <a:rPr lang="en-US" dirty="0"/>
              <a:t>New York City Department of Health and Mental Hygiene Primary Care Information Project</a:t>
            </a:r>
          </a:p>
          <a:p>
            <a:r>
              <a:rPr lang="en-US" dirty="0"/>
              <a:t>Redwood Community Health Coalition</a:t>
            </a:r>
          </a:p>
          <a:p>
            <a:r>
              <a:rPr lang="en-US" dirty="0"/>
              <a:t>Washington State Department of Health</a:t>
            </a:r>
          </a:p>
        </p:txBody>
      </p:sp>
    </p:spTree>
    <p:extLst>
      <p:ext uri="{BB962C8B-B14F-4D97-AF65-F5344CB8AC3E}">
        <p14:creationId xmlns:p14="http://schemas.microsoft.com/office/powerpoint/2010/main" val="2693513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251520" y="2060848"/>
            <a:ext cx="8686800" cy="975321"/>
          </a:xfrm>
        </p:spPr>
        <p:txBody>
          <a:bodyPr/>
          <a:lstStyle/>
          <a:p>
            <a:pPr marL="0" indent="0"/>
            <a:r>
              <a:rPr lang="en-US" sz="4000" b="1" dirty="0" smtClean="0">
                <a:latin typeface="Arial" pitchFamily="34" charset="0"/>
                <a:cs typeface="Arial" pitchFamily="34" charset="0"/>
              </a:rPr>
              <a:t>Questions?</a:t>
            </a:r>
            <a:endParaRPr lang="en-US" sz="4000" b="1" dirty="0">
              <a:latin typeface="Arial" pitchFamily="34" charset="0"/>
              <a:cs typeface="Arial" pitchFamily="34" charset="0"/>
            </a:endParaRPr>
          </a:p>
        </p:txBody>
      </p:sp>
      <p:sp>
        <p:nvSpPr>
          <p:cNvPr id="2" name="Content Placeholder 1"/>
          <p:cNvSpPr>
            <a:spLocks noGrp="1"/>
          </p:cNvSpPr>
          <p:nvPr>
            <p:ph idx="1"/>
          </p:nvPr>
        </p:nvSpPr>
        <p:spPr>
          <a:xfrm>
            <a:off x="457200" y="3140968"/>
            <a:ext cx="8229600" cy="2588314"/>
          </a:xfrm>
        </p:spPr>
        <p:txBody>
          <a:bodyPr/>
          <a:lstStyle/>
          <a:p>
            <a:pPr marL="0" indent="0" algn="ctr">
              <a:buNone/>
            </a:pPr>
            <a:r>
              <a:rPr lang="en-US" b="1" dirty="0" smtClean="0"/>
              <a:t>Hilary Wall – </a:t>
            </a:r>
            <a:r>
              <a:rPr lang="en-US" b="1" dirty="0" smtClean="0">
                <a:hlinkClick r:id="rId3"/>
              </a:rPr>
              <a:t>hwall@cdc.gov</a:t>
            </a:r>
            <a:r>
              <a:rPr lang="en-US" b="1" dirty="0" smtClean="0"/>
              <a:t> </a:t>
            </a:r>
          </a:p>
        </p:txBody>
      </p:sp>
    </p:spTree>
    <p:extLst>
      <p:ext uri="{BB962C8B-B14F-4D97-AF65-F5344CB8AC3E}">
        <p14:creationId xmlns:p14="http://schemas.microsoft.com/office/powerpoint/2010/main" val="238831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3247" y="626473"/>
            <a:ext cx="8229600" cy="692214"/>
          </a:xfrm>
        </p:spPr>
        <p:txBody>
          <a:bodyPr lIns="68644" tIns="34322" rIns="68644" bIns="34322" anchor="t">
            <a:normAutofit/>
          </a:bodyPr>
          <a:lstStyle/>
          <a:p>
            <a:pPr eaLnBrk="1" hangingPunct="1"/>
            <a:r>
              <a:rPr lang="en-US" sz="3200" b="1" dirty="0" smtClean="0">
                <a:latin typeface="Arial" panose="020B0604020202020204" pitchFamily="34" charset="0"/>
                <a:cs typeface="Arial" panose="020B0604020202020204" pitchFamily="34" charset="0"/>
              </a:rPr>
              <a:t>Key Components of Million Hearts</a:t>
            </a:r>
            <a:r>
              <a:rPr lang="en-US" sz="3200" b="1" baseline="30000" dirty="0" smtClean="0">
                <a:latin typeface="Arial" panose="020B0604020202020204" pitchFamily="34" charset="0"/>
                <a:cs typeface="Arial" panose="020B0604020202020204" pitchFamily="34" charset="0"/>
              </a:rPr>
              <a:t>®</a:t>
            </a:r>
          </a:p>
        </p:txBody>
      </p:sp>
      <p:sp>
        <p:nvSpPr>
          <p:cNvPr id="17411" name="Rectangle 2"/>
          <p:cNvSpPr>
            <a:spLocks noChangeArrowheads="1"/>
          </p:cNvSpPr>
          <p:nvPr/>
        </p:nvSpPr>
        <p:spPr bwMode="auto">
          <a:xfrm>
            <a:off x="0" y="-184740"/>
            <a:ext cx="184740" cy="36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6" rIns="91414" bIns="45706" anchor="ctr">
            <a:spAutoFit/>
          </a:bodyPr>
          <a:lstStyle/>
          <a:p>
            <a:endParaRPr lang="en-US">
              <a:solidFill>
                <a:srgbClr val="FFFFFF"/>
              </a:solidFill>
              <a:latin typeface="Calibri" pitchFamily="34" charset="0"/>
            </a:endParaRPr>
          </a:p>
        </p:txBody>
      </p:sp>
      <p:grpSp>
        <p:nvGrpSpPr>
          <p:cNvPr id="4" name="Group 3"/>
          <p:cNvGrpSpPr/>
          <p:nvPr/>
        </p:nvGrpSpPr>
        <p:grpSpPr>
          <a:xfrm>
            <a:off x="4732909" y="1447868"/>
            <a:ext cx="3980068" cy="4477044"/>
            <a:chOff x="625475" y="1727200"/>
            <a:chExt cx="5301230" cy="5963174"/>
          </a:xfrm>
        </p:grpSpPr>
        <p:sp>
          <p:nvSpPr>
            <p:cNvPr id="16" name="Rounded Rectangle 15"/>
            <p:cNvSpPr/>
            <p:nvPr/>
          </p:nvSpPr>
          <p:spPr>
            <a:xfrm>
              <a:off x="625475" y="1727200"/>
              <a:ext cx="5278438" cy="1408113"/>
            </a:xfrm>
            <a:prstGeom prst="roundRect">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121772" tIns="60885" rIns="121772" bIns="60885" anchor="ctr"/>
            <a:lstStyle/>
            <a:p>
              <a:pPr algn="ctr" defTabSz="457070">
                <a:lnSpc>
                  <a:spcPct val="90000"/>
                </a:lnSpc>
                <a:defRPr/>
              </a:pPr>
              <a:r>
                <a:rPr lang="en-US" sz="2400" b="1" dirty="0">
                  <a:solidFill>
                    <a:schemeClr val="bg1"/>
                  </a:solidFill>
                  <a:latin typeface="Arial" pitchFamily="34" charset="0"/>
                  <a:cs typeface="Arial" pitchFamily="34" charset="0"/>
                </a:rPr>
                <a:t>Excelling in the ABCS</a:t>
              </a:r>
            </a:p>
            <a:p>
              <a:pPr algn="ctr" defTabSz="457070">
                <a:lnSpc>
                  <a:spcPct val="90000"/>
                </a:lnSpc>
                <a:defRPr/>
              </a:pPr>
              <a:r>
                <a:rPr lang="en-US" sz="2100" b="1" i="1" dirty="0">
                  <a:solidFill>
                    <a:schemeClr val="bg1"/>
                  </a:solidFill>
                  <a:latin typeface="Arial" pitchFamily="34" charset="0"/>
                  <a:cs typeface="Arial" pitchFamily="34" charset="0"/>
                </a:rPr>
                <a:t>Optimizing care </a:t>
              </a:r>
            </a:p>
          </p:txBody>
        </p:sp>
        <p:pic>
          <p:nvPicPr>
            <p:cNvPr id="43" name="Picture 42"/>
            <p:cNvPicPr>
              <a:picLocks noChangeAspect="1"/>
            </p:cNvPicPr>
            <p:nvPr/>
          </p:nvPicPr>
          <p:blipFill>
            <a:blip r:embed="rId3"/>
            <a:srcRect/>
            <a:stretch>
              <a:fillRect/>
            </a:stretch>
          </p:blipFill>
          <p:spPr bwMode="auto">
            <a:xfrm>
              <a:off x="4057773" y="3340852"/>
              <a:ext cx="1828800" cy="1219199"/>
            </a:xfrm>
            <a:prstGeom prst="roundRect">
              <a:avLst/>
            </a:prstGeom>
            <a:noFill/>
            <a:ln w="9525">
              <a:solidFill>
                <a:schemeClr val="tx1"/>
              </a:solidFill>
              <a:miter lim="800000"/>
              <a:headEnd/>
              <a:tailEnd/>
            </a:ln>
            <a:effectLst/>
          </p:spPr>
        </p:pic>
        <p:pic>
          <p:nvPicPr>
            <p:cNvPr id="46" name="Picture 45"/>
            <p:cNvPicPr>
              <a:picLocks noChangeAspect="1"/>
            </p:cNvPicPr>
            <p:nvPr/>
          </p:nvPicPr>
          <p:blipFill>
            <a:blip r:embed="rId4"/>
            <a:srcRect/>
            <a:stretch>
              <a:fillRect/>
            </a:stretch>
          </p:blipFill>
          <p:spPr bwMode="auto">
            <a:xfrm>
              <a:off x="4068306" y="4952073"/>
              <a:ext cx="1828800" cy="1213893"/>
            </a:xfrm>
            <a:prstGeom prst="roundRect">
              <a:avLst/>
            </a:prstGeom>
            <a:noFill/>
            <a:ln w="9525">
              <a:solidFill>
                <a:schemeClr val="tx1"/>
              </a:solidFill>
              <a:miter lim="800000"/>
              <a:headEnd/>
              <a:tailEnd/>
            </a:ln>
            <a:effectLst/>
          </p:spPr>
        </p:pic>
        <p:sp>
          <p:nvSpPr>
            <p:cNvPr id="48" name="TextBox 47"/>
            <p:cNvSpPr txBox="1">
              <a:spLocks noChangeArrowheads="1"/>
            </p:cNvSpPr>
            <p:nvPr/>
          </p:nvSpPr>
          <p:spPr bwMode="auto">
            <a:xfrm>
              <a:off x="625475" y="3549650"/>
              <a:ext cx="2266950" cy="104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pPr>
              <a:r>
                <a:rPr lang="en-US" dirty="0">
                  <a:ea typeface="MS PGothic" pitchFamily="34" charset="-128"/>
                  <a:cs typeface="Arial" pitchFamily="34" charset="0"/>
                </a:rPr>
                <a:t>Focus on the </a:t>
              </a:r>
              <a:r>
                <a:rPr lang="en-US" dirty="0">
                  <a:solidFill>
                    <a:srgbClr val="FF0000"/>
                  </a:solidFill>
                  <a:ea typeface="MS PGothic" pitchFamily="34" charset="-128"/>
                  <a:cs typeface="Arial" pitchFamily="34" charset="0"/>
                </a:rPr>
                <a:t>ABCS</a:t>
              </a:r>
            </a:p>
          </p:txBody>
        </p:sp>
        <p:sp>
          <p:nvSpPr>
            <p:cNvPr id="49" name="TextBox 48"/>
            <p:cNvSpPr txBox="1">
              <a:spLocks noChangeArrowheads="1"/>
            </p:cNvSpPr>
            <p:nvPr/>
          </p:nvSpPr>
          <p:spPr bwMode="auto">
            <a:xfrm>
              <a:off x="634206" y="4878446"/>
              <a:ext cx="3148012" cy="149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pPr>
              <a:r>
                <a:rPr lang="en-US" dirty="0">
                  <a:ea typeface="MS PGothic" pitchFamily="34" charset="-128"/>
                  <a:cs typeface="Arial" pitchFamily="34" charset="0"/>
                </a:rPr>
                <a:t>Health </a:t>
              </a:r>
              <a:r>
                <a:rPr lang="en-US" dirty="0" smtClean="0">
                  <a:ea typeface="MS PGothic" pitchFamily="34" charset="-128"/>
                  <a:cs typeface="Arial" pitchFamily="34" charset="0"/>
                </a:rPr>
                <a:t>information </a:t>
              </a:r>
              <a:r>
                <a:rPr lang="en-US" dirty="0">
                  <a:ea typeface="MS PGothic" pitchFamily="34" charset="-128"/>
                  <a:cs typeface="Arial" pitchFamily="34" charset="0"/>
                </a:rPr>
                <a:t>technology</a:t>
              </a:r>
            </a:p>
          </p:txBody>
        </p:sp>
        <p:sp>
          <p:nvSpPr>
            <p:cNvPr id="50" name="TextBox 49"/>
            <p:cNvSpPr txBox="1">
              <a:spLocks noChangeArrowheads="1"/>
            </p:cNvSpPr>
            <p:nvPr/>
          </p:nvSpPr>
          <p:spPr bwMode="auto">
            <a:xfrm>
              <a:off x="625475" y="6556375"/>
              <a:ext cx="3165476" cy="104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pPr>
              <a:r>
                <a:rPr lang="en-US" dirty="0">
                  <a:ea typeface="MS PGothic" pitchFamily="34" charset="-128"/>
                  <a:cs typeface="Arial" pitchFamily="34" charset="0"/>
                </a:rPr>
                <a:t>Innovations in care delivery</a:t>
              </a:r>
            </a:p>
          </p:txBody>
        </p:sp>
        <p:pic>
          <p:nvPicPr>
            <p:cNvPr id="51" name="Picture 50"/>
            <p:cNvPicPr>
              <a:picLocks noChangeAspect="1"/>
            </p:cNvPicPr>
            <p:nvPr/>
          </p:nvPicPr>
          <p:blipFill>
            <a:blip r:embed="rId5"/>
            <a:srcRect/>
            <a:stretch>
              <a:fillRect/>
            </a:stretch>
          </p:blipFill>
          <p:spPr bwMode="auto">
            <a:xfrm>
              <a:off x="4097905" y="6506201"/>
              <a:ext cx="1828800" cy="1184173"/>
            </a:xfrm>
            <a:prstGeom prst="roundRect">
              <a:avLst/>
            </a:prstGeom>
            <a:noFill/>
            <a:ln w="9525">
              <a:solidFill>
                <a:schemeClr val="tx1"/>
              </a:solidFill>
              <a:miter lim="800000"/>
              <a:headEnd/>
              <a:tailEnd/>
            </a:ln>
            <a:effectLst/>
          </p:spPr>
        </p:pic>
      </p:grpSp>
      <p:grpSp>
        <p:nvGrpSpPr>
          <p:cNvPr id="5" name="Group 4"/>
          <p:cNvGrpSpPr/>
          <p:nvPr/>
        </p:nvGrpSpPr>
        <p:grpSpPr>
          <a:xfrm>
            <a:off x="240242" y="1427756"/>
            <a:ext cx="3866164" cy="4580343"/>
            <a:chOff x="6761747" y="1727200"/>
            <a:chExt cx="5149516" cy="6100763"/>
          </a:xfrm>
        </p:grpSpPr>
        <p:sp>
          <p:nvSpPr>
            <p:cNvPr id="15" name="Rounded Rectangle 14"/>
            <p:cNvSpPr/>
            <p:nvPr/>
          </p:nvSpPr>
          <p:spPr>
            <a:xfrm>
              <a:off x="6761747" y="1727200"/>
              <a:ext cx="5149516" cy="1408113"/>
            </a:xfrm>
            <a:prstGeom prst="roundRect">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121772" tIns="60885" rIns="121772" bIns="60885" anchor="ctr"/>
            <a:lstStyle/>
            <a:p>
              <a:pPr algn="ctr" defTabSz="457070">
                <a:lnSpc>
                  <a:spcPct val="90000"/>
                </a:lnSpc>
                <a:defRPr/>
              </a:pPr>
              <a:r>
                <a:rPr lang="en-US" sz="2400" b="1" dirty="0">
                  <a:solidFill>
                    <a:schemeClr val="bg1"/>
                  </a:solidFill>
                  <a:latin typeface="Arial" pitchFamily="34" charset="0"/>
                  <a:cs typeface="Arial" pitchFamily="34" charset="0"/>
                </a:rPr>
                <a:t>Keeping Us Healthy</a:t>
              </a:r>
            </a:p>
            <a:p>
              <a:pPr algn="ctr" defTabSz="457070">
                <a:lnSpc>
                  <a:spcPct val="90000"/>
                </a:lnSpc>
                <a:defRPr/>
              </a:pPr>
              <a:r>
                <a:rPr lang="en-US" sz="2100" b="1" i="1" dirty="0">
                  <a:solidFill>
                    <a:schemeClr val="bg1"/>
                  </a:solidFill>
                  <a:latin typeface="Arial" pitchFamily="34" charset="0"/>
                  <a:cs typeface="Arial" pitchFamily="34" charset="0"/>
                </a:rPr>
                <a:t>Changing the environment</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1075" y="3344457"/>
              <a:ext cx="13763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8602812" y="6370638"/>
              <a:ext cx="1554788" cy="1457325"/>
              <a:chOff x="6167289" y="5381673"/>
              <a:chExt cx="1542285" cy="1494017"/>
            </a:xfrm>
          </p:grpSpPr>
          <p:grpSp>
            <p:nvGrpSpPr>
              <p:cNvPr id="3" name="Group 5"/>
              <p:cNvGrpSpPr/>
              <p:nvPr/>
            </p:nvGrpSpPr>
            <p:grpSpPr>
              <a:xfrm>
                <a:off x="6181314" y="5381673"/>
                <a:ext cx="1494017" cy="1494017"/>
                <a:chOff x="7519906" y="5306852"/>
                <a:chExt cx="1494017" cy="1494017"/>
              </a:xfrm>
              <a:noFill/>
            </p:grpSpPr>
            <p:sp>
              <p:nvSpPr>
                <p:cNvPr id="31" name="Oval 30"/>
                <p:cNvSpPr/>
                <p:nvPr/>
              </p:nvSpPr>
              <p:spPr>
                <a:xfrm>
                  <a:off x="7682658" y="5459500"/>
                  <a:ext cx="1188720" cy="11887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70">
                    <a:defRPr/>
                  </a:pPr>
                  <a:endParaRPr lang="en-US" dirty="0">
                    <a:solidFill>
                      <a:prstClr val="white"/>
                    </a:solidFill>
                  </a:endParaRPr>
                </a:p>
              </p:txBody>
            </p:sp>
            <p:pic>
              <p:nvPicPr>
                <p:cNvPr id="33" name="Picture 32"/>
                <p:cNvPicPr>
                  <a:picLocks noChangeAspect="1"/>
                </p:cNvPicPr>
                <p:nvPr/>
              </p:nvPicPr>
              <p:blipFill>
                <a:blip r:embed="rId7" cstate="print"/>
                <a:stretch>
                  <a:fillRect/>
                </a:stretch>
              </p:blipFill>
              <p:spPr>
                <a:xfrm>
                  <a:off x="7519906" y="5306852"/>
                  <a:ext cx="1494017" cy="1494017"/>
                </a:xfrm>
                <a:prstGeom prst="rect">
                  <a:avLst/>
                </a:prstGeom>
                <a:grpFill/>
              </p:spPr>
            </p:pic>
          </p:grpSp>
          <p:sp>
            <p:nvSpPr>
              <p:cNvPr id="17424" name="TextBox 31"/>
              <p:cNvSpPr txBox="1">
                <a:spLocks noChangeArrowheads="1"/>
              </p:cNvSpPr>
              <p:nvPr/>
            </p:nvSpPr>
            <p:spPr bwMode="auto">
              <a:xfrm>
                <a:off x="6167289" y="5812531"/>
                <a:ext cx="1542285" cy="88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algn="ctr" eaLnBrk="1" hangingPunct="1">
                  <a:lnSpc>
                    <a:spcPct val="90000"/>
                  </a:lnSpc>
                </a:pPr>
                <a:r>
                  <a:rPr lang="en-US" sz="2000" b="1" dirty="0">
                    <a:latin typeface="Arial Black" pitchFamily="34" charset="0"/>
                    <a:ea typeface="MS PGothic" pitchFamily="34" charset="-128"/>
                  </a:rPr>
                  <a:t>TRANS</a:t>
                </a:r>
              </a:p>
              <a:p>
                <a:pPr algn="ctr" eaLnBrk="1" hangingPunct="1">
                  <a:lnSpc>
                    <a:spcPct val="90000"/>
                  </a:lnSpc>
                </a:pPr>
                <a:r>
                  <a:rPr lang="en-US" sz="2000" b="1" dirty="0">
                    <a:latin typeface="Arial Black" pitchFamily="34" charset="0"/>
                    <a:ea typeface="MS PGothic" pitchFamily="34" charset="-128"/>
                  </a:rPr>
                  <a:t>FAT</a:t>
                </a:r>
              </a:p>
            </p:txBody>
          </p:sp>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r="44954"/>
            <a:stretch>
              <a:fillRect/>
            </a:stretch>
          </p:blipFill>
          <p:spPr bwMode="auto">
            <a:xfrm>
              <a:off x="8444020" y="4720819"/>
              <a:ext cx="1704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ounded Rectangle 20"/>
          <p:cNvSpPr/>
          <p:nvPr/>
        </p:nvSpPr>
        <p:spPr>
          <a:xfrm>
            <a:off x="3845379" y="1434232"/>
            <a:ext cx="1231445" cy="598636"/>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68634" tIns="34317" rIns="68634" bIns="34317" anchor="ctr"/>
          <a:lstStyle/>
          <a:p>
            <a:pPr algn="ctr" defTabSz="456370">
              <a:defRPr/>
            </a:pPr>
            <a:r>
              <a:rPr lang="en-US" sz="1500" b="1" dirty="0">
                <a:solidFill>
                  <a:schemeClr val="bg1"/>
                </a:solidFill>
                <a:latin typeface="Arial" panose="020B0604020202020204" pitchFamily="34" charset="0"/>
                <a:cs typeface="Arial" panose="020B0604020202020204" pitchFamily="34" charset="0"/>
              </a:rPr>
              <a:t>Health Disparities</a:t>
            </a:r>
          </a:p>
        </p:txBody>
      </p:sp>
      <p:sp>
        <p:nvSpPr>
          <p:cNvPr id="6" name="TextBox 5"/>
          <p:cNvSpPr txBox="1"/>
          <p:nvPr/>
        </p:nvSpPr>
        <p:spPr>
          <a:xfrm>
            <a:off x="282192" y="2596456"/>
            <a:ext cx="4080101" cy="3416320"/>
          </a:xfrm>
          <a:prstGeom prst="rect">
            <a:avLst/>
          </a:prstGeom>
          <a:solidFill>
            <a:schemeClr val="bg2"/>
          </a:solidFill>
          <a:ln>
            <a:solidFill>
              <a:schemeClr val="bg2"/>
            </a:solidFill>
          </a:ln>
        </p:spPr>
        <p:txBody>
          <a:bodyPr wrap="square" rtlCol="0">
            <a:spAutoFit/>
          </a:bodyPr>
          <a:lstStyle/>
          <a:p>
            <a:endParaRPr lang="en-US" sz="2400"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A</a:t>
            </a:r>
            <a:r>
              <a:rPr lang="en-US" sz="2400" b="1" dirty="0" smtClean="0">
                <a:solidFill>
                  <a:srgbClr val="000000"/>
                </a:solidFill>
                <a:latin typeface="Arial" panose="020B0604020202020204" pitchFamily="34" charset="0"/>
                <a:cs typeface="Arial" panose="020B0604020202020204" pitchFamily="34" charset="0"/>
              </a:rPr>
              <a:t>spirin when appropriate</a:t>
            </a:r>
          </a:p>
          <a:p>
            <a:endParaRPr lang="en-US" sz="2400" b="1"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B</a:t>
            </a:r>
            <a:r>
              <a:rPr lang="en-US" sz="2400" b="1" dirty="0" smtClean="0">
                <a:solidFill>
                  <a:srgbClr val="000000"/>
                </a:solidFill>
                <a:latin typeface="Arial" panose="020B0604020202020204" pitchFamily="34" charset="0"/>
                <a:cs typeface="Arial" panose="020B0604020202020204" pitchFamily="34" charset="0"/>
              </a:rPr>
              <a:t>lood pressure control</a:t>
            </a:r>
          </a:p>
          <a:p>
            <a:endParaRPr lang="en-US" sz="2400" b="1"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C</a:t>
            </a:r>
            <a:r>
              <a:rPr lang="en-US" sz="2400" b="1" dirty="0" smtClean="0">
                <a:solidFill>
                  <a:srgbClr val="000000"/>
                </a:solidFill>
                <a:latin typeface="Arial" panose="020B0604020202020204" pitchFamily="34" charset="0"/>
                <a:cs typeface="Arial" panose="020B0604020202020204" pitchFamily="34" charset="0"/>
              </a:rPr>
              <a:t>holesterol management</a:t>
            </a:r>
          </a:p>
          <a:p>
            <a:endParaRPr lang="en-US" sz="2400" b="1"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S</a:t>
            </a:r>
            <a:r>
              <a:rPr lang="en-US" sz="2400" b="1" dirty="0" smtClean="0">
                <a:solidFill>
                  <a:srgbClr val="000000"/>
                </a:solidFill>
                <a:latin typeface="Arial" panose="020B0604020202020204" pitchFamily="34" charset="0"/>
                <a:cs typeface="Arial" panose="020B0604020202020204" pitchFamily="34" charset="0"/>
              </a:rPr>
              <a:t>moking cessation</a:t>
            </a:r>
          </a:p>
          <a:p>
            <a:endParaRPr lang="en-US" sz="2400" b="1" dirty="0">
              <a:solidFill>
                <a:schemeClr val="bg2"/>
              </a:solidFill>
              <a:latin typeface="Arial" panose="020B0604020202020204" pitchFamily="34" charset="0"/>
              <a:cs typeface="Arial" panose="020B0604020202020204" pitchFamily="34" charset="0"/>
            </a:endParaRPr>
          </a:p>
        </p:txBody>
      </p:sp>
      <p:sp>
        <p:nvSpPr>
          <p:cNvPr id="7" name="Down Arrow 6"/>
          <p:cNvSpPr/>
          <p:nvPr/>
        </p:nvSpPr>
        <p:spPr>
          <a:xfrm rot="3183952">
            <a:off x="4146683" y="3273430"/>
            <a:ext cx="431220" cy="803763"/>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340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5183" y="680837"/>
            <a:ext cx="8229600" cy="764550"/>
          </a:xfrm>
        </p:spPr>
        <p:txBody>
          <a:bodyPr>
            <a:normAutofit/>
          </a:bodyPr>
          <a:lstStyle/>
          <a:p>
            <a:pPr eaLnBrk="1" hangingPunct="1"/>
            <a:r>
              <a:rPr lang="en-US" sz="3200" dirty="0" smtClean="0">
                <a:solidFill>
                  <a:srgbClr val="953735"/>
                </a:solidFill>
              </a:rPr>
              <a:t>Targets for the ABCS</a:t>
            </a:r>
          </a:p>
        </p:txBody>
      </p:sp>
      <p:graphicFrame>
        <p:nvGraphicFramePr>
          <p:cNvPr id="6" name="Content Placeholder 3"/>
          <p:cNvGraphicFramePr>
            <a:graphicFrameLocks noGrp="1"/>
          </p:cNvGraphicFramePr>
          <p:nvPr>
            <p:ph idx="1"/>
            <p:extLst/>
          </p:nvPr>
        </p:nvGraphicFramePr>
        <p:xfrm>
          <a:off x="457678" y="1705562"/>
          <a:ext cx="8228646" cy="3803075"/>
        </p:xfrm>
        <a:graphic>
          <a:graphicData uri="http://schemas.openxmlformats.org/drawingml/2006/table">
            <a:tbl>
              <a:tblPr firstRow="1" bandRow="1">
                <a:tableStyleId>{21E4AEA4-8DFA-4A89-87EB-49C32662AFE0}</a:tableStyleId>
              </a:tblPr>
              <a:tblGrid>
                <a:gridCol w="3380157"/>
                <a:gridCol w="1909934"/>
                <a:gridCol w="1680741"/>
                <a:gridCol w="1257814"/>
              </a:tblGrid>
              <a:tr h="1029758">
                <a:tc>
                  <a:txBody>
                    <a:bodyPr/>
                    <a:lstStyle/>
                    <a:p>
                      <a:pPr algn="ctr"/>
                      <a:r>
                        <a:rPr lang="en-US" sz="2100" dirty="0" smtClean="0">
                          <a:latin typeface="Arial" pitchFamily="34" charset="0"/>
                          <a:cs typeface="Arial" pitchFamily="34" charset="0"/>
                        </a:rPr>
                        <a:t>Intervention</a:t>
                      </a:r>
                      <a:endParaRPr lang="en-US" sz="2100" dirty="0">
                        <a:solidFill>
                          <a:srgbClr val="002060"/>
                        </a:solidFill>
                        <a:latin typeface="Arial" pitchFamily="34" charset="0"/>
                        <a:cs typeface="Arial" pitchFamily="34" charset="0"/>
                      </a:endParaRPr>
                    </a:p>
                  </a:txBody>
                  <a:tcPr marL="68283" marR="68283" marT="34318" marB="34318" anchor="ctr">
                    <a:solidFill>
                      <a:srgbClr val="4C216D"/>
                    </a:solidFill>
                  </a:tcPr>
                </a:tc>
                <a:tc>
                  <a:txBody>
                    <a:bodyPr/>
                    <a:lstStyle/>
                    <a:p>
                      <a:pPr algn="ctr"/>
                      <a:r>
                        <a:rPr lang="en-US" sz="2100" dirty="0" smtClean="0">
                          <a:solidFill>
                            <a:schemeClr val="bg1"/>
                          </a:solidFill>
                          <a:latin typeface="Arial" pitchFamily="34" charset="0"/>
                          <a:cs typeface="Arial" pitchFamily="34" charset="0"/>
                        </a:rPr>
                        <a:t>Pre-Initiative</a:t>
                      </a:r>
                      <a:r>
                        <a:rPr lang="en-US" sz="2100" baseline="0" dirty="0" smtClean="0">
                          <a:solidFill>
                            <a:schemeClr val="bg1"/>
                          </a:solidFill>
                          <a:latin typeface="Arial" pitchFamily="34" charset="0"/>
                          <a:cs typeface="Arial" pitchFamily="34" charset="0"/>
                        </a:rPr>
                        <a:t> </a:t>
                      </a:r>
                      <a:r>
                        <a:rPr lang="en-US" sz="2100" dirty="0" smtClean="0">
                          <a:solidFill>
                            <a:schemeClr val="bg1"/>
                          </a:solidFill>
                          <a:latin typeface="Arial" pitchFamily="34" charset="0"/>
                          <a:cs typeface="Arial" pitchFamily="34" charset="0"/>
                        </a:rPr>
                        <a:t>Estimate</a:t>
                      </a:r>
                    </a:p>
                    <a:p>
                      <a:pPr algn="ctr"/>
                      <a:r>
                        <a:rPr lang="en-US" sz="2100" dirty="0" smtClean="0">
                          <a:solidFill>
                            <a:schemeClr val="bg1"/>
                          </a:solidFill>
                          <a:latin typeface="Arial" pitchFamily="34" charset="0"/>
                          <a:cs typeface="Arial" pitchFamily="34" charset="0"/>
                        </a:rPr>
                        <a:t>(2009-2010)</a:t>
                      </a:r>
                      <a:endParaRPr lang="en-US" sz="2100" dirty="0">
                        <a:solidFill>
                          <a:schemeClr val="bg1"/>
                        </a:solidFill>
                        <a:latin typeface="Arial" pitchFamily="34" charset="0"/>
                        <a:cs typeface="Arial" pitchFamily="34" charset="0"/>
                      </a:endParaRPr>
                    </a:p>
                  </a:txBody>
                  <a:tcPr marL="68283" marR="68283" marT="34318" marB="34318" anchor="ctr">
                    <a:solidFill>
                      <a:srgbClr val="4C216D"/>
                    </a:solidFill>
                  </a:tcPr>
                </a:tc>
                <a:tc>
                  <a:txBody>
                    <a:bodyPr/>
                    <a:lstStyle/>
                    <a:p>
                      <a:pPr algn="ctr"/>
                      <a:r>
                        <a:rPr lang="en-US" sz="2100" baseline="0" dirty="0" smtClean="0">
                          <a:solidFill>
                            <a:schemeClr val="lt1"/>
                          </a:solidFill>
                          <a:latin typeface="Arial" pitchFamily="34" charset="0"/>
                          <a:cs typeface="Arial" pitchFamily="34" charset="0"/>
                        </a:rPr>
                        <a:t>2017 Population-wide Goal</a:t>
                      </a:r>
                      <a:endParaRPr lang="en-US" sz="2100" dirty="0">
                        <a:solidFill>
                          <a:srgbClr val="002060"/>
                        </a:solidFill>
                        <a:latin typeface="Arial" pitchFamily="34" charset="0"/>
                        <a:cs typeface="Arial" pitchFamily="34" charset="0"/>
                      </a:endParaRPr>
                    </a:p>
                  </a:txBody>
                  <a:tcPr marL="68283" marR="68283" marT="34318" marB="34318" anchor="ctr">
                    <a:solidFill>
                      <a:srgbClr val="4C216D"/>
                    </a:solidFill>
                  </a:tcPr>
                </a:tc>
                <a:tc>
                  <a:txBody>
                    <a:bodyPr/>
                    <a:lstStyle/>
                    <a:p>
                      <a:pPr algn="ctr"/>
                      <a:r>
                        <a:rPr lang="en-US" sz="2100" dirty="0" smtClean="0">
                          <a:solidFill>
                            <a:schemeClr val="bg1"/>
                          </a:solidFill>
                          <a:latin typeface="Arial" pitchFamily="34" charset="0"/>
                          <a:cs typeface="Arial" pitchFamily="34" charset="0"/>
                        </a:rPr>
                        <a:t>2017 Clinical</a:t>
                      </a:r>
                      <a:r>
                        <a:rPr lang="en-US" sz="2100" baseline="0" dirty="0" smtClean="0">
                          <a:solidFill>
                            <a:schemeClr val="bg1"/>
                          </a:solidFill>
                          <a:latin typeface="Arial" pitchFamily="34" charset="0"/>
                          <a:cs typeface="Arial" pitchFamily="34" charset="0"/>
                        </a:rPr>
                        <a:t> Target</a:t>
                      </a:r>
                      <a:endParaRPr lang="en-US" sz="2100" i="1" dirty="0">
                        <a:solidFill>
                          <a:schemeClr val="bg1"/>
                        </a:solidFill>
                        <a:latin typeface="Arial" pitchFamily="34" charset="0"/>
                        <a:cs typeface="Arial" pitchFamily="34" charset="0"/>
                      </a:endParaRPr>
                    </a:p>
                  </a:txBody>
                  <a:tcPr marL="68283" marR="68283" marT="34318" marB="34318" anchor="ctr">
                    <a:solidFill>
                      <a:srgbClr val="4C216D"/>
                    </a:solidFill>
                  </a:tcPr>
                </a:tc>
              </a:tr>
              <a:tr h="766510">
                <a:tc>
                  <a:txBody>
                    <a:bodyPr/>
                    <a:lstStyle/>
                    <a:p>
                      <a:pPr algn="l"/>
                      <a:r>
                        <a:rPr lang="en-US" sz="2100" b="1" baseline="0" dirty="0" smtClean="0">
                          <a:solidFill>
                            <a:srgbClr val="FF0000"/>
                          </a:solidFill>
                          <a:latin typeface="Arial" pitchFamily="34" charset="0"/>
                          <a:cs typeface="Arial" pitchFamily="34" charset="0"/>
                        </a:rPr>
                        <a:t>A</a:t>
                      </a:r>
                      <a:r>
                        <a:rPr lang="en-US" sz="2100" baseline="0" dirty="0" smtClean="0">
                          <a:solidFill>
                            <a:schemeClr val="bg1"/>
                          </a:solidFill>
                          <a:latin typeface="Arial" pitchFamily="34" charset="0"/>
                          <a:cs typeface="Arial" pitchFamily="34" charset="0"/>
                        </a:rPr>
                        <a:t>spirin when appropriate</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c>
                  <a:txBody>
                    <a:bodyPr/>
                    <a:lstStyle/>
                    <a:p>
                      <a:pPr algn="ctr"/>
                      <a:r>
                        <a:rPr lang="en-US" sz="2100" dirty="0" smtClean="0">
                          <a:solidFill>
                            <a:schemeClr val="bg1"/>
                          </a:solidFill>
                          <a:latin typeface="Arial" pitchFamily="34" charset="0"/>
                          <a:cs typeface="Arial" pitchFamily="34" charset="0"/>
                        </a:rPr>
                        <a:t>53.8%</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c>
                  <a:txBody>
                    <a:bodyPr/>
                    <a:lstStyle/>
                    <a:p>
                      <a:pPr algn="ctr"/>
                      <a:r>
                        <a:rPr lang="en-US" sz="2100" dirty="0" smtClean="0">
                          <a:solidFill>
                            <a:schemeClr val="bg1"/>
                          </a:solidFill>
                          <a:latin typeface="Arial" pitchFamily="34" charset="0"/>
                          <a:cs typeface="Arial" pitchFamily="34" charset="0"/>
                        </a:rPr>
                        <a:t>65%</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c>
                  <a:txBody>
                    <a:bodyPr/>
                    <a:lstStyle/>
                    <a:p>
                      <a:pPr algn="ctr"/>
                      <a:r>
                        <a:rPr lang="en-US" sz="2100" dirty="0" smtClean="0">
                          <a:solidFill>
                            <a:schemeClr val="bg1"/>
                          </a:solidFill>
                          <a:latin typeface="Arial" pitchFamily="34" charset="0"/>
                          <a:cs typeface="Arial" pitchFamily="34" charset="0"/>
                        </a:rPr>
                        <a:t>70%</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r>
              <a:tr h="674471">
                <a:tc>
                  <a:txBody>
                    <a:bodyPr/>
                    <a:lstStyle/>
                    <a:p>
                      <a:pPr algn="l"/>
                      <a:r>
                        <a:rPr lang="en-US" sz="2100" b="1" kern="1200" baseline="0" dirty="0" smtClean="0">
                          <a:solidFill>
                            <a:srgbClr val="FF0000"/>
                          </a:solidFill>
                          <a:latin typeface="Arial" pitchFamily="34" charset="0"/>
                          <a:ea typeface="+mn-ea"/>
                          <a:cs typeface="Arial" pitchFamily="34" charset="0"/>
                        </a:rPr>
                        <a:t>B</a:t>
                      </a:r>
                      <a:r>
                        <a:rPr lang="en-US" sz="2100" dirty="0" smtClean="0">
                          <a:solidFill>
                            <a:schemeClr val="bg1"/>
                          </a:solidFill>
                          <a:latin typeface="Arial" pitchFamily="34" charset="0"/>
                          <a:cs typeface="Arial" pitchFamily="34" charset="0"/>
                        </a:rPr>
                        <a:t>lood pressure c</a:t>
                      </a:r>
                      <a:r>
                        <a:rPr lang="en-US" sz="2100" baseline="0" dirty="0" smtClean="0">
                          <a:solidFill>
                            <a:schemeClr val="bg1"/>
                          </a:solidFill>
                          <a:latin typeface="Arial" pitchFamily="34" charset="0"/>
                          <a:cs typeface="Arial" pitchFamily="34" charset="0"/>
                        </a:rPr>
                        <a:t>ontrol</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c>
                  <a:txBody>
                    <a:bodyPr/>
                    <a:lstStyle/>
                    <a:p>
                      <a:pPr algn="ctr"/>
                      <a:r>
                        <a:rPr lang="en-US" sz="2100" dirty="0" smtClean="0">
                          <a:solidFill>
                            <a:schemeClr val="bg1"/>
                          </a:solidFill>
                          <a:latin typeface="Arial" pitchFamily="34" charset="0"/>
                          <a:cs typeface="Arial" pitchFamily="34" charset="0"/>
                        </a:rPr>
                        <a:t>52.4%</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c>
                  <a:txBody>
                    <a:bodyPr/>
                    <a:lstStyle/>
                    <a:p>
                      <a:pPr algn="ctr"/>
                      <a:r>
                        <a:rPr lang="en-US" sz="2100" dirty="0" smtClean="0">
                          <a:solidFill>
                            <a:schemeClr val="bg1"/>
                          </a:solidFill>
                          <a:latin typeface="Arial" pitchFamily="34" charset="0"/>
                          <a:cs typeface="Arial" pitchFamily="34" charset="0"/>
                        </a:rPr>
                        <a:t>65%</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c>
                  <a:txBody>
                    <a:bodyPr/>
                    <a:lstStyle/>
                    <a:p>
                      <a:pPr algn="ctr"/>
                      <a:r>
                        <a:rPr lang="en-US" sz="2100" dirty="0" smtClean="0">
                          <a:solidFill>
                            <a:schemeClr val="bg1"/>
                          </a:solidFill>
                          <a:latin typeface="Arial" pitchFamily="34" charset="0"/>
                          <a:cs typeface="Arial" pitchFamily="34" charset="0"/>
                        </a:rPr>
                        <a:t>70%</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r>
              <a:tr h="659401">
                <a:tc>
                  <a:txBody>
                    <a:bodyPr/>
                    <a:lstStyle/>
                    <a:p>
                      <a:pPr algn="l"/>
                      <a:r>
                        <a:rPr lang="en-US" sz="2100" b="1" kern="1200" baseline="0" dirty="0" smtClean="0">
                          <a:solidFill>
                            <a:srgbClr val="FF0000"/>
                          </a:solidFill>
                          <a:latin typeface="Arial" pitchFamily="34" charset="0"/>
                          <a:ea typeface="+mn-ea"/>
                          <a:cs typeface="Arial" pitchFamily="34" charset="0"/>
                        </a:rPr>
                        <a:t>C</a:t>
                      </a:r>
                      <a:r>
                        <a:rPr lang="en-US" sz="2100" dirty="0" smtClean="0">
                          <a:solidFill>
                            <a:schemeClr val="bg1"/>
                          </a:solidFill>
                          <a:latin typeface="Arial" pitchFamily="34" charset="0"/>
                          <a:cs typeface="Arial" pitchFamily="34" charset="0"/>
                        </a:rPr>
                        <a:t>holesterol management</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c>
                  <a:txBody>
                    <a:bodyPr/>
                    <a:lstStyle/>
                    <a:p>
                      <a:pPr algn="ctr"/>
                      <a:r>
                        <a:rPr lang="en-US" sz="2100" dirty="0" smtClean="0">
                          <a:solidFill>
                            <a:schemeClr val="bg1"/>
                          </a:solidFill>
                          <a:latin typeface="Arial" pitchFamily="34" charset="0"/>
                          <a:cs typeface="Arial" pitchFamily="34" charset="0"/>
                        </a:rPr>
                        <a:t>33.0%</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c>
                  <a:txBody>
                    <a:bodyPr/>
                    <a:lstStyle/>
                    <a:p>
                      <a:pPr algn="ctr"/>
                      <a:r>
                        <a:rPr lang="en-US" sz="2100" dirty="0" smtClean="0">
                          <a:solidFill>
                            <a:schemeClr val="bg1"/>
                          </a:solidFill>
                          <a:latin typeface="Arial" pitchFamily="34" charset="0"/>
                          <a:cs typeface="Arial" pitchFamily="34" charset="0"/>
                        </a:rPr>
                        <a:t>65%</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c>
                  <a:txBody>
                    <a:bodyPr/>
                    <a:lstStyle/>
                    <a:p>
                      <a:pPr algn="ctr"/>
                      <a:r>
                        <a:rPr lang="en-US" sz="2100" dirty="0" smtClean="0">
                          <a:solidFill>
                            <a:schemeClr val="bg1"/>
                          </a:solidFill>
                          <a:latin typeface="Arial" pitchFamily="34" charset="0"/>
                          <a:cs typeface="Arial" pitchFamily="34" charset="0"/>
                        </a:rPr>
                        <a:t>70%</a:t>
                      </a:r>
                      <a:endParaRPr lang="en-US" sz="2100" dirty="0">
                        <a:solidFill>
                          <a:schemeClr val="bg1"/>
                        </a:solidFill>
                        <a:latin typeface="Arial" pitchFamily="34" charset="0"/>
                        <a:cs typeface="Arial" pitchFamily="34" charset="0"/>
                      </a:endParaRPr>
                    </a:p>
                  </a:txBody>
                  <a:tcPr marL="90949" marR="90949" marT="45710" marB="45710" anchor="ctr">
                    <a:solidFill>
                      <a:srgbClr val="9D87B7"/>
                    </a:solidFill>
                  </a:tcPr>
                </a:tc>
              </a:tr>
              <a:tr h="672935">
                <a:tc>
                  <a:txBody>
                    <a:bodyPr/>
                    <a:lstStyle/>
                    <a:p>
                      <a:pPr algn="l"/>
                      <a:r>
                        <a:rPr lang="en-US" sz="2100" b="1" kern="1200" baseline="0" dirty="0" smtClean="0">
                          <a:solidFill>
                            <a:srgbClr val="FF0000"/>
                          </a:solidFill>
                          <a:latin typeface="Arial" pitchFamily="34" charset="0"/>
                          <a:ea typeface="+mn-ea"/>
                          <a:cs typeface="Arial" pitchFamily="34" charset="0"/>
                        </a:rPr>
                        <a:t>S</a:t>
                      </a:r>
                      <a:r>
                        <a:rPr lang="en-US" sz="2100" dirty="0" smtClean="0">
                          <a:solidFill>
                            <a:schemeClr val="bg1"/>
                          </a:solidFill>
                          <a:latin typeface="Arial" pitchFamily="34" charset="0"/>
                          <a:cs typeface="Arial" pitchFamily="34" charset="0"/>
                        </a:rPr>
                        <a:t>moking cessation</a:t>
                      </a:r>
                      <a:endParaRPr lang="en-US" sz="2100" baseline="0" dirty="0" smtClean="0">
                        <a:solidFill>
                          <a:schemeClr val="bg1"/>
                        </a:solidFill>
                        <a:latin typeface="Arial" pitchFamily="34" charset="0"/>
                        <a:cs typeface="Arial" pitchFamily="34" charset="0"/>
                      </a:endParaRPr>
                    </a:p>
                  </a:txBody>
                  <a:tcPr marL="90949" marR="90949" marT="45710" marB="45710" anchor="ctr">
                    <a:solidFill>
                      <a:srgbClr val="793374"/>
                    </a:solidFill>
                  </a:tcPr>
                </a:tc>
                <a:tc>
                  <a:txBody>
                    <a:bodyPr/>
                    <a:lstStyle/>
                    <a:p>
                      <a:pPr algn="ctr"/>
                      <a:r>
                        <a:rPr lang="en-US" sz="2100" dirty="0" smtClean="0">
                          <a:solidFill>
                            <a:schemeClr val="bg1"/>
                          </a:solidFill>
                          <a:latin typeface="Arial" pitchFamily="34" charset="0"/>
                          <a:cs typeface="Arial" pitchFamily="34" charset="0"/>
                        </a:rPr>
                        <a:t>22.2%</a:t>
                      </a:r>
                      <a:r>
                        <a:rPr lang="en-US" sz="2100" baseline="0" dirty="0" smtClean="0">
                          <a:solidFill>
                            <a:schemeClr val="bg1"/>
                          </a:solidFill>
                          <a:latin typeface="Arial" pitchFamily="34" charset="0"/>
                          <a:cs typeface="Arial" pitchFamily="34" charset="0"/>
                        </a:rPr>
                        <a:t> </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c>
                  <a:txBody>
                    <a:bodyPr/>
                    <a:lstStyle/>
                    <a:p>
                      <a:pPr algn="ctr"/>
                      <a:r>
                        <a:rPr lang="en-US" sz="2100" dirty="0" smtClean="0">
                          <a:solidFill>
                            <a:schemeClr val="bg1"/>
                          </a:solidFill>
                          <a:latin typeface="Arial" pitchFamily="34" charset="0"/>
                          <a:cs typeface="Arial" pitchFamily="34" charset="0"/>
                        </a:rPr>
                        <a:t>65%</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c>
                  <a:txBody>
                    <a:bodyPr/>
                    <a:lstStyle/>
                    <a:p>
                      <a:pPr algn="ctr"/>
                      <a:r>
                        <a:rPr lang="en-US" sz="2100" dirty="0" smtClean="0">
                          <a:solidFill>
                            <a:schemeClr val="bg1"/>
                          </a:solidFill>
                          <a:latin typeface="Arial" pitchFamily="34" charset="0"/>
                          <a:cs typeface="Arial" pitchFamily="34" charset="0"/>
                        </a:rPr>
                        <a:t>70%</a:t>
                      </a:r>
                      <a:endParaRPr lang="en-US" sz="2100" dirty="0">
                        <a:solidFill>
                          <a:schemeClr val="bg1"/>
                        </a:solidFill>
                        <a:latin typeface="Arial" pitchFamily="34" charset="0"/>
                        <a:cs typeface="Arial" pitchFamily="34" charset="0"/>
                      </a:endParaRPr>
                    </a:p>
                  </a:txBody>
                  <a:tcPr marL="90949" marR="90949" marT="45710" marB="45710" anchor="ctr">
                    <a:solidFill>
                      <a:srgbClr val="793374"/>
                    </a:solidFill>
                  </a:tcPr>
                </a:tc>
              </a:tr>
            </a:tbl>
          </a:graphicData>
        </a:graphic>
      </p:graphicFrame>
      <p:sp>
        <p:nvSpPr>
          <p:cNvPr id="20530" name="Rectangle 1"/>
          <p:cNvSpPr>
            <a:spLocks noChangeArrowheads="1"/>
          </p:cNvSpPr>
          <p:nvPr/>
        </p:nvSpPr>
        <p:spPr bwMode="auto">
          <a:xfrm>
            <a:off x="1606160" y="6321660"/>
            <a:ext cx="7204118" cy="24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p>
            <a:pPr defTabSz="455178" fontAlgn="base">
              <a:spcBef>
                <a:spcPct val="0"/>
              </a:spcBef>
              <a:spcAft>
                <a:spcPct val="0"/>
              </a:spcAft>
            </a:pPr>
            <a:r>
              <a:rPr lang="en-US" sz="1000" dirty="0">
                <a:solidFill>
                  <a:prstClr val="black"/>
                </a:solidFill>
                <a:latin typeface="Arial" pitchFamily="34" charset="0"/>
                <a:cs typeface="Arial" pitchFamily="34" charset="0"/>
              </a:rPr>
              <a:t>National Ambulatory Medical Care Survey,  National Health and Nutrition Examination Survey</a:t>
            </a:r>
          </a:p>
        </p:txBody>
      </p:sp>
      <p:sp>
        <p:nvSpPr>
          <p:cNvPr id="20531" name="Rectangle 5"/>
          <p:cNvSpPr txBox="1">
            <a:spLocks noGrp="1" noChangeArrowheads="1"/>
          </p:cNvSpPr>
          <p:nvPr/>
        </p:nvSpPr>
        <p:spPr bwMode="auto">
          <a:xfrm>
            <a:off x="1" y="6552882"/>
            <a:ext cx="8229839" cy="38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defTabSz="606425" eaLnBrk="0" fontAlgn="base" hangingPunct="0">
              <a:spcBef>
                <a:spcPct val="0"/>
              </a:spcBef>
              <a:spcAft>
                <a:spcPct val="0"/>
              </a:spcAft>
              <a:defRPr sz="2400">
                <a:solidFill>
                  <a:schemeClr val="tx1"/>
                </a:solidFill>
                <a:latin typeface="Arial" pitchFamily="34" charset="0"/>
              </a:defRPr>
            </a:lvl6pPr>
            <a:lvl7pPr marL="2971800" indent="-228600" defTabSz="606425" eaLnBrk="0" fontAlgn="base" hangingPunct="0">
              <a:spcBef>
                <a:spcPct val="0"/>
              </a:spcBef>
              <a:spcAft>
                <a:spcPct val="0"/>
              </a:spcAft>
              <a:defRPr sz="2400">
                <a:solidFill>
                  <a:schemeClr val="tx1"/>
                </a:solidFill>
                <a:latin typeface="Arial" pitchFamily="34" charset="0"/>
              </a:defRPr>
            </a:lvl7pPr>
            <a:lvl8pPr marL="3429000" indent="-228600" defTabSz="606425" eaLnBrk="0" fontAlgn="base" hangingPunct="0">
              <a:spcBef>
                <a:spcPct val="0"/>
              </a:spcBef>
              <a:spcAft>
                <a:spcPct val="0"/>
              </a:spcAft>
              <a:defRPr sz="2400">
                <a:solidFill>
                  <a:schemeClr val="tx1"/>
                </a:solidFill>
                <a:latin typeface="Arial" pitchFamily="34" charset="0"/>
              </a:defRPr>
            </a:lvl8pPr>
            <a:lvl9pPr marL="3886200" indent="-228600" defTabSz="606425" eaLnBrk="0" fontAlgn="base" hangingPunct="0">
              <a:spcBef>
                <a:spcPct val="0"/>
              </a:spcBef>
              <a:spcAft>
                <a:spcPct val="0"/>
              </a:spcAft>
              <a:defRPr sz="2400">
                <a:solidFill>
                  <a:schemeClr val="tx1"/>
                </a:solidFill>
                <a:latin typeface="Arial" pitchFamily="34" charset="0"/>
              </a:defRPr>
            </a:lvl9pPr>
          </a:lstStyle>
          <a:p>
            <a:pPr defTabSz="455178" eaLnBrk="1" fontAlgn="base" hangingPunct="1">
              <a:spcBef>
                <a:spcPct val="0"/>
              </a:spcBef>
              <a:spcAft>
                <a:spcPct val="0"/>
              </a:spcAft>
            </a:pPr>
            <a:fld id="{01960A18-00BF-42CB-844A-A13865E42A81}" type="slidenum">
              <a:rPr lang="en-US" sz="1000">
                <a:solidFill>
                  <a:srgbClr val="FFFFFF"/>
                </a:solidFill>
                <a:latin typeface="Myriad Pro"/>
                <a:ea typeface="MS PGothic" pitchFamily="34" charset="-128"/>
              </a:rPr>
              <a:pPr defTabSz="455178" eaLnBrk="1" fontAlgn="base" hangingPunct="1">
                <a:spcBef>
                  <a:spcPct val="0"/>
                </a:spcBef>
                <a:spcAft>
                  <a:spcPct val="0"/>
                </a:spcAft>
              </a:pPr>
              <a:t>6</a:t>
            </a:fld>
            <a:endParaRPr lang="ru-RU" sz="1000">
              <a:solidFill>
                <a:srgbClr val="FFFFFF"/>
              </a:solidFill>
              <a:latin typeface="Myriad Pro"/>
              <a:ea typeface="MS PGothic" pitchFamily="34" charset="-128"/>
            </a:endParaRPr>
          </a:p>
        </p:txBody>
      </p:sp>
      <p:sp>
        <p:nvSpPr>
          <p:cNvPr id="2" name="Oval 1"/>
          <p:cNvSpPr/>
          <p:nvPr/>
        </p:nvSpPr>
        <p:spPr>
          <a:xfrm>
            <a:off x="364629" y="3284984"/>
            <a:ext cx="8414742" cy="108012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8877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908720"/>
            <a:ext cx="8229600" cy="796950"/>
          </a:xfrm>
        </p:spPr>
        <p:txBody>
          <a:bodyPr/>
          <a:lstStyle/>
          <a:p>
            <a:r>
              <a:rPr lang="en-US" dirty="0" smtClean="0"/>
              <a:t>70 Million Adults with Hypertension (29.1%)</a:t>
            </a:r>
            <a:endParaRPr lang="en-US" dirty="0"/>
          </a:p>
        </p:txBody>
      </p:sp>
      <p:graphicFrame>
        <p:nvGraphicFramePr>
          <p:cNvPr id="14" name="Content Placeholder 13" descr="Pie charts shows that 54% of adults with hypertension do not have it controlled and that 46% of adults with hypertension do have it controlled." title="Pie Chart of Adults with Hypertension"/>
          <p:cNvGraphicFramePr>
            <a:graphicFrameLocks noGrp="1"/>
          </p:cNvGraphicFramePr>
          <p:nvPr>
            <p:ph idx="1"/>
            <p:extLst>
              <p:ext uri="{D42A27DB-BD31-4B8C-83A1-F6EECF244321}">
                <p14:modId xmlns:p14="http://schemas.microsoft.com/office/powerpoint/2010/main" val="2308190920"/>
              </p:ext>
            </p:extLst>
          </p:nvPr>
        </p:nvGraphicFramePr>
        <p:xfrm>
          <a:off x="593034" y="2060848"/>
          <a:ext cx="807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6"/>
          <p:cNvSpPr>
            <a:spLocks noGrp="1"/>
          </p:cNvSpPr>
          <p:nvPr>
            <p:ph type="body" sz="quarter" idx="10"/>
          </p:nvPr>
        </p:nvSpPr>
        <p:spPr>
          <a:xfrm>
            <a:off x="442325" y="5445224"/>
            <a:ext cx="8229600" cy="609600"/>
          </a:xfrm>
          <a:prstGeom prst="rect">
            <a:avLst/>
          </a:prstGeom>
        </p:spPr>
        <p:txBody>
          <a:bodyPr/>
          <a:lstStyle/>
          <a:p>
            <a:pPr marL="0">
              <a:spcBef>
                <a:spcPts val="0"/>
              </a:spcBef>
            </a:pPr>
            <a:r>
              <a:rPr lang="en-US" dirty="0">
                <a:solidFill>
                  <a:schemeClr val="tx1"/>
                </a:solidFill>
              </a:rPr>
              <a:t>Nwankwo T, Yoon SS, Burt V, </a:t>
            </a:r>
            <a:r>
              <a:rPr lang="en-US" dirty="0" err="1">
                <a:solidFill>
                  <a:schemeClr val="tx1"/>
                </a:solidFill>
              </a:rPr>
              <a:t>Gu</a:t>
            </a:r>
            <a:r>
              <a:rPr lang="en-US" dirty="0">
                <a:solidFill>
                  <a:schemeClr val="tx1"/>
                </a:solidFill>
              </a:rPr>
              <a:t> </a:t>
            </a:r>
            <a:r>
              <a:rPr lang="en-US" dirty="0" smtClean="0">
                <a:solidFill>
                  <a:schemeClr val="tx1"/>
                </a:solidFill>
              </a:rPr>
              <a:t>Q. Hypertension </a:t>
            </a:r>
            <a:r>
              <a:rPr lang="en-US" dirty="0">
                <a:solidFill>
                  <a:schemeClr val="tx1"/>
                </a:solidFill>
              </a:rPr>
              <a:t>among adults in </a:t>
            </a:r>
            <a:r>
              <a:rPr lang="en-US" dirty="0" smtClean="0">
                <a:solidFill>
                  <a:schemeClr val="tx1"/>
                </a:solidFill>
              </a:rPr>
              <a:t>the United </a:t>
            </a:r>
            <a:r>
              <a:rPr lang="en-US" dirty="0">
                <a:solidFill>
                  <a:schemeClr val="tx1"/>
                </a:solidFill>
              </a:rPr>
              <a:t>States: National Health and </a:t>
            </a:r>
            <a:r>
              <a:rPr lang="en-US" dirty="0" smtClean="0">
                <a:solidFill>
                  <a:schemeClr val="tx1"/>
                </a:solidFill>
              </a:rPr>
              <a:t>Nutrition Examination </a:t>
            </a:r>
            <a:r>
              <a:rPr lang="en-US" dirty="0">
                <a:solidFill>
                  <a:schemeClr val="tx1"/>
                </a:solidFill>
              </a:rPr>
              <a:t>Survey, 2011–2012. </a:t>
            </a:r>
            <a:r>
              <a:rPr lang="en-US" dirty="0" smtClean="0">
                <a:solidFill>
                  <a:schemeClr val="tx1"/>
                </a:solidFill>
              </a:rPr>
              <a:t>NCHS data </a:t>
            </a:r>
            <a:r>
              <a:rPr lang="en-US" dirty="0">
                <a:solidFill>
                  <a:schemeClr val="tx1"/>
                </a:solidFill>
              </a:rPr>
              <a:t>brief, no 133. Hyattsville, MD: </a:t>
            </a:r>
            <a:r>
              <a:rPr lang="en-US" dirty="0" smtClean="0">
                <a:solidFill>
                  <a:schemeClr val="tx1"/>
                </a:solidFill>
              </a:rPr>
              <a:t>National Center </a:t>
            </a:r>
            <a:r>
              <a:rPr lang="en-US" dirty="0">
                <a:solidFill>
                  <a:schemeClr val="tx1"/>
                </a:solidFill>
              </a:rPr>
              <a:t>for Health Statistics. 2013.</a:t>
            </a:r>
            <a:endParaRPr lang="en-US" dirty="0" smtClean="0">
              <a:solidFill>
                <a:schemeClr val="tx1"/>
              </a:solidFill>
            </a:endParaRPr>
          </a:p>
        </p:txBody>
      </p:sp>
    </p:spTree>
    <p:extLst>
      <p:ext uri="{BB962C8B-B14F-4D97-AF65-F5344CB8AC3E}">
        <p14:creationId xmlns:p14="http://schemas.microsoft.com/office/powerpoint/2010/main" val="28629275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34M Adults With Uncontrolled Hypertension By Awareness And Treatment Status</a:t>
            </a:r>
            <a:endParaRPr lang="en-US" sz="2800" dirty="0"/>
          </a:p>
        </p:txBody>
      </p:sp>
      <p:sp>
        <p:nvSpPr>
          <p:cNvPr id="7" name="Text Placeholder 6"/>
          <p:cNvSpPr>
            <a:spLocks noGrp="1"/>
          </p:cNvSpPr>
          <p:nvPr>
            <p:ph type="body" sz="quarter" idx="10"/>
          </p:nvPr>
        </p:nvSpPr>
        <p:spPr>
          <a:xfrm>
            <a:off x="1475656" y="6165304"/>
            <a:ext cx="6552728" cy="374104"/>
          </a:xfrm>
          <a:prstGeom prst="rect">
            <a:avLst/>
          </a:prstGeom>
        </p:spPr>
        <p:txBody>
          <a:bodyPr/>
          <a:lstStyle/>
          <a:p>
            <a:r>
              <a:rPr lang="en-US" dirty="0">
                <a:solidFill>
                  <a:schemeClr val="tx1"/>
                </a:solidFill>
              </a:rPr>
              <a:t>Source:  2009-2010 National Health and Nutrition Examination Survey </a:t>
            </a:r>
          </a:p>
          <a:p>
            <a:r>
              <a:rPr lang="en-US" dirty="0">
                <a:solidFill>
                  <a:schemeClr val="tx1"/>
                </a:solidFill>
              </a:rPr>
              <a:t>Data may not add due to rounding. </a:t>
            </a:r>
          </a:p>
        </p:txBody>
      </p:sp>
      <p:graphicFrame>
        <p:nvGraphicFramePr>
          <p:cNvPr id="10" name="Chart 9" descr="Pie chart shows the breakdown of adults with uncontrolled hypertension by awareness and treatment status. Fourteen million are unaware they have hypertension; sixteen million are aware they have hypertension and receiving treatment; and 5.7 million are aware they have hypertension but not receiving treatment" title="Adults with uncontrolled hypertension by awareness and treatment status"/>
          <p:cNvGraphicFramePr/>
          <p:nvPr>
            <p:extLst>
              <p:ext uri="{D42A27DB-BD31-4B8C-83A1-F6EECF244321}">
                <p14:modId xmlns:p14="http://schemas.microsoft.com/office/powerpoint/2010/main" val="1093336212"/>
              </p:ext>
            </p:extLst>
          </p:nvPr>
        </p:nvGraphicFramePr>
        <p:xfrm>
          <a:off x="971600" y="1700808"/>
          <a:ext cx="7126560" cy="3940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95141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984" y="945381"/>
            <a:ext cx="8229600" cy="639762"/>
          </a:xfrm>
        </p:spPr>
        <p:txBody>
          <a:bodyPr/>
          <a:lstStyle/>
          <a:p>
            <a:r>
              <a:rPr lang="en-US" dirty="0"/>
              <a:t>Uncontrolled Hypertension and Access to Care</a:t>
            </a:r>
          </a:p>
        </p:txBody>
      </p:sp>
      <p:sp>
        <p:nvSpPr>
          <p:cNvPr id="7" name="Text Placeholder 6"/>
          <p:cNvSpPr>
            <a:spLocks noGrp="1"/>
          </p:cNvSpPr>
          <p:nvPr>
            <p:ph type="body" sz="quarter" idx="10"/>
          </p:nvPr>
        </p:nvSpPr>
        <p:spPr>
          <a:xfrm>
            <a:off x="457199" y="5901817"/>
            <a:ext cx="8229600" cy="237943"/>
          </a:xfrm>
          <a:prstGeom prst="rect">
            <a:avLst/>
          </a:prstGeom>
        </p:spPr>
        <p:txBody>
          <a:bodyPr/>
          <a:lstStyle/>
          <a:p>
            <a:r>
              <a:rPr lang="en-US" dirty="0">
                <a:solidFill>
                  <a:schemeClr val="tx1"/>
                </a:solidFill>
                <a:cs typeface="Arial" pitchFamily="34" charset="0"/>
              </a:rPr>
              <a:t>CDC. MMWR. 2012;61(35):703–9.</a:t>
            </a:r>
          </a:p>
        </p:txBody>
      </p:sp>
      <p:sp>
        <p:nvSpPr>
          <p:cNvPr id="10" name="TextBox 13"/>
          <p:cNvSpPr txBox="1">
            <a:spLocks noChangeArrowheads="1"/>
          </p:cNvSpPr>
          <p:nvPr/>
        </p:nvSpPr>
        <p:spPr bwMode="auto">
          <a:xfrm>
            <a:off x="5905191" y="5298656"/>
            <a:ext cx="2448271" cy="84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72" tIns="60885" rIns="121772" bIns="60885">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defTabSz="606425" eaLnBrk="0" fontAlgn="base" hangingPunct="0">
              <a:spcBef>
                <a:spcPct val="0"/>
              </a:spcBef>
              <a:spcAft>
                <a:spcPct val="0"/>
              </a:spcAft>
              <a:defRPr sz="2400">
                <a:solidFill>
                  <a:schemeClr val="tx1"/>
                </a:solidFill>
                <a:latin typeface="Arial" pitchFamily="34" charset="0"/>
              </a:defRPr>
            </a:lvl6pPr>
            <a:lvl7pPr marL="2971800" indent="-228600" defTabSz="606425" eaLnBrk="0" fontAlgn="base" hangingPunct="0">
              <a:spcBef>
                <a:spcPct val="0"/>
              </a:spcBef>
              <a:spcAft>
                <a:spcPct val="0"/>
              </a:spcAft>
              <a:defRPr sz="2400">
                <a:solidFill>
                  <a:schemeClr val="tx1"/>
                </a:solidFill>
                <a:latin typeface="Arial" pitchFamily="34" charset="0"/>
              </a:defRPr>
            </a:lvl7pPr>
            <a:lvl8pPr marL="3429000" indent="-228600" defTabSz="606425" eaLnBrk="0" fontAlgn="base" hangingPunct="0">
              <a:spcBef>
                <a:spcPct val="0"/>
              </a:spcBef>
              <a:spcAft>
                <a:spcPct val="0"/>
              </a:spcAft>
              <a:defRPr sz="2400">
                <a:solidFill>
                  <a:schemeClr val="tx1"/>
                </a:solidFill>
                <a:latin typeface="Arial" pitchFamily="34" charset="0"/>
              </a:defRPr>
            </a:lvl8pPr>
            <a:lvl9pPr marL="3886200" indent="-228600" defTabSz="606425" eaLnBrk="0" fontAlgn="base" hangingPunct="0">
              <a:spcBef>
                <a:spcPct val="0"/>
              </a:spcBef>
              <a:spcAft>
                <a:spcPct val="0"/>
              </a:spcAft>
              <a:defRPr sz="2400">
                <a:solidFill>
                  <a:schemeClr val="tx1"/>
                </a:solidFill>
                <a:latin typeface="Arial" pitchFamily="34" charset="0"/>
              </a:defRPr>
            </a:lvl9pPr>
          </a:lstStyle>
          <a:p>
            <a:pPr eaLnBrk="1" hangingPunct="1">
              <a:spcAft>
                <a:spcPts val="799"/>
              </a:spcAft>
            </a:pPr>
            <a:r>
              <a:rPr lang="en-US" sz="1200" dirty="0">
                <a:cs typeface="Arial" pitchFamily="34" charset="0"/>
              </a:rPr>
              <a:t>      </a:t>
            </a:r>
            <a:r>
              <a:rPr lang="en-US" sz="1200" dirty="0" smtClean="0">
                <a:cs typeface="Arial" pitchFamily="34" charset="0"/>
              </a:rPr>
              <a:t>       ≥</a:t>
            </a:r>
            <a:r>
              <a:rPr lang="en-US" sz="1200" dirty="0">
                <a:cs typeface="Arial" pitchFamily="34" charset="0"/>
              </a:rPr>
              <a:t>2      1    None</a:t>
            </a:r>
          </a:p>
          <a:p>
            <a:pPr algn="ctr" eaLnBrk="1" hangingPunct="1"/>
            <a:r>
              <a:rPr lang="en-US" sz="1400" b="1" dirty="0">
                <a:cs typeface="Arial" pitchFamily="34" charset="0"/>
              </a:rPr>
              <a:t># Times </a:t>
            </a:r>
            <a:r>
              <a:rPr lang="en-US" sz="1400" b="1" dirty="0" smtClean="0">
                <a:cs typeface="Arial" pitchFamily="34" charset="0"/>
              </a:rPr>
              <a:t>Received Care </a:t>
            </a:r>
            <a:r>
              <a:rPr lang="en-US" sz="1400" b="1" dirty="0">
                <a:cs typeface="Arial" pitchFamily="34" charset="0"/>
              </a:rPr>
              <a:t>in Past Year</a:t>
            </a:r>
          </a:p>
        </p:txBody>
      </p:sp>
      <p:sp>
        <p:nvSpPr>
          <p:cNvPr id="9" name="TextBox 12"/>
          <p:cNvSpPr txBox="1">
            <a:spLocks noChangeArrowheads="1"/>
          </p:cNvSpPr>
          <p:nvPr/>
        </p:nvSpPr>
        <p:spPr bwMode="auto">
          <a:xfrm>
            <a:off x="3552676" y="5314826"/>
            <a:ext cx="2038647" cy="62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72" tIns="60885" rIns="121772" bIns="60885">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defTabSz="606425" eaLnBrk="0" fontAlgn="base" hangingPunct="0">
              <a:spcBef>
                <a:spcPct val="0"/>
              </a:spcBef>
              <a:spcAft>
                <a:spcPct val="0"/>
              </a:spcAft>
              <a:defRPr sz="2400">
                <a:solidFill>
                  <a:schemeClr val="tx1"/>
                </a:solidFill>
                <a:latin typeface="Arial" pitchFamily="34" charset="0"/>
              </a:defRPr>
            </a:lvl6pPr>
            <a:lvl7pPr marL="2971800" indent="-228600" defTabSz="606425" eaLnBrk="0" fontAlgn="base" hangingPunct="0">
              <a:spcBef>
                <a:spcPct val="0"/>
              </a:spcBef>
              <a:spcAft>
                <a:spcPct val="0"/>
              </a:spcAft>
              <a:defRPr sz="2400">
                <a:solidFill>
                  <a:schemeClr val="tx1"/>
                </a:solidFill>
                <a:latin typeface="Arial" pitchFamily="34" charset="0"/>
              </a:defRPr>
            </a:lvl7pPr>
            <a:lvl8pPr marL="3429000" indent="-228600" defTabSz="606425" eaLnBrk="0" fontAlgn="base" hangingPunct="0">
              <a:spcBef>
                <a:spcPct val="0"/>
              </a:spcBef>
              <a:spcAft>
                <a:spcPct val="0"/>
              </a:spcAft>
              <a:defRPr sz="2400">
                <a:solidFill>
                  <a:schemeClr val="tx1"/>
                </a:solidFill>
                <a:latin typeface="Arial" pitchFamily="34" charset="0"/>
              </a:defRPr>
            </a:lvl8pPr>
            <a:lvl9pPr marL="3886200" indent="-228600" defTabSz="606425" eaLnBrk="0" fontAlgn="base" hangingPunct="0">
              <a:spcBef>
                <a:spcPct val="0"/>
              </a:spcBef>
              <a:spcAft>
                <a:spcPct val="0"/>
              </a:spcAft>
              <a:defRPr sz="2400">
                <a:solidFill>
                  <a:schemeClr val="tx1"/>
                </a:solidFill>
                <a:latin typeface="Arial" pitchFamily="34" charset="0"/>
              </a:defRPr>
            </a:lvl9pPr>
          </a:lstStyle>
          <a:p>
            <a:pPr algn="ctr" eaLnBrk="1" hangingPunct="1">
              <a:spcAft>
                <a:spcPts val="799"/>
              </a:spcAft>
            </a:pPr>
            <a:r>
              <a:rPr lang="en-US" sz="1200" dirty="0">
                <a:cs typeface="Arial" pitchFamily="34" charset="0"/>
              </a:rPr>
              <a:t>Yes     No</a:t>
            </a:r>
          </a:p>
          <a:p>
            <a:pPr algn="ctr" eaLnBrk="1" hangingPunct="1"/>
            <a:r>
              <a:rPr lang="en-US" sz="1400" b="1" dirty="0">
                <a:cs typeface="Arial" pitchFamily="34" charset="0"/>
              </a:rPr>
              <a:t>Health Insurance</a:t>
            </a:r>
          </a:p>
        </p:txBody>
      </p:sp>
      <p:sp>
        <p:nvSpPr>
          <p:cNvPr id="8" name="TextBox 11"/>
          <p:cNvSpPr txBox="1">
            <a:spLocks noChangeArrowheads="1"/>
          </p:cNvSpPr>
          <p:nvPr/>
        </p:nvSpPr>
        <p:spPr bwMode="auto">
          <a:xfrm>
            <a:off x="1043608" y="5314826"/>
            <a:ext cx="2708788" cy="62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72" tIns="60885" rIns="121772" bIns="60885">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defTabSz="606425" eaLnBrk="0" fontAlgn="base" hangingPunct="0">
              <a:spcBef>
                <a:spcPct val="0"/>
              </a:spcBef>
              <a:spcAft>
                <a:spcPct val="0"/>
              </a:spcAft>
              <a:defRPr sz="2400">
                <a:solidFill>
                  <a:schemeClr val="tx1"/>
                </a:solidFill>
                <a:latin typeface="Arial" pitchFamily="34" charset="0"/>
              </a:defRPr>
            </a:lvl6pPr>
            <a:lvl7pPr marL="2971800" indent="-228600" defTabSz="606425" eaLnBrk="0" fontAlgn="base" hangingPunct="0">
              <a:spcBef>
                <a:spcPct val="0"/>
              </a:spcBef>
              <a:spcAft>
                <a:spcPct val="0"/>
              </a:spcAft>
              <a:defRPr sz="2400">
                <a:solidFill>
                  <a:schemeClr val="tx1"/>
                </a:solidFill>
                <a:latin typeface="Arial" pitchFamily="34" charset="0"/>
              </a:defRPr>
            </a:lvl7pPr>
            <a:lvl8pPr marL="3429000" indent="-228600" defTabSz="606425" eaLnBrk="0" fontAlgn="base" hangingPunct="0">
              <a:spcBef>
                <a:spcPct val="0"/>
              </a:spcBef>
              <a:spcAft>
                <a:spcPct val="0"/>
              </a:spcAft>
              <a:defRPr sz="2400">
                <a:solidFill>
                  <a:schemeClr val="tx1"/>
                </a:solidFill>
                <a:latin typeface="Arial" pitchFamily="34" charset="0"/>
              </a:defRPr>
            </a:lvl8pPr>
            <a:lvl9pPr marL="3886200" indent="-228600" defTabSz="606425" eaLnBrk="0" fontAlgn="base" hangingPunct="0">
              <a:spcBef>
                <a:spcPct val="0"/>
              </a:spcBef>
              <a:spcAft>
                <a:spcPct val="0"/>
              </a:spcAft>
              <a:defRPr sz="2400">
                <a:solidFill>
                  <a:schemeClr val="tx1"/>
                </a:solidFill>
                <a:latin typeface="Arial" pitchFamily="34" charset="0"/>
              </a:defRPr>
            </a:lvl9pPr>
          </a:lstStyle>
          <a:p>
            <a:pPr algn="ctr" eaLnBrk="1" hangingPunct="1">
              <a:spcAft>
                <a:spcPts val="799"/>
              </a:spcAft>
            </a:pPr>
            <a:r>
              <a:rPr lang="en-US" sz="1200" dirty="0">
                <a:cs typeface="Arial" pitchFamily="34" charset="0"/>
              </a:rPr>
              <a:t>Yes       No</a:t>
            </a:r>
          </a:p>
          <a:p>
            <a:pPr algn="ctr" eaLnBrk="1" hangingPunct="1"/>
            <a:r>
              <a:rPr lang="en-US" sz="1400" b="1" dirty="0">
                <a:cs typeface="Arial" pitchFamily="34" charset="0"/>
              </a:rPr>
              <a:t>Usual Source of Care</a:t>
            </a:r>
          </a:p>
        </p:txBody>
      </p:sp>
      <p:graphicFrame>
        <p:nvGraphicFramePr>
          <p:cNvPr id="6" name="Object 5" descr="Bar chart with millions of people on the Y-axis and access to care on x-axis. Data shows roughly 33 million people with a usual source of care compared to 4 million without; 30 million with health insurance compared to 5 million without; and 26 million people receiving care two or more times in the past year, a little over 5 million receiving care once in the past year, and roughly 4 million not receiving care at all in the past year." title="Bar chart: Uncontrolled hypertension and access to care"/>
          <p:cNvGraphicFramePr>
            <a:graphicFrameLocks noGrp="1"/>
          </p:cNvGraphicFramePr>
          <p:nvPr>
            <p:extLst>
              <p:ext uri="{D42A27DB-BD31-4B8C-83A1-F6EECF244321}">
                <p14:modId xmlns:p14="http://schemas.microsoft.com/office/powerpoint/2010/main" val="3146298663"/>
              </p:ext>
            </p:extLst>
          </p:nvPr>
        </p:nvGraphicFramePr>
        <p:xfrm>
          <a:off x="899592" y="1585143"/>
          <a:ext cx="7416824" cy="3729683"/>
        </p:xfrm>
        <a:graphic>
          <a:graphicData uri="http://schemas.openxmlformats.org/presentationml/2006/ole">
            <mc:AlternateContent xmlns:mc="http://schemas.openxmlformats.org/markup-compatibility/2006">
              <mc:Choice xmlns:v="urn:schemas-microsoft-com:vml" Requires="v">
                <p:oleObj spid="_x0000_s1087" name="Worksheet" r:id="rId5" imgW="8755333" imgH="5288328" progId="Excel.Sheet.8">
                  <p:embed/>
                </p:oleObj>
              </mc:Choice>
              <mc:Fallback>
                <p:oleObj name="Worksheet" r:id="rId5" imgW="8755333" imgH="5288328" progId="Excel.Sheet.8">
                  <p:embed/>
                  <p:pic>
                    <p:nvPicPr>
                      <p:cNvPr id="0" name=""/>
                      <p:cNvPicPr>
                        <a:picLocks noGrp="1" noChangeArrowheads="1"/>
                      </p:cNvPicPr>
                      <p:nvPr/>
                    </p:nvPicPr>
                    <p:blipFill>
                      <a:blip r:embed="rId6"/>
                      <a:srcRect/>
                      <a:stretch>
                        <a:fillRect/>
                      </a:stretch>
                    </p:blipFill>
                    <p:spPr bwMode="auto">
                      <a:xfrm>
                        <a:off x="899592" y="1585143"/>
                        <a:ext cx="7416824" cy="37296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52250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CDPHP_ppt_darktheme">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4174045A72E4DBC181B8792455A27" ma:contentTypeVersion="2" ma:contentTypeDescription="Create a new document." ma:contentTypeScope="" ma:versionID="13a2c7944c7f94913b3b2d5e6e726b19">
  <xsd:schema xmlns:xsd="http://www.w3.org/2001/XMLSchema" xmlns:xs="http://www.w3.org/2001/XMLSchema" xmlns:p="http://schemas.microsoft.com/office/2006/metadata/properties" xmlns:ns2="b42af5ac-5113-4267-a3a9-6adc34a48f82" targetNamespace="http://schemas.microsoft.com/office/2006/metadata/properties" ma:root="true" ma:fieldsID="ae004c25ade2eb4958c2e84a710ec008" ns2:_="">
    <xsd:import namespace="b42af5ac-5113-4267-a3a9-6adc34a48f8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af5ac-5113-4267-a3a9-6adc34a4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DFC0E-E510-484B-AE6C-CD8B9DCE9D26}"/>
</file>

<file path=customXml/itemProps2.xml><?xml version="1.0" encoding="utf-8"?>
<ds:datastoreItem xmlns:ds="http://schemas.openxmlformats.org/officeDocument/2006/customXml" ds:itemID="{091A3155-0C33-4C4B-8EFF-B5DE72BA3168}"/>
</file>

<file path=customXml/itemProps3.xml><?xml version="1.0" encoding="utf-8"?>
<ds:datastoreItem xmlns:ds="http://schemas.openxmlformats.org/officeDocument/2006/customXml" ds:itemID="{EC6D3727-4EF8-42F5-B8A4-89CB5183C72C}"/>
</file>

<file path=docProps/app.xml><?xml version="1.0" encoding="utf-8"?>
<Properties xmlns="http://schemas.openxmlformats.org/officeDocument/2006/extended-properties" xmlns:vt="http://schemas.openxmlformats.org/officeDocument/2006/docPropsVTypes">
  <Template>Urban</Template>
  <TotalTime>8866</TotalTime>
  <Words>2097</Words>
  <Application>Microsoft Office PowerPoint</Application>
  <PresentationFormat>On-screen Show (4:3)</PresentationFormat>
  <Paragraphs>379</Paragraphs>
  <Slides>45</Slides>
  <Notes>38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49" baseType="lpstr">
      <vt:lpstr>NCCDPHP_ppt_darktheme</vt:lpstr>
      <vt:lpstr>2_Office Theme</vt:lpstr>
      <vt:lpstr>3_Office Theme</vt:lpstr>
      <vt:lpstr>Worksheet</vt:lpstr>
      <vt:lpstr>PowerPoint Presentation</vt:lpstr>
      <vt:lpstr>Financial and/or Commercial Disclosures</vt:lpstr>
      <vt:lpstr>Presentation Outline </vt:lpstr>
      <vt:lpstr>Million Hearts®  </vt:lpstr>
      <vt:lpstr>Key Components of Million Hearts®</vt:lpstr>
      <vt:lpstr>Targets for the ABCS</vt:lpstr>
      <vt:lpstr>70 Million Adults with Hypertension (29.1%)</vt:lpstr>
      <vt:lpstr>34M Adults With Uncontrolled Hypertension By Awareness And Treatment Status</vt:lpstr>
      <vt:lpstr>Uncontrolled Hypertension and Access to Care</vt:lpstr>
      <vt:lpstr>Barriers to Achieving Hypertension Control</vt:lpstr>
      <vt:lpstr>Moving the Dial</vt:lpstr>
      <vt:lpstr>What is continuous quality improvement?</vt:lpstr>
      <vt:lpstr>Success Story: Kaiser Permanente Northern California  </vt:lpstr>
      <vt:lpstr>PowerPoint Presentation</vt:lpstr>
      <vt:lpstr>The Model for Improvement </vt:lpstr>
      <vt:lpstr>What are we trying to accomplish?</vt:lpstr>
      <vt:lpstr>Establish SMART Aims</vt:lpstr>
      <vt:lpstr>How will we know that a change is an improvement?</vt:lpstr>
      <vt:lpstr>What changes can we make that will result in improvement?</vt:lpstr>
      <vt:lpstr>Plan-Do-Study-Act (PDSA) Cycles</vt:lpstr>
      <vt:lpstr>Repeating PDSA </vt:lpstr>
      <vt:lpstr>Selecting Changes</vt:lpstr>
      <vt:lpstr>Hypertension Control Change Package</vt:lpstr>
      <vt:lpstr>PowerPoint Presentation</vt:lpstr>
      <vt:lpstr>Hypertension Control Change Package Focus Areas</vt:lpstr>
      <vt:lpstr>Key Foundations</vt:lpstr>
      <vt:lpstr>PowerPoint Presentation</vt:lpstr>
      <vt:lpstr>Population Health Management</vt:lpstr>
      <vt:lpstr>PowerPoint Presentation</vt:lpstr>
      <vt:lpstr>Individual Patient Supports </vt:lpstr>
      <vt:lpstr>PowerPoint Presentation</vt:lpstr>
      <vt:lpstr>Additional Resources</vt:lpstr>
      <vt:lpstr>Standardized HTN Treatment Protocols</vt:lpstr>
      <vt:lpstr>Self-Measured BP Monitoring Feedback Loop</vt:lpstr>
      <vt:lpstr>Self-Measured Blood Pressure Monitoring: Action Steps for Clinicians</vt:lpstr>
      <vt:lpstr>34M Adults With Uncontrolled Hypertension By Awareness And Treatment Status</vt:lpstr>
      <vt:lpstr>Finding Undiagnosed Hypertensives</vt:lpstr>
      <vt:lpstr>NorthShore University HealthSystem </vt:lpstr>
      <vt:lpstr>PowerPoint Presentation</vt:lpstr>
      <vt:lpstr>Geisinger Health </vt:lpstr>
      <vt:lpstr>Palo Alto Medical Foundation</vt:lpstr>
      <vt:lpstr>University of West Virginia</vt:lpstr>
      <vt:lpstr>University of Wisconsin</vt:lpstr>
      <vt:lpstr>Special Thanks</vt:lpstr>
      <vt:lpstr>Questions?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CVD risk a focus on hypertension</dc:title>
  <dc:creator>Sallyann King</dc:creator>
  <cp:lastModifiedBy> </cp:lastModifiedBy>
  <cp:revision>426</cp:revision>
  <cp:lastPrinted>2013-12-11T14:58:55Z</cp:lastPrinted>
  <dcterms:created xsi:type="dcterms:W3CDTF">2012-03-08T18:34:26Z</dcterms:created>
  <dcterms:modified xsi:type="dcterms:W3CDTF">2015-10-16T17:29:42Z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0x010100D8D4174045A72E4DBC181B8792455A27</vt:lpwstr>
  </property>
</Properties>
</file>