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517" r:id="rId2"/>
    <p:sldId id="518" r:id="rId3"/>
    <p:sldId id="542" r:id="rId4"/>
    <p:sldId id="533" r:id="rId5"/>
    <p:sldId id="541" r:id="rId6"/>
    <p:sldId id="534" r:id="rId7"/>
    <p:sldId id="535" r:id="rId8"/>
    <p:sldId id="536" r:id="rId9"/>
    <p:sldId id="537" r:id="rId10"/>
    <p:sldId id="538" r:id="rId11"/>
    <p:sldId id="539" r:id="rId12"/>
    <p:sldId id="543" r:id="rId1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itchFamily="34" charset="0"/>
        <a:ea typeface="ヒラギノ角ゴ Pro W3"/>
        <a:cs typeface="ヒラギノ角ゴ Pro W3"/>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sharpe" initials="t"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CCFFCC"/>
    <a:srgbClr val="FF99FF"/>
    <a:srgbClr val="0000FF"/>
    <a:srgbClr val="FFFF99"/>
    <a:srgbClr val="CC3399"/>
    <a:srgbClr val="0066FF"/>
    <a:srgbClr val="FF0000"/>
    <a:srgbClr val="96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75" autoAdjust="0"/>
    <p:restoredTop sz="93800" autoAdjust="0"/>
  </p:normalViewPr>
  <p:slideViewPr>
    <p:cSldViewPr>
      <p:cViewPr>
        <p:scale>
          <a:sx n="100" d="100"/>
          <a:sy n="100" d="100"/>
        </p:scale>
        <p:origin x="-4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66" d="100"/>
          <a:sy n="66" d="100"/>
        </p:scale>
        <p:origin x="-1512" y="426"/>
      </p:cViewPr>
      <p:guideLst>
        <p:guide orient="horz" pos="2928"/>
        <p:guide pos="2208"/>
      </p:guideLst>
    </p:cSldViewPr>
  </p:notes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notesMaster" Target="notesMasters/notesMaster1.xml"/>
  <Relationship Id="rId15" Type="http://schemas.openxmlformats.org/officeDocument/2006/relationships/handoutMaster" Target="handoutMasters/handoutMaster1.xml"/>
  <Relationship Id="rId16" Type="http://schemas.openxmlformats.org/officeDocument/2006/relationships/commentAuthors" Target="commentAuthors.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heme" Target="theme/theme1.xml"/>
  <Relationship Id="rId2" Type="http://schemas.openxmlformats.org/officeDocument/2006/relationships/slide" Target="slides/slide1.xml"/>
  <Relationship Id="rId20"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4.emf"/>
</Relationships>

</file>

<file path=ppt/drawings/_rels/vmlDrawing2.vml.rels><?xml version="1.0" encoding="UTF-8"?>

<Relationships xmlns="http://schemas.openxmlformats.org/package/2006/relationships">
  <Relationship Id="rId1" Type="http://schemas.openxmlformats.org/officeDocument/2006/relationships/image" Target="../media/image5.emf"/>
</Relationships>

</file>

<file path=ppt/drawings/_rels/vmlDrawing3.vml.rels><?xml version="1.0" encoding="UTF-8"?>

<Relationships xmlns="http://schemas.openxmlformats.org/package/2006/relationships">
  <Relationship Id="rId1" Type="http://schemas.openxmlformats.org/officeDocument/2006/relationships/image" Target="../media/image6.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5" y="5"/>
            <a:ext cx="3038145" cy="465743"/>
          </a:xfrm>
          <a:prstGeom prst="rect">
            <a:avLst/>
          </a:prstGeom>
          <a:noFill/>
          <a:ln w="9525">
            <a:noFill/>
            <a:miter lim="800000"/>
            <a:headEnd/>
            <a:tailEnd/>
          </a:ln>
          <a:effectLst/>
        </p:spPr>
        <p:txBody>
          <a:bodyPr vert="horz" wrap="square" lIns="93043" tIns="46523" rIns="93043" bIns="46523" numCol="1" anchor="t" anchorCtr="0" compatLnSpc="1">
            <a:prstTxWarp prst="textNoShape">
              <a:avLst/>
            </a:prstTxWarp>
          </a:bodyPr>
          <a:lstStyle>
            <a:lvl1pPr defTabSz="930521" eaLnBrk="0" hangingPunct="0">
              <a:defRPr sz="1200" dirty="0">
                <a:latin typeface="Arial" pitchFamily="34" charset="0"/>
                <a:ea typeface="ヒラギノ角ゴ Pro W3" charset="-128"/>
                <a:cs typeface="+mn-cs"/>
              </a:defRPr>
            </a:lvl1pPr>
          </a:lstStyle>
          <a:p>
            <a:pPr>
              <a:defRPr/>
            </a:pPr>
            <a:endParaRPr lang="en-US" dirty="0"/>
          </a:p>
        </p:txBody>
      </p:sp>
      <p:sp>
        <p:nvSpPr>
          <p:cNvPr id="31747" name="Rectangle 3"/>
          <p:cNvSpPr>
            <a:spLocks noGrp="1" noChangeArrowheads="1"/>
          </p:cNvSpPr>
          <p:nvPr>
            <p:ph type="dt" sz="quarter" idx="1"/>
          </p:nvPr>
        </p:nvSpPr>
        <p:spPr bwMode="auto">
          <a:xfrm>
            <a:off x="3970734" y="5"/>
            <a:ext cx="3038145" cy="465743"/>
          </a:xfrm>
          <a:prstGeom prst="rect">
            <a:avLst/>
          </a:prstGeom>
          <a:noFill/>
          <a:ln w="9525">
            <a:noFill/>
            <a:miter lim="800000"/>
            <a:headEnd/>
            <a:tailEnd/>
          </a:ln>
          <a:effectLst/>
        </p:spPr>
        <p:txBody>
          <a:bodyPr vert="horz" wrap="square" lIns="93043" tIns="46523" rIns="93043" bIns="46523" numCol="1" anchor="t" anchorCtr="0" compatLnSpc="1">
            <a:prstTxWarp prst="textNoShape">
              <a:avLst/>
            </a:prstTxWarp>
          </a:bodyPr>
          <a:lstStyle>
            <a:lvl1pPr algn="r" defTabSz="930521" eaLnBrk="0" hangingPunct="0">
              <a:defRPr sz="1200" dirty="0">
                <a:latin typeface="Arial" pitchFamily="34" charset="0"/>
                <a:ea typeface="ヒラギノ角ゴ Pro W3" charset="-128"/>
                <a:cs typeface="+mn-cs"/>
              </a:defRPr>
            </a:lvl1pPr>
          </a:lstStyle>
          <a:p>
            <a:pPr>
              <a:defRPr/>
            </a:pPr>
            <a:endParaRPr lang="en-US" dirty="0"/>
          </a:p>
        </p:txBody>
      </p:sp>
      <p:sp>
        <p:nvSpPr>
          <p:cNvPr id="31748" name="Rectangle 4"/>
          <p:cNvSpPr>
            <a:spLocks noGrp="1" noChangeArrowheads="1"/>
          </p:cNvSpPr>
          <p:nvPr>
            <p:ph type="ftr" sz="quarter" idx="2"/>
          </p:nvPr>
        </p:nvSpPr>
        <p:spPr bwMode="auto">
          <a:xfrm>
            <a:off x="5" y="8829126"/>
            <a:ext cx="3038145" cy="465743"/>
          </a:xfrm>
          <a:prstGeom prst="rect">
            <a:avLst/>
          </a:prstGeom>
          <a:noFill/>
          <a:ln w="9525">
            <a:noFill/>
            <a:miter lim="800000"/>
            <a:headEnd/>
            <a:tailEnd/>
          </a:ln>
          <a:effectLst/>
        </p:spPr>
        <p:txBody>
          <a:bodyPr vert="horz" wrap="square" lIns="93043" tIns="46523" rIns="93043" bIns="46523" numCol="1" anchor="b" anchorCtr="0" compatLnSpc="1">
            <a:prstTxWarp prst="textNoShape">
              <a:avLst/>
            </a:prstTxWarp>
          </a:bodyPr>
          <a:lstStyle>
            <a:lvl1pPr defTabSz="930521" eaLnBrk="0" hangingPunct="0">
              <a:defRPr sz="1200" dirty="0">
                <a:latin typeface="Arial" pitchFamily="34" charset="0"/>
                <a:ea typeface="ヒラギノ角ゴ Pro W3" charset="-128"/>
                <a:cs typeface="+mn-cs"/>
              </a:defRPr>
            </a:lvl1pPr>
          </a:lstStyle>
          <a:p>
            <a:pPr>
              <a:defRPr/>
            </a:pPr>
            <a:endParaRPr lang="en-US" dirty="0"/>
          </a:p>
        </p:txBody>
      </p:sp>
      <p:sp>
        <p:nvSpPr>
          <p:cNvPr id="31749" name="Rectangle 5"/>
          <p:cNvSpPr>
            <a:spLocks noGrp="1" noChangeArrowheads="1"/>
          </p:cNvSpPr>
          <p:nvPr>
            <p:ph type="sldNum" sz="quarter" idx="3"/>
          </p:nvPr>
        </p:nvSpPr>
        <p:spPr bwMode="auto">
          <a:xfrm>
            <a:off x="3970734" y="8829126"/>
            <a:ext cx="3038145" cy="465743"/>
          </a:xfrm>
          <a:prstGeom prst="rect">
            <a:avLst/>
          </a:prstGeom>
          <a:noFill/>
          <a:ln w="9525">
            <a:noFill/>
            <a:miter lim="800000"/>
            <a:headEnd/>
            <a:tailEnd/>
          </a:ln>
          <a:effectLst/>
        </p:spPr>
        <p:txBody>
          <a:bodyPr vert="horz" wrap="square" lIns="93043" tIns="46523" rIns="93043" bIns="46523" numCol="1" anchor="b" anchorCtr="0" compatLnSpc="1">
            <a:prstTxWarp prst="textNoShape">
              <a:avLst/>
            </a:prstTxWarp>
          </a:bodyPr>
          <a:lstStyle>
            <a:lvl1pPr algn="r" defTabSz="930521" eaLnBrk="0" hangingPunct="0">
              <a:defRPr sz="1200">
                <a:latin typeface="Arial" pitchFamily="34" charset="0"/>
                <a:ea typeface="ヒラギノ角ゴ Pro W3" charset="-128"/>
                <a:cs typeface="+mn-cs"/>
              </a:defRPr>
            </a:lvl1pPr>
          </a:lstStyle>
          <a:p>
            <a:pPr>
              <a:defRPr/>
            </a:pPr>
            <a:fld id="{A44F1465-764D-49B3-B0F1-A3F9A62968DE}" type="slidenum">
              <a:rPr lang="en-US"/>
              <a:pPr>
                <a:defRPr/>
              </a:pPr>
              <a:t>‹#›</a:t>
            </a:fld>
            <a:endParaRPr lang="en-US" dirty="0"/>
          </a:p>
        </p:txBody>
      </p:sp>
    </p:spTree>
    <p:extLst>
      <p:ext uri="{BB962C8B-B14F-4D97-AF65-F5344CB8AC3E}">
        <p14:creationId xmlns:p14="http://schemas.microsoft.com/office/powerpoint/2010/main" xmlns="" val="458292129"/>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5"/>
            <a:ext cx="3038145" cy="465743"/>
          </a:xfrm>
          <a:prstGeom prst="rect">
            <a:avLst/>
          </a:prstGeom>
          <a:noFill/>
          <a:ln w="9525">
            <a:noFill/>
            <a:miter lim="800000"/>
            <a:headEnd/>
            <a:tailEnd/>
          </a:ln>
        </p:spPr>
        <p:txBody>
          <a:bodyPr vert="horz" wrap="square" lIns="93043" tIns="46523" rIns="93043" bIns="46523" numCol="1" anchor="t" anchorCtr="0" compatLnSpc="1">
            <a:prstTxWarp prst="textNoShape">
              <a:avLst/>
            </a:prstTxWarp>
          </a:bodyPr>
          <a:lstStyle>
            <a:lvl1pPr defTabSz="930521" eaLnBrk="0" hangingPunct="0">
              <a:defRPr sz="1200" dirty="0">
                <a:latin typeface="Arial" pitchFamily="34" charset="0"/>
                <a:ea typeface="ヒラギノ角ゴ Pro W3" charset="-128"/>
                <a:cs typeface="+mn-cs"/>
              </a:defRPr>
            </a:lvl1pPr>
          </a:lstStyle>
          <a:p>
            <a:pPr>
              <a:defRPr/>
            </a:pPr>
            <a:endParaRPr lang="en-US" dirty="0"/>
          </a:p>
        </p:txBody>
      </p:sp>
      <p:sp>
        <p:nvSpPr>
          <p:cNvPr id="4099" name="Rectangle 3"/>
          <p:cNvSpPr>
            <a:spLocks noGrp="1" noChangeArrowheads="1"/>
          </p:cNvSpPr>
          <p:nvPr>
            <p:ph type="dt" idx="1"/>
          </p:nvPr>
        </p:nvSpPr>
        <p:spPr bwMode="auto">
          <a:xfrm>
            <a:off x="3972259" y="5"/>
            <a:ext cx="3038144" cy="465743"/>
          </a:xfrm>
          <a:prstGeom prst="rect">
            <a:avLst/>
          </a:prstGeom>
          <a:noFill/>
          <a:ln w="9525">
            <a:noFill/>
            <a:miter lim="800000"/>
            <a:headEnd/>
            <a:tailEnd/>
          </a:ln>
        </p:spPr>
        <p:txBody>
          <a:bodyPr vert="horz" wrap="square" lIns="93043" tIns="46523" rIns="93043" bIns="46523" numCol="1" anchor="t" anchorCtr="0" compatLnSpc="1">
            <a:prstTxWarp prst="textNoShape">
              <a:avLst/>
            </a:prstTxWarp>
          </a:bodyPr>
          <a:lstStyle>
            <a:lvl1pPr algn="r" defTabSz="930521" eaLnBrk="0" hangingPunct="0">
              <a:defRPr sz="1200" dirty="0">
                <a:latin typeface="Arial" pitchFamily="34" charset="0"/>
                <a:ea typeface="ヒラギノ角ゴ Pro W3" charset="-128"/>
                <a:cs typeface="+mn-cs"/>
              </a:defRPr>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82688" y="696913"/>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5639" y="4416103"/>
            <a:ext cx="5139134" cy="4183995"/>
          </a:xfrm>
          <a:prstGeom prst="rect">
            <a:avLst/>
          </a:prstGeom>
          <a:noFill/>
          <a:ln w="9525">
            <a:noFill/>
            <a:miter lim="800000"/>
            <a:headEnd/>
            <a:tailEnd/>
          </a:ln>
        </p:spPr>
        <p:txBody>
          <a:bodyPr vert="horz" wrap="square" lIns="93043" tIns="46523" rIns="93043" bIns="465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5" y="8830658"/>
            <a:ext cx="3038145" cy="465742"/>
          </a:xfrm>
          <a:prstGeom prst="rect">
            <a:avLst/>
          </a:prstGeom>
          <a:noFill/>
          <a:ln w="9525">
            <a:noFill/>
            <a:miter lim="800000"/>
            <a:headEnd/>
            <a:tailEnd/>
          </a:ln>
        </p:spPr>
        <p:txBody>
          <a:bodyPr vert="horz" wrap="square" lIns="93043" tIns="46523" rIns="93043" bIns="46523" numCol="1" anchor="b" anchorCtr="0" compatLnSpc="1">
            <a:prstTxWarp prst="textNoShape">
              <a:avLst/>
            </a:prstTxWarp>
          </a:bodyPr>
          <a:lstStyle>
            <a:lvl1pPr defTabSz="930521" eaLnBrk="0" hangingPunct="0">
              <a:defRPr sz="1200" dirty="0">
                <a:latin typeface="Arial" pitchFamily="34" charset="0"/>
                <a:ea typeface="ヒラギノ角ゴ Pro W3" charset="-128"/>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972259" y="8830658"/>
            <a:ext cx="3038144" cy="465742"/>
          </a:xfrm>
          <a:prstGeom prst="rect">
            <a:avLst/>
          </a:prstGeom>
          <a:noFill/>
          <a:ln w="9525">
            <a:noFill/>
            <a:miter lim="800000"/>
            <a:headEnd/>
            <a:tailEnd/>
          </a:ln>
        </p:spPr>
        <p:txBody>
          <a:bodyPr vert="horz" wrap="square" lIns="93043" tIns="46523" rIns="93043" bIns="46523" numCol="1" anchor="b" anchorCtr="0" compatLnSpc="1">
            <a:prstTxWarp prst="textNoShape">
              <a:avLst/>
            </a:prstTxWarp>
          </a:bodyPr>
          <a:lstStyle>
            <a:lvl1pPr algn="r" defTabSz="930521" eaLnBrk="0" hangingPunct="0">
              <a:defRPr sz="1200">
                <a:latin typeface="Arial" pitchFamily="34" charset="0"/>
                <a:ea typeface="ヒラギノ角ゴ Pro W3" charset="-128"/>
                <a:cs typeface="+mn-cs"/>
              </a:defRPr>
            </a:lvl1pPr>
          </a:lstStyle>
          <a:p>
            <a:pPr>
              <a:defRPr/>
            </a:pPr>
            <a:fld id="{B9B2213F-DA3A-45E7-89BF-C27C6144ECAA}" type="slidenum">
              <a:rPr lang="en-US"/>
              <a:pPr>
                <a:defRPr/>
              </a:pPr>
              <a:t>‹#›</a:t>
            </a:fld>
            <a:endParaRPr lang="en-US" dirty="0"/>
          </a:p>
        </p:txBody>
      </p:sp>
    </p:spTree>
    <p:extLst>
      <p:ext uri="{BB962C8B-B14F-4D97-AF65-F5344CB8AC3E}">
        <p14:creationId xmlns:p14="http://schemas.microsoft.com/office/powerpoint/2010/main" xmlns="" val="878576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28147"/>
            <a:fld id="{F02AC73E-49DE-44D1-89B9-D9611F63EC7A}" type="slidenum">
              <a:rPr lang="en-US" smtClean="0">
                <a:ea typeface="ヒラギノ角ゴ Pro W3"/>
                <a:cs typeface="ヒラギノ角ゴ Pro W3"/>
              </a:rPr>
              <a:pPr defTabSz="928147"/>
              <a:t>1</a:t>
            </a:fld>
            <a:endParaRPr lang="en-US" dirty="0" smtClean="0">
              <a:ea typeface="ヒラギノ角ゴ Pro W3"/>
              <a:cs typeface="ヒラギノ角ゴ Pro W3"/>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ea typeface="ヒラギノ角ゴ Pro W3"/>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B2213F-DA3A-45E7-89BF-C27C6144ECAA}" type="slidenum">
              <a:rPr lang="en-US" smtClean="0"/>
              <a:pPr>
                <a:defRPr/>
              </a:pPr>
              <a:t>10</a:t>
            </a:fld>
            <a:endParaRPr lang="en-US" dirty="0"/>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ec_final_outlines"/>
          <p:cNvPicPr>
            <a:picLocks noChangeAspect="1" noChangeArrowheads="1"/>
          </p:cNvPicPr>
          <p:nvPr/>
        </p:nvPicPr>
        <p:blipFill>
          <a:blip r:embed="rId2" cstate="print"/>
          <a:srcRect/>
          <a:stretch>
            <a:fillRect/>
          </a:stretch>
        </p:blipFill>
        <p:spPr bwMode="auto">
          <a:xfrm>
            <a:off x="1600200" y="5437188"/>
            <a:ext cx="4038600" cy="887412"/>
          </a:xfrm>
          <a:prstGeom prst="rect">
            <a:avLst/>
          </a:prstGeom>
          <a:noFill/>
          <a:ln w="9525">
            <a:noFill/>
            <a:miter lim="800000"/>
            <a:headEnd/>
            <a:tailEnd/>
          </a:ln>
        </p:spPr>
      </p:pic>
      <p:sp>
        <p:nvSpPr>
          <p:cNvPr id="3074" name="Rectangle 2"/>
          <p:cNvSpPr>
            <a:spLocks noGrp="1" noChangeArrowheads="1"/>
          </p:cNvSpPr>
          <p:nvPr>
            <p:ph type="ctrTitle"/>
          </p:nvPr>
        </p:nvSpPr>
        <p:spPr>
          <a:xfrm>
            <a:off x="1371600" y="1295400"/>
            <a:ext cx="7162800" cy="1143000"/>
          </a:xfrm>
        </p:spPr>
        <p:txBody>
          <a:bodyPr/>
          <a:lstStyle>
            <a:lvl1pPr>
              <a:defRPr sz="3200"/>
            </a:lvl1pPr>
          </a:lstStyle>
          <a:p>
            <a:r>
              <a:rPr lang="en-US"/>
              <a:t>Click to edit Master title style</a:t>
            </a:r>
          </a:p>
        </p:txBody>
      </p:sp>
      <p:sp>
        <p:nvSpPr>
          <p:cNvPr id="3075" name="Rectangle 3"/>
          <p:cNvSpPr>
            <a:spLocks noGrp="1" noChangeArrowheads="1"/>
          </p:cNvSpPr>
          <p:nvPr>
            <p:ph type="subTitle" idx="1"/>
          </p:nvPr>
        </p:nvSpPr>
        <p:spPr>
          <a:xfrm>
            <a:off x="1371600" y="2514600"/>
            <a:ext cx="5486400" cy="1752600"/>
          </a:xfrm>
        </p:spPr>
        <p:txBody>
          <a:bodyPr/>
          <a:lstStyle>
            <a:lvl1pPr marL="0" indent="0">
              <a:buFont typeface="Wingdings" pitchFamily="2" charset="2"/>
              <a:buNone/>
              <a:defRPr sz="2000"/>
            </a:lvl1pPr>
          </a:lstStyle>
          <a:p>
            <a:r>
              <a:rPr lang="en-US"/>
              <a:t>Click to edit Master subtitle style</a:t>
            </a:r>
          </a:p>
        </p:txBody>
      </p:sp>
      <p:sp>
        <p:nvSpPr>
          <p:cNvPr id="5" name="Rectangle 4"/>
          <p:cNvSpPr>
            <a:spLocks noGrp="1" noChangeArrowheads="1"/>
          </p:cNvSpPr>
          <p:nvPr>
            <p:ph type="sldNum" sz="quarter" idx="10"/>
          </p:nvPr>
        </p:nvSpPr>
        <p:spPr/>
        <p:txBody>
          <a:bodyPr/>
          <a:lstStyle>
            <a:lvl1pPr>
              <a:defRPr/>
            </a:lvl1pPr>
          </a:lstStyle>
          <a:p>
            <a:pPr>
              <a:defRPr/>
            </a:pPr>
            <a:fld id="{350078B0-0D88-415A-AFCC-39541DC15EC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B067E53F-B2BC-426C-9289-33A8ABA6EF0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050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55626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435B4355-AA69-435C-8FA8-1A77AA159869}"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524000"/>
            <a:ext cx="6858000" cy="4495800"/>
          </a:xfrm>
        </p:spPr>
        <p:txBody>
          <a:bodyPr/>
          <a:lstStyle/>
          <a:p>
            <a:pPr lvl="0"/>
            <a:endParaRPr lang="en-US" noProof="0" dirty="0" smtClean="0"/>
          </a:p>
        </p:txBody>
      </p:sp>
      <p:sp>
        <p:nvSpPr>
          <p:cNvPr id="4" name="Rectangle 8"/>
          <p:cNvSpPr>
            <a:spLocks noGrp="1" noChangeArrowheads="1"/>
          </p:cNvSpPr>
          <p:nvPr>
            <p:ph type="sldNum" sz="quarter" idx="10"/>
          </p:nvPr>
        </p:nvSpPr>
        <p:spPr>
          <a:ln/>
        </p:spPr>
        <p:txBody>
          <a:bodyPr/>
          <a:lstStyle>
            <a:lvl1pPr>
              <a:defRPr/>
            </a:lvl1pPr>
          </a:lstStyle>
          <a:p>
            <a:pPr>
              <a:defRPr/>
            </a:pPr>
            <a:fld id="{BE27F667-0F96-406B-ACA2-F5385308FB33}"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CEE8B79E-D3F2-466A-A5C2-7A7AADDA0D6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1BE1FF9B-26AA-41B5-8555-9DEF2349F60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53C4F9A5-FFB9-4AC2-A222-321886FD096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ECB9FC21-3A92-4D9D-8271-4039113C553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fld id="{62E6B724-10D6-4861-B6CB-4F823054115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fld id="{1F930C1E-B94B-457C-A355-4D7CF2DB4C7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3C4686DC-1D33-4606-A7BA-B9264CB9F0E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2A99B2D8-EB36-46AF-9D24-3CF7E75ABC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0EE87077-5F1A-4A0B-9A19-CDE69F0DB1FF}" type="slidenum">
              <a:rPr lang="en-US"/>
              <a:pPr>
                <a:defRPr/>
              </a:pPr>
              <a:t>‹#›</a:t>
            </a:fld>
            <a:endParaRPr 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16"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3716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1295400" y="1524000"/>
            <a:ext cx="6858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3076" name="Picture 7" descr="EEC_mark"/>
          <p:cNvPicPr>
            <a:picLocks noChangeAspect="1" noChangeArrowheads="1"/>
          </p:cNvPicPr>
          <p:nvPr/>
        </p:nvPicPr>
        <p:blipFill>
          <a:blip r:embed="rId16" cstate="print"/>
          <a:srcRect/>
          <a:stretch>
            <a:fillRect/>
          </a:stretch>
        </p:blipFill>
        <p:spPr bwMode="auto">
          <a:xfrm>
            <a:off x="8077200" y="5867400"/>
            <a:ext cx="730250" cy="766763"/>
          </a:xfrm>
          <a:prstGeom prst="rect">
            <a:avLst/>
          </a:prstGeom>
          <a:noFill/>
          <a:ln w="9525">
            <a:noFill/>
            <a:miter lim="800000"/>
            <a:headEnd/>
            <a:tailEnd/>
          </a:ln>
        </p:spPr>
      </p:pic>
      <p:sp>
        <p:nvSpPr>
          <p:cNvPr id="1032" name="Rectangle 8"/>
          <p:cNvSpPr>
            <a:spLocks noGrp="1" noChangeArrowheads="1"/>
          </p:cNvSpPr>
          <p:nvPr>
            <p:ph type="sldNum" sz="quarter" idx="4"/>
          </p:nvPr>
        </p:nvSpPr>
        <p:spPr bwMode="auto">
          <a:xfrm>
            <a:off x="0" y="6400800"/>
            <a:ext cx="838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34" charset="0"/>
                <a:ea typeface="ヒラギノ角ゴ Pro W3" charset="-128"/>
                <a:cs typeface="+mn-cs"/>
              </a:defRPr>
            </a:lvl1pPr>
          </a:lstStyle>
          <a:p>
            <a:pPr>
              <a:defRPr/>
            </a:pPr>
            <a:fld id="{F78E7C0D-618C-4F97-8C4B-36FA594A46B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19" r:id="rId1"/>
    <p:sldLayoutId id="2147485007" r:id="rId2"/>
    <p:sldLayoutId id="2147485008" r:id="rId3"/>
    <p:sldLayoutId id="2147485009" r:id="rId4"/>
    <p:sldLayoutId id="2147485010" r:id="rId5"/>
    <p:sldLayoutId id="2147485011" r:id="rId6"/>
    <p:sldLayoutId id="2147485012" r:id="rId7"/>
    <p:sldLayoutId id="2147485013" r:id="rId8"/>
    <p:sldLayoutId id="2147485014" r:id="rId9"/>
    <p:sldLayoutId id="2147485015" r:id="rId10"/>
    <p:sldLayoutId id="2147485016" r:id="rId11"/>
    <p:sldLayoutId id="2147485017" r:id="rId12"/>
    <p:sldLayoutId id="2147485018" r:id="rId13"/>
  </p:sldLayoutIdLst>
  <p:hf hdr="0" ftr="0" dt="0"/>
  <p:txStyles>
    <p:titleStyle>
      <a:lvl1pPr algn="l" rtl="0" eaLnBrk="0" fontAlgn="base" hangingPunct="0">
        <a:spcBef>
          <a:spcPct val="0"/>
        </a:spcBef>
        <a:spcAft>
          <a:spcPct val="0"/>
        </a:spcAft>
        <a:defRPr sz="2800" b="1">
          <a:solidFill>
            <a:schemeClr val="tx2"/>
          </a:solidFill>
          <a:latin typeface="+mj-lt"/>
          <a:ea typeface="+mj-ea"/>
          <a:cs typeface="ヒラギノ角ゴ Pro W3"/>
        </a:defRPr>
      </a:lvl1pPr>
      <a:lvl2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2pPr>
      <a:lvl3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3pPr>
      <a:lvl4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4pPr>
      <a:lvl5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5pPr>
      <a:lvl6pPr marL="457200" algn="l" rtl="0" fontAlgn="base">
        <a:spcBef>
          <a:spcPct val="0"/>
        </a:spcBef>
        <a:spcAft>
          <a:spcPct val="0"/>
        </a:spcAft>
        <a:defRPr sz="2800" b="1">
          <a:solidFill>
            <a:schemeClr val="tx2"/>
          </a:solidFill>
          <a:latin typeface="Verdana" pitchFamily="34" charset="0"/>
          <a:ea typeface="ヒラギノ角ゴ Pro W3" charset="-128"/>
        </a:defRPr>
      </a:lvl6pPr>
      <a:lvl7pPr marL="914400" algn="l" rtl="0" fontAlgn="base">
        <a:spcBef>
          <a:spcPct val="0"/>
        </a:spcBef>
        <a:spcAft>
          <a:spcPct val="0"/>
        </a:spcAft>
        <a:defRPr sz="2800" b="1">
          <a:solidFill>
            <a:schemeClr val="tx2"/>
          </a:solidFill>
          <a:latin typeface="Verdana" pitchFamily="34" charset="0"/>
          <a:ea typeface="ヒラギノ角ゴ Pro W3" charset="-128"/>
        </a:defRPr>
      </a:lvl7pPr>
      <a:lvl8pPr marL="1371600" algn="l" rtl="0" fontAlgn="base">
        <a:spcBef>
          <a:spcPct val="0"/>
        </a:spcBef>
        <a:spcAft>
          <a:spcPct val="0"/>
        </a:spcAft>
        <a:defRPr sz="2800" b="1">
          <a:solidFill>
            <a:schemeClr val="tx2"/>
          </a:solidFill>
          <a:latin typeface="Verdana" pitchFamily="34" charset="0"/>
          <a:ea typeface="ヒラギノ角ゴ Pro W3" charset="-128"/>
        </a:defRPr>
      </a:lvl8pPr>
      <a:lvl9pPr marL="1828800" algn="l" rtl="0" fontAlgn="base">
        <a:spcBef>
          <a:spcPct val="0"/>
        </a:spcBef>
        <a:spcAft>
          <a:spcPct val="0"/>
        </a:spcAft>
        <a:defRPr sz="2800" b="1">
          <a:solidFill>
            <a:schemeClr val="tx2"/>
          </a:solidFill>
          <a:latin typeface="Verdana" pitchFamily="34" charset="0"/>
          <a:ea typeface="ヒラギノ角ゴ Pro W3" charset="-128"/>
        </a:defRPr>
      </a:lvl9pPr>
    </p:titleStyle>
    <p:bodyStyle>
      <a:lvl1pPr marL="342900" indent="-342900" algn="l" rtl="0" eaLnBrk="0" fontAlgn="base" hangingPunct="0">
        <a:spcBef>
          <a:spcPct val="20000"/>
        </a:spcBef>
        <a:spcAft>
          <a:spcPct val="0"/>
        </a:spcAft>
        <a:buClr>
          <a:srgbClr val="9E3039"/>
        </a:buClr>
        <a:buSzPct val="80000"/>
        <a:buFont typeface="Wingdings" pitchFamily="2" charset="2"/>
        <a:buChar char="l"/>
        <a:defRPr sz="24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lr>
          <a:srgbClr val="B19401"/>
        </a:buClr>
        <a:buSzPct val="80000"/>
        <a:buFont typeface="Wingdings" pitchFamily="2" charset="2"/>
        <a:buChar char="l"/>
        <a:defRPr sz="24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lr>
          <a:schemeClr val="tx1"/>
        </a:buClr>
        <a:buFont typeface="Times"/>
        <a:buChar char="•"/>
        <a:defRPr sz="24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Font typeface="Times"/>
        <a:buChar char="•"/>
        <a:defRPr sz="20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Font typeface="Times"/>
        <a:buChar char="•"/>
        <a:defRPr sz="2000">
          <a:solidFill>
            <a:schemeClr val="tx1"/>
          </a:solidFill>
          <a:latin typeface="+mn-lt"/>
          <a:ea typeface="+mn-ea"/>
          <a:cs typeface="ヒラギノ角ゴ Pro W3"/>
        </a:defRPr>
      </a:lvl5pPr>
      <a:lvl6pPr marL="2514600" indent="-228600" algn="l" rtl="0" fontAlgn="base">
        <a:spcBef>
          <a:spcPct val="20000"/>
        </a:spcBef>
        <a:spcAft>
          <a:spcPct val="0"/>
        </a:spcAft>
        <a:buFont typeface="Times"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pitchFamily="1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2.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2.xml"/>
  <Relationship Id="rId3" Type="http://schemas.openxmlformats.org/officeDocument/2006/relationships/notesSlide" Target="../notesSlides/notesSlide11.xml"/>
  <Relationship Id="rId4" Type="http://schemas.openxmlformats.org/officeDocument/2006/relationships/package" Target="../embeddings/Microsoft_Office_Excel_Worksheet3.xlsx"/>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2.xml"/>
  <Relationship Id="rId3" Type="http://schemas.openxmlformats.org/officeDocument/2006/relationships/package" Target="../embeddings/Microsoft_Office_Excel_Worksheet1.xlsx"/>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6.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2.xml"/>
  <Relationship Id="rId3" Type="http://schemas.openxmlformats.org/officeDocument/2006/relationships/notesSlide" Target="../notesSlides/notesSlide5.xml"/>
  <Relationship Id="rId4" Type="http://schemas.openxmlformats.org/officeDocument/2006/relationships/package" Target="../embeddings/Microsoft_Office_Excel_Worksheet2.xlsx"/>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19200" y="2286000"/>
            <a:ext cx="7315200" cy="1600200"/>
          </a:xfrm>
        </p:spPr>
        <p:txBody>
          <a:bodyPr/>
          <a:lstStyle/>
          <a:p>
            <a:pPr>
              <a:defRPr/>
            </a:pPr>
            <a:r>
              <a:rPr lang="en-US" dirty="0" smtClean="0"/>
              <a:t/>
            </a:r>
            <a:br>
              <a:rPr lang="en-US" dirty="0" smtClean="0"/>
            </a:br>
            <a:r>
              <a:rPr lang="en-US" sz="2800" dirty="0" smtClean="0">
                <a:effectLst>
                  <a:outerShdw blurRad="38100" dist="38100" dir="2700000" algn="tl">
                    <a:srgbClr val="000000">
                      <a:alpha val="43137"/>
                    </a:srgbClr>
                  </a:outerShdw>
                </a:effectLst>
              </a:rPr>
              <a:t/>
            </a:r>
            <a:br>
              <a:rPr lang="en-US" sz="2800" dirty="0" smtClean="0">
                <a:effectLst>
                  <a:outerShdw blurRad="38100" dist="38100" dir="2700000" algn="tl">
                    <a:srgbClr val="000000">
                      <a:alpha val="43137"/>
                    </a:srgbClr>
                  </a:outerShdw>
                </a:effectLst>
              </a:rPr>
            </a:br>
            <a:r>
              <a:rPr lang="en-US" sz="2000" dirty="0" smtClean="0"/>
              <a:t/>
            </a:r>
            <a:br>
              <a:rPr lang="en-US" sz="2000" dirty="0" smtClean="0"/>
            </a:br>
            <a:r>
              <a:rPr lang="en-US" sz="3600" dirty="0" smtClean="0"/>
              <a:t>Income Eligible Contract</a:t>
            </a:r>
            <a:br>
              <a:rPr lang="en-US" sz="3600" dirty="0" smtClean="0"/>
            </a:br>
            <a:r>
              <a:rPr lang="en-US" sz="3600" dirty="0" smtClean="0"/>
              <a:t>Provider Outreach</a:t>
            </a:r>
            <a:r>
              <a:rPr lang="en-US" sz="4000" dirty="0" smtClean="0"/>
              <a:t/>
            </a:r>
            <a:br>
              <a:rPr lang="en-US" sz="4000" dirty="0" smtClean="0"/>
            </a:br>
            <a:r>
              <a:rPr lang="en-US" sz="4000" dirty="0" smtClean="0"/>
              <a:t/>
            </a:r>
            <a:br>
              <a:rPr lang="en-US" sz="4000" dirty="0" smtClean="0"/>
            </a:br>
            <a:r>
              <a:rPr lang="en-US" sz="2800" dirty="0" smtClean="0"/>
              <a:t>March 11, 2014</a:t>
            </a:r>
            <a:r>
              <a:rPr lang="en-US" sz="2000" dirty="0" smtClean="0"/>
              <a:t/>
            </a:r>
            <a:br>
              <a:rPr lang="en-US" sz="2000"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dirty="0" smtClean="0"/>
              <a:t>Short-term Solutions</a:t>
            </a:r>
            <a:endParaRPr lang="en-US" dirty="0"/>
          </a:p>
        </p:txBody>
      </p:sp>
      <p:sp>
        <p:nvSpPr>
          <p:cNvPr id="3" name="Content Placeholder 2"/>
          <p:cNvSpPr>
            <a:spLocks noGrp="1"/>
          </p:cNvSpPr>
          <p:nvPr>
            <p:ph idx="1"/>
          </p:nvPr>
        </p:nvSpPr>
        <p:spPr>
          <a:xfrm>
            <a:off x="990600" y="990600"/>
            <a:ext cx="7086600" cy="5029200"/>
          </a:xfrm>
        </p:spPr>
        <p:txBody>
          <a:bodyPr/>
          <a:lstStyle/>
          <a:p>
            <a:pPr>
              <a:spcAft>
                <a:spcPts val="1200"/>
              </a:spcAft>
            </a:pPr>
            <a:r>
              <a:rPr lang="en-US" sz="1600" dirty="0" smtClean="0"/>
              <a:t>Take down the slots identified by nine providers as not able to be filled (77 total slots).</a:t>
            </a:r>
          </a:p>
          <a:p>
            <a:pPr>
              <a:spcAft>
                <a:spcPts val="1200"/>
              </a:spcAft>
            </a:pPr>
            <a:r>
              <a:rPr lang="en-US" sz="1600" dirty="0" smtClean="0"/>
              <a:t>Consider having some EEC forms translated into other languages to fix difficulties that have arisen with immigrant families.</a:t>
            </a:r>
          </a:p>
          <a:p>
            <a:pPr>
              <a:spcAft>
                <a:spcPts val="1200"/>
              </a:spcAft>
            </a:pPr>
            <a:r>
              <a:rPr lang="en-US" sz="1600" dirty="0" smtClean="0"/>
              <a:t>Consider providing guidance or additional training to help providers with EEC policies and procedures, such as waitlist procedures.</a:t>
            </a:r>
          </a:p>
          <a:p>
            <a:pPr>
              <a:spcAft>
                <a:spcPts val="1200"/>
              </a:spcAft>
            </a:pPr>
            <a:r>
              <a:rPr lang="en-US" sz="1600" dirty="0" smtClean="0"/>
              <a:t>Issue a notification to all contract providers that we will continue to evaluate utilization through the end of the fiscal year and underutilization will factor into decisions about their FY15 contract as well as the contract renewal that will take place in Fall 2015.</a:t>
            </a:r>
          </a:p>
          <a:p>
            <a:pPr>
              <a:spcAft>
                <a:spcPts val="1200"/>
              </a:spcAft>
            </a:pPr>
            <a:r>
              <a:rPr lang="en-US" sz="1600" dirty="0" smtClean="0"/>
              <a:t>Prepare for the start of FY15 and explore taking down slots from providers that have been consistently underperforming. Consider using these extra slots to create a flex pool that all providers can access (similar to the supportive flex pool).</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10</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696200" cy="533400"/>
          </a:xfrm>
        </p:spPr>
        <p:txBody>
          <a:bodyPr/>
          <a:lstStyle/>
          <a:p>
            <a:r>
              <a:rPr lang="en-US" dirty="0" smtClean="0"/>
              <a:t>Long-term Solutions</a:t>
            </a:r>
            <a:endParaRPr lang="en-US" dirty="0"/>
          </a:p>
        </p:txBody>
      </p:sp>
      <p:sp>
        <p:nvSpPr>
          <p:cNvPr id="3" name="Content Placeholder 2"/>
          <p:cNvSpPr>
            <a:spLocks noGrp="1"/>
          </p:cNvSpPr>
          <p:nvPr>
            <p:ph idx="1"/>
          </p:nvPr>
        </p:nvSpPr>
        <p:spPr>
          <a:xfrm>
            <a:off x="990600" y="990600"/>
            <a:ext cx="7086600" cy="5029200"/>
          </a:xfrm>
        </p:spPr>
        <p:txBody>
          <a:bodyPr/>
          <a:lstStyle/>
          <a:p>
            <a:pPr>
              <a:spcAft>
                <a:spcPts val="0"/>
              </a:spcAft>
            </a:pPr>
            <a:r>
              <a:rPr lang="en-US" sz="1600" dirty="0" smtClean="0"/>
              <a:t>Consider changing practices and policies to address concerns with the waitlist, including:</a:t>
            </a:r>
          </a:p>
          <a:p>
            <a:pPr lvl="1">
              <a:spcAft>
                <a:spcPts val="0"/>
              </a:spcAft>
            </a:pPr>
            <a:r>
              <a:rPr lang="en-US" sz="1600" dirty="0" smtClean="0"/>
              <a:t>Invalid contact information which adds to the amount of time providers spend sending out letters.</a:t>
            </a:r>
          </a:p>
          <a:p>
            <a:pPr lvl="1">
              <a:spcAft>
                <a:spcPts val="0"/>
              </a:spcAft>
            </a:pPr>
            <a:r>
              <a:rPr lang="en-US" sz="1600" dirty="0" smtClean="0"/>
              <a:t>Parents still on the waitlist even though they are enrolled in another program.</a:t>
            </a:r>
          </a:p>
          <a:p>
            <a:pPr lvl="1">
              <a:spcAft>
                <a:spcPts val="0"/>
              </a:spcAft>
            </a:pPr>
            <a:r>
              <a:rPr lang="en-US" sz="1600" dirty="0" smtClean="0"/>
              <a:t>Waitlist families receiving multiple letters.</a:t>
            </a:r>
          </a:p>
          <a:p>
            <a:pPr lvl="1">
              <a:spcAft>
                <a:spcPts val="1200"/>
              </a:spcAft>
            </a:pPr>
            <a:r>
              <a:rPr lang="en-US" sz="1600" dirty="0" smtClean="0"/>
              <a:t>Families no longer being eligible.</a:t>
            </a:r>
          </a:p>
          <a:p>
            <a:pPr>
              <a:spcAft>
                <a:spcPts val="0"/>
              </a:spcAft>
            </a:pPr>
            <a:r>
              <a:rPr lang="en-US" sz="1600" dirty="0" smtClean="0"/>
              <a:t>All contracts will be up for renewal in Fall 2015. Over the course of the next year, begin to craft a comprehensive plan for how to approach that contract renewal. Initiatives could include:</a:t>
            </a:r>
          </a:p>
          <a:p>
            <a:pPr lvl="1">
              <a:spcAft>
                <a:spcPts val="0"/>
              </a:spcAft>
            </a:pPr>
            <a:r>
              <a:rPr lang="en-US" sz="1600" dirty="0" smtClean="0"/>
              <a:t>Wide scale removal of slots from underperforming providers. </a:t>
            </a:r>
          </a:p>
          <a:p>
            <a:pPr lvl="1">
              <a:spcAft>
                <a:spcPts val="1200"/>
              </a:spcAft>
            </a:pPr>
            <a:r>
              <a:rPr lang="en-US" sz="1600" dirty="0" smtClean="0"/>
              <a:t>Reallocation of slots based on performance and need, but also consider geographic distribution of slots.</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11</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848600" cy="609600"/>
          </a:xfrm>
        </p:spPr>
        <p:txBody>
          <a:bodyPr/>
          <a:lstStyle/>
          <a:p>
            <a:r>
              <a:rPr lang="en-US" dirty="0" smtClean="0"/>
              <a:t>Current Status of Providers Contacted</a:t>
            </a:r>
            <a:endParaRPr lang="en-US" dirty="0"/>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12</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graphicFrame>
        <p:nvGraphicFramePr>
          <p:cNvPr id="68618" name="Object 10"/>
          <p:cNvGraphicFramePr>
            <a:graphicFrameLocks noChangeAspect="1"/>
          </p:cNvGraphicFramePr>
          <p:nvPr/>
        </p:nvGraphicFramePr>
        <p:xfrm>
          <a:off x="914400" y="990600"/>
          <a:ext cx="8143873" cy="4335618"/>
        </p:xfrm>
        <a:graphic>
          <a:graphicData uri="http://schemas.openxmlformats.org/presentationml/2006/ole">
            <p:oleObj spid="_x0000_s68618" name="Worksheet" r:id="rId4" imgW="8973312" imgH="4776378" progId="Excel.Shee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dirty="0" smtClean="0"/>
              <a:t>Background on Issue</a:t>
            </a:r>
            <a:endParaRPr lang="en-US" dirty="0"/>
          </a:p>
        </p:txBody>
      </p:sp>
      <p:sp>
        <p:nvSpPr>
          <p:cNvPr id="3" name="Content Placeholder 2"/>
          <p:cNvSpPr>
            <a:spLocks noGrp="1"/>
          </p:cNvSpPr>
          <p:nvPr>
            <p:ph idx="1"/>
          </p:nvPr>
        </p:nvSpPr>
        <p:spPr>
          <a:xfrm>
            <a:off x="1066800" y="1066800"/>
            <a:ext cx="7086600" cy="4876800"/>
          </a:xfrm>
        </p:spPr>
        <p:txBody>
          <a:bodyPr/>
          <a:lstStyle/>
          <a:p>
            <a:pPr>
              <a:spcAft>
                <a:spcPts val="600"/>
              </a:spcAft>
            </a:pPr>
            <a:r>
              <a:rPr lang="en-US" sz="1700" dirty="0" smtClean="0"/>
              <a:t>In calculating our projections every month, we assume 100% contract utilization. This helps guard against deficiencies.</a:t>
            </a:r>
          </a:p>
          <a:p>
            <a:pPr>
              <a:spcAft>
                <a:spcPts val="600"/>
              </a:spcAft>
            </a:pPr>
            <a:r>
              <a:rPr lang="en-US" sz="1700" dirty="0" smtClean="0"/>
              <a:t>EEC projections assume flex slots are funded through underutilization. Therefore, when</a:t>
            </a:r>
            <a:r>
              <a:rPr lang="en-US" sz="1700" dirty="0"/>
              <a:t> </a:t>
            </a:r>
            <a:r>
              <a:rPr lang="en-US" sz="1700" dirty="0" smtClean="0"/>
              <a:t>evaluating the contract providers, our preference is to have contract utilization percentages fall between 90% and 95%. </a:t>
            </a:r>
          </a:p>
          <a:p>
            <a:pPr>
              <a:spcAft>
                <a:spcPts val="600"/>
              </a:spcAft>
            </a:pPr>
            <a:r>
              <a:rPr lang="en-US" sz="1700" dirty="0" smtClean="0"/>
              <a:t>During the current fiscal year, however, contract utilization percentages have </a:t>
            </a:r>
            <a:r>
              <a:rPr lang="en-US" sz="1700" b="1" dirty="0" smtClean="0"/>
              <a:t>not</a:t>
            </a:r>
            <a:r>
              <a:rPr lang="en-US" sz="1700" dirty="0" smtClean="0"/>
              <a:t> been in the 90s until this month. The low was 83.08% at the end of August with recent months holding steady around 88%.</a:t>
            </a:r>
          </a:p>
          <a:p>
            <a:pPr>
              <a:spcAft>
                <a:spcPts val="600"/>
              </a:spcAft>
            </a:pPr>
            <a:r>
              <a:rPr lang="en-US" sz="1700" dirty="0" smtClean="0"/>
              <a:t>This contract underutilization is contributing to the projected surplus in the Income Eligible account.</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2</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p:nvPr>
        </p:nvSpPr>
        <p:spPr>
          <a:xfrm>
            <a:off x="990600" y="76200"/>
            <a:ext cx="8001000" cy="457200"/>
          </a:xfrm>
        </p:spPr>
        <p:txBody>
          <a:bodyPr/>
          <a:lstStyle/>
          <a:p>
            <a:r>
              <a:rPr lang="en-US" sz="2400" dirty="0" smtClean="0"/>
              <a:t/>
            </a:r>
            <a:br>
              <a:rPr lang="en-US" sz="2400" dirty="0" smtClean="0"/>
            </a:br>
            <a:r>
              <a:rPr lang="en-US" sz="2400" dirty="0"/>
              <a:t/>
            </a:r>
            <a:br>
              <a:rPr lang="en-US" sz="2400" dirty="0"/>
            </a:br>
            <a:r>
              <a:rPr lang="en-US" sz="2400" dirty="0" smtClean="0"/>
              <a:t>FY13/14 IE Contract Slots - Regular and Flex</a:t>
            </a:r>
            <a:br>
              <a:rPr lang="en-US" sz="2400" dirty="0" smtClean="0"/>
            </a:br>
            <a:endParaRPr lang="en-US" sz="2400" dirty="0" smtClean="0"/>
          </a:p>
        </p:txBody>
      </p:sp>
      <p:sp>
        <p:nvSpPr>
          <p:cNvPr id="4" name="Slide Number Placeholder 3"/>
          <p:cNvSpPr>
            <a:spLocks noGrp="1"/>
          </p:cNvSpPr>
          <p:nvPr>
            <p:ph type="sldNum" sz="quarter" idx="10"/>
          </p:nvPr>
        </p:nvSpPr>
        <p:spPr/>
        <p:txBody>
          <a:bodyPr/>
          <a:lstStyle/>
          <a:p>
            <a:pPr>
              <a:defRPr/>
            </a:pPr>
            <a:fld id="{F471AC72-F490-4343-8A94-6D976A7874D3}" type="slidenum">
              <a:rPr lang="en-US" smtClean="0">
                <a:solidFill>
                  <a:srgbClr val="000000"/>
                </a:solidFill>
              </a:rPr>
              <a:pPr>
                <a:defRPr/>
              </a:pPr>
              <a:t>3</a:t>
            </a:fld>
            <a:endParaRPr lang="en-US" dirty="0">
              <a:solidFill>
                <a:srgbClr val="000000"/>
              </a:solidFill>
            </a:endParaRPr>
          </a:p>
        </p:txBody>
      </p:sp>
      <p:sp>
        <p:nvSpPr>
          <p:cNvPr id="14" name="TextBox 13"/>
          <p:cNvSpPr txBox="1"/>
          <p:nvPr/>
        </p:nvSpPr>
        <p:spPr>
          <a:xfrm>
            <a:off x="1228915" y="5334000"/>
            <a:ext cx="6638927" cy="1338828"/>
          </a:xfrm>
          <a:prstGeom prst="rect">
            <a:avLst/>
          </a:prstGeom>
          <a:solidFill>
            <a:schemeClr val="bg2">
              <a:lumMod val="20000"/>
              <a:lumOff val="80000"/>
            </a:schemeClr>
          </a:solidFill>
        </p:spPr>
        <p:txBody>
          <a:bodyPr wrap="square">
            <a:spAutoFit/>
          </a:bodyPr>
          <a:lstStyle/>
          <a:p>
            <a:pPr>
              <a:defRPr/>
            </a:pPr>
            <a:r>
              <a:rPr lang="en-US" sz="900" b="1" dirty="0"/>
              <a:t>Data </a:t>
            </a:r>
            <a:r>
              <a:rPr lang="en-US" sz="900" b="1" dirty="0" smtClean="0"/>
              <a:t>Report created on February 27, 2014</a:t>
            </a:r>
          </a:p>
          <a:p>
            <a:pPr fontAlgn="ctr"/>
            <a:endParaRPr lang="en-US" sz="900" dirty="0" smtClean="0"/>
          </a:p>
          <a:p>
            <a:pPr fontAlgn="ctr"/>
            <a:r>
              <a:rPr lang="en-US" sz="900" dirty="0" smtClean="0"/>
              <a:t>Total </a:t>
            </a:r>
            <a:r>
              <a:rPr lang="en-US" sz="900" dirty="0"/>
              <a:t>Awarded Slots  is </a:t>
            </a:r>
            <a:r>
              <a:rPr lang="en-US" sz="900" dirty="0" smtClean="0"/>
              <a:t>14,521 </a:t>
            </a:r>
            <a:r>
              <a:rPr lang="en-US" sz="900" dirty="0"/>
              <a:t>and Allowable Flex Slots is </a:t>
            </a:r>
            <a:r>
              <a:rPr lang="en-US" sz="900" dirty="0" smtClean="0"/>
              <a:t>836. </a:t>
            </a:r>
            <a:endParaRPr lang="en-US" sz="900" dirty="0"/>
          </a:p>
          <a:p>
            <a:pPr fontAlgn="ctr"/>
            <a:r>
              <a:rPr lang="en-US" sz="900" dirty="0" smtClean="0"/>
              <a:t>324 </a:t>
            </a:r>
            <a:r>
              <a:rPr lang="en-US" sz="900" dirty="0"/>
              <a:t>of the 355 additional contract slots awarded have been filled. </a:t>
            </a:r>
          </a:p>
          <a:p>
            <a:pPr fontAlgn="ctr"/>
            <a:r>
              <a:rPr lang="en-US" sz="900" dirty="0" smtClean="0"/>
              <a:t>20 Vendors </a:t>
            </a:r>
            <a:r>
              <a:rPr lang="en-US" sz="900" dirty="0"/>
              <a:t>representing </a:t>
            </a:r>
            <a:r>
              <a:rPr lang="en-US" sz="900" dirty="0" smtClean="0"/>
              <a:t> 23 contracts </a:t>
            </a:r>
            <a:r>
              <a:rPr lang="en-US" sz="900" dirty="0"/>
              <a:t>are Over 5% Flex </a:t>
            </a:r>
          </a:p>
          <a:p>
            <a:pPr fontAlgn="ctr"/>
            <a:r>
              <a:rPr lang="en-US" sz="900" dirty="0"/>
              <a:t>**No. of children filling slots may be greater than slots awarded.</a:t>
            </a:r>
          </a:p>
          <a:p>
            <a:pPr fontAlgn="ctr"/>
            <a:r>
              <a:rPr lang="en-US" sz="900" dirty="0"/>
              <a:t>Total awarded slots for Homeless is 6</a:t>
            </a:r>
            <a:r>
              <a:rPr lang="en-US" sz="900" dirty="0" smtClean="0"/>
              <a:t>93 </a:t>
            </a:r>
            <a:r>
              <a:rPr lang="en-US" sz="900" dirty="0"/>
              <a:t>and Teen </a:t>
            </a:r>
            <a:r>
              <a:rPr lang="en-US" sz="900" dirty="0" smtClean="0"/>
              <a:t>506. </a:t>
            </a:r>
            <a:endParaRPr lang="en-US" sz="900" dirty="0"/>
          </a:p>
          <a:p>
            <a:pPr fontAlgn="ctr"/>
            <a:r>
              <a:rPr lang="en-US" sz="900" dirty="0"/>
              <a:t>      -  Homeless: filled </a:t>
            </a:r>
            <a:r>
              <a:rPr lang="en-US" sz="900" dirty="0" smtClean="0"/>
              <a:t>569 </a:t>
            </a:r>
            <a:r>
              <a:rPr lang="en-US" sz="900" dirty="0"/>
              <a:t>open </a:t>
            </a:r>
            <a:r>
              <a:rPr lang="en-US" sz="900" dirty="0" smtClean="0"/>
              <a:t>124</a:t>
            </a:r>
            <a:endParaRPr lang="en-US" sz="900" dirty="0"/>
          </a:p>
          <a:p>
            <a:pPr fontAlgn="ctr"/>
            <a:r>
              <a:rPr lang="en-US" sz="900" dirty="0"/>
              <a:t>      -  Teen: filled </a:t>
            </a:r>
            <a:r>
              <a:rPr lang="en-US" sz="900" dirty="0" smtClean="0"/>
              <a:t>401, </a:t>
            </a:r>
            <a:r>
              <a:rPr lang="en-US" sz="900" dirty="0"/>
              <a:t>open </a:t>
            </a:r>
            <a:r>
              <a:rPr lang="en-US" sz="900" dirty="0" smtClean="0"/>
              <a:t>105</a:t>
            </a:r>
            <a:endParaRPr lang="en-US" sz="900" dirty="0"/>
          </a:p>
        </p:txBody>
      </p:sp>
      <p:cxnSp>
        <p:nvCxnSpPr>
          <p:cNvPr id="6" name="Straight Connector 4"/>
          <p:cNvCxnSpPr>
            <a:cxnSpLocks noChangeShapeType="1"/>
          </p:cNvCxnSpPr>
          <p:nvPr/>
        </p:nvCxnSpPr>
        <p:spPr bwMode="auto">
          <a:xfrm>
            <a:off x="838200" y="757236"/>
            <a:ext cx="7848600" cy="1588"/>
          </a:xfrm>
          <a:prstGeom prst="line">
            <a:avLst/>
          </a:prstGeom>
          <a:noFill/>
          <a:ln w="9525" algn="ctr">
            <a:solidFill>
              <a:srgbClr val="960000"/>
            </a:solidFill>
            <a:round/>
            <a:headEnd/>
            <a:tailEnd/>
          </a:ln>
        </p:spPr>
      </p:cxnSp>
      <p:graphicFrame>
        <p:nvGraphicFramePr>
          <p:cNvPr id="2" name="Object 1"/>
          <p:cNvGraphicFramePr>
            <a:graphicFrameLocks noChangeAspect="1"/>
          </p:cNvGraphicFramePr>
          <p:nvPr>
            <p:extLst>
              <p:ext uri="{D42A27DB-BD31-4B8C-83A1-F6EECF244321}">
                <p14:modId xmlns:p14="http://schemas.microsoft.com/office/powerpoint/2010/main" xmlns="" val="507746710"/>
              </p:ext>
            </p:extLst>
          </p:nvPr>
        </p:nvGraphicFramePr>
        <p:xfrm>
          <a:off x="962025" y="1981200"/>
          <a:ext cx="7694613" cy="3276600"/>
        </p:xfrm>
        <a:graphic>
          <a:graphicData uri="http://schemas.openxmlformats.org/presentationml/2006/ole">
            <p:oleObj spid="_x0000_s32770" name="Worksheet" r:id="rId3" imgW="6848410" imgH="2314643" progId="Excel.Sheet.12">
              <p:embed/>
            </p:oleObj>
          </a:graphicData>
        </a:graphic>
      </p:graphicFrame>
      <p:sp>
        <p:nvSpPr>
          <p:cNvPr id="5" name="Rectangle 4"/>
          <p:cNvSpPr/>
          <p:nvPr/>
        </p:nvSpPr>
        <p:spPr>
          <a:xfrm>
            <a:off x="961587" y="798493"/>
            <a:ext cx="7700013" cy="1015663"/>
          </a:xfrm>
          <a:prstGeom prst="rect">
            <a:avLst/>
          </a:prstGeom>
        </p:spPr>
        <p:txBody>
          <a:bodyPr wrap="square">
            <a:spAutoFit/>
          </a:bodyPr>
          <a:lstStyle/>
          <a:p>
            <a:pPr>
              <a:defRPr/>
            </a:pPr>
            <a:r>
              <a:rPr lang="en-US" sz="1200" dirty="0" smtClean="0"/>
              <a:t>As of February 27, 2014  the number of open slots has decreased by 239.5 slots (1754.5 vs. 1515.0). The percentage of slots open is 10.43%. Including the flex slots used, the contract providers have a 9.46% vacancy rate. In comparison to last year the vacancies have increased by 2.01%. On average, for the past 12 months the contract providers contract slots have been 89.27% filled, with a peak occupancy of 92.95% at the end of March 2013 and the lowest occupancy at 83.08% at the end of August 2013.</a:t>
            </a:r>
          </a:p>
        </p:txBody>
      </p:sp>
    </p:spTree>
    <p:extLst>
      <p:ext uri="{BB962C8B-B14F-4D97-AF65-F5344CB8AC3E}">
        <p14:creationId xmlns:p14="http://schemas.microsoft.com/office/powerpoint/2010/main" xmlns="" val="3078470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dirty="0" smtClean="0"/>
              <a:t>Contract Utilization Review</a:t>
            </a:r>
            <a:endParaRPr lang="en-US" dirty="0"/>
          </a:p>
        </p:txBody>
      </p:sp>
      <p:sp>
        <p:nvSpPr>
          <p:cNvPr id="3" name="Content Placeholder 2"/>
          <p:cNvSpPr>
            <a:spLocks noGrp="1"/>
          </p:cNvSpPr>
          <p:nvPr>
            <p:ph idx="1"/>
          </p:nvPr>
        </p:nvSpPr>
        <p:spPr>
          <a:xfrm>
            <a:off x="1066800" y="1066800"/>
            <a:ext cx="7086600" cy="4876800"/>
          </a:xfrm>
        </p:spPr>
        <p:txBody>
          <a:bodyPr/>
          <a:lstStyle/>
          <a:p>
            <a:pPr>
              <a:spcAft>
                <a:spcPts val="1000"/>
              </a:spcAft>
            </a:pPr>
            <a:r>
              <a:rPr lang="en-US" sz="1600" dirty="0" smtClean="0"/>
              <a:t>We started by evaluating utilization data from 12/31/13 to find any patterns in the underutilization (by region, program type, vendor, etc). There was no obvious pattern to a particular region or type of program.</a:t>
            </a:r>
          </a:p>
          <a:p>
            <a:r>
              <a:rPr lang="en-US" sz="1600" dirty="0" smtClean="0"/>
              <a:t>With no obvious patterns, we turned to looking at the 170 contract providers. Specifically, we discovered the following (all percentages do not include flex spot utilization):</a:t>
            </a:r>
          </a:p>
          <a:p>
            <a:pPr lvl="1"/>
            <a:r>
              <a:rPr lang="en-US" sz="1600" dirty="0" smtClean="0"/>
              <a:t>26 providers were at 100% utilization.</a:t>
            </a:r>
          </a:p>
          <a:p>
            <a:pPr lvl="1"/>
            <a:r>
              <a:rPr lang="en-US" sz="1600" dirty="0" smtClean="0"/>
              <a:t>92 providers were at 90% or above.</a:t>
            </a:r>
          </a:p>
          <a:p>
            <a:pPr lvl="1"/>
            <a:r>
              <a:rPr lang="en-US" sz="1600" dirty="0" smtClean="0"/>
              <a:t>42 providers were below 80%.</a:t>
            </a:r>
          </a:p>
          <a:p>
            <a:pPr lvl="1"/>
            <a:r>
              <a:rPr lang="en-US" sz="1600" dirty="0" smtClean="0"/>
              <a:t>The 21 vendors with the most open slots represented 56.6% of all open slots, but some of these vendors were over 90%.</a:t>
            </a:r>
          </a:p>
          <a:p>
            <a:pPr lvl="1"/>
            <a:r>
              <a:rPr lang="en-US" sz="1600" dirty="0" smtClean="0"/>
              <a:t>The 20 vendors with the lowest slots filled percentage ranged from 0% to 58.33% and represented 637.5 open slots (34.2% of total available). This is the group we  decided to focused our outreach on.</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4</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dirty="0" smtClean="0"/>
              <a:t>Contract Provider Outreach</a:t>
            </a:r>
            <a:endParaRPr lang="en-US" dirty="0"/>
          </a:p>
        </p:txBody>
      </p:sp>
      <p:sp>
        <p:nvSpPr>
          <p:cNvPr id="3" name="Content Placeholder 2"/>
          <p:cNvSpPr>
            <a:spLocks noGrp="1"/>
          </p:cNvSpPr>
          <p:nvPr>
            <p:ph idx="1"/>
          </p:nvPr>
        </p:nvSpPr>
        <p:spPr>
          <a:xfrm>
            <a:off x="1066800" y="990600"/>
            <a:ext cx="7086600" cy="5029200"/>
          </a:xfrm>
        </p:spPr>
        <p:txBody>
          <a:bodyPr/>
          <a:lstStyle/>
          <a:p>
            <a:pPr>
              <a:spcAft>
                <a:spcPts val="600"/>
              </a:spcAft>
            </a:pPr>
            <a:r>
              <a:rPr lang="en-US" sz="1800" dirty="0" smtClean="0"/>
              <a:t>In an effort to maximize contract utilization, we started reaching out to certain contract providers, focusing on the 20 contract providers who have the lowest percentage of awarded slots (as mentioned before).</a:t>
            </a:r>
          </a:p>
          <a:p>
            <a:pPr>
              <a:spcAft>
                <a:spcPts val="600"/>
              </a:spcAft>
            </a:pPr>
            <a:r>
              <a:rPr lang="en-US" sz="1800" dirty="0" smtClean="0"/>
              <a:t>These providers ranged from 0% of slots filled to 58% of slots filled.</a:t>
            </a:r>
          </a:p>
          <a:p>
            <a:pPr>
              <a:spcAft>
                <a:spcPts val="600"/>
              </a:spcAft>
            </a:pPr>
            <a:r>
              <a:rPr lang="en-US" sz="1800" dirty="0" smtClean="0"/>
              <a:t>We contacted each of the contract providers individually and asked the following questions:</a:t>
            </a:r>
          </a:p>
          <a:p>
            <a:pPr lvl="1">
              <a:spcAft>
                <a:spcPts val="600"/>
              </a:spcAft>
            </a:pPr>
            <a:r>
              <a:rPr lang="en-US" sz="1800" dirty="0" smtClean="0"/>
              <a:t>What are the main challenges you face in filling your contracted slots?</a:t>
            </a:r>
          </a:p>
          <a:p>
            <a:pPr lvl="1">
              <a:spcAft>
                <a:spcPts val="600"/>
              </a:spcAft>
            </a:pPr>
            <a:r>
              <a:rPr lang="en-US" sz="1800" dirty="0" smtClean="0"/>
              <a:t>What steps have you taken to fill the open slots?</a:t>
            </a:r>
          </a:p>
          <a:p>
            <a:pPr lvl="1">
              <a:spcAft>
                <a:spcPts val="600"/>
              </a:spcAft>
            </a:pPr>
            <a:r>
              <a:rPr lang="en-US" sz="1800" dirty="0" smtClean="0"/>
              <a:t>Have you contacted your local CCR&amp;R to say that you have slots available?</a:t>
            </a:r>
          </a:p>
          <a:p>
            <a:pPr lvl="1">
              <a:spcAft>
                <a:spcPts val="600"/>
              </a:spcAft>
            </a:pPr>
            <a:r>
              <a:rPr lang="en-US" sz="1800" dirty="0" smtClean="0"/>
              <a:t>If these slots are not able to be filled, should we take down these slots?</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5</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dirty="0" smtClean="0"/>
              <a:t>Details on Providers Contacted</a:t>
            </a:r>
            <a:endParaRPr lang="en-US" dirty="0"/>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6</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graphicFrame>
        <p:nvGraphicFramePr>
          <p:cNvPr id="30730" name="Object 10"/>
          <p:cNvGraphicFramePr>
            <a:graphicFrameLocks noChangeAspect="1"/>
          </p:cNvGraphicFramePr>
          <p:nvPr/>
        </p:nvGraphicFramePr>
        <p:xfrm>
          <a:off x="1136650" y="1066800"/>
          <a:ext cx="7702550" cy="3879850"/>
        </p:xfrm>
        <a:graphic>
          <a:graphicData uri="http://schemas.openxmlformats.org/presentationml/2006/ole">
            <p:oleObj spid="_x0000_s30730" name="Worksheet" r:id="rId4" imgW="7702465" imgH="3880266" progId="Excel.Shee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457200"/>
          </a:xfrm>
        </p:spPr>
        <p:txBody>
          <a:bodyPr/>
          <a:lstStyle/>
          <a:p>
            <a:r>
              <a:rPr lang="en-US" dirty="0" smtClean="0"/>
              <a:t>Major Themes in Provider Feedback</a:t>
            </a:r>
            <a:endParaRPr lang="en-US" dirty="0"/>
          </a:p>
        </p:txBody>
      </p:sp>
      <p:sp>
        <p:nvSpPr>
          <p:cNvPr id="3" name="Content Placeholder 2"/>
          <p:cNvSpPr>
            <a:spLocks noGrp="1"/>
          </p:cNvSpPr>
          <p:nvPr>
            <p:ph idx="1"/>
          </p:nvPr>
        </p:nvSpPr>
        <p:spPr>
          <a:xfrm>
            <a:off x="990600" y="838200"/>
            <a:ext cx="7315200" cy="5029200"/>
          </a:xfrm>
        </p:spPr>
        <p:txBody>
          <a:bodyPr/>
          <a:lstStyle/>
          <a:p>
            <a:pPr>
              <a:spcAft>
                <a:spcPts val="0"/>
              </a:spcAft>
            </a:pPr>
            <a:r>
              <a:rPr lang="en-US" sz="1500" dirty="0" smtClean="0"/>
              <a:t>The waitlist continues to be a major issue and was raised by every provider contacted. Most common waitlist issues are:</a:t>
            </a:r>
          </a:p>
          <a:p>
            <a:pPr lvl="1">
              <a:spcAft>
                <a:spcPts val="0"/>
              </a:spcAft>
            </a:pPr>
            <a:r>
              <a:rPr lang="en-US" sz="1500" dirty="0" smtClean="0"/>
              <a:t>Invalid Contact information which adds to the amount of time providers spend sending out letters.</a:t>
            </a:r>
          </a:p>
          <a:p>
            <a:pPr lvl="1">
              <a:spcAft>
                <a:spcPts val="0"/>
              </a:spcAft>
            </a:pPr>
            <a:r>
              <a:rPr lang="en-US" sz="1500" dirty="0" smtClean="0"/>
              <a:t>Parents still on the waitlist even though they are enrolled in another program.</a:t>
            </a:r>
          </a:p>
          <a:p>
            <a:pPr lvl="1">
              <a:spcAft>
                <a:spcPts val="0"/>
              </a:spcAft>
            </a:pPr>
            <a:r>
              <a:rPr lang="en-US" sz="1500" dirty="0" smtClean="0"/>
              <a:t>Waitlist families receiving multiple letters.</a:t>
            </a:r>
          </a:p>
          <a:p>
            <a:pPr lvl="1">
              <a:spcAft>
                <a:spcPts val="600"/>
              </a:spcAft>
            </a:pPr>
            <a:r>
              <a:rPr lang="en-US" sz="1500" dirty="0" smtClean="0"/>
              <a:t>Families no longer being eligible.</a:t>
            </a:r>
          </a:p>
          <a:p>
            <a:pPr>
              <a:spcAft>
                <a:spcPts val="600"/>
              </a:spcAft>
            </a:pPr>
            <a:r>
              <a:rPr lang="en-US" sz="1500" dirty="0" smtClean="0"/>
              <a:t>All providers also identified issues with the families, including difficulties in getting parents to complete the certification process.</a:t>
            </a:r>
          </a:p>
          <a:p>
            <a:pPr>
              <a:spcAft>
                <a:spcPts val="600"/>
              </a:spcAft>
            </a:pPr>
            <a:r>
              <a:rPr lang="en-US" sz="1500" dirty="0" smtClean="0"/>
              <a:t>Many providers said that they often have families walk away after they find out that there is a parent fee.</a:t>
            </a:r>
          </a:p>
          <a:p>
            <a:pPr>
              <a:spcAft>
                <a:spcPts val="600"/>
              </a:spcAft>
            </a:pPr>
            <a:r>
              <a:rPr lang="en-US" sz="1500" dirty="0" smtClean="0"/>
              <a:t>Multiple providers said that families have rejected contract slots saying that they don’t want to miss out on a voucher slot.</a:t>
            </a:r>
          </a:p>
          <a:p>
            <a:pPr>
              <a:spcAft>
                <a:spcPts val="600"/>
              </a:spcAft>
            </a:pPr>
            <a:r>
              <a:rPr lang="en-US" sz="1500" dirty="0" smtClean="0"/>
              <a:t>A number of providers cited affordability. Some said that they can’t afford to keep a slot open when they have a waitlist of private payers. Others said that when a family with a voucher comes, they don’t want to turn down the income. At the same time, they can only afford to have a certain number of subsidized spots so the voucher family goes into what would otherwise be an open contracted slot.</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7</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924800" cy="457200"/>
          </a:xfrm>
        </p:spPr>
        <p:txBody>
          <a:bodyPr/>
          <a:lstStyle/>
          <a:p>
            <a:r>
              <a:rPr lang="en-US" dirty="0" smtClean="0"/>
              <a:t>Major Themes in Provider Feedback</a:t>
            </a:r>
            <a:endParaRPr lang="en-US" dirty="0"/>
          </a:p>
        </p:txBody>
      </p:sp>
      <p:sp>
        <p:nvSpPr>
          <p:cNvPr id="3" name="Content Placeholder 2"/>
          <p:cNvSpPr>
            <a:spLocks noGrp="1"/>
          </p:cNvSpPr>
          <p:nvPr>
            <p:ph idx="1"/>
          </p:nvPr>
        </p:nvSpPr>
        <p:spPr>
          <a:xfrm>
            <a:off x="990600" y="838200"/>
            <a:ext cx="7086600" cy="5029200"/>
          </a:xfrm>
        </p:spPr>
        <p:txBody>
          <a:bodyPr/>
          <a:lstStyle/>
          <a:p>
            <a:pPr>
              <a:spcAft>
                <a:spcPts val="600"/>
              </a:spcAft>
            </a:pPr>
            <a:r>
              <a:rPr lang="en-US" sz="1600" dirty="0" smtClean="0"/>
              <a:t>Boston area providers cited the increase in K1 classrooms in Boston Public Schools as a issue with filling their pre-school classrooms. Many parents are choosing BPS over EEC programs because there are no parent fees and because it can help get a child established in the parents’ school of choice.</a:t>
            </a:r>
          </a:p>
          <a:p>
            <a:pPr>
              <a:spcAft>
                <a:spcPts val="600"/>
              </a:spcAft>
            </a:pPr>
            <a:r>
              <a:rPr lang="en-US" sz="1600" dirty="0" smtClean="0"/>
              <a:t>A few providers in New Bedford and Boston cited continuing economic issues in their region since these areas continue to have higher unemployment rates. Many of their parents have been getting laid off or had hours reduced so they no longer qualify for full time care. New families are having difficulty finding full time work, especially within the 8 weeks provided under a job search placement.</a:t>
            </a:r>
          </a:p>
          <a:p>
            <a:pPr>
              <a:spcAft>
                <a:spcPts val="600"/>
              </a:spcAft>
            </a:pPr>
            <a:r>
              <a:rPr lang="en-US" sz="1600" dirty="0" smtClean="0"/>
              <a:t>Providers who work with a high number of immigrant populations cited unique issues including undocumented parents who could not prove their income. These providers also cited translation issues – providers have translators to help but EEC forms are only in English. Some parents insist on having someone else translate the form which leads to delays and issues completing certification within 45 days. Other parents sign anything to get their children into care and have issues during recertification because they did not know what they were supposed to do in order to be in compliance.</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8</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533400"/>
          </a:xfrm>
        </p:spPr>
        <p:txBody>
          <a:bodyPr/>
          <a:lstStyle/>
          <a:p>
            <a:r>
              <a:rPr lang="en-US" dirty="0" smtClean="0"/>
              <a:t>Provider Specific Concerns</a:t>
            </a:r>
            <a:endParaRPr lang="en-US" dirty="0"/>
          </a:p>
        </p:txBody>
      </p:sp>
      <p:sp>
        <p:nvSpPr>
          <p:cNvPr id="3" name="Content Placeholder 2"/>
          <p:cNvSpPr>
            <a:spLocks noGrp="1"/>
          </p:cNvSpPr>
          <p:nvPr>
            <p:ph idx="1"/>
          </p:nvPr>
        </p:nvSpPr>
        <p:spPr>
          <a:xfrm>
            <a:off x="990600" y="838200"/>
            <a:ext cx="7391400" cy="5029200"/>
          </a:xfrm>
        </p:spPr>
        <p:txBody>
          <a:bodyPr/>
          <a:lstStyle/>
          <a:p>
            <a:pPr>
              <a:spcAft>
                <a:spcPts val="0"/>
              </a:spcAft>
            </a:pPr>
            <a:r>
              <a:rPr lang="en-US" sz="1500" dirty="0" smtClean="0"/>
              <a:t>Two providers cited conflicts between the Head Start guidelines and EEC requirements as a key issue with filling slots. Principle issues are:</a:t>
            </a:r>
          </a:p>
          <a:p>
            <a:pPr lvl="1">
              <a:spcAft>
                <a:spcPts val="0"/>
              </a:spcAft>
            </a:pPr>
            <a:r>
              <a:rPr lang="en-US" sz="1500" dirty="0" smtClean="0"/>
              <a:t>The lower income threshold for Head Start.</a:t>
            </a:r>
          </a:p>
          <a:p>
            <a:pPr lvl="1">
              <a:spcAft>
                <a:spcPts val="0"/>
              </a:spcAft>
            </a:pPr>
            <a:r>
              <a:rPr lang="en-US" sz="1500" dirty="0" smtClean="0"/>
              <a:t>The EEC work/school requirements that many lower income families cannot meet. </a:t>
            </a:r>
          </a:p>
          <a:p>
            <a:pPr lvl="1">
              <a:spcAft>
                <a:spcPts val="0"/>
              </a:spcAft>
            </a:pPr>
            <a:r>
              <a:rPr lang="en-US" sz="1500" dirty="0" smtClean="0"/>
              <a:t>EEC documentation requirements – particularly income documentation which is difficult for undocumented workers.</a:t>
            </a:r>
          </a:p>
          <a:p>
            <a:pPr lvl="1">
              <a:spcAft>
                <a:spcPts val="600"/>
              </a:spcAft>
            </a:pPr>
            <a:r>
              <a:rPr lang="en-US" sz="1500" dirty="0" smtClean="0"/>
              <a:t>When a family is removed from an EEC slot, they are often not removed from Head Start which leads to capacity issues.</a:t>
            </a:r>
          </a:p>
          <a:p>
            <a:pPr>
              <a:spcAft>
                <a:spcPts val="600"/>
              </a:spcAft>
            </a:pPr>
            <a:r>
              <a:rPr lang="en-US" sz="1500" dirty="0" smtClean="0"/>
              <a:t>Two providers moved to a new location over the summer but had delays in the licensing process so they could not begin filling slots again until mid-late fall.</a:t>
            </a:r>
          </a:p>
          <a:p>
            <a:pPr>
              <a:spcAft>
                <a:spcPts val="600"/>
              </a:spcAft>
            </a:pPr>
            <a:r>
              <a:rPr lang="en-US" sz="1500" dirty="0" smtClean="0"/>
              <a:t>One provider had enrollment frozen and lost a number of families due to compliance issues. They have are now working with EEC staff on the compliance issues and on refilling the open slots.</a:t>
            </a:r>
          </a:p>
          <a:p>
            <a:pPr>
              <a:spcAft>
                <a:spcPts val="0"/>
              </a:spcAft>
            </a:pPr>
            <a:r>
              <a:rPr lang="en-US" sz="1500" dirty="0" smtClean="0"/>
              <a:t>One provider mentioned issues with EEC’s attendance requirements. They are a Head Start provider that serves lower income children who tend to have more health issues. It is especially difficult in relation to the requirements around how long a child must be absent when they have certain illnesses, because if a child gets multiple illness and are required to stay out a certain amount of time with each illness, it can add up to 30 days very quickly.</a:t>
            </a:r>
          </a:p>
        </p:txBody>
      </p:sp>
      <p:sp>
        <p:nvSpPr>
          <p:cNvPr id="4" name="Slide Number Placeholder 3"/>
          <p:cNvSpPr>
            <a:spLocks noGrp="1"/>
          </p:cNvSpPr>
          <p:nvPr>
            <p:ph type="sldNum" sz="quarter" idx="10"/>
          </p:nvPr>
        </p:nvSpPr>
        <p:spPr/>
        <p:txBody>
          <a:bodyPr/>
          <a:lstStyle/>
          <a:p>
            <a:pPr>
              <a:defRPr/>
            </a:pPr>
            <a:fld id="{1BE1FF9B-26AA-41B5-8555-9DEF2349F601}" type="slidenum">
              <a:rPr lang="en-US" smtClean="0"/>
              <a:pPr>
                <a:defRPr/>
              </a:pPr>
              <a:t>9</a:t>
            </a:fld>
            <a:endParaRPr lang="en-US" dirty="0"/>
          </a:p>
        </p:txBody>
      </p:sp>
      <p:cxnSp>
        <p:nvCxnSpPr>
          <p:cNvPr id="5" name="Straight Connector 4"/>
          <p:cNvCxnSpPr>
            <a:cxnSpLocks noChangeShapeType="1"/>
          </p:cNvCxnSpPr>
          <p:nvPr/>
        </p:nvCxnSpPr>
        <p:spPr bwMode="auto">
          <a:xfrm>
            <a:off x="914400" y="838200"/>
            <a:ext cx="7848600" cy="1588"/>
          </a:xfrm>
          <a:prstGeom prst="line">
            <a:avLst/>
          </a:prstGeom>
          <a:noFill/>
          <a:ln w="9525" algn="ctr">
            <a:solidFill>
              <a:srgbClr val="960000"/>
            </a:solidFill>
            <a:round/>
            <a:headEnd/>
            <a:tailEnd/>
          </a:ln>
        </p:spPr>
      </p:cxnSp>
    </p:spTree>
  </p:cSld>
  <p:clrMapOvr>
    <a:masterClrMapping/>
  </p:clrMapOvr>
</p:sld>
</file>

<file path=ppt/theme/theme1.xml><?xml version="1.0" encoding="utf-8"?>
<a:theme xmlns:a="http://schemas.openxmlformats.org/drawingml/2006/main" name="EECPowerPointTemplate">
  <a:themeElements>
    <a:clrScheme name="EEC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ECPowerPointTemplate">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ヒラギノ角ゴ Pro W3" charset="-128"/>
          </a:defRPr>
        </a:defPPr>
      </a:lstStyle>
    </a:lnDef>
  </a:objectDefaults>
  <a:extraClrSchemeLst>
    <a:extraClrScheme>
      <a:clrScheme name="EEC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ECPowerPoin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EC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ECPowerPoin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ECPowerPoin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ECPowerPoin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ECPowerPoint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ECPowerPoin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ECPowerPoin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ECPowerPoin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ECPowerPoin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ECPowerPoin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EECPowerPointTemplate</Template>
  <TotalTime>30407</TotalTime>
  <Words>1552</Words>
  <Application>Microsoft Office PowerPoint</Application>
  <PresentationFormat>On-screen Show (4:3)</PresentationFormat>
  <Paragraphs>95</Paragraphs>
  <Slides>12</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EECPowerPointTemplate</vt:lpstr>
      <vt:lpstr>Worksheet</vt:lpstr>
      <vt:lpstr>   Income Eligible Contract Provider Outreach  March 11, 2014    </vt:lpstr>
      <vt:lpstr>Background on Issue</vt:lpstr>
      <vt:lpstr>  FY13/14 IE Contract Slots - Regular and Flex </vt:lpstr>
      <vt:lpstr>Contract Utilization Review</vt:lpstr>
      <vt:lpstr>Contract Provider Outreach</vt:lpstr>
      <vt:lpstr>Details on Providers Contacted</vt:lpstr>
      <vt:lpstr>Major Themes in Provider Feedback</vt:lpstr>
      <vt:lpstr>Major Themes in Provider Feedback</vt:lpstr>
      <vt:lpstr>Provider Specific Concerns</vt:lpstr>
      <vt:lpstr>Short-term Solutions</vt:lpstr>
      <vt:lpstr>Long-term Solutions</vt:lpstr>
      <vt:lpstr>Current Status of Providers Contacted</vt:lpstr>
    </vt:vector>
  </TitlesOfParts>
  <Company>Office of Child Care Services</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2007-10-01T15:53:11Z</dcterms:created>
  <dc:creator>OCCS</dc:creator>
  <lastModifiedBy>Mike Gillis</lastModifiedBy>
  <dcterms:modified xsi:type="dcterms:W3CDTF">2014-03-07T15:11:37Z</dcterms:modified>
  <revision>2582</revision>
  <dc:title>FY2008 Spending Plan Update and FY2009 Budget Priority Development</dc:title>
</coreProperties>
</file>