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73" r:id="rId3"/>
    <p:sldId id="259" r:id="rId4"/>
    <p:sldId id="270" r:id="rId5"/>
    <p:sldId id="269" r:id="rId6"/>
    <p:sldId id="268" r:id="rId7"/>
    <p:sldId id="266" r:id="rId8"/>
    <p:sldId id="258" r:id="rId9"/>
    <p:sldId id="267" r:id="rId10"/>
    <p:sldId id="260" r:id="rId11"/>
    <p:sldId id="271" r:id="rId12"/>
    <p:sldId id="263" r:id="rId13"/>
    <p:sldId id="262" r:id="rId14"/>
    <p:sldId id="264" r:id="rId15"/>
    <p:sldId id="265" r:id="rId16"/>
    <p:sldId id="261" r:id="rId17"/>
    <p:sldId id="257"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4" autoAdjust="0"/>
    <p:restoredTop sz="94660"/>
  </p:normalViewPr>
  <p:slideViewPr>
    <p:cSldViewPr snapToGrid="0">
      <p:cViewPr varScale="1">
        <p:scale>
          <a:sx n="86" d="100"/>
          <a:sy n="86" d="100"/>
        </p:scale>
        <p:origin x="374"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98402D-6BC3-4B3F-AEE3-D504A08266E6}" type="datetimeFigureOut">
              <a:rPr lang="en-US" smtClean="0"/>
              <a:t>5/1/2020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09DC55-1953-4D32-B7BE-0660EA6F7C3E}" type="slidenum">
              <a:rPr lang="en-US" smtClean="0"/>
              <a:t>‹#›</a:t>
            </a:fld>
            <a:endParaRPr lang="en-US"/>
          </a:p>
        </p:txBody>
      </p:sp>
    </p:spTree>
    <p:extLst>
      <p:ext uri="{BB962C8B-B14F-4D97-AF65-F5344CB8AC3E}">
        <p14:creationId xmlns:p14="http://schemas.microsoft.com/office/powerpoint/2010/main" val="312735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117D1-8A3F-45CB-9995-0DE20C80EE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01F180-571D-4C95-8838-C4D3FDFF30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17E491E-D091-4533-BF8D-B3AAF2DD1DD5}"/>
              </a:ext>
            </a:extLst>
          </p:cNvPr>
          <p:cNvSpPr>
            <a:spLocks noGrp="1"/>
          </p:cNvSpPr>
          <p:nvPr>
            <p:ph type="dt" sz="half" idx="10"/>
          </p:nvPr>
        </p:nvSpPr>
        <p:spPr>
          <a:xfrm>
            <a:off x="838200" y="6356350"/>
            <a:ext cx="2743200" cy="365125"/>
          </a:xfrm>
          <a:prstGeom prst="rect">
            <a:avLst/>
          </a:prstGeom>
        </p:spPr>
        <p:txBody>
          <a:bodyPr/>
          <a:lstStyle/>
          <a:p>
            <a:fld id="{8712AFFE-2CB6-49FC-AABA-FEAA1270BE6C}" type="datetime1">
              <a:rPr lang="en-US" smtClean="0"/>
              <a:t>5/1/2020</a:t>
            </a:fld>
            <a:endParaRPr lang="en-US"/>
          </a:p>
        </p:txBody>
      </p:sp>
      <p:sp>
        <p:nvSpPr>
          <p:cNvPr id="5" name="Footer Placeholder 4">
            <a:extLst>
              <a:ext uri="{FF2B5EF4-FFF2-40B4-BE49-F238E27FC236}">
                <a16:creationId xmlns:a16="http://schemas.microsoft.com/office/drawing/2014/main" id="{E43C202A-F827-499E-B573-1B77CB5D0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72117E-DD4D-4A3E-A922-13D98F147954}"/>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622860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CE365-8449-4BE2-8949-980EAC5A0D5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C3F57DC-B1EC-4079-9075-0FE542378C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FB1062-FBCA-4EFB-AAB3-81F3436B10A2}"/>
              </a:ext>
            </a:extLst>
          </p:cNvPr>
          <p:cNvSpPr>
            <a:spLocks noGrp="1"/>
          </p:cNvSpPr>
          <p:nvPr>
            <p:ph type="dt" sz="half" idx="10"/>
          </p:nvPr>
        </p:nvSpPr>
        <p:spPr>
          <a:xfrm>
            <a:off x="838200" y="6356350"/>
            <a:ext cx="2743200" cy="365125"/>
          </a:xfrm>
          <a:prstGeom prst="rect">
            <a:avLst/>
          </a:prstGeom>
        </p:spPr>
        <p:txBody>
          <a:bodyPr/>
          <a:lstStyle/>
          <a:p>
            <a:fld id="{9CD1477C-C9DF-4101-A98F-1F339C8EDED7}" type="datetime1">
              <a:rPr lang="en-US" smtClean="0"/>
              <a:t>5/1/2020</a:t>
            </a:fld>
            <a:endParaRPr lang="en-US"/>
          </a:p>
        </p:txBody>
      </p:sp>
      <p:sp>
        <p:nvSpPr>
          <p:cNvPr id="5" name="Footer Placeholder 4">
            <a:extLst>
              <a:ext uri="{FF2B5EF4-FFF2-40B4-BE49-F238E27FC236}">
                <a16:creationId xmlns:a16="http://schemas.microsoft.com/office/drawing/2014/main" id="{CD2628CC-2710-4A9E-A70A-7FF7DB3E74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DB67A1-0108-4461-A28E-BD2F67DE665D}"/>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3450359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6125BB-BA54-4635-963B-44CB804BF1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33FAE9D-3826-4677-B891-CAD44FD5BD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D2AFD2-C6B7-49F9-BD66-9A8AC10D8774}"/>
              </a:ext>
            </a:extLst>
          </p:cNvPr>
          <p:cNvSpPr>
            <a:spLocks noGrp="1"/>
          </p:cNvSpPr>
          <p:nvPr>
            <p:ph type="dt" sz="half" idx="10"/>
          </p:nvPr>
        </p:nvSpPr>
        <p:spPr>
          <a:xfrm>
            <a:off x="838200" y="6356350"/>
            <a:ext cx="2743200" cy="365125"/>
          </a:xfrm>
          <a:prstGeom prst="rect">
            <a:avLst/>
          </a:prstGeom>
        </p:spPr>
        <p:txBody>
          <a:bodyPr/>
          <a:lstStyle/>
          <a:p>
            <a:fld id="{3FFFE158-E64D-47DB-AF66-5502DA7C8EDA}" type="datetime1">
              <a:rPr lang="en-US" smtClean="0"/>
              <a:t>5/1/2020</a:t>
            </a:fld>
            <a:endParaRPr lang="en-US"/>
          </a:p>
        </p:txBody>
      </p:sp>
      <p:sp>
        <p:nvSpPr>
          <p:cNvPr id="5" name="Footer Placeholder 4">
            <a:extLst>
              <a:ext uri="{FF2B5EF4-FFF2-40B4-BE49-F238E27FC236}">
                <a16:creationId xmlns:a16="http://schemas.microsoft.com/office/drawing/2014/main" id="{B77BD1F2-2259-4111-A022-7A9ACAB7BA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CD0D34-B77E-4D79-B287-D129F8C479A9}"/>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1832882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C70EF-8E00-4640-8192-D8F11576D1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6D03FA-6582-46BA-8D1F-A9EBA2211B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012EB9-E434-41A9-8C94-8684E1157C73}"/>
              </a:ext>
            </a:extLst>
          </p:cNvPr>
          <p:cNvSpPr>
            <a:spLocks noGrp="1"/>
          </p:cNvSpPr>
          <p:nvPr>
            <p:ph type="dt" sz="half" idx="10"/>
          </p:nvPr>
        </p:nvSpPr>
        <p:spPr>
          <a:xfrm>
            <a:off x="838200" y="6356350"/>
            <a:ext cx="2743200" cy="365125"/>
          </a:xfrm>
          <a:prstGeom prst="rect">
            <a:avLst/>
          </a:prstGeom>
        </p:spPr>
        <p:txBody>
          <a:bodyPr/>
          <a:lstStyle/>
          <a:p>
            <a:fld id="{C0E94204-FD33-42C7-92BB-F6F55CEA0308}" type="datetime1">
              <a:rPr lang="en-US" smtClean="0"/>
              <a:t>5/1/2020</a:t>
            </a:fld>
            <a:endParaRPr lang="en-US"/>
          </a:p>
        </p:txBody>
      </p:sp>
      <p:sp>
        <p:nvSpPr>
          <p:cNvPr id="5" name="Footer Placeholder 4">
            <a:extLst>
              <a:ext uri="{FF2B5EF4-FFF2-40B4-BE49-F238E27FC236}">
                <a16:creationId xmlns:a16="http://schemas.microsoft.com/office/drawing/2014/main" id="{9EB023C0-58F2-470C-979E-8F139F62D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805B0D-60E6-4475-99EA-6AD01F2528D9}"/>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392357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E7534-7F14-47AE-8F49-A6F9BDCB10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1BC3DA-9E77-4EC6-AC41-46EC704D9D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9D6AE6-EDB6-4682-B3B9-B99116AC80C1}"/>
              </a:ext>
            </a:extLst>
          </p:cNvPr>
          <p:cNvSpPr>
            <a:spLocks noGrp="1"/>
          </p:cNvSpPr>
          <p:nvPr>
            <p:ph type="dt" sz="half" idx="10"/>
          </p:nvPr>
        </p:nvSpPr>
        <p:spPr>
          <a:xfrm>
            <a:off x="838200" y="6356350"/>
            <a:ext cx="2743200" cy="365125"/>
          </a:xfrm>
          <a:prstGeom prst="rect">
            <a:avLst/>
          </a:prstGeom>
        </p:spPr>
        <p:txBody>
          <a:bodyPr/>
          <a:lstStyle/>
          <a:p>
            <a:fld id="{8D5A8525-51E7-4804-9E08-88D6174E975F}" type="datetime1">
              <a:rPr lang="en-US" smtClean="0"/>
              <a:t>5/1/2020</a:t>
            </a:fld>
            <a:endParaRPr lang="en-US"/>
          </a:p>
        </p:txBody>
      </p:sp>
      <p:sp>
        <p:nvSpPr>
          <p:cNvPr id="5" name="Footer Placeholder 4">
            <a:extLst>
              <a:ext uri="{FF2B5EF4-FFF2-40B4-BE49-F238E27FC236}">
                <a16:creationId xmlns:a16="http://schemas.microsoft.com/office/drawing/2014/main" id="{A5585AAD-8AE2-4929-B7DA-CA6180A216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40B132-FDE5-4FA9-99AC-E2CD9105CA84}"/>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3605508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930C-FF05-41F3-A4E4-7B1EBA4A3D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A8DD92-FB2F-457B-A022-6CB989C7A5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5B4044-5CF2-4DF0-A92B-140F732330B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C078E9-ADDF-41D4-89BF-3E90E5DBE5EC}"/>
              </a:ext>
            </a:extLst>
          </p:cNvPr>
          <p:cNvSpPr>
            <a:spLocks noGrp="1"/>
          </p:cNvSpPr>
          <p:nvPr>
            <p:ph type="dt" sz="half" idx="10"/>
          </p:nvPr>
        </p:nvSpPr>
        <p:spPr>
          <a:xfrm>
            <a:off x="838200" y="6356350"/>
            <a:ext cx="2743200" cy="365125"/>
          </a:xfrm>
          <a:prstGeom prst="rect">
            <a:avLst/>
          </a:prstGeom>
        </p:spPr>
        <p:txBody>
          <a:bodyPr/>
          <a:lstStyle/>
          <a:p>
            <a:fld id="{84FA1A5D-AC1D-4D69-B404-9B7813BDE7FA}" type="datetime1">
              <a:rPr lang="en-US" smtClean="0"/>
              <a:t>5/1/2020</a:t>
            </a:fld>
            <a:endParaRPr lang="en-US"/>
          </a:p>
        </p:txBody>
      </p:sp>
      <p:sp>
        <p:nvSpPr>
          <p:cNvPr id="6" name="Footer Placeholder 5">
            <a:extLst>
              <a:ext uri="{FF2B5EF4-FFF2-40B4-BE49-F238E27FC236}">
                <a16:creationId xmlns:a16="http://schemas.microsoft.com/office/drawing/2014/main" id="{C39DBF79-7A0E-4528-A729-1C416B41F5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3BAC24-DDB5-4E25-93F0-6BD054A6E412}"/>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306709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B00CD-C50A-4A68-B3DB-8BF069E55D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7DD99C-DA7B-49BA-9704-5CDB34BD60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BD185E-AFCF-45F6-881F-8E90C780F5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9CAEDA-DB8A-48FA-A643-D73D6365E0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8AB168-1156-449A-9C00-2CB174F057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A6489C-F428-470C-9723-E3B3F3814E48}"/>
              </a:ext>
            </a:extLst>
          </p:cNvPr>
          <p:cNvSpPr>
            <a:spLocks noGrp="1"/>
          </p:cNvSpPr>
          <p:nvPr>
            <p:ph type="dt" sz="half" idx="10"/>
          </p:nvPr>
        </p:nvSpPr>
        <p:spPr>
          <a:xfrm>
            <a:off x="838200" y="6356350"/>
            <a:ext cx="2743200" cy="365125"/>
          </a:xfrm>
          <a:prstGeom prst="rect">
            <a:avLst/>
          </a:prstGeom>
        </p:spPr>
        <p:txBody>
          <a:bodyPr/>
          <a:lstStyle/>
          <a:p>
            <a:fld id="{C4BC3C72-AFE6-4C1E-A2BF-5435ECA9F4EC}" type="datetime1">
              <a:rPr lang="en-US" smtClean="0"/>
              <a:t>5/1/2020</a:t>
            </a:fld>
            <a:endParaRPr lang="en-US"/>
          </a:p>
        </p:txBody>
      </p:sp>
      <p:sp>
        <p:nvSpPr>
          <p:cNvPr id="8" name="Footer Placeholder 7">
            <a:extLst>
              <a:ext uri="{FF2B5EF4-FFF2-40B4-BE49-F238E27FC236}">
                <a16:creationId xmlns:a16="http://schemas.microsoft.com/office/drawing/2014/main" id="{CED506A6-3F45-4D1F-8CE5-4DE1784229C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1CA097-7F7C-41AF-A594-02816BE6BD05}"/>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255592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A259F-A0A0-4EDF-8113-0CDCAA6E946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99B80C-CFD0-4979-AA03-78B34D0B0342}"/>
              </a:ext>
            </a:extLst>
          </p:cNvPr>
          <p:cNvSpPr>
            <a:spLocks noGrp="1"/>
          </p:cNvSpPr>
          <p:nvPr>
            <p:ph type="dt" sz="half" idx="10"/>
          </p:nvPr>
        </p:nvSpPr>
        <p:spPr>
          <a:xfrm>
            <a:off x="838200" y="6356350"/>
            <a:ext cx="2743200" cy="365125"/>
          </a:xfrm>
          <a:prstGeom prst="rect">
            <a:avLst/>
          </a:prstGeom>
        </p:spPr>
        <p:txBody>
          <a:bodyPr/>
          <a:lstStyle/>
          <a:p>
            <a:fld id="{22F57270-D2F6-4782-BBF2-380BA2DBF0D1}" type="datetime1">
              <a:rPr lang="en-US" smtClean="0"/>
              <a:t>5/1/2020</a:t>
            </a:fld>
            <a:endParaRPr lang="en-US"/>
          </a:p>
        </p:txBody>
      </p:sp>
      <p:sp>
        <p:nvSpPr>
          <p:cNvPr id="4" name="Footer Placeholder 3">
            <a:extLst>
              <a:ext uri="{FF2B5EF4-FFF2-40B4-BE49-F238E27FC236}">
                <a16:creationId xmlns:a16="http://schemas.microsoft.com/office/drawing/2014/main" id="{002708B3-45A8-40C8-A34B-171E2405B1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33ACF0-E9D6-4B3A-BD26-E7216034C672}"/>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1599058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2C0FF5-B316-4E11-963B-BD645E36C04C}"/>
              </a:ext>
            </a:extLst>
          </p:cNvPr>
          <p:cNvSpPr>
            <a:spLocks noGrp="1"/>
          </p:cNvSpPr>
          <p:nvPr>
            <p:ph type="dt" sz="half" idx="10"/>
          </p:nvPr>
        </p:nvSpPr>
        <p:spPr>
          <a:xfrm>
            <a:off x="838200" y="6356350"/>
            <a:ext cx="2743200" cy="365125"/>
          </a:xfrm>
          <a:prstGeom prst="rect">
            <a:avLst/>
          </a:prstGeom>
        </p:spPr>
        <p:txBody>
          <a:bodyPr/>
          <a:lstStyle/>
          <a:p>
            <a:fld id="{91F2079A-7EDE-451E-92E4-DC508FB4ADF0}" type="datetime1">
              <a:rPr lang="en-US" smtClean="0"/>
              <a:t>5/1/2020</a:t>
            </a:fld>
            <a:endParaRPr lang="en-US"/>
          </a:p>
        </p:txBody>
      </p:sp>
      <p:sp>
        <p:nvSpPr>
          <p:cNvPr id="3" name="Footer Placeholder 2">
            <a:extLst>
              <a:ext uri="{FF2B5EF4-FFF2-40B4-BE49-F238E27FC236}">
                <a16:creationId xmlns:a16="http://schemas.microsoft.com/office/drawing/2014/main" id="{B0F14905-A489-4F02-9575-78F5848AA17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0CD982-A741-4467-95CC-959BEA6F8C98}"/>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2507913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C5F1F-84FC-4687-9DBD-19DBC2E594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41795D-9341-4961-A50E-CF157ED800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E7BF42-C1A1-4A67-8685-B35E7756D0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E2F3A60-DAB0-4261-B30B-2D0A35B0386B}"/>
              </a:ext>
            </a:extLst>
          </p:cNvPr>
          <p:cNvSpPr>
            <a:spLocks noGrp="1"/>
          </p:cNvSpPr>
          <p:nvPr>
            <p:ph type="dt" sz="half" idx="10"/>
          </p:nvPr>
        </p:nvSpPr>
        <p:spPr>
          <a:xfrm>
            <a:off x="838200" y="6356350"/>
            <a:ext cx="2743200" cy="365125"/>
          </a:xfrm>
          <a:prstGeom prst="rect">
            <a:avLst/>
          </a:prstGeom>
        </p:spPr>
        <p:txBody>
          <a:bodyPr/>
          <a:lstStyle/>
          <a:p>
            <a:fld id="{6F07F717-0A48-4AD9-8722-028954B3A3EF}" type="datetime1">
              <a:rPr lang="en-US" smtClean="0"/>
              <a:t>5/1/2020</a:t>
            </a:fld>
            <a:endParaRPr lang="en-US"/>
          </a:p>
        </p:txBody>
      </p:sp>
      <p:sp>
        <p:nvSpPr>
          <p:cNvPr id="6" name="Footer Placeholder 5">
            <a:extLst>
              <a:ext uri="{FF2B5EF4-FFF2-40B4-BE49-F238E27FC236}">
                <a16:creationId xmlns:a16="http://schemas.microsoft.com/office/drawing/2014/main" id="{6F3D10AC-7BD6-4FA2-BEFD-4EF98656D8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EDE90C-A7D7-49B1-B18B-0F3D73D3B073}"/>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85735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6C71A-6FA7-4F8B-8879-F0CC315518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FDBEC8-AC4D-4385-AB9A-3AE69A8BB86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6FDE57E-C07B-471C-BF28-5F334BB9AB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4AB430-6A96-46EA-A343-D31AEB8E2CEE}"/>
              </a:ext>
            </a:extLst>
          </p:cNvPr>
          <p:cNvSpPr>
            <a:spLocks noGrp="1"/>
          </p:cNvSpPr>
          <p:nvPr>
            <p:ph type="dt" sz="half" idx="10"/>
          </p:nvPr>
        </p:nvSpPr>
        <p:spPr>
          <a:xfrm>
            <a:off x="838200" y="6356350"/>
            <a:ext cx="2743200" cy="365125"/>
          </a:xfrm>
          <a:prstGeom prst="rect">
            <a:avLst/>
          </a:prstGeom>
        </p:spPr>
        <p:txBody>
          <a:bodyPr/>
          <a:lstStyle/>
          <a:p>
            <a:fld id="{508C29E9-43C0-4A1C-8020-98ABEC72CBD8}" type="datetime1">
              <a:rPr lang="en-US" smtClean="0"/>
              <a:t>5/1/2020</a:t>
            </a:fld>
            <a:endParaRPr lang="en-US"/>
          </a:p>
        </p:txBody>
      </p:sp>
      <p:sp>
        <p:nvSpPr>
          <p:cNvPr id="6" name="Footer Placeholder 5">
            <a:extLst>
              <a:ext uri="{FF2B5EF4-FFF2-40B4-BE49-F238E27FC236}">
                <a16:creationId xmlns:a16="http://schemas.microsoft.com/office/drawing/2014/main" id="{80AE4DA9-256B-44FE-9421-545A61A0E5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AB90261-AE2D-4C39-8A9D-AA649A9E214B}"/>
              </a:ext>
            </a:extLst>
          </p:cNvPr>
          <p:cNvSpPr>
            <a:spLocks noGrp="1"/>
          </p:cNvSpPr>
          <p:nvPr>
            <p:ph type="sldNum" sz="quarter" idx="12"/>
          </p:nvPr>
        </p:nvSpPr>
        <p:spPr/>
        <p:txBody>
          <a:bodyPr/>
          <a:lstStyle/>
          <a:p>
            <a:fld id="{87BF63E0-E114-465A-B397-ECBC5DCA7EE5}" type="slidenum">
              <a:rPr lang="en-US" smtClean="0"/>
              <a:t>‹#›</a:t>
            </a:fld>
            <a:endParaRPr lang="en-US"/>
          </a:p>
        </p:txBody>
      </p:sp>
    </p:spTree>
    <p:extLst>
      <p:ext uri="{BB962C8B-B14F-4D97-AF65-F5344CB8AC3E}">
        <p14:creationId xmlns:p14="http://schemas.microsoft.com/office/powerpoint/2010/main" val="281107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6B8B9B-3607-4CCE-86DE-71E849F815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11474C-6857-48B5-93C7-406AE08A94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6DAAEB98-65E3-4A08-A787-5BC753BC54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01DCFE-03FE-4C06-81AA-C648503074DB}"/>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0" anchor="ctr"/>
          <a:lstStyle>
            <a:lvl1pPr algn="l">
              <a:defRPr sz="1400">
                <a:solidFill>
                  <a:schemeClr val="tx1">
                    <a:tint val="75000"/>
                  </a:schemeClr>
                </a:solidFill>
              </a:defRPr>
            </a:lvl1pPr>
          </a:lstStyle>
          <a:p>
            <a:fld id="{87BF63E0-E114-465A-B397-ECBC5DCA7EE5}" type="slidenum">
              <a:rPr lang="en-US" smtClean="0"/>
              <a:pPr/>
              <a:t>‹#›</a:t>
            </a:fld>
            <a:endParaRPr lang="en-US"/>
          </a:p>
        </p:txBody>
      </p:sp>
    </p:spTree>
    <p:extLst>
      <p:ext uri="{BB962C8B-B14F-4D97-AF65-F5344CB8AC3E}">
        <p14:creationId xmlns:p14="http://schemas.microsoft.com/office/powerpoint/2010/main" val="3632559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dc.gov/coronavirus/2019-ncov/symptoms-testing/symptom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c.gov/niosh/npptl/topics/respirators/disp_part/donningdoffing.html" TargetMode="External"/><Relationship Id="rId2" Type="http://schemas.openxmlformats.org/officeDocument/2006/relationships/hyperlink" Target="https://www.cdc.gov/coronavirus/2019-ncov/hcp/using-ppe.html" TargetMode="External"/><Relationship Id="rId1" Type="http://schemas.openxmlformats.org/officeDocument/2006/relationships/slideLayout" Target="../slideLayouts/slideLayout2.xml"/><Relationship Id="rId4" Type="http://schemas.openxmlformats.org/officeDocument/2006/relationships/hyperlink" Target="https://www.mass.gov/doc/kn95-respirator-test-results/download?fbclid=IwAR1JsCKjSSLS4aiD-78A0SN1RyD_8Gtk3T_CmvP6Wj7mNpB06qgci-8Qpos"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dc.gov/niosh/topics/hcwcontrols/recommendedguidanceextuse.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cdc.gov/niosh/topics/hcwcontrols/recommendedguidanceextuse.html#note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dx.doi.org/10.1016/j.mayocp.2020.04.004" TargetMode="External"/><Relationship Id="rId2" Type="http://schemas.openxmlformats.org/officeDocument/2006/relationships/hyperlink" Target="https://doi.org/10.1148/radiol.202020064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cdc.gov/coronavirus/2019-ncov/if-you-are-sick/steps-when-sick.html#warning-sign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CDDERConsults@umassmed.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coronavirus/2019-ncov/community/organizations/cleaning-disinfection.html" TargetMode="External"/><Relationship Id="rId2" Type="http://schemas.openxmlformats.org/officeDocument/2006/relationships/hyperlink" Target="https://www.cdc.gov/coronavirus/2019-ncov/community/disinfecting-building-facility.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c.gov/coronavirus/2019-ncov/community/disinfecting-building-facility.html" TargetMode="External"/><Relationship Id="rId2" Type="http://schemas.openxmlformats.org/officeDocument/2006/relationships/hyperlink" Target="https://www.epa.gov/pesticide-registration/list-n-disinfectants-use-against-sars-cov-2" TargetMode="External"/><Relationship Id="rId1" Type="http://schemas.openxmlformats.org/officeDocument/2006/relationships/slideLayout" Target="../slideLayouts/slideLayout2.xml"/><Relationship Id="rId4" Type="http://schemas.openxmlformats.org/officeDocument/2006/relationships/hyperlink" Target="https://www.cdc.gov/coronavirus/2019-ncov/community/reopen-guidance.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cdc.gov/coronavirus/2019-ncov/community/pdf/ReOpening_America_Cleaning_Disinfection_Decision_Tool.pdf" TargetMode="External"/><Relationship Id="rId2" Type="http://schemas.openxmlformats.org/officeDocument/2006/relationships/hyperlink" Target="https://www.cdc.gov/coronavirus/2019-ncov/community/reopen-guidance.html" TargetMode="External"/><Relationship Id="rId1" Type="http://schemas.openxmlformats.org/officeDocument/2006/relationships/slideLayout" Target="../slideLayouts/slideLayout2.xml"/><Relationship Id="rId4" Type="http://schemas.openxmlformats.org/officeDocument/2006/relationships/hyperlink" Target="https://www.cdc.gov/coronavirus/2019-ncov/community/pdf/Reopening_America_Guidance.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cdc.gov/coronavirus/2019-ncov/if-you-are-sick/steps-when-sick.html" TargetMode="External"/><Relationship Id="rId2" Type="http://schemas.openxmlformats.org/officeDocument/2006/relationships/hyperlink" Target="https://www.cdc.gov/coronavirus/2019-ncov/if-you-are-sick/steps-when-sick.html#warning-sign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dc.gov/coronavirus/2019-ncov/hcp/infection-control-faq.html" TargetMode="External"/><Relationship Id="rId2" Type="http://schemas.openxmlformats.org/officeDocument/2006/relationships/hyperlink" Target="https://www.cdc.gov/coronavirus/2019-ncov/infection-control/control-recommendations.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dc.gov/coronavirus/2019-ncov/community/organizations/disinfecting-transport-vehicles.html" TargetMode="External"/><Relationship Id="rId2" Type="http://schemas.openxmlformats.org/officeDocument/2006/relationships/hyperlink" Target="https://www.cdc.gov/coronavirus/2019-ncov/infection-control/control-recommendation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A4474-BBAD-4682-8ABD-F7BA7C6D773C}"/>
              </a:ext>
            </a:extLst>
          </p:cNvPr>
          <p:cNvSpPr>
            <a:spLocks noGrp="1"/>
          </p:cNvSpPr>
          <p:nvPr>
            <p:ph type="ctrTitle"/>
          </p:nvPr>
        </p:nvSpPr>
        <p:spPr/>
        <p:txBody>
          <a:bodyPr/>
          <a:lstStyle/>
          <a:p>
            <a:r>
              <a:rPr lang="en-US" dirty="0"/>
              <a:t>Discussion of resources and strategies during COVID-19</a:t>
            </a:r>
          </a:p>
        </p:txBody>
      </p:sp>
      <p:sp>
        <p:nvSpPr>
          <p:cNvPr id="3" name="Subtitle 2">
            <a:extLst>
              <a:ext uri="{FF2B5EF4-FFF2-40B4-BE49-F238E27FC236}">
                <a16:creationId xmlns:a16="http://schemas.microsoft.com/office/drawing/2014/main" id="{50A88DA8-B34E-4B8C-B2C5-3EC6E8F3B42B}"/>
              </a:ext>
            </a:extLst>
          </p:cNvPr>
          <p:cNvSpPr>
            <a:spLocks noGrp="1"/>
          </p:cNvSpPr>
          <p:nvPr>
            <p:ph type="subTitle" idx="1"/>
          </p:nvPr>
        </p:nvSpPr>
        <p:spPr/>
        <p:txBody>
          <a:bodyPr>
            <a:normAutofit lnSpcReduction="10000"/>
          </a:bodyPr>
          <a:lstStyle/>
          <a:p>
            <a:r>
              <a:rPr lang="en-US" dirty="0"/>
              <a:t>5/1/20</a:t>
            </a:r>
          </a:p>
          <a:p>
            <a:endParaRPr lang="en-US" dirty="0"/>
          </a:p>
          <a:p>
            <a:r>
              <a:rPr lang="en-US" dirty="0"/>
              <a:t>Center for Developmental Disabilities Evaluation and Research, University of Massachusetts Medical School</a:t>
            </a:r>
          </a:p>
        </p:txBody>
      </p:sp>
      <p:sp>
        <p:nvSpPr>
          <p:cNvPr id="4" name="Slide Number Placeholder 3">
            <a:extLst>
              <a:ext uri="{FF2B5EF4-FFF2-40B4-BE49-F238E27FC236}">
                <a16:creationId xmlns:a16="http://schemas.microsoft.com/office/drawing/2014/main" id="{1D094B67-C0F5-4D1C-868B-10B5BEF09410}"/>
              </a:ext>
            </a:extLst>
          </p:cNvPr>
          <p:cNvSpPr>
            <a:spLocks noGrp="1"/>
          </p:cNvSpPr>
          <p:nvPr>
            <p:ph type="sldNum" sz="quarter" idx="12"/>
          </p:nvPr>
        </p:nvSpPr>
        <p:spPr/>
        <p:txBody>
          <a:bodyPr/>
          <a:lstStyle/>
          <a:p>
            <a:fld id="{87BF63E0-E114-465A-B397-ECBC5DCA7EE5}" type="slidenum">
              <a:rPr lang="en-US" smtClean="0"/>
              <a:t>1</a:t>
            </a:fld>
            <a:endParaRPr lang="en-US"/>
          </a:p>
        </p:txBody>
      </p:sp>
      <p:pic>
        <p:nvPicPr>
          <p:cNvPr id="6" name="Picture 5">
            <a:extLst>
              <a:ext uri="{FF2B5EF4-FFF2-40B4-BE49-F238E27FC236}">
                <a16:creationId xmlns:a16="http://schemas.microsoft.com/office/drawing/2014/main" id="{ADDEC380-21C3-4C84-BF2F-2B9E64E46F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28846" y="5614703"/>
            <a:ext cx="3263153" cy="1232794"/>
          </a:xfrm>
          <a:prstGeom prst="rect">
            <a:avLst/>
          </a:prstGeom>
        </p:spPr>
      </p:pic>
    </p:spTree>
    <p:extLst>
      <p:ext uri="{BB962C8B-B14F-4D97-AF65-F5344CB8AC3E}">
        <p14:creationId xmlns:p14="http://schemas.microsoft.com/office/powerpoint/2010/main" val="4267108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CCFEE-0928-4132-99E9-8485D2F2A765}"/>
              </a:ext>
            </a:extLst>
          </p:cNvPr>
          <p:cNvSpPr>
            <a:spLocks noGrp="1"/>
          </p:cNvSpPr>
          <p:nvPr>
            <p:ph type="title"/>
          </p:nvPr>
        </p:nvSpPr>
        <p:spPr/>
        <p:txBody>
          <a:bodyPr/>
          <a:lstStyle/>
          <a:p>
            <a:r>
              <a:rPr lang="en-US" dirty="0"/>
              <a:t>Personal Protective Equipment (PPE)</a:t>
            </a:r>
          </a:p>
        </p:txBody>
      </p:sp>
      <p:sp>
        <p:nvSpPr>
          <p:cNvPr id="3" name="Content Placeholder 2">
            <a:extLst>
              <a:ext uri="{FF2B5EF4-FFF2-40B4-BE49-F238E27FC236}">
                <a16:creationId xmlns:a16="http://schemas.microsoft.com/office/drawing/2014/main" id="{9E60F991-D217-42E3-BED5-FF57FB056D88}"/>
              </a:ext>
            </a:extLst>
          </p:cNvPr>
          <p:cNvSpPr>
            <a:spLocks noGrp="1"/>
          </p:cNvSpPr>
          <p:nvPr>
            <p:ph idx="1"/>
          </p:nvPr>
        </p:nvSpPr>
        <p:spPr/>
        <p:txBody>
          <a:bodyPr>
            <a:normAutofit fontScale="92500"/>
          </a:bodyPr>
          <a:lstStyle/>
          <a:p>
            <a:r>
              <a:rPr lang="en-US" dirty="0"/>
              <a:t>Considering using universal masks protections for staff and people with I/DD when they are in the presence of others.</a:t>
            </a:r>
          </a:p>
          <a:p>
            <a:pPr lvl="1"/>
            <a:r>
              <a:rPr lang="en-US" dirty="0"/>
              <a:t>Do not force people with I/DD to wear masks, and do not use masks if people are having trouble breathing, or while sleeping.</a:t>
            </a:r>
          </a:p>
          <a:p>
            <a:r>
              <a:rPr lang="en-US" dirty="0"/>
              <a:t>Consider providing gowns, gloves, and surgical mask for all staff regardless of whether they are working with people who have tested positive or not. </a:t>
            </a:r>
          </a:p>
          <a:p>
            <a:r>
              <a:rPr lang="en-US" dirty="0"/>
              <a:t>Monitor both staff and people with I/DD for symptoms of COVID19 (</a:t>
            </a:r>
            <a:r>
              <a:rPr lang="en-US" dirty="0">
                <a:hlinkClick r:id="rId2"/>
              </a:rPr>
              <a:t>https://www.cdc.gov/coronavirus/2019-ncov/symptoms-testing/symptoms.html</a:t>
            </a:r>
            <a:r>
              <a:rPr lang="en-US" dirty="0"/>
              <a:t>). Take temperatures of both staff and people with I/DD at least once daily, twice if possible.  Screen staff for symptoms </a:t>
            </a:r>
            <a:r>
              <a:rPr lang="en-US" u="sng" dirty="0"/>
              <a:t>before</a:t>
            </a:r>
            <a:r>
              <a:rPr lang="en-US" b="1" u="sng" dirty="0"/>
              <a:t> </a:t>
            </a:r>
            <a:r>
              <a:rPr lang="en-US" dirty="0"/>
              <a:t>they enter the building.</a:t>
            </a:r>
          </a:p>
        </p:txBody>
      </p:sp>
      <p:sp>
        <p:nvSpPr>
          <p:cNvPr id="6" name="Slide Number Placeholder 5">
            <a:extLst>
              <a:ext uri="{FF2B5EF4-FFF2-40B4-BE49-F238E27FC236}">
                <a16:creationId xmlns:a16="http://schemas.microsoft.com/office/drawing/2014/main" id="{0F5D43C4-DB0C-496F-BB0A-19C921292917}"/>
              </a:ext>
            </a:extLst>
          </p:cNvPr>
          <p:cNvSpPr>
            <a:spLocks noGrp="1"/>
          </p:cNvSpPr>
          <p:nvPr>
            <p:ph type="sldNum" sz="quarter" idx="12"/>
          </p:nvPr>
        </p:nvSpPr>
        <p:spPr/>
        <p:txBody>
          <a:bodyPr/>
          <a:lstStyle/>
          <a:p>
            <a:fld id="{87BF63E0-E114-465A-B397-ECBC5DCA7EE5}" type="slidenum">
              <a:rPr lang="en-US" smtClean="0"/>
              <a:t>10</a:t>
            </a:fld>
            <a:endParaRPr lang="en-US"/>
          </a:p>
        </p:txBody>
      </p:sp>
    </p:spTree>
    <p:extLst>
      <p:ext uri="{BB962C8B-B14F-4D97-AF65-F5344CB8AC3E}">
        <p14:creationId xmlns:p14="http://schemas.microsoft.com/office/powerpoint/2010/main" val="709380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AFF7-814B-4EEA-8A75-6868DAE3C4E6}"/>
              </a:ext>
            </a:extLst>
          </p:cNvPr>
          <p:cNvSpPr>
            <a:spLocks noGrp="1"/>
          </p:cNvSpPr>
          <p:nvPr>
            <p:ph type="title"/>
          </p:nvPr>
        </p:nvSpPr>
        <p:spPr/>
        <p:txBody>
          <a:bodyPr/>
          <a:lstStyle/>
          <a:p>
            <a:r>
              <a:rPr lang="en-US" dirty="0"/>
              <a:t>Personal Protective Equipment (PPE)</a:t>
            </a:r>
          </a:p>
        </p:txBody>
      </p:sp>
      <p:sp>
        <p:nvSpPr>
          <p:cNvPr id="3" name="Content Placeholder 2">
            <a:extLst>
              <a:ext uri="{FF2B5EF4-FFF2-40B4-BE49-F238E27FC236}">
                <a16:creationId xmlns:a16="http://schemas.microsoft.com/office/drawing/2014/main" id="{D0AB25CF-C58A-49B7-874F-70719D24DD69}"/>
              </a:ext>
            </a:extLst>
          </p:cNvPr>
          <p:cNvSpPr>
            <a:spLocks noGrp="1"/>
          </p:cNvSpPr>
          <p:nvPr>
            <p:ph idx="1"/>
          </p:nvPr>
        </p:nvSpPr>
        <p:spPr/>
        <p:txBody>
          <a:bodyPr>
            <a:normAutofit fontScale="77500" lnSpcReduction="20000"/>
          </a:bodyPr>
          <a:lstStyle/>
          <a:p>
            <a:r>
              <a:rPr lang="en-US" dirty="0"/>
              <a:t>Importance of properly putting it on and off (Donning/Doffing)</a:t>
            </a:r>
          </a:p>
          <a:p>
            <a:pPr lvl="1"/>
            <a:r>
              <a:rPr lang="en-US" dirty="0"/>
              <a:t>Using Personal Protective Equipment (PPE) (See posters and videos too)</a:t>
            </a:r>
            <a:br>
              <a:rPr lang="en-US" dirty="0"/>
            </a:br>
            <a:r>
              <a:rPr lang="en-US" dirty="0">
                <a:hlinkClick r:id="rId2"/>
              </a:rPr>
              <a:t>https://www.cdc.gov/coronavirus/2019-ncov/hcp/using-ppe.html</a:t>
            </a:r>
            <a:endParaRPr lang="en-US" dirty="0"/>
          </a:p>
          <a:p>
            <a:pPr lvl="1"/>
            <a:r>
              <a:rPr lang="en-US" dirty="0">
                <a:hlinkClick r:id="rId3"/>
              </a:rPr>
              <a:t>https://www.cdc.gov/niosh/npptl/topics/respirators/disp_part/donningdoffing.html</a:t>
            </a:r>
            <a:endParaRPr lang="en-US" i="1" dirty="0"/>
          </a:p>
          <a:p>
            <a:r>
              <a:rPr lang="en-US" dirty="0"/>
              <a:t>Many organizations are using N95’s for people who are providing personal care that may results in aerosolizing bodily fluids.  </a:t>
            </a:r>
          </a:p>
          <a:p>
            <a:pPr lvl="1"/>
            <a:r>
              <a:rPr lang="en-US" dirty="0"/>
              <a:t>If you have people with I/DD in a home who refuse to wear a mask in the presence of others, coughing could aerosolize bodily fluid.  Therefore, higher levels of protection for staff may be needed (N95s/face shields/gowns/gloves). </a:t>
            </a:r>
          </a:p>
          <a:p>
            <a:r>
              <a:rPr lang="en-US" dirty="0"/>
              <a:t>If N95’s are not available, KN95 masks may be the more readily available and offer greater protection than surgical masks.</a:t>
            </a:r>
          </a:p>
          <a:p>
            <a:pPr lvl="1"/>
            <a:r>
              <a:rPr lang="en-US" dirty="0"/>
              <a:t>How do n95 and kn95 masks differ? N95 is made in US, KN95 in China.  OSHA found KN95s filter less particles than N95s, possibly due to looser fit (ear loops vs. 2 head straps) or counterfeit.  </a:t>
            </a:r>
          </a:p>
          <a:p>
            <a:pPr lvl="1"/>
            <a:r>
              <a:rPr lang="en-US" i="1" dirty="0"/>
              <a:t>Performance of specific types of KN95 masks</a:t>
            </a:r>
            <a:br>
              <a:rPr lang="en-US" i="1" dirty="0"/>
            </a:br>
            <a:r>
              <a:rPr lang="en-US" u="sng" dirty="0">
                <a:hlinkClick r:id="rId4"/>
              </a:rPr>
              <a:t>https://www.mass.gov/doc/kn95-respirator-test-results/download?fbclid=IwAR1JsCKjSSLS4aiD-78A0SN1RyD_8Gtk3T_CmvP6Wj7mNpB06qgci-8Qpos</a:t>
            </a:r>
            <a:r>
              <a:rPr lang="en-US" dirty="0"/>
              <a:t>​</a:t>
            </a:r>
            <a:br>
              <a:rPr lang="en-US" i="1" dirty="0"/>
            </a:b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0645BDA-5C52-4DD6-9299-5EAA49CD960E}"/>
              </a:ext>
            </a:extLst>
          </p:cNvPr>
          <p:cNvSpPr>
            <a:spLocks noGrp="1"/>
          </p:cNvSpPr>
          <p:nvPr>
            <p:ph type="sldNum" sz="quarter" idx="12"/>
          </p:nvPr>
        </p:nvSpPr>
        <p:spPr/>
        <p:txBody>
          <a:bodyPr/>
          <a:lstStyle/>
          <a:p>
            <a:fld id="{87BF63E0-E114-465A-B397-ECBC5DCA7EE5}" type="slidenum">
              <a:rPr lang="en-US" smtClean="0"/>
              <a:t>11</a:t>
            </a:fld>
            <a:endParaRPr lang="en-US"/>
          </a:p>
        </p:txBody>
      </p:sp>
    </p:spTree>
    <p:extLst>
      <p:ext uri="{BB962C8B-B14F-4D97-AF65-F5344CB8AC3E}">
        <p14:creationId xmlns:p14="http://schemas.microsoft.com/office/powerpoint/2010/main" val="496944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4D1C6-2A2C-4CAF-B3E7-BBC49609328A}"/>
              </a:ext>
            </a:extLst>
          </p:cNvPr>
          <p:cNvSpPr>
            <a:spLocks noGrp="1"/>
          </p:cNvSpPr>
          <p:nvPr>
            <p:ph type="title"/>
          </p:nvPr>
        </p:nvSpPr>
        <p:spPr/>
        <p:txBody>
          <a:bodyPr/>
          <a:lstStyle/>
          <a:p>
            <a:r>
              <a:rPr lang="en-US" dirty="0"/>
              <a:t>PPE – Guidelines for N95 Use (CDC)</a:t>
            </a:r>
          </a:p>
        </p:txBody>
      </p:sp>
      <p:sp>
        <p:nvSpPr>
          <p:cNvPr id="3" name="Content Placeholder 2">
            <a:extLst>
              <a:ext uri="{FF2B5EF4-FFF2-40B4-BE49-F238E27FC236}">
                <a16:creationId xmlns:a16="http://schemas.microsoft.com/office/drawing/2014/main" id="{84B76E93-08C2-432B-A8D6-80972D8B95E4}"/>
              </a:ext>
            </a:extLst>
          </p:cNvPr>
          <p:cNvSpPr>
            <a:spLocks noGrp="1"/>
          </p:cNvSpPr>
          <p:nvPr>
            <p:ph idx="1"/>
          </p:nvPr>
        </p:nvSpPr>
        <p:spPr/>
        <p:txBody>
          <a:bodyPr/>
          <a:lstStyle/>
          <a:p>
            <a:pPr lvl="1"/>
            <a:r>
              <a:rPr lang="en-US" dirty="0"/>
              <a:t>Minimize the number of individuals who need to use respiratory protection through the preferential use of engineering and administrative controls;</a:t>
            </a:r>
          </a:p>
          <a:p>
            <a:pPr lvl="1"/>
            <a:r>
              <a:rPr lang="en-US" dirty="0"/>
              <a:t>Use alternatives to N95 respirators (e.g., other classes of filtering facepiece respirators, elastomeric half-mask and full facepiece air purifying respirators, powered air purifying respirators) where feasible;</a:t>
            </a:r>
          </a:p>
          <a:p>
            <a:pPr lvl="1"/>
            <a:r>
              <a:rPr lang="en-US" dirty="0"/>
              <a:t>Implement practices allowing extended use and/or limited reuse of N95 respirators, when acceptable; and</a:t>
            </a:r>
          </a:p>
          <a:p>
            <a:pPr lvl="1"/>
            <a:r>
              <a:rPr lang="en-US" dirty="0"/>
              <a:t>Prioritize the use of N95 respirators for those personnel at the highest risk of contracting or experiencing complications of infection.</a:t>
            </a:r>
          </a:p>
          <a:p>
            <a:endParaRPr lang="en-US" dirty="0"/>
          </a:p>
        </p:txBody>
      </p:sp>
      <p:sp>
        <p:nvSpPr>
          <p:cNvPr id="4" name="Slide Number Placeholder 3">
            <a:extLst>
              <a:ext uri="{FF2B5EF4-FFF2-40B4-BE49-F238E27FC236}">
                <a16:creationId xmlns:a16="http://schemas.microsoft.com/office/drawing/2014/main" id="{FFD41AC2-56D5-437D-A18E-4EEE808A6B9D}"/>
              </a:ext>
            </a:extLst>
          </p:cNvPr>
          <p:cNvSpPr>
            <a:spLocks noGrp="1"/>
          </p:cNvSpPr>
          <p:nvPr>
            <p:ph type="sldNum" sz="quarter" idx="12"/>
          </p:nvPr>
        </p:nvSpPr>
        <p:spPr/>
        <p:txBody>
          <a:bodyPr/>
          <a:lstStyle/>
          <a:p>
            <a:fld id="{87BF63E0-E114-465A-B397-ECBC5DCA7EE5}" type="slidenum">
              <a:rPr lang="en-US" smtClean="0"/>
              <a:t>12</a:t>
            </a:fld>
            <a:endParaRPr lang="en-US"/>
          </a:p>
        </p:txBody>
      </p:sp>
    </p:spTree>
    <p:extLst>
      <p:ext uri="{BB962C8B-B14F-4D97-AF65-F5344CB8AC3E}">
        <p14:creationId xmlns:p14="http://schemas.microsoft.com/office/powerpoint/2010/main" val="2018018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6F0FC-BC87-45CC-A78F-EACE20941680}"/>
              </a:ext>
            </a:extLst>
          </p:cNvPr>
          <p:cNvSpPr>
            <a:spLocks noGrp="1"/>
          </p:cNvSpPr>
          <p:nvPr>
            <p:ph type="title"/>
          </p:nvPr>
        </p:nvSpPr>
        <p:spPr>
          <a:xfrm>
            <a:off x="838200" y="365125"/>
            <a:ext cx="10515600" cy="1325563"/>
          </a:xfrm>
        </p:spPr>
        <p:txBody>
          <a:bodyPr/>
          <a:lstStyle/>
          <a:p>
            <a:r>
              <a:rPr lang="en-US" dirty="0"/>
              <a:t>PPE Extended Use Guidelines</a:t>
            </a:r>
          </a:p>
        </p:txBody>
      </p:sp>
      <p:sp>
        <p:nvSpPr>
          <p:cNvPr id="3" name="Content Placeholder 2">
            <a:extLst>
              <a:ext uri="{FF2B5EF4-FFF2-40B4-BE49-F238E27FC236}">
                <a16:creationId xmlns:a16="http://schemas.microsoft.com/office/drawing/2014/main" id="{EB18283C-81A6-4CAE-A0B8-707F07526108}"/>
              </a:ext>
            </a:extLst>
          </p:cNvPr>
          <p:cNvSpPr>
            <a:spLocks noGrp="1"/>
          </p:cNvSpPr>
          <p:nvPr>
            <p:ph idx="1"/>
          </p:nvPr>
        </p:nvSpPr>
        <p:spPr/>
        <p:txBody>
          <a:bodyPr>
            <a:normAutofit fontScale="92500" lnSpcReduction="20000"/>
          </a:bodyPr>
          <a:lstStyle/>
          <a:p>
            <a:pPr marL="0" indent="0">
              <a:buNone/>
            </a:pPr>
            <a:r>
              <a:rPr lang="en-US" i="1" dirty="0"/>
              <a:t>Recommended Guidance for Extended Use and Limited Reuse of N95 Filtering Facepiece Respirators in Healthcare Settings </a:t>
            </a:r>
            <a:r>
              <a:rPr lang="en-US" dirty="0"/>
              <a:t>(NIOSH/CDC)</a:t>
            </a:r>
          </a:p>
          <a:p>
            <a:pPr marL="457200" lvl="1" indent="0">
              <a:buNone/>
            </a:pPr>
            <a:r>
              <a:rPr lang="en-US" dirty="0">
                <a:hlinkClick r:id="rId2"/>
              </a:rPr>
              <a:t>https://www.cdc.gov/niosh/topics/hcwcontrols/recommendedguidanceextuse.html</a:t>
            </a:r>
            <a:endParaRPr lang="en-US" dirty="0"/>
          </a:p>
          <a:p>
            <a:r>
              <a:rPr lang="en-US" dirty="0"/>
              <a:t>Written policies and continuous training are critical to ensure safe use of personal protective equipment, especially during extended use and reuse.</a:t>
            </a:r>
          </a:p>
          <a:p>
            <a:r>
              <a:rPr lang="en-US" dirty="0"/>
              <a:t>Extended use is favored over reuse because it is expected to involve less touching of the respirator and therefore less risk of contact transmission.</a:t>
            </a:r>
          </a:p>
          <a:p>
            <a:r>
              <a:rPr lang="en-US" dirty="0"/>
              <a:t>If extended use or reuse of N95 respirators is permitted: </a:t>
            </a:r>
          </a:p>
          <a:p>
            <a:pPr lvl="1"/>
            <a:r>
              <a:rPr lang="en-US" dirty="0"/>
              <a:t>limit potential N95 respirator surface contamination (e.g., use of barriers to prevent droplet spray contamination) </a:t>
            </a:r>
          </a:p>
          <a:p>
            <a:pPr lvl="1"/>
            <a:r>
              <a:rPr lang="en-US" dirty="0"/>
              <a:t>Provide training and use training reminders (e.g., posters) for staff to reinforce the need to minimize unnecessary contact with the respirator surface, strict adherence to hand hygiene practices, and proper Personal Protective Equipment (PPE) donning and doffing technique</a:t>
            </a:r>
          </a:p>
          <a:p>
            <a:pPr marL="457200" lvl="1" indent="0">
              <a:buNone/>
            </a:pPr>
            <a:endParaRPr lang="en-US" dirty="0"/>
          </a:p>
        </p:txBody>
      </p:sp>
      <p:sp>
        <p:nvSpPr>
          <p:cNvPr id="4" name="Slide Number Placeholder 3">
            <a:extLst>
              <a:ext uri="{FF2B5EF4-FFF2-40B4-BE49-F238E27FC236}">
                <a16:creationId xmlns:a16="http://schemas.microsoft.com/office/drawing/2014/main" id="{864FE692-F2FA-4D7C-92FB-4D82351830FD}"/>
              </a:ext>
            </a:extLst>
          </p:cNvPr>
          <p:cNvSpPr>
            <a:spLocks noGrp="1"/>
          </p:cNvSpPr>
          <p:nvPr>
            <p:ph type="sldNum" sz="quarter" idx="12"/>
          </p:nvPr>
        </p:nvSpPr>
        <p:spPr/>
        <p:txBody>
          <a:bodyPr/>
          <a:lstStyle/>
          <a:p>
            <a:fld id="{87BF63E0-E114-465A-B397-ECBC5DCA7EE5}" type="slidenum">
              <a:rPr lang="en-US" smtClean="0"/>
              <a:t>13</a:t>
            </a:fld>
            <a:endParaRPr lang="en-US"/>
          </a:p>
        </p:txBody>
      </p:sp>
    </p:spTree>
    <p:extLst>
      <p:ext uri="{BB962C8B-B14F-4D97-AF65-F5344CB8AC3E}">
        <p14:creationId xmlns:p14="http://schemas.microsoft.com/office/powerpoint/2010/main" val="144843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B82BC8-D0E6-44AC-8450-E74157826659}"/>
              </a:ext>
            </a:extLst>
          </p:cNvPr>
          <p:cNvSpPr>
            <a:spLocks noGrp="1"/>
          </p:cNvSpPr>
          <p:nvPr>
            <p:ph type="title"/>
          </p:nvPr>
        </p:nvSpPr>
        <p:spPr/>
        <p:txBody>
          <a:bodyPr/>
          <a:lstStyle/>
          <a:p>
            <a:r>
              <a:rPr lang="en-US" dirty="0"/>
              <a:t>PPE – When to Discard during Extended Use</a:t>
            </a:r>
          </a:p>
        </p:txBody>
      </p:sp>
      <p:sp>
        <p:nvSpPr>
          <p:cNvPr id="3" name="Content Placeholder 2">
            <a:extLst>
              <a:ext uri="{FF2B5EF4-FFF2-40B4-BE49-F238E27FC236}">
                <a16:creationId xmlns:a16="http://schemas.microsoft.com/office/drawing/2014/main" id="{7E518B24-C553-4B2A-BCAF-0A1B7AE63EA3}"/>
              </a:ext>
            </a:extLst>
          </p:cNvPr>
          <p:cNvSpPr>
            <a:spLocks noGrp="1"/>
          </p:cNvSpPr>
          <p:nvPr>
            <p:ph idx="1"/>
          </p:nvPr>
        </p:nvSpPr>
        <p:spPr>
          <a:xfrm>
            <a:off x="838200" y="1825624"/>
            <a:ext cx="10515600" cy="4519757"/>
          </a:xfrm>
        </p:spPr>
        <p:txBody>
          <a:bodyPr>
            <a:normAutofit fontScale="85000" lnSpcReduction="20000"/>
          </a:bodyPr>
          <a:lstStyle/>
          <a:p>
            <a:r>
              <a:rPr lang="en-US" dirty="0"/>
              <a:t>Discard N95 respirators following use during aerosol generating procedures.</a:t>
            </a:r>
          </a:p>
          <a:p>
            <a:r>
              <a:rPr lang="en-US" dirty="0"/>
              <a:t>Discard N95 respirators contaminated with blood, respiratory or nasal secretions, or other bodily fluids from patients.</a:t>
            </a:r>
          </a:p>
          <a:p>
            <a:r>
              <a:rPr lang="en-US" dirty="0"/>
              <a:t>Discard N95 respirators following close contact with, or exit from, the care area of any patient co-infected with an infectious disease requiring contact precautions.</a:t>
            </a:r>
          </a:p>
          <a:p>
            <a:r>
              <a:rPr lang="en-US" dirty="0"/>
              <a:t>Consider use of a cleanable face shield (preferred</a:t>
            </a:r>
            <a:r>
              <a:rPr lang="en-US" baseline="30000" dirty="0">
                <a:hlinkClick r:id="rId2"/>
              </a:rPr>
              <a:t>3</a:t>
            </a:r>
            <a:r>
              <a:rPr lang="en-US" dirty="0"/>
              <a:t>) over an N95 respirator and/or other steps (e.g., masking patients, use of engineering controls) to reduce surface contamination.</a:t>
            </a:r>
          </a:p>
          <a:p>
            <a:r>
              <a:rPr lang="en-US" dirty="0"/>
              <a:t>Perform hand hygiene with soap and water or an alcohol-based hand sanitizer before and after touching or adjusting the respirator (if necessary for comfort or to maintain fit).</a:t>
            </a:r>
          </a:p>
          <a:p>
            <a:r>
              <a:rPr lang="en-US" dirty="0"/>
              <a:t>Discard any respirator that is obviously damaged or becomes hard to breathe through.</a:t>
            </a:r>
          </a:p>
          <a:p>
            <a:pPr marL="0" indent="0" algn="r">
              <a:buNone/>
            </a:pPr>
            <a:r>
              <a:rPr lang="en-US" dirty="0"/>
              <a:t>(NIOSH/CDC)</a:t>
            </a:r>
          </a:p>
          <a:p>
            <a:endParaRPr lang="en-US" dirty="0"/>
          </a:p>
        </p:txBody>
      </p:sp>
      <p:sp>
        <p:nvSpPr>
          <p:cNvPr id="4" name="Slide Number Placeholder 3">
            <a:extLst>
              <a:ext uri="{FF2B5EF4-FFF2-40B4-BE49-F238E27FC236}">
                <a16:creationId xmlns:a16="http://schemas.microsoft.com/office/drawing/2014/main" id="{F4C2355A-CC1C-4294-A5F4-E9F44B415153}"/>
              </a:ext>
            </a:extLst>
          </p:cNvPr>
          <p:cNvSpPr>
            <a:spLocks noGrp="1"/>
          </p:cNvSpPr>
          <p:nvPr>
            <p:ph type="sldNum" sz="quarter" idx="12"/>
          </p:nvPr>
        </p:nvSpPr>
        <p:spPr/>
        <p:txBody>
          <a:bodyPr/>
          <a:lstStyle/>
          <a:p>
            <a:fld id="{87BF63E0-E114-465A-B397-ECBC5DCA7EE5}" type="slidenum">
              <a:rPr lang="en-US" smtClean="0"/>
              <a:t>14</a:t>
            </a:fld>
            <a:endParaRPr lang="en-US"/>
          </a:p>
        </p:txBody>
      </p:sp>
    </p:spTree>
    <p:extLst>
      <p:ext uri="{BB962C8B-B14F-4D97-AF65-F5344CB8AC3E}">
        <p14:creationId xmlns:p14="http://schemas.microsoft.com/office/powerpoint/2010/main" val="14890157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C084D-FF8A-4347-9353-A79B391AFD72}"/>
              </a:ext>
            </a:extLst>
          </p:cNvPr>
          <p:cNvSpPr>
            <a:spLocks noGrp="1"/>
          </p:cNvSpPr>
          <p:nvPr>
            <p:ph type="title"/>
          </p:nvPr>
        </p:nvSpPr>
        <p:spPr/>
        <p:txBody>
          <a:bodyPr>
            <a:normAutofit/>
          </a:bodyPr>
          <a:lstStyle/>
          <a:p>
            <a:r>
              <a:rPr lang="en-US" dirty="0"/>
              <a:t>Additional Considerations during Respirator Reuse</a:t>
            </a:r>
          </a:p>
        </p:txBody>
      </p:sp>
      <p:sp>
        <p:nvSpPr>
          <p:cNvPr id="3" name="Content Placeholder 2">
            <a:extLst>
              <a:ext uri="{FF2B5EF4-FFF2-40B4-BE49-F238E27FC236}">
                <a16:creationId xmlns:a16="http://schemas.microsoft.com/office/drawing/2014/main" id="{9A20B7DC-4961-458C-A9C9-288103341777}"/>
              </a:ext>
            </a:extLst>
          </p:cNvPr>
          <p:cNvSpPr>
            <a:spLocks noGrp="1"/>
          </p:cNvSpPr>
          <p:nvPr>
            <p:ph idx="1"/>
          </p:nvPr>
        </p:nvSpPr>
        <p:spPr>
          <a:xfrm>
            <a:off x="838200" y="1825625"/>
            <a:ext cx="10515600" cy="4422775"/>
          </a:xfrm>
        </p:spPr>
        <p:txBody>
          <a:bodyPr>
            <a:normAutofit fontScale="70000" lnSpcReduction="20000"/>
          </a:bodyPr>
          <a:lstStyle/>
          <a:p>
            <a:r>
              <a:rPr lang="en-US" dirty="0"/>
              <a:t>Hang used respirators in a designated storage area or keep them in a clean, breathable container such as a paper bag between uses. To minimize potential cross-contamination, store respirators so that they do not touch each other and the person using the respirator is clearly identified. Storage containers should be disposed of or cleaned regularly.</a:t>
            </a:r>
          </a:p>
          <a:p>
            <a:r>
              <a:rPr lang="en-US" dirty="0"/>
              <a:t>Avoid touching the inside of the respirator. If inadvertent contact is made with the inside of the respirator, discard the respirator and perform hand hygiene as described above.</a:t>
            </a:r>
          </a:p>
          <a:p>
            <a:r>
              <a:rPr lang="en-US" dirty="0"/>
              <a:t>Use a pair of clean (non-sterile) gloves when donning a used N95 respirator and performing a user seal check. Discard gloves after the N95 respirator is donned and any adjustments are made to ensure the respirator is sitting comfortably on your face with a good seal.</a:t>
            </a:r>
          </a:p>
          <a:p>
            <a:r>
              <a:rPr lang="en-US" dirty="0"/>
              <a:t>Train staff on how to inspect the device for physical damage (e.g., Are the straps stretched out so much that they no longer provide enough tension for the respirator to seal to the face?, Is the nosepiece or other fit enhancements broken?, etc.).</a:t>
            </a:r>
          </a:p>
          <a:p>
            <a:r>
              <a:rPr lang="en-US" dirty="0"/>
              <a:t>Consult manufacturer guidance for number of times N95 can be reused.  If not available, limit use to no more than five uses per device to ensure an adequate safety margin</a:t>
            </a:r>
          </a:p>
          <a:p>
            <a:r>
              <a:rPr lang="en-US" dirty="0"/>
              <a:t>DO NOT reuse N95s across users.  Label storage containers to prevent accidental sharing.</a:t>
            </a:r>
          </a:p>
          <a:p>
            <a:pPr marL="0" indent="0" algn="r">
              <a:buNone/>
            </a:pPr>
            <a:r>
              <a:rPr lang="en-US" dirty="0"/>
              <a:t>(NIOSH/CDC)</a:t>
            </a:r>
          </a:p>
          <a:p>
            <a:endParaRPr lang="en-US" dirty="0"/>
          </a:p>
        </p:txBody>
      </p:sp>
      <p:sp>
        <p:nvSpPr>
          <p:cNvPr id="4" name="Slide Number Placeholder 3">
            <a:extLst>
              <a:ext uri="{FF2B5EF4-FFF2-40B4-BE49-F238E27FC236}">
                <a16:creationId xmlns:a16="http://schemas.microsoft.com/office/drawing/2014/main" id="{4C7C1187-E9FF-4147-988F-EADE6FC8474A}"/>
              </a:ext>
            </a:extLst>
          </p:cNvPr>
          <p:cNvSpPr>
            <a:spLocks noGrp="1"/>
          </p:cNvSpPr>
          <p:nvPr>
            <p:ph type="sldNum" sz="quarter" idx="12"/>
          </p:nvPr>
        </p:nvSpPr>
        <p:spPr/>
        <p:txBody>
          <a:bodyPr/>
          <a:lstStyle/>
          <a:p>
            <a:fld id="{87BF63E0-E114-465A-B397-ECBC5DCA7EE5}" type="slidenum">
              <a:rPr lang="en-US" smtClean="0"/>
              <a:t>15</a:t>
            </a:fld>
            <a:endParaRPr lang="en-US"/>
          </a:p>
        </p:txBody>
      </p:sp>
    </p:spTree>
    <p:extLst>
      <p:ext uri="{BB962C8B-B14F-4D97-AF65-F5344CB8AC3E}">
        <p14:creationId xmlns:p14="http://schemas.microsoft.com/office/powerpoint/2010/main" val="1578596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E13C5-4C89-4726-9B1C-6E711DE9D458}"/>
              </a:ext>
            </a:extLst>
          </p:cNvPr>
          <p:cNvSpPr>
            <a:spLocks noGrp="1"/>
          </p:cNvSpPr>
          <p:nvPr>
            <p:ph type="title"/>
          </p:nvPr>
        </p:nvSpPr>
        <p:spPr/>
        <p:txBody>
          <a:bodyPr/>
          <a:lstStyle/>
          <a:p>
            <a:r>
              <a:rPr lang="en-US" dirty="0"/>
              <a:t>Testing</a:t>
            </a:r>
          </a:p>
        </p:txBody>
      </p:sp>
      <p:sp>
        <p:nvSpPr>
          <p:cNvPr id="3" name="Content Placeholder 2">
            <a:extLst>
              <a:ext uri="{FF2B5EF4-FFF2-40B4-BE49-F238E27FC236}">
                <a16:creationId xmlns:a16="http://schemas.microsoft.com/office/drawing/2014/main" id="{4E1679C2-3551-4398-B221-8C2AD118A1B5}"/>
              </a:ext>
            </a:extLst>
          </p:cNvPr>
          <p:cNvSpPr>
            <a:spLocks noGrp="1"/>
          </p:cNvSpPr>
          <p:nvPr>
            <p:ph idx="1"/>
          </p:nvPr>
        </p:nvSpPr>
        <p:spPr>
          <a:xfrm>
            <a:off x="838200" y="1371600"/>
            <a:ext cx="10515600" cy="4805363"/>
          </a:xfrm>
        </p:spPr>
        <p:txBody>
          <a:bodyPr>
            <a:normAutofit fontScale="85000" lnSpcReduction="20000"/>
          </a:bodyPr>
          <a:lstStyle/>
          <a:p>
            <a:r>
              <a:rPr lang="en-US" dirty="0"/>
              <a:t>The current tests used have low “sensitivity”, meaning that about 30-40% of the people who have the disease would receive a negative test result if tested.  These are “false negatives” and they may offer a dangerous level of false security.  </a:t>
            </a:r>
          </a:p>
          <a:p>
            <a:r>
              <a:rPr lang="en-US" b="1" dirty="0"/>
              <a:t>If someone has symptoms of COVID19 and a negative test result, take precautions as if they were COVID positive.  </a:t>
            </a:r>
          </a:p>
          <a:p>
            <a:pPr lvl="1"/>
            <a:r>
              <a:rPr lang="en-US" dirty="0"/>
              <a:t>"For truly low-risk individuals, negative test results may be sufficiently reassuring," says Dr. West. "For higher-risk individuals, even those without symptoms, the risk of false-negative test results requires additional measures to protect against the spread of disease, such as extended self-isolation.“</a:t>
            </a:r>
          </a:p>
          <a:p>
            <a:pPr lvl="1"/>
            <a:r>
              <a:rPr lang="en-US" b="1" dirty="0"/>
              <a:t>“</a:t>
            </a:r>
            <a:r>
              <a:rPr lang="en-US" dirty="0"/>
              <a:t>If the RT-PCR test is negative but chest X-ray or CT scan results are abnormal, or there has been close contact with a person who has confirmed COVID-19, the recommendation is to continue caring for the patient as if he or she has COVID-19.” – Mayo Clinic </a:t>
            </a:r>
          </a:p>
          <a:p>
            <a:r>
              <a:rPr lang="en-US" dirty="0"/>
              <a:t>If someone does test positive, there’s very little chance (~4%) that they could be a ‘false positive’ so they almost certainly have the disease. </a:t>
            </a:r>
          </a:p>
          <a:p>
            <a:r>
              <a:rPr lang="en-US" dirty="0"/>
              <a:t>Retesting considerations: </a:t>
            </a:r>
          </a:p>
          <a:p>
            <a:pPr lvl="1"/>
            <a:r>
              <a:rPr lang="en-US" dirty="0"/>
              <a:t>Are there changes in the person’s risk since their last test – such as development or worsening of symptoms, potential exposure?</a:t>
            </a:r>
          </a:p>
          <a:p>
            <a:pPr lvl="1"/>
            <a:endParaRPr lang="en-US" dirty="0"/>
          </a:p>
          <a:p>
            <a:endParaRPr lang="en-US" dirty="0"/>
          </a:p>
        </p:txBody>
      </p:sp>
      <p:sp>
        <p:nvSpPr>
          <p:cNvPr id="4" name="Rectangle 3">
            <a:extLst>
              <a:ext uri="{FF2B5EF4-FFF2-40B4-BE49-F238E27FC236}">
                <a16:creationId xmlns:a16="http://schemas.microsoft.com/office/drawing/2014/main" id="{687D2825-68BA-4592-BC39-FDAAFCB2083B}"/>
              </a:ext>
            </a:extLst>
          </p:cNvPr>
          <p:cNvSpPr/>
          <p:nvPr/>
        </p:nvSpPr>
        <p:spPr>
          <a:xfrm>
            <a:off x="5444837" y="5996226"/>
            <a:ext cx="6747163" cy="861774"/>
          </a:xfrm>
          <a:prstGeom prst="rect">
            <a:avLst/>
          </a:prstGeom>
        </p:spPr>
        <p:txBody>
          <a:bodyPr wrap="square">
            <a:spAutoFit/>
          </a:bodyPr>
          <a:lstStyle/>
          <a:p>
            <a:r>
              <a:rPr lang="en-US" sz="1000" dirty="0"/>
              <a:t>Ai T, Yang Z, Hou H, Zhan C, Chen C, </a:t>
            </a:r>
            <a:r>
              <a:rPr lang="en-US" sz="1000" dirty="0" err="1"/>
              <a:t>Lv</a:t>
            </a:r>
            <a:r>
              <a:rPr lang="en-US" sz="1000" dirty="0"/>
              <a:t> W, Tao Q, Sun Z, Xia L. (2020). Correlation of Chest CT and RT-PCR Testing in Coronavirus Disease 2019 (COVID-19) in China: A Report of 1014 Cases. Radiology. </a:t>
            </a:r>
            <a:r>
              <a:rPr lang="en-US" sz="1000" dirty="0">
                <a:hlinkClick r:id="rId2"/>
              </a:rPr>
              <a:t>https://doi.org/10.1148/radiol.2020200642</a:t>
            </a:r>
            <a:endParaRPr lang="en-US" sz="1000" dirty="0"/>
          </a:p>
          <a:p>
            <a:endParaRPr lang="en-US" sz="1000" b="0" i="0" dirty="0">
              <a:solidFill>
                <a:srgbClr val="333333"/>
              </a:solidFill>
              <a:effectLst/>
              <a:latin typeface="Helvetica Neue"/>
            </a:endParaRPr>
          </a:p>
          <a:p>
            <a:r>
              <a:rPr lang="en-US" sz="1000" b="0" i="0" dirty="0">
                <a:solidFill>
                  <a:srgbClr val="333333"/>
                </a:solidFill>
                <a:effectLst/>
                <a:latin typeface="Helvetica Neue"/>
              </a:rPr>
              <a:t>West CP, </a:t>
            </a:r>
            <a:r>
              <a:rPr lang="en-US" sz="1000" b="0" i="0" dirty="0" err="1">
                <a:solidFill>
                  <a:srgbClr val="333333"/>
                </a:solidFill>
                <a:effectLst/>
                <a:latin typeface="Helvetica Neue"/>
              </a:rPr>
              <a:t>Montori</a:t>
            </a:r>
            <a:r>
              <a:rPr lang="en-US" sz="1000" b="0" i="0" dirty="0">
                <a:solidFill>
                  <a:srgbClr val="333333"/>
                </a:solidFill>
                <a:effectLst/>
                <a:latin typeface="Helvetica Neue"/>
              </a:rPr>
              <a:t> VM, </a:t>
            </a:r>
            <a:r>
              <a:rPr lang="en-US" sz="1000" b="0" i="0" dirty="0" err="1">
                <a:solidFill>
                  <a:srgbClr val="333333"/>
                </a:solidFill>
                <a:effectLst/>
                <a:latin typeface="Helvetica Neue"/>
              </a:rPr>
              <a:t>Sampathkumar</a:t>
            </a:r>
            <a:r>
              <a:rPr lang="en-US" sz="1000" b="0" i="0" dirty="0">
                <a:solidFill>
                  <a:srgbClr val="333333"/>
                </a:solidFill>
                <a:effectLst/>
                <a:latin typeface="Helvetica Neue"/>
              </a:rPr>
              <a:t> P. </a:t>
            </a:r>
            <a:r>
              <a:rPr lang="en-US" sz="1000" b="1" i="0" dirty="0">
                <a:solidFill>
                  <a:srgbClr val="333333"/>
                </a:solidFill>
                <a:effectLst/>
                <a:latin typeface="Helvetica Neue"/>
              </a:rPr>
              <a:t>COVID-19 Testing: The Threat of False-Negative Results</a:t>
            </a:r>
            <a:r>
              <a:rPr lang="en-US" sz="1000" b="0" i="0" dirty="0">
                <a:solidFill>
                  <a:srgbClr val="333333"/>
                </a:solidFill>
                <a:effectLst/>
                <a:latin typeface="Helvetica Neue"/>
              </a:rPr>
              <a:t>. </a:t>
            </a:r>
            <a:r>
              <a:rPr lang="en-US" sz="1000" b="0" i="1" dirty="0">
                <a:solidFill>
                  <a:srgbClr val="333333"/>
                </a:solidFill>
                <a:effectLst/>
                <a:latin typeface="Helvetica Neue"/>
              </a:rPr>
              <a:t>Mayo Clinic Proceedings</a:t>
            </a:r>
            <a:r>
              <a:rPr lang="en-US" sz="1000" b="0" i="0" dirty="0">
                <a:solidFill>
                  <a:srgbClr val="333333"/>
                </a:solidFill>
                <a:effectLst/>
                <a:latin typeface="Helvetica Neue"/>
              </a:rPr>
              <a:t>, 2020; DOI: </a:t>
            </a:r>
            <a:r>
              <a:rPr lang="en-US" sz="1000" b="0" i="0" u="none" strike="noStrike" dirty="0">
                <a:solidFill>
                  <a:srgbClr val="4C7A9F"/>
                </a:solidFill>
                <a:effectLst/>
                <a:latin typeface="Helvetica Neue"/>
                <a:hlinkClick r:id="rId3"/>
              </a:rPr>
              <a:t>10.1016/j.mayocp.2020.04.004</a:t>
            </a:r>
            <a:endParaRPr lang="en-US" sz="1000" dirty="0"/>
          </a:p>
        </p:txBody>
      </p:sp>
      <p:sp>
        <p:nvSpPr>
          <p:cNvPr id="6" name="Slide Number Placeholder 5">
            <a:extLst>
              <a:ext uri="{FF2B5EF4-FFF2-40B4-BE49-F238E27FC236}">
                <a16:creationId xmlns:a16="http://schemas.microsoft.com/office/drawing/2014/main" id="{EF906316-44D2-45AA-8071-6553AC57A25B}"/>
              </a:ext>
            </a:extLst>
          </p:cNvPr>
          <p:cNvSpPr>
            <a:spLocks noGrp="1"/>
          </p:cNvSpPr>
          <p:nvPr>
            <p:ph type="sldNum" sz="quarter" idx="12"/>
          </p:nvPr>
        </p:nvSpPr>
        <p:spPr/>
        <p:txBody>
          <a:bodyPr/>
          <a:lstStyle/>
          <a:p>
            <a:fld id="{87BF63E0-E114-465A-B397-ECBC5DCA7EE5}" type="slidenum">
              <a:rPr lang="en-US" smtClean="0"/>
              <a:t>16</a:t>
            </a:fld>
            <a:endParaRPr lang="en-US"/>
          </a:p>
        </p:txBody>
      </p:sp>
    </p:spTree>
    <p:extLst>
      <p:ext uri="{BB962C8B-B14F-4D97-AF65-F5344CB8AC3E}">
        <p14:creationId xmlns:p14="http://schemas.microsoft.com/office/powerpoint/2010/main" val="1272819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43A44-4368-4B6C-B2DE-712D74AD3237}"/>
              </a:ext>
            </a:extLst>
          </p:cNvPr>
          <p:cNvSpPr>
            <a:spLocks noGrp="1"/>
          </p:cNvSpPr>
          <p:nvPr>
            <p:ph type="title"/>
          </p:nvPr>
        </p:nvSpPr>
        <p:spPr/>
        <p:txBody>
          <a:bodyPr/>
          <a:lstStyle/>
          <a:p>
            <a:r>
              <a:rPr lang="en-US" dirty="0"/>
              <a:t>Return-to-home considerations</a:t>
            </a:r>
          </a:p>
        </p:txBody>
      </p:sp>
      <p:sp>
        <p:nvSpPr>
          <p:cNvPr id="3" name="Content Placeholder 2">
            <a:extLst>
              <a:ext uri="{FF2B5EF4-FFF2-40B4-BE49-F238E27FC236}">
                <a16:creationId xmlns:a16="http://schemas.microsoft.com/office/drawing/2014/main" id="{D3FD3D2D-F1C4-4AA1-B013-96F4CE4F636B}"/>
              </a:ext>
            </a:extLst>
          </p:cNvPr>
          <p:cNvSpPr>
            <a:spLocks noGrp="1"/>
          </p:cNvSpPr>
          <p:nvPr>
            <p:ph idx="1"/>
          </p:nvPr>
        </p:nvSpPr>
        <p:spPr/>
        <p:txBody>
          <a:bodyPr>
            <a:normAutofit/>
          </a:bodyPr>
          <a:lstStyle/>
          <a:p>
            <a:r>
              <a:rPr lang="en-US" dirty="0"/>
              <a:t>If someone is being discharged from the ER, consider requesting the ER physician and ER infection control staff at the hospital to provide guidance. </a:t>
            </a:r>
          </a:p>
          <a:p>
            <a:r>
              <a:rPr lang="en-US" dirty="0"/>
              <a:t>For people who are coming back from the ER, use masks and monitor for symptoms.</a:t>
            </a:r>
          </a:p>
          <a:p>
            <a:pPr marL="0" indent="0">
              <a:buNone/>
            </a:pPr>
            <a:endParaRPr lang="en-US" dirty="0"/>
          </a:p>
          <a:p>
            <a:pPr marL="0" indent="0">
              <a:buNone/>
            </a:pPr>
            <a:r>
              <a:rPr lang="en-US" dirty="0"/>
              <a:t>CDC has guidance for when to end isolation: </a:t>
            </a:r>
            <a:r>
              <a:rPr lang="en-US" dirty="0">
                <a:hlinkClick r:id="rId2"/>
              </a:rPr>
              <a:t>https://www.cdc.gov/coronavirus/2019-ncov/if-you-are-sick/steps-when-sick.html#warning-signs</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FDF8C309-917D-4803-90DF-61D159E3B80A}"/>
              </a:ext>
            </a:extLst>
          </p:cNvPr>
          <p:cNvSpPr>
            <a:spLocks noGrp="1"/>
          </p:cNvSpPr>
          <p:nvPr>
            <p:ph type="sldNum" sz="quarter" idx="12"/>
          </p:nvPr>
        </p:nvSpPr>
        <p:spPr/>
        <p:txBody>
          <a:bodyPr/>
          <a:lstStyle/>
          <a:p>
            <a:fld id="{87BF63E0-E114-465A-B397-ECBC5DCA7EE5}" type="slidenum">
              <a:rPr lang="en-US" smtClean="0"/>
              <a:t>17</a:t>
            </a:fld>
            <a:endParaRPr lang="en-US"/>
          </a:p>
        </p:txBody>
      </p:sp>
    </p:spTree>
    <p:extLst>
      <p:ext uri="{BB962C8B-B14F-4D97-AF65-F5344CB8AC3E}">
        <p14:creationId xmlns:p14="http://schemas.microsoft.com/office/powerpoint/2010/main" val="94097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84CEA-349D-4743-8975-BF457BA2B6E3}"/>
              </a:ext>
            </a:extLst>
          </p:cNvPr>
          <p:cNvSpPr>
            <a:spLocks noGrp="1"/>
          </p:cNvSpPr>
          <p:nvPr>
            <p:ph type="title"/>
          </p:nvPr>
        </p:nvSpPr>
        <p:spPr/>
        <p:txBody>
          <a:bodyPr/>
          <a:lstStyle/>
          <a:p>
            <a:pPr algn="ctr"/>
            <a:r>
              <a:rPr lang="en-US" dirty="0"/>
              <a:t>Further questions?</a:t>
            </a:r>
          </a:p>
        </p:txBody>
      </p:sp>
      <p:sp>
        <p:nvSpPr>
          <p:cNvPr id="3" name="Content Placeholder 2">
            <a:extLst>
              <a:ext uri="{FF2B5EF4-FFF2-40B4-BE49-F238E27FC236}">
                <a16:creationId xmlns:a16="http://schemas.microsoft.com/office/drawing/2014/main" id="{6849D1E5-FAB3-4253-A414-750CFD48F57E}"/>
              </a:ext>
            </a:extLst>
          </p:cNvPr>
          <p:cNvSpPr>
            <a:spLocks noGrp="1"/>
          </p:cNvSpPr>
          <p:nvPr>
            <p:ph idx="1"/>
          </p:nvPr>
        </p:nvSpPr>
        <p:spPr/>
        <p:txBody>
          <a:bodyPr/>
          <a:lstStyle/>
          <a:p>
            <a:pPr marL="0" indent="0" algn="ctr">
              <a:buNone/>
            </a:pPr>
            <a:r>
              <a:rPr lang="en-US" dirty="0">
                <a:hlinkClick r:id="rId2"/>
              </a:rPr>
              <a:t>CDDERConsults@umassmed.edu</a:t>
            </a:r>
            <a:r>
              <a:rPr lang="en-US" dirty="0"/>
              <a:t> </a:t>
            </a:r>
          </a:p>
        </p:txBody>
      </p:sp>
      <p:sp>
        <p:nvSpPr>
          <p:cNvPr id="4" name="Slide Number Placeholder 3">
            <a:extLst>
              <a:ext uri="{FF2B5EF4-FFF2-40B4-BE49-F238E27FC236}">
                <a16:creationId xmlns:a16="http://schemas.microsoft.com/office/drawing/2014/main" id="{B5B1243D-B58A-41FB-8668-9578C8BC0EF8}"/>
              </a:ext>
            </a:extLst>
          </p:cNvPr>
          <p:cNvSpPr>
            <a:spLocks noGrp="1"/>
          </p:cNvSpPr>
          <p:nvPr>
            <p:ph type="sldNum" sz="quarter" idx="12"/>
          </p:nvPr>
        </p:nvSpPr>
        <p:spPr/>
        <p:txBody>
          <a:bodyPr/>
          <a:lstStyle/>
          <a:p>
            <a:fld id="{87BF63E0-E114-465A-B397-ECBC5DCA7EE5}" type="slidenum">
              <a:rPr lang="en-US" smtClean="0"/>
              <a:t>18</a:t>
            </a:fld>
            <a:endParaRPr lang="en-US"/>
          </a:p>
        </p:txBody>
      </p:sp>
    </p:spTree>
    <p:extLst>
      <p:ext uri="{BB962C8B-B14F-4D97-AF65-F5344CB8AC3E}">
        <p14:creationId xmlns:p14="http://schemas.microsoft.com/office/powerpoint/2010/main" val="399283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812D7-BCE9-41F7-82A9-370F06AF1131}"/>
              </a:ext>
            </a:extLst>
          </p:cNvPr>
          <p:cNvSpPr>
            <a:spLocks noGrp="1"/>
          </p:cNvSpPr>
          <p:nvPr>
            <p:ph type="title"/>
          </p:nvPr>
        </p:nvSpPr>
        <p:spPr/>
        <p:txBody>
          <a:bodyPr/>
          <a:lstStyle/>
          <a:p>
            <a:r>
              <a:rPr lang="en-US" dirty="0"/>
              <a:t>Important notes</a:t>
            </a:r>
          </a:p>
        </p:txBody>
      </p:sp>
      <p:sp>
        <p:nvSpPr>
          <p:cNvPr id="3" name="Content Placeholder 2">
            <a:extLst>
              <a:ext uri="{FF2B5EF4-FFF2-40B4-BE49-F238E27FC236}">
                <a16:creationId xmlns:a16="http://schemas.microsoft.com/office/drawing/2014/main" id="{3FBDEABB-F14B-496D-8FED-E80610BA66C4}"/>
              </a:ext>
            </a:extLst>
          </p:cNvPr>
          <p:cNvSpPr>
            <a:spLocks noGrp="1"/>
          </p:cNvSpPr>
          <p:nvPr>
            <p:ph idx="1"/>
          </p:nvPr>
        </p:nvSpPr>
        <p:spPr/>
        <p:txBody>
          <a:bodyPr/>
          <a:lstStyle/>
          <a:p>
            <a:r>
              <a:rPr lang="en-US" dirty="0"/>
              <a:t>This information is provided for consideration. </a:t>
            </a:r>
          </a:p>
          <a:p>
            <a:r>
              <a:rPr lang="en-US" dirty="0"/>
              <a:t>Guidance from external groups shown here and considerations during the COVID19 pandemic are evolving.  Where links are provided, check back regularly for updates.</a:t>
            </a:r>
          </a:p>
        </p:txBody>
      </p:sp>
      <p:sp>
        <p:nvSpPr>
          <p:cNvPr id="4" name="Slide Number Placeholder 3">
            <a:extLst>
              <a:ext uri="{FF2B5EF4-FFF2-40B4-BE49-F238E27FC236}">
                <a16:creationId xmlns:a16="http://schemas.microsoft.com/office/drawing/2014/main" id="{5933B36A-961E-4ABA-8222-9E22997719D1}"/>
              </a:ext>
            </a:extLst>
          </p:cNvPr>
          <p:cNvSpPr>
            <a:spLocks noGrp="1"/>
          </p:cNvSpPr>
          <p:nvPr>
            <p:ph type="sldNum" sz="quarter" idx="12"/>
          </p:nvPr>
        </p:nvSpPr>
        <p:spPr/>
        <p:txBody>
          <a:bodyPr/>
          <a:lstStyle/>
          <a:p>
            <a:fld id="{87BF63E0-E114-465A-B397-ECBC5DCA7EE5}" type="slidenum">
              <a:rPr lang="en-US" smtClean="0"/>
              <a:t>2</a:t>
            </a:fld>
            <a:endParaRPr lang="en-US"/>
          </a:p>
        </p:txBody>
      </p:sp>
    </p:spTree>
    <p:extLst>
      <p:ext uri="{BB962C8B-B14F-4D97-AF65-F5344CB8AC3E}">
        <p14:creationId xmlns:p14="http://schemas.microsoft.com/office/powerpoint/2010/main" val="72881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8D708-A69F-43FB-8EA2-A94F0C903CA4}"/>
              </a:ext>
            </a:extLst>
          </p:cNvPr>
          <p:cNvSpPr>
            <a:spLocks noGrp="1"/>
          </p:cNvSpPr>
          <p:nvPr>
            <p:ph type="title"/>
          </p:nvPr>
        </p:nvSpPr>
        <p:spPr/>
        <p:txBody>
          <a:bodyPr/>
          <a:lstStyle/>
          <a:p>
            <a:r>
              <a:rPr lang="en-US" b="1" dirty="0"/>
              <a:t>Cleaning</a:t>
            </a:r>
            <a:endParaRPr lang="en-US" dirty="0"/>
          </a:p>
        </p:txBody>
      </p:sp>
      <p:sp>
        <p:nvSpPr>
          <p:cNvPr id="3" name="Content Placeholder 2">
            <a:extLst>
              <a:ext uri="{FF2B5EF4-FFF2-40B4-BE49-F238E27FC236}">
                <a16:creationId xmlns:a16="http://schemas.microsoft.com/office/drawing/2014/main" id="{660AC6EE-A1DE-464A-A0F6-C08B5C0A70E5}"/>
              </a:ext>
            </a:extLst>
          </p:cNvPr>
          <p:cNvSpPr>
            <a:spLocks noGrp="1"/>
          </p:cNvSpPr>
          <p:nvPr>
            <p:ph idx="1"/>
          </p:nvPr>
        </p:nvSpPr>
        <p:spPr>
          <a:xfrm>
            <a:off x="838200" y="1482436"/>
            <a:ext cx="10515600" cy="4694527"/>
          </a:xfrm>
        </p:spPr>
        <p:txBody>
          <a:bodyPr>
            <a:normAutofit fontScale="62500" lnSpcReduction="20000"/>
          </a:bodyPr>
          <a:lstStyle/>
          <a:p>
            <a:r>
              <a:rPr lang="en-US" dirty="0"/>
              <a:t>CDC’s Cleaning and Disinfecting Guidance: Everyday Steps, Steps When Someone is Sick, and Considerations for Employers</a:t>
            </a:r>
            <a:br>
              <a:rPr lang="en-US" dirty="0"/>
            </a:br>
            <a:r>
              <a:rPr lang="en-US" dirty="0">
                <a:hlinkClick r:id="rId2"/>
              </a:rPr>
              <a:t>https://www.cdc.gov/coronavirus/2019-ncov/community/disinfecting-building-facility.html</a:t>
            </a:r>
            <a:endParaRPr lang="en-US" dirty="0"/>
          </a:p>
          <a:p>
            <a:r>
              <a:rPr lang="en-US" dirty="0"/>
              <a:t>CDC’s Cleaning and Disinfecting Guidance for Community Locations: </a:t>
            </a:r>
            <a:r>
              <a:rPr lang="en-US" dirty="0">
                <a:hlinkClick r:id="rId3"/>
              </a:rPr>
              <a:t>https://www.cdc.gov/coronavirus/2019-ncov/community/organizations/cleaning-disinfection.html</a:t>
            </a:r>
            <a:endParaRPr lang="en-US" dirty="0"/>
          </a:p>
          <a:p>
            <a:r>
              <a:rPr lang="en-US" dirty="0"/>
              <a:t>Coronaviruses on surfaces and objects naturally die within hours to days. Warmer temperatures and exposure to sunlight will reduce the time the virus survives on surfaces and objects.</a:t>
            </a:r>
          </a:p>
          <a:p>
            <a:r>
              <a:rPr lang="en-US" dirty="0"/>
              <a:t>Normal routine cleaning with soap and water removes germs and dirt from surfaces. It lowers the risk of spreading COVID-19 infection.</a:t>
            </a:r>
          </a:p>
          <a:p>
            <a:r>
              <a:rPr lang="en-US" dirty="0"/>
              <a:t>Do not overuse or stockpile disinfectants or other supplies.  This can result in shortages of appropriate products for others to use in critical situations.</a:t>
            </a:r>
          </a:p>
          <a:p>
            <a:r>
              <a:rPr lang="en-US" dirty="0"/>
              <a:t>Always wear gloves appropriate for the chemicals being used when you are cleaning and disinfecting. Additional personal protective equipment (PPE) may be needed based on setting and product. For more information, see </a:t>
            </a:r>
            <a:r>
              <a:rPr lang="en-US" u="sng" dirty="0">
                <a:hlinkClick r:id="rId3"/>
              </a:rPr>
              <a:t>CDC’s website on Cleaning and Disinfection for Community Facilities</a:t>
            </a:r>
            <a:r>
              <a:rPr lang="en-US" dirty="0"/>
              <a:t>.</a:t>
            </a:r>
          </a:p>
          <a:p>
            <a:r>
              <a:rPr lang="en-US" dirty="0"/>
              <a:t>Practice social distancing, wear facial coverings, and follow proper prevention hygiene, such as washing your hands frequently and using alcohol-based (at least 60% alcohol) hand sanitizer when soap and water are not available.</a:t>
            </a:r>
          </a:p>
          <a:p>
            <a:endParaRPr lang="en-US" dirty="0"/>
          </a:p>
          <a:p>
            <a:endParaRPr lang="en-US" dirty="0"/>
          </a:p>
        </p:txBody>
      </p:sp>
      <p:sp>
        <p:nvSpPr>
          <p:cNvPr id="4" name="Slide Number Placeholder 3">
            <a:extLst>
              <a:ext uri="{FF2B5EF4-FFF2-40B4-BE49-F238E27FC236}">
                <a16:creationId xmlns:a16="http://schemas.microsoft.com/office/drawing/2014/main" id="{89AE9644-171D-45AA-9C95-24D508008F30}"/>
              </a:ext>
            </a:extLst>
          </p:cNvPr>
          <p:cNvSpPr>
            <a:spLocks noGrp="1"/>
          </p:cNvSpPr>
          <p:nvPr>
            <p:ph type="sldNum" sz="quarter" idx="12"/>
          </p:nvPr>
        </p:nvSpPr>
        <p:spPr/>
        <p:txBody>
          <a:bodyPr/>
          <a:lstStyle/>
          <a:p>
            <a:fld id="{87BF63E0-E114-465A-B397-ECBC5DCA7EE5}" type="slidenum">
              <a:rPr lang="en-US" smtClean="0"/>
              <a:t>3</a:t>
            </a:fld>
            <a:endParaRPr lang="en-US"/>
          </a:p>
        </p:txBody>
      </p:sp>
    </p:spTree>
    <p:extLst>
      <p:ext uri="{BB962C8B-B14F-4D97-AF65-F5344CB8AC3E}">
        <p14:creationId xmlns:p14="http://schemas.microsoft.com/office/powerpoint/2010/main" val="2688668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1622C-C0B3-42F3-9001-F4FAEC3A09AA}"/>
              </a:ext>
            </a:extLst>
          </p:cNvPr>
          <p:cNvSpPr>
            <a:spLocks noGrp="1"/>
          </p:cNvSpPr>
          <p:nvPr>
            <p:ph type="title"/>
          </p:nvPr>
        </p:nvSpPr>
        <p:spPr/>
        <p:txBody>
          <a:bodyPr/>
          <a:lstStyle/>
          <a:p>
            <a:r>
              <a:rPr lang="en-US" b="1" dirty="0"/>
              <a:t>Cleaning Strategy</a:t>
            </a:r>
          </a:p>
        </p:txBody>
      </p:sp>
      <p:sp>
        <p:nvSpPr>
          <p:cNvPr id="3" name="Content Placeholder 2">
            <a:extLst>
              <a:ext uri="{FF2B5EF4-FFF2-40B4-BE49-F238E27FC236}">
                <a16:creationId xmlns:a16="http://schemas.microsoft.com/office/drawing/2014/main" id="{DF2AAA21-D95E-4DF4-8620-A3E8153F1AB2}"/>
              </a:ext>
            </a:extLst>
          </p:cNvPr>
          <p:cNvSpPr>
            <a:spLocks noGrp="1"/>
          </p:cNvSpPr>
          <p:nvPr>
            <p:ph idx="1"/>
          </p:nvPr>
        </p:nvSpPr>
        <p:spPr/>
        <p:txBody>
          <a:bodyPr>
            <a:normAutofit fontScale="77500" lnSpcReduction="20000"/>
          </a:bodyPr>
          <a:lstStyle/>
          <a:p>
            <a:r>
              <a:rPr lang="en-US" dirty="0"/>
              <a:t>Most surfaces and objects will just need normal routine cleaning. </a:t>
            </a:r>
          </a:p>
          <a:p>
            <a:r>
              <a:rPr lang="en-US" dirty="0"/>
              <a:t>Frequently touched surfaces and objects like light switches and doorknobs will need to be cleaned and then disinfected to further reduce the risk of germs on surfaces and objects.</a:t>
            </a:r>
          </a:p>
          <a:p>
            <a:pPr lvl="1"/>
            <a:r>
              <a:rPr lang="en-US" dirty="0"/>
              <a:t>First, clean the surface or object with soap and water.</a:t>
            </a:r>
          </a:p>
          <a:p>
            <a:pPr lvl="1"/>
            <a:r>
              <a:rPr lang="en-US" dirty="0"/>
              <a:t>Then, disinfect using an </a:t>
            </a:r>
            <a:r>
              <a:rPr lang="en-US" u="sng" dirty="0">
                <a:hlinkClick r:id="rId2"/>
              </a:rPr>
              <a:t>EPA-approved disinfectant</a:t>
            </a:r>
            <a:r>
              <a:rPr lang="en-US" dirty="0"/>
              <a:t>.</a:t>
            </a:r>
          </a:p>
          <a:p>
            <a:pPr lvl="1"/>
            <a:r>
              <a:rPr lang="en-US" dirty="0"/>
              <a:t>If an EPA-approved disinfectant is unavailable, you can use 1/3 cup of bleach added to 1 gallon of water, or 70% alcohol solutions to disinfect. Do not mix bleach or other cleaning and disinfection products together. Find additional information at </a:t>
            </a:r>
            <a:r>
              <a:rPr lang="en-US" u="sng" dirty="0">
                <a:hlinkClick r:id="rId3"/>
              </a:rPr>
              <a:t>CDC’s website on Cleaning and Disinfecting Your Facility.</a:t>
            </a:r>
            <a:endParaRPr lang="en-US" u="sng" dirty="0"/>
          </a:p>
          <a:p>
            <a:r>
              <a:rPr lang="en-US" dirty="0"/>
              <a:t>Consider what items can be moved or removed completely to reduce frequent handling or contact from multiple people. Soft and porous materials, such as area rugs and seating, may be removed or stored to reduce the challenges with cleaning and disinfecting them. </a:t>
            </a:r>
          </a:p>
          <a:p>
            <a:r>
              <a:rPr lang="en-US" dirty="0"/>
              <a:t>It is critical that your plan includes how to maintain a cleaning and disinfecting strategy both during isolation and after reopening.</a:t>
            </a:r>
          </a:p>
          <a:p>
            <a:endParaRPr lang="en-US" dirty="0"/>
          </a:p>
        </p:txBody>
      </p:sp>
      <p:sp>
        <p:nvSpPr>
          <p:cNvPr id="4" name="Rectangle 3">
            <a:extLst>
              <a:ext uri="{FF2B5EF4-FFF2-40B4-BE49-F238E27FC236}">
                <a16:creationId xmlns:a16="http://schemas.microsoft.com/office/drawing/2014/main" id="{6553F299-CD95-426B-A6FA-9C506C961D27}"/>
              </a:ext>
            </a:extLst>
          </p:cNvPr>
          <p:cNvSpPr/>
          <p:nvPr/>
        </p:nvSpPr>
        <p:spPr>
          <a:xfrm>
            <a:off x="5952177" y="6492875"/>
            <a:ext cx="6096000" cy="307777"/>
          </a:xfrm>
          <a:prstGeom prst="rect">
            <a:avLst/>
          </a:prstGeom>
        </p:spPr>
        <p:txBody>
          <a:bodyPr>
            <a:spAutoFit/>
          </a:bodyPr>
          <a:lstStyle/>
          <a:p>
            <a:r>
              <a:rPr lang="en-US" sz="1400" dirty="0">
                <a:hlinkClick r:id="rId4"/>
              </a:rPr>
              <a:t>https://www.cdc.gov/coronavirus/2019-ncov/community/reopen-guidance.html</a:t>
            </a:r>
            <a:endParaRPr lang="en-US" sz="1400" dirty="0"/>
          </a:p>
        </p:txBody>
      </p:sp>
      <p:sp>
        <p:nvSpPr>
          <p:cNvPr id="5" name="Slide Number Placeholder 4">
            <a:extLst>
              <a:ext uri="{FF2B5EF4-FFF2-40B4-BE49-F238E27FC236}">
                <a16:creationId xmlns:a16="http://schemas.microsoft.com/office/drawing/2014/main" id="{6CB26056-BA03-4A21-835B-C0DFBF6E6326}"/>
              </a:ext>
            </a:extLst>
          </p:cNvPr>
          <p:cNvSpPr>
            <a:spLocks noGrp="1"/>
          </p:cNvSpPr>
          <p:nvPr>
            <p:ph type="sldNum" sz="quarter" idx="12"/>
          </p:nvPr>
        </p:nvSpPr>
        <p:spPr/>
        <p:txBody>
          <a:bodyPr/>
          <a:lstStyle/>
          <a:p>
            <a:fld id="{87BF63E0-E114-465A-B397-ECBC5DCA7EE5}" type="slidenum">
              <a:rPr lang="en-US" smtClean="0"/>
              <a:t>4</a:t>
            </a:fld>
            <a:endParaRPr lang="en-US"/>
          </a:p>
        </p:txBody>
      </p:sp>
    </p:spTree>
    <p:extLst>
      <p:ext uri="{BB962C8B-B14F-4D97-AF65-F5344CB8AC3E}">
        <p14:creationId xmlns:p14="http://schemas.microsoft.com/office/powerpoint/2010/main" val="3502290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F0C82-DB87-4A1B-A776-FD8E8F3A340B}"/>
              </a:ext>
            </a:extLst>
          </p:cNvPr>
          <p:cNvSpPr>
            <a:spLocks noGrp="1"/>
          </p:cNvSpPr>
          <p:nvPr>
            <p:ph type="title"/>
          </p:nvPr>
        </p:nvSpPr>
        <p:spPr/>
        <p:txBody>
          <a:bodyPr/>
          <a:lstStyle/>
          <a:p>
            <a:r>
              <a:rPr lang="en-US" b="1" dirty="0"/>
              <a:t>Cleaning guidance for reopening</a:t>
            </a:r>
          </a:p>
        </p:txBody>
      </p:sp>
      <p:sp>
        <p:nvSpPr>
          <p:cNvPr id="3" name="Content Placeholder 2">
            <a:extLst>
              <a:ext uri="{FF2B5EF4-FFF2-40B4-BE49-F238E27FC236}">
                <a16:creationId xmlns:a16="http://schemas.microsoft.com/office/drawing/2014/main" id="{ED8D0CB3-52F0-4DD4-8417-99A42E645C1B}"/>
              </a:ext>
            </a:extLst>
          </p:cNvPr>
          <p:cNvSpPr>
            <a:spLocks noGrp="1"/>
          </p:cNvSpPr>
          <p:nvPr>
            <p:ph idx="1"/>
          </p:nvPr>
        </p:nvSpPr>
        <p:spPr/>
        <p:txBody>
          <a:bodyPr/>
          <a:lstStyle/>
          <a:p>
            <a:r>
              <a:rPr lang="en-US" dirty="0"/>
              <a:t>CDC’s Reopening Guidance for Cleaning and Disinfecting Public Spaces, Workplaces, Businesses, Schools, and Homes</a:t>
            </a:r>
            <a:br>
              <a:rPr lang="en-US" dirty="0"/>
            </a:br>
            <a:r>
              <a:rPr lang="en-US" dirty="0">
                <a:hlinkClick r:id="rId2"/>
              </a:rPr>
              <a:t>https://www.cdc.gov/coronavirus/2019-ncov/community/reopen-guidance.html</a:t>
            </a:r>
            <a:endParaRPr lang="en-US" dirty="0"/>
          </a:p>
          <a:p>
            <a:pPr lvl="1"/>
            <a:r>
              <a:rPr lang="en-US" dirty="0"/>
              <a:t>See </a:t>
            </a:r>
            <a:r>
              <a:rPr lang="en-US" u="sng" dirty="0">
                <a:hlinkClick r:id="rId3"/>
              </a:rPr>
              <a:t>Cleaning &amp; Disinfecting Decision Tool</a:t>
            </a:r>
            <a:endParaRPr lang="en-US" u="sng" dirty="0"/>
          </a:p>
          <a:p>
            <a:pPr lvl="1"/>
            <a:r>
              <a:rPr lang="en-US" dirty="0">
                <a:hlinkClick r:id="rId4"/>
              </a:rPr>
              <a:t>Reopening Guidance for Cleaning and Disinfecting</a:t>
            </a:r>
            <a:endParaRPr lang="en-US" dirty="0"/>
          </a:p>
        </p:txBody>
      </p:sp>
      <p:sp>
        <p:nvSpPr>
          <p:cNvPr id="4" name="Slide Number Placeholder 3">
            <a:extLst>
              <a:ext uri="{FF2B5EF4-FFF2-40B4-BE49-F238E27FC236}">
                <a16:creationId xmlns:a16="http://schemas.microsoft.com/office/drawing/2014/main" id="{EE751500-D21E-44A9-A96B-00575D67C449}"/>
              </a:ext>
            </a:extLst>
          </p:cNvPr>
          <p:cNvSpPr>
            <a:spLocks noGrp="1"/>
          </p:cNvSpPr>
          <p:nvPr>
            <p:ph type="sldNum" sz="quarter" idx="12"/>
          </p:nvPr>
        </p:nvSpPr>
        <p:spPr>
          <a:xfrm>
            <a:off x="838200" y="6356350"/>
            <a:ext cx="2743200" cy="365125"/>
          </a:xfrm>
        </p:spPr>
        <p:txBody>
          <a:bodyPr/>
          <a:lstStyle/>
          <a:p>
            <a:fld id="{87BF63E0-E114-465A-B397-ECBC5DCA7EE5}" type="slidenum">
              <a:rPr lang="en-US" smtClean="0"/>
              <a:t>5</a:t>
            </a:fld>
            <a:endParaRPr lang="en-US" dirty="0"/>
          </a:p>
        </p:txBody>
      </p:sp>
    </p:spTree>
    <p:extLst>
      <p:ext uri="{BB962C8B-B14F-4D97-AF65-F5344CB8AC3E}">
        <p14:creationId xmlns:p14="http://schemas.microsoft.com/office/powerpoint/2010/main" val="513534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B54B8-7CAD-4AA2-A0AA-D1C6BD0ADEFB}"/>
              </a:ext>
            </a:extLst>
          </p:cNvPr>
          <p:cNvSpPr>
            <a:spLocks noGrp="1"/>
          </p:cNvSpPr>
          <p:nvPr>
            <p:ph type="title"/>
          </p:nvPr>
        </p:nvSpPr>
        <p:spPr/>
        <p:txBody>
          <a:bodyPr/>
          <a:lstStyle/>
          <a:p>
            <a:r>
              <a:rPr lang="en-US" dirty="0"/>
              <a:t>Considerations for supporting people who are COVID+</a:t>
            </a:r>
          </a:p>
        </p:txBody>
      </p:sp>
      <p:sp>
        <p:nvSpPr>
          <p:cNvPr id="3" name="Content Placeholder 2">
            <a:extLst>
              <a:ext uri="{FF2B5EF4-FFF2-40B4-BE49-F238E27FC236}">
                <a16:creationId xmlns:a16="http://schemas.microsoft.com/office/drawing/2014/main" id="{6EDA3B37-FFA2-4BA2-A6EB-D2F521F1432F}"/>
              </a:ext>
            </a:extLst>
          </p:cNvPr>
          <p:cNvSpPr>
            <a:spLocks noGrp="1"/>
          </p:cNvSpPr>
          <p:nvPr>
            <p:ph idx="1"/>
          </p:nvPr>
        </p:nvSpPr>
        <p:spPr>
          <a:xfrm>
            <a:off x="838200" y="1825624"/>
            <a:ext cx="10515600" cy="4530725"/>
          </a:xfrm>
        </p:spPr>
        <p:txBody>
          <a:bodyPr>
            <a:normAutofit fontScale="92500" lnSpcReduction="20000"/>
          </a:bodyPr>
          <a:lstStyle/>
          <a:p>
            <a:r>
              <a:rPr lang="en-US" sz="1800" dirty="0"/>
              <a:t>Try to keep those who are positive from those who are negative as much as possible.</a:t>
            </a:r>
          </a:p>
          <a:p>
            <a:pPr lvl="1"/>
            <a:r>
              <a:rPr lang="en-US" sz="1600" dirty="0"/>
              <a:t>In a separate room, using a separate bathroom if possible.  If separate bathroom is not possible, disinfect after each use.</a:t>
            </a:r>
          </a:p>
          <a:p>
            <a:pPr lvl="1"/>
            <a:r>
              <a:rPr lang="en-US" sz="1600" dirty="0"/>
              <a:t>Try to stay at least 6 feet away from other people</a:t>
            </a:r>
          </a:p>
          <a:p>
            <a:pPr lvl="1"/>
            <a:r>
              <a:rPr lang="en-US" sz="1600" dirty="0"/>
              <a:t>If possible have the person wear a cloth face cover over nose and mouth if then need to be near other people.  It is not necessary or advisable for people with I/DD to wear a cloth face covering when they are alone.  Don’t put on people who are having trouble breathing or who cannot remove it on their own.</a:t>
            </a:r>
          </a:p>
          <a:p>
            <a:r>
              <a:rPr lang="en-US" sz="1800" dirty="0"/>
              <a:t>Individuals who are COVID+ need their own dishes, drinking glasses, cups, eating utensils, towels, and bedding.</a:t>
            </a:r>
          </a:p>
          <a:p>
            <a:r>
              <a:rPr lang="en-US" sz="1800" dirty="0"/>
              <a:t>Encourage regular handwashing for staff and people with I/DD.</a:t>
            </a:r>
          </a:p>
          <a:p>
            <a:r>
              <a:rPr lang="en-US" sz="1800" dirty="0"/>
              <a:t>Consider having a pulse oximeter available to all residential locations.  If a person with I/DD tests positive or is symptomatic, take their full vital signs (temperature, blood pressure, pulse, respiratory rate, oxygen saturation - oximeter reading) at least twice a day.  Provide clear guidance to staff as to when to call emergency services for abnormal vital signs and other early warning signs of COVID emergencies such as </a:t>
            </a:r>
            <a:r>
              <a:rPr lang="en-US" sz="1800" dirty="0">
                <a:hlinkClick r:id="rId2"/>
              </a:rPr>
              <a:t>https://www.cdc.gov/coronavirus/2019-ncov/if-you-are-sick/steps-when-sick.html#warning-signs</a:t>
            </a:r>
            <a:r>
              <a:rPr lang="en-US" sz="1800" dirty="0"/>
              <a:t>, and when to consult the person’s PCP.  In non-emergency situations, increase frequency of monitoring vitals if slightly abnormal and communicate with person’s PCP for individualized guidance.</a:t>
            </a:r>
          </a:p>
          <a:p>
            <a:r>
              <a:rPr lang="en-US" sz="1800" dirty="0"/>
              <a:t>If COVID positive, call the person’s PCP early in the process to make sure that everyone understands code status so there aren’t mistakes made when someone gets really sick and we can institute preventive measures as early as possible.</a:t>
            </a:r>
          </a:p>
          <a:p>
            <a:r>
              <a:rPr lang="en-US" sz="1800" dirty="0"/>
              <a:t>Staffing considerations</a:t>
            </a:r>
          </a:p>
        </p:txBody>
      </p:sp>
      <p:sp>
        <p:nvSpPr>
          <p:cNvPr id="4" name="Rectangle 3">
            <a:extLst>
              <a:ext uri="{FF2B5EF4-FFF2-40B4-BE49-F238E27FC236}">
                <a16:creationId xmlns:a16="http://schemas.microsoft.com/office/drawing/2014/main" id="{F3499F72-28BC-4C93-8095-1DEB5B9B7AD6}"/>
              </a:ext>
            </a:extLst>
          </p:cNvPr>
          <p:cNvSpPr/>
          <p:nvPr/>
        </p:nvSpPr>
        <p:spPr>
          <a:xfrm>
            <a:off x="4904508" y="6338986"/>
            <a:ext cx="6899563" cy="307777"/>
          </a:xfrm>
          <a:prstGeom prst="rect">
            <a:avLst/>
          </a:prstGeom>
        </p:spPr>
        <p:txBody>
          <a:bodyPr wrap="square">
            <a:spAutoFit/>
          </a:bodyPr>
          <a:lstStyle/>
          <a:p>
            <a:pPr algn="r"/>
            <a:r>
              <a:rPr lang="en-US" sz="1400" dirty="0">
                <a:hlinkClick r:id="rId3"/>
              </a:rPr>
              <a:t>https://www.cdc.gov/coronavirus/2019-ncov/if-you-are-sick/steps-when-sick.html</a:t>
            </a:r>
            <a:endParaRPr lang="en-US" sz="1400" dirty="0"/>
          </a:p>
        </p:txBody>
      </p:sp>
      <p:sp>
        <p:nvSpPr>
          <p:cNvPr id="5" name="Slide Number Placeholder 4">
            <a:extLst>
              <a:ext uri="{FF2B5EF4-FFF2-40B4-BE49-F238E27FC236}">
                <a16:creationId xmlns:a16="http://schemas.microsoft.com/office/drawing/2014/main" id="{0B06DC4D-1A38-4714-A6C9-44D790BB6F74}"/>
              </a:ext>
            </a:extLst>
          </p:cNvPr>
          <p:cNvSpPr>
            <a:spLocks noGrp="1"/>
          </p:cNvSpPr>
          <p:nvPr>
            <p:ph type="sldNum" sz="quarter" idx="12"/>
          </p:nvPr>
        </p:nvSpPr>
        <p:spPr/>
        <p:txBody>
          <a:bodyPr/>
          <a:lstStyle/>
          <a:p>
            <a:fld id="{87BF63E0-E114-465A-B397-ECBC5DCA7EE5}" type="slidenum">
              <a:rPr lang="en-US" smtClean="0"/>
              <a:t>6</a:t>
            </a:fld>
            <a:endParaRPr lang="en-US"/>
          </a:p>
        </p:txBody>
      </p:sp>
    </p:spTree>
    <p:extLst>
      <p:ext uri="{BB962C8B-B14F-4D97-AF65-F5344CB8AC3E}">
        <p14:creationId xmlns:p14="http://schemas.microsoft.com/office/powerpoint/2010/main" val="3453817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B599-DB10-4C1A-AE0F-D42D54D8F00D}"/>
              </a:ext>
            </a:extLst>
          </p:cNvPr>
          <p:cNvSpPr>
            <a:spLocks noGrp="1"/>
          </p:cNvSpPr>
          <p:nvPr>
            <p:ph type="title"/>
          </p:nvPr>
        </p:nvSpPr>
        <p:spPr/>
        <p:txBody>
          <a:bodyPr/>
          <a:lstStyle/>
          <a:p>
            <a:r>
              <a:rPr lang="en-US" dirty="0"/>
              <a:t>Understand risk factors</a:t>
            </a:r>
          </a:p>
        </p:txBody>
      </p:sp>
      <p:sp>
        <p:nvSpPr>
          <p:cNvPr id="3" name="Content Placeholder 2">
            <a:extLst>
              <a:ext uri="{FF2B5EF4-FFF2-40B4-BE49-F238E27FC236}">
                <a16:creationId xmlns:a16="http://schemas.microsoft.com/office/drawing/2014/main" id="{479B99A3-6D61-41BC-BCB5-BBAF87950528}"/>
              </a:ext>
            </a:extLst>
          </p:cNvPr>
          <p:cNvSpPr>
            <a:spLocks noGrp="1"/>
          </p:cNvSpPr>
          <p:nvPr>
            <p:ph idx="1"/>
          </p:nvPr>
        </p:nvSpPr>
        <p:spPr/>
        <p:txBody>
          <a:bodyPr>
            <a:normAutofit fontScale="92500" lnSpcReduction="20000"/>
          </a:bodyPr>
          <a:lstStyle/>
          <a:p>
            <a:pPr lvl="0"/>
            <a:r>
              <a:rPr lang="en-US" dirty="0"/>
              <a:t>People with the following characteristics can be at higher risk of COVID19 infection and associated adverse effects: </a:t>
            </a:r>
          </a:p>
          <a:p>
            <a:pPr lvl="1"/>
            <a:r>
              <a:rPr lang="en-US" dirty="0"/>
              <a:t>People of any age who live in congregate settings such as institutions, nursing homes or long-term care facilities. </a:t>
            </a:r>
          </a:p>
          <a:p>
            <a:pPr lvl="1"/>
            <a:r>
              <a:rPr lang="en-US" dirty="0"/>
              <a:t>People over the age 65 years. </a:t>
            </a:r>
          </a:p>
          <a:p>
            <a:pPr lvl="1"/>
            <a:r>
              <a:rPr lang="en-US" dirty="0"/>
              <a:t>People with chronic lung disease or moderate-to-severe asthma.</a:t>
            </a:r>
          </a:p>
          <a:p>
            <a:pPr lvl="1"/>
            <a:r>
              <a:rPr lang="en-US" dirty="0"/>
              <a:t>People who have serious heart conditions.</a:t>
            </a:r>
          </a:p>
          <a:p>
            <a:pPr lvl="1"/>
            <a:r>
              <a:rPr lang="en-US" dirty="0"/>
              <a:t>People with severe obesity (body mass index [BMI] </a:t>
            </a:r>
            <a:r>
              <a:rPr lang="en-US" u="sng" dirty="0"/>
              <a:t>&gt;</a:t>
            </a:r>
            <a:r>
              <a:rPr lang="en-US" dirty="0"/>
              <a:t>40).</a:t>
            </a:r>
          </a:p>
          <a:p>
            <a:pPr lvl="1"/>
            <a:r>
              <a:rPr lang="en-US" dirty="0"/>
              <a:t>People with underlying medical conditions, particularly if not well controlled, such as those with diabetes, renal failure, heart disease or liver disease.</a:t>
            </a:r>
          </a:p>
          <a:p>
            <a:pPr lvl="1"/>
            <a:r>
              <a:rPr lang="en-US" dirty="0"/>
              <a:t>People who are immunocompromised related to conditions such as cancer treatment, smoking, bone marrow or organ transplantation, and other conditions that affect the immune system, poorly controlled HIV or AIDS, and prolonged use of corticosteroids and other immune weakening medications. </a:t>
            </a:r>
          </a:p>
          <a:p>
            <a:pPr lvl="1"/>
            <a:endParaRPr lang="en-US" dirty="0"/>
          </a:p>
        </p:txBody>
      </p:sp>
      <p:sp>
        <p:nvSpPr>
          <p:cNvPr id="4" name="Slide Number Placeholder 3">
            <a:extLst>
              <a:ext uri="{FF2B5EF4-FFF2-40B4-BE49-F238E27FC236}">
                <a16:creationId xmlns:a16="http://schemas.microsoft.com/office/drawing/2014/main" id="{5B99CABE-2E00-4CD3-BF8F-1AB11D5EDD56}"/>
              </a:ext>
            </a:extLst>
          </p:cNvPr>
          <p:cNvSpPr>
            <a:spLocks noGrp="1"/>
          </p:cNvSpPr>
          <p:nvPr>
            <p:ph type="sldNum" sz="quarter" idx="12"/>
          </p:nvPr>
        </p:nvSpPr>
        <p:spPr/>
        <p:txBody>
          <a:bodyPr/>
          <a:lstStyle/>
          <a:p>
            <a:fld id="{87BF63E0-E114-465A-B397-ECBC5DCA7EE5}" type="slidenum">
              <a:rPr lang="en-US" smtClean="0"/>
              <a:t>7</a:t>
            </a:fld>
            <a:endParaRPr lang="en-US"/>
          </a:p>
        </p:txBody>
      </p:sp>
    </p:spTree>
    <p:extLst>
      <p:ext uri="{BB962C8B-B14F-4D97-AF65-F5344CB8AC3E}">
        <p14:creationId xmlns:p14="http://schemas.microsoft.com/office/powerpoint/2010/main" val="82934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9D97E-9DF8-4E52-A06C-78F55613F1B1}"/>
              </a:ext>
            </a:extLst>
          </p:cNvPr>
          <p:cNvSpPr>
            <a:spLocks noGrp="1"/>
          </p:cNvSpPr>
          <p:nvPr>
            <p:ph type="title"/>
          </p:nvPr>
        </p:nvSpPr>
        <p:spPr/>
        <p:txBody>
          <a:bodyPr/>
          <a:lstStyle/>
          <a:p>
            <a:r>
              <a:rPr lang="en-US" dirty="0"/>
              <a:t>Transportation</a:t>
            </a:r>
          </a:p>
        </p:txBody>
      </p:sp>
      <p:sp>
        <p:nvSpPr>
          <p:cNvPr id="3" name="Content Placeholder 2">
            <a:extLst>
              <a:ext uri="{FF2B5EF4-FFF2-40B4-BE49-F238E27FC236}">
                <a16:creationId xmlns:a16="http://schemas.microsoft.com/office/drawing/2014/main" id="{D41DCE9C-DF72-4122-B1DE-1ECFD40B802D}"/>
              </a:ext>
            </a:extLst>
          </p:cNvPr>
          <p:cNvSpPr>
            <a:spLocks noGrp="1"/>
          </p:cNvSpPr>
          <p:nvPr>
            <p:ph idx="1"/>
          </p:nvPr>
        </p:nvSpPr>
        <p:spPr>
          <a:xfrm>
            <a:off x="838200" y="1482436"/>
            <a:ext cx="10515600" cy="4694527"/>
          </a:xfrm>
        </p:spPr>
        <p:txBody>
          <a:bodyPr>
            <a:normAutofit/>
          </a:bodyPr>
          <a:lstStyle/>
          <a:p>
            <a:r>
              <a:rPr lang="en-US" sz="1600" dirty="0"/>
              <a:t>When possible, use vehicles that have isolated driver and passenger compartments to provide separate ventilation to each area. Close the door/window between these compartments before bringing the passenger on board.</a:t>
            </a:r>
          </a:p>
          <a:p>
            <a:pPr lvl="0"/>
            <a:r>
              <a:rPr lang="en-US" sz="1600" dirty="0"/>
              <a:t>During transport, vehicle ventilation in both compartments should be on non-recirculated mode to maximize air changes that reduce potentially infectious particles in the vehicle.</a:t>
            </a:r>
          </a:p>
          <a:p>
            <a:pPr lvl="0"/>
            <a:r>
              <a:rPr lang="en-US" sz="1600" dirty="0"/>
              <a:t>If the vehicle has a rear exhaust fan, use it to draw air away from the cab, toward the passenger area, and out the back end of the vehicle.</a:t>
            </a:r>
          </a:p>
          <a:p>
            <a:r>
              <a:rPr lang="en-US" sz="1600" dirty="0"/>
              <a:t>If a vehicle without an isolated driver compartment and ventilation must be used, open the outside air vents in the driver area and turn on the rear exhaust ventilation fans to the highest setting. This will create a negative pressure gradient in the passenger area.</a:t>
            </a:r>
          </a:p>
          <a:p>
            <a:r>
              <a:rPr lang="en-US" sz="1600" dirty="0"/>
              <a:t>For transport, the passenger should wear a facemask to contain secretions.</a:t>
            </a:r>
          </a:p>
          <a:p>
            <a:r>
              <a:rPr lang="en-US" sz="1600" dirty="0"/>
              <a:t>If transport personnel must prepare the passenger for transport (e.g., transfer them to the wheelchair or into the vehicle), transport personnel should wear </a:t>
            </a:r>
            <a:r>
              <a:rPr lang="en-US" sz="1600" u="sng" dirty="0">
                <a:hlinkClick r:id="rId2"/>
              </a:rPr>
              <a:t>all recommended PPE</a:t>
            </a:r>
            <a:r>
              <a:rPr lang="en-US" sz="1600" dirty="0"/>
              <a:t> (gloves, a gown, respiratory protection that is at least as protective as a fit-tested NIOSH-certified disposable N95 filtering facepiece respirator or facemask—if a respirator is not available—and eye protection [i.e., goggles or disposable face shield that covers the front and sides of the face]). This recommendation is needed because these interactions typically involve close, often face-to-face, contact with the passenger in an enclosed space (e.g., patient room). Once the participant has been transferred to the wheelchair (and prior to exiting the room), transporters should remove their gown, gloves, and eye protection and perform hand hygiene.</a:t>
            </a:r>
          </a:p>
        </p:txBody>
      </p:sp>
      <p:sp>
        <p:nvSpPr>
          <p:cNvPr id="4" name="Rectangle 3">
            <a:extLst>
              <a:ext uri="{FF2B5EF4-FFF2-40B4-BE49-F238E27FC236}">
                <a16:creationId xmlns:a16="http://schemas.microsoft.com/office/drawing/2014/main" id="{108DA51E-C5F5-412B-98B5-75D704250265}"/>
              </a:ext>
            </a:extLst>
          </p:cNvPr>
          <p:cNvSpPr/>
          <p:nvPr/>
        </p:nvSpPr>
        <p:spPr>
          <a:xfrm>
            <a:off x="5403273" y="6354375"/>
            <a:ext cx="6788727" cy="276999"/>
          </a:xfrm>
          <a:prstGeom prst="rect">
            <a:avLst/>
          </a:prstGeom>
        </p:spPr>
        <p:txBody>
          <a:bodyPr wrap="square">
            <a:spAutoFit/>
          </a:bodyPr>
          <a:lstStyle/>
          <a:p>
            <a:pPr algn="r"/>
            <a:r>
              <a:rPr lang="en-US" sz="1200" dirty="0"/>
              <a:t>CDC (</a:t>
            </a:r>
            <a:r>
              <a:rPr lang="en-US" sz="1200" u="sng" dirty="0">
                <a:hlinkClick r:id="rId3"/>
              </a:rPr>
              <a:t>https://www.cdc.gov/coronavirus/2019-ncov/hcp/infection-control-faq.html</a:t>
            </a:r>
            <a:r>
              <a:rPr lang="en-US" sz="1200" dirty="0"/>
              <a:t>): </a:t>
            </a:r>
          </a:p>
        </p:txBody>
      </p:sp>
      <p:sp>
        <p:nvSpPr>
          <p:cNvPr id="5" name="Slide Number Placeholder 4">
            <a:extLst>
              <a:ext uri="{FF2B5EF4-FFF2-40B4-BE49-F238E27FC236}">
                <a16:creationId xmlns:a16="http://schemas.microsoft.com/office/drawing/2014/main" id="{1F68066D-3691-472D-9F98-D0177A049CEF}"/>
              </a:ext>
            </a:extLst>
          </p:cNvPr>
          <p:cNvSpPr>
            <a:spLocks noGrp="1"/>
          </p:cNvSpPr>
          <p:nvPr>
            <p:ph type="sldNum" sz="quarter" idx="12"/>
          </p:nvPr>
        </p:nvSpPr>
        <p:spPr/>
        <p:txBody>
          <a:bodyPr/>
          <a:lstStyle/>
          <a:p>
            <a:fld id="{87BF63E0-E114-465A-B397-ECBC5DCA7EE5}" type="slidenum">
              <a:rPr lang="en-US" smtClean="0"/>
              <a:t>8</a:t>
            </a:fld>
            <a:endParaRPr lang="en-US"/>
          </a:p>
        </p:txBody>
      </p:sp>
    </p:spTree>
    <p:extLst>
      <p:ext uri="{BB962C8B-B14F-4D97-AF65-F5344CB8AC3E}">
        <p14:creationId xmlns:p14="http://schemas.microsoft.com/office/powerpoint/2010/main" val="3148194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D246A-BAD9-44CA-AE0E-FFF5DEEDD7A0}"/>
              </a:ext>
            </a:extLst>
          </p:cNvPr>
          <p:cNvSpPr>
            <a:spLocks noGrp="1"/>
          </p:cNvSpPr>
          <p:nvPr>
            <p:ph type="title"/>
          </p:nvPr>
        </p:nvSpPr>
        <p:spPr/>
        <p:txBody>
          <a:bodyPr/>
          <a:lstStyle/>
          <a:p>
            <a:r>
              <a:rPr lang="en-US" dirty="0"/>
              <a:t>Transportation (cont.)</a:t>
            </a:r>
          </a:p>
        </p:txBody>
      </p:sp>
      <p:sp>
        <p:nvSpPr>
          <p:cNvPr id="3" name="Content Placeholder 2">
            <a:extLst>
              <a:ext uri="{FF2B5EF4-FFF2-40B4-BE49-F238E27FC236}">
                <a16:creationId xmlns:a16="http://schemas.microsoft.com/office/drawing/2014/main" id="{596F7135-D8CC-4C19-BF5B-9F5CD4C6C382}"/>
              </a:ext>
            </a:extLst>
          </p:cNvPr>
          <p:cNvSpPr>
            <a:spLocks noGrp="1"/>
          </p:cNvSpPr>
          <p:nvPr>
            <p:ph idx="1"/>
          </p:nvPr>
        </p:nvSpPr>
        <p:spPr/>
        <p:txBody>
          <a:bodyPr>
            <a:normAutofit fontScale="70000" lnSpcReduction="20000"/>
          </a:bodyPr>
          <a:lstStyle/>
          <a:p>
            <a:r>
              <a:rPr lang="en-US" dirty="0"/>
              <a:t>Use of a facemask by the transporter is recommended for anything more than brief encounters with COVID-19 passenger. Additional PPE should not be required unless there is an anticipated need to provide medical assistance during transport (e.g., helping the passenger replace a dislodged facemask).</a:t>
            </a:r>
          </a:p>
          <a:p>
            <a:r>
              <a:rPr lang="en-US" dirty="0"/>
              <a:t>After arrival at their destination, receiving personnel and the transporter (if assisting with transfer) should perform hand hygiene and wear </a:t>
            </a:r>
            <a:r>
              <a:rPr lang="en-US" u="sng" dirty="0">
                <a:hlinkClick r:id="rId2"/>
              </a:rPr>
              <a:t>all recommended PPE</a:t>
            </a:r>
            <a:r>
              <a:rPr lang="en-US" dirty="0"/>
              <a:t>. If still wearing their original respirator or facemask, the transporter should take care to avoid self-contamination when donning the remainder of the recommended PPE. </a:t>
            </a:r>
          </a:p>
          <a:p>
            <a:r>
              <a:rPr lang="en-US" dirty="0"/>
              <a:t>After transporting the participant, leave the doors of the transport vehicle open to allow for sufficient air changes to remove potentially infectious particles.  Then, clean the vehicle while wearing a disposable gown and gloves.  A face shield or facemask and goggles should also be worn if splashes or sprays during cleaning are anticipated. Clean and disinfect the vehicle, including all surfaces that may have come in contact with the person.</a:t>
            </a:r>
          </a:p>
          <a:p>
            <a:pPr lvl="1"/>
            <a:r>
              <a:rPr lang="en-US" dirty="0"/>
              <a:t>Cleaning and Disinfection for Non-emergency Transport Vehicles</a:t>
            </a:r>
            <a:br>
              <a:rPr lang="en-US" dirty="0"/>
            </a:br>
            <a:r>
              <a:rPr lang="en-US" dirty="0">
                <a:hlinkClick r:id="rId3"/>
              </a:rPr>
              <a:t>https://www.cdc.gov/coronavirus/2019-ncov/community/organizations/disinfecting-transport-vehicles.html</a:t>
            </a:r>
            <a:endParaRPr lang="en-US" dirty="0"/>
          </a:p>
          <a:p>
            <a:r>
              <a:rPr lang="en-US" dirty="0"/>
              <a:t>Some ambulance companies may transport people in non-emergency situations for a fee. </a:t>
            </a:r>
          </a:p>
          <a:p>
            <a:endParaRPr lang="en-US" dirty="0"/>
          </a:p>
        </p:txBody>
      </p:sp>
      <p:sp>
        <p:nvSpPr>
          <p:cNvPr id="4" name="Slide Number Placeholder 3">
            <a:extLst>
              <a:ext uri="{FF2B5EF4-FFF2-40B4-BE49-F238E27FC236}">
                <a16:creationId xmlns:a16="http://schemas.microsoft.com/office/drawing/2014/main" id="{782426C2-FE75-4361-B391-3242551BB947}"/>
              </a:ext>
            </a:extLst>
          </p:cNvPr>
          <p:cNvSpPr>
            <a:spLocks noGrp="1"/>
          </p:cNvSpPr>
          <p:nvPr>
            <p:ph type="sldNum" sz="quarter" idx="12"/>
          </p:nvPr>
        </p:nvSpPr>
        <p:spPr/>
        <p:txBody>
          <a:bodyPr/>
          <a:lstStyle/>
          <a:p>
            <a:fld id="{87BF63E0-E114-465A-B397-ECBC5DCA7EE5}" type="slidenum">
              <a:rPr lang="en-US" smtClean="0"/>
              <a:t>9</a:t>
            </a:fld>
            <a:endParaRPr lang="en-US"/>
          </a:p>
        </p:txBody>
      </p:sp>
    </p:spTree>
    <p:extLst>
      <p:ext uri="{BB962C8B-B14F-4D97-AF65-F5344CB8AC3E}">
        <p14:creationId xmlns:p14="http://schemas.microsoft.com/office/powerpoint/2010/main" val="2613821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TotalTime>
  <Words>3069</Words>
  <Application>Microsoft Office PowerPoint</Application>
  <PresentationFormat>Widescreen</PresentationFormat>
  <Paragraphs>141</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Helvetica Neue</vt:lpstr>
      <vt:lpstr>Office Theme</vt:lpstr>
      <vt:lpstr>Discussion of resources and strategies during COVID-19</vt:lpstr>
      <vt:lpstr>Important notes</vt:lpstr>
      <vt:lpstr>Cleaning</vt:lpstr>
      <vt:lpstr>Cleaning Strategy</vt:lpstr>
      <vt:lpstr>Cleaning guidance for reopening</vt:lpstr>
      <vt:lpstr>Considerations for supporting people who are COVID+</vt:lpstr>
      <vt:lpstr>Understand risk factors</vt:lpstr>
      <vt:lpstr>Transportation</vt:lpstr>
      <vt:lpstr>Transportation (cont.)</vt:lpstr>
      <vt:lpstr>Personal Protective Equipment (PPE)</vt:lpstr>
      <vt:lpstr>Personal Protective Equipment (PPE)</vt:lpstr>
      <vt:lpstr>PPE – Guidelines for N95 Use (CDC)</vt:lpstr>
      <vt:lpstr>PPE Extended Use Guidelines</vt:lpstr>
      <vt:lpstr>PPE – When to Discard during Extended Use</vt:lpstr>
      <vt:lpstr>Additional Considerations during Respirator Reuse</vt:lpstr>
      <vt:lpstr>Testing</vt:lpstr>
      <vt:lpstr>Return-to-home considerations</vt:lpstr>
      <vt:lpstr>Further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of resources and strategies during COVID-19</dc:title>
  <dc:creator>Lauer, Emily</dc:creator>
  <cp:lastModifiedBy>Avery Bleichfeld</cp:lastModifiedBy>
  <cp:revision>16</cp:revision>
  <dcterms:created xsi:type="dcterms:W3CDTF">2020-05-01T10:42:42Z</dcterms:created>
  <dcterms:modified xsi:type="dcterms:W3CDTF">2020-05-01T19:15:12Z</dcterms:modified>
</cp:coreProperties>
</file>