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9" r:id="rId3"/>
    <p:sldId id="257" r:id="rId4"/>
    <p:sldId id="348" r:id="rId5"/>
    <p:sldId id="349" r:id="rId6"/>
    <p:sldId id="353" r:id="rId7"/>
    <p:sldId id="350" r:id="rId8"/>
    <p:sldId id="351" r:id="rId9"/>
    <p:sldId id="354" r:id="rId10"/>
    <p:sldId id="311" r:id="rId11"/>
    <p:sldId id="352" r:id="rId12"/>
    <p:sldId id="28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ney, Caitlin (EHS)" initials="CC(" lastIdx="1" clrIdx="0">
    <p:extLst>
      <p:ext uri="{19B8F6BF-5375-455C-9EA6-DF929625EA0E}">
        <p15:presenceInfo xmlns:p15="http://schemas.microsoft.com/office/powerpoint/2012/main" userId="S::Caitlin.Carney@mass.gov::f2054182-0dcb-4ea9-abdd-d9c85ca6fa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CC3300"/>
    <a:srgbClr val="E1801F"/>
    <a:srgbClr val="70AD47"/>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38" autoAdjust="0"/>
    <p:restoredTop sz="86358" autoAdjust="0"/>
  </p:normalViewPr>
  <p:slideViewPr>
    <p:cSldViewPr snapToGrid="0">
      <p:cViewPr varScale="1">
        <p:scale>
          <a:sx n="98" d="100"/>
          <a:sy n="98" d="100"/>
        </p:scale>
        <p:origin x="124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3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D5E5E3-73B5-41D3-A943-E64A9FEC5E15}" type="datetimeFigureOut">
              <a:rPr lang="en-US" smtClean="0"/>
              <a:t>9/19/2021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255D70-E2DB-445C-BBDB-2B20A95DB772}" type="slidenum">
              <a:rPr lang="en-US" smtClean="0"/>
              <a:t>‹#›</a:t>
            </a:fld>
            <a:endParaRPr lang="en-US"/>
          </a:p>
        </p:txBody>
      </p:sp>
    </p:spTree>
    <p:extLst>
      <p:ext uri="{BB962C8B-B14F-4D97-AF65-F5344CB8AC3E}">
        <p14:creationId xmlns:p14="http://schemas.microsoft.com/office/powerpoint/2010/main" val="217914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F8674E-25F1-4306-8848-B87F0F46EAAB}" type="datetime1">
              <a:rPr lang="en-US" smtClean="0"/>
              <a:t>9/19/2021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469930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826F31-AE2E-43C2-863E-1E196E888182}" type="datetime1">
              <a:rPr lang="en-US" smtClean="0"/>
              <a:t>9/19/2021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2008947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44F212-BDBE-486A-986F-4BA830F648F4}" type="datetime1">
              <a:rPr lang="en-US" smtClean="0"/>
              <a:t>9/19/2021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70930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68B06-E1C6-414A-961C-145403F13A1B}" type="datetime1">
              <a:rPr lang="en-US" smtClean="0"/>
              <a:t>9/19/2021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330134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7480C5-46A9-4452-AFA6-33620B3A7A9B}" type="datetime1">
              <a:rPr lang="en-US" smtClean="0"/>
              <a:t>9/19/2021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7118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F62A0B-5383-4468-8BC9-39916A67F4E6}" type="datetime1">
              <a:rPr lang="en-US" smtClean="0"/>
              <a:t>9/19/2021</a:t>
            </a:fld>
            <a:endParaRPr lang="en-US"/>
          </a:p>
        </p:txBody>
      </p:sp>
      <p:sp>
        <p:nvSpPr>
          <p:cNvPr id="6" name="Footer Placeholder 5"/>
          <p:cNvSpPr>
            <a:spLocks noGrp="1"/>
          </p:cNvSpPr>
          <p:nvPr>
            <p:ph type="ftr" sz="quarter" idx="11"/>
          </p:nvPr>
        </p:nvSpPr>
        <p:spPr/>
        <p:txBody>
          <a:bodyPr/>
          <a:lstStyle/>
          <a:p>
            <a:r>
              <a:rPr lang="en-US"/>
              <a:t>School-Based Medicaid Program | www.mass.gov/masshealth/schools</a:t>
            </a:r>
          </a:p>
        </p:txBody>
      </p:sp>
      <p:sp>
        <p:nvSpPr>
          <p:cNvPr id="7" name="Slide Number Placeholder 6"/>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392905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20557C-6B91-4A83-9B6C-F61EF0F6B849}" type="datetime1">
              <a:rPr lang="en-US" smtClean="0"/>
              <a:t>9/19/2021</a:t>
            </a:fld>
            <a:endParaRPr lang="en-US"/>
          </a:p>
        </p:txBody>
      </p:sp>
      <p:sp>
        <p:nvSpPr>
          <p:cNvPr id="8" name="Footer Placeholder 7"/>
          <p:cNvSpPr>
            <a:spLocks noGrp="1"/>
          </p:cNvSpPr>
          <p:nvPr>
            <p:ph type="ftr" sz="quarter" idx="11"/>
          </p:nvPr>
        </p:nvSpPr>
        <p:spPr/>
        <p:txBody>
          <a:bodyPr/>
          <a:lstStyle/>
          <a:p>
            <a:r>
              <a:rPr lang="en-US"/>
              <a:t>School-Based Medicaid Program | www.mass.gov/masshealth/schools</a:t>
            </a:r>
          </a:p>
        </p:txBody>
      </p:sp>
      <p:sp>
        <p:nvSpPr>
          <p:cNvPr id="9" name="Slide Number Placeholder 8"/>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298119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2AA3BC-8E48-46C8-A1D1-33B7BD2646E5}"/>
              </a:ext>
            </a:extLst>
          </p:cNvPr>
          <p:cNvSpPr txBox="1"/>
          <p:nvPr userDrawn="1"/>
        </p:nvSpPr>
        <p:spPr>
          <a:xfrm rot="20086410">
            <a:off x="1157703" y="1500327"/>
            <a:ext cx="6828593" cy="3416320"/>
          </a:xfrm>
          <a:prstGeom prst="rect">
            <a:avLst/>
          </a:prstGeom>
          <a:noFill/>
        </p:spPr>
        <p:txBody>
          <a:bodyPr wrap="square" rtlCol="0">
            <a:spAutoFit/>
          </a:bodyPr>
          <a:lstStyle/>
          <a:p>
            <a:pPr algn="ctr"/>
            <a:r>
              <a:rPr lang="en-US" sz="5400" dirty="0">
                <a:solidFill>
                  <a:schemeClr val="bg1">
                    <a:lumMod val="85000"/>
                  </a:schemeClr>
                </a:solidFill>
              </a:rPr>
              <a:t>CONFIDENTIAL DRAFT</a:t>
            </a:r>
          </a:p>
          <a:p>
            <a:pPr algn="ctr"/>
            <a:r>
              <a:rPr lang="en-US" sz="5400" dirty="0">
                <a:solidFill>
                  <a:schemeClr val="bg1">
                    <a:lumMod val="85000"/>
                  </a:schemeClr>
                </a:solidFill>
              </a:rPr>
              <a:t>POLICIES UNDER</a:t>
            </a:r>
          </a:p>
          <a:p>
            <a:pPr algn="ctr"/>
            <a:r>
              <a:rPr lang="en-US" sz="5400" dirty="0">
                <a:solidFill>
                  <a:schemeClr val="bg1">
                    <a:lumMod val="85000"/>
                  </a:schemeClr>
                </a:solidFill>
              </a:rPr>
              <a:t>DEVELOPMENT</a:t>
            </a:r>
          </a:p>
          <a:p>
            <a:pPr algn="ctr"/>
            <a:r>
              <a:rPr lang="en-US" sz="5400" dirty="0">
                <a:solidFill>
                  <a:schemeClr val="bg1">
                    <a:lumMod val="85000"/>
                  </a:schemeClr>
                </a:solidFill>
              </a:rPr>
              <a:t>DO NOT DISTRIBUTE</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BB6114-BAE9-4176-B7AC-64B70E25240F}" type="datetime1">
              <a:rPr lang="en-US" smtClean="0"/>
              <a:t>9/19/2021</a:t>
            </a:fld>
            <a:endParaRPr lang="en-US"/>
          </a:p>
        </p:txBody>
      </p:sp>
      <p:sp>
        <p:nvSpPr>
          <p:cNvPr id="4" name="Footer Placeholder 3"/>
          <p:cNvSpPr>
            <a:spLocks noGrp="1"/>
          </p:cNvSpPr>
          <p:nvPr>
            <p:ph type="ftr" sz="quarter" idx="11"/>
          </p:nvPr>
        </p:nvSpPr>
        <p:spPr/>
        <p:txBody>
          <a:bodyPr/>
          <a:lstStyle/>
          <a:p>
            <a:r>
              <a:rPr lang="en-US"/>
              <a:t>School-Based Medicaid Program | www.mass.gov/masshealth/schools</a:t>
            </a:r>
          </a:p>
        </p:txBody>
      </p:sp>
      <p:sp>
        <p:nvSpPr>
          <p:cNvPr id="5" name="Slide Number Placeholder 4"/>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36144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A193B-DE54-4BFC-B257-CC30CEA27126}" type="datetime1">
              <a:rPr lang="en-US" smtClean="0"/>
              <a:t>9/19/2021</a:t>
            </a:fld>
            <a:endParaRPr lang="en-US"/>
          </a:p>
        </p:txBody>
      </p:sp>
      <p:sp>
        <p:nvSpPr>
          <p:cNvPr id="3" name="Footer Placeholder 2"/>
          <p:cNvSpPr>
            <a:spLocks noGrp="1"/>
          </p:cNvSpPr>
          <p:nvPr>
            <p:ph type="ftr" sz="quarter" idx="11"/>
          </p:nvPr>
        </p:nvSpPr>
        <p:spPr/>
        <p:txBody>
          <a:bodyPr/>
          <a:lstStyle>
            <a:lvl1pPr>
              <a:defRPr sz="1100">
                <a:solidFill>
                  <a:schemeClr val="tx1"/>
                </a:solidFill>
              </a:defRPr>
            </a:lvl1pPr>
          </a:lstStyle>
          <a:p>
            <a:r>
              <a:rPr lang="en-US" dirty="0"/>
              <a:t>School-Based Medicaid Program | www.mass.gov/masshealth/schools</a:t>
            </a:r>
            <a:endParaRPr lang="en-US" sz="1100" dirty="0"/>
          </a:p>
        </p:txBody>
      </p:sp>
      <p:sp>
        <p:nvSpPr>
          <p:cNvPr id="4" name="Slide Number Placeholder 3"/>
          <p:cNvSpPr>
            <a:spLocks noGrp="1"/>
          </p:cNvSpPr>
          <p:nvPr>
            <p:ph type="sldNum" sz="quarter" idx="12"/>
          </p:nvPr>
        </p:nvSpPr>
        <p:spPr/>
        <p:txBody>
          <a:bodyPr/>
          <a:lstStyle>
            <a:lvl1pPr>
              <a:defRPr sz="1100">
                <a:solidFill>
                  <a:schemeClr val="tx1"/>
                </a:solidFill>
              </a:defRPr>
            </a:lvl1pPr>
          </a:lstStyle>
          <a:p>
            <a:fld id="{2A9FCD8C-33D1-435B-9428-3CB96FB7D6DB}" type="slidenum">
              <a:rPr lang="en-US" smtClean="0"/>
              <a:pPr/>
              <a:t>‹#›</a:t>
            </a:fld>
            <a:endParaRPr lang="en-US" dirty="0"/>
          </a:p>
        </p:txBody>
      </p:sp>
    </p:spTree>
    <p:extLst>
      <p:ext uri="{BB962C8B-B14F-4D97-AF65-F5344CB8AC3E}">
        <p14:creationId xmlns:p14="http://schemas.microsoft.com/office/powerpoint/2010/main" val="287149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E91DA77-EC12-4B9E-B5BE-7C538DD8EBA1}" type="datetime1">
              <a:rPr lang="en-US" smtClean="0"/>
              <a:t>9/19/2021</a:t>
            </a:fld>
            <a:endParaRPr lang="en-US"/>
          </a:p>
        </p:txBody>
      </p:sp>
      <p:sp>
        <p:nvSpPr>
          <p:cNvPr id="6" name="Footer Placeholder 5"/>
          <p:cNvSpPr>
            <a:spLocks noGrp="1"/>
          </p:cNvSpPr>
          <p:nvPr>
            <p:ph type="ftr" sz="quarter" idx="11"/>
          </p:nvPr>
        </p:nvSpPr>
        <p:spPr/>
        <p:txBody>
          <a:bodyPr/>
          <a:lstStyle/>
          <a:p>
            <a:r>
              <a:rPr lang="en-US"/>
              <a:t>School-Based Medicaid Program | www.mass.gov/masshealth/schools</a:t>
            </a:r>
          </a:p>
        </p:txBody>
      </p:sp>
      <p:sp>
        <p:nvSpPr>
          <p:cNvPr id="7" name="Slide Number Placeholder 6"/>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2496580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39B0733-28BA-4E46-B9DB-3BFF490FA6DC}" type="datetime1">
              <a:rPr lang="en-US" smtClean="0"/>
              <a:t>9/19/2021</a:t>
            </a:fld>
            <a:endParaRPr lang="en-US"/>
          </a:p>
        </p:txBody>
      </p:sp>
      <p:sp>
        <p:nvSpPr>
          <p:cNvPr id="6" name="Footer Placeholder 5"/>
          <p:cNvSpPr>
            <a:spLocks noGrp="1"/>
          </p:cNvSpPr>
          <p:nvPr>
            <p:ph type="ftr" sz="quarter" idx="11"/>
          </p:nvPr>
        </p:nvSpPr>
        <p:spPr/>
        <p:txBody>
          <a:bodyPr/>
          <a:lstStyle/>
          <a:p>
            <a:r>
              <a:rPr lang="en-US"/>
              <a:t>School-Based Medicaid Program | www.mass.gov/masshealth/schools</a:t>
            </a:r>
          </a:p>
        </p:txBody>
      </p:sp>
      <p:sp>
        <p:nvSpPr>
          <p:cNvPr id="7" name="Slide Number Placeholder 6"/>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499853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B3AE3-0F49-48FE-B864-DE5A812375A8}" type="datetime1">
              <a:rPr lang="en-US" smtClean="0"/>
              <a:t>9/19/2021</a:t>
            </a:fld>
            <a:endParaRPr lang="en-US"/>
          </a:p>
        </p:txBody>
      </p:sp>
      <p:sp>
        <p:nvSpPr>
          <p:cNvPr id="5" name="Footer Placeholder 4"/>
          <p:cNvSpPr>
            <a:spLocks noGrp="1"/>
          </p:cNvSpPr>
          <p:nvPr>
            <p:ph type="ftr" sz="quarter" idx="3"/>
          </p:nvPr>
        </p:nvSpPr>
        <p:spPr>
          <a:xfrm>
            <a:off x="2439649" y="6356351"/>
            <a:ext cx="670435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School-Based Medicaid Program | www.mass.gov/masshealth/schools</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FCD8C-33D1-435B-9428-3CB96FB7D6DB}" type="slidenum">
              <a:rPr lang="en-US" smtClean="0"/>
              <a:t>‹#›</a:t>
            </a:fld>
            <a:endParaRPr lang="en-US"/>
          </a:p>
        </p:txBody>
      </p:sp>
    </p:spTree>
    <p:extLst>
      <p:ext uri="{BB962C8B-B14F-4D97-AF65-F5344CB8AC3E}">
        <p14:creationId xmlns:p14="http://schemas.microsoft.com/office/powerpoint/2010/main" val="2161401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cbe-rmts.chcf-umms.org/" TargetMode="External"/><Relationship Id="rId2" Type="http://schemas.openxmlformats.org/officeDocument/2006/relationships/hyperlink" Target="http://www.chcf.net/chcfweb/"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mailto:SchoolBasedClaiming@umassmed.edu" TargetMode="External"/><Relationship Id="rId2" Type="http://schemas.openxmlformats.org/officeDocument/2006/relationships/hyperlink" Target="http://www.mass.gov/masshealth/school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mass.gov/masshealth/school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TopPlaceholder">
            <a:extLst>
              <a:ext uri="{FF2B5EF4-FFF2-40B4-BE49-F238E27FC236}">
                <a16:creationId xmlns:a16="http://schemas.microsoft.com/office/drawing/2014/main" id="{D25FA39B-B2CF-49C9-895B-D932C8865A9D}"/>
              </a:ext>
              <a:ext uri="{C183D7F6-B498-43B3-948B-1728B52AA6E4}">
                <adec:decorative xmlns:adec="http://schemas.microsoft.com/office/drawing/2017/decorative" val="1"/>
              </a:ext>
            </a:extLst>
          </p:cNvP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6" name="TitleTopPlaceholder">
            <a:extLst>
              <a:ext uri="{FF2B5EF4-FFF2-40B4-BE49-F238E27FC236}">
                <a16:creationId xmlns:a16="http://schemas.microsoft.com/office/drawing/2014/main" id="{B1D12ECA-920E-41F4-BD12-296581CF330E}"/>
              </a:ext>
              <a:ext uri="{C183D7F6-B498-43B3-948B-1728B52AA6E4}">
                <adec:decorative xmlns:adec="http://schemas.microsoft.com/office/drawing/2017/decorative" val="1"/>
              </a:ext>
            </a:extLst>
          </p:cNvP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7" name="TitleTopPlaceholder">
            <a:extLst>
              <a:ext uri="{FF2B5EF4-FFF2-40B4-BE49-F238E27FC236}">
                <a16:creationId xmlns:a16="http://schemas.microsoft.com/office/drawing/2014/main" id="{D18D3E50-2887-44B9-9932-6F884A03993E}"/>
              </a:ext>
              <a:ext uri="{C183D7F6-B498-43B3-948B-1728B52AA6E4}">
                <adec:decorative xmlns:adec="http://schemas.microsoft.com/office/drawing/2017/decorative" val="1"/>
              </a:ext>
            </a:extLst>
          </p:cNvP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4" name="Title 1">
            <a:extLst>
              <a:ext uri="{FF2B5EF4-FFF2-40B4-BE49-F238E27FC236}">
                <a16:creationId xmlns:a16="http://schemas.microsoft.com/office/drawing/2014/main" id="{087962BF-7012-4A0F-9BA5-11A1EC84BAC6}"/>
              </a:ext>
            </a:extLst>
          </p:cNvPr>
          <p:cNvSpPr txBox="1">
            <a:spLocks noGrp="1"/>
          </p:cNvSpPr>
          <p:nvPr>
            <p:ph type="title" idx="4294967295"/>
          </p:nvPr>
        </p:nvSpPr>
        <p:spPr>
          <a:xfrm>
            <a:off x="2689602" y="1427151"/>
            <a:ext cx="6032431" cy="1723549"/>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lvl1pPr algn="l" defTabSz="914400" rtl="0" eaLnBrk="1" latinLnBrk="0" hangingPunct="1">
              <a:spcBef>
                <a:spcPct val="0"/>
              </a:spcBef>
              <a:buNone/>
              <a:defRPr sz="28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School-Based Medicaid Program Updates for Local Education Agency (LEA) Random Moment Time Study (RMTS) Coordinators</a:t>
            </a:r>
          </a:p>
        </p:txBody>
      </p:sp>
      <p:pic>
        <p:nvPicPr>
          <p:cNvPr id="8" name="Picture 4">
            <a:extLst>
              <a:ext uri="{FF2B5EF4-FFF2-40B4-BE49-F238E27FC236}">
                <a16:creationId xmlns:a16="http://schemas.microsoft.com/office/drawing/2014/main" id="{B30AEAE7-8585-4040-A743-37BB0031C55B}"/>
              </a:ext>
              <a:ext uri="{C183D7F6-B498-43B3-948B-1728B52AA6E4}">
                <adec:decorative xmlns:adec="http://schemas.microsoft.com/office/drawing/2017/decorative" val="1"/>
              </a:ext>
            </a:extLst>
          </p:cNvPr>
          <p:cNvPicPr>
            <a:picLocks noChangeAspect="1" noChangeArrowheads="1"/>
          </p:cNvPicPr>
          <p:nvPr/>
        </p:nvPicPr>
        <p:blipFill>
          <a:blip r:embed="rId2"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a:extLst>
              <a:ext uri="{FF2B5EF4-FFF2-40B4-BE49-F238E27FC236}">
                <a16:creationId xmlns:a16="http://schemas.microsoft.com/office/drawing/2014/main" id="{80C0FEC1-67E2-4FC3-945E-19037AAD4DCE}"/>
              </a:ext>
            </a:extLst>
          </p:cNvPr>
          <p:cNvSpPr>
            <a:spLocks noChangeArrowheads="1"/>
          </p:cNvSpPr>
          <p:nvPr/>
        </p:nvSpPr>
        <p:spPr bwMode="auto">
          <a:xfrm>
            <a:off x="2689602" y="4343400"/>
            <a:ext cx="561619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dirty="0">
                <a:solidFill>
                  <a:srgbClr val="002960"/>
                </a:solidFill>
                <a:latin typeface="Arial"/>
                <a:ea typeface="ＭＳ Ｐゴシック"/>
              </a:rPr>
              <a:t>Executive Office of Health and Human Services</a:t>
            </a:r>
          </a:p>
        </p:txBody>
      </p:sp>
      <p:sp>
        <p:nvSpPr>
          <p:cNvPr id="10" name="Subtitle 2">
            <a:extLst>
              <a:ext uri="{FF2B5EF4-FFF2-40B4-BE49-F238E27FC236}">
                <a16:creationId xmlns:a16="http://schemas.microsoft.com/office/drawing/2014/main" id="{08B678C6-B2CE-45C8-9555-5AC6EFF46483}"/>
              </a:ext>
            </a:extLst>
          </p:cNvPr>
          <p:cNvSpPr txBox="1">
            <a:spLocks/>
          </p:cNvSpPr>
          <p:nvPr/>
        </p:nvSpPr>
        <p:spPr>
          <a:xfrm>
            <a:off x="2689602" y="4937760"/>
            <a:ext cx="2781211" cy="215444"/>
          </a:xfrm>
          <a:prstGeom prst="rect">
            <a:avLst/>
          </a:prstGeom>
        </p:spPr>
        <p:txBody>
          <a:bodyPr vert="horz" wrap="square" lIns="0" tIns="0" rIns="0" bIns="0" rtlCol="0">
            <a:spAutoFit/>
          </a:bodyPr>
          <a:lstStyle>
            <a:lvl1pPr marL="0" indent="0" algn="l" defTabSz="914400" rtl="0" eaLnBrk="1" latinLnBrk="0" hangingPunct="1">
              <a:spcBef>
                <a:spcPts val="0"/>
              </a:spcBef>
              <a:buFont typeface="Arial" panose="020B0604020202020204" pitchFamily="34" charset="0"/>
              <a:buNone/>
              <a:defRPr sz="1400" b="1" kern="1200">
                <a:solidFill>
                  <a:schemeClr val="tx2"/>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ts val="0"/>
              </a:spcBef>
              <a:buFont typeface="Wingdings" panose="05000000000000000000" pitchFamily="2" charset="2"/>
              <a:buNone/>
              <a:defRPr sz="14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ts val="0"/>
              </a:spcBef>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ts val="0"/>
              </a:spcBef>
              <a:buSzPct val="125000"/>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ts val="0"/>
              </a:spcBef>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September 2021</a:t>
            </a:r>
          </a:p>
        </p:txBody>
      </p:sp>
    </p:spTree>
    <p:extLst>
      <p:ext uri="{BB962C8B-B14F-4D97-AF65-F5344CB8AC3E}">
        <p14:creationId xmlns:p14="http://schemas.microsoft.com/office/powerpoint/2010/main" val="3765748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School-Based Medicaid Program | www.mass.gov/masshealth/schools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A9FCD8C-33D1-435B-9428-3CB96FB7D6DB}" type="slidenum">
              <a:rPr kumimoji="0" lang="en-US" sz="11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SBMP-Provided Participant Training </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457200" y="1011811"/>
            <a:ext cx="8229600" cy="443198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R="0" lvl="1" algn="l" defTabSz="914400" rtl="0" eaLnBrk="1" fontAlgn="auto" latinLnBrk="0" hangingPunct="1">
              <a:lnSpc>
                <a:spcPct val="100000"/>
              </a:lnSpc>
              <a:spcBef>
                <a:spcPts val="0"/>
              </a:spcBef>
              <a:spcAft>
                <a:spcPts val="1200"/>
              </a:spcAft>
              <a:buClrTx/>
              <a:buSzTx/>
              <a:tabLst/>
              <a:defRPr/>
            </a:pPr>
            <a:r>
              <a:rPr kumimoji="0" lang="en-US" sz="20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The federally-required online training video will be available for RMTS Coordinators at </a:t>
            </a:r>
            <a:r>
              <a:rPr kumimoji="0" lang="en-US" sz="20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hlinkClick r:id="rId2"/>
              </a:rPr>
              <a:t>www.chcf.net/chcfweb/</a:t>
            </a:r>
            <a:r>
              <a:rPr kumimoji="0" lang="en-US" sz="20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 </a:t>
            </a:r>
            <a:r>
              <a:rPr kumimoji="0" lang="en-US" sz="20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and for RMTS participants within the RMTS Moments application</a:t>
            </a:r>
            <a:r>
              <a:rPr kumimoji="0" lang="en-US" sz="20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 (</a:t>
            </a:r>
            <a:r>
              <a:rPr kumimoji="0" lang="en-US" sz="20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hlinkClick r:id="rId3"/>
              </a:rPr>
              <a:t>https://cbe-rmts.chcf-umms.org/</a:t>
            </a:r>
            <a:r>
              <a:rPr kumimoji="0" lang="en-US" sz="2000" b="0" i="0" u="none" strike="noStrike" kern="1200" cap="none" spc="0" normalizeH="0" baseline="0" noProof="0" dirty="0">
                <a:ln>
                  <a:noFill/>
                </a:ln>
                <a:solidFill>
                  <a:srgbClr val="000000"/>
                </a:solidFill>
                <a:effectLst/>
                <a:uLnTx/>
                <a:uFillTx/>
                <a:latin typeface="+mn-lt"/>
                <a:ea typeface="+mn-ea"/>
                <a:cs typeface="Arial" panose="020B0604020202020204" pitchFamily="34" charset="0"/>
              </a:rPr>
              <a:t> ). </a:t>
            </a:r>
          </a:p>
          <a:p>
            <a:pPr marR="0" lvl="1" algn="l" defTabSz="914400" rtl="0" eaLnBrk="1" fontAlgn="auto" latinLnBrk="0" hangingPunct="1">
              <a:lnSpc>
                <a:spcPct val="100000"/>
              </a:lnSpc>
              <a:spcBef>
                <a:spcPts val="0"/>
              </a:spcBef>
              <a:spcAft>
                <a:spcPts val="1200"/>
              </a:spcAft>
              <a:buClrTx/>
              <a:buSzTx/>
              <a:tabLst/>
              <a:defRPr/>
            </a:pPr>
            <a:r>
              <a:rPr lang="en-US" sz="2000" dirty="0">
                <a:solidFill>
                  <a:srgbClr val="002060"/>
                </a:solidFill>
                <a:latin typeface="+mn-lt"/>
              </a:rPr>
              <a:t>The training has been updated to include information about the new “narrative” field</a:t>
            </a:r>
            <a:r>
              <a:rPr kumimoji="0" lang="en-US" sz="20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a:t>
            </a:r>
          </a:p>
          <a:p>
            <a:pPr marR="0" lvl="1" algn="l" defTabSz="914400" rtl="0" eaLnBrk="1" fontAlgn="auto" latinLnBrk="0" hangingPunct="1">
              <a:lnSpc>
                <a:spcPct val="100000"/>
              </a:lnSpc>
              <a:spcBef>
                <a:spcPts val="0"/>
              </a:spcBef>
              <a:spcAft>
                <a:spcPts val="1200"/>
              </a:spcAft>
              <a:buClrTx/>
              <a:buSzTx/>
              <a:tabLst/>
              <a:defRPr/>
            </a:pPr>
            <a:r>
              <a:rPr lang="en-US" sz="2000" dirty="0">
                <a:solidFill>
                  <a:srgbClr val="002060"/>
                </a:solidFill>
                <a:latin typeface="+mn-lt"/>
              </a:rPr>
              <a:t>All participants, new and returning, will be prompted to watch the updated online training video prior to answering any moments this year.</a:t>
            </a:r>
          </a:p>
          <a:p>
            <a:pPr marR="0" lvl="1" algn="l" defTabSz="914400" rtl="0" eaLnBrk="1" fontAlgn="auto" latinLnBrk="0" hangingPunct="1">
              <a:lnSpc>
                <a:spcPct val="100000"/>
              </a:lnSpc>
              <a:spcBef>
                <a:spcPts val="0"/>
              </a:spcBef>
              <a:spcAft>
                <a:spcPts val="1200"/>
              </a:spcAft>
              <a:buClrTx/>
              <a:buSzTx/>
              <a:tabLst/>
              <a:defRPr/>
            </a:pPr>
            <a:r>
              <a:rPr lang="en-US" sz="2000" dirty="0">
                <a:solidFill>
                  <a:srgbClr val="002060"/>
                </a:solidFill>
                <a:latin typeface="+mn-lt"/>
              </a:rPr>
              <a:t>Consider encouraging your participants to go ahead and complete the training prior to being chosen to respond to a moment so that they can get it out of the way at a convenient time.</a:t>
            </a:r>
            <a:r>
              <a:rPr kumimoji="0" lang="en-US" sz="18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 </a:t>
            </a:r>
          </a:p>
          <a:p>
            <a:pPr marL="230188" marR="0" lvl="1" indent="-230188" algn="l" defTabSz="914400" rtl="0" eaLnBrk="1" fontAlgn="auto" latinLnBrk="0" hangingPunct="1">
              <a:lnSpc>
                <a:spcPct val="100000"/>
              </a:lnSpc>
              <a:spcBef>
                <a:spcPts val="0"/>
              </a:spcBef>
              <a:spcAft>
                <a:spcPts val="1200"/>
              </a:spcAft>
              <a:buClrTx/>
              <a:buSzTx/>
              <a:buFont typeface="Wingdings" panose="05000000000000000000" pitchFamily="2" charset="2"/>
              <a:buChar char="§"/>
              <a:tabLst/>
              <a:defRPr/>
            </a:pP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74763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School-Based Medicaid Program | www.mass.gov/masshealth/schools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A9FCD8C-33D1-435B-9428-3CB96FB7D6DB}" type="slidenum">
              <a:rPr kumimoji="0" lang="en-US" sz="11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342900" y="2690336"/>
            <a:ext cx="8458200" cy="738664"/>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ctr" defTabSz="913429" rtl="0" eaLnBrk="1" fontAlgn="base" latinLnBrk="0" hangingPunct="1">
              <a:lnSpc>
                <a:spcPct val="100000"/>
              </a:lnSpc>
              <a:spcBef>
                <a:spcPct val="0"/>
              </a:spcBef>
              <a:spcAft>
                <a:spcPct val="0"/>
              </a:spcAft>
              <a:buClrTx/>
              <a:buSzTx/>
              <a:buFontTx/>
              <a:buNone/>
              <a:tabLst>
                <a:tab pos="275324" algn="l"/>
              </a:tabLst>
              <a:defRPr/>
            </a:pPr>
            <a:r>
              <a:rPr kumimoji="0" lang="en-US" sz="4800" b="1" i="0" u="none" strike="noStrike" kern="0" cap="none" spc="0" normalizeH="0" baseline="0" noProof="0" dirty="0">
                <a:ln>
                  <a:noFill/>
                </a:ln>
                <a:solidFill>
                  <a:srgbClr val="002960"/>
                </a:solidFill>
                <a:effectLst/>
                <a:uLnTx/>
                <a:uFillTx/>
                <a:latin typeface="Arial"/>
                <a:ea typeface="+mj-ea"/>
                <a:cs typeface="+mj-cs"/>
              </a:rPr>
              <a:t>Questions?</a:t>
            </a:r>
          </a:p>
        </p:txBody>
      </p:sp>
    </p:spTree>
    <p:extLst>
      <p:ext uri="{BB962C8B-B14F-4D97-AF65-F5344CB8AC3E}">
        <p14:creationId xmlns:p14="http://schemas.microsoft.com/office/powerpoint/2010/main" val="1879551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School-Based Medicaid Program | www.mass.gov/masshealth/schools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A9FCD8C-33D1-435B-9428-3CB96FB7D6DB}" type="slidenum">
              <a:rPr kumimoji="0" lang="en-US" sz="11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Contact Information &amp; Resources</a:t>
            </a:r>
          </a:p>
        </p:txBody>
      </p:sp>
      <p:sp>
        <p:nvSpPr>
          <p:cNvPr id="9" name="TextBox 8">
            <a:extLst>
              <a:ext uri="{FF2B5EF4-FFF2-40B4-BE49-F238E27FC236}">
                <a16:creationId xmlns:a16="http://schemas.microsoft.com/office/drawing/2014/main" id="{A0D71381-92BD-4B1A-8B34-0E24AD3B0A2B}"/>
              </a:ext>
            </a:extLst>
          </p:cNvPr>
          <p:cNvSpPr txBox="1"/>
          <p:nvPr/>
        </p:nvSpPr>
        <p:spPr>
          <a:xfrm>
            <a:off x="542925" y="994136"/>
            <a:ext cx="8058150" cy="378565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A60"/>
                </a:solidFill>
                <a:effectLst/>
                <a:uLnTx/>
                <a:uFillTx/>
                <a:latin typeface="Arial"/>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2A60"/>
                </a:solidFill>
                <a:effectLst/>
                <a:uLnTx/>
                <a:uFillTx/>
                <a:latin typeface="Arial"/>
                <a:ea typeface="+mn-ea"/>
                <a:cs typeface="+mn-cs"/>
              </a:rPr>
              <a:t>MassHealth School-Based Medicaid Program information: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2A60"/>
                </a:solidFill>
                <a:effectLst/>
                <a:uLnTx/>
                <a:uFillTx/>
                <a:latin typeface="Arial"/>
                <a:ea typeface="+mn-ea"/>
                <a:cs typeface="+mn-cs"/>
              </a:rPr>
              <a:t> </a:t>
            </a:r>
            <a:r>
              <a:rPr kumimoji="0" lang="en-US" sz="2000" b="0" i="0" u="none" strike="noStrike" kern="0" cap="none" spc="0" normalizeH="0" baseline="0" noProof="0" dirty="0">
                <a:ln>
                  <a:noFill/>
                </a:ln>
                <a:solidFill>
                  <a:srgbClr val="002A60"/>
                </a:solidFill>
                <a:effectLst/>
                <a:uLnTx/>
                <a:uFillTx/>
                <a:latin typeface="Arial"/>
                <a:ea typeface="+mn-ea"/>
                <a:cs typeface="+mn-cs"/>
                <a:hlinkClick r:id="rId2"/>
              </a:rPr>
              <a:t>www.mass.gov/masshealth/schools</a:t>
            </a: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00B05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0" cap="none" spc="0" normalizeH="0" baseline="0" noProof="0" dirty="0">
                <a:ln>
                  <a:noFill/>
                </a:ln>
                <a:solidFill>
                  <a:srgbClr val="002A60"/>
                </a:solidFill>
                <a:effectLst/>
                <a:uLnTx/>
                <a:uFillTx/>
                <a:latin typeface="Arial"/>
                <a:ea typeface="+mn-ea"/>
                <a:cs typeface="+mn-cs"/>
              </a:rPr>
              <a:t>UMMS School-Based Help Desk: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002A60"/>
                </a:solidFill>
                <a:effectLst/>
                <a:uLnTx/>
                <a:uFillTx/>
                <a:latin typeface="Arial"/>
                <a:ea typeface="+mn-ea"/>
                <a:cs typeface="+mn-cs"/>
                <a:hlinkClick r:id="rId3"/>
              </a:rPr>
              <a:t>SchoolBasedClaiming@umassmed.edu</a:t>
            </a: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002A60"/>
                </a:solidFill>
                <a:effectLst/>
                <a:uLnTx/>
                <a:uFillTx/>
                <a:latin typeface="Arial"/>
                <a:ea typeface="+mn-ea"/>
                <a:cs typeface="+mn-cs"/>
              </a:rPr>
              <a:t>1-800-535-6741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002A60"/>
                </a:solidFill>
                <a:effectLst/>
                <a:uLnTx/>
                <a:uFillTx/>
                <a:latin typeface="Arial"/>
                <a:ea typeface="+mn-ea"/>
                <a:cs typeface="+mn-cs"/>
              </a:rPr>
              <a:t>M-F 7:30 a.m. – 7:30 p.m.</a:t>
            </a:r>
          </a:p>
        </p:txBody>
      </p:sp>
    </p:spTree>
    <p:extLst>
      <p:ext uri="{BB962C8B-B14F-4D97-AF65-F5344CB8AC3E}">
        <p14:creationId xmlns:p14="http://schemas.microsoft.com/office/powerpoint/2010/main" val="2844777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C4951B5-8418-4B09-8425-7EBA75668CD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4" name="Title 12">
            <a:extLst>
              <a:ext uri="{FF2B5EF4-FFF2-40B4-BE49-F238E27FC236}">
                <a16:creationId xmlns:a16="http://schemas.microsoft.com/office/drawing/2014/main" id="{FF757C4C-05A4-4606-B070-96457FE508FC}"/>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Introduction</a:t>
            </a:r>
          </a:p>
        </p:txBody>
      </p:sp>
      <p:sp>
        <p:nvSpPr>
          <p:cNvPr id="3" name="Slide Number Placeholder 2">
            <a:extLst>
              <a:ext uri="{FF2B5EF4-FFF2-40B4-BE49-F238E27FC236}">
                <a16:creationId xmlns:a16="http://schemas.microsoft.com/office/drawing/2014/main" id="{D3416D5B-9479-4B13-9560-8FDB29EE5C9C}"/>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2</a:t>
            </a:fld>
            <a:endParaRPr lang="en-US" dirty="0"/>
          </a:p>
        </p:txBody>
      </p:sp>
      <p:sp>
        <p:nvSpPr>
          <p:cNvPr id="8" name="TextBox 7">
            <a:extLst>
              <a:ext uri="{FF2B5EF4-FFF2-40B4-BE49-F238E27FC236}">
                <a16:creationId xmlns:a16="http://schemas.microsoft.com/office/drawing/2014/main" id="{10487D1B-C7B7-41CC-A524-3BA59B7512F6}"/>
              </a:ext>
            </a:extLst>
          </p:cNvPr>
          <p:cNvSpPr txBox="1"/>
          <p:nvPr/>
        </p:nvSpPr>
        <p:spPr>
          <a:xfrm>
            <a:off x="381140" y="981445"/>
            <a:ext cx="8260590" cy="6524863"/>
          </a:xfrm>
          <a:prstGeom prst="rect">
            <a:avLst/>
          </a:prstGeom>
          <a:noFill/>
        </p:spPr>
        <p:txBody>
          <a:bodyPr wrap="square">
            <a:spAutoFit/>
          </a:bodyPr>
          <a:lstStyle/>
          <a:p>
            <a:pPr marL="0" lvl="1" defTabSz="914400">
              <a:defRPr/>
            </a:pPr>
            <a:r>
              <a:rPr lang="en-US" sz="2400" dirty="0">
                <a:solidFill>
                  <a:srgbClr val="002060"/>
                </a:solidFill>
                <a:cs typeface="Arial" panose="020B0604020202020204" pitchFamily="34" charset="0"/>
              </a:rPr>
              <a:t>Today’s presentation will cover a few important updates to the Random Moment Time Study for the 2021-2022 school year. </a:t>
            </a:r>
          </a:p>
          <a:p>
            <a:pPr marL="0" lvl="1" defTabSz="914400">
              <a:defRPr/>
            </a:pPr>
            <a:endParaRPr lang="en-US" sz="2400" dirty="0">
              <a:solidFill>
                <a:srgbClr val="002060"/>
              </a:solidFill>
              <a:cs typeface="Arial" panose="020B0604020202020204" pitchFamily="34" charset="0"/>
            </a:endParaRPr>
          </a:p>
          <a:p>
            <a:pPr marL="0" lvl="1" defTabSz="914400">
              <a:defRPr/>
            </a:pPr>
            <a:r>
              <a:rPr lang="en-US" sz="2400" dirty="0">
                <a:solidFill>
                  <a:srgbClr val="002060"/>
                </a:solidFill>
                <a:cs typeface="Arial" panose="020B0604020202020204" pitchFamily="34" charset="0"/>
              </a:rPr>
              <a:t>If you are a new RMTS Coordinator or need a more complete training on the role and responsibilities of an LEA RMTS Coordinator, please see the following information available on the SBMP website at </a:t>
            </a:r>
            <a:r>
              <a:rPr lang="en-US" sz="2400" dirty="0">
                <a:solidFill>
                  <a:srgbClr val="002060"/>
                </a:solidFill>
                <a:cs typeface="Arial" panose="020B0604020202020204" pitchFamily="34" charset="0"/>
                <a:hlinkClick r:id="rId2"/>
              </a:rPr>
              <a:t>www.mass.gov/masshealth/schools</a:t>
            </a:r>
            <a:r>
              <a:rPr lang="en-US" sz="2400" dirty="0">
                <a:solidFill>
                  <a:srgbClr val="002060"/>
                </a:solidFill>
                <a:cs typeface="Arial" panose="020B0604020202020204" pitchFamily="34" charset="0"/>
              </a:rPr>
              <a:t> </a:t>
            </a:r>
          </a:p>
          <a:p>
            <a:pPr marL="0" lvl="1" defTabSz="914400">
              <a:defRPr/>
            </a:pPr>
            <a:endParaRPr lang="en-US" sz="2400" dirty="0">
              <a:solidFill>
                <a:srgbClr val="002060"/>
              </a:solidFill>
              <a:cs typeface="Arial" panose="020B0604020202020204" pitchFamily="34" charset="0"/>
            </a:endParaRPr>
          </a:p>
          <a:p>
            <a:pPr marL="342900" lvl="1" indent="-342900" defTabSz="914400">
              <a:buFont typeface="Arial" panose="020B0604020202020204" pitchFamily="34" charset="0"/>
              <a:buChar char="•"/>
              <a:defRPr/>
            </a:pPr>
            <a:r>
              <a:rPr lang="en-US" sz="2400" dirty="0">
                <a:solidFill>
                  <a:srgbClr val="002060"/>
                </a:solidFill>
                <a:cs typeface="Arial" panose="020B0604020202020204" pitchFamily="34" charset="0"/>
              </a:rPr>
              <a:t>LEA Coordinator Guide for Random Moment Time Study (RMTS)</a:t>
            </a:r>
          </a:p>
          <a:p>
            <a:pPr marL="342900" lvl="1" indent="-342900" defTabSz="914400">
              <a:buFont typeface="Arial" panose="020B0604020202020204" pitchFamily="34" charset="0"/>
              <a:buChar char="•"/>
              <a:defRPr/>
            </a:pPr>
            <a:r>
              <a:rPr lang="en-US" sz="2400" dirty="0">
                <a:solidFill>
                  <a:srgbClr val="002060"/>
                </a:solidFill>
                <a:cs typeface="Arial" panose="020B0604020202020204" pitchFamily="34" charset="0"/>
              </a:rPr>
              <a:t>SBMP 101 Training Series, Module 3 for LEA RMTS Coordinators</a:t>
            </a:r>
          </a:p>
          <a:p>
            <a:pPr marL="0" marR="0" lvl="1" algn="l" defTabSz="914400" rtl="0" eaLnBrk="1" fontAlgn="auto" latinLnBrk="0" hangingPunct="1">
              <a:lnSpc>
                <a:spcPct val="100000"/>
              </a:lnSpc>
              <a:spcBef>
                <a:spcPts val="0"/>
              </a:spcBef>
              <a:spcAft>
                <a:spcPts val="0"/>
              </a:spcAft>
              <a:buClrTx/>
              <a:buSzTx/>
              <a:tabLst/>
              <a:defRPr/>
            </a:pPr>
            <a:endParaRPr lang="en-US" sz="1000" dirty="0">
              <a:solidFill>
                <a:srgbClr val="002060"/>
              </a:solidFill>
              <a:cs typeface="Arial" panose="020B0604020202020204" pitchFamily="34" charset="0"/>
            </a:endParaRPr>
          </a:p>
          <a:p>
            <a:pPr marL="0" marR="0" lvl="1" algn="l" defTabSz="914400" rtl="0" eaLnBrk="1" fontAlgn="auto" latinLnBrk="0" hangingPunct="1">
              <a:lnSpc>
                <a:spcPct val="100000"/>
              </a:lnSpc>
              <a:spcBef>
                <a:spcPts val="0"/>
              </a:spcBef>
              <a:spcAft>
                <a:spcPts val="0"/>
              </a:spcAft>
              <a:buClrTx/>
              <a:buSzTx/>
              <a:tabLst/>
              <a:defRPr/>
            </a:pPr>
            <a:endParaRPr lang="en-US" dirty="0">
              <a:solidFill>
                <a:srgbClr val="002060"/>
              </a:solidFill>
              <a:latin typeface="Arial" panose="020B0604020202020204" pitchFamily="34" charset="0"/>
              <a:cs typeface="Arial" panose="020B0604020202020204" pitchFamily="34" charset="0"/>
            </a:endParaRPr>
          </a:p>
          <a:p>
            <a:pPr marL="0" marR="0" lvl="1" algn="l" defTabSz="914400" rtl="0" eaLnBrk="1" fontAlgn="auto" latinLnBrk="0" hangingPunct="1">
              <a:lnSpc>
                <a:spcPct val="100000"/>
              </a:lnSpc>
              <a:spcBef>
                <a:spcPts val="0"/>
              </a:spcBef>
              <a:spcAft>
                <a:spcPts val="0"/>
              </a:spcAft>
              <a:buClrTx/>
              <a:buSzTx/>
              <a:tabLst/>
              <a:defRPr/>
            </a:pPr>
            <a:endParaRPr lang="en-US" dirty="0">
              <a:solidFill>
                <a:srgbClr val="002060"/>
              </a:solidFill>
              <a:latin typeface="Arial" panose="020B0604020202020204" pitchFamily="34" charset="0"/>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400" dirty="0">
              <a:solidFill>
                <a:srgbClr val="000000"/>
              </a:solidFill>
              <a:latin typeface="Arial" panose="020B0604020202020204" pitchFamily="34" charset="0"/>
              <a:cs typeface="Arial" panose="020B0604020202020204" pitchFamily="34" charset="0"/>
            </a:endParaRPr>
          </a:p>
          <a:p>
            <a:pPr marL="0" marR="0" lvl="1" algn="l" defTabSz="914400" rtl="0" eaLnBrk="1" fontAlgn="auto" latinLnBrk="0" hangingPunct="1">
              <a:lnSpc>
                <a:spcPct val="100000"/>
              </a:lnSpc>
              <a:spcBef>
                <a:spcPts val="0"/>
              </a:spcBef>
              <a:spcAft>
                <a:spcPts val="0"/>
              </a:spcAft>
              <a:buClrTx/>
              <a:buSzTx/>
              <a:tabLst/>
              <a:defRPr/>
            </a:pPr>
            <a:endParaRPr lang="en-US" sz="1400" dirty="0">
              <a:solidFill>
                <a:srgbClr val="000000"/>
              </a:solidFill>
              <a:latin typeface="Arial" panose="020B0604020202020204" pitchFamily="34" charset="0"/>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400" dirty="0">
              <a:solidFill>
                <a:srgbClr val="000000"/>
              </a:solidFill>
              <a:latin typeface="Arial" panose="020B0604020202020204" pitchFamily="34" charset="0"/>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400" dirty="0">
              <a:solidFill>
                <a:srgbClr val="000000"/>
              </a:solidFill>
              <a:latin typeface="Arial" panose="020B0604020202020204" pitchFamily="34" charset="0"/>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82256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C4951B5-8418-4B09-8425-7EBA75668CD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D3416D5B-9479-4B13-9560-8FDB29EE5C9C}"/>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3</a:t>
            </a:fld>
            <a:endParaRPr lang="en-US" dirty="0"/>
          </a:p>
        </p:txBody>
      </p:sp>
      <p:sp>
        <p:nvSpPr>
          <p:cNvPr id="4" name="Title 12">
            <a:extLst>
              <a:ext uri="{FF2B5EF4-FFF2-40B4-BE49-F238E27FC236}">
                <a16:creationId xmlns:a16="http://schemas.microsoft.com/office/drawing/2014/main" id="{FF757C4C-05A4-4606-B070-96457FE508FC}"/>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Training Agenda</a:t>
            </a:r>
          </a:p>
        </p:txBody>
      </p:sp>
      <p:pic>
        <p:nvPicPr>
          <p:cNvPr id="6" name="Picture 5">
            <a:extLst>
              <a:ext uri="{FF2B5EF4-FFF2-40B4-BE49-F238E27FC236}">
                <a16:creationId xmlns:a16="http://schemas.microsoft.com/office/drawing/2014/main" id="{8975C421-8C53-4D2D-AD25-4CCD9FF518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6056" y="1143000"/>
            <a:ext cx="7791887" cy="4764219"/>
          </a:xfrm>
          <a:prstGeom prst="rect">
            <a:avLst/>
          </a:prstGeom>
        </p:spPr>
      </p:pic>
      <p:sp>
        <p:nvSpPr>
          <p:cNvPr id="8" name="TextBox 7">
            <a:extLst>
              <a:ext uri="{FF2B5EF4-FFF2-40B4-BE49-F238E27FC236}">
                <a16:creationId xmlns:a16="http://schemas.microsoft.com/office/drawing/2014/main" id="{10487D1B-C7B7-41CC-A524-3BA59B7512F6}"/>
              </a:ext>
            </a:extLst>
          </p:cNvPr>
          <p:cNvSpPr txBox="1"/>
          <p:nvPr/>
        </p:nvSpPr>
        <p:spPr>
          <a:xfrm>
            <a:off x="839448" y="1243068"/>
            <a:ext cx="7345181" cy="3093154"/>
          </a:xfrm>
          <a:prstGeom prst="rect">
            <a:avLst/>
          </a:prstGeom>
          <a:noFill/>
        </p:spPr>
        <p:txBody>
          <a:bodyPr wrap="square">
            <a:spAutoFit/>
          </a:bodyPr>
          <a:lstStyle/>
          <a:p>
            <a:pPr marL="230188" marR="0" lvl="1" indent="-230188"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2000" dirty="0">
                <a:solidFill>
                  <a:srgbClr val="002060"/>
                </a:solidFill>
                <a:cs typeface="Arial" panose="020B0604020202020204" pitchFamily="34" charset="0"/>
              </a:rPr>
              <a:t>What’s New?</a:t>
            </a:r>
          </a:p>
          <a:p>
            <a:pPr marL="230188" marR="0" lvl="1" indent="-230188"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2000" dirty="0">
                <a:solidFill>
                  <a:srgbClr val="002060"/>
                </a:solidFill>
                <a:cs typeface="Arial" panose="020B0604020202020204" pitchFamily="34" charset="0"/>
              </a:rPr>
              <a:t>Public Health work activities</a:t>
            </a:r>
          </a:p>
          <a:p>
            <a:pPr marL="230188" marR="0" lvl="1" indent="-230188"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2000" dirty="0">
                <a:solidFill>
                  <a:srgbClr val="002060"/>
                </a:solidFill>
                <a:cs typeface="Arial" panose="020B0604020202020204" pitchFamily="34" charset="0"/>
              </a:rPr>
              <a:t>Moment Narrative</a:t>
            </a:r>
          </a:p>
          <a:p>
            <a:pPr marL="230188" marR="0" lvl="1" indent="-230188"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2000" dirty="0">
                <a:solidFill>
                  <a:srgbClr val="002060"/>
                </a:solidFill>
                <a:cs typeface="Arial" panose="020B0604020202020204" pitchFamily="34" charset="0"/>
              </a:rPr>
              <a:t>Moment Supporting Documentation</a:t>
            </a:r>
          </a:p>
          <a:p>
            <a:pPr marL="230188" marR="0" lvl="1" indent="-230188"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2000" dirty="0">
                <a:solidFill>
                  <a:srgbClr val="002060"/>
                </a:solidFill>
                <a:cs typeface="Arial" panose="020B0604020202020204" pitchFamily="34" charset="0"/>
              </a:rPr>
              <a:t>RMTS Participant Training </a:t>
            </a: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400" dirty="0">
              <a:solidFill>
                <a:srgbClr val="000000"/>
              </a:solidFill>
              <a:latin typeface="Arial" panose="020B0604020202020204" pitchFamily="34" charset="0"/>
              <a:cs typeface="Arial" panose="020B0604020202020204" pitchFamily="34" charset="0"/>
            </a:endParaRPr>
          </a:p>
          <a:p>
            <a:pPr marL="0" marR="0" lvl="1" algn="l" defTabSz="914400" rtl="0" eaLnBrk="1" fontAlgn="auto" latinLnBrk="0" hangingPunct="1">
              <a:lnSpc>
                <a:spcPct val="100000"/>
              </a:lnSpc>
              <a:spcBef>
                <a:spcPts val="0"/>
              </a:spcBef>
              <a:spcAft>
                <a:spcPts val="0"/>
              </a:spcAft>
              <a:buClrTx/>
              <a:buSzTx/>
              <a:tabLst/>
              <a:defRPr/>
            </a:pPr>
            <a:endParaRPr lang="en-US" sz="1400" dirty="0">
              <a:solidFill>
                <a:srgbClr val="000000"/>
              </a:solidFill>
              <a:latin typeface="Arial" panose="020B0604020202020204" pitchFamily="34" charset="0"/>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400" dirty="0">
              <a:solidFill>
                <a:srgbClr val="000000"/>
              </a:solidFill>
              <a:latin typeface="Arial" panose="020B0604020202020204" pitchFamily="34" charset="0"/>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02356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4</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What’s New?</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457200" y="884394"/>
            <a:ext cx="8229600" cy="341632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1" indent="0" algn="l" defTabSz="914400" rtl="0" eaLnBrk="1" fontAlgn="auto" latinLnBrk="0" hangingPunct="1">
              <a:lnSpc>
                <a:spcPct val="100000"/>
              </a:lnSpc>
              <a:spcBef>
                <a:spcPts val="0"/>
              </a:spcBef>
              <a:spcAft>
                <a:spcPts val="1200"/>
              </a:spcAft>
              <a:buClrTx/>
              <a:buSzTx/>
              <a:buNone/>
              <a:tabLst/>
              <a:defRPr/>
            </a:pPr>
            <a:r>
              <a:rPr kumimoji="0" lang="en-US" sz="24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A couple exciting and important changes:</a:t>
            </a:r>
            <a:endParaRPr lang="en-US" sz="2400" dirty="0">
              <a:solidFill>
                <a:srgbClr val="002060"/>
              </a:solidFill>
              <a:latin typeface="+mn-lt"/>
            </a:endParaRPr>
          </a:p>
          <a:p>
            <a:pPr lvl="1">
              <a:spcAft>
                <a:spcPts val="1200"/>
              </a:spcAft>
              <a:defRPr/>
            </a:pPr>
            <a:r>
              <a:rPr lang="en-US" sz="2400" dirty="0">
                <a:solidFill>
                  <a:srgbClr val="002060"/>
                </a:solidFill>
                <a:latin typeface="+mn-lt"/>
              </a:rPr>
              <a:t>Medicaid Administrative Reimbursement has been expanded to include work activities pursuant to state and federal public health initiatives and guidelines. </a:t>
            </a:r>
          </a:p>
          <a:p>
            <a:pPr lvl="1">
              <a:spcAft>
                <a:spcPts val="1200"/>
              </a:spcAft>
              <a:defRPr/>
            </a:pPr>
            <a:r>
              <a:rPr lang="en-US" sz="2400" dirty="0">
                <a:solidFill>
                  <a:srgbClr val="002060"/>
                </a:solidFill>
                <a:latin typeface="+mn-lt"/>
              </a:rPr>
              <a:t>Addition of a supporting “Narrative” for RMTS moment documentation</a:t>
            </a:r>
          </a:p>
          <a:p>
            <a:pPr lvl="1">
              <a:spcAft>
                <a:spcPts val="1200"/>
              </a:spcAft>
              <a:defRPr/>
            </a:pPr>
            <a:endParaRPr lang="en-US" sz="1800" dirty="0">
              <a:solidFill>
                <a:srgbClr val="002060"/>
              </a:solidFill>
              <a:latin typeface="+mn-lt"/>
            </a:endParaRPr>
          </a:p>
          <a:p>
            <a:pPr marL="0" marR="0" lvl="1" indent="0" algn="l" defTabSz="914400" rtl="0" eaLnBrk="1" fontAlgn="auto" latinLnBrk="0" hangingPunct="1">
              <a:lnSpc>
                <a:spcPct val="100000"/>
              </a:lnSpc>
              <a:spcBef>
                <a:spcPts val="0"/>
              </a:spcBef>
              <a:spcAft>
                <a:spcPts val="1200"/>
              </a:spcAft>
              <a:buClrTx/>
              <a:buSzTx/>
              <a:buNone/>
              <a:tabLst/>
              <a:defRPr/>
            </a:pPr>
            <a:endParaRPr lang="en-US" sz="1400" dirty="0">
              <a:solidFill>
                <a:srgbClr val="000000"/>
              </a:solidFill>
            </a:endParaRPr>
          </a:p>
        </p:txBody>
      </p:sp>
    </p:spTree>
    <p:extLst>
      <p:ext uri="{BB962C8B-B14F-4D97-AF65-F5344CB8AC3E}">
        <p14:creationId xmlns:p14="http://schemas.microsoft.com/office/powerpoint/2010/main" val="1422592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5</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Work activities related to Public Health</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457200" y="884394"/>
            <a:ext cx="8229600" cy="5663089"/>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1200"/>
              </a:spcAft>
              <a:buNone/>
              <a:defRPr/>
            </a:pPr>
            <a:r>
              <a:rPr lang="en-US" sz="2000" dirty="0">
                <a:solidFill>
                  <a:srgbClr val="002060"/>
                </a:solidFill>
                <a:latin typeface="+mn-lt"/>
              </a:rPr>
              <a:t>MassHealth is very happy to announce that we have received approval from the Centers for Medicare and Medicaid Services (CMS) to expand our Medicaid Administrative Reimbursement to include work activities pursuant to state and federal public health initiatives and guidelines.</a:t>
            </a:r>
          </a:p>
          <a:p>
            <a:pPr marL="0" lvl="1" indent="0">
              <a:spcAft>
                <a:spcPts val="1200"/>
              </a:spcAft>
              <a:buNone/>
              <a:defRPr/>
            </a:pPr>
            <a:r>
              <a:rPr lang="en-US" sz="2000" dirty="0">
                <a:solidFill>
                  <a:srgbClr val="002060"/>
                </a:solidFill>
                <a:latin typeface="+mn-lt"/>
              </a:rPr>
              <a:t>This expansion will provide reimbursement for a portion of the work LEA staff have done in response to the COVID-19 pandemic, including</a:t>
            </a:r>
          </a:p>
          <a:p>
            <a:pPr lvl="1">
              <a:spcAft>
                <a:spcPts val="1200"/>
              </a:spcAft>
              <a:defRPr/>
            </a:pPr>
            <a:r>
              <a:rPr lang="en-US" sz="2000" dirty="0">
                <a:solidFill>
                  <a:srgbClr val="002060"/>
                </a:solidFill>
                <a:latin typeface="+mn-lt"/>
              </a:rPr>
              <a:t>infection control,</a:t>
            </a:r>
          </a:p>
          <a:p>
            <a:pPr lvl="1">
              <a:spcAft>
                <a:spcPts val="1200"/>
              </a:spcAft>
              <a:defRPr/>
            </a:pPr>
            <a:r>
              <a:rPr lang="en-US" sz="2000" dirty="0">
                <a:solidFill>
                  <a:srgbClr val="002060"/>
                </a:solidFill>
                <a:latin typeface="+mn-lt"/>
              </a:rPr>
              <a:t>contact tracing,</a:t>
            </a:r>
          </a:p>
          <a:p>
            <a:pPr lvl="1">
              <a:spcAft>
                <a:spcPts val="1200"/>
              </a:spcAft>
              <a:defRPr/>
            </a:pPr>
            <a:r>
              <a:rPr lang="en-US" sz="2000" dirty="0">
                <a:solidFill>
                  <a:srgbClr val="002060"/>
                </a:solidFill>
                <a:latin typeface="+mn-lt"/>
              </a:rPr>
              <a:t>time spent planning and collaborating on how to effectively adapt the delivery of Medicaid-covered services in response to public health guidance,</a:t>
            </a:r>
          </a:p>
          <a:p>
            <a:pPr lvl="1">
              <a:spcAft>
                <a:spcPts val="1200"/>
              </a:spcAft>
              <a:defRPr/>
            </a:pPr>
            <a:r>
              <a:rPr lang="en-US" sz="2000" dirty="0">
                <a:solidFill>
                  <a:srgbClr val="002060"/>
                </a:solidFill>
                <a:latin typeface="+mn-lt"/>
              </a:rPr>
              <a:t>activities related to other (non-COVID-19) public health guidance will also be reimbursable administrative time.</a:t>
            </a:r>
          </a:p>
          <a:p>
            <a:pPr lvl="1">
              <a:spcAft>
                <a:spcPts val="1200"/>
              </a:spcAft>
              <a:defRPr/>
            </a:pPr>
            <a:endParaRPr lang="en-US" sz="1800" dirty="0">
              <a:solidFill>
                <a:srgbClr val="002060"/>
              </a:solidFill>
              <a:latin typeface="+mn-lt"/>
            </a:endParaRPr>
          </a:p>
          <a:p>
            <a:pPr marL="0" marR="0" lvl="1" indent="0" algn="l" defTabSz="914400" rtl="0" eaLnBrk="1" fontAlgn="auto" latinLnBrk="0" hangingPunct="1">
              <a:lnSpc>
                <a:spcPct val="100000"/>
              </a:lnSpc>
              <a:spcBef>
                <a:spcPts val="0"/>
              </a:spcBef>
              <a:spcAft>
                <a:spcPts val="1200"/>
              </a:spcAft>
              <a:buClrTx/>
              <a:buSzTx/>
              <a:buNone/>
              <a:tabLst/>
              <a:defRPr/>
            </a:pPr>
            <a:endParaRPr lang="en-US" sz="1400" dirty="0">
              <a:solidFill>
                <a:srgbClr val="000000"/>
              </a:solidFill>
            </a:endParaRPr>
          </a:p>
        </p:txBody>
      </p:sp>
    </p:spTree>
    <p:extLst>
      <p:ext uri="{BB962C8B-B14F-4D97-AF65-F5344CB8AC3E}">
        <p14:creationId xmlns:p14="http://schemas.microsoft.com/office/powerpoint/2010/main" val="2689297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6</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Work activities related to Public Health, continued</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457200" y="884394"/>
            <a:ext cx="8229600" cy="612475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1200"/>
              </a:spcAft>
              <a:buNone/>
              <a:defRPr/>
            </a:pPr>
            <a:r>
              <a:rPr lang="en-US" sz="2000" dirty="0">
                <a:solidFill>
                  <a:srgbClr val="002060"/>
                </a:solidFill>
                <a:latin typeface="+mn-lt"/>
              </a:rPr>
              <a:t>Examples:</a:t>
            </a:r>
          </a:p>
          <a:p>
            <a:pPr lvl="1">
              <a:spcAft>
                <a:spcPts val="1200"/>
              </a:spcAft>
              <a:defRPr/>
            </a:pPr>
            <a:r>
              <a:rPr lang="en-US" sz="2000" dirty="0">
                <a:solidFill>
                  <a:srgbClr val="002060"/>
                </a:solidFill>
                <a:latin typeface="+mn-lt"/>
              </a:rPr>
              <a:t>Screening students and staff for signs &amp; symptoms of COVID-19</a:t>
            </a:r>
          </a:p>
          <a:p>
            <a:pPr lvl="1">
              <a:spcAft>
                <a:spcPts val="1200"/>
              </a:spcAft>
              <a:defRPr/>
            </a:pPr>
            <a:r>
              <a:rPr lang="en-US" sz="2000" dirty="0">
                <a:solidFill>
                  <a:srgbClr val="002060"/>
                </a:solidFill>
                <a:latin typeface="+mn-lt"/>
              </a:rPr>
              <a:t>Pool testing for COVID-19</a:t>
            </a:r>
          </a:p>
          <a:p>
            <a:pPr lvl="1">
              <a:spcAft>
                <a:spcPts val="1200"/>
              </a:spcAft>
              <a:defRPr/>
            </a:pPr>
            <a:r>
              <a:rPr lang="en-US" sz="2000" dirty="0">
                <a:solidFill>
                  <a:srgbClr val="002060"/>
                </a:solidFill>
                <a:latin typeface="+mn-lt"/>
              </a:rPr>
              <a:t>Training staff on infection control procedures in response to guidance issued by MA DPH, DESE and/or CDC</a:t>
            </a:r>
          </a:p>
          <a:p>
            <a:pPr lvl="1">
              <a:spcAft>
                <a:spcPts val="1200"/>
              </a:spcAft>
              <a:defRPr/>
            </a:pPr>
            <a:r>
              <a:rPr lang="en-US" sz="2000" dirty="0">
                <a:solidFill>
                  <a:srgbClr val="002060"/>
                </a:solidFill>
                <a:latin typeface="+mn-lt"/>
              </a:rPr>
              <a:t>Enrollment screening procedures related to gathering and tracking documentation of required student immunizations</a:t>
            </a:r>
          </a:p>
          <a:p>
            <a:pPr lvl="1">
              <a:spcAft>
                <a:spcPts val="1200"/>
              </a:spcAft>
              <a:defRPr/>
            </a:pPr>
            <a:r>
              <a:rPr lang="en-US" sz="2000" dirty="0">
                <a:solidFill>
                  <a:srgbClr val="002060"/>
                </a:solidFill>
                <a:latin typeface="+mn-lt"/>
              </a:rPr>
              <a:t>Reporting student immunization data to MA DPH</a:t>
            </a:r>
          </a:p>
          <a:p>
            <a:pPr lvl="1">
              <a:spcAft>
                <a:spcPts val="1200"/>
              </a:spcAft>
              <a:defRPr/>
            </a:pPr>
            <a:r>
              <a:rPr lang="en-US" sz="2000" dirty="0">
                <a:solidFill>
                  <a:srgbClr val="002060"/>
                </a:solidFill>
                <a:latin typeface="+mn-lt"/>
              </a:rPr>
              <a:t>Ordering and distributing supplies related to infection control procedures, including cleaning supplies, masks and other PPE</a:t>
            </a:r>
          </a:p>
          <a:p>
            <a:pPr lvl="1">
              <a:spcAft>
                <a:spcPts val="1200"/>
              </a:spcAft>
              <a:defRPr/>
            </a:pPr>
            <a:r>
              <a:rPr lang="en-US" sz="2000" dirty="0">
                <a:solidFill>
                  <a:srgbClr val="002060"/>
                </a:solidFill>
                <a:latin typeface="+mn-lt"/>
              </a:rPr>
              <a:t>Planning, updating and implementing policies and procedures in response to state or federal public health guidance</a:t>
            </a:r>
          </a:p>
          <a:p>
            <a:pPr lvl="1">
              <a:spcAft>
                <a:spcPts val="1200"/>
              </a:spcAft>
              <a:defRPr/>
            </a:pPr>
            <a:endParaRPr lang="en-US" sz="2000" dirty="0">
              <a:solidFill>
                <a:srgbClr val="002060"/>
              </a:solidFill>
              <a:latin typeface="+mn-lt"/>
            </a:endParaRPr>
          </a:p>
          <a:p>
            <a:pPr lvl="1">
              <a:spcAft>
                <a:spcPts val="1200"/>
              </a:spcAft>
              <a:defRPr/>
            </a:pPr>
            <a:endParaRPr lang="en-US" sz="1800" dirty="0">
              <a:solidFill>
                <a:srgbClr val="002060"/>
              </a:solidFill>
              <a:latin typeface="+mn-lt"/>
            </a:endParaRPr>
          </a:p>
          <a:p>
            <a:pPr marL="0" marR="0" lvl="1" indent="0" algn="l" defTabSz="914400" rtl="0" eaLnBrk="1" fontAlgn="auto" latinLnBrk="0" hangingPunct="1">
              <a:lnSpc>
                <a:spcPct val="100000"/>
              </a:lnSpc>
              <a:spcBef>
                <a:spcPts val="0"/>
              </a:spcBef>
              <a:spcAft>
                <a:spcPts val="1200"/>
              </a:spcAft>
              <a:buClrTx/>
              <a:buSzTx/>
              <a:buNone/>
              <a:tabLst/>
              <a:defRPr/>
            </a:pPr>
            <a:endParaRPr lang="en-US" sz="1400" dirty="0">
              <a:solidFill>
                <a:srgbClr val="000000"/>
              </a:solidFill>
            </a:endParaRPr>
          </a:p>
        </p:txBody>
      </p:sp>
    </p:spTree>
    <p:extLst>
      <p:ext uri="{BB962C8B-B14F-4D97-AF65-F5344CB8AC3E}">
        <p14:creationId xmlns:p14="http://schemas.microsoft.com/office/powerpoint/2010/main" val="4143333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7</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Moment “Narrative”</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374822" y="975010"/>
            <a:ext cx="8229600" cy="409342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1200"/>
              </a:spcAft>
              <a:buNone/>
              <a:defRPr/>
            </a:pPr>
            <a:r>
              <a:rPr lang="en-US" sz="2000" dirty="0">
                <a:solidFill>
                  <a:srgbClr val="002060"/>
                </a:solidFill>
                <a:latin typeface="+mn-lt"/>
              </a:rPr>
              <a:t>Effective October 1, 2021, the RMTS system has been updated to gather a written narrative from the RMTS participants when documenting their moment responses.  The written narrative will supplement their responses and provide additional detail of their work activity.</a:t>
            </a:r>
          </a:p>
          <a:p>
            <a:pPr marL="0" lvl="1" indent="0">
              <a:spcAft>
                <a:spcPts val="1200"/>
              </a:spcAft>
              <a:buNone/>
              <a:defRPr/>
            </a:pPr>
            <a:r>
              <a:rPr lang="en-US" sz="2000" dirty="0">
                <a:solidFill>
                  <a:srgbClr val="002060"/>
                </a:solidFill>
                <a:latin typeface="+mn-lt"/>
              </a:rPr>
              <a:t>After answering the RMTS questions, the participants will be prompted:</a:t>
            </a:r>
          </a:p>
          <a:p>
            <a:pPr marL="455612" lvl="3" indent="0">
              <a:spcAft>
                <a:spcPts val="1200"/>
              </a:spcAft>
              <a:buNone/>
              <a:defRPr/>
            </a:pPr>
            <a:r>
              <a:rPr lang="en-US" sz="2000" i="1" dirty="0">
                <a:solidFill>
                  <a:srgbClr val="002060"/>
                </a:solidFill>
                <a:latin typeface="+mn-lt"/>
              </a:rPr>
              <a:t>REQUIRED NARRATIVE: Provide a brief description (no more than 250 characters) of the work that was occurring at your assigned moment (minute). </a:t>
            </a:r>
          </a:p>
          <a:p>
            <a:pPr marL="0" lvl="1" indent="0">
              <a:spcAft>
                <a:spcPts val="1200"/>
              </a:spcAft>
              <a:buNone/>
              <a:defRPr/>
            </a:pPr>
            <a:endParaRPr lang="en-US" sz="2000" dirty="0">
              <a:solidFill>
                <a:srgbClr val="002060"/>
              </a:solidFill>
              <a:latin typeface="+mn-lt"/>
            </a:endParaRPr>
          </a:p>
          <a:p>
            <a:pPr marL="0" lvl="1" indent="0">
              <a:spcAft>
                <a:spcPts val="1200"/>
              </a:spcAft>
              <a:buNone/>
              <a:defRPr/>
            </a:pPr>
            <a:r>
              <a:rPr lang="en-US" sz="2000" b="1" u="sng" dirty="0">
                <a:solidFill>
                  <a:srgbClr val="002060"/>
                </a:solidFill>
                <a:latin typeface="+mn-lt"/>
              </a:rPr>
              <a:t>Note:</a:t>
            </a:r>
            <a:r>
              <a:rPr lang="en-US" sz="2000" dirty="0">
                <a:solidFill>
                  <a:srgbClr val="002060"/>
                </a:solidFill>
                <a:latin typeface="+mn-lt"/>
              </a:rPr>
              <a:t> If the participant’s responses indicate that they were not working at the assigned moment time, they will not be prompted to enter a narrative.</a:t>
            </a:r>
          </a:p>
        </p:txBody>
      </p:sp>
    </p:spTree>
    <p:extLst>
      <p:ext uri="{BB962C8B-B14F-4D97-AF65-F5344CB8AC3E}">
        <p14:creationId xmlns:p14="http://schemas.microsoft.com/office/powerpoint/2010/main" val="1651645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8</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Moment “Narrative” &amp; Supporting Documentation</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457200" y="899140"/>
            <a:ext cx="8229600" cy="584775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R="0" lvl="1" algn="l" defTabSz="914400" rtl="0" eaLnBrk="1" fontAlgn="auto" latinLnBrk="0" hangingPunct="1">
              <a:lnSpc>
                <a:spcPct val="100000"/>
              </a:lnSpc>
              <a:spcBef>
                <a:spcPts val="0"/>
              </a:spcBef>
              <a:spcAft>
                <a:spcPts val="1200"/>
              </a:spcAft>
              <a:buClrTx/>
              <a:buSzTx/>
              <a:tabLst/>
              <a:defRPr/>
            </a:pPr>
            <a:r>
              <a:rPr kumimoji="0" lang="en-US" sz="20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Pursuant to section 4.2 of the Provider Contract, LEAs must retain records to support activities recorded in response to the RMTS for at least </a:t>
            </a:r>
            <a:r>
              <a:rPr kumimoji="0" lang="en-US" sz="2000" b="1"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6 years </a:t>
            </a:r>
            <a:r>
              <a:rPr kumimoji="0" lang="en-US" sz="20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after the date of submission of the Administrative Claim or Cost Report, which is supported by such documentation. </a:t>
            </a:r>
          </a:p>
          <a:p>
            <a:pPr marR="0" lvl="1" algn="l" defTabSz="914400" rtl="0" eaLnBrk="1" fontAlgn="auto" latinLnBrk="0" hangingPunct="1">
              <a:lnSpc>
                <a:spcPct val="100000"/>
              </a:lnSpc>
              <a:spcBef>
                <a:spcPts val="0"/>
              </a:spcBef>
              <a:spcAft>
                <a:spcPts val="1200"/>
              </a:spcAft>
              <a:buClrTx/>
              <a:buSzTx/>
              <a:tabLst/>
              <a:defRPr/>
            </a:pPr>
            <a:r>
              <a:rPr kumimoji="0" lang="en-US" sz="20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rPr>
              <a:t>RMTS Coordinators are expected to identify and implement internal processes/procedures (if not already established) and oversee compliance to ensure that RMTS participants provide supporting documentation for the activities recorded in any assigned RMTS moments. These records should be maintained by the LEA in an organized and retrievable fashion to be available upon audit.</a:t>
            </a:r>
          </a:p>
          <a:p>
            <a:pPr lvl="1">
              <a:spcAft>
                <a:spcPts val="1200"/>
              </a:spcAft>
              <a:defRPr/>
            </a:pPr>
            <a:r>
              <a:rPr lang="en-US" sz="2000" dirty="0">
                <a:solidFill>
                  <a:srgbClr val="002060"/>
                </a:solidFill>
                <a:latin typeface="+mn-lt"/>
              </a:rPr>
              <a:t>Backup documentation should include the level of detail necessary to support the participant’s narrative.</a:t>
            </a:r>
          </a:p>
          <a:p>
            <a:pPr lvl="1">
              <a:spcAft>
                <a:spcPts val="1200"/>
              </a:spcAft>
              <a:defRPr/>
            </a:pPr>
            <a:r>
              <a:rPr lang="en-US" sz="2000" dirty="0">
                <a:solidFill>
                  <a:srgbClr val="002060"/>
                </a:solidFill>
                <a:latin typeface="+mn-lt"/>
              </a:rPr>
              <a:t>The narrative field is an opportunity for you to provide instruction to your participants about appropriate level of detail and any other “key” information to include in their narrative in support of your LEA’s supporting documentation recordkeeping process. </a:t>
            </a:r>
            <a:endParaRPr lang="en-US" sz="1800" dirty="0">
              <a:solidFill>
                <a:srgbClr val="002060"/>
              </a:solidFill>
              <a:latin typeface="+mn-lt"/>
            </a:endParaRPr>
          </a:p>
          <a:p>
            <a:pPr marL="0" marR="0" lvl="1" indent="0" algn="l" defTabSz="914400" rtl="0" eaLnBrk="1" fontAlgn="auto" latinLnBrk="0" hangingPunct="1">
              <a:lnSpc>
                <a:spcPct val="100000"/>
              </a:lnSpc>
              <a:spcBef>
                <a:spcPts val="0"/>
              </a:spcBef>
              <a:spcAft>
                <a:spcPts val="1200"/>
              </a:spcAft>
              <a:buClrTx/>
              <a:buSzTx/>
              <a:buNone/>
              <a:tabLst/>
              <a:defRPr/>
            </a:pPr>
            <a:endParaRPr lang="en-US" sz="1400" dirty="0">
              <a:solidFill>
                <a:srgbClr val="000000"/>
              </a:solidFill>
            </a:endParaRPr>
          </a:p>
        </p:txBody>
      </p:sp>
    </p:spTree>
    <p:extLst>
      <p:ext uri="{BB962C8B-B14F-4D97-AF65-F5344CB8AC3E}">
        <p14:creationId xmlns:p14="http://schemas.microsoft.com/office/powerpoint/2010/main" val="1483775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9</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Moment “Narrative” Examples</a:t>
            </a:r>
          </a:p>
        </p:txBody>
      </p:sp>
      <p:sp>
        <p:nvSpPr>
          <p:cNvPr id="13" name="Text Placeholder 2">
            <a:extLst>
              <a:ext uri="{FF2B5EF4-FFF2-40B4-BE49-F238E27FC236}">
                <a16:creationId xmlns:a16="http://schemas.microsoft.com/office/drawing/2014/main" id="{0D70A967-E103-45D2-8172-C898684CB885}"/>
              </a:ext>
            </a:extLst>
          </p:cNvPr>
          <p:cNvSpPr txBox="1">
            <a:spLocks/>
          </p:cNvSpPr>
          <p:nvPr/>
        </p:nvSpPr>
        <p:spPr>
          <a:xfrm>
            <a:off x="391298" y="807386"/>
            <a:ext cx="8229600" cy="627864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1200"/>
              </a:spcAft>
              <a:buNone/>
              <a:defRPr/>
            </a:pPr>
            <a:r>
              <a:rPr lang="en-US" sz="2000" dirty="0">
                <a:solidFill>
                  <a:srgbClr val="002060"/>
                </a:solidFill>
                <a:latin typeface="+mn-lt"/>
              </a:rPr>
              <a:t>Examples:</a:t>
            </a:r>
          </a:p>
          <a:p>
            <a:pPr lvl="1">
              <a:spcAft>
                <a:spcPts val="1200"/>
              </a:spcAft>
              <a:defRPr/>
            </a:pPr>
            <a:r>
              <a:rPr lang="en-US" sz="2000" dirty="0">
                <a:solidFill>
                  <a:srgbClr val="002060"/>
                </a:solidFill>
                <a:latin typeface="+mn-lt"/>
              </a:rPr>
              <a:t>I was in a training for all of my district’s nurses. It was called “A Skills-Based Approach to Managing Chronic Health Conditions.”</a:t>
            </a:r>
          </a:p>
          <a:p>
            <a:pPr lvl="1">
              <a:spcAft>
                <a:spcPts val="1200"/>
              </a:spcAft>
              <a:defRPr/>
            </a:pPr>
            <a:r>
              <a:rPr lang="en-US" sz="2000" dirty="0">
                <a:solidFill>
                  <a:srgbClr val="002060"/>
                </a:solidFill>
                <a:latin typeface="+mn-lt"/>
              </a:rPr>
              <a:t>I was conducting pool testing for COVID-19 with Mrs. March’s 3</a:t>
            </a:r>
            <a:r>
              <a:rPr lang="en-US" sz="2000" baseline="30000" dirty="0">
                <a:solidFill>
                  <a:srgbClr val="002060"/>
                </a:solidFill>
                <a:latin typeface="+mn-lt"/>
              </a:rPr>
              <a:t>rd</a:t>
            </a:r>
            <a:r>
              <a:rPr lang="en-US" sz="2000" dirty="0">
                <a:solidFill>
                  <a:srgbClr val="002060"/>
                </a:solidFill>
                <a:latin typeface="+mn-lt"/>
              </a:rPr>
              <a:t> grade.</a:t>
            </a:r>
          </a:p>
          <a:p>
            <a:pPr lvl="1">
              <a:spcAft>
                <a:spcPts val="1200"/>
              </a:spcAft>
              <a:defRPr/>
            </a:pPr>
            <a:r>
              <a:rPr lang="en-US" sz="2000" dirty="0">
                <a:solidFill>
                  <a:srgbClr val="002060"/>
                </a:solidFill>
                <a:latin typeface="+mn-lt"/>
              </a:rPr>
              <a:t>I was writing an evaluation report based on the PT evaluation I just completed for student H.E. to determine the need for PT services.</a:t>
            </a:r>
          </a:p>
          <a:p>
            <a:pPr lvl="1">
              <a:spcAft>
                <a:spcPts val="1200"/>
              </a:spcAft>
              <a:defRPr/>
            </a:pPr>
            <a:r>
              <a:rPr lang="en-US" sz="2000" dirty="0">
                <a:solidFill>
                  <a:srgbClr val="002060"/>
                </a:solidFill>
                <a:latin typeface="+mn-lt"/>
              </a:rPr>
              <a:t>I was providing a group speech therapy session to 3 2</a:t>
            </a:r>
            <a:r>
              <a:rPr lang="en-US" sz="2000" baseline="30000" dirty="0">
                <a:solidFill>
                  <a:srgbClr val="002060"/>
                </a:solidFill>
                <a:latin typeface="+mn-lt"/>
              </a:rPr>
              <a:t>nd</a:t>
            </a:r>
            <a:r>
              <a:rPr lang="en-US" sz="2000" dirty="0">
                <a:solidFill>
                  <a:srgbClr val="002060"/>
                </a:solidFill>
                <a:latin typeface="+mn-lt"/>
              </a:rPr>
              <a:t> grade IEP students. See case notes 4/10/21 12345.</a:t>
            </a:r>
          </a:p>
          <a:p>
            <a:pPr lvl="1">
              <a:spcAft>
                <a:spcPts val="1200"/>
              </a:spcAft>
              <a:defRPr/>
            </a:pPr>
            <a:r>
              <a:rPr lang="en-US" sz="2000" dirty="0">
                <a:solidFill>
                  <a:srgbClr val="002060"/>
                </a:solidFill>
                <a:latin typeface="+mn-lt"/>
              </a:rPr>
              <a:t>I was providing general student supervision during lunch, which was my duty period.  </a:t>
            </a:r>
          </a:p>
          <a:p>
            <a:pPr lvl="1">
              <a:spcAft>
                <a:spcPts val="1200"/>
              </a:spcAft>
              <a:defRPr/>
            </a:pPr>
            <a:r>
              <a:rPr lang="en-US" sz="2000" dirty="0">
                <a:solidFill>
                  <a:srgbClr val="002060"/>
                </a:solidFill>
                <a:latin typeface="+mn-lt"/>
              </a:rPr>
              <a:t>I was responding to an email from a parent who had questions about how her child’s medical needs would be met if she gave permission for the student to attend Nature’s Classroom.</a:t>
            </a:r>
          </a:p>
          <a:p>
            <a:pPr lvl="1">
              <a:spcAft>
                <a:spcPts val="1200"/>
              </a:spcAft>
              <a:defRPr/>
            </a:pPr>
            <a:endParaRPr lang="en-US" sz="2000" dirty="0">
              <a:solidFill>
                <a:srgbClr val="002060"/>
              </a:solidFill>
              <a:latin typeface="+mn-lt"/>
            </a:endParaRPr>
          </a:p>
          <a:p>
            <a:pPr lvl="1">
              <a:spcAft>
                <a:spcPts val="1200"/>
              </a:spcAft>
              <a:defRPr/>
            </a:pPr>
            <a:endParaRPr lang="en-US" sz="1800" dirty="0">
              <a:solidFill>
                <a:srgbClr val="002060"/>
              </a:solidFill>
              <a:latin typeface="+mn-lt"/>
            </a:endParaRPr>
          </a:p>
          <a:p>
            <a:pPr marL="0" marR="0" lvl="1" indent="0" algn="l" defTabSz="914400" rtl="0" eaLnBrk="1" fontAlgn="auto" latinLnBrk="0" hangingPunct="1">
              <a:lnSpc>
                <a:spcPct val="100000"/>
              </a:lnSpc>
              <a:spcBef>
                <a:spcPts val="0"/>
              </a:spcBef>
              <a:spcAft>
                <a:spcPts val="1200"/>
              </a:spcAft>
              <a:buClrTx/>
              <a:buSzTx/>
              <a:buNone/>
              <a:tabLst/>
              <a:defRPr/>
            </a:pPr>
            <a:endParaRPr lang="en-US" sz="1400" dirty="0">
              <a:solidFill>
                <a:srgbClr val="000000"/>
              </a:solidFill>
            </a:endParaRPr>
          </a:p>
        </p:txBody>
      </p:sp>
    </p:spTree>
    <p:extLst>
      <p:ext uri="{BB962C8B-B14F-4D97-AF65-F5344CB8AC3E}">
        <p14:creationId xmlns:p14="http://schemas.microsoft.com/office/powerpoint/2010/main" val="16606877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3540</TotalTime>
  <Words>1134</Words>
  <Application>Microsoft Office PowerPoint</Application>
  <PresentationFormat>On-screen Show (4:3)</PresentationFormat>
  <Paragraphs>108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School-Based Medicaid Program Updates for Local Education Agency (LEA) Random Moment Time Study (RMTS) Coordinators</vt:lpstr>
      <vt:lpstr>Introduction</vt:lpstr>
      <vt:lpstr>Training Agenda</vt:lpstr>
      <vt:lpstr>What’s New?</vt:lpstr>
      <vt:lpstr>Work activities related to Public Health</vt:lpstr>
      <vt:lpstr>Work activities related to Public Health, continued</vt:lpstr>
      <vt:lpstr>Moment “Narrative”</vt:lpstr>
      <vt:lpstr>Moment “Narrative” &amp; Supporting Documentation</vt:lpstr>
      <vt:lpstr>Moment “Narrative” Examples</vt:lpstr>
      <vt:lpstr>SBMP-Provided Participant Training </vt:lpstr>
      <vt:lpstr>Questions?</vt:lpstr>
      <vt:lpstr>Contact Information &amp;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Sweet, Evan</dc:creator>
  <cp:lastModifiedBy>Hall, Emily</cp:lastModifiedBy>
  <cp:revision>181</cp:revision>
  <dcterms:created xsi:type="dcterms:W3CDTF">2020-10-23T13:23:26Z</dcterms:created>
  <dcterms:modified xsi:type="dcterms:W3CDTF">2021-09-19T16:20:23Z</dcterms:modified>
</cp:coreProperties>
</file>