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docProps/app.xml" ContentType="application/vnd.openxmlformats-officedocument.extended-properties+xml"/>
  <Override PartName="/docProps/core.xml" ContentType="application/vnd.openxmlformats-package.core-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1" r:id="rId3"/>
    <p:sldMasterId id="2147483690" r:id="rId4"/>
  </p:sldMasterIdLst>
  <p:notesMasterIdLst>
    <p:notesMasterId r:id="rId23"/>
  </p:notesMasterIdLst>
  <p:handoutMasterIdLst>
    <p:handoutMasterId r:id="rId24"/>
  </p:handoutMasterIdLst>
  <p:sldIdLst>
    <p:sldId id="256" r:id="rId5"/>
    <p:sldId id="257" r:id="rId6"/>
    <p:sldId id="284" r:id="rId7"/>
    <p:sldId id="267" r:id="rId8"/>
    <p:sldId id="268" r:id="rId9"/>
    <p:sldId id="271" r:id="rId10"/>
    <p:sldId id="273" r:id="rId11"/>
    <p:sldId id="285" r:id="rId12"/>
    <p:sldId id="278" r:id="rId13"/>
    <p:sldId id="269" r:id="rId14"/>
    <p:sldId id="287" r:id="rId15"/>
    <p:sldId id="288" r:id="rId16"/>
    <p:sldId id="280" r:id="rId17"/>
    <p:sldId id="274" r:id="rId18"/>
    <p:sldId id="279" r:id="rId19"/>
    <p:sldId id="283" r:id="rId20"/>
    <p:sldId id="286" r:id="rId21"/>
    <p:sldId id="276" r:id="rId22"/>
  </p:sldIdLst>
  <p:sldSz cx="9144000" cy="6858000" type="screen4x3"/>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ED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59" autoAdjust="0"/>
  </p:normalViewPr>
  <p:slideViewPr>
    <p:cSldViewPr>
      <p:cViewPr>
        <p:scale>
          <a:sx n="96" d="100"/>
          <a:sy n="96" d="100"/>
        </p:scale>
        <p:origin x="-1242" y="-156"/>
      </p:cViewPr>
      <p:guideLst>
        <p:guide orient="horz" pos="2160"/>
        <p:guide pos="2880"/>
      </p:guideLst>
    </p:cSldViewPr>
  </p:slideViewPr>
  <p:notesTextViewPr>
    <p:cViewPr>
      <p:scale>
        <a:sx n="1" d="1"/>
        <a:sy n="1" d="1"/>
      </p:scale>
      <p:origin x="0" y="0"/>
    </p:cViewPr>
  </p:notesTextViewPr>
  <p:notesViewPr>
    <p:cSldViewPr>
      <p:cViewPr varScale="1">
        <p:scale>
          <a:sx n="60" d="100"/>
          <a:sy n="60" d="100"/>
        </p:scale>
        <p:origin x="-3390" y="-96"/>
      </p:cViewPr>
      <p:guideLst>
        <p:guide orient="horz" pos="2928"/>
        <p:guide pos="220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2.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notesMaster" Target="notesMasters/notesMaster1.xml"/>
  <Relationship Id="rId24" Type="http://schemas.openxmlformats.org/officeDocument/2006/relationships/handoutMaster" Target="handoutMasters/handoutMaster1.xml"/>
  <Relationship Id="rId25" Type="http://schemas.openxmlformats.org/officeDocument/2006/relationships/tags" Target="tags/tag1.xml"/>
  <Relationship Id="rId26" Type="http://schemas.openxmlformats.org/officeDocument/2006/relationships/presProps" Target="presProps.xml"/>
  <Relationship Id="rId27" Type="http://schemas.openxmlformats.org/officeDocument/2006/relationships/viewProps" Target="viewProps.xml"/>
  <Relationship Id="rId28" Type="http://schemas.openxmlformats.org/officeDocument/2006/relationships/theme" Target="theme/theme1.xml"/>
  <Relationship Id="rId29" Type="http://schemas.openxmlformats.org/officeDocument/2006/relationships/tableStyles" Target="tableStyles.xml"/>
  <Relationship Id="rId3" Type="http://schemas.openxmlformats.org/officeDocument/2006/relationships/slideMaster" Target="slideMasters/slideMaster3.xml"/>
  <Relationship Id="rId4" Type="http://schemas.openxmlformats.org/officeDocument/2006/relationships/slideMaster" Target="slideMasters/slideMaster4.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diagrams/_rels/data2.xml.rels><?xml version="1.0" encoding="UTF-8"?>

<Relationships xmlns="http://schemas.openxmlformats.org/package/2006/relationships">
  <Relationship Id="rId1" Type="http://schemas.openxmlformats.org/officeDocument/2006/relationships/hyperlink" TargetMode="External" Target="http://www.mass.gov/hpc/opp"/>
</Relationships>

</file>

<file path=ppt/diagrams/_rels/drawing2.xml.rels><?xml version="1.0" encoding="UTF-8"?>

<Relationships xmlns="http://schemas.openxmlformats.org/package/2006/relationships">
  <Relationship Id="rId1" Type="http://schemas.openxmlformats.org/officeDocument/2006/relationships/hyperlink" TargetMode="External" Target="http://www.mass.gov/hpc/opp"/>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9DA695-5060-4C49-B9D6-385A19EB8A5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8437229-0708-428A-B503-49D6674EBF7E}">
      <dgm:prSet custT="1"/>
      <dgm:spPr>
        <a:solidFill>
          <a:schemeClr val="bg2">
            <a:lumMod val="20000"/>
            <a:lumOff val="80000"/>
          </a:schemeClr>
        </a:solidFill>
      </dgm:spPr>
      <dgm:t>
        <a:bodyPr lIns="274320"/>
        <a:lstStyle/>
        <a:p>
          <a:pPr rtl="0"/>
          <a:r>
            <a:rPr lang="en-US" sz="1600" dirty="0" smtClean="0">
              <a:solidFill>
                <a:schemeClr val="tx1"/>
              </a:solidFill>
              <a:latin typeface="+mj-lt"/>
            </a:rPr>
            <a:t>Advance consumer protection established in Chapter 224 without duplicating existing rights under carrier insurance appeals</a:t>
          </a:r>
          <a:endParaRPr lang="en-US" sz="1600" dirty="0">
            <a:solidFill>
              <a:schemeClr val="tx1"/>
            </a:solidFill>
            <a:latin typeface="+mj-lt"/>
          </a:endParaRPr>
        </a:p>
      </dgm:t>
    </dgm:pt>
    <dgm:pt modelId="{D361781F-B092-4F06-B9BC-BEA62B655A42}" type="parTrans" cxnId="{3341DBF9-C02D-44FB-AAB6-625CA9000F79}">
      <dgm:prSet/>
      <dgm:spPr/>
      <dgm:t>
        <a:bodyPr/>
        <a:lstStyle/>
        <a:p>
          <a:endParaRPr lang="en-US"/>
        </a:p>
      </dgm:t>
    </dgm:pt>
    <dgm:pt modelId="{2067480F-2FF3-464A-A524-4E03A53ACFF6}" type="sibTrans" cxnId="{3341DBF9-C02D-44FB-AAB6-625CA9000F79}">
      <dgm:prSet/>
      <dgm:spPr/>
      <dgm:t>
        <a:bodyPr/>
        <a:lstStyle/>
        <a:p>
          <a:endParaRPr lang="en-US"/>
        </a:p>
      </dgm:t>
    </dgm:pt>
    <dgm:pt modelId="{7399BC79-B344-463A-AB9A-207E2EA1F059}">
      <dgm:prSet custT="1"/>
      <dgm:spPr>
        <a:solidFill>
          <a:schemeClr val="bg2">
            <a:lumMod val="20000"/>
            <a:lumOff val="80000"/>
          </a:schemeClr>
        </a:solidFill>
      </dgm:spPr>
      <dgm:t>
        <a:bodyPr lIns="274320"/>
        <a:lstStyle/>
        <a:p>
          <a:pPr rtl="0"/>
          <a:r>
            <a:rPr lang="en-US" sz="1600" dirty="0" smtClean="0">
              <a:solidFill>
                <a:schemeClr val="tx1"/>
              </a:solidFill>
              <a:latin typeface="+mj-lt"/>
            </a:rPr>
            <a:t>Protect patients while recognizing the needs of different providers and minimizing administrative burden and expense</a:t>
          </a:r>
          <a:endParaRPr lang="en-US" sz="1600" dirty="0">
            <a:solidFill>
              <a:schemeClr val="tx1"/>
            </a:solidFill>
            <a:latin typeface="+mj-lt"/>
          </a:endParaRPr>
        </a:p>
      </dgm:t>
    </dgm:pt>
    <dgm:pt modelId="{93C050E3-75AD-4DF9-8785-C63D9B6162DD}" type="parTrans" cxnId="{3B5EDED4-251B-45CB-9B4A-81C81E8F1C5F}">
      <dgm:prSet/>
      <dgm:spPr/>
      <dgm:t>
        <a:bodyPr/>
        <a:lstStyle/>
        <a:p>
          <a:endParaRPr lang="en-US"/>
        </a:p>
      </dgm:t>
    </dgm:pt>
    <dgm:pt modelId="{FCE9164E-6E18-4A74-97F7-6B8AF54DF1A1}" type="sibTrans" cxnId="{3B5EDED4-251B-45CB-9B4A-81C81E8F1C5F}">
      <dgm:prSet/>
      <dgm:spPr/>
      <dgm:t>
        <a:bodyPr/>
        <a:lstStyle/>
        <a:p>
          <a:endParaRPr lang="en-US"/>
        </a:p>
      </dgm:t>
    </dgm:pt>
    <dgm:pt modelId="{8158A3C3-E39F-410A-A57A-4CC2ADF3EE13}">
      <dgm:prSet custT="1"/>
      <dgm:spPr>
        <a:solidFill>
          <a:schemeClr val="bg2">
            <a:lumMod val="20000"/>
            <a:lumOff val="80000"/>
          </a:schemeClr>
        </a:solidFill>
      </dgm:spPr>
      <dgm:t>
        <a:bodyPr lIns="274320"/>
        <a:lstStyle/>
        <a:p>
          <a:pPr rtl="0"/>
          <a:r>
            <a:rPr lang="en-US" sz="1600" dirty="0" smtClean="0">
              <a:solidFill>
                <a:schemeClr val="tx1"/>
              </a:solidFill>
              <a:latin typeface="+mj-lt"/>
            </a:rPr>
            <a:t>Inform consumers about RBPO/ACO providers</a:t>
          </a:r>
          <a:endParaRPr lang="en-US" sz="1600" dirty="0">
            <a:solidFill>
              <a:schemeClr val="tx1"/>
            </a:solidFill>
            <a:latin typeface="+mj-lt"/>
          </a:endParaRPr>
        </a:p>
      </dgm:t>
    </dgm:pt>
    <dgm:pt modelId="{20832F89-AEE4-4DB4-8647-D87AABA26964}" type="parTrans" cxnId="{F037D04E-3611-4948-A694-95A8335893D4}">
      <dgm:prSet/>
      <dgm:spPr/>
      <dgm:t>
        <a:bodyPr/>
        <a:lstStyle/>
        <a:p>
          <a:endParaRPr lang="en-US"/>
        </a:p>
      </dgm:t>
    </dgm:pt>
    <dgm:pt modelId="{8A8E10CC-475D-4FD0-A1AE-CC0F4DA7E09C}" type="sibTrans" cxnId="{F037D04E-3611-4948-A694-95A8335893D4}">
      <dgm:prSet/>
      <dgm:spPr/>
      <dgm:t>
        <a:bodyPr/>
        <a:lstStyle/>
        <a:p>
          <a:endParaRPr lang="en-US"/>
        </a:p>
      </dgm:t>
    </dgm:pt>
    <dgm:pt modelId="{8738F326-2E00-4A19-9E41-E8F3278F71DF}">
      <dgm:prSet custT="1"/>
      <dgm:spPr>
        <a:solidFill>
          <a:schemeClr val="bg2">
            <a:lumMod val="20000"/>
            <a:lumOff val="80000"/>
          </a:schemeClr>
        </a:solidFill>
      </dgm:spPr>
      <dgm:t>
        <a:bodyPr lIns="274320"/>
        <a:lstStyle/>
        <a:p>
          <a:pPr rtl="0"/>
          <a:r>
            <a:rPr lang="en-US" sz="1600" dirty="0" smtClean="0">
              <a:solidFill>
                <a:schemeClr val="tx1"/>
              </a:solidFill>
              <a:latin typeface="+mj-lt"/>
            </a:rPr>
            <a:t>Build on existing provider mechanisms for addressing complaints</a:t>
          </a:r>
          <a:endParaRPr lang="en-US" sz="1600" dirty="0">
            <a:solidFill>
              <a:schemeClr val="tx1"/>
            </a:solidFill>
            <a:latin typeface="+mj-lt"/>
          </a:endParaRPr>
        </a:p>
      </dgm:t>
    </dgm:pt>
    <dgm:pt modelId="{797BE490-9060-457C-8459-8B89D815EBF8}" type="parTrans" cxnId="{42E17B7D-B27C-45DA-AF2E-9DE74B9CA127}">
      <dgm:prSet/>
      <dgm:spPr/>
      <dgm:t>
        <a:bodyPr/>
        <a:lstStyle/>
        <a:p>
          <a:endParaRPr lang="en-US"/>
        </a:p>
      </dgm:t>
    </dgm:pt>
    <dgm:pt modelId="{F0DA2362-74E9-445F-8624-B83E0BCAEF12}" type="sibTrans" cxnId="{42E17B7D-B27C-45DA-AF2E-9DE74B9CA127}">
      <dgm:prSet/>
      <dgm:spPr/>
      <dgm:t>
        <a:bodyPr/>
        <a:lstStyle/>
        <a:p>
          <a:endParaRPr lang="en-US"/>
        </a:p>
      </dgm:t>
    </dgm:pt>
    <dgm:pt modelId="{74444A74-CE1E-4E84-89A4-A6DAD235F418}">
      <dgm:prSet custT="1"/>
      <dgm:spPr>
        <a:solidFill>
          <a:schemeClr val="bg2">
            <a:lumMod val="20000"/>
            <a:lumOff val="80000"/>
          </a:schemeClr>
        </a:solidFill>
      </dgm:spPr>
      <dgm:t>
        <a:bodyPr lIns="274320"/>
        <a:lstStyle/>
        <a:p>
          <a:pPr rtl="0"/>
          <a:r>
            <a:rPr lang="en-US" sz="1600" b="0" dirty="0" smtClean="0">
              <a:solidFill>
                <a:schemeClr val="tx1"/>
              </a:solidFill>
              <a:latin typeface="+mj-lt"/>
            </a:rPr>
            <a:t>Gather and analyze data, to provide foundation for developing appeals processes and rules</a:t>
          </a:r>
          <a:endParaRPr lang="en-US" sz="1600" b="0" dirty="0">
            <a:solidFill>
              <a:schemeClr val="tx1"/>
            </a:solidFill>
            <a:latin typeface="+mj-lt"/>
          </a:endParaRPr>
        </a:p>
      </dgm:t>
    </dgm:pt>
    <dgm:pt modelId="{25B9781E-DF0F-4216-A732-D55B2265BB01}" type="parTrans" cxnId="{7598587A-DC64-4475-9BB5-D4F0CDA5942F}">
      <dgm:prSet/>
      <dgm:spPr/>
      <dgm:t>
        <a:bodyPr/>
        <a:lstStyle/>
        <a:p>
          <a:endParaRPr lang="en-US"/>
        </a:p>
      </dgm:t>
    </dgm:pt>
    <dgm:pt modelId="{048C7960-1693-42DF-A045-110EEEE32E28}" type="sibTrans" cxnId="{7598587A-DC64-4475-9BB5-D4F0CDA5942F}">
      <dgm:prSet/>
      <dgm:spPr/>
      <dgm:t>
        <a:bodyPr/>
        <a:lstStyle/>
        <a:p>
          <a:endParaRPr lang="en-US"/>
        </a:p>
      </dgm:t>
    </dgm:pt>
    <dgm:pt modelId="{0C303583-CFFD-427F-9FF5-2BF5A165B315}" type="pres">
      <dgm:prSet presAssocID="{0A9DA695-5060-4C49-B9D6-385A19EB8A50}" presName="linear" presStyleCnt="0">
        <dgm:presLayoutVars>
          <dgm:animLvl val="lvl"/>
          <dgm:resizeHandles val="exact"/>
        </dgm:presLayoutVars>
      </dgm:prSet>
      <dgm:spPr/>
      <dgm:t>
        <a:bodyPr/>
        <a:lstStyle/>
        <a:p>
          <a:endParaRPr lang="en-US"/>
        </a:p>
      </dgm:t>
    </dgm:pt>
    <dgm:pt modelId="{DF04FCBD-E907-416C-A618-52A7AB981A08}" type="pres">
      <dgm:prSet presAssocID="{E8437229-0708-428A-B503-49D6674EBF7E}" presName="parentText" presStyleLbl="node1" presStyleIdx="0" presStyleCnt="5" custScaleY="51791" custLinFactNeighborX="-1031">
        <dgm:presLayoutVars>
          <dgm:chMax val="0"/>
          <dgm:bulletEnabled val="1"/>
        </dgm:presLayoutVars>
      </dgm:prSet>
      <dgm:spPr>
        <a:prstGeom prst="rect">
          <a:avLst/>
        </a:prstGeom>
      </dgm:spPr>
      <dgm:t>
        <a:bodyPr/>
        <a:lstStyle/>
        <a:p>
          <a:endParaRPr lang="en-US"/>
        </a:p>
      </dgm:t>
    </dgm:pt>
    <dgm:pt modelId="{42FC4C84-2466-43CA-A857-D58EBDADF4A5}" type="pres">
      <dgm:prSet presAssocID="{2067480F-2FF3-464A-A524-4E03A53ACFF6}" presName="spacer" presStyleCnt="0"/>
      <dgm:spPr/>
    </dgm:pt>
    <dgm:pt modelId="{691F567C-EF41-4536-B378-4F96BC414BD6}" type="pres">
      <dgm:prSet presAssocID="{7399BC79-B344-463A-AB9A-207E2EA1F059}" presName="parentText" presStyleLbl="node1" presStyleIdx="1" presStyleCnt="5" custScaleY="51107" custLinFactNeighborX="-1031" custLinFactNeighborY="-28078">
        <dgm:presLayoutVars>
          <dgm:chMax val="0"/>
          <dgm:bulletEnabled val="1"/>
        </dgm:presLayoutVars>
      </dgm:prSet>
      <dgm:spPr>
        <a:prstGeom prst="rect">
          <a:avLst/>
        </a:prstGeom>
      </dgm:spPr>
      <dgm:t>
        <a:bodyPr/>
        <a:lstStyle/>
        <a:p>
          <a:endParaRPr lang="en-US"/>
        </a:p>
      </dgm:t>
    </dgm:pt>
    <dgm:pt modelId="{D0BAAD4D-B276-47FB-946B-EF4A63A8CC59}" type="pres">
      <dgm:prSet presAssocID="{FCE9164E-6E18-4A74-97F7-6B8AF54DF1A1}" presName="spacer" presStyleCnt="0"/>
      <dgm:spPr/>
    </dgm:pt>
    <dgm:pt modelId="{55EC5AF2-FB96-4409-8FC2-8B734A8C103A}" type="pres">
      <dgm:prSet presAssocID="{8158A3C3-E39F-410A-A57A-4CC2ADF3EE13}" presName="parentText" presStyleLbl="node1" presStyleIdx="2" presStyleCnt="5" custScaleY="44521" custLinFactNeighborX="-1031" custLinFactNeighborY="-31556">
        <dgm:presLayoutVars>
          <dgm:chMax val="0"/>
          <dgm:bulletEnabled val="1"/>
        </dgm:presLayoutVars>
      </dgm:prSet>
      <dgm:spPr>
        <a:prstGeom prst="rect">
          <a:avLst/>
        </a:prstGeom>
      </dgm:spPr>
      <dgm:t>
        <a:bodyPr/>
        <a:lstStyle/>
        <a:p>
          <a:endParaRPr lang="en-US"/>
        </a:p>
      </dgm:t>
    </dgm:pt>
    <dgm:pt modelId="{1067BB97-4556-4FEA-BD90-ACF8C82D30F6}" type="pres">
      <dgm:prSet presAssocID="{8A8E10CC-475D-4FD0-A1AE-CC0F4DA7E09C}" presName="spacer" presStyleCnt="0"/>
      <dgm:spPr/>
    </dgm:pt>
    <dgm:pt modelId="{2981693B-CE1F-4F5F-A753-27AE4720C6C4}" type="pres">
      <dgm:prSet presAssocID="{8738F326-2E00-4A19-9E41-E8F3278F71DF}" presName="parentText" presStyleLbl="node1" presStyleIdx="3" presStyleCnt="5" custScaleY="41567" custLinFactNeighborX="-1031" custLinFactNeighborY="-24192">
        <dgm:presLayoutVars>
          <dgm:chMax val="0"/>
          <dgm:bulletEnabled val="1"/>
        </dgm:presLayoutVars>
      </dgm:prSet>
      <dgm:spPr>
        <a:prstGeom prst="rect">
          <a:avLst/>
        </a:prstGeom>
      </dgm:spPr>
      <dgm:t>
        <a:bodyPr/>
        <a:lstStyle/>
        <a:p>
          <a:endParaRPr lang="en-US"/>
        </a:p>
      </dgm:t>
    </dgm:pt>
    <dgm:pt modelId="{224C7FE0-8F8D-4960-A92F-95970A006932}" type="pres">
      <dgm:prSet presAssocID="{F0DA2362-74E9-445F-8624-B83E0BCAEF12}" presName="spacer" presStyleCnt="0"/>
      <dgm:spPr/>
    </dgm:pt>
    <dgm:pt modelId="{28DA7B41-2EFD-4832-82E5-EF8409348C38}" type="pres">
      <dgm:prSet presAssocID="{74444A74-CE1E-4E84-89A4-A6DAD235F418}" presName="parentText" presStyleLbl="node1" presStyleIdx="4" presStyleCnt="5" custScaleY="52306" custLinFactNeighborX="-1031" custLinFactNeighborY="-13281">
        <dgm:presLayoutVars>
          <dgm:chMax val="0"/>
          <dgm:bulletEnabled val="1"/>
        </dgm:presLayoutVars>
      </dgm:prSet>
      <dgm:spPr>
        <a:prstGeom prst="rect">
          <a:avLst/>
        </a:prstGeom>
      </dgm:spPr>
      <dgm:t>
        <a:bodyPr/>
        <a:lstStyle/>
        <a:p>
          <a:endParaRPr lang="en-US"/>
        </a:p>
      </dgm:t>
    </dgm:pt>
  </dgm:ptLst>
  <dgm:cxnLst>
    <dgm:cxn modelId="{259245C5-8C4C-4827-8830-251F7172638F}" type="presOf" srcId="{74444A74-CE1E-4E84-89A4-A6DAD235F418}" destId="{28DA7B41-2EFD-4832-82E5-EF8409348C38}" srcOrd="0" destOrd="0" presId="urn:microsoft.com/office/officeart/2005/8/layout/vList2"/>
    <dgm:cxn modelId="{7598587A-DC64-4475-9BB5-D4F0CDA5942F}" srcId="{0A9DA695-5060-4C49-B9D6-385A19EB8A50}" destId="{74444A74-CE1E-4E84-89A4-A6DAD235F418}" srcOrd="4" destOrd="0" parTransId="{25B9781E-DF0F-4216-A732-D55B2265BB01}" sibTransId="{048C7960-1693-42DF-A045-110EEEE32E28}"/>
    <dgm:cxn modelId="{3341DBF9-C02D-44FB-AAB6-625CA9000F79}" srcId="{0A9DA695-5060-4C49-B9D6-385A19EB8A50}" destId="{E8437229-0708-428A-B503-49D6674EBF7E}" srcOrd="0" destOrd="0" parTransId="{D361781F-B092-4F06-B9BC-BEA62B655A42}" sibTransId="{2067480F-2FF3-464A-A524-4E03A53ACFF6}"/>
    <dgm:cxn modelId="{E8874935-5F76-4AA5-8A6D-4C8B8BBA411F}" type="presOf" srcId="{7399BC79-B344-463A-AB9A-207E2EA1F059}" destId="{691F567C-EF41-4536-B378-4F96BC414BD6}" srcOrd="0" destOrd="0" presId="urn:microsoft.com/office/officeart/2005/8/layout/vList2"/>
    <dgm:cxn modelId="{7678AF0B-177A-4AB1-B608-3D42DCA8B547}" type="presOf" srcId="{E8437229-0708-428A-B503-49D6674EBF7E}" destId="{DF04FCBD-E907-416C-A618-52A7AB981A08}" srcOrd="0" destOrd="0" presId="urn:microsoft.com/office/officeart/2005/8/layout/vList2"/>
    <dgm:cxn modelId="{6CB2A190-65C4-4BE4-8FF6-8E2896F3B0C4}" type="presOf" srcId="{0A9DA695-5060-4C49-B9D6-385A19EB8A50}" destId="{0C303583-CFFD-427F-9FF5-2BF5A165B315}" srcOrd="0" destOrd="0" presId="urn:microsoft.com/office/officeart/2005/8/layout/vList2"/>
    <dgm:cxn modelId="{3B5EDED4-251B-45CB-9B4A-81C81E8F1C5F}" srcId="{0A9DA695-5060-4C49-B9D6-385A19EB8A50}" destId="{7399BC79-B344-463A-AB9A-207E2EA1F059}" srcOrd="1" destOrd="0" parTransId="{93C050E3-75AD-4DF9-8785-C63D9B6162DD}" sibTransId="{FCE9164E-6E18-4A74-97F7-6B8AF54DF1A1}"/>
    <dgm:cxn modelId="{F037D04E-3611-4948-A694-95A8335893D4}" srcId="{0A9DA695-5060-4C49-B9D6-385A19EB8A50}" destId="{8158A3C3-E39F-410A-A57A-4CC2ADF3EE13}" srcOrd="2" destOrd="0" parTransId="{20832F89-AEE4-4DB4-8647-D87AABA26964}" sibTransId="{8A8E10CC-475D-4FD0-A1AE-CC0F4DA7E09C}"/>
    <dgm:cxn modelId="{EF6DD1F6-3E34-45F3-AB86-B76BBAC8AFDE}" type="presOf" srcId="{8158A3C3-E39F-410A-A57A-4CC2ADF3EE13}" destId="{55EC5AF2-FB96-4409-8FC2-8B734A8C103A}" srcOrd="0" destOrd="0" presId="urn:microsoft.com/office/officeart/2005/8/layout/vList2"/>
    <dgm:cxn modelId="{EF34D0D8-DF46-42EF-931B-CF56FDEC2689}" type="presOf" srcId="{8738F326-2E00-4A19-9E41-E8F3278F71DF}" destId="{2981693B-CE1F-4F5F-A753-27AE4720C6C4}" srcOrd="0" destOrd="0" presId="urn:microsoft.com/office/officeart/2005/8/layout/vList2"/>
    <dgm:cxn modelId="{42E17B7D-B27C-45DA-AF2E-9DE74B9CA127}" srcId="{0A9DA695-5060-4C49-B9D6-385A19EB8A50}" destId="{8738F326-2E00-4A19-9E41-E8F3278F71DF}" srcOrd="3" destOrd="0" parTransId="{797BE490-9060-457C-8459-8B89D815EBF8}" sibTransId="{F0DA2362-74E9-445F-8624-B83E0BCAEF12}"/>
    <dgm:cxn modelId="{0E134FB0-8F94-4C41-83C7-5B98382D8735}" type="presParOf" srcId="{0C303583-CFFD-427F-9FF5-2BF5A165B315}" destId="{DF04FCBD-E907-416C-A618-52A7AB981A08}" srcOrd="0" destOrd="0" presId="urn:microsoft.com/office/officeart/2005/8/layout/vList2"/>
    <dgm:cxn modelId="{5FA02399-CF33-495F-9624-1854D74103F0}" type="presParOf" srcId="{0C303583-CFFD-427F-9FF5-2BF5A165B315}" destId="{42FC4C84-2466-43CA-A857-D58EBDADF4A5}" srcOrd="1" destOrd="0" presId="urn:microsoft.com/office/officeart/2005/8/layout/vList2"/>
    <dgm:cxn modelId="{1A38BBE1-8798-4743-AE7C-4F98429421FD}" type="presParOf" srcId="{0C303583-CFFD-427F-9FF5-2BF5A165B315}" destId="{691F567C-EF41-4536-B378-4F96BC414BD6}" srcOrd="2" destOrd="0" presId="urn:microsoft.com/office/officeart/2005/8/layout/vList2"/>
    <dgm:cxn modelId="{8EDDA53D-B1E9-4AC4-80F1-A1133A94244C}" type="presParOf" srcId="{0C303583-CFFD-427F-9FF5-2BF5A165B315}" destId="{D0BAAD4D-B276-47FB-946B-EF4A63A8CC59}" srcOrd="3" destOrd="0" presId="urn:microsoft.com/office/officeart/2005/8/layout/vList2"/>
    <dgm:cxn modelId="{B77E13A7-6136-4F53-A211-82D6510C7538}" type="presParOf" srcId="{0C303583-CFFD-427F-9FF5-2BF5A165B315}" destId="{55EC5AF2-FB96-4409-8FC2-8B734A8C103A}" srcOrd="4" destOrd="0" presId="urn:microsoft.com/office/officeart/2005/8/layout/vList2"/>
    <dgm:cxn modelId="{45DD8E27-0ACB-46F6-9032-16FBFD738E5A}" type="presParOf" srcId="{0C303583-CFFD-427F-9FF5-2BF5A165B315}" destId="{1067BB97-4556-4FEA-BD90-ACF8C82D30F6}" srcOrd="5" destOrd="0" presId="urn:microsoft.com/office/officeart/2005/8/layout/vList2"/>
    <dgm:cxn modelId="{06F0044F-E66F-49CD-849F-AB2399DF4445}" type="presParOf" srcId="{0C303583-CFFD-427F-9FF5-2BF5A165B315}" destId="{2981693B-CE1F-4F5F-A753-27AE4720C6C4}" srcOrd="6" destOrd="0" presId="urn:microsoft.com/office/officeart/2005/8/layout/vList2"/>
    <dgm:cxn modelId="{A5277F1F-5FEE-4027-9C86-BB3A1878FFA3}" type="presParOf" srcId="{0C303583-CFFD-427F-9FF5-2BF5A165B315}" destId="{224C7FE0-8F8D-4960-A92F-95970A006932}" srcOrd="7" destOrd="0" presId="urn:microsoft.com/office/officeart/2005/8/layout/vList2"/>
    <dgm:cxn modelId="{38888EE7-A25E-45D5-A8FE-6CD3D6A7311A}" type="presParOf" srcId="{0C303583-CFFD-427F-9FF5-2BF5A165B315}" destId="{28DA7B41-2EFD-4832-82E5-EF8409348C3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26721F-F06B-4FFF-806D-D49037833177}" type="doc">
      <dgm:prSet loTypeId="urn:microsoft.com/office/officeart/2005/8/layout/hList1" loCatId="list" qsTypeId="urn:microsoft.com/office/officeart/2005/8/quickstyle/simple2" qsCatId="simple" csTypeId="urn:microsoft.com/office/officeart/2005/8/colors/accent1_2" csCatId="accent1" phldr="1"/>
      <dgm:spPr/>
      <dgm:t>
        <a:bodyPr/>
        <a:lstStyle/>
        <a:p>
          <a:endParaRPr lang="en-US"/>
        </a:p>
      </dgm:t>
    </dgm:pt>
    <dgm:pt modelId="{E06AB4D0-8758-4C99-B543-08CE44FE5D3D}">
      <dgm:prSet custT="1"/>
      <dgm:spPr/>
      <dgm:t>
        <a:bodyPr/>
        <a:lstStyle/>
        <a:p>
          <a:pPr rtl="0"/>
          <a:r>
            <a:rPr lang="en-US" sz="2400" dirty="0" smtClean="0"/>
            <a:t>Office of Patient Protection Bulletin released on May 6, 2016</a:t>
          </a:r>
          <a:endParaRPr lang="en-US" sz="2400" dirty="0"/>
        </a:p>
      </dgm:t>
    </dgm:pt>
    <dgm:pt modelId="{84C31205-24E0-46FC-9634-3184E2D36CA9}" type="parTrans" cxnId="{60DBDEBC-8DB8-400D-BB40-58870988B242}">
      <dgm:prSet/>
      <dgm:spPr/>
      <dgm:t>
        <a:bodyPr/>
        <a:lstStyle/>
        <a:p>
          <a:endParaRPr lang="en-US"/>
        </a:p>
      </dgm:t>
    </dgm:pt>
    <dgm:pt modelId="{96144600-26E0-473F-8E3F-7675F95C092F}" type="sibTrans" cxnId="{60DBDEBC-8DB8-400D-BB40-58870988B242}">
      <dgm:prSet/>
      <dgm:spPr/>
      <dgm:t>
        <a:bodyPr/>
        <a:lstStyle/>
        <a:p>
          <a:endParaRPr lang="en-US"/>
        </a:p>
      </dgm:t>
    </dgm:pt>
    <dgm:pt modelId="{31529552-9C89-444C-BBB0-FC00A5539D50}">
      <dgm:prSet custT="1"/>
      <dgm:spPr/>
      <dgm:t>
        <a:bodyPr/>
        <a:lstStyle/>
        <a:p>
          <a:pPr rtl="0"/>
          <a:r>
            <a:rPr lang="en-US" sz="1800" dirty="0" smtClean="0"/>
            <a:t>Available at </a:t>
          </a:r>
          <a:r>
            <a:rPr lang="en-US" sz="1800" dirty="0" smtClean="0">
              <a:hlinkClick xmlns:r="http://schemas.openxmlformats.org/officeDocument/2006/relationships" r:id="rId1"/>
            </a:rPr>
            <a:t>www.mass.gov/hpc/opp</a:t>
          </a:r>
          <a:endParaRPr lang="en-US" sz="1800" dirty="0"/>
        </a:p>
      </dgm:t>
    </dgm:pt>
    <dgm:pt modelId="{781D85A9-1583-4702-8038-3FDADB88879C}" type="parTrans" cxnId="{62F0BE3E-FE1F-4195-A6D1-51855773947F}">
      <dgm:prSet/>
      <dgm:spPr/>
      <dgm:t>
        <a:bodyPr/>
        <a:lstStyle/>
        <a:p>
          <a:endParaRPr lang="en-US"/>
        </a:p>
      </dgm:t>
    </dgm:pt>
    <dgm:pt modelId="{CBA2BE72-35C3-45C5-AD1F-F3F00BAAB275}" type="sibTrans" cxnId="{62F0BE3E-FE1F-4195-A6D1-51855773947F}">
      <dgm:prSet/>
      <dgm:spPr/>
      <dgm:t>
        <a:bodyPr/>
        <a:lstStyle/>
        <a:p>
          <a:endParaRPr lang="en-US"/>
        </a:p>
      </dgm:t>
    </dgm:pt>
    <dgm:pt modelId="{C39012BE-93B6-492A-8356-7EA4D6031800}">
      <dgm:prSet custT="1"/>
      <dgm:spPr/>
      <dgm:t>
        <a:bodyPr/>
        <a:lstStyle/>
        <a:p>
          <a:pPr rtl="0"/>
          <a:r>
            <a:rPr lang="en-US" sz="1800" dirty="0" smtClean="0"/>
            <a:t>Sample notice to patient accompanies Bulletin</a:t>
          </a:r>
          <a:endParaRPr lang="en-US" sz="1800" dirty="0"/>
        </a:p>
      </dgm:t>
    </dgm:pt>
    <dgm:pt modelId="{C171FA37-85D9-4890-81B1-3A75AC6C9943}" type="parTrans" cxnId="{981EFDBD-49FE-4C72-9F14-9470875C81F6}">
      <dgm:prSet/>
      <dgm:spPr/>
      <dgm:t>
        <a:bodyPr/>
        <a:lstStyle/>
        <a:p>
          <a:endParaRPr lang="en-US"/>
        </a:p>
      </dgm:t>
    </dgm:pt>
    <dgm:pt modelId="{AA6C4085-A1BC-4DA0-91DE-B57C962CA935}" type="sibTrans" cxnId="{981EFDBD-49FE-4C72-9F14-9470875C81F6}">
      <dgm:prSet/>
      <dgm:spPr/>
      <dgm:t>
        <a:bodyPr/>
        <a:lstStyle/>
        <a:p>
          <a:endParaRPr lang="en-US"/>
        </a:p>
      </dgm:t>
    </dgm:pt>
    <dgm:pt modelId="{218C672A-7509-4E4E-9C3F-7C6918B0B072}">
      <dgm:prSet custT="1"/>
      <dgm:spPr/>
      <dgm:t>
        <a:bodyPr/>
        <a:lstStyle/>
        <a:p>
          <a:pPr rtl="0"/>
          <a:r>
            <a:rPr lang="en-US" sz="2400" dirty="0" smtClean="0"/>
            <a:t>Requirement to establish an appeals process by September 1, 2016 </a:t>
          </a:r>
          <a:endParaRPr lang="en-US" sz="2400" dirty="0"/>
        </a:p>
      </dgm:t>
    </dgm:pt>
    <dgm:pt modelId="{F192221D-1046-4DC0-8375-C2B61888943A}" type="parTrans" cxnId="{CD0CDD85-F28B-4089-BE99-2939B23FC99A}">
      <dgm:prSet/>
      <dgm:spPr/>
      <dgm:t>
        <a:bodyPr/>
        <a:lstStyle/>
        <a:p>
          <a:endParaRPr lang="en-US"/>
        </a:p>
      </dgm:t>
    </dgm:pt>
    <dgm:pt modelId="{0B739546-F3F9-4748-AFAA-FE63FFE54D51}" type="sibTrans" cxnId="{CD0CDD85-F28B-4089-BE99-2939B23FC99A}">
      <dgm:prSet/>
      <dgm:spPr/>
      <dgm:t>
        <a:bodyPr/>
        <a:lstStyle/>
        <a:p>
          <a:endParaRPr lang="en-US"/>
        </a:p>
      </dgm:t>
    </dgm:pt>
    <dgm:pt modelId="{8F2B9F7C-D63C-4A3B-AB00-4DE1CA7C2007}">
      <dgm:prSet custT="1"/>
      <dgm:spPr/>
      <dgm:t>
        <a:bodyPr/>
        <a:lstStyle/>
        <a:p>
          <a:pPr rtl="0"/>
          <a:r>
            <a:rPr lang="en-US" sz="1800" dirty="0" smtClean="0"/>
            <a:t>Complete process within statutory timeframes</a:t>
          </a:r>
          <a:endParaRPr lang="en-US" sz="1800" dirty="0"/>
        </a:p>
      </dgm:t>
    </dgm:pt>
    <dgm:pt modelId="{E82E06DF-E6F5-452C-9B94-72FB4307A48F}" type="parTrans" cxnId="{A563E198-3E26-43AC-88EA-195BC6B96E63}">
      <dgm:prSet/>
      <dgm:spPr/>
      <dgm:t>
        <a:bodyPr/>
        <a:lstStyle/>
        <a:p>
          <a:endParaRPr lang="en-US"/>
        </a:p>
      </dgm:t>
    </dgm:pt>
    <dgm:pt modelId="{B7111441-93C7-494E-A19F-DDBD1EF7B348}" type="sibTrans" cxnId="{A563E198-3E26-43AC-88EA-195BC6B96E63}">
      <dgm:prSet/>
      <dgm:spPr/>
      <dgm:t>
        <a:bodyPr/>
        <a:lstStyle/>
        <a:p>
          <a:endParaRPr lang="en-US"/>
        </a:p>
      </dgm:t>
    </dgm:pt>
    <dgm:pt modelId="{02F216A8-6E12-49E0-9224-9D70AAF2B0FE}">
      <dgm:prSet custT="1"/>
      <dgm:spPr/>
      <dgm:t>
        <a:bodyPr/>
        <a:lstStyle/>
        <a:p>
          <a:pPr rtl="0"/>
          <a:r>
            <a:rPr lang="en-US" sz="1800" dirty="0" smtClean="0"/>
            <a:t>Provide written notice of decision to patients inclusive of OPP contact information</a:t>
          </a:r>
          <a:endParaRPr lang="en-US" sz="1800" dirty="0"/>
        </a:p>
      </dgm:t>
    </dgm:pt>
    <dgm:pt modelId="{EE156CFC-77DF-4AB0-8525-8252524A1F99}" type="parTrans" cxnId="{516D217F-F1AA-4213-AAD2-F18E12BD08A2}">
      <dgm:prSet/>
      <dgm:spPr/>
      <dgm:t>
        <a:bodyPr/>
        <a:lstStyle/>
        <a:p>
          <a:endParaRPr lang="en-US"/>
        </a:p>
      </dgm:t>
    </dgm:pt>
    <dgm:pt modelId="{79A557CB-98F8-4D7F-B124-D5F6238CFB55}" type="sibTrans" cxnId="{516D217F-F1AA-4213-AAD2-F18E12BD08A2}">
      <dgm:prSet/>
      <dgm:spPr/>
      <dgm:t>
        <a:bodyPr/>
        <a:lstStyle/>
        <a:p>
          <a:endParaRPr lang="en-US"/>
        </a:p>
      </dgm:t>
    </dgm:pt>
    <dgm:pt modelId="{40DCD10A-6CA7-408C-8C5B-AAA9336A0A81}" type="pres">
      <dgm:prSet presAssocID="{C926721F-F06B-4FFF-806D-D49037833177}" presName="Name0" presStyleCnt="0">
        <dgm:presLayoutVars>
          <dgm:dir/>
          <dgm:animLvl val="lvl"/>
          <dgm:resizeHandles val="exact"/>
        </dgm:presLayoutVars>
      </dgm:prSet>
      <dgm:spPr/>
      <dgm:t>
        <a:bodyPr/>
        <a:lstStyle/>
        <a:p>
          <a:endParaRPr lang="en-US"/>
        </a:p>
      </dgm:t>
    </dgm:pt>
    <dgm:pt modelId="{43ABB043-6F98-4AF4-80C4-9998B9452502}" type="pres">
      <dgm:prSet presAssocID="{E06AB4D0-8758-4C99-B543-08CE44FE5D3D}" presName="composite" presStyleCnt="0"/>
      <dgm:spPr/>
    </dgm:pt>
    <dgm:pt modelId="{AD0F5BBA-95AA-44BF-AB5C-EEAC6173E577}" type="pres">
      <dgm:prSet presAssocID="{E06AB4D0-8758-4C99-B543-08CE44FE5D3D}" presName="parTx" presStyleLbl="alignNode1" presStyleIdx="0" presStyleCnt="2">
        <dgm:presLayoutVars>
          <dgm:chMax val="0"/>
          <dgm:chPref val="0"/>
          <dgm:bulletEnabled val="1"/>
        </dgm:presLayoutVars>
      </dgm:prSet>
      <dgm:spPr/>
      <dgm:t>
        <a:bodyPr/>
        <a:lstStyle/>
        <a:p>
          <a:endParaRPr lang="en-US"/>
        </a:p>
      </dgm:t>
    </dgm:pt>
    <dgm:pt modelId="{62F4078E-262C-4899-804F-E31A5236323F}" type="pres">
      <dgm:prSet presAssocID="{E06AB4D0-8758-4C99-B543-08CE44FE5D3D}" presName="desTx" presStyleLbl="alignAccFollowNode1" presStyleIdx="0" presStyleCnt="2">
        <dgm:presLayoutVars>
          <dgm:bulletEnabled val="1"/>
        </dgm:presLayoutVars>
      </dgm:prSet>
      <dgm:spPr/>
      <dgm:t>
        <a:bodyPr/>
        <a:lstStyle/>
        <a:p>
          <a:endParaRPr lang="en-US"/>
        </a:p>
      </dgm:t>
    </dgm:pt>
    <dgm:pt modelId="{A5665928-A42E-4B1F-BFF4-20DB40B92C58}" type="pres">
      <dgm:prSet presAssocID="{96144600-26E0-473F-8E3F-7675F95C092F}" presName="space" presStyleCnt="0"/>
      <dgm:spPr/>
    </dgm:pt>
    <dgm:pt modelId="{001011F5-7B69-41C9-AE29-AE7AF214BB32}" type="pres">
      <dgm:prSet presAssocID="{218C672A-7509-4E4E-9C3F-7C6918B0B072}" presName="composite" presStyleCnt="0"/>
      <dgm:spPr/>
    </dgm:pt>
    <dgm:pt modelId="{50C36CA3-1CE7-4DB3-88BB-31591AECDFE3}" type="pres">
      <dgm:prSet presAssocID="{218C672A-7509-4E4E-9C3F-7C6918B0B072}" presName="parTx" presStyleLbl="alignNode1" presStyleIdx="1" presStyleCnt="2">
        <dgm:presLayoutVars>
          <dgm:chMax val="0"/>
          <dgm:chPref val="0"/>
          <dgm:bulletEnabled val="1"/>
        </dgm:presLayoutVars>
      </dgm:prSet>
      <dgm:spPr/>
      <dgm:t>
        <a:bodyPr/>
        <a:lstStyle/>
        <a:p>
          <a:endParaRPr lang="en-US"/>
        </a:p>
      </dgm:t>
    </dgm:pt>
    <dgm:pt modelId="{41B87FB2-78AB-43EE-9555-990F54177344}" type="pres">
      <dgm:prSet presAssocID="{218C672A-7509-4E4E-9C3F-7C6918B0B072}" presName="desTx" presStyleLbl="alignAccFollowNode1" presStyleIdx="1" presStyleCnt="2">
        <dgm:presLayoutVars>
          <dgm:bulletEnabled val="1"/>
        </dgm:presLayoutVars>
      </dgm:prSet>
      <dgm:spPr/>
      <dgm:t>
        <a:bodyPr/>
        <a:lstStyle/>
        <a:p>
          <a:endParaRPr lang="en-US"/>
        </a:p>
      </dgm:t>
    </dgm:pt>
  </dgm:ptLst>
  <dgm:cxnLst>
    <dgm:cxn modelId="{7DCFDE3C-6138-4287-BCC2-0B5896F1860A}" type="presOf" srcId="{218C672A-7509-4E4E-9C3F-7C6918B0B072}" destId="{50C36CA3-1CE7-4DB3-88BB-31591AECDFE3}" srcOrd="0" destOrd="0" presId="urn:microsoft.com/office/officeart/2005/8/layout/hList1"/>
    <dgm:cxn modelId="{5D1FA432-1F36-4EEC-99F2-B77E6D3C92E7}" type="presOf" srcId="{8F2B9F7C-D63C-4A3B-AB00-4DE1CA7C2007}" destId="{41B87FB2-78AB-43EE-9555-990F54177344}" srcOrd="0" destOrd="0" presId="urn:microsoft.com/office/officeart/2005/8/layout/hList1"/>
    <dgm:cxn modelId="{ABF80631-066B-44C1-846D-EAE23BB3AB5E}" type="presOf" srcId="{C926721F-F06B-4FFF-806D-D49037833177}" destId="{40DCD10A-6CA7-408C-8C5B-AAA9336A0A81}" srcOrd="0" destOrd="0" presId="urn:microsoft.com/office/officeart/2005/8/layout/hList1"/>
    <dgm:cxn modelId="{981EFDBD-49FE-4C72-9F14-9470875C81F6}" srcId="{E06AB4D0-8758-4C99-B543-08CE44FE5D3D}" destId="{C39012BE-93B6-492A-8356-7EA4D6031800}" srcOrd="1" destOrd="0" parTransId="{C171FA37-85D9-4890-81B1-3A75AC6C9943}" sibTransId="{AA6C4085-A1BC-4DA0-91DE-B57C962CA935}"/>
    <dgm:cxn modelId="{699EECAE-748C-4857-BD79-B900FA81CDA0}" type="presOf" srcId="{02F216A8-6E12-49E0-9224-9D70AAF2B0FE}" destId="{41B87FB2-78AB-43EE-9555-990F54177344}" srcOrd="0" destOrd="1" presId="urn:microsoft.com/office/officeart/2005/8/layout/hList1"/>
    <dgm:cxn modelId="{D092ADC0-06CF-4BD3-8333-B60FEA21232D}" type="presOf" srcId="{E06AB4D0-8758-4C99-B543-08CE44FE5D3D}" destId="{AD0F5BBA-95AA-44BF-AB5C-EEAC6173E577}" srcOrd="0" destOrd="0" presId="urn:microsoft.com/office/officeart/2005/8/layout/hList1"/>
    <dgm:cxn modelId="{516D217F-F1AA-4213-AAD2-F18E12BD08A2}" srcId="{218C672A-7509-4E4E-9C3F-7C6918B0B072}" destId="{02F216A8-6E12-49E0-9224-9D70AAF2B0FE}" srcOrd="1" destOrd="0" parTransId="{EE156CFC-77DF-4AB0-8525-8252524A1F99}" sibTransId="{79A557CB-98F8-4D7F-B124-D5F6238CFB55}"/>
    <dgm:cxn modelId="{60DBDEBC-8DB8-400D-BB40-58870988B242}" srcId="{C926721F-F06B-4FFF-806D-D49037833177}" destId="{E06AB4D0-8758-4C99-B543-08CE44FE5D3D}" srcOrd="0" destOrd="0" parTransId="{84C31205-24E0-46FC-9634-3184E2D36CA9}" sibTransId="{96144600-26E0-473F-8E3F-7675F95C092F}"/>
    <dgm:cxn modelId="{B528F47B-A8E1-48E9-8A66-92345A0C985A}" type="presOf" srcId="{C39012BE-93B6-492A-8356-7EA4D6031800}" destId="{62F4078E-262C-4899-804F-E31A5236323F}" srcOrd="0" destOrd="1" presId="urn:microsoft.com/office/officeart/2005/8/layout/hList1"/>
    <dgm:cxn modelId="{A563E198-3E26-43AC-88EA-195BC6B96E63}" srcId="{218C672A-7509-4E4E-9C3F-7C6918B0B072}" destId="{8F2B9F7C-D63C-4A3B-AB00-4DE1CA7C2007}" srcOrd="0" destOrd="0" parTransId="{E82E06DF-E6F5-452C-9B94-72FB4307A48F}" sibTransId="{B7111441-93C7-494E-A19F-DDBD1EF7B348}"/>
    <dgm:cxn modelId="{62F0BE3E-FE1F-4195-A6D1-51855773947F}" srcId="{E06AB4D0-8758-4C99-B543-08CE44FE5D3D}" destId="{31529552-9C89-444C-BBB0-FC00A5539D50}" srcOrd="0" destOrd="0" parTransId="{781D85A9-1583-4702-8038-3FDADB88879C}" sibTransId="{CBA2BE72-35C3-45C5-AD1F-F3F00BAAB275}"/>
    <dgm:cxn modelId="{CD0CDD85-F28B-4089-BE99-2939B23FC99A}" srcId="{C926721F-F06B-4FFF-806D-D49037833177}" destId="{218C672A-7509-4E4E-9C3F-7C6918B0B072}" srcOrd="1" destOrd="0" parTransId="{F192221D-1046-4DC0-8375-C2B61888943A}" sibTransId="{0B739546-F3F9-4748-AFAA-FE63FFE54D51}"/>
    <dgm:cxn modelId="{139DC225-305F-47E2-9EB0-A28BAFFA1C4C}" type="presOf" srcId="{31529552-9C89-444C-BBB0-FC00A5539D50}" destId="{62F4078E-262C-4899-804F-E31A5236323F}" srcOrd="0" destOrd="0" presId="urn:microsoft.com/office/officeart/2005/8/layout/hList1"/>
    <dgm:cxn modelId="{D9F81DF3-7CE3-48D5-B20A-65EF0448C1AB}" type="presParOf" srcId="{40DCD10A-6CA7-408C-8C5B-AAA9336A0A81}" destId="{43ABB043-6F98-4AF4-80C4-9998B9452502}" srcOrd="0" destOrd="0" presId="urn:microsoft.com/office/officeart/2005/8/layout/hList1"/>
    <dgm:cxn modelId="{42960318-AB93-4170-81B5-C8BBD033C0FA}" type="presParOf" srcId="{43ABB043-6F98-4AF4-80C4-9998B9452502}" destId="{AD0F5BBA-95AA-44BF-AB5C-EEAC6173E577}" srcOrd="0" destOrd="0" presId="urn:microsoft.com/office/officeart/2005/8/layout/hList1"/>
    <dgm:cxn modelId="{C64E1475-ECE9-47FC-9C09-45FAC7A62B79}" type="presParOf" srcId="{43ABB043-6F98-4AF4-80C4-9998B9452502}" destId="{62F4078E-262C-4899-804F-E31A5236323F}" srcOrd="1" destOrd="0" presId="urn:microsoft.com/office/officeart/2005/8/layout/hList1"/>
    <dgm:cxn modelId="{606A26E0-499E-44D4-BA48-83F4E229C6A3}" type="presParOf" srcId="{40DCD10A-6CA7-408C-8C5B-AAA9336A0A81}" destId="{A5665928-A42E-4B1F-BFF4-20DB40B92C58}" srcOrd="1" destOrd="0" presId="urn:microsoft.com/office/officeart/2005/8/layout/hList1"/>
    <dgm:cxn modelId="{D1F5415F-B51B-44C7-A12F-870E1A85D741}" type="presParOf" srcId="{40DCD10A-6CA7-408C-8C5B-AAA9336A0A81}" destId="{001011F5-7B69-41C9-AE29-AE7AF214BB32}" srcOrd="2" destOrd="0" presId="urn:microsoft.com/office/officeart/2005/8/layout/hList1"/>
    <dgm:cxn modelId="{1F46B78B-8EA1-4381-9E5D-AFA34AFC71C7}" type="presParOf" srcId="{001011F5-7B69-41C9-AE29-AE7AF214BB32}" destId="{50C36CA3-1CE7-4DB3-88BB-31591AECDFE3}" srcOrd="0" destOrd="0" presId="urn:microsoft.com/office/officeart/2005/8/layout/hList1"/>
    <dgm:cxn modelId="{3A532D88-7F39-4D17-ADAB-CB87B3955BDC}" type="presParOf" srcId="{001011F5-7B69-41C9-AE29-AE7AF214BB32}" destId="{41B87FB2-78AB-43EE-9555-990F5417734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277996-ACA6-46D1-A5DD-28202222FED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8CC8F85-B062-498A-97FA-5C29A9C825C7}">
      <dgm:prSet/>
      <dgm:spPr/>
      <dgm:t>
        <a:bodyPr/>
        <a:lstStyle/>
        <a:p>
          <a:pPr rtl="0"/>
          <a:r>
            <a:rPr lang="en-US" dirty="0" smtClean="0"/>
            <a:t>Provide Adequate Notice to Patients</a:t>
          </a:r>
          <a:endParaRPr lang="en-US" dirty="0"/>
        </a:p>
      </dgm:t>
    </dgm:pt>
    <dgm:pt modelId="{F3A27DFA-E223-40F2-B555-48664853A485}" type="parTrans" cxnId="{13E5E502-32A9-4D2B-96CD-6327A3795FBB}">
      <dgm:prSet/>
      <dgm:spPr/>
      <dgm:t>
        <a:bodyPr/>
        <a:lstStyle/>
        <a:p>
          <a:endParaRPr lang="en-US"/>
        </a:p>
      </dgm:t>
    </dgm:pt>
    <dgm:pt modelId="{1F8E9846-7C4F-4FC0-A66C-2C3BAB29F4BF}" type="sibTrans" cxnId="{13E5E502-32A9-4D2B-96CD-6327A3795FBB}">
      <dgm:prSet/>
      <dgm:spPr/>
      <dgm:t>
        <a:bodyPr/>
        <a:lstStyle/>
        <a:p>
          <a:endParaRPr lang="en-US"/>
        </a:p>
      </dgm:t>
    </dgm:pt>
    <dgm:pt modelId="{6B80BC5D-3555-491B-ACB4-128E261CAF1F}">
      <dgm:prSet/>
      <dgm:spPr/>
      <dgm:t>
        <a:bodyPr/>
        <a:lstStyle/>
        <a:p>
          <a:pPr rtl="0"/>
          <a:r>
            <a:rPr lang="en-US" dirty="0" smtClean="0"/>
            <a:t>Bulletin Applies to Commercial Risk Patients	</a:t>
          </a:r>
          <a:endParaRPr lang="en-US" dirty="0"/>
        </a:p>
      </dgm:t>
    </dgm:pt>
    <dgm:pt modelId="{7BC813E9-C9A4-4BCD-9D7C-F632AAE6D949}" type="parTrans" cxnId="{F001134E-DE0D-4430-B35E-A115354DEC20}">
      <dgm:prSet/>
      <dgm:spPr/>
      <dgm:t>
        <a:bodyPr/>
        <a:lstStyle/>
        <a:p>
          <a:endParaRPr lang="en-US"/>
        </a:p>
      </dgm:t>
    </dgm:pt>
    <dgm:pt modelId="{0295E155-5314-47ED-9F5C-4413D8C37ADA}" type="sibTrans" cxnId="{F001134E-DE0D-4430-B35E-A115354DEC20}">
      <dgm:prSet/>
      <dgm:spPr/>
      <dgm:t>
        <a:bodyPr/>
        <a:lstStyle/>
        <a:p>
          <a:endParaRPr lang="en-US"/>
        </a:p>
      </dgm:t>
    </dgm:pt>
    <dgm:pt modelId="{577BC641-59EF-44C1-B8E1-53C941FE1B76}">
      <dgm:prSet/>
      <dgm:spPr/>
      <dgm:t>
        <a:bodyPr/>
        <a:lstStyle/>
        <a:p>
          <a:pPr rtl="0"/>
          <a:r>
            <a:rPr lang="en-US" dirty="0" smtClean="0"/>
            <a:t>Sample, “Notice to Patients,” Accompanies OPP Bulletin</a:t>
          </a:r>
          <a:endParaRPr lang="en-US" dirty="0"/>
        </a:p>
      </dgm:t>
    </dgm:pt>
    <dgm:pt modelId="{2404DD3A-23AA-4FCD-AC6B-C9BA9816A6ED}" type="parTrans" cxnId="{0DB8FD4F-850B-4C48-A659-97346273C856}">
      <dgm:prSet/>
      <dgm:spPr/>
      <dgm:t>
        <a:bodyPr/>
        <a:lstStyle/>
        <a:p>
          <a:endParaRPr lang="en-US"/>
        </a:p>
      </dgm:t>
    </dgm:pt>
    <dgm:pt modelId="{8FF61739-D459-4F43-994F-BB995A6D8BEB}" type="sibTrans" cxnId="{0DB8FD4F-850B-4C48-A659-97346273C856}">
      <dgm:prSet/>
      <dgm:spPr/>
      <dgm:t>
        <a:bodyPr/>
        <a:lstStyle/>
        <a:p>
          <a:endParaRPr lang="en-US"/>
        </a:p>
      </dgm:t>
    </dgm:pt>
    <dgm:pt modelId="{81ADFB22-5488-4D61-A9AB-B0C185E3BD61}">
      <dgm:prSet/>
      <dgm:spPr/>
      <dgm:t>
        <a:bodyPr/>
        <a:lstStyle/>
        <a:p>
          <a:pPr rtl="0"/>
          <a:r>
            <a:rPr lang="en-US" dirty="0" smtClean="0"/>
            <a:t>Sample notice is for guidance</a:t>
          </a:r>
          <a:endParaRPr lang="en-US" dirty="0"/>
        </a:p>
      </dgm:t>
    </dgm:pt>
    <dgm:pt modelId="{715F4027-6A87-4DBC-AB6F-5068BC9C7555}" type="parTrans" cxnId="{1070C5F7-36D1-4060-98DA-92FB5E2E1A50}">
      <dgm:prSet/>
      <dgm:spPr/>
      <dgm:t>
        <a:bodyPr/>
        <a:lstStyle/>
        <a:p>
          <a:endParaRPr lang="en-US"/>
        </a:p>
      </dgm:t>
    </dgm:pt>
    <dgm:pt modelId="{7458E559-3F86-43E8-AB60-E50C364A6687}" type="sibTrans" cxnId="{1070C5F7-36D1-4060-98DA-92FB5E2E1A50}">
      <dgm:prSet/>
      <dgm:spPr/>
      <dgm:t>
        <a:bodyPr/>
        <a:lstStyle/>
        <a:p>
          <a:endParaRPr lang="en-US"/>
        </a:p>
      </dgm:t>
    </dgm:pt>
    <dgm:pt modelId="{17BA2B78-B32D-484B-AC80-03C1A6CFFCF2}">
      <dgm:prSet/>
      <dgm:spPr/>
      <dgm:t>
        <a:bodyPr/>
        <a:lstStyle/>
        <a:p>
          <a:pPr rtl="0"/>
          <a:r>
            <a:rPr lang="en-US" dirty="0" smtClean="0"/>
            <a:t>Make notice available in writing at all locations where patients regularly seek care and include a phone number or other contact information for patients to file an appeal inclusive of OPP contact information</a:t>
          </a:r>
          <a:endParaRPr lang="en-US" dirty="0"/>
        </a:p>
      </dgm:t>
    </dgm:pt>
    <dgm:pt modelId="{C6CD9D41-1690-45F6-8D09-1E5C054A5818}" type="parTrans" cxnId="{66F68403-1465-411E-8061-1ED33E37A3FE}">
      <dgm:prSet/>
      <dgm:spPr/>
      <dgm:t>
        <a:bodyPr/>
        <a:lstStyle/>
        <a:p>
          <a:endParaRPr lang="en-US"/>
        </a:p>
      </dgm:t>
    </dgm:pt>
    <dgm:pt modelId="{1DF490E8-2F7C-40B9-9835-2F6A2C3AE944}" type="sibTrans" cxnId="{66F68403-1465-411E-8061-1ED33E37A3FE}">
      <dgm:prSet/>
      <dgm:spPr/>
      <dgm:t>
        <a:bodyPr/>
        <a:lstStyle/>
        <a:p>
          <a:endParaRPr lang="en-US"/>
        </a:p>
      </dgm:t>
    </dgm:pt>
    <dgm:pt modelId="{5331B608-7709-4A50-988B-5EA07D75EB18}">
      <dgm:prSet/>
      <dgm:spPr/>
      <dgm:t>
        <a:bodyPr/>
        <a:lstStyle/>
        <a:p>
          <a:pPr rtl="0"/>
          <a:r>
            <a:rPr lang="en-US" dirty="0" smtClean="0"/>
            <a:t>Primary care patients for whose care the RBPO or ACO is at risk through an alternative payment contract with a carrier</a:t>
          </a:r>
          <a:endParaRPr lang="en-US" dirty="0"/>
        </a:p>
      </dgm:t>
    </dgm:pt>
    <dgm:pt modelId="{00CBDA41-E7FE-41E1-8C0C-57322CAA8CD1}" type="parTrans" cxnId="{123502D8-5817-4488-9299-CCF0D6577212}">
      <dgm:prSet/>
      <dgm:spPr/>
      <dgm:t>
        <a:bodyPr/>
        <a:lstStyle/>
        <a:p>
          <a:endParaRPr lang="en-US"/>
        </a:p>
      </dgm:t>
    </dgm:pt>
    <dgm:pt modelId="{89BC5836-029D-4D44-94B8-21E7B4ADEC38}" type="sibTrans" cxnId="{123502D8-5817-4488-9299-CCF0D6577212}">
      <dgm:prSet/>
      <dgm:spPr/>
      <dgm:t>
        <a:bodyPr/>
        <a:lstStyle/>
        <a:p>
          <a:endParaRPr lang="en-US"/>
        </a:p>
      </dgm:t>
    </dgm:pt>
    <dgm:pt modelId="{45A57EAE-11C4-44E2-A79C-135EBF6D4C80}">
      <dgm:prSet/>
      <dgm:spPr/>
      <dgm:t>
        <a:bodyPr/>
        <a:lstStyle/>
        <a:p>
          <a:pPr rtl="0"/>
          <a:r>
            <a:rPr lang="en-US" dirty="0" smtClean="0"/>
            <a:t>Not including </a:t>
          </a:r>
          <a:r>
            <a:rPr lang="en-US" dirty="0" err="1" smtClean="0"/>
            <a:t>MassHealth</a:t>
          </a:r>
          <a:r>
            <a:rPr lang="en-US" dirty="0" smtClean="0"/>
            <a:t> patients</a:t>
          </a:r>
          <a:endParaRPr lang="en-US" dirty="0"/>
        </a:p>
      </dgm:t>
    </dgm:pt>
    <dgm:pt modelId="{E118F5FE-6203-4DB7-9D10-DADCFEB1CCE1}" type="parTrans" cxnId="{7FCE29DC-E0BB-4F58-8AA9-788DD5913DCA}">
      <dgm:prSet/>
      <dgm:spPr/>
      <dgm:t>
        <a:bodyPr/>
        <a:lstStyle/>
        <a:p>
          <a:endParaRPr lang="en-US"/>
        </a:p>
      </dgm:t>
    </dgm:pt>
    <dgm:pt modelId="{EB24E9CE-6798-4F15-8A4E-6C8CF4EE0F3F}" type="sibTrans" cxnId="{7FCE29DC-E0BB-4F58-8AA9-788DD5913DCA}">
      <dgm:prSet/>
      <dgm:spPr/>
      <dgm:t>
        <a:bodyPr/>
        <a:lstStyle/>
        <a:p>
          <a:endParaRPr lang="en-US"/>
        </a:p>
      </dgm:t>
    </dgm:pt>
    <dgm:pt modelId="{8EF9DE61-85D8-4B44-A235-48E9C5EBDCEB}">
      <dgm:prSet/>
      <dgm:spPr/>
      <dgm:t>
        <a:bodyPr/>
        <a:lstStyle/>
        <a:p>
          <a:pPr rtl="0"/>
          <a:r>
            <a:rPr lang="en-US" dirty="0" smtClean="0"/>
            <a:t>Not including Medicare patients</a:t>
          </a:r>
          <a:endParaRPr lang="en-US" dirty="0"/>
        </a:p>
      </dgm:t>
    </dgm:pt>
    <dgm:pt modelId="{585B7E91-024B-4BCC-8235-1B9768051FC0}" type="parTrans" cxnId="{31D44184-F462-43D5-B4CB-3C7E89FC0C92}">
      <dgm:prSet/>
      <dgm:spPr/>
      <dgm:t>
        <a:bodyPr/>
        <a:lstStyle/>
        <a:p>
          <a:endParaRPr lang="en-US"/>
        </a:p>
      </dgm:t>
    </dgm:pt>
    <dgm:pt modelId="{6D08F101-C5B0-4940-9BB8-CB042854BB17}" type="sibTrans" cxnId="{31D44184-F462-43D5-B4CB-3C7E89FC0C92}">
      <dgm:prSet/>
      <dgm:spPr/>
      <dgm:t>
        <a:bodyPr/>
        <a:lstStyle/>
        <a:p>
          <a:endParaRPr lang="en-US"/>
        </a:p>
      </dgm:t>
    </dgm:pt>
    <dgm:pt modelId="{23FA2AC5-94E0-42D1-BD77-C1CCA7F968C0}">
      <dgm:prSet/>
      <dgm:spPr/>
      <dgm:t>
        <a:bodyPr/>
        <a:lstStyle/>
        <a:p>
          <a:pPr rtl="0"/>
          <a:r>
            <a:rPr lang="en-US" dirty="0" smtClean="0">
              <a:solidFill>
                <a:schemeClr val="tx1"/>
              </a:solidFill>
              <a:latin typeface="+mj-lt"/>
            </a:rPr>
            <a:t>RBPOs/ACOs can decide best method of notice</a:t>
          </a:r>
          <a:endParaRPr lang="en-US" dirty="0"/>
        </a:p>
      </dgm:t>
    </dgm:pt>
    <dgm:pt modelId="{21FD2C0F-B850-41CF-BA27-6D56FCD6564C}" type="parTrans" cxnId="{47B3A3D0-B0C1-4CF9-BABD-F14F60689D1E}">
      <dgm:prSet/>
      <dgm:spPr/>
      <dgm:t>
        <a:bodyPr/>
        <a:lstStyle/>
        <a:p>
          <a:endParaRPr lang="en-US"/>
        </a:p>
      </dgm:t>
    </dgm:pt>
    <dgm:pt modelId="{DD895D03-BCBD-4E3E-9E7A-566A00E84D0C}" type="sibTrans" cxnId="{47B3A3D0-B0C1-4CF9-BABD-F14F60689D1E}">
      <dgm:prSet/>
      <dgm:spPr/>
      <dgm:t>
        <a:bodyPr/>
        <a:lstStyle/>
        <a:p>
          <a:endParaRPr lang="en-US"/>
        </a:p>
      </dgm:t>
    </dgm:pt>
    <dgm:pt modelId="{3879D404-2796-4570-BEA3-7C990905F8E8}">
      <dgm:prSet/>
      <dgm:spPr/>
      <dgm:t>
        <a:bodyPr/>
        <a:lstStyle/>
        <a:p>
          <a:pPr rtl="0"/>
          <a:r>
            <a:rPr lang="en-US" dirty="0" smtClean="0"/>
            <a:t>RBPOs and ACOs are not required to use sample notice</a:t>
          </a:r>
          <a:endParaRPr lang="en-US" dirty="0"/>
        </a:p>
      </dgm:t>
    </dgm:pt>
    <dgm:pt modelId="{63298A5C-6F5D-48CD-80CA-425E1DCB41DB}" type="parTrans" cxnId="{E1C34A91-7BCA-49BB-B709-74CB427CDA31}">
      <dgm:prSet/>
      <dgm:spPr/>
      <dgm:t>
        <a:bodyPr/>
        <a:lstStyle/>
        <a:p>
          <a:endParaRPr lang="en-US"/>
        </a:p>
      </dgm:t>
    </dgm:pt>
    <dgm:pt modelId="{88AB727B-0E23-464F-995D-C9D51F22805D}" type="sibTrans" cxnId="{E1C34A91-7BCA-49BB-B709-74CB427CDA31}">
      <dgm:prSet/>
      <dgm:spPr/>
      <dgm:t>
        <a:bodyPr/>
        <a:lstStyle/>
        <a:p>
          <a:endParaRPr lang="en-US"/>
        </a:p>
      </dgm:t>
    </dgm:pt>
    <dgm:pt modelId="{8D40C1D0-1B87-482E-A0AB-35B59B04B860}" type="pres">
      <dgm:prSet presAssocID="{77277996-ACA6-46D1-A5DD-28202222FED0}" presName="linear" presStyleCnt="0">
        <dgm:presLayoutVars>
          <dgm:dir/>
          <dgm:animLvl val="lvl"/>
          <dgm:resizeHandles val="exact"/>
        </dgm:presLayoutVars>
      </dgm:prSet>
      <dgm:spPr/>
      <dgm:t>
        <a:bodyPr/>
        <a:lstStyle/>
        <a:p>
          <a:endParaRPr lang="en-US"/>
        </a:p>
      </dgm:t>
    </dgm:pt>
    <dgm:pt modelId="{38BBB8C6-E312-4392-B9FD-456F608EB2D0}" type="pres">
      <dgm:prSet presAssocID="{38CC8F85-B062-498A-97FA-5C29A9C825C7}" presName="parentLin" presStyleCnt="0"/>
      <dgm:spPr/>
    </dgm:pt>
    <dgm:pt modelId="{2A94F5CD-185E-40FC-9A99-B6BF80EAF709}" type="pres">
      <dgm:prSet presAssocID="{38CC8F85-B062-498A-97FA-5C29A9C825C7}" presName="parentLeftMargin" presStyleLbl="node1" presStyleIdx="0" presStyleCnt="3"/>
      <dgm:spPr/>
      <dgm:t>
        <a:bodyPr/>
        <a:lstStyle/>
        <a:p>
          <a:endParaRPr lang="en-US"/>
        </a:p>
      </dgm:t>
    </dgm:pt>
    <dgm:pt modelId="{46CCE7C4-FF03-4355-9C9A-1F708B0E22B7}" type="pres">
      <dgm:prSet presAssocID="{38CC8F85-B062-498A-97FA-5C29A9C825C7}" presName="parentText" presStyleLbl="node1" presStyleIdx="0" presStyleCnt="3">
        <dgm:presLayoutVars>
          <dgm:chMax val="0"/>
          <dgm:bulletEnabled val="1"/>
        </dgm:presLayoutVars>
      </dgm:prSet>
      <dgm:spPr/>
      <dgm:t>
        <a:bodyPr/>
        <a:lstStyle/>
        <a:p>
          <a:endParaRPr lang="en-US"/>
        </a:p>
      </dgm:t>
    </dgm:pt>
    <dgm:pt modelId="{29224CB4-8C06-49ED-96DE-585BA5882F6F}" type="pres">
      <dgm:prSet presAssocID="{38CC8F85-B062-498A-97FA-5C29A9C825C7}" presName="negativeSpace" presStyleCnt="0"/>
      <dgm:spPr/>
    </dgm:pt>
    <dgm:pt modelId="{A1CFEA15-AFE7-4DEF-881A-79489D130FCA}" type="pres">
      <dgm:prSet presAssocID="{38CC8F85-B062-498A-97FA-5C29A9C825C7}" presName="childText" presStyleLbl="conFgAcc1" presStyleIdx="0" presStyleCnt="3">
        <dgm:presLayoutVars>
          <dgm:bulletEnabled val="1"/>
        </dgm:presLayoutVars>
      </dgm:prSet>
      <dgm:spPr/>
      <dgm:t>
        <a:bodyPr/>
        <a:lstStyle/>
        <a:p>
          <a:endParaRPr lang="en-US"/>
        </a:p>
      </dgm:t>
    </dgm:pt>
    <dgm:pt modelId="{9F4CF31C-0188-4B50-BB63-D088C3B0B215}" type="pres">
      <dgm:prSet presAssocID="{1F8E9846-7C4F-4FC0-A66C-2C3BAB29F4BF}" presName="spaceBetweenRectangles" presStyleCnt="0"/>
      <dgm:spPr/>
    </dgm:pt>
    <dgm:pt modelId="{21A63024-2ACA-4060-8FE4-ABCDC7648D5A}" type="pres">
      <dgm:prSet presAssocID="{6B80BC5D-3555-491B-ACB4-128E261CAF1F}" presName="parentLin" presStyleCnt="0"/>
      <dgm:spPr/>
    </dgm:pt>
    <dgm:pt modelId="{418879DB-23A5-44AE-BA9F-EBE185D0F7AD}" type="pres">
      <dgm:prSet presAssocID="{6B80BC5D-3555-491B-ACB4-128E261CAF1F}" presName="parentLeftMargin" presStyleLbl="node1" presStyleIdx="0" presStyleCnt="3"/>
      <dgm:spPr/>
      <dgm:t>
        <a:bodyPr/>
        <a:lstStyle/>
        <a:p>
          <a:endParaRPr lang="en-US"/>
        </a:p>
      </dgm:t>
    </dgm:pt>
    <dgm:pt modelId="{DF633864-F2AA-41F9-93F4-D1E05D4C8A0D}" type="pres">
      <dgm:prSet presAssocID="{6B80BC5D-3555-491B-ACB4-128E261CAF1F}" presName="parentText" presStyleLbl="node1" presStyleIdx="1" presStyleCnt="3">
        <dgm:presLayoutVars>
          <dgm:chMax val="0"/>
          <dgm:bulletEnabled val="1"/>
        </dgm:presLayoutVars>
      </dgm:prSet>
      <dgm:spPr/>
      <dgm:t>
        <a:bodyPr/>
        <a:lstStyle/>
        <a:p>
          <a:endParaRPr lang="en-US"/>
        </a:p>
      </dgm:t>
    </dgm:pt>
    <dgm:pt modelId="{17578DBC-C4D4-4407-8D93-562FFE590F17}" type="pres">
      <dgm:prSet presAssocID="{6B80BC5D-3555-491B-ACB4-128E261CAF1F}" presName="negativeSpace" presStyleCnt="0"/>
      <dgm:spPr/>
    </dgm:pt>
    <dgm:pt modelId="{0E340D7B-9D4C-474B-835A-1CEB844D9123}" type="pres">
      <dgm:prSet presAssocID="{6B80BC5D-3555-491B-ACB4-128E261CAF1F}" presName="childText" presStyleLbl="conFgAcc1" presStyleIdx="1" presStyleCnt="3">
        <dgm:presLayoutVars>
          <dgm:bulletEnabled val="1"/>
        </dgm:presLayoutVars>
      </dgm:prSet>
      <dgm:spPr/>
      <dgm:t>
        <a:bodyPr/>
        <a:lstStyle/>
        <a:p>
          <a:endParaRPr lang="en-US"/>
        </a:p>
      </dgm:t>
    </dgm:pt>
    <dgm:pt modelId="{7AECD8A3-000B-4999-BA79-7EB363180A75}" type="pres">
      <dgm:prSet presAssocID="{0295E155-5314-47ED-9F5C-4413D8C37ADA}" presName="spaceBetweenRectangles" presStyleCnt="0"/>
      <dgm:spPr/>
    </dgm:pt>
    <dgm:pt modelId="{BD016983-0400-4F57-82F4-714E231BCD0A}" type="pres">
      <dgm:prSet presAssocID="{577BC641-59EF-44C1-B8E1-53C941FE1B76}" presName="parentLin" presStyleCnt="0"/>
      <dgm:spPr/>
    </dgm:pt>
    <dgm:pt modelId="{BB9B9D67-3E41-4083-9C1F-E75BAE0186ED}" type="pres">
      <dgm:prSet presAssocID="{577BC641-59EF-44C1-B8E1-53C941FE1B76}" presName="parentLeftMargin" presStyleLbl="node1" presStyleIdx="1" presStyleCnt="3"/>
      <dgm:spPr/>
      <dgm:t>
        <a:bodyPr/>
        <a:lstStyle/>
        <a:p>
          <a:endParaRPr lang="en-US"/>
        </a:p>
      </dgm:t>
    </dgm:pt>
    <dgm:pt modelId="{AC4386D2-5E83-4EBC-B008-601FBDCC43EE}" type="pres">
      <dgm:prSet presAssocID="{577BC641-59EF-44C1-B8E1-53C941FE1B76}" presName="parentText" presStyleLbl="node1" presStyleIdx="2" presStyleCnt="3">
        <dgm:presLayoutVars>
          <dgm:chMax val="0"/>
          <dgm:bulletEnabled val="1"/>
        </dgm:presLayoutVars>
      </dgm:prSet>
      <dgm:spPr/>
      <dgm:t>
        <a:bodyPr/>
        <a:lstStyle/>
        <a:p>
          <a:endParaRPr lang="en-US"/>
        </a:p>
      </dgm:t>
    </dgm:pt>
    <dgm:pt modelId="{2815EB7E-C4EE-4586-85AB-0929515B4934}" type="pres">
      <dgm:prSet presAssocID="{577BC641-59EF-44C1-B8E1-53C941FE1B76}" presName="negativeSpace" presStyleCnt="0"/>
      <dgm:spPr/>
    </dgm:pt>
    <dgm:pt modelId="{9F708DB1-E48E-4693-B9C1-7B83E8926CF7}" type="pres">
      <dgm:prSet presAssocID="{577BC641-59EF-44C1-B8E1-53C941FE1B76}" presName="childText" presStyleLbl="conFgAcc1" presStyleIdx="2" presStyleCnt="3" custLinFactNeighborY="456">
        <dgm:presLayoutVars>
          <dgm:bulletEnabled val="1"/>
        </dgm:presLayoutVars>
      </dgm:prSet>
      <dgm:spPr/>
      <dgm:t>
        <a:bodyPr/>
        <a:lstStyle/>
        <a:p>
          <a:endParaRPr lang="en-US"/>
        </a:p>
      </dgm:t>
    </dgm:pt>
  </dgm:ptLst>
  <dgm:cxnLst>
    <dgm:cxn modelId="{F9A98DDF-3DA6-4197-8BEE-14894A7CB985}" type="presOf" srcId="{577BC641-59EF-44C1-B8E1-53C941FE1B76}" destId="{AC4386D2-5E83-4EBC-B008-601FBDCC43EE}" srcOrd="1" destOrd="0" presId="urn:microsoft.com/office/officeart/2005/8/layout/list1"/>
    <dgm:cxn modelId="{087E2E1B-A164-445F-80F1-80C285C8959F}" type="presOf" srcId="{6B80BC5D-3555-491B-ACB4-128E261CAF1F}" destId="{DF633864-F2AA-41F9-93F4-D1E05D4C8A0D}" srcOrd="1" destOrd="0" presId="urn:microsoft.com/office/officeart/2005/8/layout/list1"/>
    <dgm:cxn modelId="{2B65BCCB-A3BC-4FCB-8585-E6506E3F267A}" type="presOf" srcId="{17BA2B78-B32D-484B-AC80-03C1A6CFFCF2}" destId="{A1CFEA15-AFE7-4DEF-881A-79489D130FCA}" srcOrd="0" destOrd="0" presId="urn:microsoft.com/office/officeart/2005/8/layout/list1"/>
    <dgm:cxn modelId="{400C9F4B-BAF5-4929-8A76-3C4304B1FFDF}" type="presOf" srcId="{5331B608-7709-4A50-988B-5EA07D75EB18}" destId="{0E340D7B-9D4C-474B-835A-1CEB844D9123}" srcOrd="0" destOrd="0" presId="urn:microsoft.com/office/officeart/2005/8/layout/list1"/>
    <dgm:cxn modelId="{123502D8-5817-4488-9299-CCF0D6577212}" srcId="{6B80BC5D-3555-491B-ACB4-128E261CAF1F}" destId="{5331B608-7709-4A50-988B-5EA07D75EB18}" srcOrd="0" destOrd="0" parTransId="{00CBDA41-E7FE-41E1-8C0C-57322CAA8CD1}" sibTransId="{89BC5836-029D-4D44-94B8-21E7B4ADEC38}"/>
    <dgm:cxn modelId="{31D44184-F462-43D5-B4CB-3C7E89FC0C92}" srcId="{5331B608-7709-4A50-988B-5EA07D75EB18}" destId="{8EF9DE61-85D8-4B44-A235-48E9C5EBDCEB}" srcOrd="1" destOrd="0" parTransId="{585B7E91-024B-4BCC-8235-1B9768051FC0}" sibTransId="{6D08F101-C5B0-4940-9BB8-CB042854BB17}"/>
    <dgm:cxn modelId="{47B3A3D0-B0C1-4CF9-BABD-F14F60689D1E}" srcId="{38CC8F85-B062-498A-97FA-5C29A9C825C7}" destId="{23FA2AC5-94E0-42D1-BD77-C1CCA7F968C0}" srcOrd="1" destOrd="0" parTransId="{21FD2C0F-B850-41CF-BA27-6D56FCD6564C}" sibTransId="{DD895D03-BCBD-4E3E-9E7A-566A00E84D0C}"/>
    <dgm:cxn modelId="{90A935AE-0D99-4AAE-9D79-40457370A3AB}" type="presOf" srcId="{38CC8F85-B062-498A-97FA-5C29A9C825C7}" destId="{46CCE7C4-FF03-4355-9C9A-1F708B0E22B7}" srcOrd="1" destOrd="0" presId="urn:microsoft.com/office/officeart/2005/8/layout/list1"/>
    <dgm:cxn modelId="{7FCE29DC-E0BB-4F58-8AA9-788DD5913DCA}" srcId="{5331B608-7709-4A50-988B-5EA07D75EB18}" destId="{45A57EAE-11C4-44E2-A79C-135EBF6D4C80}" srcOrd="0" destOrd="0" parTransId="{E118F5FE-6203-4DB7-9D10-DADCFEB1CCE1}" sibTransId="{EB24E9CE-6798-4F15-8A4E-6C8CF4EE0F3F}"/>
    <dgm:cxn modelId="{D25019AC-F17D-4947-A683-ECD3191365F5}" type="presOf" srcId="{577BC641-59EF-44C1-B8E1-53C941FE1B76}" destId="{BB9B9D67-3E41-4083-9C1F-E75BAE0186ED}" srcOrd="0" destOrd="0" presId="urn:microsoft.com/office/officeart/2005/8/layout/list1"/>
    <dgm:cxn modelId="{056DDCB6-37BD-4A8B-9990-99A2D062F187}" type="presOf" srcId="{38CC8F85-B062-498A-97FA-5C29A9C825C7}" destId="{2A94F5CD-185E-40FC-9A99-B6BF80EAF709}" srcOrd="0" destOrd="0" presId="urn:microsoft.com/office/officeart/2005/8/layout/list1"/>
    <dgm:cxn modelId="{1070C5F7-36D1-4060-98DA-92FB5E2E1A50}" srcId="{577BC641-59EF-44C1-B8E1-53C941FE1B76}" destId="{81ADFB22-5488-4D61-A9AB-B0C185E3BD61}" srcOrd="0" destOrd="0" parTransId="{715F4027-6A87-4DBC-AB6F-5068BC9C7555}" sibTransId="{7458E559-3F86-43E8-AB60-E50C364A6687}"/>
    <dgm:cxn modelId="{29579056-F7E1-4771-82D4-A8B2E7F14CD2}" type="presOf" srcId="{8EF9DE61-85D8-4B44-A235-48E9C5EBDCEB}" destId="{0E340D7B-9D4C-474B-835A-1CEB844D9123}" srcOrd="0" destOrd="2" presId="urn:microsoft.com/office/officeart/2005/8/layout/list1"/>
    <dgm:cxn modelId="{435C478E-DB8C-4DB7-9499-F2D5D4A20B4D}" type="presOf" srcId="{77277996-ACA6-46D1-A5DD-28202222FED0}" destId="{8D40C1D0-1B87-482E-A0AB-35B59B04B860}" srcOrd="0" destOrd="0" presId="urn:microsoft.com/office/officeart/2005/8/layout/list1"/>
    <dgm:cxn modelId="{6690CCC0-0251-48D0-A539-A1F4D06229DB}" type="presOf" srcId="{45A57EAE-11C4-44E2-A79C-135EBF6D4C80}" destId="{0E340D7B-9D4C-474B-835A-1CEB844D9123}" srcOrd="0" destOrd="1" presId="urn:microsoft.com/office/officeart/2005/8/layout/list1"/>
    <dgm:cxn modelId="{F001134E-DE0D-4430-B35E-A115354DEC20}" srcId="{77277996-ACA6-46D1-A5DD-28202222FED0}" destId="{6B80BC5D-3555-491B-ACB4-128E261CAF1F}" srcOrd="1" destOrd="0" parTransId="{7BC813E9-C9A4-4BCD-9D7C-F632AAE6D949}" sibTransId="{0295E155-5314-47ED-9F5C-4413D8C37ADA}"/>
    <dgm:cxn modelId="{66F68403-1465-411E-8061-1ED33E37A3FE}" srcId="{38CC8F85-B062-498A-97FA-5C29A9C825C7}" destId="{17BA2B78-B32D-484B-AC80-03C1A6CFFCF2}" srcOrd="0" destOrd="0" parTransId="{C6CD9D41-1690-45F6-8D09-1E5C054A5818}" sibTransId="{1DF490E8-2F7C-40B9-9835-2F6A2C3AE944}"/>
    <dgm:cxn modelId="{0DB8FD4F-850B-4C48-A659-97346273C856}" srcId="{77277996-ACA6-46D1-A5DD-28202222FED0}" destId="{577BC641-59EF-44C1-B8E1-53C941FE1B76}" srcOrd="2" destOrd="0" parTransId="{2404DD3A-23AA-4FCD-AC6B-C9BA9816A6ED}" sibTransId="{8FF61739-D459-4F43-994F-BB995A6D8BEB}"/>
    <dgm:cxn modelId="{9A847F69-8EA7-4CE0-8882-4C50CC81AF03}" type="presOf" srcId="{6B80BC5D-3555-491B-ACB4-128E261CAF1F}" destId="{418879DB-23A5-44AE-BA9F-EBE185D0F7AD}" srcOrd="0" destOrd="0" presId="urn:microsoft.com/office/officeart/2005/8/layout/list1"/>
    <dgm:cxn modelId="{56B08410-D6A3-4EE6-A5CC-B8DED068536D}" type="presOf" srcId="{81ADFB22-5488-4D61-A9AB-B0C185E3BD61}" destId="{9F708DB1-E48E-4693-B9C1-7B83E8926CF7}" srcOrd="0" destOrd="0" presId="urn:microsoft.com/office/officeart/2005/8/layout/list1"/>
    <dgm:cxn modelId="{34FC4237-70F7-4956-B80F-C8D8E411EDC7}" type="presOf" srcId="{23FA2AC5-94E0-42D1-BD77-C1CCA7F968C0}" destId="{A1CFEA15-AFE7-4DEF-881A-79489D130FCA}" srcOrd="0" destOrd="1" presId="urn:microsoft.com/office/officeart/2005/8/layout/list1"/>
    <dgm:cxn modelId="{E1C34A91-7BCA-49BB-B709-74CB427CDA31}" srcId="{577BC641-59EF-44C1-B8E1-53C941FE1B76}" destId="{3879D404-2796-4570-BEA3-7C990905F8E8}" srcOrd="1" destOrd="0" parTransId="{63298A5C-6F5D-48CD-80CA-425E1DCB41DB}" sibTransId="{88AB727B-0E23-464F-995D-C9D51F22805D}"/>
    <dgm:cxn modelId="{13E5E502-32A9-4D2B-96CD-6327A3795FBB}" srcId="{77277996-ACA6-46D1-A5DD-28202222FED0}" destId="{38CC8F85-B062-498A-97FA-5C29A9C825C7}" srcOrd="0" destOrd="0" parTransId="{F3A27DFA-E223-40F2-B555-48664853A485}" sibTransId="{1F8E9846-7C4F-4FC0-A66C-2C3BAB29F4BF}"/>
    <dgm:cxn modelId="{E73DC3B4-D589-4657-BD5A-FB99803D6BD6}" type="presOf" srcId="{3879D404-2796-4570-BEA3-7C990905F8E8}" destId="{9F708DB1-E48E-4693-B9C1-7B83E8926CF7}" srcOrd="0" destOrd="1" presId="urn:microsoft.com/office/officeart/2005/8/layout/list1"/>
    <dgm:cxn modelId="{E4A20887-1AF8-4DD3-BE7D-902B97AD2652}" type="presParOf" srcId="{8D40C1D0-1B87-482E-A0AB-35B59B04B860}" destId="{38BBB8C6-E312-4392-B9FD-456F608EB2D0}" srcOrd="0" destOrd="0" presId="urn:microsoft.com/office/officeart/2005/8/layout/list1"/>
    <dgm:cxn modelId="{834BE752-B39B-43BC-86A7-A374AA2FCA5D}" type="presParOf" srcId="{38BBB8C6-E312-4392-B9FD-456F608EB2D0}" destId="{2A94F5CD-185E-40FC-9A99-B6BF80EAF709}" srcOrd="0" destOrd="0" presId="urn:microsoft.com/office/officeart/2005/8/layout/list1"/>
    <dgm:cxn modelId="{A7857197-ABCE-4B1A-B1CB-842FF20974E7}" type="presParOf" srcId="{38BBB8C6-E312-4392-B9FD-456F608EB2D0}" destId="{46CCE7C4-FF03-4355-9C9A-1F708B0E22B7}" srcOrd="1" destOrd="0" presId="urn:microsoft.com/office/officeart/2005/8/layout/list1"/>
    <dgm:cxn modelId="{82303281-F302-4D50-96E5-A39090D197F2}" type="presParOf" srcId="{8D40C1D0-1B87-482E-A0AB-35B59B04B860}" destId="{29224CB4-8C06-49ED-96DE-585BA5882F6F}" srcOrd="1" destOrd="0" presId="urn:microsoft.com/office/officeart/2005/8/layout/list1"/>
    <dgm:cxn modelId="{88A56B0C-7936-47A2-BF1D-6ECE3ECD993E}" type="presParOf" srcId="{8D40C1D0-1B87-482E-A0AB-35B59B04B860}" destId="{A1CFEA15-AFE7-4DEF-881A-79489D130FCA}" srcOrd="2" destOrd="0" presId="urn:microsoft.com/office/officeart/2005/8/layout/list1"/>
    <dgm:cxn modelId="{2C8C2EFD-9869-4ACA-9A3E-7E524BC7BE9C}" type="presParOf" srcId="{8D40C1D0-1B87-482E-A0AB-35B59B04B860}" destId="{9F4CF31C-0188-4B50-BB63-D088C3B0B215}" srcOrd="3" destOrd="0" presId="urn:microsoft.com/office/officeart/2005/8/layout/list1"/>
    <dgm:cxn modelId="{44A0D348-4C35-46FF-AF4E-9DB2C83942B0}" type="presParOf" srcId="{8D40C1D0-1B87-482E-A0AB-35B59B04B860}" destId="{21A63024-2ACA-4060-8FE4-ABCDC7648D5A}" srcOrd="4" destOrd="0" presId="urn:microsoft.com/office/officeart/2005/8/layout/list1"/>
    <dgm:cxn modelId="{7C171DFE-3B67-4342-8AEB-390BA7D76544}" type="presParOf" srcId="{21A63024-2ACA-4060-8FE4-ABCDC7648D5A}" destId="{418879DB-23A5-44AE-BA9F-EBE185D0F7AD}" srcOrd="0" destOrd="0" presId="urn:microsoft.com/office/officeart/2005/8/layout/list1"/>
    <dgm:cxn modelId="{68577F85-8FF1-4637-8459-468FF630D530}" type="presParOf" srcId="{21A63024-2ACA-4060-8FE4-ABCDC7648D5A}" destId="{DF633864-F2AA-41F9-93F4-D1E05D4C8A0D}" srcOrd="1" destOrd="0" presId="urn:microsoft.com/office/officeart/2005/8/layout/list1"/>
    <dgm:cxn modelId="{AB56DBB0-A17A-41EE-9CCF-108EC34D90B4}" type="presParOf" srcId="{8D40C1D0-1B87-482E-A0AB-35B59B04B860}" destId="{17578DBC-C4D4-4407-8D93-562FFE590F17}" srcOrd="5" destOrd="0" presId="urn:microsoft.com/office/officeart/2005/8/layout/list1"/>
    <dgm:cxn modelId="{0B6001E6-CC97-464D-B526-B3C36729A1B9}" type="presParOf" srcId="{8D40C1D0-1B87-482E-A0AB-35B59B04B860}" destId="{0E340D7B-9D4C-474B-835A-1CEB844D9123}" srcOrd="6" destOrd="0" presId="urn:microsoft.com/office/officeart/2005/8/layout/list1"/>
    <dgm:cxn modelId="{768AEB84-1BE3-45F6-AA2C-BC84D31A40C0}" type="presParOf" srcId="{8D40C1D0-1B87-482E-A0AB-35B59B04B860}" destId="{7AECD8A3-000B-4999-BA79-7EB363180A75}" srcOrd="7" destOrd="0" presId="urn:microsoft.com/office/officeart/2005/8/layout/list1"/>
    <dgm:cxn modelId="{C52D965F-D47C-4472-A066-C49C643BEA93}" type="presParOf" srcId="{8D40C1D0-1B87-482E-A0AB-35B59B04B860}" destId="{BD016983-0400-4F57-82F4-714E231BCD0A}" srcOrd="8" destOrd="0" presId="urn:microsoft.com/office/officeart/2005/8/layout/list1"/>
    <dgm:cxn modelId="{94061897-99C2-46FC-8AD8-6128A0CE54C0}" type="presParOf" srcId="{BD016983-0400-4F57-82F4-714E231BCD0A}" destId="{BB9B9D67-3E41-4083-9C1F-E75BAE0186ED}" srcOrd="0" destOrd="0" presId="urn:microsoft.com/office/officeart/2005/8/layout/list1"/>
    <dgm:cxn modelId="{620DC48E-E111-4632-9FF0-D44F90EC1D18}" type="presParOf" srcId="{BD016983-0400-4F57-82F4-714E231BCD0A}" destId="{AC4386D2-5E83-4EBC-B008-601FBDCC43EE}" srcOrd="1" destOrd="0" presId="urn:microsoft.com/office/officeart/2005/8/layout/list1"/>
    <dgm:cxn modelId="{5DDBDCE5-D6A5-4604-923F-B2BD0DB8FED6}" type="presParOf" srcId="{8D40C1D0-1B87-482E-A0AB-35B59B04B860}" destId="{2815EB7E-C4EE-4586-85AB-0929515B4934}" srcOrd="9" destOrd="0" presId="urn:microsoft.com/office/officeart/2005/8/layout/list1"/>
    <dgm:cxn modelId="{B585A23F-033A-468A-980A-29181A79970C}" type="presParOf" srcId="{8D40C1D0-1B87-482E-A0AB-35B59B04B860}" destId="{9F708DB1-E48E-4693-B9C1-7B83E8926CF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4FCBD-E907-416C-A618-52A7AB981A08}">
      <dsp:nvSpPr>
        <dsp:cNvPr id="0" name=""/>
        <dsp:cNvSpPr/>
      </dsp:nvSpPr>
      <dsp:spPr>
        <a:xfrm>
          <a:off x="0" y="557879"/>
          <a:ext cx="7391400" cy="630192"/>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solidFill>
                <a:schemeClr val="tx1"/>
              </a:solidFill>
              <a:latin typeface="+mj-lt"/>
            </a:rPr>
            <a:t>Advance consumer protection established in Chapter 224 without duplicating existing rights under carrier insurance appeals</a:t>
          </a:r>
          <a:endParaRPr lang="en-US" sz="1600" kern="1200" dirty="0">
            <a:solidFill>
              <a:schemeClr val="tx1"/>
            </a:solidFill>
            <a:latin typeface="+mj-lt"/>
          </a:endParaRPr>
        </a:p>
      </dsp:txBody>
      <dsp:txXfrm>
        <a:off x="0" y="557879"/>
        <a:ext cx="7391400" cy="630192"/>
      </dsp:txXfrm>
    </dsp:sp>
    <dsp:sp modelId="{691F567C-EF41-4536-B378-4F96BC414BD6}">
      <dsp:nvSpPr>
        <dsp:cNvPr id="0" name=""/>
        <dsp:cNvSpPr/>
      </dsp:nvSpPr>
      <dsp:spPr>
        <a:xfrm>
          <a:off x="0" y="1322710"/>
          <a:ext cx="7391400" cy="621869"/>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solidFill>
                <a:schemeClr val="tx1"/>
              </a:solidFill>
              <a:latin typeface="+mj-lt"/>
            </a:rPr>
            <a:t>Protect patients while recognizing the needs of different providers and minimizing administrative burden and expense</a:t>
          </a:r>
          <a:endParaRPr lang="en-US" sz="1600" kern="1200" dirty="0">
            <a:solidFill>
              <a:schemeClr val="tx1"/>
            </a:solidFill>
            <a:latin typeface="+mj-lt"/>
          </a:endParaRPr>
        </a:p>
      </dsp:txBody>
      <dsp:txXfrm>
        <a:off x="0" y="1322710"/>
        <a:ext cx="7391400" cy="621869"/>
      </dsp:txXfrm>
    </dsp:sp>
    <dsp:sp modelId="{55EC5AF2-FB96-4409-8FC2-8B734A8C103A}">
      <dsp:nvSpPr>
        <dsp:cNvPr id="0" name=""/>
        <dsp:cNvSpPr/>
      </dsp:nvSpPr>
      <dsp:spPr>
        <a:xfrm>
          <a:off x="0" y="2125269"/>
          <a:ext cx="7391400" cy="541731"/>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solidFill>
                <a:schemeClr val="tx1"/>
              </a:solidFill>
              <a:latin typeface="+mj-lt"/>
            </a:rPr>
            <a:t>Inform consumers about RBPO/ACO providers</a:t>
          </a:r>
          <a:endParaRPr lang="en-US" sz="1600" kern="1200" dirty="0">
            <a:solidFill>
              <a:schemeClr val="tx1"/>
            </a:solidFill>
            <a:latin typeface="+mj-lt"/>
          </a:endParaRPr>
        </a:p>
      </dsp:txBody>
      <dsp:txXfrm>
        <a:off x="0" y="2125269"/>
        <a:ext cx="7391400" cy="541731"/>
      </dsp:txXfrm>
    </dsp:sp>
    <dsp:sp modelId="{2981693B-CE1F-4F5F-A753-27AE4720C6C4}">
      <dsp:nvSpPr>
        <dsp:cNvPr id="0" name=""/>
        <dsp:cNvSpPr/>
      </dsp:nvSpPr>
      <dsp:spPr>
        <a:xfrm>
          <a:off x="0" y="2867986"/>
          <a:ext cx="7391400" cy="505787"/>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solidFill>
                <a:schemeClr val="tx1"/>
              </a:solidFill>
              <a:latin typeface="+mj-lt"/>
            </a:rPr>
            <a:t>Build on existing provider mechanisms for addressing complaints</a:t>
          </a:r>
          <a:endParaRPr lang="en-US" sz="1600" kern="1200" dirty="0">
            <a:solidFill>
              <a:schemeClr val="tx1"/>
            </a:solidFill>
            <a:latin typeface="+mj-lt"/>
          </a:endParaRPr>
        </a:p>
      </dsp:txBody>
      <dsp:txXfrm>
        <a:off x="0" y="2867986"/>
        <a:ext cx="7391400" cy="505787"/>
      </dsp:txXfrm>
    </dsp:sp>
    <dsp:sp modelId="{28DA7B41-2EFD-4832-82E5-EF8409348C38}">
      <dsp:nvSpPr>
        <dsp:cNvPr id="0" name=""/>
        <dsp:cNvSpPr/>
      </dsp:nvSpPr>
      <dsp:spPr>
        <a:xfrm>
          <a:off x="0" y="3581399"/>
          <a:ext cx="7391400" cy="636459"/>
        </a:xfrm>
        <a:prstGeom prst="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320" tIns="60960" rIns="60960" bIns="60960" numCol="1" spcCol="1270" anchor="ctr" anchorCtr="0">
          <a:noAutofit/>
        </a:bodyPr>
        <a:lstStyle/>
        <a:p>
          <a:pPr lvl="0" algn="l" defTabSz="711200" rtl="0">
            <a:lnSpc>
              <a:spcPct val="90000"/>
            </a:lnSpc>
            <a:spcBef>
              <a:spcPct val="0"/>
            </a:spcBef>
            <a:spcAft>
              <a:spcPct val="35000"/>
            </a:spcAft>
          </a:pPr>
          <a:r>
            <a:rPr lang="en-US" sz="1600" b="0" kern="1200" dirty="0" smtClean="0">
              <a:solidFill>
                <a:schemeClr val="tx1"/>
              </a:solidFill>
              <a:latin typeface="+mj-lt"/>
            </a:rPr>
            <a:t>Gather and analyze data, to provide foundation for developing appeals processes and rules</a:t>
          </a:r>
          <a:endParaRPr lang="en-US" sz="1600" b="0" kern="1200" dirty="0">
            <a:solidFill>
              <a:schemeClr val="tx1"/>
            </a:solidFill>
            <a:latin typeface="+mj-lt"/>
          </a:endParaRPr>
        </a:p>
      </dsp:txBody>
      <dsp:txXfrm>
        <a:off x="0" y="3581399"/>
        <a:ext cx="7391400" cy="6364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0F5BBA-95AA-44BF-AB5C-EEAC6173E577}">
      <dsp:nvSpPr>
        <dsp:cNvPr id="0" name=""/>
        <dsp:cNvSpPr/>
      </dsp:nvSpPr>
      <dsp:spPr>
        <a:xfrm>
          <a:off x="40" y="3840"/>
          <a:ext cx="3845569" cy="1324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0">
            <a:lnSpc>
              <a:spcPct val="90000"/>
            </a:lnSpc>
            <a:spcBef>
              <a:spcPct val="0"/>
            </a:spcBef>
            <a:spcAft>
              <a:spcPct val="35000"/>
            </a:spcAft>
          </a:pPr>
          <a:r>
            <a:rPr lang="en-US" sz="2400" kern="1200" dirty="0" smtClean="0"/>
            <a:t>Office of Patient Protection Bulletin released on May 6, 2016</a:t>
          </a:r>
          <a:endParaRPr lang="en-US" sz="2400" kern="1200" dirty="0"/>
        </a:p>
      </dsp:txBody>
      <dsp:txXfrm>
        <a:off x="40" y="3840"/>
        <a:ext cx="3845569" cy="1324800"/>
      </dsp:txXfrm>
    </dsp:sp>
    <dsp:sp modelId="{62F4078E-262C-4899-804F-E31A5236323F}">
      <dsp:nvSpPr>
        <dsp:cNvPr id="0" name=""/>
        <dsp:cNvSpPr/>
      </dsp:nvSpPr>
      <dsp:spPr>
        <a:xfrm>
          <a:off x="40" y="1328640"/>
          <a:ext cx="3845569" cy="202032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Available at </a:t>
          </a:r>
          <a:r>
            <a:rPr lang="en-US" sz="1800" kern="1200" dirty="0" smtClean="0">
              <a:hlinkClick xmlns:r="http://schemas.openxmlformats.org/officeDocument/2006/relationships" r:id="rId1"/>
            </a:rPr>
            <a:t>www.mass.gov/hpc/opp</a:t>
          </a:r>
          <a:endParaRPr lang="en-US" sz="1800" kern="1200" dirty="0"/>
        </a:p>
        <a:p>
          <a:pPr marL="171450" lvl="1" indent="-171450" algn="l" defTabSz="800100" rtl="0">
            <a:lnSpc>
              <a:spcPct val="90000"/>
            </a:lnSpc>
            <a:spcBef>
              <a:spcPct val="0"/>
            </a:spcBef>
            <a:spcAft>
              <a:spcPct val="15000"/>
            </a:spcAft>
            <a:buChar char="••"/>
          </a:pPr>
          <a:r>
            <a:rPr lang="en-US" sz="1800" kern="1200" dirty="0" smtClean="0"/>
            <a:t>Sample notice to patient accompanies Bulletin</a:t>
          </a:r>
          <a:endParaRPr lang="en-US" sz="1800" kern="1200" dirty="0"/>
        </a:p>
      </dsp:txBody>
      <dsp:txXfrm>
        <a:off x="40" y="1328640"/>
        <a:ext cx="3845569" cy="2020320"/>
      </dsp:txXfrm>
    </dsp:sp>
    <dsp:sp modelId="{50C36CA3-1CE7-4DB3-88BB-31591AECDFE3}">
      <dsp:nvSpPr>
        <dsp:cNvPr id="0" name=""/>
        <dsp:cNvSpPr/>
      </dsp:nvSpPr>
      <dsp:spPr>
        <a:xfrm>
          <a:off x="4383989" y="3840"/>
          <a:ext cx="3845569" cy="1324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0">
            <a:lnSpc>
              <a:spcPct val="90000"/>
            </a:lnSpc>
            <a:spcBef>
              <a:spcPct val="0"/>
            </a:spcBef>
            <a:spcAft>
              <a:spcPct val="35000"/>
            </a:spcAft>
          </a:pPr>
          <a:r>
            <a:rPr lang="en-US" sz="2400" kern="1200" dirty="0" smtClean="0"/>
            <a:t>Requirement to establish an appeals process by September 1, 2016 </a:t>
          </a:r>
          <a:endParaRPr lang="en-US" sz="2400" kern="1200" dirty="0"/>
        </a:p>
      </dsp:txBody>
      <dsp:txXfrm>
        <a:off x="4383989" y="3840"/>
        <a:ext cx="3845569" cy="1324800"/>
      </dsp:txXfrm>
    </dsp:sp>
    <dsp:sp modelId="{41B87FB2-78AB-43EE-9555-990F54177344}">
      <dsp:nvSpPr>
        <dsp:cNvPr id="0" name=""/>
        <dsp:cNvSpPr/>
      </dsp:nvSpPr>
      <dsp:spPr>
        <a:xfrm>
          <a:off x="4383989" y="1328640"/>
          <a:ext cx="3845569" cy="202032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Complete process within statutory timeframes</a:t>
          </a:r>
          <a:endParaRPr lang="en-US" sz="1800" kern="1200" dirty="0"/>
        </a:p>
        <a:p>
          <a:pPr marL="171450" lvl="1" indent="-171450" algn="l" defTabSz="800100" rtl="0">
            <a:lnSpc>
              <a:spcPct val="90000"/>
            </a:lnSpc>
            <a:spcBef>
              <a:spcPct val="0"/>
            </a:spcBef>
            <a:spcAft>
              <a:spcPct val="15000"/>
            </a:spcAft>
            <a:buChar char="••"/>
          </a:pPr>
          <a:r>
            <a:rPr lang="en-US" sz="1800" kern="1200" dirty="0" smtClean="0"/>
            <a:t>Provide written notice of decision to patients inclusive of OPP contact information</a:t>
          </a:r>
          <a:endParaRPr lang="en-US" sz="1800" kern="1200" dirty="0"/>
        </a:p>
      </dsp:txBody>
      <dsp:txXfrm>
        <a:off x="4383989" y="1328640"/>
        <a:ext cx="3845569" cy="20203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CFEA15-AFE7-4DEF-881A-79489D130FCA}">
      <dsp:nvSpPr>
        <dsp:cNvPr id="0" name=""/>
        <dsp:cNvSpPr/>
      </dsp:nvSpPr>
      <dsp:spPr>
        <a:xfrm>
          <a:off x="0" y="256701"/>
          <a:ext cx="8229600" cy="133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33248"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smtClean="0"/>
            <a:t>Make notice available in writing at all locations where patients regularly seek care and include a phone number or other contact information for patients to file an appeal inclusive of OPP contact information</a:t>
          </a:r>
          <a:endParaRPr lang="en-US" sz="1600" kern="1200" dirty="0"/>
        </a:p>
        <a:p>
          <a:pPr marL="171450" lvl="1" indent="-171450" algn="l" defTabSz="711200" rtl="0">
            <a:lnSpc>
              <a:spcPct val="90000"/>
            </a:lnSpc>
            <a:spcBef>
              <a:spcPct val="0"/>
            </a:spcBef>
            <a:spcAft>
              <a:spcPct val="15000"/>
            </a:spcAft>
            <a:buChar char="••"/>
          </a:pPr>
          <a:r>
            <a:rPr lang="en-US" sz="1600" kern="1200" dirty="0" smtClean="0">
              <a:solidFill>
                <a:schemeClr val="tx1"/>
              </a:solidFill>
              <a:latin typeface="+mj-lt"/>
            </a:rPr>
            <a:t>RBPOs/ACOs can decide best method of notice</a:t>
          </a:r>
          <a:endParaRPr lang="en-US" sz="1600" kern="1200" dirty="0"/>
        </a:p>
      </dsp:txBody>
      <dsp:txXfrm>
        <a:off x="0" y="256701"/>
        <a:ext cx="8229600" cy="1335600"/>
      </dsp:txXfrm>
    </dsp:sp>
    <dsp:sp modelId="{46CCE7C4-FF03-4355-9C9A-1F708B0E22B7}">
      <dsp:nvSpPr>
        <dsp:cNvPr id="0" name=""/>
        <dsp:cNvSpPr/>
      </dsp:nvSpPr>
      <dsp:spPr>
        <a:xfrm>
          <a:off x="411480" y="20541"/>
          <a:ext cx="576072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rtl="0">
            <a:lnSpc>
              <a:spcPct val="90000"/>
            </a:lnSpc>
            <a:spcBef>
              <a:spcPct val="0"/>
            </a:spcBef>
            <a:spcAft>
              <a:spcPct val="35000"/>
            </a:spcAft>
          </a:pPr>
          <a:r>
            <a:rPr lang="en-US" sz="1600" kern="1200" dirty="0" smtClean="0"/>
            <a:t>Provide Adequate Notice to Patients</a:t>
          </a:r>
          <a:endParaRPr lang="en-US" sz="1600" kern="1200" dirty="0"/>
        </a:p>
      </dsp:txBody>
      <dsp:txXfrm>
        <a:off x="434537" y="43598"/>
        <a:ext cx="5714606" cy="426206"/>
      </dsp:txXfrm>
    </dsp:sp>
    <dsp:sp modelId="{0E340D7B-9D4C-474B-835A-1CEB844D9123}">
      <dsp:nvSpPr>
        <dsp:cNvPr id="0" name=""/>
        <dsp:cNvSpPr/>
      </dsp:nvSpPr>
      <dsp:spPr>
        <a:xfrm>
          <a:off x="0" y="1914861"/>
          <a:ext cx="8229600" cy="1360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33248"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smtClean="0"/>
            <a:t>Primary care patients for whose care the RBPO or ACO is at risk through an alternative payment contract with a carrier</a:t>
          </a:r>
          <a:endParaRPr lang="en-US" sz="1600" kern="1200" dirty="0"/>
        </a:p>
        <a:p>
          <a:pPr marL="342900" lvl="2" indent="-171450" algn="l" defTabSz="711200" rtl="0">
            <a:lnSpc>
              <a:spcPct val="90000"/>
            </a:lnSpc>
            <a:spcBef>
              <a:spcPct val="0"/>
            </a:spcBef>
            <a:spcAft>
              <a:spcPct val="15000"/>
            </a:spcAft>
            <a:buChar char="••"/>
          </a:pPr>
          <a:r>
            <a:rPr lang="en-US" sz="1600" kern="1200" dirty="0" smtClean="0"/>
            <a:t>Not including </a:t>
          </a:r>
          <a:r>
            <a:rPr lang="en-US" sz="1600" kern="1200" dirty="0" err="1" smtClean="0"/>
            <a:t>MassHealth</a:t>
          </a:r>
          <a:r>
            <a:rPr lang="en-US" sz="1600" kern="1200" dirty="0" smtClean="0"/>
            <a:t> patients</a:t>
          </a:r>
          <a:endParaRPr lang="en-US" sz="1600" kern="1200" dirty="0"/>
        </a:p>
        <a:p>
          <a:pPr marL="342900" lvl="2" indent="-171450" algn="l" defTabSz="711200" rtl="0">
            <a:lnSpc>
              <a:spcPct val="90000"/>
            </a:lnSpc>
            <a:spcBef>
              <a:spcPct val="0"/>
            </a:spcBef>
            <a:spcAft>
              <a:spcPct val="15000"/>
            </a:spcAft>
            <a:buChar char="••"/>
          </a:pPr>
          <a:r>
            <a:rPr lang="en-US" sz="1600" kern="1200" dirty="0" smtClean="0"/>
            <a:t>Not including Medicare patients</a:t>
          </a:r>
          <a:endParaRPr lang="en-US" sz="1600" kern="1200" dirty="0"/>
        </a:p>
      </dsp:txBody>
      <dsp:txXfrm>
        <a:off x="0" y="1914861"/>
        <a:ext cx="8229600" cy="1360800"/>
      </dsp:txXfrm>
    </dsp:sp>
    <dsp:sp modelId="{DF633864-F2AA-41F9-93F4-D1E05D4C8A0D}">
      <dsp:nvSpPr>
        <dsp:cNvPr id="0" name=""/>
        <dsp:cNvSpPr/>
      </dsp:nvSpPr>
      <dsp:spPr>
        <a:xfrm>
          <a:off x="411480" y="1678701"/>
          <a:ext cx="576072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rtl="0">
            <a:lnSpc>
              <a:spcPct val="90000"/>
            </a:lnSpc>
            <a:spcBef>
              <a:spcPct val="0"/>
            </a:spcBef>
            <a:spcAft>
              <a:spcPct val="35000"/>
            </a:spcAft>
          </a:pPr>
          <a:r>
            <a:rPr lang="en-US" sz="1600" kern="1200" dirty="0" smtClean="0"/>
            <a:t>Bulletin Applies to Commercial Risk Patients	</a:t>
          </a:r>
          <a:endParaRPr lang="en-US" sz="1600" kern="1200" dirty="0"/>
        </a:p>
      </dsp:txBody>
      <dsp:txXfrm>
        <a:off x="434537" y="1701758"/>
        <a:ext cx="5714606" cy="426206"/>
      </dsp:txXfrm>
    </dsp:sp>
    <dsp:sp modelId="{9F708DB1-E48E-4693-B9C1-7B83E8926CF7}">
      <dsp:nvSpPr>
        <dsp:cNvPr id="0" name=""/>
        <dsp:cNvSpPr/>
      </dsp:nvSpPr>
      <dsp:spPr>
        <a:xfrm>
          <a:off x="0" y="3599298"/>
          <a:ext cx="8229600" cy="907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33248" rIns="638708" bIns="113792"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smtClean="0"/>
            <a:t>Sample notice is for guidance</a:t>
          </a:r>
          <a:endParaRPr lang="en-US" sz="1600" kern="1200" dirty="0"/>
        </a:p>
        <a:p>
          <a:pPr marL="171450" lvl="1" indent="-171450" algn="l" defTabSz="711200" rtl="0">
            <a:lnSpc>
              <a:spcPct val="90000"/>
            </a:lnSpc>
            <a:spcBef>
              <a:spcPct val="0"/>
            </a:spcBef>
            <a:spcAft>
              <a:spcPct val="15000"/>
            </a:spcAft>
            <a:buChar char="••"/>
          </a:pPr>
          <a:r>
            <a:rPr lang="en-US" sz="1600" kern="1200" dirty="0" smtClean="0"/>
            <a:t>RBPOs and ACOs are not required to use sample notice</a:t>
          </a:r>
          <a:endParaRPr lang="en-US" sz="1600" kern="1200" dirty="0"/>
        </a:p>
      </dsp:txBody>
      <dsp:txXfrm>
        <a:off x="0" y="3599298"/>
        <a:ext cx="8229600" cy="907200"/>
      </dsp:txXfrm>
    </dsp:sp>
    <dsp:sp modelId="{AC4386D2-5E83-4EBC-B008-601FBDCC43EE}">
      <dsp:nvSpPr>
        <dsp:cNvPr id="0" name=""/>
        <dsp:cNvSpPr/>
      </dsp:nvSpPr>
      <dsp:spPr>
        <a:xfrm>
          <a:off x="411480" y="3362061"/>
          <a:ext cx="5760720" cy="472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11200" rtl="0">
            <a:lnSpc>
              <a:spcPct val="90000"/>
            </a:lnSpc>
            <a:spcBef>
              <a:spcPct val="0"/>
            </a:spcBef>
            <a:spcAft>
              <a:spcPct val="35000"/>
            </a:spcAft>
          </a:pPr>
          <a:r>
            <a:rPr lang="en-US" sz="1600" kern="1200" dirty="0" smtClean="0"/>
            <a:t>Sample, “Notice to Patients,” Accompanies OPP Bulletin</a:t>
          </a:r>
          <a:endParaRPr lang="en-US" sz="1600" kern="1200" dirty="0"/>
        </a:p>
      </dsp:txBody>
      <dsp:txXfrm>
        <a:off x="434537" y="3385118"/>
        <a:ext cx="5714606"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Relationships xmlns="http://schemas.openxmlformats.org/package/2006/relationships">
  <Relationship Id="rId1" Type="http://schemas.openxmlformats.org/officeDocument/2006/relationships/image" Target="../media/image1.emf"/>
</Relationships>

</file>

<file path=ppt/drawings/_rels/vmlDrawing10.vml.rels><?xml version="1.0" encoding="UTF-8"?>

<Relationships xmlns="http://schemas.openxmlformats.org/package/2006/relationships">
  <Relationship Id="rId1" Type="http://schemas.openxmlformats.org/officeDocument/2006/relationships/image" Target="../media/image1.emf"/>
</Relationships>

</file>

<file path=ppt/drawings/_rels/vmlDrawing11.vml.rels><?xml version="1.0" encoding="UTF-8"?>

<Relationships xmlns="http://schemas.openxmlformats.org/package/2006/relationships">
  <Relationship Id="rId1" Type="http://schemas.openxmlformats.org/officeDocument/2006/relationships/image" Target="../media/image1.emf"/>
</Relationships>

</file>

<file path=ppt/drawings/_rels/vmlDrawing12.vml.rels><?xml version="1.0" encoding="UTF-8"?>

<Relationships xmlns="http://schemas.openxmlformats.org/package/2006/relationships">
  <Relationship Id="rId1" Type="http://schemas.openxmlformats.org/officeDocument/2006/relationships/image" Target="../media/image1.emf"/>
</Relationships>

</file>

<file path=ppt/drawings/_rels/vmlDrawing13.vml.rels><?xml version="1.0" encoding="UTF-8"?>

<Relationships xmlns="http://schemas.openxmlformats.org/package/2006/relationships">
  <Relationship Id="rId1" Type="http://schemas.openxmlformats.org/officeDocument/2006/relationships/image" Target="../media/image1.emf"/>
</Relationships>

</file>

<file path=ppt/drawings/_rels/vmlDrawing14.vml.rels><?xml version="1.0" encoding="UTF-8"?>

<Relationships xmlns="http://schemas.openxmlformats.org/package/2006/relationships">
  <Relationship Id="rId1" Type="http://schemas.openxmlformats.org/officeDocument/2006/relationships/image" Target="../media/image1.emf"/>
</Relationships>

</file>

<file path=ppt/drawings/_rels/vmlDrawing15.vml.rels><?xml version="1.0" encoding="UTF-8"?>

<Relationships xmlns="http://schemas.openxmlformats.org/package/2006/relationships">
  <Relationship Id="rId1" Type="http://schemas.openxmlformats.org/officeDocument/2006/relationships/image" Target="../media/image1.emf"/>
</Relationships>

</file>

<file path=ppt/drawings/_rels/vmlDrawing16.vml.rels><?xml version="1.0" encoding="UTF-8"?>

<Relationships xmlns="http://schemas.openxmlformats.org/package/2006/relationships">
  <Relationship Id="rId1" Type="http://schemas.openxmlformats.org/officeDocument/2006/relationships/image" Target="../media/image1.emf"/>
</Relationships>

</file>

<file path=ppt/drawings/_rels/vmlDrawing17.vml.rels><?xml version="1.0" encoding="UTF-8"?>

<Relationships xmlns="http://schemas.openxmlformats.org/package/2006/relationships">
  <Relationship Id="rId1" Type="http://schemas.openxmlformats.org/officeDocument/2006/relationships/image" Target="../media/image1.emf"/>
</Relationships>

</file>

<file path=ppt/drawings/_rels/vmlDrawing18.vml.rels><?xml version="1.0" encoding="UTF-8"?>

<Relationships xmlns="http://schemas.openxmlformats.org/package/2006/relationships">
  <Relationship Id="rId1" Type="http://schemas.openxmlformats.org/officeDocument/2006/relationships/image" Target="../media/image1.emf"/>
</Relationships>

</file>

<file path=ppt/drawings/_rels/vmlDrawing19.vml.rels><?xml version="1.0" encoding="UTF-8"?>

<Relationships xmlns="http://schemas.openxmlformats.org/package/2006/relationships">
  <Relationship Id="rId1" Type="http://schemas.openxmlformats.org/officeDocument/2006/relationships/image" Target="../media/image1.emf"/>
</Relationships>

</file>

<file path=ppt/drawings/_rels/vmlDrawing2.vml.rels><?xml version="1.0" encoding="UTF-8"?>

<Relationships xmlns="http://schemas.openxmlformats.org/package/2006/relationships">
  <Relationship Id="rId1" Type="http://schemas.openxmlformats.org/officeDocument/2006/relationships/image" Target="../media/image1.emf"/>
</Relationships>

</file>

<file path=ppt/drawings/_rels/vmlDrawing3.vml.rels><?xml version="1.0" encoding="UTF-8"?>

<Relationships xmlns="http://schemas.openxmlformats.org/package/2006/relationships">
  <Relationship Id="rId1" Type="http://schemas.openxmlformats.org/officeDocument/2006/relationships/image" Target="../media/image1.emf"/>
</Relationships>

</file>

<file path=ppt/drawings/_rels/vmlDrawing4.vml.rels><?xml version="1.0" encoding="UTF-8"?>

<Relationships xmlns="http://schemas.openxmlformats.org/package/2006/relationships">
  <Relationship Id="rId1" Type="http://schemas.openxmlformats.org/officeDocument/2006/relationships/image" Target="../media/image1.emf"/>
</Relationships>

</file>

<file path=ppt/drawings/_rels/vmlDrawing5.vml.rels><?xml version="1.0" encoding="UTF-8"?>

<Relationships xmlns="http://schemas.openxmlformats.org/package/2006/relationships">
  <Relationship Id="rId1" Type="http://schemas.openxmlformats.org/officeDocument/2006/relationships/image" Target="../media/image1.emf"/>
</Relationships>

</file>

<file path=ppt/drawings/_rels/vmlDrawing6.vml.rels><?xml version="1.0" encoding="UTF-8"?>

<Relationships xmlns="http://schemas.openxmlformats.org/package/2006/relationships">
  <Relationship Id="rId1" Type="http://schemas.openxmlformats.org/officeDocument/2006/relationships/image" Target="../media/image1.emf"/>
</Relationships>

</file>

<file path=ppt/drawings/_rels/vmlDrawing7.vml.rels><?xml version="1.0" encoding="UTF-8"?>

<Relationships xmlns="http://schemas.openxmlformats.org/package/2006/relationships">
  <Relationship Id="rId1" Type="http://schemas.openxmlformats.org/officeDocument/2006/relationships/image" Target="../media/image1.emf"/>
</Relationships>

</file>

<file path=ppt/drawings/_rels/vmlDrawing8.vml.rels><?xml version="1.0" encoding="UTF-8"?>

<Relationships xmlns="http://schemas.openxmlformats.org/package/2006/relationships">
  <Relationship Id="rId1" Type="http://schemas.openxmlformats.org/officeDocument/2006/relationships/image" Target="../media/image1.emf"/>
</Relationships>

</file>

<file path=ppt/drawings/_rels/vmlDrawing9.vml.rels><?xml version="1.0" encoding="UTF-8"?>

<Relationships xmlns="http://schemas.openxmlformats.org/package/2006/relationships">
  <Relationship Id="rId1" Type="http://schemas.openxmlformats.org/officeDocument/2006/relationships/image" Target="../media/image1.emf"/>
</Relationships>

</file>

<file path=ppt/handoutMasters/_rels/handoutMaster1.xml.rels><?xml version="1.0" encoding="UTF-8"?>

<Relationships xmlns="http://schemas.openxmlformats.org/package/2006/relationships">
  <Relationship Id="rId1" Type="http://schemas.openxmlformats.org/officeDocument/2006/relationships/theme" Target="../theme/theme6.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B481253-7591-4523-955E-F80A848495CF}" type="datetimeFigureOut">
              <a:rPr lang="en-US" smtClean="0"/>
              <a:t>7/19/2016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9DC8BEB-EE67-441D-A873-0468255F46D5}" type="slidenum">
              <a:rPr lang="en-US" smtClean="0"/>
              <a:t>‹#›</a:t>
            </a:fld>
            <a:endParaRPr lang="en-US"/>
          </a:p>
        </p:txBody>
      </p:sp>
    </p:spTree>
    <p:extLst>
      <p:ext uri="{BB962C8B-B14F-4D97-AF65-F5344CB8AC3E}">
        <p14:creationId xmlns:p14="http://schemas.microsoft.com/office/powerpoint/2010/main" val="2609859706"/>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5.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E87F2B8-DAB1-4BB7-AA03-13CA34FE8FA5}" type="datetimeFigureOut">
              <a:rPr lang="en-US" smtClean="0"/>
              <a:t>7/19/2016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9B7833D-D0AA-4DCD-A1FD-49E43A30758C}" type="slidenum">
              <a:rPr lang="en-US" smtClean="0"/>
              <a:t>‹#›</a:t>
            </a:fld>
            <a:endParaRPr lang="en-US"/>
          </a:p>
        </p:txBody>
      </p:sp>
    </p:spTree>
    <p:extLst>
      <p:ext uri="{BB962C8B-B14F-4D97-AF65-F5344CB8AC3E}">
        <p14:creationId xmlns:p14="http://schemas.microsoft.com/office/powerpoint/2010/main" val="221080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smtClean="0"/>
          </a:p>
        </p:txBody>
      </p:sp>
      <p:sp>
        <p:nvSpPr>
          <p:cNvPr id="4" name="Slide Number Placeholder 3"/>
          <p:cNvSpPr>
            <a:spLocks noGrp="1"/>
          </p:cNvSpPr>
          <p:nvPr>
            <p:ph type="sldNum" sz="quarter" idx="10"/>
          </p:nvPr>
        </p:nvSpPr>
        <p:spPr/>
        <p:txBody>
          <a:bodyPr/>
          <a:lstStyle/>
          <a:p>
            <a:fld id="{99B7833D-D0AA-4DCD-A1FD-49E43A30758C}" type="slidenum">
              <a:rPr lang="en-US" smtClean="0"/>
              <a:t>1</a:t>
            </a:fld>
            <a:endParaRPr lang="en-US"/>
          </a:p>
        </p:txBody>
      </p:sp>
    </p:spTree>
    <p:extLst>
      <p:ext uri="{BB962C8B-B14F-4D97-AF65-F5344CB8AC3E}">
        <p14:creationId xmlns:p14="http://schemas.microsoft.com/office/powerpoint/2010/main" val="83311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B7833D-D0AA-4DCD-A1FD-49E43A30758C}" type="slidenum">
              <a:rPr lang="en-US" smtClean="0"/>
              <a:t>13</a:t>
            </a:fld>
            <a:endParaRPr lang="en-US"/>
          </a:p>
        </p:txBody>
      </p:sp>
    </p:spTree>
    <p:extLst>
      <p:ext uri="{BB962C8B-B14F-4D97-AF65-F5344CB8AC3E}">
        <p14:creationId xmlns:p14="http://schemas.microsoft.com/office/powerpoint/2010/main" val="1167333436"/>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tags" Target="../tags/tag6.xml"/>
  <Relationship Id="rId3" Type="http://schemas.openxmlformats.org/officeDocument/2006/relationships/slideMaster" Target="../slideMasters/slideMaster2.xml"/>
  <Relationship Id="rId4" Type="http://schemas.openxmlformats.org/officeDocument/2006/relationships/oleObject" Target="../embeddings/oleObject5.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11.xml.rels><?xml version="1.0" encoding="UTF-8"?>

<Relationships xmlns="http://schemas.openxmlformats.org/package/2006/relationships">
  <Relationship Id="rId1" Type="http://schemas.openxmlformats.org/officeDocument/2006/relationships/vmlDrawing" Target="../drawings/vmlDrawing6.vml"/>
  <Relationship Id="rId2" Type="http://schemas.openxmlformats.org/officeDocument/2006/relationships/tags" Target="../tags/tag7.xml"/>
  <Relationship Id="rId3" Type="http://schemas.openxmlformats.org/officeDocument/2006/relationships/slideMaster" Target="../slideMasters/slideMaster2.xml"/>
  <Relationship Id="rId4" Type="http://schemas.openxmlformats.org/officeDocument/2006/relationships/oleObject" Target="../embeddings/oleObject6.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2.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3.png"/>
</Relationships>

</file>

<file path=ppt/slideLayouts/_rels/slideLayout18.xml.rels><?xml version="1.0" encoding="UTF-8"?>

<Relationships xmlns="http://schemas.openxmlformats.org/package/2006/relationships">
  <Relationship Id="rId1" Type="http://schemas.openxmlformats.org/officeDocument/2006/relationships/vmlDrawing" Target="../drawings/vmlDrawing8.vml"/>
  <Relationship Id="rId2" Type="http://schemas.openxmlformats.org/officeDocument/2006/relationships/tags" Target="../tags/tag9.xml"/>
  <Relationship Id="rId3" Type="http://schemas.openxmlformats.org/officeDocument/2006/relationships/slideMaster" Target="../slideMasters/slideMaster3.xml"/>
  <Relationship Id="rId4" Type="http://schemas.openxmlformats.org/officeDocument/2006/relationships/oleObject" Target="../embeddings/oleObject8.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19.xml.rels><?xml version="1.0" encoding="UTF-8"?>

<Relationships xmlns="http://schemas.openxmlformats.org/package/2006/relationships">
  <Relationship Id="rId1" Type="http://schemas.openxmlformats.org/officeDocument/2006/relationships/vmlDrawing" Target="../drawings/vmlDrawing9.vml"/>
  <Relationship Id="rId2" Type="http://schemas.openxmlformats.org/officeDocument/2006/relationships/tags" Target="../tags/tag10.xml"/>
  <Relationship Id="rId3" Type="http://schemas.openxmlformats.org/officeDocument/2006/relationships/slideMaster" Target="../slideMasters/slideMaster3.xml"/>
  <Relationship Id="rId4" Type="http://schemas.openxmlformats.org/officeDocument/2006/relationships/oleObject" Target="../embeddings/oleObject9.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2.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tags" Target="../tags/tag3.xml"/>
  <Relationship Id="rId3" Type="http://schemas.openxmlformats.org/officeDocument/2006/relationships/slideMaster" Target="../slideMasters/slideMaster1.xml"/>
  <Relationship Id="rId4" Type="http://schemas.openxmlformats.org/officeDocument/2006/relationships/oleObject" Target="../embeddings/oleObject2.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2.png"/>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3.png"/>
</Relationships>

</file>

<file path=ppt/slideLayouts/_rels/slideLayout26.xml.rels><?xml version="1.0" encoding="UTF-8"?>

<Relationships xmlns="http://schemas.openxmlformats.org/package/2006/relationships">
  <Relationship Id="rId1" Type="http://schemas.openxmlformats.org/officeDocument/2006/relationships/vmlDrawing" Target="../drawings/vmlDrawing11.vml"/>
  <Relationship Id="rId2" Type="http://schemas.openxmlformats.org/officeDocument/2006/relationships/tags" Target="../tags/tag12.xml"/>
  <Relationship Id="rId3" Type="http://schemas.openxmlformats.org/officeDocument/2006/relationships/slideMaster" Target="../slideMasters/slideMaster4.xml"/>
  <Relationship Id="rId4" Type="http://schemas.openxmlformats.org/officeDocument/2006/relationships/oleObject" Target="../embeddings/oleObject11.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27.xml.rels><?xml version="1.0" encoding="UTF-8"?>

<Relationships xmlns="http://schemas.openxmlformats.org/package/2006/relationships">
  <Relationship Id="rId1" Type="http://schemas.openxmlformats.org/officeDocument/2006/relationships/vmlDrawing" Target="../drawings/vmlDrawing12.vml"/>
  <Relationship Id="rId2" Type="http://schemas.openxmlformats.org/officeDocument/2006/relationships/tags" Target="../tags/tag13.xml"/>
  <Relationship Id="rId3" Type="http://schemas.openxmlformats.org/officeDocument/2006/relationships/slideMaster" Target="../slideMasters/slideMaster4.xml"/>
  <Relationship Id="rId4" Type="http://schemas.openxmlformats.org/officeDocument/2006/relationships/oleObject" Target="../embeddings/oleObject12.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2.png"/>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tags" Target="../tags/tag4.xml"/>
  <Relationship Id="rId3" Type="http://schemas.openxmlformats.org/officeDocument/2006/relationships/slideMaster" Target="../slideMasters/slideMaster1.xml"/>
  <Relationship Id="rId4" Type="http://schemas.openxmlformats.org/officeDocument/2006/relationships/oleObject" Target="../embeddings/oleObject3.bin"/>
  <Relationship Id="rId5" Type="http://schemas.openxmlformats.org/officeDocument/2006/relationships/image" Target="../media/image1.emf"/>
  <Relationship Id="rId6" Type="http://schemas.openxmlformats.org/officeDocument/2006/relationships/image" Target="../media/image3.png"/>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3.png"/>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5" name="Pictur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26"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lumMod val="20000"/>
                  <a:lumOff val="80000"/>
                </a:schemeClr>
              </a:solidFill>
            </a:endParaRPr>
          </a:p>
        </p:txBody>
      </p:sp>
      <p:sp>
        <p:nvSpPr>
          <p:cNvPr id="28" name="Text Placeholder 5"/>
          <p:cNvSpPr>
            <a:spLocks noGrp="1"/>
          </p:cNvSpPr>
          <p:nvPr>
            <p:ph type="body" sz="quarter" idx="10" hasCustomPrompt="1"/>
          </p:nvPr>
        </p:nvSpPr>
        <p:spPr>
          <a:xfrm>
            <a:off x="4419600" y="4648200"/>
            <a:ext cx="3962400" cy="685801"/>
          </a:xfrm>
          <a:prstGeom prst="rect">
            <a:avLst/>
          </a:prstGeo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1">
                <a:solidFill>
                  <a:schemeClr val="accent1"/>
                </a:solidFill>
              </a:defRPr>
            </a:lvl1pPr>
          </a:lstStyle>
          <a:p>
            <a:r>
              <a:rPr lang="en-US" sz="2000" dirty="0" smtClean="0">
                <a:solidFill>
                  <a:schemeClr val="accent1"/>
                </a:solidFill>
              </a:rPr>
              <a:t>Date Here</a:t>
            </a:r>
          </a:p>
        </p:txBody>
      </p:sp>
      <p:sp>
        <p:nvSpPr>
          <p:cNvPr id="8" name="Text Placeholder 3"/>
          <p:cNvSpPr>
            <a:spLocks noGrp="1"/>
          </p:cNvSpPr>
          <p:nvPr>
            <p:ph type="body" sz="quarter" idx="13" hasCustomPrompt="1"/>
          </p:nvPr>
        </p:nvSpPr>
        <p:spPr>
          <a:xfrm>
            <a:off x="762000" y="3425534"/>
            <a:ext cx="7620000" cy="1146466"/>
          </a:xfrm>
          <a:prstGeom prst="rect">
            <a:avLst/>
          </a:prstGeom>
        </p:spPr>
        <p:txBody>
          <a:bodyPr/>
          <a:lstStyle>
            <a:lvl1pPr marL="0" indent="0" algn="r">
              <a:buNone/>
              <a:defRPr sz="3600" i="0" baseline="0">
                <a:solidFill>
                  <a:schemeClr val="accent1"/>
                </a:solidFill>
              </a:defRPr>
            </a:lvl1pPr>
            <a:lvl2pPr marL="457006" indent="0">
              <a:buNone/>
              <a:defRPr/>
            </a:lvl2pPr>
          </a:lstStyle>
          <a:p>
            <a:pPr lvl="0"/>
            <a:r>
              <a:rPr lang="en-US" dirty="0" smtClean="0"/>
              <a:t>Title Here</a:t>
            </a:r>
          </a:p>
        </p:txBody>
      </p:sp>
    </p:spTree>
    <p:extLst>
      <p:ext uri="{BB962C8B-B14F-4D97-AF65-F5344CB8AC3E}">
        <p14:creationId xmlns:p14="http://schemas.microsoft.com/office/powerpoint/2010/main" val="16437073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1423291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2504"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Content Placeholder 2"/>
          <p:cNvSpPr>
            <a:spLocks noGrp="1"/>
          </p:cNvSpPr>
          <p:nvPr>
            <p:ph idx="1"/>
          </p:nvPr>
        </p:nvSpPr>
        <p:spPr>
          <a:xfrm>
            <a:off x="685800" y="2397825"/>
            <a:ext cx="7772400" cy="3687763"/>
          </a:xfrm>
          <a:prstGeom prst="rect">
            <a:avLst/>
          </a:prstGeom>
        </p:spPr>
        <p:txBody>
          <a:bodyPr/>
          <a:lstStyle>
            <a:lvl1pPr marL="342900" indent="-342900">
              <a:spcAft>
                <a:spcPts val="600"/>
              </a:spcAft>
              <a:buFont typeface="Wingdings" panose="05000000000000000000" pitchFamily="2" charset="2"/>
              <a:buChar char="§"/>
              <a:defRPr sz="1800">
                <a:solidFill>
                  <a:schemeClr val="accent1"/>
                </a:solidFill>
              </a:defRPr>
            </a:lvl1pPr>
            <a:lvl2pPr>
              <a:defRPr sz="1800">
                <a:solidFill>
                  <a:schemeClr val="accent1"/>
                </a:solidFill>
              </a:defRPr>
            </a:lvl2pPr>
            <a:lvl3pPr>
              <a:defRPr sz="1800">
                <a:solidFill>
                  <a:schemeClr val="accent1"/>
                </a:solidFill>
              </a:defRPr>
            </a:lvl3pPr>
            <a:lvl4pPr>
              <a:defRPr sz="1800">
                <a:solidFill>
                  <a:schemeClr val="accent1"/>
                </a:solidFill>
              </a:defRPr>
            </a:lvl4pPr>
            <a:lvl5pPr>
              <a:defRPr sz="1800">
                <a:solidFill>
                  <a:schemeClr val="accent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ctrTitle" hasCustomPrompt="1"/>
          </p:nvPr>
        </p:nvSpPr>
        <p:spPr>
          <a:xfrm>
            <a:off x="990600" y="1676400"/>
            <a:ext cx="7467600" cy="685800"/>
          </a:xfrm>
          <a:prstGeom prst="rect">
            <a:avLst/>
          </a:prstGeom>
        </p:spPr>
        <p:txBody>
          <a:bodyPr lIns="91402" tIns="45701" rIns="91402" bIns="45701" anchor="ctr"/>
          <a:lstStyle>
            <a:lvl1pPr algn="l">
              <a:defRPr sz="1800" b="1" cap="all"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agenda</a:t>
            </a:r>
            <a:endParaRPr lang="en-US" dirty="0"/>
          </a:p>
        </p:txBody>
      </p:sp>
      <p:pic>
        <p:nvPicPr>
          <p:cNvPr id="10" name="Picture 9"/>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Tree>
    <p:extLst>
      <p:ext uri="{BB962C8B-B14F-4D97-AF65-F5344CB8AC3E}">
        <p14:creationId xmlns:p14="http://schemas.microsoft.com/office/powerpoint/2010/main" val="35223160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Motion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28670983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352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1447800" y="3600696"/>
            <a:ext cx="6476999" cy="685801"/>
          </a:xfrm>
          <a:prstGeom prst="rect">
            <a:avLst/>
          </a:prstGeom>
        </p:spPr>
        <p:txBody>
          <a:bodyPr anchor="ctr">
            <a:normAutofit/>
          </a:bodyPr>
          <a:lstStyle>
            <a:lvl1pPr marL="0" marR="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0">
                <a:solidFill>
                  <a:schemeClr val="accent1"/>
                </a:solidFill>
              </a:defRPr>
            </a:lvl1pPr>
          </a:lstStyle>
          <a:p>
            <a:r>
              <a:rPr lang="en-US" sz="2000" dirty="0" smtClean="0">
                <a:solidFill>
                  <a:schemeClr val="accent1"/>
                </a:solidFill>
              </a:rPr>
              <a:t>Motion: Here</a:t>
            </a:r>
          </a:p>
        </p:txBody>
      </p:sp>
      <p:sp>
        <p:nvSpPr>
          <p:cNvPr id="8" name="Text Placeholder 3"/>
          <p:cNvSpPr>
            <a:spLocks noGrp="1"/>
          </p:cNvSpPr>
          <p:nvPr>
            <p:ph type="body" sz="quarter" idx="13" hasCustomPrompt="1"/>
          </p:nvPr>
        </p:nvSpPr>
        <p:spPr>
          <a:xfrm>
            <a:off x="1447800" y="2438400"/>
            <a:ext cx="6362700" cy="460666"/>
          </a:xfrm>
          <a:prstGeom prst="rect">
            <a:avLst/>
          </a:prstGeom>
        </p:spPr>
        <p:txBody>
          <a:bodyPr/>
          <a:lstStyle>
            <a:lvl1pPr marL="0" indent="0" algn="l">
              <a:buNone/>
              <a:defRPr sz="2000" b="0" i="0" baseline="0">
                <a:solidFill>
                  <a:schemeClr val="accent1"/>
                </a:solidFill>
              </a:defRPr>
            </a:lvl1pPr>
            <a:lvl2pPr marL="457006" indent="0">
              <a:buNone/>
              <a:defRPr/>
            </a:lvl2pPr>
          </a:lstStyle>
          <a:p>
            <a:pPr lvl="0"/>
            <a:r>
              <a:rPr lang="en-US" dirty="0" smtClean="0"/>
              <a:t>Vote: Here</a:t>
            </a:r>
          </a:p>
        </p:txBody>
      </p:sp>
      <p:pic>
        <p:nvPicPr>
          <p:cNvPr id="9" name="Picture 8"/>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7" name="TextBox 6"/>
          <p:cNvSpPr txBox="1"/>
          <p:nvPr userDrawn="1"/>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70950378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a:prstGeom prst="rect">
            <a:avLst/>
          </a:prstGeom>
        </p:spPr>
        <p:txBody>
          <a:bodyPr>
            <a:normAutofit/>
          </a:bodyPr>
          <a:lstStyle>
            <a:lvl1pPr marL="342900" indent="-342900">
              <a:buFont typeface="Wingdings" panose="05000000000000000000" pitchFamily="2" charset="2"/>
              <a:buChar cha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7"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pic>
        <p:nvPicPr>
          <p:cNvPr id="8" name="Picture 442" descr="C:\Users\kamercer\Desktop\HPC Bu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95231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8"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Tree>
    <p:extLst>
      <p:ext uri="{BB962C8B-B14F-4D97-AF65-F5344CB8AC3E}">
        <p14:creationId xmlns:p14="http://schemas.microsoft.com/office/powerpoint/2010/main" val="37403732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5"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6"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8" name="Text Placeholder 3"/>
          <p:cNvSpPr>
            <a:spLocks noGrp="1"/>
          </p:cNvSpPr>
          <p:nvPr>
            <p:ph type="body" sz="quarter" idx="13"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256201357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1">
    <p:spTree>
      <p:nvGrpSpPr>
        <p:cNvPr id="1" name=""/>
        <p:cNvGrpSpPr/>
        <p:nvPr/>
      </p:nvGrpSpPr>
      <p:grpSpPr>
        <a:xfrm>
          <a:off x="0" y="0"/>
          <a:ext cx="0" cy="0"/>
          <a:chOff x="0" y="0"/>
          <a:chExt cx="0" cy="0"/>
        </a:xfrm>
      </p:grpSpPr>
      <p:sp>
        <p:nvSpPr>
          <p:cNvPr id="2" name="Rectangle 1"/>
          <p:cNvSpPr/>
          <p:nvPr userDrawn="1"/>
        </p:nvSpPr>
        <p:spPr>
          <a:xfrm>
            <a:off x="0" y="0"/>
            <a:ext cx="9144000" cy="632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81835450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lank slide 2">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716473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5" name="Pictur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26"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7" name="Rectangle 26"/>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4419600" y="4648200"/>
            <a:ext cx="3962400" cy="685801"/>
          </a:xfrm>
          <a:prstGeom prst="rect">
            <a:avLst/>
          </a:prstGeo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1">
                <a:solidFill>
                  <a:schemeClr val="accent1"/>
                </a:solidFill>
              </a:defRPr>
            </a:lvl1pPr>
          </a:lstStyle>
          <a:p>
            <a:r>
              <a:rPr lang="en-US" sz="2000" dirty="0" smtClean="0">
                <a:solidFill>
                  <a:schemeClr val="accent1"/>
                </a:solidFill>
              </a:rPr>
              <a:t>Date Here</a:t>
            </a:r>
          </a:p>
        </p:txBody>
      </p:sp>
      <p:sp>
        <p:nvSpPr>
          <p:cNvPr id="8" name="Text Placeholder 3"/>
          <p:cNvSpPr>
            <a:spLocks noGrp="1"/>
          </p:cNvSpPr>
          <p:nvPr>
            <p:ph type="body" sz="quarter" idx="13" hasCustomPrompt="1"/>
          </p:nvPr>
        </p:nvSpPr>
        <p:spPr>
          <a:xfrm>
            <a:off x="762000" y="3425534"/>
            <a:ext cx="7620000" cy="1146466"/>
          </a:xfrm>
          <a:prstGeom prst="rect">
            <a:avLst/>
          </a:prstGeom>
        </p:spPr>
        <p:txBody>
          <a:bodyPr/>
          <a:lstStyle>
            <a:lvl1pPr marL="0" indent="0" algn="r">
              <a:buNone/>
              <a:defRPr sz="3600" i="0" baseline="0">
                <a:solidFill>
                  <a:schemeClr val="accent1"/>
                </a:solidFill>
              </a:defRPr>
            </a:lvl1pPr>
            <a:lvl2pPr marL="457006" indent="0">
              <a:buNone/>
              <a:defRPr/>
            </a:lvl2pPr>
          </a:lstStyle>
          <a:p>
            <a:pPr lvl="0"/>
            <a:r>
              <a:rPr lang="en-US" dirty="0" smtClean="0"/>
              <a:t>Title Here</a:t>
            </a:r>
          </a:p>
        </p:txBody>
      </p:sp>
    </p:spTree>
    <p:extLst>
      <p:ext uri="{BB962C8B-B14F-4D97-AF65-F5344CB8AC3E}">
        <p14:creationId xmlns:p14="http://schemas.microsoft.com/office/powerpoint/2010/main" val="255180406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2212819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5576"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Content Placeholder 2"/>
          <p:cNvSpPr>
            <a:spLocks noGrp="1"/>
          </p:cNvSpPr>
          <p:nvPr>
            <p:ph idx="1"/>
          </p:nvPr>
        </p:nvSpPr>
        <p:spPr>
          <a:xfrm>
            <a:off x="685800" y="2397825"/>
            <a:ext cx="7772400" cy="3687763"/>
          </a:xfrm>
          <a:prstGeom prst="rect">
            <a:avLst/>
          </a:prstGeom>
        </p:spPr>
        <p:txBody>
          <a:bodyPr/>
          <a:lstStyle>
            <a:lvl1pPr marL="342900" indent="-342900">
              <a:spcAft>
                <a:spcPts val="600"/>
              </a:spcAft>
              <a:buFont typeface="Wingdings" panose="05000000000000000000" pitchFamily="2" charset="2"/>
              <a:buChar char="§"/>
              <a:defRPr sz="1800">
                <a:solidFill>
                  <a:schemeClr val="accent1"/>
                </a:solidFill>
              </a:defRPr>
            </a:lvl1pPr>
            <a:lvl2pPr>
              <a:defRPr sz="1800">
                <a:solidFill>
                  <a:schemeClr val="accent1"/>
                </a:solidFill>
              </a:defRPr>
            </a:lvl2pPr>
            <a:lvl3pPr>
              <a:defRPr sz="1800">
                <a:solidFill>
                  <a:schemeClr val="accent1"/>
                </a:solidFill>
              </a:defRPr>
            </a:lvl3pPr>
            <a:lvl4pPr>
              <a:defRPr sz="1800">
                <a:solidFill>
                  <a:schemeClr val="accent1"/>
                </a:solidFill>
              </a:defRPr>
            </a:lvl4pPr>
            <a:lvl5pPr>
              <a:defRPr sz="1800">
                <a:solidFill>
                  <a:schemeClr val="accent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ctrTitle" hasCustomPrompt="1"/>
          </p:nvPr>
        </p:nvSpPr>
        <p:spPr>
          <a:xfrm>
            <a:off x="990600" y="1676400"/>
            <a:ext cx="7467600" cy="685800"/>
          </a:xfrm>
          <a:prstGeom prst="rect">
            <a:avLst/>
          </a:prstGeom>
        </p:spPr>
        <p:txBody>
          <a:bodyPr lIns="91402" tIns="45701" rIns="91402" bIns="45701" anchor="ctr"/>
          <a:lstStyle>
            <a:lvl1pPr algn="l">
              <a:defRPr sz="1800" b="1" cap="all"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agenda</a:t>
            </a:r>
            <a:endParaRPr lang="en-US" dirty="0"/>
          </a:p>
        </p:txBody>
      </p:sp>
      <p:pic>
        <p:nvPicPr>
          <p:cNvPr id="10" name="Picture 9"/>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Tree>
    <p:extLst>
      <p:ext uri="{BB962C8B-B14F-4D97-AF65-F5344CB8AC3E}">
        <p14:creationId xmlns:p14="http://schemas.microsoft.com/office/powerpoint/2010/main" val="278595736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Motion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78065946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6600"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1447800" y="3600696"/>
            <a:ext cx="6476999" cy="685801"/>
          </a:xfrm>
          <a:prstGeom prst="rect">
            <a:avLst/>
          </a:prstGeom>
        </p:spPr>
        <p:txBody>
          <a:bodyPr anchor="ctr">
            <a:normAutofit/>
          </a:bodyPr>
          <a:lstStyle>
            <a:lvl1pPr marL="0" marR="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0">
                <a:solidFill>
                  <a:schemeClr val="accent1"/>
                </a:solidFill>
              </a:defRPr>
            </a:lvl1pPr>
          </a:lstStyle>
          <a:p>
            <a:r>
              <a:rPr lang="en-US" sz="2000" dirty="0" smtClean="0">
                <a:solidFill>
                  <a:schemeClr val="accent1"/>
                </a:solidFill>
              </a:rPr>
              <a:t>Motion: Here</a:t>
            </a:r>
          </a:p>
        </p:txBody>
      </p:sp>
      <p:sp>
        <p:nvSpPr>
          <p:cNvPr id="8" name="Text Placeholder 3"/>
          <p:cNvSpPr>
            <a:spLocks noGrp="1"/>
          </p:cNvSpPr>
          <p:nvPr>
            <p:ph type="body" sz="quarter" idx="13" hasCustomPrompt="1"/>
          </p:nvPr>
        </p:nvSpPr>
        <p:spPr>
          <a:xfrm>
            <a:off x="1447800" y="2438400"/>
            <a:ext cx="6362700" cy="460666"/>
          </a:xfrm>
          <a:prstGeom prst="rect">
            <a:avLst/>
          </a:prstGeom>
        </p:spPr>
        <p:txBody>
          <a:bodyPr/>
          <a:lstStyle>
            <a:lvl1pPr marL="0" indent="0" algn="l">
              <a:buNone/>
              <a:defRPr sz="2000" b="0" i="0" baseline="0">
                <a:solidFill>
                  <a:schemeClr val="accent1"/>
                </a:solidFill>
              </a:defRPr>
            </a:lvl1pPr>
            <a:lvl2pPr marL="457006" indent="0">
              <a:buNone/>
              <a:defRPr/>
            </a:lvl2pPr>
          </a:lstStyle>
          <a:p>
            <a:pPr lvl="0"/>
            <a:r>
              <a:rPr lang="en-US" dirty="0" smtClean="0"/>
              <a:t>Vote: Here</a:t>
            </a:r>
          </a:p>
        </p:txBody>
      </p:sp>
      <p:pic>
        <p:nvPicPr>
          <p:cNvPr id="9" name="Picture 8"/>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7" name="TextBox 6"/>
          <p:cNvSpPr txBox="1"/>
          <p:nvPr userDrawn="1"/>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29802711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9595391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2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
          </p:nvPr>
        </p:nvSpPr>
        <p:spPr>
          <a:xfrm>
            <a:off x="685800" y="2397825"/>
            <a:ext cx="7772400" cy="3687763"/>
          </a:xfrm>
          <a:prstGeom prst="rect">
            <a:avLst/>
          </a:prstGeom>
        </p:spPr>
        <p:txBody>
          <a:bodyPr/>
          <a:lstStyle>
            <a:lvl1pPr marL="342900" indent="-342900">
              <a:spcAft>
                <a:spcPts val="600"/>
              </a:spcAft>
              <a:buFont typeface="Wingdings" panose="05000000000000000000" pitchFamily="2" charset="2"/>
              <a:buChar char="§"/>
              <a:defRPr sz="1800">
                <a:solidFill>
                  <a:schemeClr val="accent1"/>
                </a:solidFill>
              </a:defRPr>
            </a:lvl1pPr>
            <a:lvl2pPr>
              <a:defRPr sz="1800">
                <a:solidFill>
                  <a:schemeClr val="accent1"/>
                </a:solidFill>
              </a:defRPr>
            </a:lvl2pPr>
            <a:lvl3pPr>
              <a:defRPr sz="1800">
                <a:solidFill>
                  <a:schemeClr val="accent1"/>
                </a:solidFill>
              </a:defRPr>
            </a:lvl3pPr>
            <a:lvl4pPr>
              <a:defRPr sz="1800">
                <a:solidFill>
                  <a:schemeClr val="accent1"/>
                </a:solidFill>
              </a:defRPr>
            </a:lvl4pPr>
            <a:lvl5pPr>
              <a:defRPr sz="1800">
                <a:solidFill>
                  <a:schemeClr val="accent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ctrTitle" hasCustomPrompt="1"/>
          </p:nvPr>
        </p:nvSpPr>
        <p:spPr>
          <a:xfrm>
            <a:off x="990600" y="1676400"/>
            <a:ext cx="7467600" cy="685800"/>
          </a:xfrm>
          <a:prstGeom prst="rect">
            <a:avLst/>
          </a:prstGeom>
        </p:spPr>
        <p:txBody>
          <a:bodyPr lIns="91402" tIns="45701" rIns="91402" bIns="45701" anchor="ctr"/>
          <a:lstStyle>
            <a:lvl1pPr algn="l">
              <a:defRPr sz="1800" b="1" cap="all"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agenda</a:t>
            </a:r>
            <a:endParaRPr lang="en-US" dirty="0"/>
          </a:p>
        </p:txBody>
      </p:sp>
      <p:pic>
        <p:nvPicPr>
          <p:cNvPr id="10" name="Picture 9"/>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Tree>
    <p:extLst>
      <p:ext uri="{BB962C8B-B14F-4D97-AF65-F5344CB8AC3E}">
        <p14:creationId xmlns:p14="http://schemas.microsoft.com/office/powerpoint/2010/main" val="165072494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a:prstGeom prst="rect">
            <a:avLst/>
          </a:prstGeom>
        </p:spPr>
        <p:txBody>
          <a:bodyPr>
            <a:normAutofit/>
          </a:bodyPr>
          <a:lstStyle>
            <a:lvl1pPr marL="342900" indent="-342900">
              <a:buFont typeface="Wingdings" panose="05000000000000000000" pitchFamily="2" charset="2"/>
              <a:buChar cha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7"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pic>
        <p:nvPicPr>
          <p:cNvPr id="8" name="Picture 442" descr="C:\Users\kamercer\Desktop\HPC Bu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00403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8"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Tree>
    <p:extLst>
      <p:ext uri="{BB962C8B-B14F-4D97-AF65-F5344CB8AC3E}">
        <p14:creationId xmlns:p14="http://schemas.microsoft.com/office/powerpoint/2010/main" val="111695967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5"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6"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8" name="Text Placeholder 3"/>
          <p:cNvSpPr>
            <a:spLocks noGrp="1"/>
          </p:cNvSpPr>
          <p:nvPr>
            <p:ph type="body" sz="quarter" idx="13"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264543137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slide 1">
    <p:spTree>
      <p:nvGrpSpPr>
        <p:cNvPr id="1" name=""/>
        <p:cNvGrpSpPr/>
        <p:nvPr/>
      </p:nvGrpSpPr>
      <p:grpSpPr>
        <a:xfrm>
          <a:off x="0" y="0"/>
          <a:ext cx="0" cy="0"/>
          <a:chOff x="0" y="0"/>
          <a:chExt cx="0" cy="0"/>
        </a:xfrm>
      </p:grpSpPr>
      <p:sp>
        <p:nvSpPr>
          <p:cNvPr id="2" name="Rectangle 1"/>
          <p:cNvSpPr/>
          <p:nvPr userDrawn="1"/>
        </p:nvSpPr>
        <p:spPr>
          <a:xfrm>
            <a:off x="0" y="0"/>
            <a:ext cx="9144000" cy="632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14879443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lank slide 2">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647227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5" name="Pictur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26"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7" name="Rectangle 26"/>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4419600" y="4648200"/>
            <a:ext cx="3962400" cy="685801"/>
          </a:xfrm>
          <a:prstGeom prst="rect">
            <a:avLst/>
          </a:prstGeo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1">
                <a:solidFill>
                  <a:schemeClr val="accent1"/>
                </a:solidFill>
              </a:defRPr>
            </a:lvl1pPr>
          </a:lstStyle>
          <a:p>
            <a:r>
              <a:rPr lang="en-US" sz="2000" dirty="0" smtClean="0">
                <a:solidFill>
                  <a:schemeClr val="accent1"/>
                </a:solidFill>
              </a:rPr>
              <a:t>Date Here</a:t>
            </a:r>
          </a:p>
        </p:txBody>
      </p:sp>
      <p:sp>
        <p:nvSpPr>
          <p:cNvPr id="8" name="Text Placeholder 3"/>
          <p:cNvSpPr>
            <a:spLocks noGrp="1"/>
          </p:cNvSpPr>
          <p:nvPr>
            <p:ph type="body" sz="quarter" idx="13" hasCustomPrompt="1"/>
          </p:nvPr>
        </p:nvSpPr>
        <p:spPr>
          <a:xfrm>
            <a:off x="762000" y="3425534"/>
            <a:ext cx="7620000" cy="1146466"/>
          </a:xfrm>
          <a:prstGeom prst="rect">
            <a:avLst/>
          </a:prstGeom>
        </p:spPr>
        <p:txBody>
          <a:bodyPr/>
          <a:lstStyle>
            <a:lvl1pPr marL="0" indent="0" algn="r">
              <a:buNone/>
              <a:defRPr sz="3600" i="0" baseline="0">
                <a:solidFill>
                  <a:schemeClr val="accent1"/>
                </a:solidFill>
              </a:defRPr>
            </a:lvl1pPr>
            <a:lvl2pPr marL="457006" indent="0">
              <a:buNone/>
              <a:defRPr/>
            </a:lvl2pPr>
          </a:lstStyle>
          <a:p>
            <a:pPr lvl="0"/>
            <a:r>
              <a:rPr lang="en-US" dirty="0" smtClean="0"/>
              <a:t>Title Here</a:t>
            </a:r>
          </a:p>
        </p:txBody>
      </p:sp>
    </p:spTree>
    <p:extLst>
      <p:ext uri="{BB962C8B-B14F-4D97-AF65-F5344CB8AC3E}">
        <p14:creationId xmlns:p14="http://schemas.microsoft.com/office/powerpoint/2010/main" val="2551804063"/>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2212819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864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Content Placeholder 2"/>
          <p:cNvSpPr>
            <a:spLocks noGrp="1"/>
          </p:cNvSpPr>
          <p:nvPr>
            <p:ph idx="1"/>
          </p:nvPr>
        </p:nvSpPr>
        <p:spPr>
          <a:xfrm>
            <a:off x="685800" y="2397825"/>
            <a:ext cx="7772400" cy="3687763"/>
          </a:xfrm>
          <a:prstGeom prst="rect">
            <a:avLst/>
          </a:prstGeom>
        </p:spPr>
        <p:txBody>
          <a:bodyPr/>
          <a:lstStyle>
            <a:lvl1pPr marL="342900" indent="-342900">
              <a:spcAft>
                <a:spcPts val="600"/>
              </a:spcAft>
              <a:buFont typeface="Wingdings" panose="05000000000000000000" pitchFamily="2" charset="2"/>
              <a:buChar char="§"/>
              <a:defRPr sz="1800">
                <a:solidFill>
                  <a:schemeClr val="accent1"/>
                </a:solidFill>
              </a:defRPr>
            </a:lvl1pPr>
            <a:lvl2pPr>
              <a:defRPr sz="1800">
                <a:solidFill>
                  <a:schemeClr val="accent1"/>
                </a:solidFill>
              </a:defRPr>
            </a:lvl2pPr>
            <a:lvl3pPr>
              <a:defRPr sz="1800">
                <a:solidFill>
                  <a:schemeClr val="accent1"/>
                </a:solidFill>
              </a:defRPr>
            </a:lvl3pPr>
            <a:lvl4pPr>
              <a:defRPr sz="1800">
                <a:solidFill>
                  <a:schemeClr val="accent1"/>
                </a:solidFill>
              </a:defRPr>
            </a:lvl4pPr>
            <a:lvl5pPr>
              <a:defRPr sz="1800">
                <a:solidFill>
                  <a:schemeClr val="accent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ctrTitle" hasCustomPrompt="1"/>
          </p:nvPr>
        </p:nvSpPr>
        <p:spPr>
          <a:xfrm>
            <a:off x="990600" y="1676400"/>
            <a:ext cx="7467600" cy="685800"/>
          </a:xfrm>
          <a:prstGeom prst="rect">
            <a:avLst/>
          </a:prstGeom>
        </p:spPr>
        <p:txBody>
          <a:bodyPr lIns="91402" tIns="45701" rIns="91402" bIns="45701" anchor="ctr"/>
          <a:lstStyle>
            <a:lvl1pPr algn="l">
              <a:defRPr sz="1800" b="1" cap="all"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agenda</a:t>
            </a:r>
            <a:endParaRPr lang="en-US" dirty="0"/>
          </a:p>
        </p:txBody>
      </p:sp>
      <p:pic>
        <p:nvPicPr>
          <p:cNvPr id="10" name="Picture 9"/>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Tree>
    <p:extLst>
      <p:ext uri="{BB962C8B-B14F-4D97-AF65-F5344CB8AC3E}">
        <p14:creationId xmlns:p14="http://schemas.microsoft.com/office/powerpoint/2010/main" val="278595736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Motion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78065946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967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1447800" y="3600696"/>
            <a:ext cx="6476999" cy="685801"/>
          </a:xfrm>
          <a:prstGeom prst="rect">
            <a:avLst/>
          </a:prstGeom>
        </p:spPr>
        <p:txBody>
          <a:bodyPr anchor="ctr">
            <a:normAutofit/>
          </a:bodyPr>
          <a:lstStyle>
            <a:lvl1pPr marL="0" marR="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0">
                <a:solidFill>
                  <a:schemeClr val="accent1"/>
                </a:solidFill>
              </a:defRPr>
            </a:lvl1pPr>
          </a:lstStyle>
          <a:p>
            <a:r>
              <a:rPr lang="en-US" sz="2000" dirty="0" smtClean="0">
                <a:solidFill>
                  <a:schemeClr val="accent1"/>
                </a:solidFill>
              </a:rPr>
              <a:t>Motion: Here</a:t>
            </a:r>
          </a:p>
        </p:txBody>
      </p:sp>
      <p:sp>
        <p:nvSpPr>
          <p:cNvPr id="8" name="Text Placeholder 3"/>
          <p:cNvSpPr>
            <a:spLocks noGrp="1"/>
          </p:cNvSpPr>
          <p:nvPr>
            <p:ph type="body" sz="quarter" idx="13" hasCustomPrompt="1"/>
          </p:nvPr>
        </p:nvSpPr>
        <p:spPr>
          <a:xfrm>
            <a:off x="1447800" y="2438400"/>
            <a:ext cx="6362700" cy="460666"/>
          </a:xfrm>
          <a:prstGeom prst="rect">
            <a:avLst/>
          </a:prstGeom>
        </p:spPr>
        <p:txBody>
          <a:bodyPr/>
          <a:lstStyle>
            <a:lvl1pPr marL="0" indent="0" algn="l">
              <a:buNone/>
              <a:defRPr sz="2000" b="0" i="0" baseline="0">
                <a:solidFill>
                  <a:schemeClr val="accent1"/>
                </a:solidFill>
              </a:defRPr>
            </a:lvl1pPr>
            <a:lvl2pPr marL="457006" indent="0">
              <a:buNone/>
              <a:defRPr/>
            </a:lvl2pPr>
          </a:lstStyle>
          <a:p>
            <a:pPr lvl="0"/>
            <a:r>
              <a:rPr lang="en-US" dirty="0" smtClean="0"/>
              <a:t>Vote: Here</a:t>
            </a:r>
          </a:p>
        </p:txBody>
      </p:sp>
      <p:pic>
        <p:nvPicPr>
          <p:cNvPr id="9" name="Picture 8"/>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7" name="TextBox 6"/>
          <p:cNvSpPr txBox="1"/>
          <p:nvPr userDrawn="1"/>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298027114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a:prstGeom prst="rect">
            <a:avLst/>
          </a:prstGeom>
        </p:spPr>
        <p:txBody>
          <a:bodyPr>
            <a:normAutofit/>
          </a:bodyPr>
          <a:lstStyle>
            <a:lvl1pPr marL="342900" indent="-342900">
              <a:buFont typeface="Wingdings" panose="05000000000000000000" pitchFamily="2" charset="2"/>
              <a:buChar cha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7"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pic>
        <p:nvPicPr>
          <p:cNvPr id="8" name="Picture 442" descr="C:\Users\kamercer\Desktop\HPC Bu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00403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8"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Tree>
    <p:extLst>
      <p:ext uri="{BB962C8B-B14F-4D97-AF65-F5344CB8AC3E}">
        <p14:creationId xmlns:p14="http://schemas.microsoft.com/office/powerpoint/2010/main" val="11169596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Motion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44425596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5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lumMod val="20000"/>
                  <a:lumOff val="80000"/>
                </a:schemeClr>
              </a:solidFill>
            </a:endParaRPr>
          </a:p>
        </p:txBody>
      </p:sp>
      <p:sp>
        <p:nvSpPr>
          <p:cNvPr id="28" name="Text Placeholder 5"/>
          <p:cNvSpPr>
            <a:spLocks noGrp="1"/>
          </p:cNvSpPr>
          <p:nvPr>
            <p:ph type="body" sz="quarter" idx="10" hasCustomPrompt="1"/>
          </p:nvPr>
        </p:nvSpPr>
        <p:spPr>
          <a:xfrm>
            <a:off x="1447800" y="3600696"/>
            <a:ext cx="6476999" cy="685801"/>
          </a:xfrm>
          <a:prstGeom prst="rect">
            <a:avLst/>
          </a:prstGeom>
        </p:spPr>
        <p:txBody>
          <a:bodyPr anchor="ctr">
            <a:normAutofit/>
          </a:bodyPr>
          <a:lstStyle>
            <a:lvl1pPr marL="0" marR="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0">
                <a:solidFill>
                  <a:schemeClr val="accent1"/>
                </a:solidFill>
              </a:defRPr>
            </a:lvl1pPr>
          </a:lstStyle>
          <a:p>
            <a:r>
              <a:rPr lang="en-US" sz="2000" dirty="0" smtClean="0">
                <a:solidFill>
                  <a:schemeClr val="accent1"/>
                </a:solidFill>
              </a:rPr>
              <a:t>Motion: Here</a:t>
            </a:r>
          </a:p>
        </p:txBody>
      </p:sp>
      <p:sp>
        <p:nvSpPr>
          <p:cNvPr id="8" name="Text Placeholder 3"/>
          <p:cNvSpPr>
            <a:spLocks noGrp="1"/>
          </p:cNvSpPr>
          <p:nvPr>
            <p:ph type="body" sz="quarter" idx="13" hasCustomPrompt="1"/>
          </p:nvPr>
        </p:nvSpPr>
        <p:spPr>
          <a:xfrm>
            <a:off x="1447800" y="2438400"/>
            <a:ext cx="6362700" cy="460666"/>
          </a:xfrm>
          <a:prstGeom prst="rect">
            <a:avLst/>
          </a:prstGeom>
        </p:spPr>
        <p:txBody>
          <a:bodyPr/>
          <a:lstStyle>
            <a:lvl1pPr marL="0" indent="0" algn="l">
              <a:buNone/>
              <a:defRPr sz="2000" b="0" i="0" baseline="0">
                <a:solidFill>
                  <a:schemeClr val="accent1"/>
                </a:solidFill>
              </a:defRPr>
            </a:lvl1pPr>
            <a:lvl2pPr marL="457006" indent="0">
              <a:buNone/>
              <a:defRPr/>
            </a:lvl2pPr>
          </a:lstStyle>
          <a:p>
            <a:pPr lvl="0"/>
            <a:r>
              <a:rPr lang="en-US" dirty="0" smtClean="0"/>
              <a:t>Vote: Here</a:t>
            </a:r>
          </a:p>
        </p:txBody>
      </p:sp>
      <p:pic>
        <p:nvPicPr>
          <p:cNvPr id="9" name="Picture 8"/>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7" name="TextBox 6"/>
          <p:cNvSpPr txBox="1"/>
          <p:nvPr userDrawn="1"/>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chemeClr val="accent1"/>
                </a:solidFill>
                <a:latin typeface="Arial" panose="020B0604020202020204" pitchFamily="34" charset="0"/>
                <a:cs typeface="Arial" panose="020B0604020202020204" pitchFamily="34" charset="0"/>
              </a:rPr>
              <a:t> </a:t>
            </a:r>
            <a:fld id="{A5227E9D-7D62-4008-BFCE-C7B8B3FEB975}" type="slidenum">
              <a:rPr lang="en-US" sz="1100" smtClean="0">
                <a:solidFill>
                  <a:schemeClr val="accent1"/>
                </a:solidFill>
                <a:latin typeface="Arial" panose="020B0604020202020204" pitchFamily="34" charset="0"/>
                <a:cs typeface="Arial" panose="020B0604020202020204" pitchFamily="34" charset="0"/>
              </a:rPr>
              <a:pPr algn="r"/>
              <a:t>‹#›</a:t>
            </a:fld>
            <a:endParaRPr lang="en-US" sz="11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21278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5"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6"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solidFill>
                  <a:prstClr val="white">
                    <a:lumMod val="50000"/>
                  </a:prstClr>
                </a:solidFill>
              </a:rPr>
              <a:t>Sources &amp; Notes</a:t>
            </a:r>
            <a:endParaRPr lang="en-US" dirty="0">
              <a:solidFill>
                <a:prstClr val="white">
                  <a:lumMod val="50000"/>
                </a:prstClr>
              </a:solidFill>
            </a:endParaRPr>
          </a:p>
        </p:txBody>
      </p:sp>
      <p:sp>
        <p:nvSpPr>
          <p:cNvPr id="8" name="Text Placeholder 3"/>
          <p:cNvSpPr>
            <a:spLocks noGrp="1"/>
          </p:cNvSpPr>
          <p:nvPr>
            <p:ph type="body" sz="quarter" idx="13"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26454313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slide 1">
    <p:spTree>
      <p:nvGrpSpPr>
        <p:cNvPr id="1" name=""/>
        <p:cNvGrpSpPr/>
        <p:nvPr/>
      </p:nvGrpSpPr>
      <p:grpSpPr>
        <a:xfrm>
          <a:off x="0" y="0"/>
          <a:ext cx="0" cy="0"/>
          <a:chOff x="0" y="0"/>
          <a:chExt cx="0" cy="0"/>
        </a:xfrm>
      </p:grpSpPr>
      <p:sp>
        <p:nvSpPr>
          <p:cNvPr id="2" name="Rectangle 1"/>
          <p:cNvSpPr/>
          <p:nvPr userDrawn="1"/>
        </p:nvSpPr>
        <p:spPr>
          <a:xfrm>
            <a:off x="0" y="0"/>
            <a:ext cx="9144000" cy="632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14879443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Blank slide 2">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64722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a:prstGeom prst="rect">
            <a:avLst/>
          </a:prstGeom>
        </p:spPr>
        <p:txBody>
          <a:bodyPr>
            <a:normAutofit/>
          </a:bodyPr>
          <a:lstStyle>
            <a:lvl1pPr marL="342900" indent="-342900">
              <a:buFont typeface="Wingdings" panose="05000000000000000000" pitchFamily="2" charset="2"/>
              <a:buChar cha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t>Sources &amp; Notes</a:t>
            </a:r>
            <a:endParaRPr lang="en-US" dirty="0"/>
          </a:p>
        </p:txBody>
      </p:sp>
      <p:sp>
        <p:nvSpPr>
          <p:cNvPr id="7"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pic>
        <p:nvPicPr>
          <p:cNvPr id="8" name="Picture 442" descr="C:\Users\kamercer\Desktop\HPC Bu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13925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8"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t>Sources &amp; Notes</a:t>
            </a:r>
            <a:endParaRPr lang="en-US" dirty="0"/>
          </a:p>
        </p:txBody>
      </p:sp>
    </p:spTree>
    <p:extLst>
      <p:ext uri="{BB962C8B-B14F-4D97-AF65-F5344CB8AC3E}">
        <p14:creationId xmlns:p14="http://schemas.microsoft.com/office/powerpoint/2010/main" val="258938121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5"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6"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r>
              <a:rPr lang="en-US" dirty="0" smtClean="0"/>
              <a:t>Sources &amp; Notes</a:t>
            </a:r>
            <a:endParaRPr lang="en-US" dirty="0"/>
          </a:p>
        </p:txBody>
      </p:sp>
      <p:sp>
        <p:nvSpPr>
          <p:cNvPr id="8" name="Text Placeholder 3"/>
          <p:cNvSpPr>
            <a:spLocks noGrp="1"/>
          </p:cNvSpPr>
          <p:nvPr>
            <p:ph type="body" sz="quarter" idx="13"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276661253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slide 1">
    <p:spTree>
      <p:nvGrpSpPr>
        <p:cNvPr id="1" name=""/>
        <p:cNvGrpSpPr/>
        <p:nvPr/>
      </p:nvGrpSpPr>
      <p:grpSpPr>
        <a:xfrm>
          <a:off x="0" y="0"/>
          <a:ext cx="0" cy="0"/>
          <a:chOff x="0" y="0"/>
          <a:chExt cx="0" cy="0"/>
        </a:xfrm>
      </p:grpSpPr>
      <p:sp>
        <p:nvSpPr>
          <p:cNvPr id="2" name="Rectangle 1"/>
          <p:cNvSpPr/>
          <p:nvPr userDrawn="1"/>
        </p:nvSpPr>
        <p:spPr>
          <a:xfrm>
            <a:off x="0" y="0"/>
            <a:ext cx="9144000" cy="632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68996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slide 2">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43907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5" name="Pictur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26"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7" name="Rectangle 26"/>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4419600" y="4648200"/>
            <a:ext cx="3962400" cy="685801"/>
          </a:xfrm>
          <a:prstGeom prst="rect">
            <a:avLst/>
          </a:prstGeo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1">
                <a:solidFill>
                  <a:schemeClr val="accent1"/>
                </a:solidFill>
              </a:defRPr>
            </a:lvl1pPr>
          </a:lstStyle>
          <a:p>
            <a:r>
              <a:rPr lang="en-US" sz="2000" dirty="0" smtClean="0">
                <a:solidFill>
                  <a:schemeClr val="accent1"/>
                </a:solidFill>
              </a:rPr>
              <a:t>Date Here</a:t>
            </a:r>
          </a:p>
        </p:txBody>
      </p:sp>
      <p:sp>
        <p:nvSpPr>
          <p:cNvPr id="8" name="Text Placeholder 3"/>
          <p:cNvSpPr>
            <a:spLocks noGrp="1"/>
          </p:cNvSpPr>
          <p:nvPr>
            <p:ph type="body" sz="quarter" idx="13" hasCustomPrompt="1"/>
          </p:nvPr>
        </p:nvSpPr>
        <p:spPr>
          <a:xfrm>
            <a:off x="762000" y="3425534"/>
            <a:ext cx="7620000" cy="1146466"/>
          </a:xfrm>
          <a:prstGeom prst="rect">
            <a:avLst/>
          </a:prstGeom>
        </p:spPr>
        <p:txBody>
          <a:bodyPr/>
          <a:lstStyle>
            <a:lvl1pPr marL="0" indent="0" algn="r">
              <a:buNone/>
              <a:defRPr sz="3600" i="0" baseline="0">
                <a:solidFill>
                  <a:schemeClr val="accent1"/>
                </a:solidFill>
              </a:defRPr>
            </a:lvl1pPr>
            <a:lvl2pPr marL="457006" indent="0">
              <a:buNone/>
              <a:defRPr/>
            </a:lvl2pPr>
          </a:lstStyle>
          <a:p>
            <a:pPr lvl="0"/>
            <a:r>
              <a:rPr lang="en-US" dirty="0" smtClean="0"/>
              <a:t>Title Here</a:t>
            </a:r>
          </a:p>
        </p:txBody>
      </p:sp>
    </p:spTree>
    <p:extLst>
      <p:ext uri="{BB962C8B-B14F-4D97-AF65-F5344CB8AC3E}">
        <p14:creationId xmlns:p14="http://schemas.microsoft.com/office/powerpoint/2010/main" val="4046572214"/>
      </p:ext>
    </p:extLst>
  </p:cSld>
  <p:clrMapOvr>
    <a:masterClrMapping/>
  </p:clrMapOvr>
  <p:timing>
    <p:tnLst>
      <p:par>
        <p:cTn id="1" dur="indefinite" restart="never" nodeType="tmRoot"/>
      </p:par>
    </p:tnLst>
  </p:timing>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vmlDrawing" Target="../drawings/vmlDrawing1.vml"/>
  <Relationship Id="rId11" Type="http://schemas.openxmlformats.org/officeDocument/2006/relationships/tags" Target="../tags/tag2.xml"/>
  <Relationship Id="rId12" Type="http://schemas.openxmlformats.org/officeDocument/2006/relationships/oleObject" Target="../embeddings/oleObject1.bin"/>
  <Relationship Id="rId13" Type="http://schemas.openxmlformats.org/officeDocument/2006/relationships/image" Target="../media/image1.emf"/>
  <Relationship Id="rId14"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theme" Target="../theme/theme1.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9.xml"/>
  <Relationship Id="rId10" Type="http://schemas.openxmlformats.org/officeDocument/2006/relationships/vmlDrawing" Target="../drawings/vmlDrawing4.vml"/>
  <Relationship Id="rId11" Type="http://schemas.openxmlformats.org/officeDocument/2006/relationships/tags" Target="../tags/tag5.xml"/>
  <Relationship Id="rId12" Type="http://schemas.openxmlformats.org/officeDocument/2006/relationships/oleObject" Target="../embeddings/oleObject4.bin"/>
  <Relationship Id="rId13" Type="http://schemas.openxmlformats.org/officeDocument/2006/relationships/image" Target="../media/image1.emf"/>
  <Relationship Id="rId14" Type="http://schemas.openxmlformats.org/officeDocument/2006/relationships/image" Target="../media/image2.png"/>
  <Relationship Id="rId2" Type="http://schemas.openxmlformats.org/officeDocument/2006/relationships/slideLayout" Target="../slideLayouts/slideLayout10.xml"/>
  <Relationship Id="rId3" Type="http://schemas.openxmlformats.org/officeDocument/2006/relationships/slideLayout" Target="../slideLayouts/slideLayout11.xml"/>
  <Relationship Id="rId4" Type="http://schemas.openxmlformats.org/officeDocument/2006/relationships/slideLayout" Target="../slideLayouts/slideLayout12.xml"/>
  <Relationship Id="rId5" Type="http://schemas.openxmlformats.org/officeDocument/2006/relationships/slideLayout" Target="../slideLayouts/slideLayout13.xml"/>
  <Relationship Id="rId6" Type="http://schemas.openxmlformats.org/officeDocument/2006/relationships/slideLayout" Target="../slideLayouts/slideLayout14.xml"/>
  <Relationship Id="rId7" Type="http://schemas.openxmlformats.org/officeDocument/2006/relationships/slideLayout" Target="../slideLayouts/slideLayout15.xml"/>
  <Relationship Id="rId8" Type="http://schemas.openxmlformats.org/officeDocument/2006/relationships/slideLayout" Target="../slideLayouts/slideLayout16.xml"/>
  <Relationship Id="rId9" Type="http://schemas.openxmlformats.org/officeDocument/2006/relationships/theme" Target="../theme/theme2.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17.xml"/>
  <Relationship Id="rId10" Type="http://schemas.openxmlformats.org/officeDocument/2006/relationships/vmlDrawing" Target="../drawings/vmlDrawing7.vml"/>
  <Relationship Id="rId11" Type="http://schemas.openxmlformats.org/officeDocument/2006/relationships/tags" Target="../tags/tag8.xml"/>
  <Relationship Id="rId12" Type="http://schemas.openxmlformats.org/officeDocument/2006/relationships/oleObject" Target="../embeddings/oleObject7.bin"/>
  <Relationship Id="rId13" Type="http://schemas.openxmlformats.org/officeDocument/2006/relationships/image" Target="../media/image1.emf"/>
  <Relationship Id="rId14" Type="http://schemas.openxmlformats.org/officeDocument/2006/relationships/image" Target="../media/image2.png"/>
  <Relationship Id="rId2" Type="http://schemas.openxmlformats.org/officeDocument/2006/relationships/slideLayout" Target="../slideLayouts/slideLayout18.xml"/>
  <Relationship Id="rId3" Type="http://schemas.openxmlformats.org/officeDocument/2006/relationships/slideLayout" Target="../slideLayouts/slideLayout19.xml"/>
  <Relationship Id="rId4" Type="http://schemas.openxmlformats.org/officeDocument/2006/relationships/slideLayout" Target="../slideLayouts/slideLayout20.xml"/>
  <Relationship Id="rId5" Type="http://schemas.openxmlformats.org/officeDocument/2006/relationships/slideLayout" Target="../slideLayouts/slideLayout21.xml"/>
  <Relationship Id="rId6" Type="http://schemas.openxmlformats.org/officeDocument/2006/relationships/slideLayout" Target="../slideLayouts/slideLayout22.xml"/>
  <Relationship Id="rId7" Type="http://schemas.openxmlformats.org/officeDocument/2006/relationships/slideLayout" Target="../slideLayouts/slideLayout23.xml"/>
  <Relationship Id="rId8" Type="http://schemas.openxmlformats.org/officeDocument/2006/relationships/slideLayout" Target="../slideLayouts/slideLayout24.xml"/>
  <Relationship Id="rId9" Type="http://schemas.openxmlformats.org/officeDocument/2006/relationships/theme" Target="../theme/theme3.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25.xml"/>
  <Relationship Id="rId10" Type="http://schemas.openxmlformats.org/officeDocument/2006/relationships/vmlDrawing" Target="../drawings/vmlDrawing10.vml"/>
  <Relationship Id="rId11" Type="http://schemas.openxmlformats.org/officeDocument/2006/relationships/tags" Target="../tags/tag11.xml"/>
  <Relationship Id="rId12" Type="http://schemas.openxmlformats.org/officeDocument/2006/relationships/oleObject" Target="../embeddings/oleObject10.bin"/>
  <Relationship Id="rId13" Type="http://schemas.openxmlformats.org/officeDocument/2006/relationships/image" Target="../media/image1.emf"/>
  <Relationship Id="rId14" Type="http://schemas.openxmlformats.org/officeDocument/2006/relationships/image" Target="../media/image2.png"/>
  <Relationship Id="rId2" Type="http://schemas.openxmlformats.org/officeDocument/2006/relationships/slideLayout" Target="../slideLayouts/slideLayout26.xml"/>
  <Relationship Id="rId3" Type="http://schemas.openxmlformats.org/officeDocument/2006/relationships/slideLayout" Target="../slideLayouts/slideLayout27.xml"/>
  <Relationship Id="rId4" Type="http://schemas.openxmlformats.org/officeDocument/2006/relationships/slideLayout" Target="../slideLayouts/slideLayout28.xml"/>
  <Relationship Id="rId5" Type="http://schemas.openxmlformats.org/officeDocument/2006/relationships/slideLayout" Target="../slideLayouts/slideLayout29.xml"/>
  <Relationship Id="rId6" Type="http://schemas.openxmlformats.org/officeDocument/2006/relationships/slideLayout" Target="../slideLayouts/slideLayout30.xml"/>
  <Relationship Id="rId7" Type="http://schemas.openxmlformats.org/officeDocument/2006/relationships/slideLayout" Target="../slideLayouts/slideLayout31.xml"/>
  <Relationship Id="rId8" Type="http://schemas.openxmlformats.org/officeDocument/2006/relationships/slideLayout" Target="../slideLayouts/slideLayout32.xml"/>
  <Relationship Id="rId9" Type="http://schemas.openxmlformats.org/officeDocument/2006/relationships/theme" Target="../theme/theme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1"/>
            </p:custDataLst>
            <p:extLst>
              <p:ext uri="{D42A27DB-BD31-4B8C-83A1-F6EECF244321}">
                <p14:modId xmlns:p14="http://schemas.microsoft.com/office/powerpoint/2010/main" val="28852628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68" name="think-cell Slide" r:id="rId12" imgW="270" imgH="270" progId="TCLayout.ActiveDocument.1">
                  <p:embed/>
                </p:oleObj>
              </mc:Choice>
              <mc:Fallback>
                <p:oleObj name="think-cell Slid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7" name="Rectangle 6"/>
          <p:cNvSpPr>
            <a:spLocks noChangeArrowheads="1"/>
          </p:cNvSpPr>
          <p:nvPr/>
        </p:nvSpPr>
        <p:spPr bwMode="auto">
          <a:xfrm>
            <a:off x="457200" y="914400"/>
            <a:ext cx="8229600" cy="9144"/>
          </a:xfrm>
          <a:prstGeom prst="rect">
            <a:avLst/>
          </a:prstGeom>
          <a:solidFill>
            <a:schemeClr val="accent3"/>
          </a:solidFill>
          <a:ln w="12700" algn="in">
            <a:solidFill>
              <a:srgbClr val="FAA721"/>
            </a:solidFill>
            <a:miter lim="800000"/>
            <a:headEnd/>
            <a:tailEnd/>
          </a:ln>
          <a:effectLst/>
          <a:extLst/>
        </p:spPr>
        <p:txBody>
          <a:bodyPr rot="0" vert="horz" wrap="square" lIns="36562" tIns="36562" rIns="36562" bIns="36562" anchor="t" anchorCtr="0" upright="1">
            <a:noAutofit/>
          </a:bodyPr>
          <a:lstStyle/>
          <a:p>
            <a:endParaRPr lang="en-US"/>
          </a:p>
        </p:txBody>
      </p:sp>
      <p:pic>
        <p:nvPicPr>
          <p:cNvPr id="8" name="Picture 442" descr="C:\Users\kamercer\Desktop\HPC Bug.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chemeClr val="accent1"/>
                </a:solidFill>
                <a:latin typeface="Arial" panose="020B0604020202020204" pitchFamily="34" charset="0"/>
                <a:cs typeface="Arial" panose="020B0604020202020204" pitchFamily="34" charset="0"/>
              </a:rPr>
              <a:t> </a:t>
            </a:r>
            <a:fld id="{A5227E9D-7D62-4008-BFCE-C7B8B3FEB975}" type="slidenum">
              <a:rPr lang="en-US" sz="1100" smtClean="0">
                <a:solidFill>
                  <a:schemeClr val="accent1"/>
                </a:solidFill>
                <a:latin typeface="Arial" panose="020B0604020202020204" pitchFamily="34" charset="0"/>
                <a:cs typeface="Arial" panose="020B0604020202020204" pitchFamily="34" charset="0"/>
              </a:rPr>
              <a:pPr algn="r"/>
              <a:t>‹#›</a:t>
            </a:fld>
            <a:endParaRPr lang="en-US" sz="11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3224936"/>
      </p:ext>
    </p:extLst>
  </p:cSld>
  <p:clrMap bg1="lt1" tx1="dk1" bg2="lt2" tx2="dk2" accent1="accent1" accent2="accent2" accent3="accent3" accent4="accent4" accent5="accent5" accent6="accent6" hlink="hlink" folHlink="folHlink"/>
  <p:sldLayoutIdLst>
    <p:sldLayoutId id="2147483659" r:id="rId1"/>
    <p:sldLayoutId id="2147483656" r:id="rId2"/>
    <p:sldLayoutId id="2147483660" r:id="rId3"/>
    <p:sldLayoutId id="2147483650" r:id="rId4"/>
    <p:sldLayoutId id="2147483654" r:id="rId5"/>
    <p:sldLayoutId id="2147483655" r:id="rId6"/>
    <p:sldLayoutId id="2147483661" r:id="rId7"/>
    <p:sldLayoutId id="2147483662"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1"/>
            </p:custDataLst>
            <p:extLst>
              <p:ext uri="{D42A27DB-BD31-4B8C-83A1-F6EECF244321}">
                <p14:modId xmlns:p14="http://schemas.microsoft.com/office/powerpoint/2010/main" val="9657693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480" name="think-cell Slide" r:id="rId12" imgW="270" imgH="270" progId="TCLayout.ActiveDocument.1">
                  <p:embed/>
                </p:oleObj>
              </mc:Choice>
              <mc:Fallback>
                <p:oleObj name="think-cell Slid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7" name="Rectangle 6"/>
          <p:cNvSpPr>
            <a:spLocks noChangeArrowheads="1"/>
          </p:cNvSpPr>
          <p:nvPr/>
        </p:nvSpPr>
        <p:spPr bwMode="auto">
          <a:xfrm>
            <a:off x="457200" y="914400"/>
            <a:ext cx="8229600" cy="9144"/>
          </a:xfrm>
          <a:prstGeom prst="rect">
            <a:avLst/>
          </a:prstGeom>
          <a:solidFill>
            <a:schemeClr val="accent3"/>
          </a:solidFill>
          <a:ln w="12700" algn="in">
            <a:solidFill>
              <a:srgbClr val="FAA721"/>
            </a:solidFill>
            <a:miter lim="800000"/>
            <a:headEnd/>
            <a:tailEnd/>
          </a:ln>
          <a:effectLst/>
          <a:extLst/>
        </p:spPr>
        <p:txBody>
          <a:bodyPr rot="0" vert="horz" wrap="square" lIns="36562" tIns="36562" rIns="36562" bIns="36562" anchor="t" anchorCtr="0" upright="1">
            <a:noAutofit/>
          </a:bodyPr>
          <a:lstStyle/>
          <a:p>
            <a:endParaRPr lang="en-US">
              <a:solidFill>
                <a:prstClr val="black"/>
              </a:solidFill>
            </a:endParaRPr>
          </a:p>
        </p:txBody>
      </p:sp>
      <p:pic>
        <p:nvPicPr>
          <p:cNvPr id="8" name="Picture 442" descr="C:\Users\kamercer\Desktop\HPC Bug.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15211214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1"/>
            </p:custDataLst>
            <p:extLst>
              <p:ext uri="{D42A27DB-BD31-4B8C-83A1-F6EECF244321}">
                <p14:modId xmlns:p14="http://schemas.microsoft.com/office/powerpoint/2010/main" val="279383625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4552" name="think-cell Slide" r:id="rId12" imgW="270" imgH="270" progId="TCLayout.ActiveDocument.1">
                  <p:embed/>
                </p:oleObj>
              </mc:Choice>
              <mc:Fallback>
                <p:oleObj name="think-cell Slid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7" name="Rectangle 6"/>
          <p:cNvSpPr>
            <a:spLocks noChangeArrowheads="1"/>
          </p:cNvSpPr>
          <p:nvPr/>
        </p:nvSpPr>
        <p:spPr bwMode="auto">
          <a:xfrm>
            <a:off x="457200" y="914400"/>
            <a:ext cx="8229600" cy="9144"/>
          </a:xfrm>
          <a:prstGeom prst="rect">
            <a:avLst/>
          </a:prstGeom>
          <a:solidFill>
            <a:schemeClr val="accent3"/>
          </a:solidFill>
          <a:ln w="12700" algn="in">
            <a:solidFill>
              <a:srgbClr val="FAA721"/>
            </a:solidFill>
            <a:miter lim="800000"/>
            <a:headEnd/>
            <a:tailEnd/>
          </a:ln>
          <a:effectLst/>
          <a:extLst/>
        </p:spPr>
        <p:txBody>
          <a:bodyPr rot="0" vert="horz" wrap="square" lIns="36562" tIns="36562" rIns="36562" bIns="36562" anchor="t" anchorCtr="0" upright="1">
            <a:noAutofit/>
          </a:bodyPr>
          <a:lstStyle/>
          <a:p>
            <a:endParaRPr lang="en-US">
              <a:solidFill>
                <a:prstClr val="black"/>
              </a:solidFill>
            </a:endParaRPr>
          </a:p>
        </p:txBody>
      </p:sp>
      <p:pic>
        <p:nvPicPr>
          <p:cNvPr id="8" name="Picture 442" descr="C:\Users\kamercer\Desktop\HPC Bug.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411376627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11"/>
            </p:custDataLst>
            <p:extLst>
              <p:ext uri="{D42A27DB-BD31-4B8C-83A1-F6EECF244321}">
                <p14:modId xmlns:p14="http://schemas.microsoft.com/office/powerpoint/2010/main" val="279383625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7624" name="think-cell Slide" r:id="rId12" imgW="270" imgH="270" progId="TCLayout.ActiveDocument.1">
                  <p:embed/>
                </p:oleObj>
              </mc:Choice>
              <mc:Fallback>
                <p:oleObj name="think-cell Slid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sp>
        <p:nvSpPr>
          <p:cNvPr id="7" name="Rectangle 6"/>
          <p:cNvSpPr>
            <a:spLocks noChangeArrowheads="1"/>
          </p:cNvSpPr>
          <p:nvPr/>
        </p:nvSpPr>
        <p:spPr bwMode="auto">
          <a:xfrm>
            <a:off x="457200" y="914400"/>
            <a:ext cx="8229600" cy="9144"/>
          </a:xfrm>
          <a:prstGeom prst="rect">
            <a:avLst/>
          </a:prstGeom>
          <a:solidFill>
            <a:schemeClr val="accent3"/>
          </a:solidFill>
          <a:ln w="12700" algn="in">
            <a:solidFill>
              <a:srgbClr val="FAA721"/>
            </a:solidFill>
            <a:miter lim="800000"/>
            <a:headEnd/>
            <a:tailEnd/>
          </a:ln>
          <a:effectLst/>
          <a:extLst/>
        </p:spPr>
        <p:txBody>
          <a:bodyPr rot="0" vert="horz" wrap="square" lIns="36562" tIns="36562" rIns="36562" bIns="36562" anchor="t" anchorCtr="0" upright="1">
            <a:noAutofit/>
          </a:bodyPr>
          <a:lstStyle/>
          <a:p>
            <a:endParaRPr lang="en-US">
              <a:solidFill>
                <a:prstClr val="black"/>
              </a:solidFill>
            </a:endParaRPr>
          </a:p>
        </p:txBody>
      </p:sp>
      <p:pic>
        <p:nvPicPr>
          <p:cNvPr id="8" name="Picture 442" descr="C:\Users\kamercer\Desktop\HPC Bug.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781801" y="6627912"/>
            <a:ext cx="2209800" cy="169277"/>
          </a:xfrm>
          <a:prstGeom prst="rect">
            <a:avLst/>
          </a:prstGeom>
          <a:noFill/>
        </p:spPr>
        <p:txBody>
          <a:bodyPr wrap="square" lIns="0" tIns="0" rIns="0" bIns="0" rtlCol="0">
            <a:spAutoFit/>
          </a:bodyPr>
          <a:lstStyle/>
          <a:p>
            <a:pPr algn="r"/>
            <a:r>
              <a:rPr lang="en-US" sz="1000" dirty="0" smtClean="0">
                <a:solidFill>
                  <a:srgbClr val="094975"/>
                </a:solidFill>
                <a:cs typeface="Arial" panose="020B0604020202020204" pitchFamily="34" charset="0"/>
              </a:rPr>
              <a:t> </a:t>
            </a:r>
            <a:fld id="{A5227E9D-7D62-4008-BFCE-C7B8B3FEB975}" type="slidenum">
              <a:rPr lang="en-US" sz="1100" smtClean="0">
                <a:solidFill>
                  <a:srgbClr val="094975"/>
                </a:solidFill>
                <a:cs typeface="Arial" panose="020B0604020202020204" pitchFamily="34" charset="0"/>
              </a:rPr>
              <a:pPr algn="r"/>
              <a:t>‹#›</a:t>
            </a:fld>
            <a:endParaRPr lang="en-US" sz="1100" dirty="0">
              <a:solidFill>
                <a:srgbClr val="094975"/>
              </a:solidFill>
              <a:cs typeface="Arial" panose="020B0604020202020204" pitchFamily="34" charset="0"/>
            </a:endParaRPr>
          </a:p>
        </p:txBody>
      </p:sp>
    </p:spTree>
    <p:extLst>
      <p:ext uri="{BB962C8B-B14F-4D97-AF65-F5344CB8AC3E}">
        <p14:creationId xmlns:p14="http://schemas.microsoft.com/office/powerpoint/2010/main" val="411376627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vmlDrawing" Target="../drawings/vmlDrawing16.vml"/>
  <Relationship Id="rId2" Type="http://schemas.openxmlformats.org/officeDocument/2006/relationships/tags" Target="../tags/tag17.xml"/>
  <Relationship Id="rId3" Type="http://schemas.openxmlformats.org/officeDocument/2006/relationships/slideLayout" Target="../slideLayouts/slideLayout4.xml"/>
  <Relationship Id="rId4" Type="http://schemas.openxmlformats.org/officeDocument/2006/relationships/oleObject" Target="../embeddings/oleObject16.bin"/>
  <Relationship Id="rId5" Type="http://schemas.openxmlformats.org/officeDocument/2006/relationships/image" Target="../media/image1.emf"/>
</Relationships>

</file>

<file path=ppt/slides/_rels/slide11.xml.rels><?xml version="1.0" encoding="UTF-8"?>

<Relationships xmlns="http://schemas.openxmlformats.org/package/2006/relationships">
  <Relationship Id="rId1" Type="http://schemas.openxmlformats.org/officeDocument/2006/relationships/vmlDrawing" Target="../drawings/vmlDrawing17.vml"/>
  <Relationship Id="rId2" Type="http://schemas.openxmlformats.org/officeDocument/2006/relationships/tags" Target="../tags/tag18.xml"/>
  <Relationship Id="rId3" Type="http://schemas.openxmlformats.org/officeDocument/2006/relationships/slideLayout" Target="../slideLayouts/slideLayout4.xml"/>
  <Relationship Id="rId4" Type="http://schemas.openxmlformats.org/officeDocument/2006/relationships/oleObject" Target="../embeddings/oleObject17.bin"/>
  <Relationship Id="rId5" Type="http://schemas.openxmlformats.org/officeDocument/2006/relationships/image" Target="../media/image1.emf"/>
</Relationships>

</file>

<file path=ppt/slides/_rels/slide12.xml.rels><?xml version="1.0" encoding="UTF-8"?>

<Relationships xmlns="http://schemas.openxmlformats.org/package/2006/relationships">
  <Relationship Id="rId1" Type="http://schemas.openxmlformats.org/officeDocument/2006/relationships/vmlDrawing" Target="../drawings/vmlDrawing18.vml"/>
  <Relationship Id="rId2" Type="http://schemas.openxmlformats.org/officeDocument/2006/relationships/tags" Target="../tags/tag19.xml"/>
  <Relationship Id="rId3" Type="http://schemas.openxmlformats.org/officeDocument/2006/relationships/slideLayout" Target="../slideLayouts/slideLayout4.xml"/>
  <Relationship Id="rId4" Type="http://schemas.openxmlformats.org/officeDocument/2006/relationships/oleObject" Target="../embeddings/oleObject18.bin"/>
  <Relationship Id="rId5" Type="http://schemas.openxmlformats.org/officeDocument/2006/relationships/image" Target="../media/image1.emf"/>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2.xml"/>
  <Relationship Id="rId3" Type="http://schemas.openxmlformats.org/officeDocument/2006/relationships/image" Target="../media/image4.png"/>
  <Relationship Id="rId4" Type="http://schemas.openxmlformats.org/officeDocument/2006/relationships/image" Target="../media/image5.png"/>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image" Target="../media/image6.pn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
  <Relationship Id="rId1" Type="http://schemas.openxmlformats.org/officeDocument/2006/relationships/vmlDrawing" Target="../drawings/vmlDrawing19.vml"/>
  <Relationship Id="rId2" Type="http://schemas.openxmlformats.org/officeDocument/2006/relationships/tags" Target="../tags/tag20.xml"/>
  <Relationship Id="rId3" Type="http://schemas.openxmlformats.org/officeDocument/2006/relationships/slideLayout" Target="../slideLayouts/slideLayout10.xml"/>
  <Relationship Id="rId4" Type="http://schemas.openxmlformats.org/officeDocument/2006/relationships/image" Target="../media/image7.png"/>
  <Relationship Id="rId5" Type="http://schemas.openxmlformats.org/officeDocument/2006/relationships/oleObject" Target="../embeddings/oleObject19.bin"/>
  <Relationship Id="rId6" Type="http://schemas.openxmlformats.org/officeDocument/2006/relationships/image" Target="../media/image1.emf"/>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hyperlink" TargetMode="External" Target="mailto:Steven.M.Belec@state.ma.us"/>
</Relationships>

</file>

<file path=ppt/slides/_rels/slide2.xml.rels><?xml version="1.0" encoding="UTF-8"?>

<Relationships xmlns="http://schemas.openxmlformats.org/package/2006/relationships">
  <Relationship Id="rId1" Type="http://schemas.openxmlformats.org/officeDocument/2006/relationships/vmlDrawing" Target="../drawings/vmlDrawing13.vml"/>
  <Relationship Id="rId2" Type="http://schemas.openxmlformats.org/officeDocument/2006/relationships/tags" Target="../tags/tag14.xml"/>
  <Relationship Id="rId3" Type="http://schemas.openxmlformats.org/officeDocument/2006/relationships/slideLayout" Target="../slideLayouts/slideLayout2.xml"/>
  <Relationship Id="rId4" Type="http://schemas.openxmlformats.org/officeDocument/2006/relationships/oleObject" Target="../embeddings/oleObject13.bin"/>
  <Relationship Id="rId5" Type="http://schemas.openxmlformats.org/officeDocument/2006/relationships/image" Target="../media/image1.emf"/>
</Relationships>

</file>

<file path=ppt/slides/_rels/slide3.xml.rels><?xml version="1.0" encoding="UTF-8"?>

<Relationships xmlns="http://schemas.openxmlformats.org/package/2006/relationships">
  <Relationship Id="rId1" Type="http://schemas.openxmlformats.org/officeDocument/2006/relationships/vmlDrawing" Target="../drawings/vmlDrawing14.vml"/>
  <Relationship Id="rId2" Type="http://schemas.openxmlformats.org/officeDocument/2006/relationships/tags" Target="../tags/tag15.xml"/>
  <Relationship Id="rId3" Type="http://schemas.openxmlformats.org/officeDocument/2006/relationships/slideLayout" Target="../slideLayouts/slideLayout18.xml"/>
  <Relationship Id="rId4" Type="http://schemas.openxmlformats.org/officeDocument/2006/relationships/oleObject" Target="../embeddings/oleObject14.bin"/>
  <Relationship Id="rId5" Type="http://schemas.openxmlformats.org/officeDocument/2006/relationships/image" Target="../media/image1.emf"/>
</Relationships>

</file>

<file path=ppt/slides/_rels/slide4.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diagramData" Target="../diagrams/data1.xml"/>
  <Relationship Id="rId3" Type="http://schemas.openxmlformats.org/officeDocument/2006/relationships/diagramLayout" Target="../diagrams/layout1.xml"/>
  <Relationship Id="rId4" Type="http://schemas.openxmlformats.org/officeDocument/2006/relationships/diagramQuickStyle" Target="../diagrams/quickStyle1.xml"/>
  <Relationship Id="rId5" Type="http://schemas.openxmlformats.org/officeDocument/2006/relationships/diagramColors" Target="../diagrams/colors1.xml"/>
  <Relationship Id="rId6" Type="http://schemas.microsoft.com/office/2007/relationships/diagramDrawing" Target="../diagrams/drawing1.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diagramData" Target="../diagrams/data2.xml"/>
  <Relationship Id="rId3" Type="http://schemas.openxmlformats.org/officeDocument/2006/relationships/diagramLayout" Target="../diagrams/layout2.xml"/>
  <Relationship Id="rId4" Type="http://schemas.openxmlformats.org/officeDocument/2006/relationships/diagramQuickStyle" Target="../diagrams/quickStyle2.xml"/>
  <Relationship Id="rId5" Type="http://schemas.openxmlformats.org/officeDocument/2006/relationships/diagramColors" Target="../diagrams/colors2.xml"/>
  <Relationship Id="rId6" Type="http://schemas.microsoft.com/office/2007/relationships/diagramDrawing" Target="../diagrams/drawing2.xml"/>
</Relationships>

</file>

<file path=ppt/slides/_rels/slide8.xml.rels><?xml version="1.0" encoding="UTF-8"?>

<Relationships xmlns="http://schemas.openxmlformats.org/package/2006/relationships">
  <Relationship Id="rId1" Type="http://schemas.openxmlformats.org/officeDocument/2006/relationships/vmlDrawing" Target="../drawings/vmlDrawing15.vml"/>
  <Relationship Id="rId2" Type="http://schemas.openxmlformats.org/officeDocument/2006/relationships/tags" Target="../tags/tag16.xml"/>
  <Relationship Id="rId3" Type="http://schemas.openxmlformats.org/officeDocument/2006/relationships/slideLayout" Target="../slideLayouts/slideLayout26.xml"/>
  <Relationship Id="rId4" Type="http://schemas.openxmlformats.org/officeDocument/2006/relationships/oleObject" Target="../embeddings/oleObject15.bin"/>
  <Relationship Id="rId5" Type="http://schemas.openxmlformats.org/officeDocument/2006/relationships/image" Target="../media/image1.emf"/>
</Relationships>

</file>

<file path=ppt/slides/_rels/slide9.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diagramData" Target="../diagrams/data3.xml"/>
  <Relationship Id="rId3" Type="http://schemas.openxmlformats.org/officeDocument/2006/relationships/diagramLayout" Target="../diagrams/layout3.xml"/>
  <Relationship Id="rId4" Type="http://schemas.openxmlformats.org/officeDocument/2006/relationships/diagramQuickStyle" Target="../diagrams/quickStyle3.xml"/>
  <Relationship Id="rId5" Type="http://schemas.openxmlformats.org/officeDocument/2006/relationships/diagramColors" Target="../diagrams/colors3.xml"/>
  <Relationship Id="rId6" Type="http://schemas.microsoft.com/office/2007/relationships/diagramDrawing" Target="../diagrams/drawing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800100" y="3352800"/>
            <a:ext cx="7962900" cy="2057400"/>
          </a:xfrm>
        </p:spPr>
        <p:txBody>
          <a:bodyPr>
            <a:normAutofit fontScale="92500"/>
          </a:bodyPr>
          <a:lstStyle/>
          <a:p>
            <a:r>
              <a:rPr lang="en-US" sz="3000" dirty="0" smtClean="0"/>
              <a:t>Health Policy Commission and </a:t>
            </a:r>
          </a:p>
          <a:p>
            <a:r>
              <a:rPr lang="en-US" sz="3000" dirty="0" smtClean="0"/>
              <a:t>Massachusetts Hospital Association</a:t>
            </a:r>
            <a:endParaRPr lang="en-US" sz="3000" dirty="0"/>
          </a:p>
          <a:p>
            <a:r>
              <a:rPr lang="en-US" sz="3000" dirty="0" smtClean="0">
                <a:solidFill>
                  <a:schemeClr val="accent2"/>
                </a:solidFill>
              </a:rPr>
              <a:t>Information Sessions on RBPO/ACO Appeals</a:t>
            </a:r>
            <a:endParaRPr lang="en-US" sz="3000" dirty="0">
              <a:solidFill>
                <a:schemeClr val="accent2"/>
              </a:solidFill>
            </a:endParaRPr>
          </a:p>
          <a:p>
            <a:r>
              <a:rPr lang="en-US" dirty="0" smtClean="0">
                <a:solidFill>
                  <a:schemeClr val="accent2"/>
                </a:solidFill>
              </a:rPr>
              <a:t>July 14, 2016 and July 20, 2016</a:t>
            </a:r>
          </a:p>
        </p:txBody>
      </p:sp>
    </p:spTree>
    <p:extLst>
      <p:ext uri="{BB962C8B-B14F-4D97-AF65-F5344CB8AC3E}">
        <p14:creationId xmlns:p14="http://schemas.microsoft.com/office/powerpoint/2010/main" val="9047251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76613279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024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7" name="Down Arrow 16"/>
          <p:cNvSpPr/>
          <p:nvPr/>
        </p:nvSpPr>
        <p:spPr>
          <a:xfrm>
            <a:off x="4914900" y="1752600"/>
            <a:ext cx="3505199" cy="3866942"/>
          </a:xfrm>
          <a:prstGeom prst="downArrow">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a:off x="609600" y="1600200"/>
            <a:ext cx="3505199" cy="3866942"/>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ctrTitle"/>
          </p:nvPr>
        </p:nvSpPr>
        <p:spPr/>
        <p:txBody>
          <a:bodyPr/>
          <a:lstStyle/>
          <a:p>
            <a:r>
              <a:rPr lang="en-US" dirty="0" smtClean="0"/>
              <a:t>Types of Issues for RBPO and ACO Appeals</a:t>
            </a:r>
            <a:endParaRPr lang="en-US" dirty="0"/>
          </a:p>
        </p:txBody>
      </p:sp>
      <p:sp>
        <p:nvSpPr>
          <p:cNvPr id="8" name="TextBox 7"/>
          <p:cNvSpPr txBox="1"/>
          <p:nvPr/>
        </p:nvSpPr>
        <p:spPr>
          <a:xfrm>
            <a:off x="1045190" y="2451437"/>
            <a:ext cx="2590800" cy="2031325"/>
          </a:xfrm>
          <a:prstGeom prst="rect">
            <a:avLst/>
          </a:prstGeom>
          <a:noFill/>
        </p:spPr>
        <p:txBody>
          <a:bodyPr wrap="square" rtlCol="0">
            <a:spAutoFit/>
          </a:bodyPr>
          <a:lstStyle/>
          <a:p>
            <a:pPr algn="ctr"/>
            <a:r>
              <a:rPr lang="en-US" dirty="0" smtClean="0"/>
              <a:t>Referral Restrictions</a:t>
            </a:r>
          </a:p>
          <a:p>
            <a:pPr algn="ctr"/>
            <a:endParaRPr lang="en-US" dirty="0" smtClean="0"/>
          </a:p>
          <a:p>
            <a:pPr algn="ctr"/>
            <a:r>
              <a:rPr lang="en-US" dirty="0"/>
              <a:t>T</a:t>
            </a:r>
            <a:r>
              <a:rPr lang="en-US" dirty="0" smtClean="0"/>
              <a:t>ype </a:t>
            </a:r>
            <a:r>
              <a:rPr lang="en-US" dirty="0"/>
              <a:t>or intensity of treatment or </a:t>
            </a:r>
            <a:r>
              <a:rPr lang="en-US" dirty="0" smtClean="0"/>
              <a:t>services</a:t>
            </a:r>
          </a:p>
          <a:p>
            <a:pPr algn="ctr"/>
            <a:endParaRPr lang="en-US" dirty="0" smtClean="0"/>
          </a:p>
          <a:p>
            <a:pPr algn="ctr"/>
            <a:r>
              <a:rPr lang="en-US" dirty="0"/>
              <a:t>T</a:t>
            </a:r>
            <a:r>
              <a:rPr lang="en-US" dirty="0" smtClean="0"/>
              <a:t>imely </a:t>
            </a:r>
            <a:r>
              <a:rPr lang="en-US" dirty="0"/>
              <a:t>access to treatment or services</a:t>
            </a:r>
          </a:p>
        </p:txBody>
      </p:sp>
      <p:sp>
        <p:nvSpPr>
          <p:cNvPr id="9" name="TextBox 8"/>
          <p:cNvSpPr txBox="1"/>
          <p:nvPr/>
        </p:nvSpPr>
        <p:spPr>
          <a:xfrm>
            <a:off x="5181600" y="2670408"/>
            <a:ext cx="3048000" cy="2031325"/>
          </a:xfrm>
          <a:prstGeom prst="rect">
            <a:avLst/>
          </a:prstGeom>
          <a:noFill/>
        </p:spPr>
        <p:txBody>
          <a:bodyPr wrap="square" rtlCol="0">
            <a:spAutoFit/>
          </a:bodyPr>
          <a:lstStyle/>
          <a:p>
            <a:pPr algn="ctr"/>
            <a:r>
              <a:rPr lang="en-US" dirty="0" smtClean="0"/>
              <a:t>Out of network services</a:t>
            </a:r>
          </a:p>
          <a:p>
            <a:pPr algn="ctr"/>
            <a:endParaRPr lang="en-US" dirty="0" smtClean="0"/>
          </a:p>
          <a:p>
            <a:pPr algn="ctr"/>
            <a:r>
              <a:rPr lang="en-US" dirty="0" smtClean="0"/>
              <a:t>Cost sharing</a:t>
            </a:r>
          </a:p>
          <a:p>
            <a:pPr algn="ctr"/>
            <a:endParaRPr lang="en-US" dirty="0" smtClean="0"/>
          </a:p>
          <a:p>
            <a:pPr algn="ctr"/>
            <a:r>
              <a:rPr lang="en-US" dirty="0" smtClean="0"/>
              <a:t>Medical </a:t>
            </a:r>
            <a:r>
              <a:rPr lang="en-US" dirty="0"/>
              <a:t>necessity of treatment or </a:t>
            </a:r>
            <a:r>
              <a:rPr lang="en-US" dirty="0" smtClean="0"/>
              <a:t>service</a:t>
            </a:r>
            <a:endParaRPr lang="en-US" dirty="0"/>
          </a:p>
          <a:p>
            <a:pPr algn="ctr"/>
            <a:endParaRPr lang="en-US" dirty="0"/>
          </a:p>
        </p:txBody>
      </p:sp>
      <p:sp>
        <p:nvSpPr>
          <p:cNvPr id="12" name="Rectangle 11"/>
          <p:cNvSpPr/>
          <p:nvPr/>
        </p:nvSpPr>
        <p:spPr>
          <a:xfrm>
            <a:off x="520460" y="5619542"/>
            <a:ext cx="3683478" cy="609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RBPO/ACO Appeals </a:t>
            </a:r>
            <a:r>
              <a:rPr lang="en-US" dirty="0" smtClean="0">
                <a:solidFill>
                  <a:schemeClr val="tx1"/>
                </a:solidFill>
              </a:rPr>
              <a:t>Process</a:t>
            </a:r>
          </a:p>
          <a:p>
            <a:pPr algn="ctr"/>
            <a:r>
              <a:rPr lang="en-US" dirty="0" smtClean="0">
                <a:solidFill>
                  <a:schemeClr val="tx1"/>
                </a:solidFill>
              </a:rPr>
              <a:t>(M.G.L</a:t>
            </a:r>
            <a:r>
              <a:rPr lang="en-US" dirty="0">
                <a:solidFill>
                  <a:schemeClr val="tx1"/>
                </a:solidFill>
              </a:rPr>
              <a:t>. c. 176O, § 24</a:t>
            </a:r>
            <a:r>
              <a:rPr lang="en-US" dirty="0" smtClean="0">
                <a:solidFill>
                  <a:schemeClr val="tx1"/>
                </a:solidFill>
              </a:rPr>
              <a:t>)</a:t>
            </a:r>
            <a:endParaRPr lang="en-US" dirty="0">
              <a:solidFill>
                <a:schemeClr val="tx1"/>
              </a:solidFill>
            </a:endParaRPr>
          </a:p>
        </p:txBody>
      </p:sp>
      <p:sp>
        <p:nvSpPr>
          <p:cNvPr id="13" name="Rectangle 12"/>
          <p:cNvSpPr/>
          <p:nvPr/>
        </p:nvSpPr>
        <p:spPr>
          <a:xfrm>
            <a:off x="4648201" y="5619542"/>
            <a:ext cx="4038599" cy="60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Carrier Appeals </a:t>
            </a:r>
            <a:r>
              <a:rPr lang="en-US" dirty="0" smtClean="0">
                <a:solidFill>
                  <a:schemeClr val="bg1"/>
                </a:solidFill>
              </a:rPr>
              <a:t>Process</a:t>
            </a:r>
          </a:p>
          <a:p>
            <a:pPr algn="ctr"/>
            <a:r>
              <a:rPr lang="en-US" dirty="0" smtClean="0">
                <a:solidFill>
                  <a:schemeClr val="bg1"/>
                </a:solidFill>
              </a:rPr>
              <a:t>(M.G.L</a:t>
            </a:r>
            <a:r>
              <a:rPr lang="en-US" dirty="0">
                <a:solidFill>
                  <a:schemeClr val="bg1"/>
                </a:solidFill>
              </a:rPr>
              <a:t>. c. 176O, §§ 13, 14</a:t>
            </a:r>
            <a:r>
              <a:rPr lang="en-US" dirty="0" smtClean="0">
                <a:solidFill>
                  <a:schemeClr val="bg1"/>
                </a:solidFill>
              </a:rPr>
              <a:t>)</a:t>
            </a:r>
            <a:endParaRPr lang="en-US" dirty="0"/>
          </a:p>
        </p:txBody>
      </p:sp>
      <p:sp>
        <p:nvSpPr>
          <p:cNvPr id="18" name="Rectangle 17"/>
          <p:cNvSpPr/>
          <p:nvPr/>
        </p:nvSpPr>
        <p:spPr>
          <a:xfrm>
            <a:off x="520460" y="1143000"/>
            <a:ext cx="3683478"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Provider Decisions - Access</a:t>
            </a:r>
            <a:endParaRPr lang="en-US" sz="2000" b="1" dirty="0">
              <a:solidFill>
                <a:schemeClr val="bg1"/>
              </a:solidFill>
            </a:endParaRPr>
          </a:p>
        </p:txBody>
      </p:sp>
      <p:sp>
        <p:nvSpPr>
          <p:cNvPr id="20" name="Rectangle 19"/>
          <p:cNvSpPr/>
          <p:nvPr/>
        </p:nvSpPr>
        <p:spPr>
          <a:xfrm>
            <a:off x="4863861" y="1143000"/>
            <a:ext cx="3683478" cy="609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bg1"/>
                </a:solidFill>
              </a:rPr>
              <a:t>Carrier Decisions - Coverage</a:t>
            </a:r>
            <a:endParaRPr lang="en-US" sz="2000" dirty="0">
              <a:solidFill>
                <a:schemeClr val="bg1"/>
              </a:solidFill>
            </a:endParaRPr>
          </a:p>
        </p:txBody>
      </p:sp>
    </p:spTree>
    <p:extLst>
      <p:ext uri="{BB962C8B-B14F-4D97-AF65-F5344CB8AC3E}">
        <p14:creationId xmlns:p14="http://schemas.microsoft.com/office/powerpoint/2010/main" val="182717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76129564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6835"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7" name="Down Arrow 16"/>
          <p:cNvSpPr/>
          <p:nvPr/>
        </p:nvSpPr>
        <p:spPr>
          <a:xfrm>
            <a:off x="4914900" y="1752600"/>
            <a:ext cx="3505199" cy="3866942"/>
          </a:xfrm>
          <a:prstGeom prst="downArrow">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ctrTitle"/>
          </p:nvPr>
        </p:nvSpPr>
        <p:spPr/>
        <p:txBody>
          <a:bodyPr/>
          <a:lstStyle/>
          <a:p>
            <a:r>
              <a:rPr lang="en-US" dirty="0" smtClean="0"/>
              <a:t>Case </a:t>
            </a:r>
            <a:r>
              <a:rPr lang="en-US" dirty="0"/>
              <a:t>Example – Carrier </a:t>
            </a:r>
            <a:r>
              <a:rPr lang="en-US" dirty="0" smtClean="0"/>
              <a:t>Appeals Process</a:t>
            </a:r>
            <a:endParaRPr lang="en-US" dirty="0"/>
          </a:p>
        </p:txBody>
      </p:sp>
      <p:sp>
        <p:nvSpPr>
          <p:cNvPr id="8" name="TextBox 7"/>
          <p:cNvSpPr txBox="1"/>
          <p:nvPr/>
        </p:nvSpPr>
        <p:spPr>
          <a:xfrm>
            <a:off x="533400" y="1156037"/>
            <a:ext cx="4038600" cy="3046988"/>
          </a:xfrm>
          <a:prstGeom prst="rect">
            <a:avLst/>
          </a:prstGeom>
          <a:noFill/>
        </p:spPr>
        <p:txBody>
          <a:bodyPr wrap="square" rtlCol="0">
            <a:spAutoFit/>
          </a:bodyPr>
          <a:lstStyle/>
          <a:p>
            <a:pPr algn="ctr"/>
            <a:r>
              <a:rPr lang="en-US" sz="1600" dirty="0"/>
              <a:t>Patient Y, her PCP, and her neurologist agree that Patient Y needs a specific kind of treatment for her condition. Patient Y’s neurologist submits a prior authorization to Patient Y’s carrier to request coverage for the treatment. Patient Y’s carrier agrees that Patient Y obtained a proper referral from her PCP and that the neurologist who plans to perform the treatment is in Patient Y’s HMO network. However, the carrier determines that the treatment requested is not medically necessary. </a:t>
            </a:r>
          </a:p>
        </p:txBody>
      </p:sp>
      <p:sp>
        <p:nvSpPr>
          <p:cNvPr id="9" name="TextBox 8"/>
          <p:cNvSpPr txBox="1"/>
          <p:nvPr/>
        </p:nvSpPr>
        <p:spPr>
          <a:xfrm>
            <a:off x="5181600" y="2670408"/>
            <a:ext cx="3048000" cy="923330"/>
          </a:xfrm>
          <a:prstGeom prst="rect">
            <a:avLst/>
          </a:prstGeom>
          <a:noFill/>
        </p:spPr>
        <p:txBody>
          <a:bodyPr wrap="square" rtlCol="0">
            <a:spAutoFit/>
          </a:bodyPr>
          <a:lstStyle/>
          <a:p>
            <a:pPr algn="ctr"/>
            <a:r>
              <a:rPr lang="en-US" dirty="0"/>
              <a:t>Medical necessity of treatment or service</a:t>
            </a:r>
          </a:p>
          <a:p>
            <a:pPr algn="ctr"/>
            <a:endParaRPr lang="en-US" dirty="0"/>
          </a:p>
        </p:txBody>
      </p:sp>
      <p:sp>
        <p:nvSpPr>
          <p:cNvPr id="13" name="Rectangle 12"/>
          <p:cNvSpPr/>
          <p:nvPr/>
        </p:nvSpPr>
        <p:spPr>
          <a:xfrm>
            <a:off x="4648201" y="5619542"/>
            <a:ext cx="4038599" cy="60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Carrier Appeals </a:t>
            </a:r>
            <a:r>
              <a:rPr lang="en-US" dirty="0" smtClean="0">
                <a:solidFill>
                  <a:schemeClr val="bg1"/>
                </a:solidFill>
              </a:rPr>
              <a:t>Process</a:t>
            </a:r>
          </a:p>
          <a:p>
            <a:pPr algn="ctr"/>
            <a:r>
              <a:rPr lang="en-US" dirty="0" smtClean="0">
                <a:solidFill>
                  <a:schemeClr val="bg1"/>
                </a:solidFill>
              </a:rPr>
              <a:t>(M.G.L</a:t>
            </a:r>
            <a:r>
              <a:rPr lang="en-US" dirty="0">
                <a:solidFill>
                  <a:schemeClr val="bg1"/>
                </a:solidFill>
              </a:rPr>
              <a:t>. c. 176O, §§ 13, 14</a:t>
            </a:r>
            <a:r>
              <a:rPr lang="en-US" dirty="0" smtClean="0">
                <a:solidFill>
                  <a:schemeClr val="bg1"/>
                </a:solidFill>
              </a:rPr>
              <a:t>)</a:t>
            </a:r>
            <a:endParaRPr lang="en-US" dirty="0"/>
          </a:p>
        </p:txBody>
      </p:sp>
      <p:sp>
        <p:nvSpPr>
          <p:cNvPr id="20" name="Rectangle 19"/>
          <p:cNvSpPr/>
          <p:nvPr/>
        </p:nvSpPr>
        <p:spPr>
          <a:xfrm>
            <a:off x="4863861" y="1143000"/>
            <a:ext cx="3683478" cy="609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bg1"/>
                </a:solidFill>
              </a:rPr>
              <a:t>Carrier Decisions - Coverage</a:t>
            </a:r>
            <a:endParaRPr lang="en-US" sz="2000" dirty="0">
              <a:solidFill>
                <a:schemeClr val="bg1"/>
              </a:solidFill>
            </a:endParaRPr>
          </a:p>
        </p:txBody>
      </p:sp>
    </p:spTree>
    <p:extLst>
      <p:ext uri="{BB962C8B-B14F-4D97-AF65-F5344CB8AC3E}">
        <p14:creationId xmlns:p14="http://schemas.microsoft.com/office/powerpoint/2010/main" val="835463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405822129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785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Down Arrow 9"/>
          <p:cNvSpPr/>
          <p:nvPr/>
        </p:nvSpPr>
        <p:spPr>
          <a:xfrm>
            <a:off x="4967596" y="1722783"/>
            <a:ext cx="3505199" cy="3866942"/>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ctrTitle"/>
          </p:nvPr>
        </p:nvSpPr>
        <p:spPr/>
        <p:txBody>
          <a:bodyPr/>
          <a:lstStyle/>
          <a:p>
            <a:r>
              <a:rPr lang="en-US" dirty="0" smtClean="0"/>
              <a:t>Case Example – RBPO/ACO Appeals Process</a:t>
            </a:r>
            <a:endParaRPr lang="en-US" dirty="0"/>
          </a:p>
        </p:txBody>
      </p:sp>
      <p:sp>
        <p:nvSpPr>
          <p:cNvPr id="8" name="TextBox 7"/>
          <p:cNvSpPr txBox="1"/>
          <p:nvPr/>
        </p:nvSpPr>
        <p:spPr>
          <a:xfrm>
            <a:off x="533400" y="1143000"/>
            <a:ext cx="3733800" cy="4770537"/>
          </a:xfrm>
          <a:prstGeom prst="rect">
            <a:avLst/>
          </a:prstGeom>
          <a:noFill/>
        </p:spPr>
        <p:txBody>
          <a:bodyPr wrap="square" rtlCol="0">
            <a:spAutoFit/>
          </a:bodyPr>
          <a:lstStyle/>
          <a:p>
            <a:pPr algn="ctr"/>
            <a:r>
              <a:rPr lang="en-US" sz="1600" dirty="0"/>
              <a:t>Patient </a:t>
            </a:r>
            <a:r>
              <a:rPr lang="en-US" sz="1600" dirty="0" smtClean="0"/>
              <a:t>Z </a:t>
            </a:r>
            <a:r>
              <a:rPr lang="en-US" sz="1600" dirty="0"/>
              <a:t>requires a referral to a neurologist for symptoms that have just developed. Patient </a:t>
            </a:r>
            <a:r>
              <a:rPr lang="en-US" sz="1600" dirty="0" smtClean="0"/>
              <a:t>Z’s </a:t>
            </a:r>
            <a:r>
              <a:rPr lang="en-US" sz="1600" dirty="0"/>
              <a:t>PCP is part of an RBPO and refers Patient </a:t>
            </a:r>
            <a:r>
              <a:rPr lang="en-US" sz="1600" dirty="0" smtClean="0"/>
              <a:t>Z </a:t>
            </a:r>
            <a:r>
              <a:rPr lang="en-US" sz="1600" dirty="0"/>
              <a:t>to a neurologist that is affiliated with her RBPO. Patient </a:t>
            </a:r>
            <a:r>
              <a:rPr lang="en-US" sz="1600" dirty="0" smtClean="0"/>
              <a:t>Z </a:t>
            </a:r>
            <a:r>
              <a:rPr lang="en-US" sz="1600" dirty="0"/>
              <a:t>had a neurological condition 5 years ago that was treated by a neurologist affiliated with another provider organization</a:t>
            </a:r>
            <a:r>
              <a:rPr lang="en-US" sz="1600" dirty="0" smtClean="0"/>
              <a:t>. Patient Z </a:t>
            </a:r>
            <a:r>
              <a:rPr lang="en-US" sz="1600" dirty="0"/>
              <a:t>prefers to see this neurologist again due to continuity of care considerations and the possibility that the new symptoms are related to the previous condition. In order to see the specialist, Patient </a:t>
            </a:r>
            <a:r>
              <a:rPr lang="en-US" sz="1600" dirty="0" smtClean="0"/>
              <a:t>Z </a:t>
            </a:r>
            <a:r>
              <a:rPr lang="en-US" sz="1600" dirty="0"/>
              <a:t>needs a referral from her PCP under the terms of her HMO plan and the recommended neurologist is in the HMO network.  Patient </a:t>
            </a:r>
            <a:r>
              <a:rPr lang="en-US" sz="1600" dirty="0" smtClean="0"/>
              <a:t>Z </a:t>
            </a:r>
            <a:r>
              <a:rPr lang="en-US" sz="1600" dirty="0"/>
              <a:t>cannot resolve the referral issue with her PCP. </a:t>
            </a:r>
          </a:p>
        </p:txBody>
      </p:sp>
      <p:sp>
        <p:nvSpPr>
          <p:cNvPr id="9" name="TextBox 8"/>
          <p:cNvSpPr txBox="1"/>
          <p:nvPr/>
        </p:nvSpPr>
        <p:spPr>
          <a:xfrm>
            <a:off x="5181600" y="2670408"/>
            <a:ext cx="3048000" cy="923330"/>
          </a:xfrm>
          <a:prstGeom prst="rect">
            <a:avLst/>
          </a:prstGeom>
          <a:noFill/>
        </p:spPr>
        <p:txBody>
          <a:bodyPr wrap="square" rtlCol="0">
            <a:spAutoFit/>
          </a:bodyPr>
          <a:lstStyle/>
          <a:p>
            <a:pPr algn="ctr"/>
            <a:r>
              <a:rPr lang="en-US" dirty="0"/>
              <a:t>Referral Restrictions</a:t>
            </a:r>
          </a:p>
          <a:p>
            <a:pPr algn="ctr"/>
            <a:endParaRPr lang="en-US" dirty="0"/>
          </a:p>
          <a:p>
            <a:pPr algn="ctr"/>
            <a:endParaRPr lang="en-US" dirty="0"/>
          </a:p>
        </p:txBody>
      </p:sp>
      <p:sp>
        <p:nvSpPr>
          <p:cNvPr id="12" name="Rectangle 11"/>
          <p:cNvSpPr/>
          <p:nvPr/>
        </p:nvSpPr>
        <p:spPr>
          <a:xfrm>
            <a:off x="4863861" y="5583720"/>
            <a:ext cx="3683478" cy="609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RBPO/ACO Appeals </a:t>
            </a:r>
            <a:r>
              <a:rPr lang="en-US" dirty="0" smtClean="0">
                <a:solidFill>
                  <a:schemeClr val="tx1"/>
                </a:solidFill>
              </a:rPr>
              <a:t>Process</a:t>
            </a:r>
          </a:p>
          <a:p>
            <a:pPr algn="ctr"/>
            <a:r>
              <a:rPr lang="en-US" dirty="0" smtClean="0">
                <a:solidFill>
                  <a:schemeClr val="tx1"/>
                </a:solidFill>
              </a:rPr>
              <a:t>(M.G.L</a:t>
            </a:r>
            <a:r>
              <a:rPr lang="en-US" dirty="0">
                <a:solidFill>
                  <a:schemeClr val="tx1"/>
                </a:solidFill>
              </a:rPr>
              <a:t>. c. 176O, § 24</a:t>
            </a:r>
            <a:r>
              <a:rPr lang="en-US" dirty="0" smtClean="0">
                <a:solidFill>
                  <a:schemeClr val="tx1"/>
                </a:solidFill>
              </a:rPr>
              <a:t>)</a:t>
            </a:r>
            <a:endParaRPr lang="en-US" dirty="0">
              <a:solidFill>
                <a:schemeClr val="tx1"/>
              </a:solidFill>
            </a:endParaRPr>
          </a:p>
        </p:txBody>
      </p:sp>
      <p:sp>
        <p:nvSpPr>
          <p:cNvPr id="18" name="Rectangle 17"/>
          <p:cNvSpPr/>
          <p:nvPr/>
        </p:nvSpPr>
        <p:spPr>
          <a:xfrm>
            <a:off x="4878457" y="1143000"/>
            <a:ext cx="3683478"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Provider Decisions - Access</a:t>
            </a:r>
            <a:endParaRPr lang="en-US" sz="2000" b="1" dirty="0">
              <a:solidFill>
                <a:schemeClr val="bg1"/>
              </a:solidFill>
            </a:endParaRPr>
          </a:p>
        </p:txBody>
      </p:sp>
    </p:spTree>
    <p:extLst>
      <p:ext uri="{BB962C8B-B14F-4D97-AF65-F5344CB8AC3E}">
        <p14:creationId xmlns:p14="http://schemas.microsoft.com/office/powerpoint/2010/main" val="2077874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Standard of Review</a:t>
            </a:r>
            <a:endParaRPr lang="en-US" dirty="0"/>
          </a:p>
        </p:txBody>
      </p:sp>
      <p:sp>
        <p:nvSpPr>
          <p:cNvPr id="19" name="Rectangle 18"/>
          <p:cNvSpPr/>
          <p:nvPr/>
        </p:nvSpPr>
        <p:spPr>
          <a:xfrm>
            <a:off x="785723" y="1305341"/>
            <a:ext cx="7848600" cy="5355312"/>
          </a:xfrm>
          <a:prstGeom prst="rect">
            <a:avLst/>
          </a:prstGeom>
        </p:spPr>
        <p:txBody>
          <a:bodyPr wrap="square">
            <a:spAutoFit/>
          </a:bodyPr>
          <a:lstStyle/>
          <a:p>
            <a:r>
              <a:rPr lang="en-US" dirty="0" smtClean="0"/>
              <a:t>Appeals process should give the patient an opportunity to raise concerns about an RBPO/ACO decision or action that affects his or her care</a:t>
            </a:r>
          </a:p>
          <a:p>
            <a:endParaRPr lang="en-US" dirty="0"/>
          </a:p>
          <a:p>
            <a:r>
              <a:rPr lang="en-US" dirty="0" smtClean="0"/>
              <a:t>The review should consider medical necessity and/or considerations of clinical appropriateness, as necessary</a:t>
            </a:r>
          </a:p>
          <a:p>
            <a:endParaRPr lang="en-US" dirty="0"/>
          </a:p>
          <a:p>
            <a:r>
              <a:rPr lang="en-US" dirty="0" smtClean="0"/>
              <a:t>Minimally, the reviewer should have:</a:t>
            </a:r>
          </a:p>
          <a:p>
            <a:endParaRPr lang="en-US" dirty="0" smtClean="0"/>
          </a:p>
          <a:p>
            <a:r>
              <a:rPr lang="en-US" dirty="0"/>
              <a:t>	</a:t>
            </a:r>
            <a:r>
              <a:rPr lang="en-US" dirty="0" smtClean="0"/>
              <a:t>Clinical background and be in current, active practice</a:t>
            </a:r>
          </a:p>
          <a:p>
            <a:endParaRPr lang="en-US" dirty="0" smtClean="0"/>
          </a:p>
          <a:p>
            <a:r>
              <a:rPr lang="en-US" dirty="0"/>
              <a:t>	</a:t>
            </a:r>
            <a:r>
              <a:rPr lang="en-US" dirty="0" smtClean="0"/>
              <a:t>Some level of independence from the individual who made the 	initial decision that the patient is appealing</a:t>
            </a:r>
          </a:p>
          <a:p>
            <a:endParaRPr lang="en-US" dirty="0" smtClean="0"/>
          </a:p>
          <a:p>
            <a:r>
              <a:rPr lang="en-US" dirty="0" smtClean="0"/>
              <a:t>RBPOs/ACOs may opt to manage appeals at whichever organizational level is appropriate given their unique business structure and staffing levels</a:t>
            </a:r>
          </a:p>
          <a:p>
            <a:endParaRPr lang="en-US" dirty="0"/>
          </a:p>
          <a:p>
            <a:endParaRPr lang="en-US" dirty="0"/>
          </a:p>
          <a:p>
            <a:endParaRPr lang="en-US" dirty="0"/>
          </a:p>
          <a:p>
            <a:endParaRPr lang="en-US" dirty="0"/>
          </a:p>
        </p:txBody>
      </p:sp>
      <p:sp>
        <p:nvSpPr>
          <p:cNvPr id="20" name="Rectangle 19"/>
          <p:cNvSpPr/>
          <p:nvPr/>
        </p:nvSpPr>
        <p:spPr>
          <a:xfrm>
            <a:off x="480923" y="1371600"/>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14961" y="2199861"/>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00803" y="3647661"/>
            <a:ext cx="152400" cy="152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7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7430" y="4183796"/>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75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61" y="4953000"/>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10"/>
          <p:cNvSpPr/>
          <p:nvPr/>
        </p:nvSpPr>
        <p:spPr>
          <a:xfrm>
            <a:off x="514961" y="2971800"/>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2406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Reporting</a:t>
            </a:r>
            <a:endParaRPr lang="en-US" dirty="0"/>
          </a:p>
        </p:txBody>
      </p:sp>
      <p:sp>
        <p:nvSpPr>
          <p:cNvPr id="11" name="Rectangle 10"/>
          <p:cNvSpPr/>
          <p:nvPr/>
        </p:nvSpPr>
        <p:spPr>
          <a:xfrm>
            <a:off x="971550" y="1066800"/>
            <a:ext cx="7200900" cy="2092881"/>
          </a:xfrm>
          <a:prstGeom prst="rect">
            <a:avLst/>
          </a:prstGeom>
          <a:solidFill>
            <a:schemeClr val="bg1"/>
          </a:solidFill>
          <a:ln w="12700">
            <a:solidFill>
              <a:schemeClr val="accent1">
                <a:lumMod val="60000"/>
                <a:lumOff val="40000"/>
              </a:schemeClr>
            </a:solidFill>
          </a:ln>
          <a:effectLst>
            <a:outerShdw blurRad="50800" dist="38100" dir="2700000" algn="tl" rotWithShape="0">
              <a:prstClr val="black">
                <a:alpha val="40000"/>
              </a:prstClr>
            </a:outerShdw>
          </a:effectLst>
        </p:spPr>
        <p:txBody>
          <a:bodyPr wrap="square" lIns="182880" tIns="182880" rIns="182880" bIns="182880">
            <a:spAutoFit/>
          </a:bodyPr>
          <a:lstStyle/>
          <a:p>
            <a:pPr marL="0" lvl="1" indent="0">
              <a:buNone/>
            </a:pPr>
            <a:r>
              <a:rPr lang="en-US" sz="1600" b="1" dirty="0" smtClean="0"/>
              <a:t>RBPOs/ACOs must submit two reports to OPP:</a:t>
            </a:r>
          </a:p>
          <a:p>
            <a:pPr marL="0" lvl="1" indent="0">
              <a:buNone/>
            </a:pPr>
            <a:endParaRPr lang="en-US" sz="1600" b="1" dirty="0"/>
          </a:p>
          <a:p>
            <a:pPr marL="0" lvl="1" indent="0">
              <a:buNone/>
            </a:pPr>
            <a:r>
              <a:rPr lang="en-US" sz="1600" dirty="0" smtClean="0"/>
              <a:t>First </a:t>
            </a:r>
            <a:r>
              <a:rPr lang="en-US" sz="1600" dirty="0"/>
              <a:t>report </a:t>
            </a:r>
            <a:r>
              <a:rPr lang="en-US" sz="1600" dirty="0" smtClean="0"/>
              <a:t>is due </a:t>
            </a:r>
            <a:r>
              <a:rPr lang="en-US" sz="1600" dirty="0"/>
              <a:t>on December 15, 2016 for complaints received </a:t>
            </a:r>
            <a:r>
              <a:rPr lang="en-US" sz="1600" dirty="0" smtClean="0"/>
              <a:t>during </a:t>
            </a:r>
            <a:r>
              <a:rPr lang="en-US" sz="1600" dirty="0"/>
              <a:t>the period of September 1, 2016 through November 30, 2016. </a:t>
            </a:r>
            <a:endParaRPr lang="en-US" sz="1600" dirty="0" smtClean="0"/>
          </a:p>
          <a:p>
            <a:pPr marL="0" lvl="1" indent="0">
              <a:buNone/>
            </a:pPr>
            <a:endParaRPr lang="en-US" sz="1600" dirty="0" smtClean="0"/>
          </a:p>
          <a:p>
            <a:pPr marL="0" lvl="1" indent="0">
              <a:buNone/>
            </a:pPr>
            <a:r>
              <a:rPr lang="en-US" sz="1600" dirty="0" smtClean="0"/>
              <a:t>Second </a:t>
            </a:r>
            <a:r>
              <a:rPr lang="en-US" sz="1600" dirty="0"/>
              <a:t>report </a:t>
            </a:r>
            <a:r>
              <a:rPr lang="en-US" sz="1600" dirty="0" smtClean="0"/>
              <a:t>is due </a:t>
            </a:r>
            <a:r>
              <a:rPr lang="en-US" sz="1600" dirty="0"/>
              <a:t>on March 15, 2017 for complaints received during the period of December 1, 2016 through February 28, 2017.</a:t>
            </a:r>
            <a:endParaRPr lang="en-US" sz="1300" dirty="0"/>
          </a:p>
        </p:txBody>
      </p:sp>
      <p:pic>
        <p:nvPicPr>
          <p:cNvPr id="788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3276601"/>
            <a:ext cx="3733800" cy="3400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0285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Ongoing Role of OPP</a:t>
            </a:r>
            <a:endParaRPr lang="en-US" dirty="0"/>
          </a:p>
        </p:txBody>
      </p:sp>
      <p:sp>
        <p:nvSpPr>
          <p:cNvPr id="19" name="Rectangle 18"/>
          <p:cNvSpPr/>
          <p:nvPr/>
        </p:nvSpPr>
        <p:spPr>
          <a:xfrm>
            <a:off x="792193" y="1443336"/>
            <a:ext cx="7848600" cy="3693319"/>
          </a:xfrm>
          <a:prstGeom prst="rect">
            <a:avLst/>
          </a:prstGeom>
        </p:spPr>
        <p:txBody>
          <a:bodyPr wrap="square">
            <a:spAutoFit/>
          </a:bodyPr>
          <a:lstStyle/>
          <a:p>
            <a:r>
              <a:rPr lang="en-US" dirty="0"/>
              <a:t>Develop FAQ for provider organizations and consumers on </a:t>
            </a:r>
            <a:r>
              <a:rPr lang="en-US" dirty="0" smtClean="0"/>
              <a:t>RBPO/ACO </a:t>
            </a:r>
            <a:r>
              <a:rPr lang="en-US" dirty="0"/>
              <a:t>appeals </a:t>
            </a:r>
            <a:r>
              <a:rPr lang="en-US" dirty="0" smtClean="0"/>
              <a:t>process</a:t>
            </a:r>
          </a:p>
          <a:p>
            <a:endParaRPr lang="en-US" dirty="0"/>
          </a:p>
          <a:p>
            <a:r>
              <a:rPr lang="en-US" dirty="0"/>
              <a:t>Create and distribute a template for provider </a:t>
            </a:r>
            <a:r>
              <a:rPr lang="en-US" dirty="0" smtClean="0"/>
              <a:t>reporting</a:t>
            </a:r>
          </a:p>
          <a:p>
            <a:endParaRPr lang="en-US" dirty="0"/>
          </a:p>
          <a:p>
            <a:r>
              <a:rPr lang="en-US" dirty="0" smtClean="0"/>
              <a:t>Develop </a:t>
            </a:r>
            <a:r>
              <a:rPr lang="en-US" dirty="0"/>
              <a:t>protocols and tracking system for OPP staff to manage consumer calls on </a:t>
            </a:r>
            <a:r>
              <a:rPr lang="en-US" dirty="0" smtClean="0"/>
              <a:t>RBPO/ACO </a:t>
            </a:r>
            <a:r>
              <a:rPr lang="en-US" dirty="0"/>
              <a:t>appeals </a:t>
            </a:r>
            <a:r>
              <a:rPr lang="en-US" dirty="0" smtClean="0"/>
              <a:t>process</a:t>
            </a:r>
          </a:p>
          <a:p>
            <a:endParaRPr lang="en-US" dirty="0" smtClean="0"/>
          </a:p>
          <a:p>
            <a:r>
              <a:rPr lang="en-US" dirty="0"/>
              <a:t>	</a:t>
            </a:r>
            <a:r>
              <a:rPr lang="en-US" dirty="0" smtClean="0"/>
              <a:t>OPP will educate consumers about the RBPO/ACO appeals 	process 	but will not, currently, take a direct role in resolving 	disputes</a:t>
            </a:r>
            <a:endParaRPr lang="en-US" dirty="0"/>
          </a:p>
          <a:p>
            <a:endParaRPr lang="en-US" dirty="0"/>
          </a:p>
          <a:p>
            <a:endParaRPr lang="en-US" dirty="0"/>
          </a:p>
        </p:txBody>
      </p:sp>
      <p:sp>
        <p:nvSpPr>
          <p:cNvPr id="20" name="Rectangle 19"/>
          <p:cNvSpPr/>
          <p:nvPr/>
        </p:nvSpPr>
        <p:spPr>
          <a:xfrm>
            <a:off x="480923" y="1524000"/>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80923" y="2276063"/>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80923" y="2965966"/>
            <a:ext cx="304800" cy="30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524000" y="3810000"/>
            <a:ext cx="152400" cy="152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5532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847051"/>
            <a:ext cx="10059988"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00597063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376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ext Placeholder 1"/>
          <p:cNvSpPr>
            <a:spLocks noGrp="1"/>
          </p:cNvSpPr>
          <p:nvPr>
            <p:ph idx="1"/>
          </p:nvPr>
        </p:nvSpPr>
        <p:spPr/>
        <p:txBody>
          <a:bodyPr/>
          <a:lstStyle/>
          <a:p>
            <a:pPr lvl="0"/>
            <a:r>
              <a:rPr lang="en-US" dirty="0" smtClean="0"/>
              <a:t>Introduction to RBPO and ACO Appeals</a:t>
            </a:r>
            <a:endParaRPr lang="en-US" dirty="0"/>
          </a:p>
          <a:p>
            <a:pPr lvl="0"/>
            <a:r>
              <a:rPr lang="en-US" dirty="0" smtClean="0"/>
              <a:t>Topics of Interest</a:t>
            </a:r>
          </a:p>
          <a:p>
            <a:pPr lvl="1"/>
            <a:r>
              <a:rPr lang="en-US" dirty="0" smtClean="0"/>
              <a:t>Notice</a:t>
            </a:r>
          </a:p>
          <a:p>
            <a:pPr lvl="1"/>
            <a:r>
              <a:rPr lang="en-US" dirty="0" smtClean="0"/>
              <a:t>Types of Issues for Appeal</a:t>
            </a:r>
          </a:p>
          <a:p>
            <a:pPr lvl="1"/>
            <a:r>
              <a:rPr lang="en-US" dirty="0" smtClean="0"/>
              <a:t>Standard of Review</a:t>
            </a:r>
          </a:p>
          <a:p>
            <a:pPr lvl="1"/>
            <a:r>
              <a:rPr lang="en-US" dirty="0" smtClean="0"/>
              <a:t>Reporting</a:t>
            </a:r>
          </a:p>
          <a:p>
            <a:pPr lvl="1"/>
            <a:r>
              <a:rPr lang="en-US" dirty="0" smtClean="0"/>
              <a:t>Ongoing Role of OPP</a:t>
            </a:r>
          </a:p>
          <a:p>
            <a:pPr lvl="0"/>
            <a:r>
              <a:rPr lang="en-US" b="1" dirty="0" smtClean="0"/>
              <a:t>Stakeholder Input on Best Practices</a:t>
            </a:r>
          </a:p>
        </p:txBody>
      </p:sp>
      <p:sp>
        <p:nvSpPr>
          <p:cNvPr id="3" name="Title 2"/>
          <p:cNvSpPr>
            <a:spLocks noGrp="1"/>
          </p:cNvSpPr>
          <p:nvPr>
            <p:ph type="ctrTitle"/>
          </p:nvPr>
        </p:nvSpPr>
        <p:spPr/>
        <p:txBody>
          <a:bodyPr/>
          <a:lstStyle/>
          <a:p>
            <a:r>
              <a:rPr lang="en-US" dirty="0" smtClean="0"/>
              <a:t>AGENDA</a:t>
            </a:r>
            <a:endParaRPr lang="en-US" dirty="0"/>
          </a:p>
        </p:txBody>
      </p:sp>
    </p:spTree>
    <p:extLst>
      <p:ext uri="{BB962C8B-B14F-4D97-AF65-F5344CB8AC3E}">
        <p14:creationId xmlns:p14="http://schemas.microsoft.com/office/powerpoint/2010/main" val="1509424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Stakeholder Discussion: Best Practices</a:t>
            </a:r>
            <a:endParaRPr lang="en-US" dirty="0"/>
          </a:p>
        </p:txBody>
      </p:sp>
      <p:sp>
        <p:nvSpPr>
          <p:cNvPr id="11" name="Rectangle 10"/>
          <p:cNvSpPr/>
          <p:nvPr/>
        </p:nvSpPr>
        <p:spPr>
          <a:xfrm>
            <a:off x="971550" y="2362200"/>
            <a:ext cx="7200900" cy="1600438"/>
          </a:xfrm>
          <a:prstGeom prst="rect">
            <a:avLst/>
          </a:prstGeom>
          <a:solidFill>
            <a:schemeClr val="bg1"/>
          </a:solidFill>
          <a:ln w="12700">
            <a:solidFill>
              <a:schemeClr val="accent1">
                <a:lumMod val="60000"/>
                <a:lumOff val="40000"/>
              </a:schemeClr>
            </a:solidFill>
          </a:ln>
          <a:effectLst>
            <a:outerShdw blurRad="50800" dist="38100" dir="2700000" algn="tl" rotWithShape="0">
              <a:prstClr val="black">
                <a:alpha val="40000"/>
              </a:prstClr>
            </a:outerShdw>
          </a:effectLst>
        </p:spPr>
        <p:txBody>
          <a:bodyPr wrap="square" lIns="182880" tIns="182880" rIns="182880" bIns="182880">
            <a:spAutoFit/>
          </a:bodyPr>
          <a:lstStyle/>
          <a:p>
            <a:pPr marL="0" lvl="1"/>
            <a:r>
              <a:rPr lang="en-US" sz="1600" dirty="0" smtClean="0"/>
              <a:t>One of HPC’s objectives in developing the RBPO/ACO appeals process is to build on existing </a:t>
            </a:r>
            <a:r>
              <a:rPr lang="en-US" sz="1600" dirty="0"/>
              <a:t>provider mechanisms for addressing </a:t>
            </a:r>
            <a:r>
              <a:rPr lang="en-US" sz="1600" dirty="0" smtClean="0"/>
              <a:t>complaints. </a:t>
            </a:r>
          </a:p>
          <a:p>
            <a:pPr marL="0" lvl="1"/>
            <a:endParaRPr lang="en-US" sz="1600" dirty="0"/>
          </a:p>
          <a:p>
            <a:pPr marL="0" lvl="1"/>
            <a:r>
              <a:rPr lang="en-US" sz="1600" dirty="0" smtClean="0"/>
              <a:t>Please take this opportunity to discuss some of those best practices with the HPC and your fellow provider organizations. </a:t>
            </a:r>
          </a:p>
        </p:txBody>
      </p:sp>
      <p:sp>
        <p:nvSpPr>
          <p:cNvPr id="6" name="Rectangle 5"/>
          <p:cNvSpPr/>
          <p:nvPr/>
        </p:nvSpPr>
        <p:spPr>
          <a:xfrm>
            <a:off x="647700" y="2913459"/>
            <a:ext cx="7848600" cy="923330"/>
          </a:xfrm>
          <a:prstGeom prst="rect">
            <a:avLst/>
          </a:prstGeom>
        </p:spPr>
        <p:txBody>
          <a:bodyPr wrap="square">
            <a:spAutoFit/>
          </a:bodyPr>
          <a:lstStyle/>
          <a:p>
            <a:endParaRPr lang="en-US" dirty="0"/>
          </a:p>
          <a:p>
            <a:endParaRPr lang="en-US" dirty="0"/>
          </a:p>
          <a:p>
            <a:endParaRPr lang="en-US" dirty="0"/>
          </a:p>
        </p:txBody>
      </p:sp>
    </p:spTree>
    <p:extLst>
      <p:ext uri="{BB962C8B-B14F-4D97-AF65-F5344CB8AC3E}">
        <p14:creationId xmlns:p14="http://schemas.microsoft.com/office/powerpoint/2010/main" val="2116879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762000" y="3200400"/>
            <a:ext cx="7543800" cy="2057400"/>
          </a:xfrm>
        </p:spPr>
        <p:txBody>
          <a:bodyPr>
            <a:noAutofit/>
          </a:bodyPr>
          <a:lstStyle/>
          <a:p>
            <a:r>
              <a:rPr lang="en-US" sz="3200" dirty="0" smtClean="0"/>
              <a:t> </a:t>
            </a:r>
            <a:r>
              <a:rPr lang="en-US" sz="2200" dirty="0" smtClean="0"/>
              <a:t>If you have further questions, please contact: </a:t>
            </a:r>
          </a:p>
          <a:p>
            <a:r>
              <a:rPr lang="en-US" sz="2200" dirty="0" smtClean="0"/>
              <a:t>Steven </a:t>
            </a:r>
            <a:r>
              <a:rPr lang="en-US" sz="2200" dirty="0"/>
              <a:t>Belec, MPA</a:t>
            </a:r>
          </a:p>
          <a:p>
            <a:r>
              <a:rPr lang="en-US" sz="2200" dirty="0"/>
              <a:t>Director, Office of Patient Protection </a:t>
            </a:r>
          </a:p>
          <a:p>
            <a:r>
              <a:rPr lang="en-US" sz="2200" u="sng" dirty="0" smtClean="0">
                <a:hlinkClick r:id="rId2"/>
              </a:rPr>
              <a:t>Steven.Belec@state.ma.us</a:t>
            </a:r>
            <a:endParaRPr lang="en-US" sz="2200" dirty="0"/>
          </a:p>
          <a:p>
            <a:r>
              <a:rPr lang="en-US" sz="2200" dirty="0" smtClean="0"/>
              <a:t>(617) 979-1413</a:t>
            </a:r>
            <a:endParaRPr lang="en-US" sz="2200" dirty="0"/>
          </a:p>
        </p:txBody>
      </p:sp>
    </p:spTree>
    <p:extLst>
      <p:ext uri="{BB962C8B-B14F-4D97-AF65-F5344CB8AC3E}">
        <p14:creationId xmlns:p14="http://schemas.microsoft.com/office/powerpoint/2010/main" val="3805264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315596238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47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ext Placeholder 1"/>
          <p:cNvSpPr>
            <a:spLocks noGrp="1"/>
          </p:cNvSpPr>
          <p:nvPr>
            <p:ph idx="1"/>
          </p:nvPr>
        </p:nvSpPr>
        <p:spPr/>
        <p:txBody>
          <a:bodyPr/>
          <a:lstStyle/>
          <a:p>
            <a:pPr lvl="0"/>
            <a:r>
              <a:rPr lang="en-US" dirty="0" smtClean="0"/>
              <a:t>Introduction to RBPO and ACO Appeals</a:t>
            </a:r>
            <a:endParaRPr lang="en-US" dirty="0"/>
          </a:p>
          <a:p>
            <a:pPr lvl="0"/>
            <a:r>
              <a:rPr lang="en-US" dirty="0" smtClean="0"/>
              <a:t>Topics of Interest</a:t>
            </a:r>
          </a:p>
          <a:p>
            <a:pPr lvl="1"/>
            <a:r>
              <a:rPr lang="en-US" dirty="0" smtClean="0"/>
              <a:t>Notice</a:t>
            </a:r>
          </a:p>
          <a:p>
            <a:pPr lvl="1"/>
            <a:r>
              <a:rPr lang="en-US" dirty="0" smtClean="0"/>
              <a:t>Types of Issues for Appeal</a:t>
            </a:r>
          </a:p>
          <a:p>
            <a:pPr lvl="1"/>
            <a:r>
              <a:rPr lang="en-US" dirty="0" smtClean="0"/>
              <a:t>Standard of Review</a:t>
            </a:r>
          </a:p>
          <a:p>
            <a:pPr lvl="1"/>
            <a:r>
              <a:rPr lang="en-US" dirty="0" smtClean="0"/>
              <a:t>Reporting</a:t>
            </a:r>
          </a:p>
          <a:p>
            <a:pPr lvl="1"/>
            <a:r>
              <a:rPr lang="en-US" dirty="0" smtClean="0"/>
              <a:t>Ongoing Role of OPP</a:t>
            </a:r>
          </a:p>
          <a:p>
            <a:pPr lvl="0"/>
            <a:r>
              <a:rPr lang="en-US" dirty="0" smtClean="0"/>
              <a:t>Stakeholder Input on Best Practices</a:t>
            </a:r>
            <a:endParaRPr lang="en-US" dirty="0"/>
          </a:p>
        </p:txBody>
      </p:sp>
      <p:sp>
        <p:nvSpPr>
          <p:cNvPr id="3" name="Title 2"/>
          <p:cNvSpPr>
            <a:spLocks noGrp="1"/>
          </p:cNvSpPr>
          <p:nvPr>
            <p:ph type="ctrTitle"/>
          </p:nvPr>
        </p:nvSpPr>
        <p:spPr/>
        <p:txBody>
          <a:bodyPr/>
          <a:lstStyle/>
          <a:p>
            <a:r>
              <a:rPr lang="en-US" dirty="0" smtClean="0"/>
              <a:t>AGENDA</a:t>
            </a:r>
            <a:endParaRPr lang="en-US" dirty="0"/>
          </a:p>
        </p:txBody>
      </p:sp>
    </p:spTree>
    <p:extLst>
      <p:ext uri="{BB962C8B-B14F-4D97-AF65-F5344CB8AC3E}">
        <p14:creationId xmlns:p14="http://schemas.microsoft.com/office/powerpoint/2010/main" val="250582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313296"/>
            <a:ext cx="10058400" cy="525438"/>
          </a:xfrm>
          <a:prstGeom prst="rect">
            <a:avLst/>
          </a:prstGeom>
          <a:solidFill>
            <a:srgbClr val="FEEDD3">
              <a:alpha val="8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21508870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72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ext Placeholder 1"/>
          <p:cNvSpPr>
            <a:spLocks noGrp="1"/>
          </p:cNvSpPr>
          <p:nvPr>
            <p:ph idx="1"/>
          </p:nvPr>
        </p:nvSpPr>
        <p:spPr/>
        <p:txBody>
          <a:bodyPr/>
          <a:lstStyle/>
          <a:p>
            <a:pPr lvl="0"/>
            <a:r>
              <a:rPr lang="en-US" b="1" dirty="0" smtClean="0"/>
              <a:t>Introduction to RBPO and ACO Appeals</a:t>
            </a:r>
            <a:endParaRPr lang="en-US" b="1" dirty="0"/>
          </a:p>
          <a:p>
            <a:pPr lvl="0"/>
            <a:r>
              <a:rPr lang="en-US" dirty="0" smtClean="0"/>
              <a:t>Topics of Interest</a:t>
            </a:r>
          </a:p>
          <a:p>
            <a:pPr lvl="1"/>
            <a:r>
              <a:rPr lang="en-US" dirty="0" smtClean="0"/>
              <a:t>Notice</a:t>
            </a:r>
          </a:p>
          <a:p>
            <a:pPr lvl="1"/>
            <a:r>
              <a:rPr lang="en-US" dirty="0" smtClean="0"/>
              <a:t>Types of Issues for Appeal</a:t>
            </a:r>
          </a:p>
          <a:p>
            <a:pPr lvl="1"/>
            <a:r>
              <a:rPr lang="en-US" dirty="0" smtClean="0"/>
              <a:t>Standard of Review</a:t>
            </a:r>
          </a:p>
          <a:p>
            <a:pPr lvl="1"/>
            <a:r>
              <a:rPr lang="en-US" dirty="0" smtClean="0"/>
              <a:t>Reporting</a:t>
            </a:r>
          </a:p>
          <a:p>
            <a:pPr lvl="1"/>
            <a:r>
              <a:rPr lang="en-US" dirty="0" smtClean="0"/>
              <a:t>Ongoing Role of OPP</a:t>
            </a:r>
          </a:p>
          <a:p>
            <a:pPr lvl="0"/>
            <a:r>
              <a:rPr lang="en-US" dirty="0" smtClean="0"/>
              <a:t>Stakeholder Input on Best Practices</a:t>
            </a:r>
            <a:endParaRPr lang="en-US" dirty="0"/>
          </a:p>
        </p:txBody>
      </p:sp>
      <p:sp>
        <p:nvSpPr>
          <p:cNvPr id="3" name="Title 2"/>
          <p:cNvSpPr>
            <a:spLocks noGrp="1"/>
          </p:cNvSpPr>
          <p:nvPr>
            <p:ph type="ctrTitle"/>
          </p:nvPr>
        </p:nvSpPr>
        <p:spPr/>
        <p:txBody>
          <a:bodyPr/>
          <a:lstStyle/>
          <a:p>
            <a:r>
              <a:rPr lang="en-US" dirty="0" smtClean="0"/>
              <a:t>AGENDA</a:t>
            </a:r>
            <a:endParaRPr lang="en-US" dirty="0"/>
          </a:p>
        </p:txBody>
      </p:sp>
    </p:spTree>
    <p:extLst>
      <p:ext uri="{BB962C8B-B14F-4D97-AF65-F5344CB8AC3E}">
        <p14:creationId xmlns:p14="http://schemas.microsoft.com/office/powerpoint/2010/main" val="4206780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fontAlgn="t"/>
            <a:endParaRPr lang="en-US" dirty="0"/>
          </a:p>
          <a:p>
            <a:endParaRPr lang="en-US" dirty="0"/>
          </a:p>
        </p:txBody>
      </p:sp>
      <p:sp>
        <p:nvSpPr>
          <p:cNvPr id="3" name="Title 2"/>
          <p:cNvSpPr>
            <a:spLocks noGrp="1"/>
          </p:cNvSpPr>
          <p:nvPr>
            <p:ph type="ctrTitle"/>
          </p:nvPr>
        </p:nvSpPr>
        <p:spPr/>
        <p:txBody>
          <a:bodyPr/>
          <a:lstStyle/>
          <a:p>
            <a:r>
              <a:rPr lang="en-US" dirty="0" smtClean="0"/>
              <a:t>Introduction: Appeals Processes for RBPOs and ACOs</a:t>
            </a:r>
            <a:endParaRPr lang="en-US" dirty="0"/>
          </a:p>
        </p:txBody>
      </p:sp>
      <p:sp>
        <p:nvSpPr>
          <p:cNvPr id="4" name="Rectangle 3"/>
          <p:cNvSpPr/>
          <p:nvPr/>
        </p:nvSpPr>
        <p:spPr>
          <a:xfrm>
            <a:off x="971550" y="1752600"/>
            <a:ext cx="7200900" cy="4062651"/>
          </a:xfrm>
          <a:prstGeom prst="rect">
            <a:avLst/>
          </a:prstGeom>
          <a:solidFill>
            <a:schemeClr val="bg1"/>
          </a:solidFill>
          <a:ln w="12700">
            <a:solidFill>
              <a:schemeClr val="accent1">
                <a:lumMod val="60000"/>
                <a:lumOff val="40000"/>
              </a:schemeClr>
            </a:solidFill>
          </a:ln>
          <a:effectLst>
            <a:outerShdw blurRad="50800" dist="38100" dir="2700000" algn="tl" rotWithShape="0">
              <a:prstClr val="black">
                <a:alpha val="40000"/>
              </a:prstClr>
            </a:outerShdw>
          </a:effectLst>
        </p:spPr>
        <p:txBody>
          <a:bodyPr wrap="square" lIns="182880" tIns="182880" rIns="182880" bIns="182880">
            <a:spAutoFit/>
          </a:bodyPr>
          <a:lstStyle/>
          <a:p>
            <a:pPr marL="0" lvl="1" indent="0">
              <a:buNone/>
            </a:pPr>
            <a:r>
              <a:rPr lang="en-US" sz="1600" b="1" dirty="0" smtClean="0"/>
              <a:t>Chapter </a:t>
            </a:r>
            <a:r>
              <a:rPr lang="en-US" sz="1600" b="1" dirty="0"/>
              <a:t>224 requires the HPC to develop internal appeals and external review processes for RBPOs and </a:t>
            </a:r>
            <a:r>
              <a:rPr lang="en-US" sz="1600" b="1" dirty="0" smtClean="0"/>
              <a:t>ACOs. </a:t>
            </a:r>
          </a:p>
          <a:p>
            <a:pPr marL="0" lvl="1" indent="0">
              <a:buNone/>
            </a:pPr>
            <a:endParaRPr lang="en-US" sz="1600" b="1" dirty="0"/>
          </a:p>
          <a:p>
            <a:pPr marL="685629" lvl="2" indent="-285750"/>
            <a:r>
              <a:rPr lang="en-US" sz="1600" dirty="0" smtClean="0"/>
              <a:t>     Office </a:t>
            </a:r>
            <a:r>
              <a:rPr lang="en-US" sz="1600" dirty="0"/>
              <a:t>of Patient Protection (OPP) is directed to establish </a:t>
            </a:r>
            <a:r>
              <a:rPr lang="en-US" sz="1600" dirty="0" smtClean="0"/>
              <a:t>requirements for </a:t>
            </a:r>
            <a:r>
              <a:rPr lang="en-US" sz="1600" dirty="0"/>
              <a:t>DOI-certified Risk Bearing Provider Organizations (RBPO) or HPC-certified Accountable Care Organizations (ACO) to implement appeals processes for reviewing consumer </a:t>
            </a:r>
            <a:r>
              <a:rPr lang="en-US" sz="1600" dirty="0" smtClean="0"/>
              <a:t>appeals as </a:t>
            </a:r>
            <a:r>
              <a:rPr lang="en-US" sz="1600" dirty="0"/>
              <a:t>well as an external review process to obtain third party review of such </a:t>
            </a:r>
            <a:r>
              <a:rPr lang="en-US" sz="1600" dirty="0" smtClean="0"/>
              <a:t>appeals. </a:t>
            </a:r>
            <a:endParaRPr lang="en-US" sz="1600" dirty="0"/>
          </a:p>
          <a:p>
            <a:pPr marL="685629" lvl="2" indent="-285750"/>
            <a:endParaRPr lang="en-US" sz="1600" dirty="0"/>
          </a:p>
          <a:p>
            <a:pPr marL="0" lvl="1" indent="0">
              <a:buNone/>
            </a:pPr>
            <a:r>
              <a:rPr lang="en-US" sz="1600" b="1" dirty="0"/>
              <a:t>Statutory requirement are </a:t>
            </a:r>
            <a:r>
              <a:rPr lang="en-US" sz="1600" b="1" dirty="0" smtClean="0"/>
              <a:t>comparable </a:t>
            </a:r>
            <a:r>
              <a:rPr lang="en-US" sz="1600" b="1" dirty="0"/>
              <a:t>to existing </a:t>
            </a:r>
            <a:r>
              <a:rPr lang="en-US" sz="1600" b="1" dirty="0" smtClean="0"/>
              <a:t>consumer </a:t>
            </a:r>
            <a:r>
              <a:rPr lang="en-US" sz="1600" b="1" dirty="0"/>
              <a:t>protection rules regarding </a:t>
            </a:r>
            <a:r>
              <a:rPr lang="en-US" sz="1600" b="1" dirty="0" smtClean="0"/>
              <a:t>appeals to </a:t>
            </a:r>
            <a:r>
              <a:rPr lang="en-US" sz="1600" b="1" dirty="0"/>
              <a:t>health plan medical necessity </a:t>
            </a:r>
            <a:r>
              <a:rPr lang="en-US" sz="1600" b="1" dirty="0" smtClean="0"/>
              <a:t>determinations. Appeals process applies </a:t>
            </a:r>
            <a:r>
              <a:rPr lang="en-US" sz="1600" b="1" dirty="0"/>
              <a:t>to </a:t>
            </a:r>
            <a:r>
              <a:rPr lang="en-US" sz="1600" b="1" dirty="0" smtClean="0"/>
              <a:t>RBPO/ACO provider </a:t>
            </a:r>
            <a:r>
              <a:rPr lang="en-US" sz="1600" b="1" dirty="0"/>
              <a:t>determinations on referrals, appropriate treatments and timely access to care </a:t>
            </a:r>
            <a:r>
              <a:rPr lang="en-US" sz="1600" b="1" dirty="0" smtClean="0"/>
              <a:t>for patients attributed to the organization. </a:t>
            </a:r>
            <a:endParaRPr lang="en-US" sz="1300" dirty="0"/>
          </a:p>
        </p:txBody>
      </p:sp>
    </p:spTree>
    <p:extLst>
      <p:ext uri="{BB962C8B-B14F-4D97-AF65-F5344CB8AC3E}">
        <p14:creationId xmlns:p14="http://schemas.microsoft.com/office/powerpoint/2010/main" val="3321919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fontAlgn="t"/>
            <a:endParaRPr lang="en-US" dirty="0"/>
          </a:p>
          <a:p>
            <a:endParaRPr lang="en-US" dirty="0"/>
          </a:p>
        </p:txBody>
      </p:sp>
      <p:sp>
        <p:nvSpPr>
          <p:cNvPr id="3" name="Title 2"/>
          <p:cNvSpPr>
            <a:spLocks noGrp="1"/>
          </p:cNvSpPr>
          <p:nvPr>
            <p:ph type="ctrTitle"/>
          </p:nvPr>
        </p:nvSpPr>
        <p:spPr/>
        <p:txBody>
          <a:bodyPr/>
          <a:lstStyle/>
          <a:p>
            <a:r>
              <a:rPr lang="en-US" dirty="0" smtClean="0"/>
              <a:t>Introduction: Statutory Requirements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15755719"/>
              </p:ext>
            </p:extLst>
          </p:nvPr>
        </p:nvGraphicFramePr>
        <p:xfrm>
          <a:off x="457200" y="1219200"/>
          <a:ext cx="8229600" cy="4831080"/>
        </p:xfrm>
        <a:graphic>
          <a:graphicData uri="http://schemas.openxmlformats.org/drawingml/2006/table">
            <a:tbl>
              <a:tblPr firstRow="1" bandRow="1">
                <a:tableStyleId>{2D5ABB26-0587-4C30-8999-92F81FD0307C}</a:tableStyleId>
              </a:tblPr>
              <a:tblGrid>
                <a:gridCol w="1359017"/>
                <a:gridCol w="3322040"/>
                <a:gridCol w="3548543"/>
              </a:tblGrid>
              <a:tr h="304800">
                <a:tc>
                  <a:txBody>
                    <a:bodyPr/>
                    <a:lstStyle/>
                    <a:p>
                      <a:endParaRPr lang="en-US" sz="1400" dirty="0">
                        <a:latin typeface="+mj-lt"/>
                      </a:endParaRPr>
                    </a:p>
                  </a:txBody>
                  <a:tcP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dirty="0" smtClean="0">
                          <a:latin typeface="+mj-lt"/>
                        </a:rPr>
                        <a:t>RBPO</a:t>
                      </a:r>
                      <a:endParaRPr lang="en-US" sz="1600" b="1" dirty="0">
                        <a:latin typeface="+mj-lt"/>
                      </a:endParaRPr>
                    </a:p>
                  </a:txBody>
                  <a:tcPr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dirty="0" smtClean="0">
                          <a:latin typeface="+mj-lt"/>
                        </a:rPr>
                        <a:t>ACO</a:t>
                      </a:r>
                      <a:endParaRPr lang="en-US" sz="1600" b="1" dirty="0">
                        <a:latin typeface="+mj-lt"/>
                      </a:endParaRPr>
                    </a:p>
                  </a:txBody>
                  <a:tcPr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r>
              <a:tr h="760820">
                <a:tc>
                  <a:txBody>
                    <a:bodyPr/>
                    <a:lstStyle/>
                    <a:p>
                      <a:pPr algn="ctr"/>
                      <a:r>
                        <a:rPr lang="en-US" sz="1400" b="1" dirty="0" err="1" smtClean="0">
                          <a:solidFill>
                            <a:schemeClr val="tx1"/>
                          </a:solidFill>
                          <a:latin typeface="+mj-lt"/>
                        </a:rPr>
                        <a:t>M.G.L</a:t>
                      </a:r>
                      <a:r>
                        <a:rPr lang="en-US" sz="1400" b="1" dirty="0" smtClean="0">
                          <a:solidFill>
                            <a:schemeClr val="tx1"/>
                          </a:solidFill>
                          <a:latin typeface="+mj-lt"/>
                        </a:rPr>
                        <a:t>. c. </a:t>
                      </a:r>
                    </a:p>
                    <a:p>
                      <a:pPr algn="ctr"/>
                      <a:r>
                        <a:rPr lang="en-US" sz="1400" b="1" dirty="0" smtClean="0">
                          <a:solidFill>
                            <a:schemeClr val="tx1"/>
                          </a:solidFill>
                          <a:latin typeface="+mj-lt"/>
                        </a:rPr>
                        <a:t>6D, §15</a:t>
                      </a:r>
                      <a:endParaRPr lang="en-US" sz="1400" b="1" dirty="0">
                        <a:solidFill>
                          <a:schemeClr val="tx1"/>
                        </a:solidFill>
                        <a:latin typeface="+mj-lt"/>
                      </a:endParaRPr>
                    </a:p>
                  </a:txBody>
                  <a:tcPr marL="182880" marR="18288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dirty="0" smtClean="0">
                          <a:latin typeface="+mj-lt"/>
                        </a:rPr>
                        <a:t>N/A</a:t>
                      </a:r>
                      <a:endParaRPr lang="en-US" sz="1400" dirty="0">
                        <a:latin typeface="+mj-lt"/>
                      </a:endParaRPr>
                    </a:p>
                  </a:txBody>
                  <a:tcPr marT="91440"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l"/>
                      <a:r>
                        <a:rPr lang="en-US" sz="1400" dirty="0" smtClean="0">
                          <a:latin typeface="+mj-lt"/>
                        </a:rPr>
                        <a:t>(b)(vi) calls for internal appeals plan as required for </a:t>
                      </a:r>
                      <a:r>
                        <a:rPr lang="en-US" sz="1400" dirty="0" err="1" smtClean="0">
                          <a:latin typeface="+mj-lt"/>
                        </a:rPr>
                        <a:t>RBPOs</a:t>
                      </a:r>
                      <a:r>
                        <a:rPr lang="en-US" sz="1400" dirty="0" smtClean="0">
                          <a:latin typeface="+mj-lt"/>
                        </a:rPr>
                        <a:t>;</a:t>
                      </a:r>
                      <a:r>
                        <a:rPr lang="en-US" sz="1400" baseline="0" dirty="0" smtClean="0">
                          <a:latin typeface="+mj-lt"/>
                        </a:rPr>
                        <a:t> plan shall be approved by OPP; plan to be included in membership packets</a:t>
                      </a:r>
                      <a:endParaRPr lang="en-US" sz="1400" dirty="0">
                        <a:latin typeface="+mj-lt"/>
                      </a:endParaRPr>
                    </a:p>
                  </a:txBody>
                  <a:tcPr marT="91440" anchor="ctr">
                    <a:lnL w="12700" cap="flat" cmpd="sng" algn="ctr">
                      <a:solidFill>
                        <a:schemeClr val="bg1"/>
                      </a:solid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1280160">
                <a:tc>
                  <a:txBody>
                    <a:bodyPr/>
                    <a:lstStyle/>
                    <a:p>
                      <a:pPr algn="ctr"/>
                      <a:r>
                        <a:rPr lang="en-US" sz="1400" b="1" dirty="0" err="1" smtClean="0">
                          <a:solidFill>
                            <a:schemeClr val="tx1"/>
                          </a:solidFill>
                          <a:latin typeface="+mj-lt"/>
                        </a:rPr>
                        <a:t>M.G.L</a:t>
                      </a:r>
                      <a:r>
                        <a:rPr lang="en-US" sz="1400" b="1" dirty="0" smtClean="0">
                          <a:solidFill>
                            <a:schemeClr val="tx1"/>
                          </a:solidFill>
                          <a:latin typeface="+mj-lt"/>
                        </a:rPr>
                        <a:t>. c. </a:t>
                      </a:r>
                    </a:p>
                    <a:p>
                      <a:pPr algn="ctr"/>
                      <a:r>
                        <a:rPr lang="en-US" sz="1400" b="1" dirty="0" smtClean="0">
                          <a:solidFill>
                            <a:schemeClr val="tx1"/>
                          </a:solidFill>
                          <a:latin typeface="+mj-lt"/>
                        </a:rPr>
                        <a:t>6D, §16</a:t>
                      </a:r>
                    </a:p>
                  </a:txBody>
                  <a:tcPr marL="182880" marR="18288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dirty="0" smtClean="0">
                          <a:latin typeface="+mj-lt"/>
                        </a:rPr>
                        <a:t>N/A</a:t>
                      </a:r>
                      <a:endParaRPr lang="en-US" sz="1400" dirty="0">
                        <a:latin typeface="+mj-lt"/>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400" dirty="0" smtClean="0">
                          <a:latin typeface="+mj-lt"/>
                        </a:rPr>
                        <a:t>(a)(8)</a:t>
                      </a:r>
                      <a:r>
                        <a:rPr lang="en-US" sz="1400" baseline="0" dirty="0" smtClean="0">
                          <a:latin typeface="+mj-lt"/>
                        </a:rPr>
                        <a:t> OPP to establish </a:t>
                      </a:r>
                      <a:r>
                        <a:rPr lang="en-US" sz="1400" baseline="0" dirty="0" err="1" smtClean="0">
                          <a:latin typeface="+mj-lt"/>
                        </a:rPr>
                        <a:t>regs</a:t>
                      </a:r>
                      <a:r>
                        <a:rPr lang="en-US" sz="1400" baseline="0" dirty="0" smtClean="0">
                          <a:latin typeface="+mj-lt"/>
                        </a:rPr>
                        <a:t>, procedure, rules for appeals re: patient choice, denials of services or quality of care</a:t>
                      </a:r>
                    </a:p>
                    <a:p>
                      <a:pPr algn="l"/>
                      <a:r>
                        <a:rPr lang="en-US" sz="1400" baseline="0" dirty="0" smtClean="0">
                          <a:latin typeface="+mj-lt"/>
                        </a:rPr>
                        <a:t>(b) establish external review including expedited review</a:t>
                      </a:r>
                      <a:endParaRPr lang="en-US" sz="1400" dirty="0">
                        <a:latin typeface="+mj-lt"/>
                      </a:endParaRPr>
                    </a:p>
                  </a:txBody>
                  <a:tcPr anchor="ctr">
                    <a:lnL w="12700" cap="flat" cmpd="sng" algn="ctr">
                      <a:solidFill>
                        <a:schemeClr val="bg1"/>
                      </a:solid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r>
              <a:tr h="1965960">
                <a:tc>
                  <a:txBody>
                    <a:bodyPr/>
                    <a:lstStyle/>
                    <a:p>
                      <a:pPr algn="ctr"/>
                      <a:r>
                        <a:rPr lang="en-US" sz="1400" b="1" dirty="0" err="1" smtClean="0">
                          <a:solidFill>
                            <a:schemeClr val="tx1"/>
                          </a:solidFill>
                          <a:latin typeface="+mj-lt"/>
                        </a:rPr>
                        <a:t>M.G.L</a:t>
                      </a:r>
                      <a:r>
                        <a:rPr lang="en-US" sz="1400" b="1" dirty="0" smtClean="0">
                          <a:solidFill>
                            <a:schemeClr val="tx1"/>
                          </a:solidFill>
                          <a:latin typeface="+mj-lt"/>
                        </a:rPr>
                        <a:t>. c. 176O, §24</a:t>
                      </a:r>
                    </a:p>
                  </a:txBody>
                  <a:tcPr marL="182880" marR="18288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indent="0" algn="l">
                        <a:buNone/>
                      </a:pPr>
                      <a:r>
                        <a:rPr lang="en-US" sz="1400" baseline="0" dirty="0" smtClean="0">
                          <a:latin typeface="+mj-lt"/>
                        </a:rPr>
                        <a:t>(a) certified </a:t>
                      </a:r>
                      <a:r>
                        <a:rPr lang="en-US" sz="1400" baseline="0" dirty="0" err="1" smtClean="0">
                          <a:latin typeface="+mj-lt"/>
                        </a:rPr>
                        <a:t>RBPOs</a:t>
                      </a:r>
                      <a:r>
                        <a:rPr lang="en-US" sz="1400" baseline="0" dirty="0" smtClean="0">
                          <a:latin typeface="+mj-lt"/>
                        </a:rPr>
                        <a:t> shall create internal appeals processes</a:t>
                      </a:r>
                    </a:p>
                    <a:p>
                      <a:pPr marL="0" indent="0" algn="l">
                        <a:buNone/>
                      </a:pPr>
                      <a:r>
                        <a:rPr lang="en-US" sz="1400" baseline="0" dirty="0" smtClean="0">
                          <a:latin typeface="+mj-lt"/>
                        </a:rPr>
                        <a:t>(b) 14 days/3 days for expedited; written decision</a:t>
                      </a:r>
                    </a:p>
                    <a:p>
                      <a:pPr marL="0" indent="0" algn="l">
                        <a:buNone/>
                      </a:pPr>
                      <a:r>
                        <a:rPr lang="en-US" sz="1400" baseline="0" dirty="0" smtClean="0">
                          <a:latin typeface="+mj-lt"/>
                        </a:rPr>
                        <a:t>(b) </a:t>
                      </a:r>
                      <a:r>
                        <a:rPr lang="en-US" sz="1400" baseline="0" dirty="0" err="1" smtClean="0">
                          <a:latin typeface="+mj-lt"/>
                        </a:rPr>
                        <a:t>RBPO</a:t>
                      </a:r>
                      <a:r>
                        <a:rPr lang="en-US" sz="1400" baseline="0" dirty="0" smtClean="0">
                          <a:latin typeface="+mj-lt"/>
                        </a:rPr>
                        <a:t> shall not prevent patient from seeking outside medical opinion or terminate services while appeal is pending</a:t>
                      </a:r>
                    </a:p>
                    <a:p>
                      <a:pPr algn="l"/>
                      <a:r>
                        <a:rPr lang="en-US" sz="1400" baseline="0" dirty="0" smtClean="0">
                          <a:latin typeface="+mj-lt"/>
                        </a:rPr>
                        <a:t>(d) OPP to establish standard and expedited external review process</a:t>
                      </a:r>
                      <a:endParaRPr lang="en-US" sz="1400" dirty="0">
                        <a:latin typeface="+mj-lt"/>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3">
                        <a:lumMod val="20000"/>
                        <a:lumOff val="80000"/>
                      </a:schemeClr>
                    </a:solidFill>
                  </a:tcPr>
                </a:tc>
                <a:tc>
                  <a:txBody>
                    <a:bodyPr/>
                    <a:lstStyle/>
                    <a:p>
                      <a:pPr algn="l"/>
                      <a:r>
                        <a:rPr lang="en-US" sz="1400" dirty="0" err="1" smtClean="0">
                          <a:latin typeface="+mj-lt"/>
                        </a:rPr>
                        <a:t>ACO</a:t>
                      </a:r>
                      <a:r>
                        <a:rPr lang="en-US" sz="1400" dirty="0" smtClean="0">
                          <a:latin typeface="+mj-lt"/>
                        </a:rPr>
                        <a:t> is</a:t>
                      </a:r>
                      <a:r>
                        <a:rPr lang="en-US" sz="1400" baseline="0" dirty="0" smtClean="0">
                          <a:latin typeface="+mj-lt"/>
                        </a:rPr>
                        <a:t> to follow </a:t>
                      </a:r>
                      <a:r>
                        <a:rPr lang="en-US" sz="1400" baseline="0" dirty="0" err="1" smtClean="0">
                          <a:latin typeface="+mj-lt"/>
                        </a:rPr>
                        <a:t>M.G.L</a:t>
                      </a:r>
                      <a:r>
                        <a:rPr lang="en-US" sz="1400" baseline="0" dirty="0" smtClean="0">
                          <a:latin typeface="+mj-lt"/>
                        </a:rPr>
                        <a:t>. c. </a:t>
                      </a:r>
                      <a:r>
                        <a:rPr lang="en-US" sz="1400" baseline="0" dirty="0" err="1" smtClean="0">
                          <a:latin typeface="+mj-lt"/>
                        </a:rPr>
                        <a:t>176O</a:t>
                      </a:r>
                      <a:r>
                        <a:rPr lang="en-US" sz="1400" baseline="0" dirty="0" smtClean="0">
                          <a:latin typeface="+mj-lt"/>
                        </a:rPr>
                        <a:t>, §24</a:t>
                      </a:r>
                    </a:p>
                    <a:p>
                      <a:pPr algn="l"/>
                      <a:r>
                        <a:rPr lang="en-US" sz="1400" dirty="0" smtClean="0">
                          <a:latin typeface="+mj-lt"/>
                        </a:rPr>
                        <a:t>when developing</a:t>
                      </a:r>
                      <a:r>
                        <a:rPr lang="en-US" sz="1400" baseline="0" dirty="0" smtClean="0">
                          <a:latin typeface="+mj-lt"/>
                        </a:rPr>
                        <a:t> internal appeals plan (see </a:t>
                      </a:r>
                      <a:r>
                        <a:rPr lang="en-US" sz="1400" baseline="0" dirty="0" err="1" smtClean="0">
                          <a:latin typeface="+mj-lt"/>
                        </a:rPr>
                        <a:t>M.G.L</a:t>
                      </a:r>
                      <a:r>
                        <a:rPr lang="en-US" sz="1400" baseline="0" dirty="0" smtClean="0">
                          <a:latin typeface="+mj-lt"/>
                        </a:rPr>
                        <a:t>. c. </a:t>
                      </a:r>
                      <a:r>
                        <a:rPr lang="en-US" sz="1400" baseline="0" dirty="0" err="1" smtClean="0">
                          <a:latin typeface="+mj-lt"/>
                        </a:rPr>
                        <a:t>6D</a:t>
                      </a:r>
                      <a:r>
                        <a:rPr lang="en-US" sz="1400" baseline="0" dirty="0" smtClean="0">
                          <a:latin typeface="+mj-lt"/>
                        </a:rPr>
                        <a:t>, §15(b)(vi))</a:t>
                      </a:r>
                    </a:p>
                  </a:txBody>
                  <a:tcPr anchor="ctr">
                    <a:lnL w="12700" cap="flat" cmpd="sng" algn="ctr">
                      <a:solidFill>
                        <a:schemeClr val="bg1"/>
                      </a:solidFill>
                      <a:prstDash val="solid"/>
                      <a:round/>
                      <a:headEnd type="none" w="med" len="med"/>
                      <a:tailEnd type="none" w="med" len="med"/>
                    </a:lnL>
                    <a:lnR>
                      <a:noFill/>
                    </a:lnR>
                    <a:lnT w="28575"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1584438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Introduction: Objectives of Interim Guidance</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406035202"/>
              </p:ext>
            </p:extLst>
          </p:nvPr>
        </p:nvGraphicFramePr>
        <p:xfrm>
          <a:off x="1143000" y="1143000"/>
          <a:ext cx="73914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685800" y="1712814"/>
            <a:ext cx="609600" cy="6096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Arial" panose="020B0604020202020204" pitchFamily="34" charset="0"/>
                <a:cs typeface="Arial" panose="020B0604020202020204" pitchFamily="34" charset="0"/>
              </a:rPr>
              <a:t>1</a:t>
            </a:r>
            <a:endParaRPr lang="en-US" sz="1400" b="1" dirty="0">
              <a:solidFill>
                <a:schemeClr val="bg1"/>
              </a:solidFill>
              <a:latin typeface="Arial" panose="020B0604020202020204" pitchFamily="34" charset="0"/>
              <a:cs typeface="Arial" panose="020B0604020202020204" pitchFamily="34" charset="0"/>
            </a:endParaRPr>
          </a:p>
        </p:txBody>
      </p:sp>
      <p:sp>
        <p:nvSpPr>
          <p:cNvPr id="6" name="Oval 5"/>
          <p:cNvSpPr/>
          <p:nvPr/>
        </p:nvSpPr>
        <p:spPr>
          <a:xfrm>
            <a:off x="685800" y="2465710"/>
            <a:ext cx="609600" cy="6096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Arial" panose="020B0604020202020204" pitchFamily="34" charset="0"/>
                <a:cs typeface="Arial" panose="020B0604020202020204" pitchFamily="34" charset="0"/>
              </a:rPr>
              <a:t>2</a:t>
            </a:r>
            <a:endParaRPr lang="en-US" sz="1400" b="1" dirty="0">
              <a:solidFill>
                <a:schemeClr val="bg1"/>
              </a:solidFill>
              <a:latin typeface="Arial" panose="020B0604020202020204" pitchFamily="34" charset="0"/>
              <a:cs typeface="Arial" panose="020B0604020202020204" pitchFamily="34" charset="0"/>
            </a:endParaRPr>
          </a:p>
        </p:txBody>
      </p:sp>
      <p:sp>
        <p:nvSpPr>
          <p:cNvPr id="7" name="Oval 6"/>
          <p:cNvSpPr/>
          <p:nvPr/>
        </p:nvSpPr>
        <p:spPr>
          <a:xfrm>
            <a:off x="685800" y="3218606"/>
            <a:ext cx="609600" cy="6096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Arial" panose="020B0604020202020204" pitchFamily="34" charset="0"/>
                <a:cs typeface="Arial" panose="020B0604020202020204" pitchFamily="34" charset="0"/>
              </a:rPr>
              <a:t>3</a:t>
            </a:r>
            <a:endParaRPr lang="en-US" sz="1400" b="1" dirty="0">
              <a:solidFill>
                <a:schemeClr val="bg1"/>
              </a:solidFill>
              <a:latin typeface="Arial" panose="020B0604020202020204" pitchFamily="34" charset="0"/>
              <a:cs typeface="Arial" panose="020B0604020202020204" pitchFamily="34" charset="0"/>
            </a:endParaRPr>
          </a:p>
        </p:txBody>
      </p:sp>
      <p:sp>
        <p:nvSpPr>
          <p:cNvPr id="8" name="Oval 7"/>
          <p:cNvSpPr/>
          <p:nvPr/>
        </p:nvSpPr>
        <p:spPr>
          <a:xfrm>
            <a:off x="685800" y="3971502"/>
            <a:ext cx="609600" cy="6096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Arial" panose="020B0604020202020204" pitchFamily="34" charset="0"/>
                <a:cs typeface="Arial" panose="020B0604020202020204" pitchFamily="34" charset="0"/>
              </a:rPr>
              <a:t>4</a:t>
            </a:r>
            <a:endParaRPr lang="en-US" sz="1400" b="1" dirty="0">
              <a:solidFill>
                <a:schemeClr val="bg1"/>
              </a:solidFill>
              <a:latin typeface="Arial" panose="020B0604020202020204" pitchFamily="34" charset="0"/>
              <a:cs typeface="Arial" panose="020B0604020202020204" pitchFamily="34" charset="0"/>
            </a:endParaRPr>
          </a:p>
        </p:txBody>
      </p:sp>
      <p:sp>
        <p:nvSpPr>
          <p:cNvPr id="9" name="Oval 8"/>
          <p:cNvSpPr/>
          <p:nvPr/>
        </p:nvSpPr>
        <p:spPr>
          <a:xfrm>
            <a:off x="685800" y="4724400"/>
            <a:ext cx="609600" cy="609600"/>
          </a:xfrm>
          <a:prstGeom prst="ellipse">
            <a:avLst/>
          </a:prstGeom>
          <a:solidFill>
            <a:schemeClr val="accent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latin typeface="Arial" panose="020B0604020202020204" pitchFamily="34" charset="0"/>
                <a:cs typeface="Arial" panose="020B0604020202020204" pitchFamily="34" charset="0"/>
              </a:rPr>
              <a:t>5</a:t>
            </a:r>
            <a:endParaRPr lang="en-US" sz="1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234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Introduction: Overview of Proposed Interim Guidance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5193431"/>
              </p:ext>
            </p:extLst>
          </p:nvPr>
        </p:nvGraphicFramePr>
        <p:xfrm>
          <a:off x="457200" y="1295401"/>
          <a:ext cx="82296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0262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8235" y="2743200"/>
            <a:ext cx="10058400" cy="525438"/>
          </a:xfrm>
          <a:prstGeom prst="rect">
            <a:avLst/>
          </a:prstGeom>
          <a:solidFill>
            <a:srgbClr val="FEEDD3">
              <a:alpha val="8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21508870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2745"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ext Placeholder 1"/>
          <p:cNvSpPr>
            <a:spLocks noGrp="1"/>
          </p:cNvSpPr>
          <p:nvPr>
            <p:ph idx="1"/>
          </p:nvPr>
        </p:nvSpPr>
        <p:spPr/>
        <p:txBody>
          <a:bodyPr/>
          <a:lstStyle/>
          <a:p>
            <a:pPr lvl="0"/>
            <a:r>
              <a:rPr lang="en-US" dirty="0" smtClean="0"/>
              <a:t>Introduction to RBPO and ACO Appeals</a:t>
            </a:r>
            <a:endParaRPr lang="en-US" dirty="0"/>
          </a:p>
          <a:p>
            <a:pPr lvl="0"/>
            <a:r>
              <a:rPr lang="en-US" b="1" dirty="0" smtClean="0"/>
              <a:t>Topics of Interest</a:t>
            </a:r>
          </a:p>
          <a:p>
            <a:pPr lvl="1"/>
            <a:r>
              <a:rPr lang="en-US" dirty="0" smtClean="0"/>
              <a:t>Notice</a:t>
            </a:r>
          </a:p>
          <a:p>
            <a:pPr lvl="1"/>
            <a:r>
              <a:rPr lang="en-US" dirty="0" smtClean="0"/>
              <a:t>Types of Issues for Appeal</a:t>
            </a:r>
          </a:p>
          <a:p>
            <a:pPr lvl="1"/>
            <a:r>
              <a:rPr lang="en-US" dirty="0" smtClean="0"/>
              <a:t>Standard of Review</a:t>
            </a:r>
          </a:p>
          <a:p>
            <a:pPr lvl="1"/>
            <a:r>
              <a:rPr lang="en-US" dirty="0" smtClean="0"/>
              <a:t>Reporting</a:t>
            </a:r>
          </a:p>
          <a:p>
            <a:pPr lvl="1"/>
            <a:r>
              <a:rPr lang="en-US" dirty="0" smtClean="0"/>
              <a:t>Ongoing Role of OPP</a:t>
            </a:r>
          </a:p>
          <a:p>
            <a:pPr lvl="0"/>
            <a:r>
              <a:rPr lang="en-US" dirty="0" smtClean="0"/>
              <a:t>Stakeholder Input on Best Practices</a:t>
            </a:r>
            <a:endParaRPr lang="en-US" dirty="0"/>
          </a:p>
        </p:txBody>
      </p:sp>
      <p:sp>
        <p:nvSpPr>
          <p:cNvPr id="3" name="Title 2"/>
          <p:cNvSpPr>
            <a:spLocks noGrp="1"/>
          </p:cNvSpPr>
          <p:nvPr>
            <p:ph type="ctrTitle"/>
          </p:nvPr>
        </p:nvSpPr>
        <p:spPr/>
        <p:txBody>
          <a:bodyPr/>
          <a:lstStyle/>
          <a:p>
            <a:r>
              <a:rPr lang="en-US" dirty="0" smtClean="0"/>
              <a:t>AGENDA</a:t>
            </a:r>
            <a:endParaRPr lang="en-US" dirty="0"/>
          </a:p>
        </p:txBody>
      </p:sp>
    </p:spTree>
    <p:extLst>
      <p:ext uri="{BB962C8B-B14F-4D97-AF65-F5344CB8AC3E}">
        <p14:creationId xmlns:p14="http://schemas.microsoft.com/office/powerpoint/2010/main" val="4206780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84754595"/>
              </p:ext>
            </p:extLst>
          </p:nvPr>
        </p:nvGraphicFramePr>
        <p:xfrm>
          <a:off x="457200" y="1295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ctrTitle"/>
          </p:nvPr>
        </p:nvSpPr>
        <p:spPr/>
        <p:txBody>
          <a:bodyPr/>
          <a:lstStyle/>
          <a:p>
            <a:r>
              <a:rPr lang="en-US" dirty="0" smtClean="0"/>
              <a:t>Notice</a:t>
            </a:r>
            <a:endParaRPr lang="en-US" dirty="0"/>
          </a:p>
        </p:txBody>
      </p:sp>
    </p:spTree>
    <p:extLst>
      <p:ext uri="{BB962C8B-B14F-4D97-AF65-F5344CB8AC3E}">
        <p14:creationId xmlns:p14="http://schemas.microsoft.com/office/powerpoint/2010/main" val="3883340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6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HPC Powerpoint template_blank">
  <a:themeElements>
    <a:clrScheme name="HPC color theme">
      <a:dk1>
        <a:sysClr val="windowText" lastClr="000000"/>
      </a:dk1>
      <a:lt1>
        <a:sysClr val="window" lastClr="FFFFFF"/>
      </a:lt1>
      <a:dk2>
        <a:srgbClr val="A5A5A5"/>
      </a:dk2>
      <a:lt2>
        <a:srgbClr val="718DB9"/>
      </a:lt2>
      <a:accent1>
        <a:srgbClr val="094975"/>
      </a:accent1>
      <a:accent2>
        <a:srgbClr val="F2682A"/>
      </a:accent2>
      <a:accent3>
        <a:srgbClr val="FAA721"/>
      </a:accent3>
      <a:accent4>
        <a:srgbClr val="33A0C8"/>
      </a:accent4>
      <a:accent5>
        <a:srgbClr val="C0504D"/>
      </a:accent5>
      <a:accent6>
        <a:srgbClr val="9BBB59"/>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HPC Powerpoint template_blank">
  <a:themeElements>
    <a:clrScheme name="HPC color theme">
      <a:dk1>
        <a:sysClr val="windowText" lastClr="000000"/>
      </a:dk1>
      <a:lt1>
        <a:sysClr val="window" lastClr="FFFFFF"/>
      </a:lt1>
      <a:dk2>
        <a:srgbClr val="A5A5A5"/>
      </a:dk2>
      <a:lt2>
        <a:srgbClr val="718DB9"/>
      </a:lt2>
      <a:accent1>
        <a:srgbClr val="094975"/>
      </a:accent1>
      <a:accent2>
        <a:srgbClr val="F2682A"/>
      </a:accent2>
      <a:accent3>
        <a:srgbClr val="FAA721"/>
      </a:accent3>
      <a:accent4>
        <a:srgbClr val="33A0C8"/>
      </a:accent4>
      <a:accent5>
        <a:srgbClr val="C0504D"/>
      </a:accent5>
      <a:accent6>
        <a:srgbClr val="9BBB59"/>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HPC Powerpoint template_blank">
  <a:themeElements>
    <a:clrScheme name="HPC color theme">
      <a:dk1>
        <a:sysClr val="windowText" lastClr="000000"/>
      </a:dk1>
      <a:lt1>
        <a:sysClr val="window" lastClr="FFFFFF"/>
      </a:lt1>
      <a:dk2>
        <a:srgbClr val="A5A5A5"/>
      </a:dk2>
      <a:lt2>
        <a:srgbClr val="718DB9"/>
      </a:lt2>
      <a:accent1>
        <a:srgbClr val="094975"/>
      </a:accent1>
      <a:accent2>
        <a:srgbClr val="F2682A"/>
      </a:accent2>
      <a:accent3>
        <a:srgbClr val="FAA721"/>
      </a:accent3>
      <a:accent4>
        <a:srgbClr val="33A0C8"/>
      </a:accent4>
      <a:accent5>
        <a:srgbClr val="C0504D"/>
      </a:accent5>
      <a:accent6>
        <a:srgbClr val="9BBB59"/>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HPC Powerpoint template_blank">
  <a:themeElements>
    <a:clrScheme name="HPC color theme">
      <a:dk1>
        <a:sysClr val="windowText" lastClr="000000"/>
      </a:dk1>
      <a:lt1>
        <a:sysClr val="window" lastClr="FFFFFF"/>
      </a:lt1>
      <a:dk2>
        <a:srgbClr val="A5A5A5"/>
      </a:dk2>
      <a:lt2>
        <a:srgbClr val="718DB9"/>
      </a:lt2>
      <a:accent1>
        <a:srgbClr val="094975"/>
      </a:accent1>
      <a:accent2>
        <a:srgbClr val="F2682A"/>
      </a:accent2>
      <a:accent3>
        <a:srgbClr val="FAA721"/>
      </a:accent3>
      <a:accent4>
        <a:srgbClr val="33A0C8"/>
      </a:accent4>
      <a:accent5>
        <a:srgbClr val="C0504D"/>
      </a:accent5>
      <a:accent6>
        <a:srgbClr val="9BBB59"/>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HPC Powerpoint template_blank</Template>
  <TotalTime>2277</TotalTime>
  <Words>1230</Words>
  <Application>Microsoft Office PowerPoint</Application>
  <PresentationFormat>On-screen Show (4:3)</PresentationFormat>
  <Paragraphs>163</Paragraphs>
  <Slides>18</Slides>
  <Notes>2</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18</vt:i4>
      </vt:variant>
    </vt:vector>
  </HeadingPairs>
  <TitlesOfParts>
    <vt:vector size="23" baseType="lpstr">
      <vt:lpstr>HPC Powerpoint template_blank</vt:lpstr>
      <vt:lpstr>2_HPC Powerpoint template_blank</vt:lpstr>
      <vt:lpstr>1_HPC Powerpoint template_blank</vt:lpstr>
      <vt:lpstr>3_HPC Powerpoint template_blank</vt:lpstr>
      <vt:lpstr>think-cell Slide</vt:lpstr>
      <vt:lpstr>PowerPoint Presentation</vt:lpstr>
      <vt:lpstr>AGENDA</vt:lpstr>
      <vt:lpstr>AGENDA</vt:lpstr>
      <vt:lpstr>Introduction: Appeals Processes for RBPOs and ACOs</vt:lpstr>
      <vt:lpstr>Introduction: Statutory Requirements</vt:lpstr>
      <vt:lpstr>Introduction: Objectives of Interim Guidance</vt:lpstr>
      <vt:lpstr>Introduction: Overview of Proposed Interim Guidance</vt:lpstr>
      <vt:lpstr>AGENDA</vt:lpstr>
      <vt:lpstr>Notice</vt:lpstr>
      <vt:lpstr>Types of Issues for RBPO and ACO Appeals</vt:lpstr>
      <vt:lpstr>Case Example – Carrier Appeals Process</vt:lpstr>
      <vt:lpstr>Case Example – RBPO/ACO Appeals Process</vt:lpstr>
      <vt:lpstr>Standard of Review</vt:lpstr>
      <vt:lpstr>Reporting</vt:lpstr>
      <vt:lpstr>Ongoing Role of OPP</vt:lpstr>
      <vt:lpstr>AGENDA</vt:lpstr>
      <vt:lpstr>Stakeholder Discussion: Best Practices</vt:lpstr>
      <vt:lpstr>PowerPoint Presentation</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2016-03-11T14:39:15Z</dcterms:created>
  <dc:creator>ANF</dc:creator>
  <lastModifiedBy>ANF</lastModifiedBy>
  <lastPrinted>2016-07-19T21:39:07Z</lastPrinted>
  <dcterms:modified xsi:type="dcterms:W3CDTF">2016-07-19T21:39:57Z</dcterms:modified>
  <revision>63</revision>
  <dc:title>PowerPoint Presentation</dc:title>
</coreProperties>
</file>