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58" r:id="rId4"/>
    <p:sldId id="260" r:id="rId5"/>
    <p:sldId id="291" r:id="rId6"/>
    <p:sldId id="352" r:id="rId7"/>
    <p:sldId id="354" r:id="rId8"/>
    <p:sldId id="355" r:id="rId9"/>
    <p:sldId id="356" r:id="rId10"/>
    <p:sldId id="359" r:id="rId11"/>
    <p:sldId id="357" r:id="rId12"/>
    <p:sldId id="360" r:id="rId13"/>
    <p:sldId id="358" r:id="rId14"/>
    <p:sldId id="361" r:id="rId15"/>
    <p:sldId id="362" r:id="rId16"/>
    <p:sldId id="353" r:id="rId17"/>
    <p:sldId id="343" r:id="rId18"/>
    <p:sldId id="28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rterian, Susannah (EHS)" initials="AS(" lastIdx="3" clrIdx="0">
    <p:extLst>
      <p:ext uri="{19B8F6BF-5375-455C-9EA6-DF929625EA0E}">
        <p15:presenceInfo xmlns:p15="http://schemas.microsoft.com/office/powerpoint/2012/main" userId="S::Susannah.Arterian@mass.gov::e6b51d8b-7e60-4f19-9ca3-f369ccb04815" providerId="AD"/>
      </p:ext>
    </p:extLst>
  </p:cmAuthor>
  <p:cmAuthor id="2" name="Hall, Emily" initials="HE" lastIdx="4" clrIdx="1">
    <p:extLst>
      <p:ext uri="{19B8F6BF-5375-455C-9EA6-DF929625EA0E}">
        <p15:presenceInfo xmlns:p15="http://schemas.microsoft.com/office/powerpoint/2012/main" userId="S::Emily.Hall@umassmed.edu::fac30f69-1181-4750-8c0e-2613bc7bf6c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CDAC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5" autoAdjust="0"/>
    <p:restoredTop sz="96357" autoAdjust="0"/>
  </p:normalViewPr>
  <p:slideViewPr>
    <p:cSldViewPr snapToGrid="0">
      <p:cViewPr varScale="1">
        <p:scale>
          <a:sx n="110" d="100"/>
          <a:sy n="110" d="100"/>
        </p:scale>
        <p:origin x="1626"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D5E5E3-73B5-41D3-A943-E64A9FEC5E15}" type="datetimeFigureOut">
              <a:rPr lang="en-US" smtClean="0"/>
              <a:t>10/24/2021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255D70-E2DB-445C-BBDB-2B20A95DB772}" type="slidenum">
              <a:rPr lang="en-US" smtClean="0"/>
              <a:t>‹#›</a:t>
            </a:fld>
            <a:endParaRPr lang="en-US"/>
          </a:p>
        </p:txBody>
      </p:sp>
    </p:spTree>
    <p:extLst>
      <p:ext uri="{BB962C8B-B14F-4D97-AF65-F5344CB8AC3E}">
        <p14:creationId xmlns:p14="http://schemas.microsoft.com/office/powerpoint/2010/main" val="2179140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255D70-E2DB-445C-BBDB-2B20A95DB772}" type="slidenum">
              <a:rPr lang="en-US" smtClean="0"/>
              <a:t>11</a:t>
            </a:fld>
            <a:endParaRPr lang="en-US"/>
          </a:p>
        </p:txBody>
      </p:sp>
    </p:spTree>
    <p:extLst>
      <p:ext uri="{BB962C8B-B14F-4D97-AF65-F5344CB8AC3E}">
        <p14:creationId xmlns:p14="http://schemas.microsoft.com/office/powerpoint/2010/main" val="8434284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F8674E-25F1-4306-8848-B87F0F46EAAB}" type="datetime1">
              <a:rPr lang="en-US" smtClean="0"/>
              <a:t>10/24/2021</a:t>
            </a:fld>
            <a:endParaRPr lang="en-US"/>
          </a:p>
        </p:txBody>
      </p:sp>
      <p:sp>
        <p:nvSpPr>
          <p:cNvPr id="5" name="Footer Placeholder 4"/>
          <p:cNvSpPr>
            <a:spLocks noGrp="1"/>
          </p:cNvSpPr>
          <p:nvPr>
            <p:ph type="ftr" sz="quarter" idx="11"/>
          </p:nvPr>
        </p:nvSpPr>
        <p:spPr/>
        <p:txBody>
          <a:bodyPr/>
          <a:lstStyle/>
          <a:p>
            <a:r>
              <a:rPr lang="en-US"/>
              <a:t>School-Based Medicaid Program | www.mass.gov/masshealth/schools</a:t>
            </a:r>
          </a:p>
        </p:txBody>
      </p:sp>
      <p:sp>
        <p:nvSpPr>
          <p:cNvPr id="6" name="Slide Number Placeholder 5"/>
          <p:cNvSpPr>
            <a:spLocks noGrp="1"/>
          </p:cNvSpPr>
          <p:nvPr>
            <p:ph type="sldNum" sz="quarter" idx="12"/>
          </p:nvPr>
        </p:nvSpPr>
        <p:spPr/>
        <p:txBody>
          <a:bodyPr/>
          <a:lstStyle/>
          <a:p>
            <a:fld id="{2A9FCD8C-33D1-435B-9428-3CB96FB7D6DB}" type="slidenum">
              <a:rPr lang="en-US" smtClean="0"/>
              <a:t>‹#›</a:t>
            </a:fld>
            <a:endParaRPr lang="en-US"/>
          </a:p>
        </p:txBody>
      </p:sp>
    </p:spTree>
    <p:extLst>
      <p:ext uri="{BB962C8B-B14F-4D97-AF65-F5344CB8AC3E}">
        <p14:creationId xmlns:p14="http://schemas.microsoft.com/office/powerpoint/2010/main" val="1469930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E826F31-AE2E-43C2-863E-1E196E888182}" type="datetime1">
              <a:rPr lang="en-US" smtClean="0"/>
              <a:t>10/24/2021</a:t>
            </a:fld>
            <a:endParaRPr lang="en-US"/>
          </a:p>
        </p:txBody>
      </p:sp>
      <p:sp>
        <p:nvSpPr>
          <p:cNvPr id="5" name="Footer Placeholder 4"/>
          <p:cNvSpPr>
            <a:spLocks noGrp="1"/>
          </p:cNvSpPr>
          <p:nvPr>
            <p:ph type="ftr" sz="quarter" idx="11"/>
          </p:nvPr>
        </p:nvSpPr>
        <p:spPr/>
        <p:txBody>
          <a:bodyPr/>
          <a:lstStyle/>
          <a:p>
            <a:r>
              <a:rPr lang="en-US"/>
              <a:t>School-Based Medicaid Program | www.mass.gov/masshealth/schools</a:t>
            </a:r>
          </a:p>
        </p:txBody>
      </p:sp>
      <p:sp>
        <p:nvSpPr>
          <p:cNvPr id="6" name="Slide Number Placeholder 5"/>
          <p:cNvSpPr>
            <a:spLocks noGrp="1"/>
          </p:cNvSpPr>
          <p:nvPr>
            <p:ph type="sldNum" sz="quarter" idx="12"/>
          </p:nvPr>
        </p:nvSpPr>
        <p:spPr/>
        <p:txBody>
          <a:bodyPr/>
          <a:lstStyle/>
          <a:p>
            <a:fld id="{2A9FCD8C-33D1-435B-9428-3CB96FB7D6DB}" type="slidenum">
              <a:rPr lang="en-US" smtClean="0"/>
              <a:t>‹#›</a:t>
            </a:fld>
            <a:endParaRPr lang="en-US"/>
          </a:p>
        </p:txBody>
      </p:sp>
    </p:spTree>
    <p:extLst>
      <p:ext uri="{BB962C8B-B14F-4D97-AF65-F5344CB8AC3E}">
        <p14:creationId xmlns:p14="http://schemas.microsoft.com/office/powerpoint/2010/main" val="2008947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44F212-BDBE-486A-986F-4BA830F648F4}" type="datetime1">
              <a:rPr lang="en-US" smtClean="0"/>
              <a:t>10/24/2021</a:t>
            </a:fld>
            <a:endParaRPr lang="en-US"/>
          </a:p>
        </p:txBody>
      </p:sp>
      <p:sp>
        <p:nvSpPr>
          <p:cNvPr id="5" name="Footer Placeholder 4"/>
          <p:cNvSpPr>
            <a:spLocks noGrp="1"/>
          </p:cNvSpPr>
          <p:nvPr>
            <p:ph type="ftr" sz="quarter" idx="11"/>
          </p:nvPr>
        </p:nvSpPr>
        <p:spPr/>
        <p:txBody>
          <a:bodyPr/>
          <a:lstStyle/>
          <a:p>
            <a:r>
              <a:rPr lang="en-US"/>
              <a:t>School-Based Medicaid Program | www.mass.gov/masshealth/schools</a:t>
            </a:r>
          </a:p>
        </p:txBody>
      </p:sp>
      <p:sp>
        <p:nvSpPr>
          <p:cNvPr id="6" name="Slide Number Placeholder 5"/>
          <p:cNvSpPr>
            <a:spLocks noGrp="1"/>
          </p:cNvSpPr>
          <p:nvPr>
            <p:ph type="sldNum" sz="quarter" idx="12"/>
          </p:nvPr>
        </p:nvSpPr>
        <p:spPr/>
        <p:txBody>
          <a:bodyPr/>
          <a:lstStyle/>
          <a:p>
            <a:fld id="{2A9FCD8C-33D1-435B-9428-3CB96FB7D6DB}" type="slidenum">
              <a:rPr lang="en-US" smtClean="0"/>
              <a:t>‹#›</a:t>
            </a:fld>
            <a:endParaRPr lang="en-US"/>
          </a:p>
        </p:txBody>
      </p:sp>
    </p:spTree>
    <p:extLst>
      <p:ext uri="{BB962C8B-B14F-4D97-AF65-F5344CB8AC3E}">
        <p14:creationId xmlns:p14="http://schemas.microsoft.com/office/powerpoint/2010/main" val="1709306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C68B06-E1C6-414A-961C-145403F13A1B}" type="datetime1">
              <a:rPr lang="en-US" smtClean="0"/>
              <a:t>10/24/2021</a:t>
            </a:fld>
            <a:endParaRPr lang="en-US"/>
          </a:p>
        </p:txBody>
      </p:sp>
      <p:sp>
        <p:nvSpPr>
          <p:cNvPr id="5" name="Footer Placeholder 4"/>
          <p:cNvSpPr>
            <a:spLocks noGrp="1"/>
          </p:cNvSpPr>
          <p:nvPr>
            <p:ph type="ftr" sz="quarter" idx="11"/>
          </p:nvPr>
        </p:nvSpPr>
        <p:spPr/>
        <p:txBody>
          <a:bodyPr/>
          <a:lstStyle/>
          <a:p>
            <a:r>
              <a:rPr lang="en-US"/>
              <a:t>School-Based Medicaid Program | www.mass.gov/masshealth/schools</a:t>
            </a:r>
          </a:p>
        </p:txBody>
      </p:sp>
      <p:sp>
        <p:nvSpPr>
          <p:cNvPr id="6" name="Slide Number Placeholder 5"/>
          <p:cNvSpPr>
            <a:spLocks noGrp="1"/>
          </p:cNvSpPr>
          <p:nvPr>
            <p:ph type="sldNum" sz="quarter" idx="12"/>
          </p:nvPr>
        </p:nvSpPr>
        <p:spPr/>
        <p:txBody>
          <a:bodyPr/>
          <a:lstStyle/>
          <a:p>
            <a:fld id="{2A9FCD8C-33D1-435B-9428-3CB96FB7D6DB}" type="slidenum">
              <a:rPr lang="en-US" smtClean="0"/>
              <a:t>‹#›</a:t>
            </a:fld>
            <a:endParaRPr lang="en-US"/>
          </a:p>
        </p:txBody>
      </p:sp>
    </p:spTree>
    <p:extLst>
      <p:ext uri="{BB962C8B-B14F-4D97-AF65-F5344CB8AC3E}">
        <p14:creationId xmlns:p14="http://schemas.microsoft.com/office/powerpoint/2010/main" val="3301343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37480C5-46A9-4452-AFA6-33620B3A7A9B}" type="datetime1">
              <a:rPr lang="en-US" smtClean="0"/>
              <a:t>10/24/2021</a:t>
            </a:fld>
            <a:endParaRPr lang="en-US"/>
          </a:p>
        </p:txBody>
      </p:sp>
      <p:sp>
        <p:nvSpPr>
          <p:cNvPr id="5" name="Footer Placeholder 4"/>
          <p:cNvSpPr>
            <a:spLocks noGrp="1"/>
          </p:cNvSpPr>
          <p:nvPr>
            <p:ph type="ftr" sz="quarter" idx="11"/>
          </p:nvPr>
        </p:nvSpPr>
        <p:spPr/>
        <p:txBody>
          <a:bodyPr/>
          <a:lstStyle/>
          <a:p>
            <a:r>
              <a:rPr lang="en-US"/>
              <a:t>School-Based Medicaid Program | www.mass.gov/masshealth/schools</a:t>
            </a:r>
          </a:p>
        </p:txBody>
      </p:sp>
      <p:sp>
        <p:nvSpPr>
          <p:cNvPr id="6" name="Slide Number Placeholder 5"/>
          <p:cNvSpPr>
            <a:spLocks noGrp="1"/>
          </p:cNvSpPr>
          <p:nvPr>
            <p:ph type="sldNum" sz="quarter" idx="12"/>
          </p:nvPr>
        </p:nvSpPr>
        <p:spPr/>
        <p:txBody>
          <a:bodyPr/>
          <a:lstStyle/>
          <a:p>
            <a:fld id="{2A9FCD8C-33D1-435B-9428-3CB96FB7D6DB}" type="slidenum">
              <a:rPr lang="en-US" smtClean="0"/>
              <a:t>‹#›</a:t>
            </a:fld>
            <a:endParaRPr lang="en-US"/>
          </a:p>
        </p:txBody>
      </p:sp>
    </p:spTree>
    <p:extLst>
      <p:ext uri="{BB962C8B-B14F-4D97-AF65-F5344CB8AC3E}">
        <p14:creationId xmlns:p14="http://schemas.microsoft.com/office/powerpoint/2010/main" val="1711846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6F62A0B-5383-4468-8BC9-39916A67F4E6}" type="datetime1">
              <a:rPr lang="en-US" smtClean="0"/>
              <a:t>10/24/2021</a:t>
            </a:fld>
            <a:endParaRPr lang="en-US"/>
          </a:p>
        </p:txBody>
      </p:sp>
      <p:sp>
        <p:nvSpPr>
          <p:cNvPr id="6" name="Footer Placeholder 5"/>
          <p:cNvSpPr>
            <a:spLocks noGrp="1"/>
          </p:cNvSpPr>
          <p:nvPr>
            <p:ph type="ftr" sz="quarter" idx="11"/>
          </p:nvPr>
        </p:nvSpPr>
        <p:spPr/>
        <p:txBody>
          <a:bodyPr/>
          <a:lstStyle/>
          <a:p>
            <a:r>
              <a:rPr lang="en-US"/>
              <a:t>School-Based Medicaid Program | www.mass.gov/masshealth/schools</a:t>
            </a:r>
          </a:p>
        </p:txBody>
      </p:sp>
      <p:sp>
        <p:nvSpPr>
          <p:cNvPr id="7" name="Slide Number Placeholder 6"/>
          <p:cNvSpPr>
            <a:spLocks noGrp="1"/>
          </p:cNvSpPr>
          <p:nvPr>
            <p:ph type="sldNum" sz="quarter" idx="12"/>
          </p:nvPr>
        </p:nvSpPr>
        <p:spPr/>
        <p:txBody>
          <a:bodyPr/>
          <a:lstStyle/>
          <a:p>
            <a:fld id="{2A9FCD8C-33D1-435B-9428-3CB96FB7D6DB}" type="slidenum">
              <a:rPr lang="en-US" smtClean="0"/>
              <a:t>‹#›</a:t>
            </a:fld>
            <a:endParaRPr lang="en-US"/>
          </a:p>
        </p:txBody>
      </p:sp>
    </p:spTree>
    <p:extLst>
      <p:ext uri="{BB962C8B-B14F-4D97-AF65-F5344CB8AC3E}">
        <p14:creationId xmlns:p14="http://schemas.microsoft.com/office/powerpoint/2010/main" val="3929056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F20557C-6B91-4A83-9B6C-F61EF0F6B849}" type="datetime1">
              <a:rPr lang="en-US" smtClean="0"/>
              <a:t>10/24/2021</a:t>
            </a:fld>
            <a:endParaRPr lang="en-US"/>
          </a:p>
        </p:txBody>
      </p:sp>
      <p:sp>
        <p:nvSpPr>
          <p:cNvPr id="8" name="Footer Placeholder 7"/>
          <p:cNvSpPr>
            <a:spLocks noGrp="1"/>
          </p:cNvSpPr>
          <p:nvPr>
            <p:ph type="ftr" sz="quarter" idx="11"/>
          </p:nvPr>
        </p:nvSpPr>
        <p:spPr/>
        <p:txBody>
          <a:bodyPr/>
          <a:lstStyle/>
          <a:p>
            <a:r>
              <a:rPr lang="en-US"/>
              <a:t>School-Based Medicaid Program | www.mass.gov/masshealth/schools</a:t>
            </a:r>
          </a:p>
        </p:txBody>
      </p:sp>
      <p:sp>
        <p:nvSpPr>
          <p:cNvPr id="9" name="Slide Number Placeholder 8"/>
          <p:cNvSpPr>
            <a:spLocks noGrp="1"/>
          </p:cNvSpPr>
          <p:nvPr>
            <p:ph type="sldNum" sz="quarter" idx="12"/>
          </p:nvPr>
        </p:nvSpPr>
        <p:spPr/>
        <p:txBody>
          <a:bodyPr/>
          <a:lstStyle/>
          <a:p>
            <a:fld id="{2A9FCD8C-33D1-435B-9428-3CB96FB7D6DB}" type="slidenum">
              <a:rPr lang="en-US" smtClean="0"/>
              <a:t>‹#›</a:t>
            </a:fld>
            <a:endParaRPr lang="en-US"/>
          </a:p>
        </p:txBody>
      </p:sp>
    </p:spTree>
    <p:extLst>
      <p:ext uri="{BB962C8B-B14F-4D97-AF65-F5344CB8AC3E}">
        <p14:creationId xmlns:p14="http://schemas.microsoft.com/office/powerpoint/2010/main" val="298119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D50B5C6A-498B-440A-9B14-A4B445EE2473}"/>
              </a:ext>
            </a:extLst>
          </p:cNvPr>
          <p:cNvSpPr txBox="1"/>
          <p:nvPr userDrawn="1"/>
        </p:nvSpPr>
        <p:spPr>
          <a:xfrm rot="20299489">
            <a:off x="1287261" y="1518083"/>
            <a:ext cx="6569476" cy="3416320"/>
          </a:xfrm>
          <a:prstGeom prst="rect">
            <a:avLst/>
          </a:prstGeom>
          <a:noFill/>
        </p:spPr>
        <p:txBody>
          <a:bodyPr wrap="square" rtlCol="0">
            <a:spAutoFit/>
          </a:bodyPr>
          <a:lstStyle/>
          <a:p>
            <a:pPr algn="ctr"/>
            <a:r>
              <a:rPr lang="en-US" sz="5400" dirty="0">
                <a:solidFill>
                  <a:schemeClr val="bg1">
                    <a:lumMod val="85000"/>
                  </a:schemeClr>
                </a:solidFill>
              </a:rPr>
              <a:t>CONFIDENTIAL DRAFT</a:t>
            </a:r>
          </a:p>
          <a:p>
            <a:pPr algn="ctr"/>
            <a:r>
              <a:rPr lang="en-US" sz="5400" dirty="0">
                <a:solidFill>
                  <a:schemeClr val="bg1">
                    <a:lumMod val="85000"/>
                  </a:schemeClr>
                </a:solidFill>
              </a:rPr>
              <a:t>POLICIES UNDER</a:t>
            </a:r>
          </a:p>
          <a:p>
            <a:pPr algn="ctr"/>
            <a:r>
              <a:rPr lang="en-US" sz="5400" dirty="0">
                <a:solidFill>
                  <a:schemeClr val="bg1">
                    <a:lumMod val="85000"/>
                  </a:schemeClr>
                </a:solidFill>
              </a:rPr>
              <a:t>DEVELOPMENT</a:t>
            </a:r>
          </a:p>
          <a:p>
            <a:pPr algn="ctr"/>
            <a:r>
              <a:rPr lang="en-US" sz="5400" dirty="0">
                <a:solidFill>
                  <a:schemeClr val="bg1">
                    <a:lumMod val="85000"/>
                  </a:schemeClr>
                </a:solidFill>
              </a:rPr>
              <a:t>DO NOT DISTRIBUTE</a:t>
            </a:r>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EBB6114-BAE9-4176-B7AC-64B70E25240F}" type="datetime1">
              <a:rPr lang="en-US" smtClean="0"/>
              <a:t>10/24/2021</a:t>
            </a:fld>
            <a:endParaRPr lang="en-US"/>
          </a:p>
        </p:txBody>
      </p:sp>
      <p:sp>
        <p:nvSpPr>
          <p:cNvPr id="4" name="Footer Placeholder 3"/>
          <p:cNvSpPr>
            <a:spLocks noGrp="1"/>
          </p:cNvSpPr>
          <p:nvPr>
            <p:ph type="ftr" sz="quarter" idx="11"/>
          </p:nvPr>
        </p:nvSpPr>
        <p:spPr/>
        <p:txBody>
          <a:bodyPr/>
          <a:lstStyle/>
          <a:p>
            <a:r>
              <a:rPr lang="en-US"/>
              <a:t>School-Based Medicaid Program | www.mass.gov/masshealth/schools</a:t>
            </a:r>
          </a:p>
        </p:txBody>
      </p:sp>
      <p:sp>
        <p:nvSpPr>
          <p:cNvPr id="5" name="Slide Number Placeholder 4"/>
          <p:cNvSpPr>
            <a:spLocks noGrp="1"/>
          </p:cNvSpPr>
          <p:nvPr>
            <p:ph type="sldNum" sz="quarter" idx="12"/>
          </p:nvPr>
        </p:nvSpPr>
        <p:spPr/>
        <p:txBody>
          <a:bodyPr/>
          <a:lstStyle/>
          <a:p>
            <a:fld id="{2A9FCD8C-33D1-435B-9428-3CB96FB7D6DB}" type="slidenum">
              <a:rPr lang="en-US" smtClean="0"/>
              <a:t>‹#›</a:t>
            </a:fld>
            <a:endParaRPr lang="en-US"/>
          </a:p>
        </p:txBody>
      </p:sp>
    </p:spTree>
    <p:extLst>
      <p:ext uri="{BB962C8B-B14F-4D97-AF65-F5344CB8AC3E}">
        <p14:creationId xmlns:p14="http://schemas.microsoft.com/office/powerpoint/2010/main" val="1361447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3A193B-DE54-4BFC-B257-CC30CEA27126}" type="datetime1">
              <a:rPr lang="en-US" smtClean="0"/>
              <a:t>10/24/2021</a:t>
            </a:fld>
            <a:endParaRPr lang="en-US"/>
          </a:p>
        </p:txBody>
      </p:sp>
      <p:sp>
        <p:nvSpPr>
          <p:cNvPr id="3" name="Footer Placeholder 2"/>
          <p:cNvSpPr>
            <a:spLocks noGrp="1"/>
          </p:cNvSpPr>
          <p:nvPr>
            <p:ph type="ftr" sz="quarter" idx="11"/>
          </p:nvPr>
        </p:nvSpPr>
        <p:spPr/>
        <p:txBody>
          <a:bodyPr/>
          <a:lstStyle>
            <a:lvl1pPr>
              <a:defRPr sz="1100">
                <a:solidFill>
                  <a:schemeClr val="tx1"/>
                </a:solidFill>
              </a:defRPr>
            </a:lvl1pPr>
          </a:lstStyle>
          <a:p>
            <a:r>
              <a:rPr lang="en-US" dirty="0"/>
              <a:t>School-Based Medicaid Program | www.mass.gov/masshealth/schools</a:t>
            </a:r>
            <a:endParaRPr lang="en-US" sz="1100" dirty="0"/>
          </a:p>
        </p:txBody>
      </p:sp>
      <p:sp>
        <p:nvSpPr>
          <p:cNvPr id="4" name="Slide Number Placeholder 3"/>
          <p:cNvSpPr>
            <a:spLocks noGrp="1"/>
          </p:cNvSpPr>
          <p:nvPr>
            <p:ph type="sldNum" sz="quarter" idx="12"/>
          </p:nvPr>
        </p:nvSpPr>
        <p:spPr/>
        <p:txBody>
          <a:bodyPr/>
          <a:lstStyle>
            <a:lvl1pPr>
              <a:defRPr sz="1100">
                <a:solidFill>
                  <a:schemeClr val="tx1"/>
                </a:solidFill>
              </a:defRPr>
            </a:lvl1pPr>
          </a:lstStyle>
          <a:p>
            <a:fld id="{2A9FCD8C-33D1-435B-9428-3CB96FB7D6DB}" type="slidenum">
              <a:rPr lang="en-US" smtClean="0"/>
              <a:pPr/>
              <a:t>‹#›</a:t>
            </a:fld>
            <a:endParaRPr lang="en-US" dirty="0"/>
          </a:p>
        </p:txBody>
      </p:sp>
    </p:spTree>
    <p:extLst>
      <p:ext uri="{BB962C8B-B14F-4D97-AF65-F5344CB8AC3E}">
        <p14:creationId xmlns:p14="http://schemas.microsoft.com/office/powerpoint/2010/main" val="2871492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E91DA77-EC12-4B9E-B5BE-7C538DD8EBA1}" type="datetime1">
              <a:rPr lang="en-US" smtClean="0"/>
              <a:t>10/24/2021</a:t>
            </a:fld>
            <a:endParaRPr lang="en-US"/>
          </a:p>
        </p:txBody>
      </p:sp>
      <p:sp>
        <p:nvSpPr>
          <p:cNvPr id="6" name="Footer Placeholder 5"/>
          <p:cNvSpPr>
            <a:spLocks noGrp="1"/>
          </p:cNvSpPr>
          <p:nvPr>
            <p:ph type="ftr" sz="quarter" idx="11"/>
          </p:nvPr>
        </p:nvSpPr>
        <p:spPr/>
        <p:txBody>
          <a:bodyPr/>
          <a:lstStyle/>
          <a:p>
            <a:r>
              <a:rPr lang="en-US"/>
              <a:t>School-Based Medicaid Program | www.mass.gov/masshealth/schools</a:t>
            </a:r>
          </a:p>
        </p:txBody>
      </p:sp>
      <p:sp>
        <p:nvSpPr>
          <p:cNvPr id="7" name="Slide Number Placeholder 6"/>
          <p:cNvSpPr>
            <a:spLocks noGrp="1"/>
          </p:cNvSpPr>
          <p:nvPr>
            <p:ph type="sldNum" sz="quarter" idx="12"/>
          </p:nvPr>
        </p:nvSpPr>
        <p:spPr/>
        <p:txBody>
          <a:bodyPr/>
          <a:lstStyle/>
          <a:p>
            <a:fld id="{2A9FCD8C-33D1-435B-9428-3CB96FB7D6DB}" type="slidenum">
              <a:rPr lang="en-US" smtClean="0"/>
              <a:t>‹#›</a:t>
            </a:fld>
            <a:endParaRPr lang="en-US"/>
          </a:p>
        </p:txBody>
      </p:sp>
    </p:spTree>
    <p:extLst>
      <p:ext uri="{BB962C8B-B14F-4D97-AF65-F5344CB8AC3E}">
        <p14:creationId xmlns:p14="http://schemas.microsoft.com/office/powerpoint/2010/main" val="2496580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39B0733-28BA-4E46-B9DB-3BFF490FA6DC}" type="datetime1">
              <a:rPr lang="en-US" smtClean="0"/>
              <a:t>10/24/2021</a:t>
            </a:fld>
            <a:endParaRPr lang="en-US"/>
          </a:p>
        </p:txBody>
      </p:sp>
      <p:sp>
        <p:nvSpPr>
          <p:cNvPr id="6" name="Footer Placeholder 5"/>
          <p:cNvSpPr>
            <a:spLocks noGrp="1"/>
          </p:cNvSpPr>
          <p:nvPr>
            <p:ph type="ftr" sz="quarter" idx="11"/>
          </p:nvPr>
        </p:nvSpPr>
        <p:spPr/>
        <p:txBody>
          <a:bodyPr/>
          <a:lstStyle/>
          <a:p>
            <a:r>
              <a:rPr lang="en-US"/>
              <a:t>School-Based Medicaid Program | www.mass.gov/masshealth/schools</a:t>
            </a:r>
          </a:p>
        </p:txBody>
      </p:sp>
      <p:sp>
        <p:nvSpPr>
          <p:cNvPr id="7" name="Slide Number Placeholder 6"/>
          <p:cNvSpPr>
            <a:spLocks noGrp="1"/>
          </p:cNvSpPr>
          <p:nvPr>
            <p:ph type="sldNum" sz="quarter" idx="12"/>
          </p:nvPr>
        </p:nvSpPr>
        <p:spPr/>
        <p:txBody>
          <a:bodyPr/>
          <a:lstStyle/>
          <a:p>
            <a:fld id="{2A9FCD8C-33D1-435B-9428-3CB96FB7D6DB}" type="slidenum">
              <a:rPr lang="en-US" smtClean="0"/>
              <a:t>‹#›</a:t>
            </a:fld>
            <a:endParaRPr lang="en-US"/>
          </a:p>
        </p:txBody>
      </p:sp>
    </p:spTree>
    <p:extLst>
      <p:ext uri="{BB962C8B-B14F-4D97-AF65-F5344CB8AC3E}">
        <p14:creationId xmlns:p14="http://schemas.microsoft.com/office/powerpoint/2010/main" val="499853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8B3AE3-0F49-48FE-B864-DE5A812375A8}" type="datetime1">
              <a:rPr lang="en-US" smtClean="0"/>
              <a:t>10/24/2021</a:t>
            </a:fld>
            <a:endParaRPr lang="en-US"/>
          </a:p>
        </p:txBody>
      </p:sp>
      <p:sp>
        <p:nvSpPr>
          <p:cNvPr id="5" name="Footer Placeholder 4"/>
          <p:cNvSpPr>
            <a:spLocks noGrp="1"/>
          </p:cNvSpPr>
          <p:nvPr>
            <p:ph type="ftr" sz="quarter" idx="3"/>
          </p:nvPr>
        </p:nvSpPr>
        <p:spPr>
          <a:xfrm>
            <a:off x="2439649" y="6356351"/>
            <a:ext cx="670435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School-Based Medicaid Program | www.mass.gov/masshealth/schools</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9FCD8C-33D1-435B-9428-3CB96FB7D6DB}" type="slidenum">
              <a:rPr lang="en-US" smtClean="0"/>
              <a:t>‹#›</a:t>
            </a:fld>
            <a:endParaRPr lang="en-US"/>
          </a:p>
        </p:txBody>
      </p:sp>
    </p:spTree>
    <p:extLst>
      <p:ext uri="{BB962C8B-B14F-4D97-AF65-F5344CB8AC3E}">
        <p14:creationId xmlns:p14="http://schemas.microsoft.com/office/powerpoint/2010/main" val="21614015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mailto:SchoolBasedClaiming@umassmed.edu" TargetMode="External"/><Relationship Id="rId2" Type="http://schemas.openxmlformats.org/officeDocument/2006/relationships/hyperlink" Target="http://www.mass.gov/masshealth/schools"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mass.gov/info-details/school-based-medicaid-program-sbmp-trainings#sbmp-101-trainings-" TargetMode="External"/><Relationship Id="rId2" Type="http://schemas.openxmlformats.org/officeDocument/2006/relationships/hyperlink" Target="https://www.mass.gov/info-details/school-based-Medicaid-program-sbmp-resource-center"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TopPlaceholder">
            <a:extLst>
              <a:ext uri="{FF2B5EF4-FFF2-40B4-BE49-F238E27FC236}">
                <a16:creationId xmlns:a16="http://schemas.microsoft.com/office/drawing/2014/main" id="{D25FA39B-B2CF-49C9-895B-D932C8865A9D}"/>
              </a:ext>
              <a:ext uri="{C183D7F6-B498-43B3-948B-1728B52AA6E4}">
                <adec:decorative xmlns:adec="http://schemas.microsoft.com/office/drawing/2017/decorative" val="1"/>
              </a:ext>
            </a:extLst>
          </p:cNvPr>
          <p:cNvSpPr>
            <a:spLocks noChangeArrowheads="1"/>
          </p:cNvSpPr>
          <p:nvPr/>
        </p:nvSpPr>
        <p:spPr bwMode="ltGray">
          <a:xfrm>
            <a:off x="2125654" y="3245969"/>
            <a:ext cx="2125653" cy="436455"/>
          </a:xfrm>
          <a:prstGeom prst="rect">
            <a:avLst/>
          </a:prstGeom>
          <a:solidFill>
            <a:srgbClr val="5E8BFF">
              <a:alpha val="76863"/>
            </a:srgbClr>
          </a:solidFill>
          <a:ln w="9525">
            <a:noFill/>
            <a:miter lim="800000"/>
            <a:headEnd/>
            <a:tailEnd/>
          </a:ln>
          <a:effectLst/>
        </p:spPr>
        <p:txBody>
          <a:bodyPr wrap="none" lIns="93296" tIns="46648" rIns="93296" bIns="46648" anchor="ctr"/>
          <a:lstStyle/>
          <a:p>
            <a:pPr defTabSz="914400" fontAlgn="base">
              <a:spcBef>
                <a:spcPct val="0"/>
              </a:spcBef>
              <a:spcAft>
                <a:spcPct val="0"/>
              </a:spcAft>
            </a:pPr>
            <a:endParaRPr lang="en-US" sz="1600" dirty="0">
              <a:solidFill>
                <a:srgbClr val="000000"/>
              </a:solidFill>
              <a:latin typeface="Arial"/>
            </a:endParaRPr>
          </a:p>
        </p:txBody>
      </p:sp>
      <p:sp>
        <p:nvSpPr>
          <p:cNvPr id="6" name="TitleTopPlaceholder">
            <a:extLst>
              <a:ext uri="{FF2B5EF4-FFF2-40B4-BE49-F238E27FC236}">
                <a16:creationId xmlns:a16="http://schemas.microsoft.com/office/drawing/2014/main" id="{B1D12ECA-920E-41F4-BD12-296581CF330E}"/>
              </a:ext>
              <a:ext uri="{C183D7F6-B498-43B3-948B-1728B52AA6E4}">
                <adec:decorative xmlns:adec="http://schemas.microsoft.com/office/drawing/2017/decorative" val="1"/>
              </a:ext>
            </a:extLst>
          </p:cNvPr>
          <p:cNvSpPr>
            <a:spLocks noChangeArrowheads="1"/>
          </p:cNvSpPr>
          <p:nvPr/>
        </p:nvSpPr>
        <p:spPr bwMode="ltGray">
          <a:xfrm>
            <a:off x="1" y="3245968"/>
            <a:ext cx="2125653"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defTabSz="914400" fontAlgn="base">
              <a:spcBef>
                <a:spcPct val="0"/>
              </a:spcBef>
              <a:spcAft>
                <a:spcPct val="0"/>
              </a:spcAft>
            </a:pPr>
            <a:endParaRPr lang="en-US" sz="1600" dirty="0">
              <a:solidFill>
                <a:srgbClr val="000000"/>
              </a:solidFill>
              <a:latin typeface="Arial"/>
            </a:endParaRPr>
          </a:p>
        </p:txBody>
      </p:sp>
      <p:sp>
        <p:nvSpPr>
          <p:cNvPr id="7" name="TitleTopPlaceholder">
            <a:extLst>
              <a:ext uri="{FF2B5EF4-FFF2-40B4-BE49-F238E27FC236}">
                <a16:creationId xmlns:a16="http://schemas.microsoft.com/office/drawing/2014/main" id="{D18D3E50-2887-44B9-9932-6F884A03993E}"/>
              </a:ext>
              <a:ext uri="{C183D7F6-B498-43B3-948B-1728B52AA6E4}">
                <adec:decorative xmlns:adec="http://schemas.microsoft.com/office/drawing/2017/decorative" val="1"/>
              </a:ext>
            </a:extLst>
          </p:cNvPr>
          <p:cNvSpPr>
            <a:spLocks noChangeArrowheads="1"/>
          </p:cNvSpPr>
          <p:nvPr/>
        </p:nvSpPr>
        <p:spPr bwMode="ltGray">
          <a:xfrm>
            <a:off x="3886006" y="3246844"/>
            <a:ext cx="5257994" cy="436455"/>
          </a:xfrm>
          <a:prstGeom prst="rect">
            <a:avLst/>
          </a:prstGeom>
          <a:solidFill>
            <a:srgbClr val="009900">
              <a:alpha val="68627"/>
            </a:srgbClr>
          </a:solidFill>
          <a:ln w="9525">
            <a:noFill/>
            <a:miter lim="800000"/>
            <a:headEnd/>
            <a:tailEnd/>
          </a:ln>
          <a:effectLst/>
        </p:spPr>
        <p:txBody>
          <a:bodyPr wrap="none" lIns="93296" tIns="46648" rIns="93296" bIns="46648" anchor="ctr"/>
          <a:lstStyle/>
          <a:p>
            <a:pPr defTabSz="914400" fontAlgn="base">
              <a:spcBef>
                <a:spcPct val="0"/>
              </a:spcBef>
              <a:spcAft>
                <a:spcPct val="0"/>
              </a:spcAft>
            </a:pPr>
            <a:endParaRPr lang="en-US" sz="1600" dirty="0">
              <a:solidFill>
                <a:srgbClr val="000000"/>
              </a:solidFill>
              <a:latin typeface="Arial"/>
            </a:endParaRPr>
          </a:p>
        </p:txBody>
      </p:sp>
      <p:sp>
        <p:nvSpPr>
          <p:cNvPr id="4" name="Title 1">
            <a:extLst>
              <a:ext uri="{FF2B5EF4-FFF2-40B4-BE49-F238E27FC236}">
                <a16:creationId xmlns:a16="http://schemas.microsoft.com/office/drawing/2014/main" id="{087962BF-7012-4A0F-9BA5-11A1EC84BAC6}"/>
              </a:ext>
            </a:extLst>
          </p:cNvPr>
          <p:cNvSpPr txBox="1">
            <a:spLocks noGrp="1"/>
          </p:cNvSpPr>
          <p:nvPr>
            <p:ph type="title" idx="4294967295"/>
          </p:nvPr>
        </p:nvSpPr>
        <p:spPr>
          <a:xfrm>
            <a:off x="2689602" y="2206899"/>
            <a:ext cx="4956485" cy="861774"/>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lvl1pPr algn="l" defTabSz="914400" rtl="0" eaLnBrk="1" latinLnBrk="0" hangingPunct="1">
              <a:spcBef>
                <a:spcPct val="0"/>
              </a:spcBef>
              <a:buNone/>
              <a:defRPr sz="2800" b="1" kern="1200">
                <a:solidFill>
                  <a:schemeClr val="tx2"/>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a:ln>
                  <a:noFill/>
                </a:ln>
                <a:solidFill>
                  <a:srgbClr val="002960"/>
                </a:solidFill>
                <a:effectLst/>
                <a:uLnTx/>
                <a:uFillTx/>
                <a:latin typeface="Arial" panose="020B0604020202020204" pitchFamily="34" charset="0"/>
                <a:ea typeface="+mj-ea"/>
                <a:cs typeface="Arial" panose="020B0604020202020204" pitchFamily="34" charset="0"/>
              </a:rPr>
              <a:t>SBMP Cost Reports</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a:ln>
                  <a:noFill/>
                </a:ln>
                <a:solidFill>
                  <a:srgbClr val="002960"/>
                </a:solidFill>
                <a:effectLst/>
                <a:uLnTx/>
                <a:uFillTx/>
                <a:latin typeface="Arial" panose="020B0604020202020204" pitchFamily="34" charset="0"/>
                <a:ea typeface="+mj-ea"/>
                <a:cs typeface="Arial" panose="020B0604020202020204" pitchFamily="34" charset="0"/>
              </a:rPr>
              <a:t>Information Session</a:t>
            </a:r>
          </a:p>
        </p:txBody>
      </p:sp>
      <p:pic>
        <p:nvPicPr>
          <p:cNvPr id="8" name="Picture 4" descr="Seal_of_Commonweatlh_of_Massachusetts">
            <a:extLst>
              <a:ext uri="{FF2B5EF4-FFF2-40B4-BE49-F238E27FC236}">
                <a16:creationId xmlns:a16="http://schemas.microsoft.com/office/drawing/2014/main" id="{B30AEAE7-8585-4040-A743-37BB0031C55B}"/>
              </a:ext>
            </a:extLst>
          </p:cNvPr>
          <p:cNvPicPr>
            <a:picLocks noChangeAspect="1" noChangeArrowheads="1"/>
          </p:cNvPicPr>
          <p:nvPr/>
        </p:nvPicPr>
        <p:blipFill>
          <a:blip r:embed="rId2" cstate="print">
            <a:duotone>
              <a:srgbClr val="FFFFFF">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9" name="McK Disclaimer">
            <a:extLst>
              <a:ext uri="{FF2B5EF4-FFF2-40B4-BE49-F238E27FC236}">
                <a16:creationId xmlns:a16="http://schemas.microsoft.com/office/drawing/2014/main" id="{80C0FEC1-67E2-4FC3-945E-19037AAD4DCE}"/>
              </a:ext>
            </a:extLst>
          </p:cNvPr>
          <p:cNvSpPr>
            <a:spLocks noChangeArrowheads="1"/>
          </p:cNvSpPr>
          <p:nvPr/>
        </p:nvSpPr>
        <p:spPr bwMode="auto">
          <a:xfrm>
            <a:off x="2689602" y="4343400"/>
            <a:ext cx="561619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defTabSz="803755" eaLnBrk="0" hangingPunct="0"/>
            <a:r>
              <a:rPr lang="en-US" sz="2000" dirty="0">
                <a:solidFill>
                  <a:srgbClr val="002960"/>
                </a:solidFill>
                <a:latin typeface="Arial"/>
                <a:ea typeface="ＭＳ Ｐゴシック"/>
              </a:rPr>
              <a:t>Executive Office of Health and Human Services</a:t>
            </a:r>
          </a:p>
        </p:txBody>
      </p:sp>
      <p:sp>
        <p:nvSpPr>
          <p:cNvPr id="10" name="Subtitle 2" descr="Fall 2021">
            <a:extLst>
              <a:ext uri="{FF2B5EF4-FFF2-40B4-BE49-F238E27FC236}">
                <a16:creationId xmlns:a16="http://schemas.microsoft.com/office/drawing/2014/main" id="{08B678C6-B2CE-45C8-9555-5AC6EFF46483}"/>
              </a:ext>
            </a:extLst>
          </p:cNvPr>
          <p:cNvSpPr txBox="1">
            <a:spLocks/>
          </p:cNvSpPr>
          <p:nvPr/>
        </p:nvSpPr>
        <p:spPr>
          <a:xfrm>
            <a:off x="2689602" y="4937760"/>
            <a:ext cx="2781211" cy="215444"/>
          </a:xfrm>
          <a:prstGeom prst="rect">
            <a:avLst/>
          </a:prstGeom>
        </p:spPr>
        <p:txBody>
          <a:bodyPr vert="horz" wrap="square" lIns="0" tIns="0" rIns="0" bIns="0" rtlCol="0">
            <a:spAutoFit/>
          </a:bodyPr>
          <a:lstStyle>
            <a:lvl1pPr marL="0" indent="0" algn="l" defTabSz="914400" rtl="0" eaLnBrk="1" latinLnBrk="0" hangingPunct="1">
              <a:spcBef>
                <a:spcPts val="0"/>
              </a:spcBef>
              <a:buFont typeface="Arial" panose="020B0604020202020204" pitchFamily="34" charset="0"/>
              <a:buNone/>
              <a:defRPr sz="1400" b="1" kern="1200">
                <a:solidFill>
                  <a:schemeClr val="tx2"/>
                </a:solidFill>
                <a:latin typeface="Arial" panose="020B0604020202020204" pitchFamily="34" charset="0"/>
                <a:ea typeface="+mn-ea"/>
                <a:cs typeface="Arial" panose="020B0604020202020204" pitchFamily="34" charset="0"/>
              </a:defRPr>
            </a:lvl1pPr>
            <a:lvl2pPr marL="457200" indent="0" algn="ctr" defTabSz="914400" rtl="0" eaLnBrk="1" latinLnBrk="0" hangingPunct="1">
              <a:spcBef>
                <a:spcPts val="0"/>
              </a:spcBef>
              <a:buFont typeface="Wingdings" panose="05000000000000000000" pitchFamily="2" charset="2"/>
              <a:buNone/>
              <a:defRPr sz="1400" kern="1200">
                <a:solidFill>
                  <a:schemeClr val="tx1">
                    <a:tint val="75000"/>
                  </a:schemeClr>
                </a:solidFill>
                <a:latin typeface="Arial" panose="020B0604020202020204" pitchFamily="34" charset="0"/>
                <a:ea typeface="+mn-ea"/>
                <a:cs typeface="Arial" panose="020B0604020202020204" pitchFamily="34" charset="0"/>
              </a:defRPr>
            </a:lvl2pPr>
            <a:lvl3pPr marL="914400" indent="0" algn="ctr" defTabSz="914400" rtl="0" eaLnBrk="1" latinLnBrk="0" hangingPunct="1">
              <a:spcBef>
                <a:spcPts val="0"/>
              </a:spcBef>
              <a:buFont typeface="Arial" panose="020B0604020202020204" pitchFamily="34" charset="0"/>
              <a:buNone/>
              <a:defRPr sz="1400" kern="1200">
                <a:solidFill>
                  <a:schemeClr val="tx1">
                    <a:tint val="75000"/>
                  </a:schemeClr>
                </a:solidFill>
                <a:latin typeface="Arial" panose="020B0604020202020204" pitchFamily="34" charset="0"/>
                <a:ea typeface="+mn-ea"/>
                <a:cs typeface="Arial" panose="020B0604020202020204" pitchFamily="34" charset="0"/>
              </a:defRPr>
            </a:lvl3pPr>
            <a:lvl4pPr marL="1371600" indent="0" algn="ctr" defTabSz="914400" rtl="0" eaLnBrk="1" latinLnBrk="0" hangingPunct="1">
              <a:spcBef>
                <a:spcPts val="0"/>
              </a:spcBef>
              <a:buSzPct val="125000"/>
              <a:buFont typeface="Arial" panose="020B0604020202020204" pitchFamily="34" charset="0"/>
              <a:buNone/>
              <a:defRPr sz="1400" kern="1200">
                <a:solidFill>
                  <a:schemeClr val="tx1">
                    <a:tint val="75000"/>
                  </a:schemeClr>
                </a:solidFill>
                <a:latin typeface="Arial" panose="020B0604020202020204" pitchFamily="34" charset="0"/>
                <a:ea typeface="+mn-ea"/>
                <a:cs typeface="Arial" panose="020B0604020202020204" pitchFamily="34" charset="0"/>
              </a:defRPr>
            </a:lvl4pPr>
            <a:lvl5pPr marL="1828800" indent="0" algn="ctr" defTabSz="914400" rtl="0" eaLnBrk="1" latinLnBrk="0" hangingPunct="1">
              <a:spcBef>
                <a:spcPts val="0"/>
              </a:spcBef>
              <a:buFont typeface="Arial" panose="020B0604020202020204" pitchFamily="34" charset="0"/>
              <a:buNone/>
              <a:defRPr sz="1400" kern="1200">
                <a:solidFill>
                  <a:schemeClr val="tx1">
                    <a:tint val="75000"/>
                  </a:schemeClr>
                </a:solidFill>
                <a:latin typeface="Arial" panose="020B0604020202020204" pitchFamily="34" charset="0"/>
                <a:ea typeface="+mn-ea"/>
                <a:cs typeface="Arial" panose="020B0604020202020204" pitchFamily="34"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srgbClr val="002960"/>
                </a:solidFill>
                <a:effectLst/>
                <a:uLnTx/>
                <a:uFillTx/>
                <a:latin typeface="Arial" panose="020B0604020202020204" pitchFamily="34" charset="0"/>
                <a:ea typeface="+mn-ea"/>
                <a:cs typeface="Arial" panose="020B0604020202020204" pitchFamily="34" charset="0"/>
              </a:rPr>
              <a:t>Fall 2021</a:t>
            </a:r>
          </a:p>
        </p:txBody>
      </p:sp>
    </p:spTree>
    <p:extLst>
      <p:ext uri="{BB962C8B-B14F-4D97-AF65-F5344CB8AC3E}">
        <p14:creationId xmlns:p14="http://schemas.microsoft.com/office/powerpoint/2010/main" val="3765748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CCC8FB3C-DF1E-48D3-AAC7-72989C67D7B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School-Based Medicaid Program | www.mass.gov/masshealth/schools</a:t>
            </a:r>
            <a:endParaRPr lang="en-US" sz="1100" dirty="0"/>
          </a:p>
        </p:txBody>
      </p:sp>
      <p:sp>
        <p:nvSpPr>
          <p:cNvPr id="3" name="Slide Number Placeholder 2">
            <a:extLst>
              <a:ext uri="{FF2B5EF4-FFF2-40B4-BE49-F238E27FC236}">
                <a16:creationId xmlns:a16="http://schemas.microsoft.com/office/drawing/2014/main" id="{3CE1670E-B74B-4E8E-9B21-0C6943CAB40F}"/>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10</a:t>
            </a:fld>
            <a:endParaRPr lang="en-US" dirty="0"/>
          </a:p>
        </p:txBody>
      </p:sp>
      <p:sp>
        <p:nvSpPr>
          <p:cNvPr id="4" name="Title 12">
            <a:extLst>
              <a:ext uri="{FF2B5EF4-FFF2-40B4-BE49-F238E27FC236}">
                <a16:creationId xmlns:a16="http://schemas.microsoft.com/office/drawing/2014/main" id="{621B6014-C98F-4C49-993C-D8F4BF2A2FF3}"/>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Counting “Rules”</a:t>
            </a:r>
          </a:p>
        </p:txBody>
      </p:sp>
      <p:sp>
        <p:nvSpPr>
          <p:cNvPr id="5" name="Text Placeholder 2">
            <a:extLst>
              <a:ext uri="{FF2B5EF4-FFF2-40B4-BE49-F238E27FC236}">
                <a16:creationId xmlns:a16="http://schemas.microsoft.com/office/drawing/2014/main" id="{978B2A41-9B04-4201-ABF9-62659CA30C0C}"/>
              </a:ext>
            </a:extLst>
          </p:cNvPr>
          <p:cNvSpPr txBox="1">
            <a:spLocks/>
          </p:cNvSpPr>
          <p:nvPr/>
        </p:nvSpPr>
        <p:spPr>
          <a:xfrm>
            <a:off x="385762" y="891212"/>
            <a:ext cx="8372475" cy="5493812"/>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spcAft>
                <a:spcPts val="600"/>
              </a:spcAft>
              <a:buNone/>
              <a:defRPr/>
            </a:pPr>
            <a:r>
              <a:rPr lang="en-US" u="sng" dirty="0">
                <a:solidFill>
                  <a:srgbClr val="002060"/>
                </a:solidFill>
                <a:latin typeface="+mn-lt"/>
              </a:rPr>
              <a:t>The “rules” for counting students for either IEP or Non-IEP student population:</a:t>
            </a:r>
          </a:p>
          <a:p>
            <a:pPr marL="342900" lvl="1" indent="-342900">
              <a:spcAft>
                <a:spcPts val="600"/>
              </a:spcAft>
              <a:buFont typeface="+mj-lt"/>
              <a:buAutoNum type="arabicPeriod"/>
              <a:defRPr/>
            </a:pPr>
            <a:r>
              <a:rPr lang="en-US" dirty="0">
                <a:solidFill>
                  <a:srgbClr val="002060"/>
                </a:solidFill>
                <a:latin typeface="+mn-lt"/>
              </a:rPr>
              <a:t>No longer using a “snapshot” date for the statistics. Instead, the statistics look at all students who received services during the fiscal year.</a:t>
            </a:r>
          </a:p>
          <a:p>
            <a:pPr marL="342900" lvl="1" indent="-342900">
              <a:spcAft>
                <a:spcPts val="600"/>
              </a:spcAft>
              <a:buFont typeface="+mj-lt"/>
              <a:buAutoNum type="arabicPeriod"/>
              <a:defRPr/>
            </a:pPr>
            <a:r>
              <a:rPr lang="en-US" dirty="0">
                <a:solidFill>
                  <a:srgbClr val="002060"/>
                </a:solidFill>
                <a:latin typeface="+mn-lt"/>
              </a:rPr>
              <a:t>IEP student population needs to be reported if your LEA has paid claims for IEP services and/or Out-of-District services.</a:t>
            </a:r>
          </a:p>
          <a:p>
            <a:pPr marL="342900" lvl="1" indent="-342900">
              <a:spcAft>
                <a:spcPts val="600"/>
              </a:spcAft>
              <a:buFont typeface="+mj-lt"/>
              <a:buAutoNum type="arabicPeriod"/>
              <a:defRPr/>
            </a:pPr>
            <a:r>
              <a:rPr lang="en-US" dirty="0">
                <a:solidFill>
                  <a:srgbClr val="002060"/>
                </a:solidFill>
                <a:latin typeface="+mn-lt"/>
              </a:rPr>
              <a:t>Non-IEP student population needs to be reported if your LEA has paid claims for non-IEP services.</a:t>
            </a:r>
          </a:p>
          <a:p>
            <a:pPr marL="342900" lvl="1" indent="-342900">
              <a:spcAft>
                <a:spcPts val="600"/>
              </a:spcAft>
              <a:buFont typeface="+mj-lt"/>
              <a:buAutoNum type="arabicPeriod"/>
              <a:defRPr/>
            </a:pPr>
            <a:r>
              <a:rPr lang="en-US" dirty="0">
                <a:solidFill>
                  <a:srgbClr val="002060"/>
                </a:solidFill>
                <a:latin typeface="+mn-lt"/>
              </a:rPr>
              <a:t>If there is 1 or more paid claim for a </a:t>
            </a:r>
            <a:r>
              <a:rPr lang="en-US" b="1" u="sng" dirty="0">
                <a:solidFill>
                  <a:srgbClr val="002060"/>
                </a:solidFill>
                <a:latin typeface="+mn-lt"/>
              </a:rPr>
              <a:t>service type</a:t>
            </a:r>
            <a:r>
              <a:rPr lang="en-US" b="1" dirty="0">
                <a:solidFill>
                  <a:srgbClr val="002060"/>
                </a:solidFill>
                <a:latin typeface="+mn-lt"/>
              </a:rPr>
              <a:t> </a:t>
            </a:r>
            <a:r>
              <a:rPr lang="en-US" dirty="0">
                <a:solidFill>
                  <a:srgbClr val="002060"/>
                </a:solidFill>
                <a:latin typeface="+mn-lt"/>
              </a:rPr>
              <a:t>during the year, all students receiving that category of services must be counted in the population. </a:t>
            </a:r>
            <a:r>
              <a:rPr lang="en-US" i="1" dirty="0">
                <a:solidFill>
                  <a:srgbClr val="002060"/>
                </a:solidFill>
                <a:latin typeface="+mn-lt"/>
              </a:rPr>
              <a:t>(Refer to Appendix D of the Cost Report Instruction Guide for service type groupings.)</a:t>
            </a:r>
          </a:p>
          <a:p>
            <a:pPr marL="342900" lvl="1" indent="-342900">
              <a:spcAft>
                <a:spcPts val="600"/>
              </a:spcAft>
              <a:buFont typeface="+mj-lt"/>
              <a:buAutoNum type="arabicPeriod"/>
              <a:defRPr/>
            </a:pPr>
            <a:r>
              <a:rPr lang="en-US" dirty="0">
                <a:solidFill>
                  <a:srgbClr val="002060"/>
                </a:solidFill>
                <a:latin typeface="+mn-lt"/>
              </a:rPr>
              <a:t>Out-of-District students are counted in the IEP population statistic if there is 1 or more paid claim for an out-of-district service during the year (of any service type).</a:t>
            </a:r>
          </a:p>
          <a:p>
            <a:pPr marL="342900" lvl="1" indent="-342900">
              <a:spcAft>
                <a:spcPts val="600"/>
              </a:spcAft>
              <a:buFont typeface="+mj-lt"/>
              <a:buAutoNum type="arabicPeriod"/>
              <a:defRPr/>
            </a:pPr>
            <a:r>
              <a:rPr lang="en-US" dirty="0">
                <a:solidFill>
                  <a:srgbClr val="002060"/>
                </a:solidFill>
                <a:latin typeface="+mn-lt"/>
              </a:rPr>
              <a:t>Student counts must be unduplicated.</a:t>
            </a:r>
          </a:p>
          <a:p>
            <a:pPr marL="342900" lvl="1" indent="-342900">
              <a:spcAft>
                <a:spcPts val="600"/>
              </a:spcAft>
              <a:buFont typeface="+mj-lt"/>
              <a:buAutoNum type="arabicPeriod"/>
              <a:defRPr/>
            </a:pPr>
            <a:r>
              <a:rPr lang="en-US" dirty="0">
                <a:solidFill>
                  <a:srgbClr val="002060"/>
                </a:solidFill>
                <a:latin typeface="+mn-lt"/>
              </a:rPr>
              <a:t>If you cannot determine the total count of all students served for any service type for IEP services, then the student population reported must be ALL IEP students who received ANY Medicaid-covered services pursuant to their IEP. </a:t>
            </a:r>
          </a:p>
          <a:p>
            <a:pPr marL="342900" lvl="1" indent="-342900">
              <a:spcAft>
                <a:spcPts val="600"/>
              </a:spcAft>
              <a:buFont typeface="+mj-lt"/>
              <a:buAutoNum type="arabicPeriod"/>
              <a:defRPr/>
            </a:pPr>
            <a:r>
              <a:rPr lang="en-US" dirty="0">
                <a:solidFill>
                  <a:srgbClr val="002060"/>
                </a:solidFill>
                <a:latin typeface="+mn-lt"/>
              </a:rPr>
              <a:t>If you cannot determine the total count of all students served for any service type for non-IEP services, then the total district-wide student enrollment must be reported.</a:t>
            </a:r>
            <a:r>
              <a:rPr lang="en-US" dirty="0">
                <a:solidFill>
                  <a:srgbClr val="FF0000"/>
                </a:solidFill>
                <a:latin typeface="+mn-lt"/>
              </a:rPr>
              <a:t> </a:t>
            </a:r>
            <a:endParaRPr lang="en-US" dirty="0">
              <a:solidFill>
                <a:srgbClr val="002060"/>
              </a:solidFill>
              <a:latin typeface="+mn-lt"/>
            </a:endParaRPr>
          </a:p>
          <a:p>
            <a:pPr marL="342900" lvl="1" indent="-342900">
              <a:spcAft>
                <a:spcPts val="600"/>
              </a:spcAft>
              <a:buFont typeface="+mj-lt"/>
              <a:buAutoNum type="arabicPeriod"/>
              <a:defRPr/>
            </a:pPr>
            <a:endParaRPr lang="en-US" sz="1800" dirty="0">
              <a:solidFill>
                <a:srgbClr val="002060"/>
              </a:solidFill>
              <a:latin typeface="+mn-lt"/>
            </a:endParaRPr>
          </a:p>
        </p:txBody>
      </p:sp>
    </p:spTree>
    <p:extLst>
      <p:ext uri="{BB962C8B-B14F-4D97-AF65-F5344CB8AC3E}">
        <p14:creationId xmlns:p14="http://schemas.microsoft.com/office/powerpoint/2010/main" val="1859373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CCC8FB3C-DF1E-48D3-AAC7-72989C67D7B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School-Based Medicaid Program | www.mass.gov/masshealth/schools</a:t>
            </a:r>
            <a:endParaRPr lang="en-US" sz="1100" dirty="0"/>
          </a:p>
        </p:txBody>
      </p:sp>
      <p:sp>
        <p:nvSpPr>
          <p:cNvPr id="3" name="Slide Number Placeholder 2">
            <a:extLst>
              <a:ext uri="{FF2B5EF4-FFF2-40B4-BE49-F238E27FC236}">
                <a16:creationId xmlns:a16="http://schemas.microsoft.com/office/drawing/2014/main" id="{3CE1670E-B74B-4E8E-9B21-0C6943CAB40F}"/>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11</a:t>
            </a:fld>
            <a:endParaRPr lang="en-US" dirty="0"/>
          </a:p>
        </p:txBody>
      </p:sp>
      <p:sp>
        <p:nvSpPr>
          <p:cNvPr id="4" name="Title 12">
            <a:extLst>
              <a:ext uri="{FF2B5EF4-FFF2-40B4-BE49-F238E27FC236}">
                <a16:creationId xmlns:a16="http://schemas.microsoft.com/office/drawing/2014/main" id="{621B6014-C98F-4C49-993C-D8F4BF2A2FF3}"/>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Student Population Example #1</a:t>
            </a:r>
          </a:p>
        </p:txBody>
      </p:sp>
      <p:sp>
        <p:nvSpPr>
          <p:cNvPr id="5" name="Text Placeholder 2">
            <a:extLst>
              <a:ext uri="{FF2B5EF4-FFF2-40B4-BE49-F238E27FC236}">
                <a16:creationId xmlns:a16="http://schemas.microsoft.com/office/drawing/2014/main" id="{978B2A41-9B04-4201-ABF9-62659CA30C0C}"/>
              </a:ext>
            </a:extLst>
          </p:cNvPr>
          <p:cNvSpPr txBox="1">
            <a:spLocks/>
          </p:cNvSpPr>
          <p:nvPr/>
        </p:nvSpPr>
        <p:spPr>
          <a:xfrm>
            <a:off x="385762" y="812899"/>
            <a:ext cx="8372475" cy="2185214"/>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Aft>
                <a:spcPts val="600"/>
              </a:spcAft>
              <a:defRPr/>
            </a:pPr>
            <a:r>
              <a:rPr lang="en-US" sz="1800" dirty="0">
                <a:solidFill>
                  <a:srgbClr val="002060"/>
                </a:solidFill>
                <a:latin typeface="+mn-lt"/>
              </a:rPr>
              <a:t>This</a:t>
            </a:r>
            <a:r>
              <a:rPr lang="en-US" sz="1800" dirty="0">
                <a:solidFill>
                  <a:srgbClr val="FF0000"/>
                </a:solidFill>
                <a:latin typeface="+mn-lt"/>
              </a:rPr>
              <a:t> </a:t>
            </a:r>
            <a:r>
              <a:rPr lang="en-US" sz="1800" dirty="0">
                <a:solidFill>
                  <a:srgbClr val="002060"/>
                </a:solidFill>
                <a:latin typeface="+mn-lt"/>
              </a:rPr>
              <a:t>LEA only participated in reimbursement for in-district IEP services, as evidenced by paid claims in MMIS for services provided between 7/1/2020 – 6/30/2021.</a:t>
            </a:r>
          </a:p>
          <a:p>
            <a:pPr lvl="1">
              <a:spcAft>
                <a:spcPts val="600"/>
              </a:spcAft>
              <a:defRPr/>
            </a:pPr>
            <a:r>
              <a:rPr lang="en-US" sz="1800" dirty="0">
                <a:solidFill>
                  <a:srgbClr val="002060"/>
                </a:solidFill>
                <a:latin typeface="+mn-lt"/>
              </a:rPr>
              <a:t>The LEA had paid claims for PT and SLP only. There were 25 unique students across 250 claims (data not shown here).</a:t>
            </a:r>
          </a:p>
          <a:p>
            <a:pPr lvl="1">
              <a:spcAft>
                <a:spcPts val="600"/>
              </a:spcAft>
              <a:defRPr/>
            </a:pPr>
            <a:r>
              <a:rPr lang="en-US" sz="1800" dirty="0">
                <a:solidFill>
                  <a:srgbClr val="002060"/>
                </a:solidFill>
                <a:latin typeface="+mn-lt"/>
              </a:rPr>
              <a:t>Therefore, the LEA must</a:t>
            </a:r>
            <a:r>
              <a:rPr lang="en-US" sz="1800" dirty="0">
                <a:solidFill>
                  <a:srgbClr val="FF0000"/>
                </a:solidFill>
                <a:latin typeface="+mn-lt"/>
              </a:rPr>
              <a:t> </a:t>
            </a:r>
            <a:r>
              <a:rPr lang="en-US" sz="1800" dirty="0">
                <a:solidFill>
                  <a:srgbClr val="002060"/>
                </a:solidFill>
                <a:latin typeface="+mn-lt"/>
              </a:rPr>
              <a:t>report the IEP student population, and the IEP student population must include in-district students who received PT and SLP pursuant to their IEPs at any point between 7/1/20-6/30/21.</a:t>
            </a:r>
          </a:p>
        </p:txBody>
      </p:sp>
      <p:graphicFrame>
        <p:nvGraphicFramePr>
          <p:cNvPr id="8" name="Table 8">
            <a:extLst>
              <a:ext uri="{FF2B5EF4-FFF2-40B4-BE49-F238E27FC236}">
                <a16:creationId xmlns:a16="http://schemas.microsoft.com/office/drawing/2014/main" id="{03633BDE-88E6-42DE-8E15-65B3151237CC}"/>
              </a:ext>
            </a:extLst>
          </p:cNvPr>
          <p:cNvGraphicFramePr>
            <a:graphicFrameLocks noGrp="1"/>
          </p:cNvGraphicFramePr>
          <p:nvPr>
            <p:extLst>
              <p:ext uri="{D42A27DB-BD31-4B8C-83A1-F6EECF244321}">
                <p14:modId xmlns:p14="http://schemas.microsoft.com/office/powerpoint/2010/main" val="944445794"/>
              </p:ext>
            </p:extLst>
          </p:nvPr>
        </p:nvGraphicFramePr>
        <p:xfrm>
          <a:off x="670096" y="3136880"/>
          <a:ext cx="7557408" cy="3108960"/>
        </p:xfrm>
        <a:graphic>
          <a:graphicData uri="http://schemas.openxmlformats.org/drawingml/2006/table">
            <a:tbl>
              <a:tblPr firstRow="1" bandRow="1">
                <a:tableStyleId>{5C22544A-7EE6-4342-B048-85BDC9FD1C3A}</a:tableStyleId>
              </a:tblPr>
              <a:tblGrid>
                <a:gridCol w="1889352">
                  <a:extLst>
                    <a:ext uri="{9D8B030D-6E8A-4147-A177-3AD203B41FA5}">
                      <a16:colId xmlns:a16="http://schemas.microsoft.com/office/drawing/2014/main" val="1165135968"/>
                    </a:ext>
                  </a:extLst>
                </a:gridCol>
                <a:gridCol w="1889352">
                  <a:extLst>
                    <a:ext uri="{9D8B030D-6E8A-4147-A177-3AD203B41FA5}">
                      <a16:colId xmlns:a16="http://schemas.microsoft.com/office/drawing/2014/main" val="1730596830"/>
                    </a:ext>
                  </a:extLst>
                </a:gridCol>
                <a:gridCol w="1889352">
                  <a:extLst>
                    <a:ext uri="{9D8B030D-6E8A-4147-A177-3AD203B41FA5}">
                      <a16:colId xmlns:a16="http://schemas.microsoft.com/office/drawing/2014/main" val="4053385040"/>
                    </a:ext>
                  </a:extLst>
                </a:gridCol>
                <a:gridCol w="1889352">
                  <a:extLst>
                    <a:ext uri="{9D8B030D-6E8A-4147-A177-3AD203B41FA5}">
                      <a16:colId xmlns:a16="http://schemas.microsoft.com/office/drawing/2014/main" val="2556346002"/>
                    </a:ext>
                  </a:extLst>
                </a:gridCol>
              </a:tblGrid>
              <a:tr h="370840">
                <a:tc>
                  <a:txBody>
                    <a:bodyPr/>
                    <a:lstStyle/>
                    <a:p>
                      <a:pPr algn="ctr"/>
                      <a:r>
                        <a:rPr lang="en-US" sz="1300" dirty="0"/>
                        <a:t>IEP Service Type</a:t>
                      </a:r>
                    </a:p>
                  </a:txBody>
                  <a:tcPr anchor="b"/>
                </a:tc>
                <a:tc>
                  <a:txBody>
                    <a:bodyPr/>
                    <a:lstStyle/>
                    <a:p>
                      <a:pPr algn="ctr"/>
                      <a:r>
                        <a:rPr lang="en-US" sz="1300" dirty="0"/>
                        <a:t>Count of ALL In-District IEP Students Served </a:t>
                      </a:r>
                      <a:r>
                        <a:rPr lang="en-US" sz="1300" b="0" dirty="0"/>
                        <a:t>(Medicaid or not, paid claims or not)</a:t>
                      </a:r>
                    </a:p>
                  </a:txBody>
                  <a:tcPr anchor="b"/>
                </a:tc>
                <a:tc>
                  <a:txBody>
                    <a:bodyPr/>
                    <a:lstStyle/>
                    <a:p>
                      <a:pPr algn="ctr"/>
                      <a:r>
                        <a:rPr lang="en-US" sz="1300" dirty="0"/>
                        <a:t>Counted in IEP Student Population</a:t>
                      </a:r>
                    </a:p>
                  </a:txBody>
                  <a:tcPr anchor="b"/>
                </a:tc>
                <a:tc>
                  <a:txBody>
                    <a:bodyPr/>
                    <a:lstStyle/>
                    <a:p>
                      <a:pPr algn="ctr"/>
                      <a:r>
                        <a:rPr lang="en-US" sz="1300" u="sng" dirty="0">
                          <a:solidFill>
                            <a:srgbClr val="FFFF00"/>
                          </a:solidFill>
                        </a:rPr>
                        <a:t>Unduplicated</a:t>
                      </a:r>
                      <a:r>
                        <a:rPr lang="en-US" sz="1300" dirty="0"/>
                        <a:t> Count for IEP Student Population</a:t>
                      </a:r>
                    </a:p>
                  </a:txBody>
                  <a:tcPr anchor="b"/>
                </a:tc>
                <a:extLst>
                  <a:ext uri="{0D108BD9-81ED-4DB2-BD59-A6C34878D82A}">
                    <a16:rowId xmlns:a16="http://schemas.microsoft.com/office/drawing/2014/main" val="2024704002"/>
                  </a:ext>
                </a:extLst>
              </a:tr>
              <a:tr h="370840">
                <a:tc>
                  <a:txBody>
                    <a:bodyPr/>
                    <a:lstStyle/>
                    <a:p>
                      <a:r>
                        <a:rPr lang="en-US" sz="1600" dirty="0"/>
                        <a:t>OT</a:t>
                      </a:r>
                    </a:p>
                  </a:txBody>
                  <a:tcPr/>
                </a:tc>
                <a:tc>
                  <a:txBody>
                    <a:bodyPr/>
                    <a:lstStyle/>
                    <a:p>
                      <a:pPr algn="ctr"/>
                      <a:r>
                        <a:rPr lang="en-US" sz="1600" dirty="0"/>
                        <a:t>47</a:t>
                      </a:r>
                    </a:p>
                  </a:txBody>
                  <a:tcPr/>
                </a:tc>
                <a:tc>
                  <a:txBody>
                    <a:bodyPr/>
                    <a:lstStyle/>
                    <a:p>
                      <a:pPr algn="ctr"/>
                      <a:endParaRPr lang="en-US" sz="1600" dirty="0"/>
                    </a:p>
                  </a:txBody>
                  <a:tcPr/>
                </a:tc>
                <a:tc>
                  <a:txBody>
                    <a:bodyPr/>
                    <a:lstStyle/>
                    <a:p>
                      <a:pPr algn="ctr"/>
                      <a:endParaRPr lang="en-US" sz="1600" dirty="0"/>
                    </a:p>
                  </a:txBody>
                  <a:tcPr/>
                </a:tc>
                <a:extLst>
                  <a:ext uri="{0D108BD9-81ED-4DB2-BD59-A6C34878D82A}">
                    <a16:rowId xmlns:a16="http://schemas.microsoft.com/office/drawing/2014/main" val="2000336646"/>
                  </a:ext>
                </a:extLst>
              </a:tr>
              <a:tr h="370840">
                <a:tc>
                  <a:txBody>
                    <a:bodyPr/>
                    <a:lstStyle/>
                    <a:p>
                      <a:r>
                        <a:rPr lang="en-US" sz="1600" dirty="0"/>
                        <a:t>PT</a:t>
                      </a:r>
                    </a:p>
                  </a:txBody>
                  <a:tcPr/>
                </a:tc>
                <a:tc>
                  <a:txBody>
                    <a:bodyPr/>
                    <a:lstStyle/>
                    <a:p>
                      <a:pPr algn="ctr"/>
                      <a:r>
                        <a:rPr lang="en-US" sz="1600" dirty="0"/>
                        <a:t>10</a:t>
                      </a:r>
                    </a:p>
                  </a:txBody>
                  <a:tcPr/>
                </a:tc>
                <a:tc>
                  <a:txBody>
                    <a:bodyPr/>
                    <a:lstStyle/>
                    <a:p>
                      <a:pPr algn="ctr"/>
                      <a:r>
                        <a:rPr lang="en-US" sz="1600" dirty="0"/>
                        <a:t>10</a:t>
                      </a:r>
                    </a:p>
                  </a:txBody>
                  <a:tcPr/>
                </a:tc>
                <a:tc>
                  <a:txBody>
                    <a:bodyPr/>
                    <a:lstStyle/>
                    <a:p>
                      <a:pPr algn="ctr"/>
                      <a:endParaRPr lang="en-US" sz="1600" dirty="0"/>
                    </a:p>
                  </a:txBody>
                  <a:tcPr/>
                </a:tc>
                <a:extLst>
                  <a:ext uri="{0D108BD9-81ED-4DB2-BD59-A6C34878D82A}">
                    <a16:rowId xmlns:a16="http://schemas.microsoft.com/office/drawing/2014/main" val="3210975799"/>
                  </a:ext>
                </a:extLst>
              </a:tr>
              <a:tr h="370840">
                <a:tc>
                  <a:txBody>
                    <a:bodyPr/>
                    <a:lstStyle/>
                    <a:p>
                      <a:r>
                        <a:rPr lang="en-US" sz="1600" dirty="0"/>
                        <a:t>SLP</a:t>
                      </a:r>
                    </a:p>
                  </a:txBody>
                  <a:tcPr/>
                </a:tc>
                <a:tc>
                  <a:txBody>
                    <a:bodyPr/>
                    <a:lstStyle/>
                    <a:p>
                      <a:pPr algn="ctr"/>
                      <a:r>
                        <a:rPr lang="en-US" sz="1600" dirty="0"/>
                        <a:t>82</a:t>
                      </a:r>
                    </a:p>
                  </a:txBody>
                  <a:tcPr/>
                </a:tc>
                <a:tc>
                  <a:txBody>
                    <a:bodyPr/>
                    <a:lstStyle/>
                    <a:p>
                      <a:pPr algn="ctr"/>
                      <a:r>
                        <a:rPr lang="en-US" sz="1600" dirty="0"/>
                        <a:t>82</a:t>
                      </a:r>
                    </a:p>
                  </a:txBody>
                  <a:tcPr/>
                </a:tc>
                <a:tc>
                  <a:txBody>
                    <a:bodyPr/>
                    <a:lstStyle/>
                    <a:p>
                      <a:pPr algn="ctr"/>
                      <a:endParaRPr lang="en-US" sz="1600" dirty="0"/>
                    </a:p>
                  </a:txBody>
                  <a:tcPr/>
                </a:tc>
                <a:extLst>
                  <a:ext uri="{0D108BD9-81ED-4DB2-BD59-A6C34878D82A}">
                    <a16:rowId xmlns:a16="http://schemas.microsoft.com/office/drawing/2014/main" val="426196680"/>
                  </a:ext>
                </a:extLst>
              </a:tr>
              <a:tr h="370840">
                <a:tc>
                  <a:txBody>
                    <a:bodyPr/>
                    <a:lstStyle/>
                    <a:p>
                      <a:r>
                        <a:rPr lang="en-US" sz="1600" dirty="0"/>
                        <a:t>Nursing</a:t>
                      </a:r>
                    </a:p>
                  </a:txBody>
                  <a:tcPr/>
                </a:tc>
                <a:tc>
                  <a:txBody>
                    <a:bodyPr/>
                    <a:lstStyle/>
                    <a:p>
                      <a:pPr algn="ctr"/>
                      <a:r>
                        <a:rPr lang="en-US" sz="1600" dirty="0"/>
                        <a:t>4</a:t>
                      </a:r>
                    </a:p>
                  </a:txBody>
                  <a:tcPr/>
                </a:tc>
                <a:tc>
                  <a:txBody>
                    <a:bodyPr/>
                    <a:lstStyle/>
                    <a:p>
                      <a:pPr algn="ctr"/>
                      <a:endParaRPr lang="en-US" sz="1600" dirty="0"/>
                    </a:p>
                  </a:txBody>
                  <a:tcPr/>
                </a:tc>
                <a:tc>
                  <a:txBody>
                    <a:bodyPr/>
                    <a:lstStyle/>
                    <a:p>
                      <a:pPr algn="ctr"/>
                      <a:endParaRPr lang="en-US" sz="1600" dirty="0"/>
                    </a:p>
                  </a:txBody>
                  <a:tcPr/>
                </a:tc>
                <a:extLst>
                  <a:ext uri="{0D108BD9-81ED-4DB2-BD59-A6C34878D82A}">
                    <a16:rowId xmlns:a16="http://schemas.microsoft.com/office/drawing/2014/main" val="3563008103"/>
                  </a:ext>
                </a:extLst>
              </a:tr>
              <a:tr h="370840">
                <a:tc>
                  <a:txBody>
                    <a:bodyPr/>
                    <a:lstStyle/>
                    <a:p>
                      <a:r>
                        <a:rPr lang="en-US" sz="1600" dirty="0"/>
                        <a:t>Behavioral</a:t>
                      </a:r>
                    </a:p>
                  </a:txBody>
                  <a:tcPr/>
                </a:tc>
                <a:tc>
                  <a:txBody>
                    <a:bodyPr/>
                    <a:lstStyle/>
                    <a:p>
                      <a:pPr algn="ctr"/>
                      <a:r>
                        <a:rPr lang="en-US" sz="1600" dirty="0"/>
                        <a:t>65</a:t>
                      </a:r>
                    </a:p>
                  </a:txBody>
                  <a:tcPr/>
                </a:tc>
                <a:tc>
                  <a:txBody>
                    <a:bodyPr/>
                    <a:lstStyle/>
                    <a:p>
                      <a:pPr algn="ctr"/>
                      <a:endParaRPr lang="en-US" sz="1600" dirty="0"/>
                    </a:p>
                  </a:txBody>
                  <a:tcPr/>
                </a:tc>
                <a:tc>
                  <a:txBody>
                    <a:bodyPr/>
                    <a:lstStyle/>
                    <a:p>
                      <a:pPr algn="ctr"/>
                      <a:endParaRPr lang="en-US" sz="1600" dirty="0"/>
                    </a:p>
                  </a:txBody>
                  <a:tcPr/>
                </a:tc>
                <a:extLst>
                  <a:ext uri="{0D108BD9-81ED-4DB2-BD59-A6C34878D82A}">
                    <a16:rowId xmlns:a16="http://schemas.microsoft.com/office/drawing/2014/main" val="1371381224"/>
                  </a:ext>
                </a:extLst>
              </a:tr>
              <a:tr h="370840">
                <a:tc>
                  <a:txBody>
                    <a:bodyPr/>
                    <a:lstStyle/>
                    <a:p>
                      <a:r>
                        <a:rPr lang="en-US" sz="1600" b="1" dirty="0"/>
                        <a:t>TOTAL</a:t>
                      </a:r>
                    </a:p>
                  </a:txBody>
                  <a:tcPr/>
                </a:tc>
                <a:tc>
                  <a:txBody>
                    <a:bodyPr/>
                    <a:lstStyle/>
                    <a:p>
                      <a:pPr algn="ctr"/>
                      <a:r>
                        <a:rPr lang="en-US" sz="1600" b="1" dirty="0"/>
                        <a:t>208</a:t>
                      </a:r>
                    </a:p>
                  </a:txBody>
                  <a:tcPr/>
                </a:tc>
                <a:tc>
                  <a:txBody>
                    <a:bodyPr/>
                    <a:lstStyle/>
                    <a:p>
                      <a:pPr algn="ctr"/>
                      <a:r>
                        <a:rPr lang="en-US" sz="1600" b="1" dirty="0"/>
                        <a:t>92</a:t>
                      </a:r>
                    </a:p>
                  </a:txBody>
                  <a:tcPr/>
                </a:tc>
                <a:tc>
                  <a:txBody>
                    <a:bodyPr/>
                    <a:lstStyle/>
                    <a:p>
                      <a:pPr algn="ctr"/>
                      <a:r>
                        <a:rPr lang="en-US" sz="1600" b="1" dirty="0"/>
                        <a:t>89*</a:t>
                      </a:r>
                    </a:p>
                  </a:txBody>
                  <a:tcPr/>
                </a:tc>
                <a:extLst>
                  <a:ext uri="{0D108BD9-81ED-4DB2-BD59-A6C34878D82A}">
                    <a16:rowId xmlns:a16="http://schemas.microsoft.com/office/drawing/2014/main" val="3830623764"/>
                  </a:ext>
                </a:extLst>
              </a:tr>
            </a:tbl>
          </a:graphicData>
        </a:graphic>
      </p:graphicFrame>
      <p:sp>
        <p:nvSpPr>
          <p:cNvPr id="9" name="Rectangle 8">
            <a:extLst>
              <a:ext uri="{FF2B5EF4-FFF2-40B4-BE49-F238E27FC236}">
                <a16:creationId xmlns:a16="http://schemas.microsoft.com/office/drawing/2014/main" id="{C13198DC-8098-47B9-8CE4-4234AF2CC17A}"/>
              </a:ext>
              <a:ext uri="{C183D7F6-B498-43B3-948B-1728B52AA6E4}">
                <adec:decorative xmlns:adec="http://schemas.microsoft.com/office/drawing/2017/decorative" val="1"/>
              </a:ext>
            </a:extLst>
          </p:cNvPr>
          <p:cNvSpPr/>
          <p:nvPr/>
        </p:nvSpPr>
        <p:spPr>
          <a:xfrm>
            <a:off x="670096" y="4413293"/>
            <a:ext cx="5634910" cy="74417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4335A763-EA3E-4E04-86EF-FA55D3A313C0}"/>
              </a:ext>
            </a:extLst>
          </p:cNvPr>
          <p:cNvSpPr txBox="1"/>
          <p:nvPr/>
        </p:nvSpPr>
        <p:spPr>
          <a:xfrm>
            <a:off x="7036525" y="4957385"/>
            <a:ext cx="2001475" cy="923330"/>
          </a:xfrm>
          <a:prstGeom prst="rect">
            <a:avLst/>
          </a:prstGeom>
          <a:noFill/>
        </p:spPr>
        <p:txBody>
          <a:bodyPr wrap="square" rtlCol="0">
            <a:spAutoFit/>
          </a:bodyPr>
          <a:lstStyle/>
          <a:p>
            <a:r>
              <a:rPr lang="en-US" dirty="0"/>
              <a:t>*Not 92 because 3 students received both PT &amp; SLP</a:t>
            </a:r>
          </a:p>
        </p:txBody>
      </p:sp>
      <p:sp>
        <p:nvSpPr>
          <p:cNvPr id="11" name="Rectangle 10">
            <a:extLst>
              <a:ext uri="{FF2B5EF4-FFF2-40B4-BE49-F238E27FC236}">
                <a16:creationId xmlns:a16="http://schemas.microsoft.com/office/drawing/2014/main" id="{DC00D4C0-3ABE-4B06-85FD-F062CA03E080}"/>
              </a:ext>
              <a:ext uri="{C183D7F6-B498-43B3-948B-1728B52AA6E4}">
                <adec:decorative xmlns:adec="http://schemas.microsoft.com/office/drawing/2017/decorative" val="1"/>
              </a:ext>
            </a:extLst>
          </p:cNvPr>
          <p:cNvSpPr/>
          <p:nvPr/>
        </p:nvSpPr>
        <p:spPr>
          <a:xfrm>
            <a:off x="6305006" y="5881939"/>
            <a:ext cx="1922498" cy="36512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68153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animBg="1"/>
      <p:bldP spid="10" grpId="0"/>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CCC8FB3C-DF1E-48D3-AAC7-72989C67D7B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School-Based Medicaid Program | www.mass.gov/masshealth/schools</a:t>
            </a:r>
            <a:endParaRPr lang="en-US" sz="1100" dirty="0"/>
          </a:p>
        </p:txBody>
      </p:sp>
      <p:sp>
        <p:nvSpPr>
          <p:cNvPr id="3" name="Slide Number Placeholder 2">
            <a:extLst>
              <a:ext uri="{FF2B5EF4-FFF2-40B4-BE49-F238E27FC236}">
                <a16:creationId xmlns:a16="http://schemas.microsoft.com/office/drawing/2014/main" id="{3CE1670E-B74B-4E8E-9B21-0C6943CAB40F}"/>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12</a:t>
            </a:fld>
            <a:endParaRPr lang="en-US" dirty="0"/>
          </a:p>
        </p:txBody>
      </p:sp>
      <p:sp>
        <p:nvSpPr>
          <p:cNvPr id="4" name="Title 12">
            <a:extLst>
              <a:ext uri="{FF2B5EF4-FFF2-40B4-BE49-F238E27FC236}">
                <a16:creationId xmlns:a16="http://schemas.microsoft.com/office/drawing/2014/main" id="{621B6014-C98F-4C49-993C-D8F4BF2A2FF3}"/>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Student Population Example #1, continued</a:t>
            </a:r>
          </a:p>
        </p:txBody>
      </p:sp>
      <p:sp>
        <p:nvSpPr>
          <p:cNvPr id="5" name="Text Placeholder 2">
            <a:extLst>
              <a:ext uri="{FF2B5EF4-FFF2-40B4-BE49-F238E27FC236}">
                <a16:creationId xmlns:a16="http://schemas.microsoft.com/office/drawing/2014/main" id="{978B2A41-9B04-4201-ABF9-62659CA30C0C}"/>
              </a:ext>
            </a:extLst>
          </p:cNvPr>
          <p:cNvSpPr txBox="1">
            <a:spLocks/>
          </p:cNvSpPr>
          <p:nvPr/>
        </p:nvSpPr>
        <p:spPr>
          <a:xfrm>
            <a:off x="385762" y="812899"/>
            <a:ext cx="8372475" cy="369332"/>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spcAft>
                <a:spcPts val="600"/>
              </a:spcAft>
              <a:buNone/>
              <a:defRPr/>
            </a:pPr>
            <a:r>
              <a:rPr lang="en-US" sz="1800" dirty="0">
                <a:solidFill>
                  <a:srgbClr val="002060"/>
                </a:solidFill>
                <a:latin typeface="+mn-lt"/>
              </a:rPr>
              <a:t>You can see why this is important:</a:t>
            </a:r>
          </a:p>
        </p:txBody>
      </p:sp>
      <p:graphicFrame>
        <p:nvGraphicFramePr>
          <p:cNvPr id="8" name="Table 8">
            <a:extLst>
              <a:ext uri="{FF2B5EF4-FFF2-40B4-BE49-F238E27FC236}">
                <a16:creationId xmlns:a16="http://schemas.microsoft.com/office/drawing/2014/main" id="{03633BDE-88E6-42DE-8E15-65B3151237CC}"/>
              </a:ext>
            </a:extLst>
          </p:cNvPr>
          <p:cNvGraphicFramePr>
            <a:graphicFrameLocks noGrp="1"/>
          </p:cNvGraphicFramePr>
          <p:nvPr>
            <p:extLst>
              <p:ext uri="{D42A27DB-BD31-4B8C-83A1-F6EECF244321}">
                <p14:modId xmlns:p14="http://schemas.microsoft.com/office/powerpoint/2010/main" val="4087957094"/>
              </p:ext>
            </p:extLst>
          </p:nvPr>
        </p:nvGraphicFramePr>
        <p:xfrm>
          <a:off x="1021240" y="1184430"/>
          <a:ext cx="6704352" cy="2956560"/>
        </p:xfrm>
        <a:graphic>
          <a:graphicData uri="http://schemas.openxmlformats.org/drawingml/2006/table">
            <a:tbl>
              <a:tblPr firstRow="1" bandRow="1">
                <a:tableStyleId>{5C22544A-7EE6-4342-B048-85BDC9FD1C3A}</a:tableStyleId>
              </a:tblPr>
              <a:tblGrid>
                <a:gridCol w="1676088">
                  <a:extLst>
                    <a:ext uri="{9D8B030D-6E8A-4147-A177-3AD203B41FA5}">
                      <a16:colId xmlns:a16="http://schemas.microsoft.com/office/drawing/2014/main" val="1165135968"/>
                    </a:ext>
                  </a:extLst>
                </a:gridCol>
                <a:gridCol w="1676088">
                  <a:extLst>
                    <a:ext uri="{9D8B030D-6E8A-4147-A177-3AD203B41FA5}">
                      <a16:colId xmlns:a16="http://schemas.microsoft.com/office/drawing/2014/main" val="1730596830"/>
                    </a:ext>
                  </a:extLst>
                </a:gridCol>
                <a:gridCol w="1676088">
                  <a:extLst>
                    <a:ext uri="{9D8B030D-6E8A-4147-A177-3AD203B41FA5}">
                      <a16:colId xmlns:a16="http://schemas.microsoft.com/office/drawing/2014/main" val="4053385040"/>
                    </a:ext>
                  </a:extLst>
                </a:gridCol>
                <a:gridCol w="1676088">
                  <a:extLst>
                    <a:ext uri="{9D8B030D-6E8A-4147-A177-3AD203B41FA5}">
                      <a16:colId xmlns:a16="http://schemas.microsoft.com/office/drawing/2014/main" val="2556346002"/>
                    </a:ext>
                  </a:extLst>
                </a:gridCol>
              </a:tblGrid>
              <a:tr h="370840">
                <a:tc>
                  <a:txBody>
                    <a:bodyPr/>
                    <a:lstStyle/>
                    <a:p>
                      <a:pPr algn="ctr"/>
                      <a:r>
                        <a:rPr lang="en-US" sz="1400" dirty="0"/>
                        <a:t>IEP Service Type</a:t>
                      </a:r>
                    </a:p>
                  </a:txBody>
                  <a:tcPr anchor="b"/>
                </a:tc>
                <a:tc>
                  <a:txBody>
                    <a:bodyPr/>
                    <a:lstStyle/>
                    <a:p>
                      <a:pPr algn="ctr"/>
                      <a:r>
                        <a:rPr lang="en-US" sz="1400" dirty="0"/>
                        <a:t>Count of ALL In-District IEP Students Served</a:t>
                      </a:r>
                    </a:p>
                  </a:txBody>
                  <a:tcPr anchor="b"/>
                </a:tc>
                <a:tc>
                  <a:txBody>
                    <a:bodyPr/>
                    <a:lstStyle/>
                    <a:p>
                      <a:pPr algn="ctr"/>
                      <a:r>
                        <a:rPr lang="en-US" sz="1400" dirty="0"/>
                        <a:t>Counted in IEP Student Population</a:t>
                      </a:r>
                    </a:p>
                  </a:txBody>
                  <a:tcPr anchor="b"/>
                </a:tc>
                <a:tc>
                  <a:txBody>
                    <a:bodyPr/>
                    <a:lstStyle/>
                    <a:p>
                      <a:pPr algn="ctr"/>
                      <a:r>
                        <a:rPr lang="en-US" sz="1400" u="sng" dirty="0">
                          <a:solidFill>
                            <a:srgbClr val="FFFF00"/>
                          </a:solidFill>
                        </a:rPr>
                        <a:t>Unduplicated</a:t>
                      </a:r>
                      <a:r>
                        <a:rPr lang="en-US" sz="1400" dirty="0"/>
                        <a:t> Count for IEP Student Population</a:t>
                      </a:r>
                    </a:p>
                  </a:txBody>
                  <a:tcPr anchor="b"/>
                </a:tc>
                <a:extLst>
                  <a:ext uri="{0D108BD9-81ED-4DB2-BD59-A6C34878D82A}">
                    <a16:rowId xmlns:a16="http://schemas.microsoft.com/office/drawing/2014/main" val="2024704002"/>
                  </a:ext>
                </a:extLst>
              </a:tr>
              <a:tr h="370840">
                <a:tc>
                  <a:txBody>
                    <a:bodyPr/>
                    <a:lstStyle/>
                    <a:p>
                      <a:r>
                        <a:rPr lang="en-US" sz="1600" dirty="0"/>
                        <a:t>OT</a:t>
                      </a:r>
                    </a:p>
                  </a:txBody>
                  <a:tcPr/>
                </a:tc>
                <a:tc>
                  <a:txBody>
                    <a:bodyPr/>
                    <a:lstStyle/>
                    <a:p>
                      <a:pPr algn="ctr"/>
                      <a:r>
                        <a:rPr lang="en-US" sz="1600" dirty="0"/>
                        <a:t>47</a:t>
                      </a:r>
                    </a:p>
                  </a:txBody>
                  <a:tcPr/>
                </a:tc>
                <a:tc>
                  <a:txBody>
                    <a:bodyPr/>
                    <a:lstStyle/>
                    <a:p>
                      <a:pPr algn="ctr"/>
                      <a:endParaRPr lang="en-US" sz="1600" dirty="0"/>
                    </a:p>
                  </a:txBody>
                  <a:tcPr/>
                </a:tc>
                <a:tc>
                  <a:txBody>
                    <a:bodyPr/>
                    <a:lstStyle/>
                    <a:p>
                      <a:pPr algn="ctr"/>
                      <a:endParaRPr lang="en-US" sz="1600"/>
                    </a:p>
                  </a:txBody>
                  <a:tcPr/>
                </a:tc>
                <a:extLst>
                  <a:ext uri="{0D108BD9-81ED-4DB2-BD59-A6C34878D82A}">
                    <a16:rowId xmlns:a16="http://schemas.microsoft.com/office/drawing/2014/main" val="2000336646"/>
                  </a:ext>
                </a:extLst>
              </a:tr>
              <a:tr h="370840">
                <a:tc>
                  <a:txBody>
                    <a:bodyPr/>
                    <a:lstStyle/>
                    <a:p>
                      <a:r>
                        <a:rPr lang="en-US" sz="1600" dirty="0"/>
                        <a:t>PT</a:t>
                      </a:r>
                    </a:p>
                  </a:txBody>
                  <a:tcPr/>
                </a:tc>
                <a:tc>
                  <a:txBody>
                    <a:bodyPr/>
                    <a:lstStyle/>
                    <a:p>
                      <a:pPr algn="ctr"/>
                      <a:r>
                        <a:rPr lang="en-US" sz="1600" dirty="0"/>
                        <a:t>10</a:t>
                      </a:r>
                    </a:p>
                  </a:txBody>
                  <a:tcPr/>
                </a:tc>
                <a:tc>
                  <a:txBody>
                    <a:bodyPr/>
                    <a:lstStyle/>
                    <a:p>
                      <a:pPr algn="ctr"/>
                      <a:r>
                        <a:rPr lang="en-US" sz="1600" dirty="0"/>
                        <a:t>10</a:t>
                      </a:r>
                    </a:p>
                  </a:txBody>
                  <a:tcPr/>
                </a:tc>
                <a:tc>
                  <a:txBody>
                    <a:bodyPr/>
                    <a:lstStyle/>
                    <a:p>
                      <a:pPr algn="ctr"/>
                      <a:endParaRPr lang="en-US" sz="1600" dirty="0"/>
                    </a:p>
                  </a:txBody>
                  <a:tcPr/>
                </a:tc>
                <a:extLst>
                  <a:ext uri="{0D108BD9-81ED-4DB2-BD59-A6C34878D82A}">
                    <a16:rowId xmlns:a16="http://schemas.microsoft.com/office/drawing/2014/main" val="3210975799"/>
                  </a:ext>
                </a:extLst>
              </a:tr>
              <a:tr h="370840">
                <a:tc>
                  <a:txBody>
                    <a:bodyPr/>
                    <a:lstStyle/>
                    <a:p>
                      <a:r>
                        <a:rPr lang="en-US" sz="1600" dirty="0"/>
                        <a:t>SLP</a:t>
                      </a:r>
                    </a:p>
                  </a:txBody>
                  <a:tcPr/>
                </a:tc>
                <a:tc>
                  <a:txBody>
                    <a:bodyPr/>
                    <a:lstStyle/>
                    <a:p>
                      <a:pPr algn="ctr"/>
                      <a:r>
                        <a:rPr lang="en-US" sz="1600" dirty="0"/>
                        <a:t>82</a:t>
                      </a:r>
                    </a:p>
                  </a:txBody>
                  <a:tcPr/>
                </a:tc>
                <a:tc>
                  <a:txBody>
                    <a:bodyPr/>
                    <a:lstStyle/>
                    <a:p>
                      <a:pPr algn="ctr"/>
                      <a:r>
                        <a:rPr lang="en-US" sz="1600" dirty="0"/>
                        <a:t>82</a:t>
                      </a:r>
                    </a:p>
                  </a:txBody>
                  <a:tcPr/>
                </a:tc>
                <a:tc>
                  <a:txBody>
                    <a:bodyPr/>
                    <a:lstStyle/>
                    <a:p>
                      <a:pPr algn="ctr"/>
                      <a:endParaRPr lang="en-US" sz="1600" dirty="0"/>
                    </a:p>
                  </a:txBody>
                  <a:tcPr/>
                </a:tc>
                <a:extLst>
                  <a:ext uri="{0D108BD9-81ED-4DB2-BD59-A6C34878D82A}">
                    <a16:rowId xmlns:a16="http://schemas.microsoft.com/office/drawing/2014/main" val="426196680"/>
                  </a:ext>
                </a:extLst>
              </a:tr>
              <a:tr h="370840">
                <a:tc>
                  <a:txBody>
                    <a:bodyPr/>
                    <a:lstStyle/>
                    <a:p>
                      <a:r>
                        <a:rPr lang="en-US" sz="1600" dirty="0"/>
                        <a:t>Nursing</a:t>
                      </a:r>
                    </a:p>
                  </a:txBody>
                  <a:tcPr/>
                </a:tc>
                <a:tc>
                  <a:txBody>
                    <a:bodyPr/>
                    <a:lstStyle/>
                    <a:p>
                      <a:pPr algn="ctr"/>
                      <a:r>
                        <a:rPr lang="en-US" sz="1600" dirty="0"/>
                        <a:t>4</a:t>
                      </a:r>
                    </a:p>
                  </a:txBody>
                  <a:tcPr/>
                </a:tc>
                <a:tc>
                  <a:txBody>
                    <a:bodyPr/>
                    <a:lstStyle/>
                    <a:p>
                      <a:pPr algn="ctr"/>
                      <a:endParaRPr lang="en-US" sz="1600" dirty="0"/>
                    </a:p>
                  </a:txBody>
                  <a:tcPr/>
                </a:tc>
                <a:tc>
                  <a:txBody>
                    <a:bodyPr/>
                    <a:lstStyle/>
                    <a:p>
                      <a:pPr algn="ctr"/>
                      <a:endParaRPr lang="en-US" sz="1600" dirty="0"/>
                    </a:p>
                  </a:txBody>
                  <a:tcPr/>
                </a:tc>
                <a:extLst>
                  <a:ext uri="{0D108BD9-81ED-4DB2-BD59-A6C34878D82A}">
                    <a16:rowId xmlns:a16="http://schemas.microsoft.com/office/drawing/2014/main" val="3563008103"/>
                  </a:ext>
                </a:extLst>
              </a:tr>
              <a:tr h="370840">
                <a:tc>
                  <a:txBody>
                    <a:bodyPr/>
                    <a:lstStyle/>
                    <a:p>
                      <a:r>
                        <a:rPr lang="en-US" sz="1600" dirty="0"/>
                        <a:t>Behavioral</a:t>
                      </a:r>
                    </a:p>
                  </a:txBody>
                  <a:tcPr/>
                </a:tc>
                <a:tc>
                  <a:txBody>
                    <a:bodyPr/>
                    <a:lstStyle/>
                    <a:p>
                      <a:pPr marL="0" algn="ctr" defTabSz="914400" rtl="0" eaLnBrk="1" latinLnBrk="0" hangingPunct="1"/>
                      <a:r>
                        <a:rPr lang="en-US" sz="1600" kern="1200" dirty="0">
                          <a:solidFill>
                            <a:schemeClr val="dk1"/>
                          </a:solidFill>
                          <a:latin typeface="+mn-lt"/>
                          <a:ea typeface="+mn-ea"/>
                          <a:cs typeface="+mn-cs"/>
                        </a:rPr>
                        <a:t>65</a:t>
                      </a:r>
                    </a:p>
                  </a:txBody>
                  <a:tcPr>
                    <a:lnB w="12700" cap="flat" cmpd="sng" algn="ctr">
                      <a:solidFill>
                        <a:schemeClr val="bg1"/>
                      </a:solidFill>
                      <a:prstDash val="solid"/>
                      <a:round/>
                      <a:headEnd type="none" w="med" len="med"/>
                      <a:tailEnd type="none" w="med" len="med"/>
                    </a:lnB>
                  </a:tcPr>
                </a:tc>
                <a:tc>
                  <a:txBody>
                    <a:bodyPr/>
                    <a:lstStyle/>
                    <a:p>
                      <a:pPr marL="0" algn="ctr" defTabSz="914400" rtl="0" eaLnBrk="1" latinLnBrk="0" hangingPunct="1"/>
                      <a:endParaRPr lang="en-US" sz="1600" kern="1200" dirty="0">
                        <a:solidFill>
                          <a:schemeClr val="dk1"/>
                        </a:solidFill>
                        <a:latin typeface="+mn-lt"/>
                        <a:ea typeface="+mn-ea"/>
                        <a:cs typeface="+mn-cs"/>
                      </a:endParaRPr>
                    </a:p>
                  </a:txBody>
                  <a:tcPr>
                    <a:lnB w="12700" cap="flat" cmpd="sng" algn="ctr">
                      <a:solidFill>
                        <a:schemeClr val="bg1"/>
                      </a:solidFill>
                      <a:prstDash val="solid"/>
                      <a:round/>
                      <a:headEnd type="none" w="med" len="med"/>
                      <a:tailEnd type="none" w="med" len="med"/>
                    </a:lnB>
                  </a:tcPr>
                </a:tc>
                <a:tc>
                  <a:txBody>
                    <a:bodyPr/>
                    <a:lstStyle/>
                    <a:p>
                      <a:pPr algn="ctr"/>
                      <a:endParaRPr lang="en-US" sz="1600" dirty="0"/>
                    </a:p>
                  </a:txBody>
                  <a:tcPr/>
                </a:tc>
                <a:extLst>
                  <a:ext uri="{0D108BD9-81ED-4DB2-BD59-A6C34878D82A}">
                    <a16:rowId xmlns:a16="http://schemas.microsoft.com/office/drawing/2014/main" val="1371381224"/>
                  </a:ext>
                </a:extLst>
              </a:tr>
              <a:tr h="370840">
                <a:tc>
                  <a:txBody>
                    <a:bodyPr/>
                    <a:lstStyle/>
                    <a:p>
                      <a:r>
                        <a:rPr lang="en-US" sz="1600" b="1" dirty="0"/>
                        <a:t>TOTAL</a:t>
                      </a:r>
                    </a:p>
                  </a:txBody>
                  <a:tcPr/>
                </a:tc>
                <a:tc>
                  <a:txBody>
                    <a:bodyPr/>
                    <a:lstStyle/>
                    <a:p>
                      <a:pPr algn="ctr"/>
                      <a:r>
                        <a:rPr lang="en-US" sz="1600" b="1" dirty="0"/>
                        <a:t>208</a:t>
                      </a:r>
                    </a:p>
                  </a:txBody>
                  <a:tcPr>
                    <a:lnT w="12700" cap="flat" cmpd="sng" algn="ctr">
                      <a:solidFill>
                        <a:schemeClr val="bg1"/>
                      </a:solidFill>
                      <a:prstDash val="solid"/>
                      <a:round/>
                      <a:headEnd type="none" w="med" len="med"/>
                      <a:tailEnd type="none" w="med" len="med"/>
                    </a:lnT>
                  </a:tcPr>
                </a:tc>
                <a:tc>
                  <a:txBody>
                    <a:bodyPr/>
                    <a:lstStyle/>
                    <a:p>
                      <a:pPr algn="ctr"/>
                      <a:r>
                        <a:rPr lang="en-US" sz="1600" b="1" dirty="0"/>
                        <a:t>92</a:t>
                      </a:r>
                    </a:p>
                  </a:txBody>
                  <a:tcPr>
                    <a:lnT w="12700" cap="flat" cmpd="sng" algn="ctr">
                      <a:solidFill>
                        <a:schemeClr val="bg1"/>
                      </a:solidFill>
                      <a:prstDash val="solid"/>
                      <a:round/>
                      <a:headEnd type="none" w="med" len="med"/>
                      <a:tailEnd type="none" w="med" len="med"/>
                    </a:lnT>
                  </a:tcPr>
                </a:tc>
                <a:tc>
                  <a:txBody>
                    <a:bodyPr/>
                    <a:lstStyle/>
                    <a:p>
                      <a:pPr algn="ctr"/>
                      <a:r>
                        <a:rPr lang="en-US" sz="1600" b="1" dirty="0"/>
                        <a:t>89</a:t>
                      </a:r>
                    </a:p>
                  </a:txBody>
                  <a:tcPr/>
                </a:tc>
                <a:extLst>
                  <a:ext uri="{0D108BD9-81ED-4DB2-BD59-A6C34878D82A}">
                    <a16:rowId xmlns:a16="http://schemas.microsoft.com/office/drawing/2014/main" val="467820146"/>
                  </a:ext>
                </a:extLst>
              </a:tr>
            </a:tbl>
          </a:graphicData>
        </a:graphic>
      </p:graphicFrame>
      <p:sp>
        <p:nvSpPr>
          <p:cNvPr id="9" name="Rectangle 8">
            <a:extLst>
              <a:ext uri="{FF2B5EF4-FFF2-40B4-BE49-F238E27FC236}">
                <a16:creationId xmlns:a16="http://schemas.microsoft.com/office/drawing/2014/main" id="{C13198DC-8098-47B9-8CE4-4234AF2CC17A}"/>
              </a:ext>
              <a:ext uri="{C183D7F6-B498-43B3-948B-1728B52AA6E4}">
                <adec:decorative xmlns:adec="http://schemas.microsoft.com/office/drawing/2017/decorative" val="1"/>
              </a:ext>
            </a:extLst>
          </p:cNvPr>
          <p:cNvSpPr/>
          <p:nvPr/>
        </p:nvSpPr>
        <p:spPr>
          <a:xfrm>
            <a:off x="1035988" y="2288241"/>
            <a:ext cx="5033886" cy="74893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2" descr="The Medicaid Penetration Factor for IEP services for this example LEA will be the total number of Medicaid students with a paid claim in MMIS during the year divided by the population of IEP students served during the year, or 25 divided by 89 instead of 25 divided by 185 if you accurately count the unduplicated number of students who received PT and SLP services pursuant to their IEP only, instead of all students on an IEP.">
            <a:extLst>
              <a:ext uri="{FF2B5EF4-FFF2-40B4-BE49-F238E27FC236}">
                <a16:creationId xmlns:a16="http://schemas.microsoft.com/office/drawing/2014/main" id="{B7467B0C-2C74-499D-A8F7-C6AE62F577F3}"/>
              </a:ext>
            </a:extLst>
          </p:cNvPr>
          <p:cNvSpPr txBox="1">
            <a:spLocks/>
          </p:cNvSpPr>
          <p:nvPr/>
        </p:nvSpPr>
        <p:spPr>
          <a:xfrm>
            <a:off x="385762" y="4411331"/>
            <a:ext cx="8372475" cy="1661993"/>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spcAft>
                <a:spcPts val="600"/>
              </a:spcAft>
              <a:buNone/>
              <a:defRPr/>
            </a:pPr>
            <a:r>
              <a:rPr lang="en-US" sz="1800" dirty="0">
                <a:solidFill>
                  <a:srgbClr val="002060"/>
                </a:solidFill>
                <a:latin typeface="+mn-lt"/>
              </a:rPr>
              <a:t>The Medicaid Penetration Factor for IEP services for this example LEA will be:</a:t>
            </a:r>
          </a:p>
          <a:p>
            <a:pPr marL="0" lvl="1" indent="0">
              <a:spcAft>
                <a:spcPts val="600"/>
              </a:spcAft>
              <a:buNone/>
              <a:defRPr/>
            </a:pPr>
            <a:endParaRPr lang="en-US" sz="1000" dirty="0">
              <a:solidFill>
                <a:srgbClr val="002060"/>
              </a:solidFill>
              <a:latin typeface="+mn-lt"/>
            </a:endParaRPr>
          </a:p>
          <a:p>
            <a:pPr marL="0" lvl="1" indent="0">
              <a:spcAft>
                <a:spcPts val="600"/>
              </a:spcAft>
              <a:buNone/>
              <a:defRPr/>
            </a:pPr>
            <a:r>
              <a:rPr lang="en-US" sz="1800" dirty="0">
                <a:solidFill>
                  <a:srgbClr val="002060"/>
                </a:solidFill>
                <a:latin typeface="+mn-lt"/>
              </a:rPr>
              <a:t>               Total # of Medicaid Students</a:t>
            </a:r>
          </a:p>
          <a:p>
            <a:pPr marL="0" lvl="1" indent="0">
              <a:spcAft>
                <a:spcPts val="600"/>
              </a:spcAft>
              <a:buNone/>
              <a:defRPr/>
            </a:pPr>
            <a:r>
              <a:rPr lang="en-US" sz="1800" dirty="0">
                <a:solidFill>
                  <a:srgbClr val="002060"/>
                </a:solidFill>
                <a:latin typeface="+mn-lt"/>
              </a:rPr>
              <a:t>     with a paid claim in MMIS during the year</a:t>
            </a:r>
          </a:p>
          <a:p>
            <a:pPr marL="0" lvl="1" indent="0">
              <a:spcAft>
                <a:spcPts val="600"/>
              </a:spcAft>
              <a:buNone/>
              <a:defRPr/>
            </a:pPr>
            <a:r>
              <a:rPr lang="en-US" sz="1800" dirty="0">
                <a:solidFill>
                  <a:srgbClr val="002060"/>
                </a:solidFill>
                <a:latin typeface="+mn-lt"/>
              </a:rPr>
              <a:t>Population of IEP Students Served during the year</a:t>
            </a:r>
          </a:p>
        </p:txBody>
      </p:sp>
      <p:cxnSp>
        <p:nvCxnSpPr>
          <p:cNvPr id="7" name="Straight Connector 6">
            <a:extLst>
              <a:ext uri="{FF2B5EF4-FFF2-40B4-BE49-F238E27FC236}">
                <a16:creationId xmlns:a16="http://schemas.microsoft.com/office/drawing/2014/main" id="{924B238C-856E-4A88-B3B3-37681177B617}"/>
              </a:ext>
              <a:ext uri="{C183D7F6-B498-43B3-948B-1728B52AA6E4}">
                <adec:decorative xmlns:adec="http://schemas.microsoft.com/office/drawing/2017/decorative" val="1"/>
              </a:ext>
            </a:extLst>
          </p:cNvPr>
          <p:cNvCxnSpPr>
            <a:cxnSpLocks/>
          </p:cNvCxnSpPr>
          <p:nvPr/>
        </p:nvCxnSpPr>
        <p:spPr>
          <a:xfrm>
            <a:off x="457200" y="5683044"/>
            <a:ext cx="465557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Equals 12">
            <a:extLst>
              <a:ext uri="{FF2B5EF4-FFF2-40B4-BE49-F238E27FC236}">
                <a16:creationId xmlns:a16="http://schemas.microsoft.com/office/drawing/2014/main" id="{EA3614AD-0960-4386-AAD5-AF1F0A876E06}"/>
              </a:ext>
              <a:ext uri="{C183D7F6-B498-43B3-948B-1728B52AA6E4}">
                <adec:decorative xmlns:adec="http://schemas.microsoft.com/office/drawing/2017/decorative" val="1"/>
              </a:ext>
            </a:extLst>
          </p:cNvPr>
          <p:cNvSpPr/>
          <p:nvPr/>
        </p:nvSpPr>
        <p:spPr>
          <a:xfrm>
            <a:off x="5176683" y="5475064"/>
            <a:ext cx="324465" cy="35396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14" name="Straight Connector 13">
            <a:extLst>
              <a:ext uri="{FF2B5EF4-FFF2-40B4-BE49-F238E27FC236}">
                <a16:creationId xmlns:a16="http://schemas.microsoft.com/office/drawing/2014/main" id="{709D03AD-04A2-4ABF-BE63-6B54D634259B}"/>
              </a:ext>
              <a:ext uri="{C183D7F6-B498-43B3-948B-1728B52AA6E4}">
                <adec:decorative xmlns:adec="http://schemas.microsoft.com/office/drawing/2017/decorative" val="1"/>
              </a:ext>
            </a:extLst>
          </p:cNvPr>
          <p:cNvCxnSpPr>
            <a:cxnSpLocks/>
          </p:cNvCxnSpPr>
          <p:nvPr/>
        </p:nvCxnSpPr>
        <p:spPr>
          <a:xfrm>
            <a:off x="5574890" y="5683044"/>
            <a:ext cx="1120878"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C63AEA4B-83FA-455F-8949-C4BF003DABB9}"/>
              </a:ext>
              <a:ext uri="{C183D7F6-B498-43B3-948B-1728B52AA6E4}">
                <adec:decorative xmlns:adec="http://schemas.microsoft.com/office/drawing/2017/decorative" val="1"/>
              </a:ext>
            </a:extLst>
          </p:cNvPr>
          <p:cNvCxnSpPr>
            <a:cxnSpLocks/>
          </p:cNvCxnSpPr>
          <p:nvPr/>
        </p:nvCxnSpPr>
        <p:spPr>
          <a:xfrm>
            <a:off x="7179901" y="5683044"/>
            <a:ext cx="1120878"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2AFBAAAF-E70A-4101-A70D-AD2EEF005965}"/>
              </a:ext>
              <a:ext uri="{C183D7F6-B498-43B3-948B-1728B52AA6E4}">
                <adec:decorative xmlns:adec="http://schemas.microsoft.com/office/drawing/2017/decorative" val="1"/>
              </a:ext>
            </a:extLst>
          </p:cNvPr>
          <p:cNvSpPr txBox="1"/>
          <p:nvPr/>
        </p:nvSpPr>
        <p:spPr>
          <a:xfrm>
            <a:off x="6769510" y="5498378"/>
            <a:ext cx="484133" cy="369332"/>
          </a:xfrm>
          <a:prstGeom prst="rect">
            <a:avLst/>
          </a:prstGeom>
          <a:noFill/>
        </p:spPr>
        <p:txBody>
          <a:bodyPr wrap="square" rtlCol="0">
            <a:spAutoFit/>
          </a:bodyPr>
          <a:lstStyle/>
          <a:p>
            <a:r>
              <a:rPr lang="en-US" dirty="0">
                <a:solidFill>
                  <a:srgbClr val="002060"/>
                </a:solidFill>
              </a:rPr>
              <a:t>or</a:t>
            </a:r>
          </a:p>
        </p:txBody>
      </p:sp>
      <p:sp>
        <p:nvSpPr>
          <p:cNvPr id="18" name="TextBox 17">
            <a:extLst>
              <a:ext uri="{FF2B5EF4-FFF2-40B4-BE49-F238E27FC236}">
                <a16:creationId xmlns:a16="http://schemas.microsoft.com/office/drawing/2014/main" id="{4232B6C1-24B4-42A1-978F-F3B42CDCB479}"/>
              </a:ext>
              <a:ext uri="{C183D7F6-B498-43B3-948B-1728B52AA6E4}">
                <adec:decorative xmlns:adec="http://schemas.microsoft.com/office/drawing/2017/decorative" val="1"/>
              </a:ext>
            </a:extLst>
          </p:cNvPr>
          <p:cNvSpPr txBox="1"/>
          <p:nvPr/>
        </p:nvSpPr>
        <p:spPr>
          <a:xfrm>
            <a:off x="5928853" y="5322040"/>
            <a:ext cx="484133" cy="369332"/>
          </a:xfrm>
          <a:prstGeom prst="rect">
            <a:avLst/>
          </a:prstGeom>
          <a:noFill/>
        </p:spPr>
        <p:txBody>
          <a:bodyPr wrap="square" rtlCol="0">
            <a:spAutoFit/>
          </a:bodyPr>
          <a:lstStyle/>
          <a:p>
            <a:r>
              <a:rPr lang="en-US" dirty="0">
                <a:solidFill>
                  <a:srgbClr val="002060"/>
                </a:solidFill>
              </a:rPr>
              <a:t>25</a:t>
            </a:r>
          </a:p>
        </p:txBody>
      </p:sp>
      <p:sp>
        <p:nvSpPr>
          <p:cNvPr id="19" name="TextBox 18">
            <a:extLst>
              <a:ext uri="{FF2B5EF4-FFF2-40B4-BE49-F238E27FC236}">
                <a16:creationId xmlns:a16="http://schemas.microsoft.com/office/drawing/2014/main" id="{05D5BF4D-1E5A-471A-A48F-504ED4E370D5}"/>
              </a:ext>
              <a:ext uri="{C183D7F6-B498-43B3-948B-1728B52AA6E4}">
                <adec:decorative xmlns:adec="http://schemas.microsoft.com/office/drawing/2017/decorative" val="1"/>
              </a:ext>
            </a:extLst>
          </p:cNvPr>
          <p:cNvSpPr txBox="1"/>
          <p:nvPr/>
        </p:nvSpPr>
        <p:spPr>
          <a:xfrm>
            <a:off x="7486650" y="5341128"/>
            <a:ext cx="484133" cy="369332"/>
          </a:xfrm>
          <a:prstGeom prst="rect">
            <a:avLst/>
          </a:prstGeom>
          <a:noFill/>
        </p:spPr>
        <p:txBody>
          <a:bodyPr wrap="square" rtlCol="0">
            <a:spAutoFit/>
          </a:bodyPr>
          <a:lstStyle/>
          <a:p>
            <a:r>
              <a:rPr lang="en-US" dirty="0">
                <a:solidFill>
                  <a:srgbClr val="002060"/>
                </a:solidFill>
              </a:rPr>
              <a:t>25</a:t>
            </a:r>
          </a:p>
        </p:txBody>
      </p:sp>
      <p:sp>
        <p:nvSpPr>
          <p:cNvPr id="20" name="TextBox 19">
            <a:extLst>
              <a:ext uri="{FF2B5EF4-FFF2-40B4-BE49-F238E27FC236}">
                <a16:creationId xmlns:a16="http://schemas.microsoft.com/office/drawing/2014/main" id="{196295EB-A799-48A2-99AE-DD43CF89C82C}"/>
              </a:ext>
              <a:ext uri="{C183D7F6-B498-43B3-948B-1728B52AA6E4}">
                <adec:decorative xmlns:adec="http://schemas.microsoft.com/office/drawing/2017/decorative" val="1"/>
              </a:ext>
            </a:extLst>
          </p:cNvPr>
          <p:cNvSpPr txBox="1"/>
          <p:nvPr/>
        </p:nvSpPr>
        <p:spPr>
          <a:xfrm>
            <a:off x="7486650" y="5723079"/>
            <a:ext cx="484133" cy="369332"/>
          </a:xfrm>
          <a:prstGeom prst="rect">
            <a:avLst/>
          </a:prstGeom>
          <a:noFill/>
        </p:spPr>
        <p:txBody>
          <a:bodyPr wrap="square" rtlCol="0">
            <a:spAutoFit/>
          </a:bodyPr>
          <a:lstStyle/>
          <a:p>
            <a:r>
              <a:rPr lang="en-US" dirty="0">
                <a:solidFill>
                  <a:srgbClr val="002060"/>
                </a:solidFill>
              </a:rPr>
              <a:t>89</a:t>
            </a:r>
          </a:p>
        </p:txBody>
      </p:sp>
      <p:sp>
        <p:nvSpPr>
          <p:cNvPr id="21" name="TextBox 20">
            <a:extLst>
              <a:ext uri="{FF2B5EF4-FFF2-40B4-BE49-F238E27FC236}">
                <a16:creationId xmlns:a16="http://schemas.microsoft.com/office/drawing/2014/main" id="{FA7C5AA6-70EF-416C-8201-02E546A2257B}"/>
              </a:ext>
              <a:ext uri="{C183D7F6-B498-43B3-948B-1728B52AA6E4}">
                <adec:decorative xmlns:adec="http://schemas.microsoft.com/office/drawing/2017/decorative" val="1"/>
              </a:ext>
            </a:extLst>
          </p:cNvPr>
          <p:cNvSpPr txBox="1"/>
          <p:nvPr/>
        </p:nvSpPr>
        <p:spPr>
          <a:xfrm>
            <a:off x="5856242" y="5710652"/>
            <a:ext cx="731167" cy="369332"/>
          </a:xfrm>
          <a:prstGeom prst="rect">
            <a:avLst/>
          </a:prstGeom>
          <a:noFill/>
        </p:spPr>
        <p:txBody>
          <a:bodyPr wrap="square" rtlCol="0">
            <a:spAutoFit/>
          </a:bodyPr>
          <a:lstStyle/>
          <a:p>
            <a:r>
              <a:rPr lang="en-US" dirty="0">
                <a:solidFill>
                  <a:srgbClr val="002060"/>
                </a:solidFill>
              </a:rPr>
              <a:t>185*</a:t>
            </a:r>
          </a:p>
        </p:txBody>
      </p:sp>
      <p:sp>
        <p:nvSpPr>
          <p:cNvPr id="10" name="TextBox 9">
            <a:extLst>
              <a:ext uri="{FF2B5EF4-FFF2-40B4-BE49-F238E27FC236}">
                <a16:creationId xmlns:a16="http://schemas.microsoft.com/office/drawing/2014/main" id="{1FE52C11-E2DC-401E-8EA5-10C58AD693D2}"/>
              </a:ext>
              <a:ext uri="{C183D7F6-B498-43B3-948B-1728B52AA6E4}">
                <adec:decorative xmlns:adec="http://schemas.microsoft.com/office/drawing/2017/decorative" val="1"/>
              </a:ext>
            </a:extLst>
          </p:cNvPr>
          <p:cNvSpPr txBox="1"/>
          <p:nvPr/>
        </p:nvSpPr>
        <p:spPr>
          <a:xfrm>
            <a:off x="4638667" y="6049162"/>
            <a:ext cx="2219333" cy="307777"/>
          </a:xfrm>
          <a:prstGeom prst="rect">
            <a:avLst/>
          </a:prstGeom>
          <a:noFill/>
        </p:spPr>
        <p:txBody>
          <a:bodyPr wrap="square" rtlCol="0">
            <a:spAutoFit/>
          </a:bodyPr>
          <a:lstStyle/>
          <a:p>
            <a:r>
              <a:rPr lang="en-US" sz="1400" dirty="0">
                <a:solidFill>
                  <a:srgbClr val="002060"/>
                </a:solidFill>
              </a:rPr>
              <a:t>*Unduplicated from 208</a:t>
            </a:r>
          </a:p>
        </p:txBody>
      </p:sp>
      <p:sp>
        <p:nvSpPr>
          <p:cNvPr id="6" name="Star: 5 Points 5">
            <a:extLst>
              <a:ext uri="{FF2B5EF4-FFF2-40B4-BE49-F238E27FC236}">
                <a16:creationId xmlns:a16="http://schemas.microsoft.com/office/drawing/2014/main" id="{63CB817A-BEA6-438C-AE7E-A9801EBFB569}"/>
              </a:ext>
              <a:ext uri="{C183D7F6-B498-43B3-948B-1728B52AA6E4}">
                <adec:decorative xmlns:adec="http://schemas.microsoft.com/office/drawing/2017/decorative" val="1"/>
              </a:ext>
            </a:extLst>
          </p:cNvPr>
          <p:cNvSpPr/>
          <p:nvPr/>
        </p:nvSpPr>
        <p:spPr>
          <a:xfrm>
            <a:off x="6762068" y="4788418"/>
            <a:ext cx="2034328" cy="1661992"/>
          </a:xfrm>
          <a:prstGeom prst="star5">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14766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CCC8FB3C-DF1E-48D3-AAC7-72989C67D7B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School-Based Medicaid Program | www.mass.gov/masshealth/schools</a:t>
            </a:r>
            <a:endParaRPr lang="en-US" sz="1100" dirty="0"/>
          </a:p>
        </p:txBody>
      </p:sp>
      <p:sp>
        <p:nvSpPr>
          <p:cNvPr id="3" name="Slide Number Placeholder 2">
            <a:extLst>
              <a:ext uri="{FF2B5EF4-FFF2-40B4-BE49-F238E27FC236}">
                <a16:creationId xmlns:a16="http://schemas.microsoft.com/office/drawing/2014/main" id="{3CE1670E-B74B-4E8E-9B21-0C6943CAB40F}"/>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13</a:t>
            </a:fld>
            <a:endParaRPr lang="en-US" dirty="0"/>
          </a:p>
        </p:txBody>
      </p:sp>
      <p:sp>
        <p:nvSpPr>
          <p:cNvPr id="4" name="Title 12">
            <a:extLst>
              <a:ext uri="{FF2B5EF4-FFF2-40B4-BE49-F238E27FC236}">
                <a16:creationId xmlns:a16="http://schemas.microsoft.com/office/drawing/2014/main" id="{621B6014-C98F-4C49-993C-D8F4BF2A2FF3}"/>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Student Population Example #2</a:t>
            </a:r>
          </a:p>
        </p:txBody>
      </p:sp>
      <p:sp>
        <p:nvSpPr>
          <p:cNvPr id="5" name="Text Placeholder 2">
            <a:extLst>
              <a:ext uri="{FF2B5EF4-FFF2-40B4-BE49-F238E27FC236}">
                <a16:creationId xmlns:a16="http://schemas.microsoft.com/office/drawing/2014/main" id="{978B2A41-9B04-4201-ABF9-62659CA30C0C}"/>
              </a:ext>
            </a:extLst>
          </p:cNvPr>
          <p:cNvSpPr txBox="1">
            <a:spLocks/>
          </p:cNvSpPr>
          <p:nvPr/>
        </p:nvSpPr>
        <p:spPr>
          <a:xfrm>
            <a:off x="385762" y="812899"/>
            <a:ext cx="8372475" cy="2739211"/>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Aft>
                <a:spcPts val="600"/>
              </a:spcAft>
              <a:defRPr/>
            </a:pPr>
            <a:r>
              <a:rPr lang="en-US" sz="1800" dirty="0">
                <a:solidFill>
                  <a:srgbClr val="002060"/>
                </a:solidFill>
                <a:latin typeface="+mn-lt"/>
              </a:rPr>
              <a:t>This LEA participated in reimbursement for both in-district and out-of-district IEP services, as evidenced by paid claims in MMIS for services provided between 7/1/2020 – 6/30/2021.</a:t>
            </a:r>
          </a:p>
          <a:p>
            <a:pPr lvl="1">
              <a:spcAft>
                <a:spcPts val="600"/>
              </a:spcAft>
              <a:defRPr/>
            </a:pPr>
            <a:r>
              <a:rPr lang="en-US" sz="1800" dirty="0">
                <a:solidFill>
                  <a:srgbClr val="002060"/>
                </a:solidFill>
                <a:latin typeface="+mn-lt"/>
              </a:rPr>
              <a:t>The LEA had paid claims for in-district OT and PT services and out-of-district services. There were 132 unique students across 984 claims (data not shown here).</a:t>
            </a:r>
          </a:p>
          <a:p>
            <a:pPr lvl="1">
              <a:spcAft>
                <a:spcPts val="600"/>
              </a:spcAft>
              <a:defRPr/>
            </a:pPr>
            <a:r>
              <a:rPr lang="en-US" sz="1800" dirty="0">
                <a:solidFill>
                  <a:srgbClr val="002060"/>
                </a:solidFill>
                <a:latin typeface="+mn-lt"/>
              </a:rPr>
              <a:t>Therefore, the LEA must report the IEP student population, and the IEP student population must include in-district students who received OT or PT services pursuant to their IEPs as well as out-of-district students who received any covered health care services at any point between 7/1/20-6/30/21.</a:t>
            </a:r>
          </a:p>
        </p:txBody>
      </p:sp>
      <p:graphicFrame>
        <p:nvGraphicFramePr>
          <p:cNvPr id="8" name="Table 8">
            <a:extLst>
              <a:ext uri="{FF2B5EF4-FFF2-40B4-BE49-F238E27FC236}">
                <a16:creationId xmlns:a16="http://schemas.microsoft.com/office/drawing/2014/main" id="{03633BDE-88E6-42DE-8E15-65B3151237CC}"/>
              </a:ext>
            </a:extLst>
          </p:cNvPr>
          <p:cNvGraphicFramePr>
            <a:graphicFrameLocks noGrp="1"/>
          </p:cNvGraphicFramePr>
          <p:nvPr>
            <p:extLst>
              <p:ext uri="{D42A27DB-BD31-4B8C-83A1-F6EECF244321}">
                <p14:modId xmlns:p14="http://schemas.microsoft.com/office/powerpoint/2010/main" val="1657668882"/>
              </p:ext>
            </p:extLst>
          </p:nvPr>
        </p:nvGraphicFramePr>
        <p:xfrm>
          <a:off x="1021240" y="3552110"/>
          <a:ext cx="7011488" cy="2910840"/>
        </p:xfrm>
        <a:graphic>
          <a:graphicData uri="http://schemas.openxmlformats.org/drawingml/2006/table">
            <a:tbl>
              <a:tblPr firstRow="1" bandRow="1">
                <a:tableStyleId>{5C22544A-7EE6-4342-B048-85BDC9FD1C3A}</a:tableStyleId>
              </a:tblPr>
              <a:tblGrid>
                <a:gridCol w="1600040">
                  <a:extLst>
                    <a:ext uri="{9D8B030D-6E8A-4147-A177-3AD203B41FA5}">
                      <a16:colId xmlns:a16="http://schemas.microsoft.com/office/drawing/2014/main" val="1165135968"/>
                    </a:ext>
                  </a:extLst>
                </a:gridCol>
                <a:gridCol w="1959429">
                  <a:extLst>
                    <a:ext uri="{9D8B030D-6E8A-4147-A177-3AD203B41FA5}">
                      <a16:colId xmlns:a16="http://schemas.microsoft.com/office/drawing/2014/main" val="1730596830"/>
                    </a:ext>
                  </a:extLst>
                </a:gridCol>
                <a:gridCol w="1699147">
                  <a:extLst>
                    <a:ext uri="{9D8B030D-6E8A-4147-A177-3AD203B41FA5}">
                      <a16:colId xmlns:a16="http://schemas.microsoft.com/office/drawing/2014/main" val="4053385040"/>
                    </a:ext>
                  </a:extLst>
                </a:gridCol>
                <a:gridCol w="1752872">
                  <a:extLst>
                    <a:ext uri="{9D8B030D-6E8A-4147-A177-3AD203B41FA5}">
                      <a16:colId xmlns:a16="http://schemas.microsoft.com/office/drawing/2014/main" val="2556346002"/>
                    </a:ext>
                  </a:extLst>
                </a:gridCol>
              </a:tblGrid>
              <a:tr h="370840">
                <a:tc>
                  <a:txBody>
                    <a:bodyPr/>
                    <a:lstStyle/>
                    <a:p>
                      <a:pPr algn="ctr"/>
                      <a:r>
                        <a:rPr lang="en-US" sz="1300" dirty="0"/>
                        <a:t>IEP Service Type</a:t>
                      </a:r>
                    </a:p>
                  </a:txBody>
                  <a:tcPr anchor="b"/>
                </a:tc>
                <a:tc>
                  <a:txBody>
                    <a:bodyPr/>
                    <a:lstStyle/>
                    <a:p>
                      <a:pPr algn="ctr"/>
                      <a:r>
                        <a:rPr lang="en-US" sz="1300" dirty="0"/>
                        <a:t>Count of ALL IEP Students Served </a:t>
                      </a:r>
                      <a:r>
                        <a:rPr lang="en-US" sz="1300" b="0" dirty="0"/>
                        <a:t>(Medicaid or not, paid claims or not)</a:t>
                      </a:r>
                    </a:p>
                  </a:txBody>
                  <a:tcPr anchor="b"/>
                </a:tc>
                <a:tc>
                  <a:txBody>
                    <a:bodyPr/>
                    <a:lstStyle/>
                    <a:p>
                      <a:pPr algn="ctr"/>
                      <a:r>
                        <a:rPr lang="en-US" sz="1300" dirty="0"/>
                        <a:t>Counted in IEP Student Population</a:t>
                      </a:r>
                    </a:p>
                  </a:txBody>
                  <a:tcPr anchor="b"/>
                </a:tc>
                <a:tc>
                  <a:txBody>
                    <a:bodyPr/>
                    <a:lstStyle/>
                    <a:p>
                      <a:pPr algn="ctr"/>
                      <a:r>
                        <a:rPr lang="en-US" sz="1300" u="sng" dirty="0">
                          <a:solidFill>
                            <a:srgbClr val="FFFF00"/>
                          </a:solidFill>
                        </a:rPr>
                        <a:t>Unduplicated</a:t>
                      </a:r>
                      <a:r>
                        <a:rPr lang="en-US" sz="1300" dirty="0"/>
                        <a:t> Count for IEP Student Population</a:t>
                      </a:r>
                    </a:p>
                  </a:txBody>
                  <a:tcPr anchor="b"/>
                </a:tc>
                <a:extLst>
                  <a:ext uri="{0D108BD9-81ED-4DB2-BD59-A6C34878D82A}">
                    <a16:rowId xmlns:a16="http://schemas.microsoft.com/office/drawing/2014/main" val="2024704002"/>
                  </a:ext>
                </a:extLst>
              </a:tr>
              <a:tr h="370840">
                <a:tc>
                  <a:txBody>
                    <a:bodyPr/>
                    <a:lstStyle/>
                    <a:p>
                      <a:r>
                        <a:rPr lang="en-US" sz="1400" dirty="0"/>
                        <a:t>OT</a:t>
                      </a:r>
                    </a:p>
                  </a:txBody>
                  <a:tcPr/>
                </a:tc>
                <a:tc>
                  <a:txBody>
                    <a:bodyPr/>
                    <a:lstStyle/>
                    <a:p>
                      <a:pPr algn="ctr"/>
                      <a:r>
                        <a:rPr lang="en-US" sz="1400" dirty="0"/>
                        <a:t>179</a:t>
                      </a:r>
                    </a:p>
                  </a:txBody>
                  <a:tcPr/>
                </a:tc>
                <a:tc>
                  <a:txBody>
                    <a:bodyPr/>
                    <a:lstStyle/>
                    <a:p>
                      <a:pPr algn="ctr"/>
                      <a:r>
                        <a:rPr lang="en-US" sz="1400" dirty="0"/>
                        <a:t>179</a:t>
                      </a:r>
                    </a:p>
                  </a:txBody>
                  <a:tcPr/>
                </a:tc>
                <a:tc>
                  <a:txBody>
                    <a:bodyPr/>
                    <a:lstStyle/>
                    <a:p>
                      <a:pPr algn="ctr"/>
                      <a:endParaRPr lang="en-US" sz="1400" dirty="0"/>
                    </a:p>
                  </a:txBody>
                  <a:tcPr/>
                </a:tc>
                <a:extLst>
                  <a:ext uri="{0D108BD9-81ED-4DB2-BD59-A6C34878D82A}">
                    <a16:rowId xmlns:a16="http://schemas.microsoft.com/office/drawing/2014/main" val="2000336646"/>
                  </a:ext>
                </a:extLst>
              </a:tr>
              <a:tr h="370840">
                <a:tc>
                  <a:txBody>
                    <a:bodyPr/>
                    <a:lstStyle/>
                    <a:p>
                      <a:r>
                        <a:rPr lang="en-US" sz="1400" dirty="0"/>
                        <a:t>PT</a:t>
                      </a:r>
                    </a:p>
                  </a:txBody>
                  <a:tcPr/>
                </a:tc>
                <a:tc>
                  <a:txBody>
                    <a:bodyPr/>
                    <a:lstStyle/>
                    <a:p>
                      <a:pPr algn="ctr"/>
                      <a:r>
                        <a:rPr lang="en-US" sz="1400" dirty="0"/>
                        <a:t>50</a:t>
                      </a:r>
                    </a:p>
                  </a:txBody>
                  <a:tcPr/>
                </a:tc>
                <a:tc>
                  <a:txBody>
                    <a:bodyPr/>
                    <a:lstStyle/>
                    <a:p>
                      <a:pPr algn="ctr"/>
                      <a:r>
                        <a:rPr lang="en-US" sz="1400" dirty="0"/>
                        <a:t>50</a:t>
                      </a:r>
                    </a:p>
                  </a:txBody>
                  <a:tcPr/>
                </a:tc>
                <a:tc>
                  <a:txBody>
                    <a:bodyPr/>
                    <a:lstStyle/>
                    <a:p>
                      <a:pPr algn="ctr"/>
                      <a:endParaRPr lang="en-US" sz="1400" dirty="0"/>
                    </a:p>
                  </a:txBody>
                  <a:tcPr/>
                </a:tc>
                <a:extLst>
                  <a:ext uri="{0D108BD9-81ED-4DB2-BD59-A6C34878D82A}">
                    <a16:rowId xmlns:a16="http://schemas.microsoft.com/office/drawing/2014/main" val="3210975799"/>
                  </a:ext>
                </a:extLst>
              </a:tr>
              <a:tr h="370840">
                <a:tc>
                  <a:txBody>
                    <a:bodyPr/>
                    <a:lstStyle/>
                    <a:p>
                      <a:r>
                        <a:rPr lang="en-US" sz="1400" dirty="0"/>
                        <a:t>SLP</a:t>
                      </a:r>
                    </a:p>
                  </a:txBody>
                  <a:tcPr/>
                </a:tc>
                <a:tc>
                  <a:txBody>
                    <a:bodyPr/>
                    <a:lstStyle/>
                    <a:p>
                      <a:pPr algn="ctr"/>
                      <a:r>
                        <a:rPr lang="en-US" sz="1400" dirty="0"/>
                        <a:t>382</a:t>
                      </a:r>
                    </a:p>
                  </a:txBody>
                  <a:tcPr/>
                </a:tc>
                <a:tc>
                  <a:txBody>
                    <a:bodyPr/>
                    <a:lstStyle/>
                    <a:p>
                      <a:pPr algn="ctr"/>
                      <a:endParaRPr lang="en-US" sz="1400" dirty="0"/>
                    </a:p>
                  </a:txBody>
                  <a:tcPr/>
                </a:tc>
                <a:tc>
                  <a:txBody>
                    <a:bodyPr/>
                    <a:lstStyle/>
                    <a:p>
                      <a:pPr algn="ctr"/>
                      <a:endParaRPr lang="en-US" sz="1400" dirty="0"/>
                    </a:p>
                  </a:txBody>
                  <a:tcPr/>
                </a:tc>
                <a:extLst>
                  <a:ext uri="{0D108BD9-81ED-4DB2-BD59-A6C34878D82A}">
                    <a16:rowId xmlns:a16="http://schemas.microsoft.com/office/drawing/2014/main" val="426196680"/>
                  </a:ext>
                </a:extLst>
              </a:tr>
              <a:tr h="370840">
                <a:tc>
                  <a:txBody>
                    <a:bodyPr/>
                    <a:lstStyle/>
                    <a:p>
                      <a:r>
                        <a:rPr lang="en-US" sz="1400" dirty="0"/>
                        <a:t>Behavioral</a:t>
                      </a:r>
                    </a:p>
                  </a:txBody>
                  <a:tcPr/>
                </a:tc>
                <a:tc>
                  <a:txBody>
                    <a:bodyPr/>
                    <a:lstStyle/>
                    <a:p>
                      <a:pPr algn="ctr"/>
                      <a:r>
                        <a:rPr lang="en-US" sz="1400" dirty="0"/>
                        <a:t>210</a:t>
                      </a:r>
                    </a:p>
                  </a:txBody>
                  <a:tcPr/>
                </a:tc>
                <a:tc>
                  <a:txBody>
                    <a:bodyPr/>
                    <a:lstStyle/>
                    <a:p>
                      <a:pPr algn="ctr"/>
                      <a:endParaRPr lang="en-US" sz="1400" dirty="0"/>
                    </a:p>
                  </a:txBody>
                  <a:tcPr/>
                </a:tc>
                <a:tc>
                  <a:txBody>
                    <a:bodyPr/>
                    <a:lstStyle/>
                    <a:p>
                      <a:pPr algn="ctr"/>
                      <a:endParaRPr lang="en-US" sz="1400" dirty="0"/>
                    </a:p>
                  </a:txBody>
                  <a:tcPr/>
                </a:tc>
                <a:extLst>
                  <a:ext uri="{0D108BD9-81ED-4DB2-BD59-A6C34878D82A}">
                    <a16:rowId xmlns:a16="http://schemas.microsoft.com/office/drawing/2014/main" val="1371381224"/>
                  </a:ext>
                </a:extLst>
              </a:tr>
              <a:tr h="370840">
                <a:tc>
                  <a:txBody>
                    <a:bodyPr/>
                    <a:lstStyle/>
                    <a:p>
                      <a:r>
                        <a:rPr lang="en-US" sz="1400" dirty="0"/>
                        <a:t>Out-of-District</a:t>
                      </a:r>
                    </a:p>
                  </a:txBody>
                  <a:tcPr/>
                </a:tc>
                <a:tc>
                  <a:txBody>
                    <a:bodyPr/>
                    <a:lstStyle/>
                    <a:p>
                      <a:pPr algn="ctr"/>
                      <a:r>
                        <a:rPr lang="en-US" sz="1400" dirty="0"/>
                        <a:t>6</a:t>
                      </a:r>
                    </a:p>
                  </a:txBody>
                  <a:tcPr/>
                </a:tc>
                <a:tc>
                  <a:txBody>
                    <a:bodyPr/>
                    <a:lstStyle/>
                    <a:p>
                      <a:pPr algn="ctr"/>
                      <a:r>
                        <a:rPr lang="en-US" sz="1400" dirty="0"/>
                        <a:t>6</a:t>
                      </a:r>
                    </a:p>
                  </a:txBody>
                  <a:tcPr/>
                </a:tc>
                <a:tc>
                  <a:txBody>
                    <a:bodyPr/>
                    <a:lstStyle/>
                    <a:p>
                      <a:pPr algn="ctr"/>
                      <a:endParaRPr lang="en-US" sz="1400" dirty="0"/>
                    </a:p>
                  </a:txBody>
                  <a:tcPr/>
                </a:tc>
                <a:extLst>
                  <a:ext uri="{0D108BD9-81ED-4DB2-BD59-A6C34878D82A}">
                    <a16:rowId xmlns:a16="http://schemas.microsoft.com/office/drawing/2014/main" val="14676853"/>
                  </a:ext>
                </a:extLst>
              </a:tr>
              <a:tr h="370840">
                <a:tc>
                  <a:txBody>
                    <a:bodyPr/>
                    <a:lstStyle/>
                    <a:p>
                      <a:r>
                        <a:rPr lang="en-US" sz="1400" b="1" dirty="0"/>
                        <a:t>TOTAL</a:t>
                      </a:r>
                    </a:p>
                  </a:txBody>
                  <a:tcPr/>
                </a:tc>
                <a:tc>
                  <a:txBody>
                    <a:bodyPr/>
                    <a:lstStyle/>
                    <a:p>
                      <a:pPr algn="ctr"/>
                      <a:r>
                        <a:rPr lang="en-US" sz="1400" b="1" dirty="0"/>
                        <a:t>827</a:t>
                      </a:r>
                    </a:p>
                  </a:txBody>
                  <a:tcPr/>
                </a:tc>
                <a:tc>
                  <a:txBody>
                    <a:bodyPr/>
                    <a:lstStyle/>
                    <a:p>
                      <a:pPr algn="ctr"/>
                      <a:r>
                        <a:rPr lang="en-US" sz="1400" b="1" dirty="0"/>
                        <a:t>235</a:t>
                      </a:r>
                    </a:p>
                  </a:txBody>
                  <a:tcPr/>
                </a:tc>
                <a:tc>
                  <a:txBody>
                    <a:bodyPr/>
                    <a:lstStyle/>
                    <a:p>
                      <a:pPr algn="ctr"/>
                      <a:r>
                        <a:rPr lang="en-US" sz="1400" b="1" dirty="0"/>
                        <a:t>212</a:t>
                      </a:r>
                    </a:p>
                  </a:txBody>
                  <a:tcPr/>
                </a:tc>
                <a:extLst>
                  <a:ext uri="{0D108BD9-81ED-4DB2-BD59-A6C34878D82A}">
                    <a16:rowId xmlns:a16="http://schemas.microsoft.com/office/drawing/2014/main" val="3674492634"/>
                  </a:ext>
                </a:extLst>
              </a:tr>
            </a:tbl>
          </a:graphicData>
        </a:graphic>
      </p:graphicFrame>
      <p:sp>
        <p:nvSpPr>
          <p:cNvPr id="9" name="Rectangle 8">
            <a:extLst>
              <a:ext uri="{FF2B5EF4-FFF2-40B4-BE49-F238E27FC236}">
                <a16:creationId xmlns:a16="http://schemas.microsoft.com/office/drawing/2014/main" id="{C13198DC-8098-47B9-8CE4-4234AF2CC17A}"/>
              </a:ext>
              <a:ext uri="{C183D7F6-B498-43B3-948B-1728B52AA6E4}">
                <adec:decorative xmlns:adec="http://schemas.microsoft.com/office/drawing/2017/decorative" val="1"/>
              </a:ext>
            </a:extLst>
          </p:cNvPr>
          <p:cNvSpPr/>
          <p:nvPr/>
        </p:nvSpPr>
        <p:spPr>
          <a:xfrm>
            <a:off x="1021240" y="4241074"/>
            <a:ext cx="5275057" cy="74023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C5168C6-6C7B-4375-802C-7448E033D15B}"/>
              </a:ext>
              <a:ext uri="{C183D7F6-B498-43B3-948B-1728B52AA6E4}">
                <adec:decorative xmlns:adec="http://schemas.microsoft.com/office/drawing/2017/decorative" val="1"/>
              </a:ext>
            </a:extLst>
          </p:cNvPr>
          <p:cNvSpPr/>
          <p:nvPr/>
        </p:nvSpPr>
        <p:spPr>
          <a:xfrm>
            <a:off x="1021240" y="5697894"/>
            <a:ext cx="5275057" cy="39993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3769983-3B8B-434C-8B33-F0A1E167280A}"/>
              </a:ext>
              <a:ext uri="{C183D7F6-B498-43B3-948B-1728B52AA6E4}">
                <adec:decorative xmlns:adec="http://schemas.microsoft.com/office/drawing/2017/decorative" val="1"/>
              </a:ext>
            </a:extLst>
          </p:cNvPr>
          <p:cNvSpPr/>
          <p:nvPr/>
        </p:nvSpPr>
        <p:spPr>
          <a:xfrm>
            <a:off x="6296297" y="6078570"/>
            <a:ext cx="1736431" cy="39993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53489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animBg="1"/>
      <p:bldP spid="12" grpId="0" animBg="1"/>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CCC8FB3C-DF1E-48D3-AAC7-72989C67D7B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School-Based Medicaid Program | www.mass.gov/masshealth/schools</a:t>
            </a:r>
            <a:endParaRPr lang="en-US" sz="1100" dirty="0"/>
          </a:p>
        </p:txBody>
      </p:sp>
      <p:sp>
        <p:nvSpPr>
          <p:cNvPr id="3" name="Slide Number Placeholder 2">
            <a:extLst>
              <a:ext uri="{FF2B5EF4-FFF2-40B4-BE49-F238E27FC236}">
                <a16:creationId xmlns:a16="http://schemas.microsoft.com/office/drawing/2014/main" id="{3CE1670E-B74B-4E8E-9B21-0C6943CAB40F}"/>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14</a:t>
            </a:fld>
            <a:endParaRPr lang="en-US" dirty="0"/>
          </a:p>
        </p:txBody>
      </p:sp>
      <p:sp>
        <p:nvSpPr>
          <p:cNvPr id="4" name="Title 12">
            <a:extLst>
              <a:ext uri="{FF2B5EF4-FFF2-40B4-BE49-F238E27FC236}">
                <a16:creationId xmlns:a16="http://schemas.microsoft.com/office/drawing/2014/main" id="{621B6014-C98F-4C49-993C-D8F4BF2A2FF3}"/>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Student Population Example #3</a:t>
            </a:r>
          </a:p>
        </p:txBody>
      </p:sp>
      <p:sp>
        <p:nvSpPr>
          <p:cNvPr id="5" name="Text Placeholder 2">
            <a:extLst>
              <a:ext uri="{FF2B5EF4-FFF2-40B4-BE49-F238E27FC236}">
                <a16:creationId xmlns:a16="http://schemas.microsoft.com/office/drawing/2014/main" id="{978B2A41-9B04-4201-ABF9-62659CA30C0C}"/>
              </a:ext>
            </a:extLst>
          </p:cNvPr>
          <p:cNvSpPr txBox="1">
            <a:spLocks/>
          </p:cNvSpPr>
          <p:nvPr/>
        </p:nvSpPr>
        <p:spPr>
          <a:xfrm>
            <a:off x="385762" y="943527"/>
            <a:ext cx="8372475" cy="3016210"/>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Aft>
                <a:spcPts val="600"/>
              </a:spcAft>
              <a:defRPr/>
            </a:pPr>
            <a:r>
              <a:rPr lang="en-US" sz="1800" dirty="0">
                <a:solidFill>
                  <a:srgbClr val="002060"/>
                </a:solidFill>
                <a:latin typeface="+mn-lt"/>
              </a:rPr>
              <a:t>Let’s review an example of an LEA that participated in reimbursement for non-IEP services, and let’s say that the only non-IEP services that the LEA has paid claims for are nursing services.</a:t>
            </a:r>
          </a:p>
          <a:p>
            <a:pPr lvl="1">
              <a:spcAft>
                <a:spcPts val="600"/>
              </a:spcAft>
              <a:defRPr/>
            </a:pPr>
            <a:r>
              <a:rPr lang="en-US" sz="1800" dirty="0">
                <a:solidFill>
                  <a:srgbClr val="002060"/>
                </a:solidFill>
                <a:latin typeface="+mn-lt"/>
              </a:rPr>
              <a:t>Therefore, the LEA must report the non-IEP student population, and the non-IEP student population must include in-district students who received non-IEP nursing services.  </a:t>
            </a:r>
            <a:r>
              <a:rPr lang="en-US" sz="1800" u="sng" dirty="0">
                <a:solidFill>
                  <a:srgbClr val="002060"/>
                </a:solidFill>
                <a:latin typeface="+mn-lt"/>
              </a:rPr>
              <a:t>Note that IEP students can also receive non-IEP services</a:t>
            </a:r>
            <a:r>
              <a:rPr lang="en-US" sz="1800" dirty="0">
                <a:solidFill>
                  <a:srgbClr val="002060"/>
                </a:solidFill>
                <a:latin typeface="+mn-lt"/>
              </a:rPr>
              <a:t>.</a:t>
            </a:r>
          </a:p>
          <a:p>
            <a:pPr lvl="1">
              <a:spcAft>
                <a:spcPts val="600"/>
              </a:spcAft>
              <a:defRPr/>
            </a:pPr>
            <a:r>
              <a:rPr lang="en-US" sz="1800" dirty="0">
                <a:solidFill>
                  <a:srgbClr val="002060"/>
                </a:solidFill>
                <a:latin typeface="+mn-lt"/>
              </a:rPr>
              <a:t>So, the non-IEP student population is the count of unique students who received a “qualified” nursing service between 7/1/20-6/30/21, where the service was </a:t>
            </a:r>
            <a:r>
              <a:rPr lang="en-US" sz="1800" u="sng" dirty="0">
                <a:solidFill>
                  <a:srgbClr val="002060"/>
                </a:solidFill>
                <a:latin typeface="+mn-lt"/>
              </a:rPr>
              <a:t>not</a:t>
            </a:r>
            <a:r>
              <a:rPr lang="en-US" sz="1800" dirty="0">
                <a:solidFill>
                  <a:srgbClr val="002060"/>
                </a:solidFill>
                <a:latin typeface="+mn-lt"/>
              </a:rPr>
              <a:t> pursuant to an IEP, regardless of whether the student is enrolled in Medicaid, and regardless of whether the service was billed to Medicaid.</a:t>
            </a:r>
          </a:p>
        </p:txBody>
      </p:sp>
    </p:spTree>
    <p:extLst>
      <p:ext uri="{BB962C8B-B14F-4D97-AF65-F5344CB8AC3E}">
        <p14:creationId xmlns:p14="http://schemas.microsoft.com/office/powerpoint/2010/main" val="1506416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CCC8FB3C-DF1E-48D3-AAC7-72989C67D7B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School-Based Medicaid Program | www.mass.gov/masshealth/schools</a:t>
            </a:r>
            <a:endParaRPr lang="en-US" sz="1100" dirty="0"/>
          </a:p>
        </p:txBody>
      </p:sp>
      <p:sp>
        <p:nvSpPr>
          <p:cNvPr id="3" name="Slide Number Placeholder 2">
            <a:extLst>
              <a:ext uri="{FF2B5EF4-FFF2-40B4-BE49-F238E27FC236}">
                <a16:creationId xmlns:a16="http://schemas.microsoft.com/office/drawing/2014/main" id="{3CE1670E-B74B-4E8E-9B21-0C6943CAB40F}"/>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15</a:t>
            </a:fld>
            <a:endParaRPr lang="en-US" dirty="0"/>
          </a:p>
        </p:txBody>
      </p:sp>
      <p:sp>
        <p:nvSpPr>
          <p:cNvPr id="4" name="Title 12">
            <a:extLst>
              <a:ext uri="{FF2B5EF4-FFF2-40B4-BE49-F238E27FC236}">
                <a16:creationId xmlns:a16="http://schemas.microsoft.com/office/drawing/2014/main" id="{621B6014-C98F-4C49-993C-D8F4BF2A2FF3}"/>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Check for Understanding</a:t>
            </a:r>
          </a:p>
        </p:txBody>
      </p:sp>
      <p:sp>
        <p:nvSpPr>
          <p:cNvPr id="5" name="Text Placeholder 2">
            <a:extLst>
              <a:ext uri="{FF2B5EF4-FFF2-40B4-BE49-F238E27FC236}">
                <a16:creationId xmlns:a16="http://schemas.microsoft.com/office/drawing/2014/main" id="{978B2A41-9B04-4201-ABF9-62659CA30C0C}"/>
              </a:ext>
            </a:extLst>
          </p:cNvPr>
          <p:cNvSpPr txBox="1">
            <a:spLocks/>
          </p:cNvSpPr>
          <p:nvPr/>
        </p:nvSpPr>
        <p:spPr>
          <a:xfrm>
            <a:off x="385762" y="812899"/>
            <a:ext cx="8372475" cy="1554272"/>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spcAft>
                <a:spcPts val="600"/>
              </a:spcAft>
              <a:buNone/>
              <a:defRPr/>
            </a:pPr>
            <a:r>
              <a:rPr lang="en-US" sz="1800" dirty="0">
                <a:solidFill>
                  <a:srgbClr val="002060"/>
                </a:solidFill>
                <a:latin typeface="+mn-lt"/>
              </a:rPr>
              <a:t>Using the “Poll” feature of the Zoom webinar, please provide your answer to the following question:</a:t>
            </a:r>
          </a:p>
          <a:p>
            <a:pPr lvl="1">
              <a:spcAft>
                <a:spcPts val="600"/>
              </a:spcAft>
              <a:defRPr/>
            </a:pPr>
            <a:r>
              <a:rPr lang="en-US" sz="1800" dirty="0">
                <a:solidFill>
                  <a:srgbClr val="002060"/>
                </a:solidFill>
                <a:latin typeface="+mn-lt"/>
              </a:rPr>
              <a:t>If the LEA’s student counts for IEP services are shown below, and the LEA has paid claims in MMIS for in-district SLP and OT services (</a:t>
            </a:r>
            <a:r>
              <a:rPr lang="en-US" sz="1800" b="1" dirty="0">
                <a:solidFill>
                  <a:srgbClr val="002060"/>
                </a:solidFill>
                <a:latin typeface="+mn-lt"/>
              </a:rPr>
              <a:t>44</a:t>
            </a:r>
            <a:r>
              <a:rPr lang="en-US" sz="1800" dirty="0">
                <a:solidFill>
                  <a:srgbClr val="002060"/>
                </a:solidFill>
                <a:latin typeface="+mn-lt"/>
              </a:rPr>
              <a:t> unique Medicaid IDs across 386 claims), what is the IEP student population to be reported in the cost report?</a:t>
            </a:r>
          </a:p>
        </p:txBody>
      </p:sp>
      <p:graphicFrame>
        <p:nvGraphicFramePr>
          <p:cNvPr id="8" name="Table 8">
            <a:extLst>
              <a:ext uri="{FF2B5EF4-FFF2-40B4-BE49-F238E27FC236}">
                <a16:creationId xmlns:a16="http://schemas.microsoft.com/office/drawing/2014/main" id="{03633BDE-88E6-42DE-8E15-65B3151237CC}"/>
              </a:ext>
            </a:extLst>
          </p:cNvPr>
          <p:cNvGraphicFramePr>
            <a:graphicFrameLocks noGrp="1"/>
          </p:cNvGraphicFramePr>
          <p:nvPr>
            <p:extLst>
              <p:ext uri="{D42A27DB-BD31-4B8C-83A1-F6EECF244321}">
                <p14:modId xmlns:p14="http://schemas.microsoft.com/office/powerpoint/2010/main" val="400585117"/>
              </p:ext>
            </p:extLst>
          </p:nvPr>
        </p:nvGraphicFramePr>
        <p:xfrm>
          <a:off x="661519" y="2766931"/>
          <a:ext cx="5028264" cy="3464972"/>
        </p:xfrm>
        <a:graphic>
          <a:graphicData uri="http://schemas.openxmlformats.org/drawingml/2006/table">
            <a:tbl>
              <a:tblPr firstRow="1" bandRow="1">
                <a:tableStyleId>{5C22544A-7EE6-4342-B048-85BDC9FD1C3A}</a:tableStyleId>
              </a:tblPr>
              <a:tblGrid>
                <a:gridCol w="1676088">
                  <a:extLst>
                    <a:ext uri="{9D8B030D-6E8A-4147-A177-3AD203B41FA5}">
                      <a16:colId xmlns:a16="http://schemas.microsoft.com/office/drawing/2014/main" val="1165135968"/>
                    </a:ext>
                  </a:extLst>
                </a:gridCol>
                <a:gridCol w="1676088">
                  <a:extLst>
                    <a:ext uri="{9D8B030D-6E8A-4147-A177-3AD203B41FA5}">
                      <a16:colId xmlns:a16="http://schemas.microsoft.com/office/drawing/2014/main" val="1730596830"/>
                    </a:ext>
                  </a:extLst>
                </a:gridCol>
                <a:gridCol w="1676088">
                  <a:extLst>
                    <a:ext uri="{9D8B030D-6E8A-4147-A177-3AD203B41FA5}">
                      <a16:colId xmlns:a16="http://schemas.microsoft.com/office/drawing/2014/main" val="4053385040"/>
                    </a:ext>
                  </a:extLst>
                </a:gridCol>
              </a:tblGrid>
              <a:tr h="721338">
                <a:tc>
                  <a:txBody>
                    <a:bodyPr/>
                    <a:lstStyle/>
                    <a:p>
                      <a:pPr algn="ctr"/>
                      <a:r>
                        <a:rPr lang="en-US" sz="1400" dirty="0"/>
                        <a:t>IEP Service Type</a:t>
                      </a:r>
                    </a:p>
                  </a:txBody>
                  <a:tcPr anchor="b"/>
                </a:tc>
                <a:tc>
                  <a:txBody>
                    <a:bodyPr/>
                    <a:lstStyle/>
                    <a:p>
                      <a:pPr algn="ctr"/>
                      <a:r>
                        <a:rPr lang="en-US" sz="1400" dirty="0"/>
                        <a:t>Count of ALL In-District IEP Students Served</a:t>
                      </a:r>
                    </a:p>
                  </a:txBody>
                  <a:tcPr anchor="b"/>
                </a:tc>
                <a:tc>
                  <a:txBody>
                    <a:bodyPr/>
                    <a:lstStyle/>
                    <a:p>
                      <a:pPr algn="ctr"/>
                      <a:r>
                        <a:rPr lang="en-US" sz="1400" dirty="0"/>
                        <a:t>Counted in IEP Student Population</a:t>
                      </a:r>
                    </a:p>
                  </a:txBody>
                  <a:tcPr anchor="b"/>
                </a:tc>
                <a:extLst>
                  <a:ext uri="{0D108BD9-81ED-4DB2-BD59-A6C34878D82A}">
                    <a16:rowId xmlns:a16="http://schemas.microsoft.com/office/drawing/2014/main" val="2024704002"/>
                  </a:ext>
                </a:extLst>
              </a:tr>
              <a:tr h="308337">
                <a:tc>
                  <a:txBody>
                    <a:bodyPr/>
                    <a:lstStyle/>
                    <a:p>
                      <a:r>
                        <a:rPr lang="en-US" sz="1400" dirty="0"/>
                        <a:t>OT</a:t>
                      </a:r>
                    </a:p>
                  </a:txBody>
                  <a:tcPr/>
                </a:tc>
                <a:tc>
                  <a:txBody>
                    <a:bodyPr/>
                    <a:lstStyle/>
                    <a:p>
                      <a:pPr algn="ctr"/>
                      <a:r>
                        <a:rPr lang="en-US" sz="1400" dirty="0"/>
                        <a:t>42</a:t>
                      </a:r>
                    </a:p>
                  </a:txBody>
                  <a:tcPr/>
                </a:tc>
                <a:tc>
                  <a:txBody>
                    <a:bodyPr/>
                    <a:lstStyle/>
                    <a:p>
                      <a:pPr algn="ctr"/>
                      <a:r>
                        <a:rPr lang="en-US" sz="1400" dirty="0"/>
                        <a:t>42</a:t>
                      </a:r>
                    </a:p>
                  </a:txBody>
                  <a:tcPr/>
                </a:tc>
                <a:extLst>
                  <a:ext uri="{0D108BD9-81ED-4DB2-BD59-A6C34878D82A}">
                    <a16:rowId xmlns:a16="http://schemas.microsoft.com/office/drawing/2014/main" val="2000336646"/>
                  </a:ext>
                </a:extLst>
              </a:tr>
              <a:tr h="300558">
                <a:tc>
                  <a:txBody>
                    <a:bodyPr/>
                    <a:lstStyle/>
                    <a:p>
                      <a:r>
                        <a:rPr lang="en-US" sz="1400" dirty="0"/>
                        <a:t>PT</a:t>
                      </a:r>
                    </a:p>
                  </a:txBody>
                  <a:tcPr/>
                </a:tc>
                <a:tc>
                  <a:txBody>
                    <a:bodyPr/>
                    <a:lstStyle/>
                    <a:p>
                      <a:pPr algn="ctr"/>
                      <a:r>
                        <a:rPr lang="en-US" sz="1400" dirty="0"/>
                        <a:t>11</a:t>
                      </a:r>
                    </a:p>
                  </a:txBody>
                  <a:tcPr/>
                </a:tc>
                <a:tc>
                  <a:txBody>
                    <a:bodyPr/>
                    <a:lstStyle/>
                    <a:p>
                      <a:pPr algn="ctr"/>
                      <a:endParaRPr lang="en-US" sz="1400" dirty="0"/>
                    </a:p>
                  </a:txBody>
                  <a:tcPr/>
                </a:tc>
                <a:extLst>
                  <a:ext uri="{0D108BD9-81ED-4DB2-BD59-A6C34878D82A}">
                    <a16:rowId xmlns:a16="http://schemas.microsoft.com/office/drawing/2014/main" val="3210975799"/>
                  </a:ext>
                </a:extLst>
              </a:tr>
              <a:tr h="309145">
                <a:tc>
                  <a:txBody>
                    <a:bodyPr/>
                    <a:lstStyle/>
                    <a:p>
                      <a:r>
                        <a:rPr lang="en-US" sz="1400" dirty="0"/>
                        <a:t>SLP</a:t>
                      </a:r>
                    </a:p>
                  </a:txBody>
                  <a:tcPr/>
                </a:tc>
                <a:tc>
                  <a:txBody>
                    <a:bodyPr/>
                    <a:lstStyle/>
                    <a:p>
                      <a:pPr algn="ctr"/>
                      <a:r>
                        <a:rPr lang="en-US" sz="1400" dirty="0"/>
                        <a:t>70</a:t>
                      </a:r>
                    </a:p>
                  </a:txBody>
                  <a:tcPr/>
                </a:tc>
                <a:tc>
                  <a:txBody>
                    <a:bodyPr/>
                    <a:lstStyle/>
                    <a:p>
                      <a:pPr algn="ctr"/>
                      <a:r>
                        <a:rPr lang="en-US" sz="1400" dirty="0"/>
                        <a:t>70</a:t>
                      </a:r>
                    </a:p>
                  </a:txBody>
                  <a:tcPr/>
                </a:tc>
                <a:extLst>
                  <a:ext uri="{0D108BD9-81ED-4DB2-BD59-A6C34878D82A}">
                    <a16:rowId xmlns:a16="http://schemas.microsoft.com/office/drawing/2014/main" val="426196680"/>
                  </a:ext>
                </a:extLst>
              </a:tr>
              <a:tr h="300558">
                <a:tc>
                  <a:txBody>
                    <a:bodyPr/>
                    <a:lstStyle/>
                    <a:p>
                      <a:r>
                        <a:rPr lang="en-US" sz="1400" dirty="0"/>
                        <a:t>Nursing</a:t>
                      </a:r>
                    </a:p>
                  </a:txBody>
                  <a:tcPr/>
                </a:tc>
                <a:tc>
                  <a:txBody>
                    <a:bodyPr/>
                    <a:lstStyle/>
                    <a:p>
                      <a:pPr algn="ctr"/>
                      <a:r>
                        <a:rPr lang="en-US" sz="1400" dirty="0"/>
                        <a:t>8</a:t>
                      </a:r>
                    </a:p>
                  </a:txBody>
                  <a:tcPr>
                    <a:lnB w="12700" cap="flat" cmpd="sng" algn="ctr">
                      <a:solidFill>
                        <a:schemeClr val="bg1"/>
                      </a:solidFill>
                      <a:prstDash val="solid"/>
                      <a:round/>
                      <a:headEnd type="none" w="med" len="med"/>
                      <a:tailEnd type="none" w="med" len="med"/>
                    </a:lnB>
                  </a:tcPr>
                </a:tc>
                <a:tc>
                  <a:txBody>
                    <a:bodyPr/>
                    <a:lstStyle/>
                    <a:p>
                      <a:pPr algn="ctr"/>
                      <a:endParaRPr lang="en-US" sz="1400" dirty="0"/>
                    </a:p>
                  </a:txBody>
                  <a:tcP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563008103"/>
                  </a:ext>
                </a:extLst>
              </a:tr>
              <a:tr h="300558">
                <a:tc>
                  <a:txBody>
                    <a:bodyPr/>
                    <a:lstStyle/>
                    <a:p>
                      <a:r>
                        <a:rPr lang="en-US" sz="1400" dirty="0"/>
                        <a:t>Behavioral</a:t>
                      </a:r>
                    </a:p>
                  </a:txBody>
                  <a:tcPr>
                    <a:lnR w="12700" cap="flat" cmpd="sng" algn="ctr">
                      <a:solidFill>
                        <a:schemeClr val="bg1"/>
                      </a:solidFill>
                      <a:prstDash val="solid"/>
                      <a:round/>
                      <a:headEnd type="none" w="med" len="med"/>
                      <a:tailEnd type="none" w="med" len="med"/>
                    </a:lnR>
                  </a:tcPr>
                </a:tc>
                <a:tc>
                  <a:txBody>
                    <a:bodyPr/>
                    <a:lstStyle/>
                    <a:p>
                      <a:pPr algn="ctr"/>
                      <a:r>
                        <a:rPr lang="en-US" sz="1400" dirty="0"/>
                        <a:t>46</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endParaRPr lang="en-US" sz="1400" dirty="0"/>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371381224"/>
                  </a:ext>
                </a:extLst>
              </a:tr>
              <a:tr h="317732">
                <a:tc>
                  <a:txBody>
                    <a:bodyPr/>
                    <a:lstStyle/>
                    <a:p>
                      <a:r>
                        <a:rPr lang="en-US" sz="1400" b="0" dirty="0"/>
                        <a:t>Out-of-District</a:t>
                      </a:r>
                    </a:p>
                  </a:txBody>
                  <a:tcPr/>
                </a:tc>
                <a:tc>
                  <a:txBody>
                    <a:bodyPr/>
                    <a:lstStyle/>
                    <a:p>
                      <a:pPr algn="ctr"/>
                      <a:r>
                        <a:rPr lang="en-US" sz="1400" b="0" dirty="0"/>
                        <a:t>10</a:t>
                      </a: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endParaRPr lang="en-US" sz="1400" b="1" dirty="0"/>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88485298"/>
                  </a:ext>
                </a:extLst>
              </a:tr>
              <a:tr h="365678">
                <a:tc>
                  <a:txBody>
                    <a:bodyPr/>
                    <a:lstStyle/>
                    <a:p>
                      <a:r>
                        <a:rPr lang="en-US" sz="1400" b="1" dirty="0"/>
                        <a:t>TOTAL</a:t>
                      </a:r>
                    </a:p>
                  </a:txBody>
                  <a:tcPr/>
                </a:tc>
                <a:tc>
                  <a:txBody>
                    <a:bodyPr/>
                    <a:lstStyle/>
                    <a:p>
                      <a:pPr algn="ctr"/>
                      <a:r>
                        <a:rPr lang="en-US" sz="1400" b="1" dirty="0"/>
                        <a:t>218</a:t>
                      </a: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US" sz="1400" b="1" dirty="0"/>
                        <a:t>112</a:t>
                      </a: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67820146"/>
                  </a:ext>
                </a:extLst>
              </a:tr>
              <a:tr h="365678">
                <a:tc>
                  <a:txBody>
                    <a:bodyPr/>
                    <a:lstStyle/>
                    <a:p>
                      <a:r>
                        <a:rPr lang="en-US" sz="1400" b="1" dirty="0">
                          <a:solidFill>
                            <a:schemeClr val="bg1"/>
                          </a:solidFill>
                        </a:rPr>
                        <a:t>Unduplicated Student Count</a:t>
                      </a:r>
                    </a:p>
                  </a:txBody>
                  <a:tcPr>
                    <a:solidFill>
                      <a:srgbClr val="4472C4"/>
                    </a:solidFill>
                  </a:tcPr>
                </a:tc>
                <a:tc>
                  <a:txBody>
                    <a:bodyPr/>
                    <a:lstStyle/>
                    <a:p>
                      <a:pPr algn="ctr"/>
                      <a:r>
                        <a:rPr lang="en-US" sz="1400" b="1" dirty="0">
                          <a:solidFill>
                            <a:schemeClr val="bg1"/>
                          </a:solidFill>
                        </a:rPr>
                        <a:t>176</a:t>
                      </a:r>
                    </a:p>
                  </a:txBody>
                  <a:tcPr>
                    <a:lnT w="12700" cap="flat" cmpd="sng" algn="ctr">
                      <a:solidFill>
                        <a:schemeClr val="bg1"/>
                      </a:solidFill>
                      <a:prstDash val="solid"/>
                      <a:round/>
                      <a:headEnd type="none" w="med" len="med"/>
                      <a:tailEnd type="none" w="med" len="med"/>
                    </a:lnT>
                    <a:solidFill>
                      <a:srgbClr val="4472C4"/>
                    </a:solidFill>
                  </a:tcPr>
                </a:tc>
                <a:tc>
                  <a:txBody>
                    <a:bodyPr/>
                    <a:lstStyle/>
                    <a:p>
                      <a:pPr algn="ctr"/>
                      <a:r>
                        <a:rPr lang="en-US" sz="1400" b="1" dirty="0">
                          <a:solidFill>
                            <a:schemeClr val="bg1"/>
                          </a:solidFill>
                        </a:rPr>
                        <a:t>108</a:t>
                      </a:r>
                    </a:p>
                  </a:txBody>
                  <a:tcPr>
                    <a:lnT w="12700" cap="flat" cmpd="sng" algn="ctr">
                      <a:solidFill>
                        <a:schemeClr val="bg1"/>
                      </a:solidFill>
                      <a:prstDash val="solid"/>
                      <a:round/>
                      <a:headEnd type="none" w="med" len="med"/>
                      <a:tailEnd type="none" w="med" len="med"/>
                    </a:lnT>
                    <a:solidFill>
                      <a:srgbClr val="4472C4"/>
                    </a:solidFill>
                  </a:tcPr>
                </a:tc>
                <a:extLst>
                  <a:ext uri="{0D108BD9-81ED-4DB2-BD59-A6C34878D82A}">
                    <a16:rowId xmlns:a16="http://schemas.microsoft.com/office/drawing/2014/main" val="2726587315"/>
                  </a:ext>
                </a:extLst>
              </a:tr>
            </a:tbl>
          </a:graphicData>
        </a:graphic>
      </p:graphicFrame>
      <p:sp>
        <p:nvSpPr>
          <p:cNvPr id="15" name="TextBox 14" descr="The correct IEP student population to be reported in this example is 108, the unduplicated count of IEP students who received SLP or OT in-district services during the year.">
            <a:extLst>
              <a:ext uri="{FF2B5EF4-FFF2-40B4-BE49-F238E27FC236}">
                <a16:creationId xmlns:a16="http://schemas.microsoft.com/office/drawing/2014/main" id="{6D1DE137-AEE2-4C66-90EA-113B54041C7A}"/>
              </a:ext>
            </a:extLst>
          </p:cNvPr>
          <p:cNvSpPr txBox="1"/>
          <p:nvPr/>
        </p:nvSpPr>
        <p:spPr>
          <a:xfrm>
            <a:off x="6457950" y="2729702"/>
            <a:ext cx="1802674" cy="1661993"/>
          </a:xfrm>
          <a:prstGeom prst="rect">
            <a:avLst/>
          </a:prstGeom>
          <a:noFill/>
        </p:spPr>
        <p:txBody>
          <a:bodyPr wrap="square" rtlCol="0">
            <a:spAutoFit/>
          </a:bodyPr>
          <a:lstStyle/>
          <a:p>
            <a:pPr marL="342900" indent="-342900">
              <a:spcAft>
                <a:spcPts val="1200"/>
              </a:spcAft>
              <a:buAutoNum type="alphaUcPeriod"/>
            </a:pPr>
            <a:r>
              <a:rPr lang="en-US" dirty="0">
                <a:solidFill>
                  <a:srgbClr val="002060"/>
                </a:solidFill>
              </a:rPr>
              <a:t>176</a:t>
            </a:r>
          </a:p>
          <a:p>
            <a:pPr marL="342900" indent="-342900">
              <a:spcAft>
                <a:spcPts val="1200"/>
              </a:spcAft>
              <a:buAutoNum type="alphaUcPeriod"/>
            </a:pPr>
            <a:r>
              <a:rPr lang="en-US" dirty="0">
                <a:solidFill>
                  <a:srgbClr val="002060"/>
                </a:solidFill>
              </a:rPr>
              <a:t>44</a:t>
            </a:r>
          </a:p>
          <a:p>
            <a:pPr marL="342900" indent="-342900">
              <a:spcAft>
                <a:spcPts val="1200"/>
              </a:spcAft>
              <a:buAutoNum type="alphaUcPeriod"/>
            </a:pPr>
            <a:r>
              <a:rPr lang="en-US" dirty="0">
                <a:solidFill>
                  <a:srgbClr val="002060"/>
                </a:solidFill>
              </a:rPr>
              <a:t>108</a:t>
            </a:r>
          </a:p>
          <a:p>
            <a:pPr marL="342900" indent="-342900">
              <a:spcAft>
                <a:spcPts val="1200"/>
              </a:spcAft>
              <a:buAutoNum type="alphaUcPeriod"/>
            </a:pPr>
            <a:r>
              <a:rPr lang="en-US" dirty="0">
                <a:solidFill>
                  <a:srgbClr val="002060"/>
                </a:solidFill>
              </a:rPr>
              <a:t>112</a:t>
            </a:r>
          </a:p>
        </p:txBody>
      </p:sp>
      <p:sp>
        <p:nvSpPr>
          <p:cNvPr id="6" name="Rectangle 5">
            <a:extLst>
              <a:ext uri="{FF2B5EF4-FFF2-40B4-BE49-F238E27FC236}">
                <a16:creationId xmlns:a16="http://schemas.microsoft.com/office/drawing/2014/main" id="{0D892EDC-C650-4F42-89DC-C0FD3631012D}"/>
              </a:ext>
              <a:ext uri="{C183D7F6-B498-43B3-948B-1728B52AA6E4}">
                <adec:decorative xmlns:adec="http://schemas.microsoft.com/office/drawing/2017/decorative" val="1"/>
              </a:ext>
            </a:extLst>
          </p:cNvPr>
          <p:cNvSpPr/>
          <p:nvPr/>
        </p:nvSpPr>
        <p:spPr>
          <a:xfrm>
            <a:off x="4014651" y="5721531"/>
            <a:ext cx="1675132" cy="51037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28B87E3F-250D-4EEC-A186-DC41A4E1E165}"/>
              </a:ext>
              <a:ext uri="{C183D7F6-B498-43B3-948B-1728B52AA6E4}">
                <adec:decorative xmlns:adec="http://schemas.microsoft.com/office/drawing/2017/decorative" val="1"/>
              </a:ext>
            </a:extLst>
          </p:cNvPr>
          <p:cNvSpPr/>
          <p:nvPr/>
        </p:nvSpPr>
        <p:spPr>
          <a:xfrm>
            <a:off x="6457950" y="3560698"/>
            <a:ext cx="1118507" cy="42782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20565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CCC8FB3C-DF1E-48D3-AAC7-72989C67D7B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School-Based Medicaid Program | www.mass.gov/masshealth/schools</a:t>
            </a:r>
            <a:endParaRPr lang="en-US" sz="1100" dirty="0"/>
          </a:p>
        </p:txBody>
      </p:sp>
      <p:sp>
        <p:nvSpPr>
          <p:cNvPr id="3" name="Slide Number Placeholder 2">
            <a:extLst>
              <a:ext uri="{FF2B5EF4-FFF2-40B4-BE49-F238E27FC236}">
                <a16:creationId xmlns:a16="http://schemas.microsoft.com/office/drawing/2014/main" id="{3CE1670E-B74B-4E8E-9B21-0C6943CAB40F}"/>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16</a:t>
            </a:fld>
            <a:endParaRPr lang="en-US" dirty="0"/>
          </a:p>
        </p:txBody>
      </p:sp>
      <p:sp>
        <p:nvSpPr>
          <p:cNvPr id="4" name="Title 12">
            <a:extLst>
              <a:ext uri="{FF2B5EF4-FFF2-40B4-BE49-F238E27FC236}">
                <a16:creationId xmlns:a16="http://schemas.microsoft.com/office/drawing/2014/main" id="{621B6014-C98F-4C49-993C-D8F4BF2A2FF3}"/>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Record Retention and Audit Preparedness</a:t>
            </a:r>
          </a:p>
        </p:txBody>
      </p:sp>
      <p:sp>
        <p:nvSpPr>
          <p:cNvPr id="5" name="Text Placeholder 2">
            <a:extLst>
              <a:ext uri="{FF2B5EF4-FFF2-40B4-BE49-F238E27FC236}">
                <a16:creationId xmlns:a16="http://schemas.microsoft.com/office/drawing/2014/main" id="{978B2A41-9B04-4201-ABF9-62659CA30C0C}"/>
              </a:ext>
            </a:extLst>
          </p:cNvPr>
          <p:cNvSpPr txBox="1">
            <a:spLocks/>
          </p:cNvSpPr>
          <p:nvPr/>
        </p:nvSpPr>
        <p:spPr>
          <a:xfrm>
            <a:off x="385762" y="1038046"/>
            <a:ext cx="8372475" cy="4231928"/>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Aft>
                <a:spcPts val="600"/>
              </a:spcAft>
              <a:defRPr/>
            </a:pPr>
            <a:r>
              <a:rPr lang="en-US" sz="1800" dirty="0">
                <a:solidFill>
                  <a:srgbClr val="002060"/>
                </a:solidFill>
                <a:latin typeface="+mn-lt"/>
              </a:rPr>
              <a:t>LEAs are responsible for ensuring that the appropriate documentation can be produced in the event of an audit or other request by MassHealth or other state or federal compliance agency. Failure to do so may result in a recoupment or termination from the program as described in the Provider Contract. This includes </a:t>
            </a:r>
            <a:r>
              <a:rPr lang="en-US" sz="1800" b="1" dirty="0">
                <a:solidFill>
                  <a:srgbClr val="002060"/>
                </a:solidFill>
                <a:latin typeface="+mn-lt"/>
              </a:rPr>
              <a:t>ALL</a:t>
            </a:r>
            <a:r>
              <a:rPr lang="en-US" sz="1800" dirty="0">
                <a:solidFill>
                  <a:srgbClr val="002060"/>
                </a:solidFill>
                <a:latin typeface="+mn-lt"/>
              </a:rPr>
              <a:t> </a:t>
            </a:r>
            <a:r>
              <a:rPr lang="en-US" sz="1800" b="1" dirty="0">
                <a:solidFill>
                  <a:srgbClr val="002060"/>
                </a:solidFill>
                <a:latin typeface="+mn-lt"/>
              </a:rPr>
              <a:t>DATA</a:t>
            </a:r>
            <a:r>
              <a:rPr lang="en-US" sz="1800" dirty="0">
                <a:solidFill>
                  <a:srgbClr val="002060"/>
                </a:solidFill>
                <a:latin typeface="+mn-lt"/>
              </a:rPr>
              <a:t> used to support claims and cost reports, such as:</a:t>
            </a:r>
          </a:p>
          <a:p>
            <a:pPr lvl="3">
              <a:spcAft>
                <a:spcPts val="600"/>
              </a:spcAft>
              <a:defRPr/>
            </a:pPr>
            <a:r>
              <a:rPr lang="en-US" sz="1800" dirty="0">
                <a:solidFill>
                  <a:srgbClr val="002060"/>
                </a:solidFill>
                <a:latin typeface="+mn-lt"/>
              </a:rPr>
              <a:t>Payroll records</a:t>
            </a:r>
          </a:p>
          <a:p>
            <a:pPr lvl="3">
              <a:spcAft>
                <a:spcPts val="600"/>
              </a:spcAft>
              <a:defRPr/>
            </a:pPr>
            <a:r>
              <a:rPr lang="en-US" sz="1800" dirty="0">
                <a:solidFill>
                  <a:srgbClr val="002060"/>
                </a:solidFill>
                <a:latin typeface="+mn-lt"/>
              </a:rPr>
              <a:t>Accounting records</a:t>
            </a:r>
          </a:p>
          <a:p>
            <a:pPr lvl="3">
              <a:spcAft>
                <a:spcPts val="600"/>
              </a:spcAft>
              <a:defRPr/>
            </a:pPr>
            <a:r>
              <a:rPr lang="en-US" sz="1800" dirty="0">
                <a:solidFill>
                  <a:srgbClr val="002060"/>
                </a:solidFill>
                <a:latin typeface="+mn-lt"/>
              </a:rPr>
              <a:t>Copies of invoices paid</a:t>
            </a:r>
          </a:p>
          <a:p>
            <a:pPr lvl="3">
              <a:spcAft>
                <a:spcPts val="600"/>
              </a:spcAft>
              <a:defRPr/>
            </a:pPr>
            <a:r>
              <a:rPr lang="en-US" sz="1800" b="1" i="1" dirty="0">
                <a:solidFill>
                  <a:srgbClr val="002060"/>
                </a:solidFill>
                <a:latin typeface="+mn-lt"/>
              </a:rPr>
              <a:t>Student data reports used as the source for student eligibility statistics</a:t>
            </a:r>
          </a:p>
          <a:p>
            <a:pPr lvl="3">
              <a:spcAft>
                <a:spcPts val="600"/>
              </a:spcAft>
              <a:defRPr/>
            </a:pPr>
            <a:r>
              <a:rPr lang="en-US" sz="1800" dirty="0">
                <a:solidFill>
                  <a:srgbClr val="002060"/>
                </a:solidFill>
                <a:latin typeface="+mn-lt"/>
              </a:rPr>
              <a:t>Source data to support acquisition costs of capital assets</a:t>
            </a:r>
          </a:p>
          <a:p>
            <a:pPr lvl="3">
              <a:spcAft>
                <a:spcPts val="600"/>
              </a:spcAft>
              <a:defRPr/>
            </a:pPr>
            <a:r>
              <a:rPr lang="en-US" sz="1800" dirty="0">
                <a:solidFill>
                  <a:srgbClr val="002060"/>
                </a:solidFill>
                <a:latin typeface="+mn-lt"/>
              </a:rPr>
              <a:t>All related financial records used as the source data for claimed expenditures</a:t>
            </a:r>
          </a:p>
          <a:p>
            <a:pPr lvl="1">
              <a:spcAft>
                <a:spcPts val="600"/>
              </a:spcAft>
              <a:defRPr/>
            </a:pPr>
            <a:r>
              <a:rPr lang="en-US" sz="1800" dirty="0">
                <a:solidFill>
                  <a:srgbClr val="002060"/>
                </a:solidFill>
                <a:latin typeface="+mn-lt"/>
              </a:rPr>
              <a:t>Record retention period is 6 years from the date of cost settlement (7 years from end of each fiscal year).</a:t>
            </a:r>
          </a:p>
        </p:txBody>
      </p:sp>
    </p:spTree>
    <p:extLst>
      <p:ext uri="{BB962C8B-B14F-4D97-AF65-F5344CB8AC3E}">
        <p14:creationId xmlns:p14="http://schemas.microsoft.com/office/powerpoint/2010/main" val="39123183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573584B-2BBC-427C-BFCB-8B5BE455434F}"/>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School-Based Medicaid Program | www.mass.gov/masshealth/schools</a:t>
            </a:r>
            <a:endParaRPr lang="en-US" sz="1100" dirty="0"/>
          </a:p>
        </p:txBody>
      </p:sp>
      <p:sp>
        <p:nvSpPr>
          <p:cNvPr id="3" name="Slide Number Placeholder 2">
            <a:extLst>
              <a:ext uri="{FF2B5EF4-FFF2-40B4-BE49-F238E27FC236}">
                <a16:creationId xmlns:a16="http://schemas.microsoft.com/office/drawing/2014/main" id="{ED0049E7-B92B-4E77-97D8-F3167D06BB4F}"/>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17</a:t>
            </a:fld>
            <a:endParaRPr lang="en-US" dirty="0"/>
          </a:p>
        </p:txBody>
      </p:sp>
      <p:sp>
        <p:nvSpPr>
          <p:cNvPr id="7" name="Title 12">
            <a:extLst>
              <a:ext uri="{FF2B5EF4-FFF2-40B4-BE49-F238E27FC236}">
                <a16:creationId xmlns:a16="http://schemas.microsoft.com/office/drawing/2014/main" id="{BF571932-8BF5-4B0F-86A5-802006C8AAF7}"/>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FY21 Cost Report Filing Timeline</a:t>
            </a:r>
          </a:p>
        </p:txBody>
      </p:sp>
      <p:sp>
        <p:nvSpPr>
          <p:cNvPr id="8" name="Text Placeholder 2">
            <a:extLst>
              <a:ext uri="{FF2B5EF4-FFF2-40B4-BE49-F238E27FC236}">
                <a16:creationId xmlns:a16="http://schemas.microsoft.com/office/drawing/2014/main" id="{213FBB87-A70C-4A7A-A267-7F0205A3F59A}"/>
              </a:ext>
            </a:extLst>
          </p:cNvPr>
          <p:cNvSpPr txBox="1">
            <a:spLocks/>
          </p:cNvSpPr>
          <p:nvPr/>
        </p:nvSpPr>
        <p:spPr>
          <a:xfrm>
            <a:off x="396240" y="1117291"/>
            <a:ext cx="8229600" cy="5478423"/>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Aft>
                <a:spcPts val="1200"/>
              </a:spcAft>
              <a:defRPr/>
            </a:pPr>
            <a:r>
              <a:rPr lang="en-US" sz="1800" dirty="0">
                <a:solidFill>
                  <a:srgbClr val="002060"/>
                </a:solidFill>
                <a:latin typeface="+mn-lt"/>
              </a:rPr>
              <a:t>All FY21 Administrative Activity Claims are due by October 15, 2021, with Certification of Public Expenditure letters due by October 20, 2021.</a:t>
            </a:r>
          </a:p>
          <a:p>
            <a:pPr lvl="2">
              <a:spcAft>
                <a:spcPts val="1200"/>
              </a:spcAft>
              <a:defRPr/>
            </a:pPr>
            <a:r>
              <a:rPr lang="en-US" sz="1800" dirty="0">
                <a:solidFill>
                  <a:srgbClr val="002060"/>
                </a:solidFill>
                <a:latin typeface="+mn-lt"/>
              </a:rPr>
              <a:t>Salary &amp; Benefit expenditure data reported in the quarterly AAC claims is pre-populated into each LEAs cost report for you</a:t>
            </a:r>
          </a:p>
          <a:p>
            <a:pPr lvl="1">
              <a:spcAft>
                <a:spcPts val="1200"/>
              </a:spcAft>
              <a:defRPr/>
            </a:pPr>
            <a:r>
              <a:rPr lang="en-US" sz="1800" dirty="0">
                <a:solidFill>
                  <a:srgbClr val="002060"/>
                </a:solidFill>
                <a:latin typeface="+mn-lt"/>
              </a:rPr>
              <a:t>All FY21 Interim Claims are due within 90 days of the date of service</a:t>
            </a:r>
          </a:p>
          <a:p>
            <a:pPr lvl="2">
              <a:spcAft>
                <a:spcPts val="1200"/>
              </a:spcAft>
              <a:defRPr/>
            </a:pPr>
            <a:r>
              <a:rPr lang="en-US" sz="1800" dirty="0">
                <a:solidFill>
                  <a:srgbClr val="002060"/>
                </a:solidFill>
                <a:latin typeface="+mn-lt"/>
              </a:rPr>
              <a:t>Due to COVID-19, there was a 90-day filing limit waiver process in place during most of FY21, so any claims not submitted within 90-days could be submitted using the 90-day waiver process no later than October 15, 2021.</a:t>
            </a:r>
          </a:p>
          <a:p>
            <a:pPr lvl="1">
              <a:spcAft>
                <a:spcPts val="1200"/>
              </a:spcAft>
              <a:defRPr/>
            </a:pPr>
            <a:r>
              <a:rPr lang="en-US" sz="1800" dirty="0">
                <a:solidFill>
                  <a:srgbClr val="002060"/>
                </a:solidFill>
                <a:latin typeface="+mn-lt"/>
              </a:rPr>
              <a:t>The Cost Report system should be ready to go with the pre-populated information from AAC and from Interim Claims in mid-November.</a:t>
            </a:r>
          </a:p>
          <a:p>
            <a:pPr lvl="1">
              <a:spcAft>
                <a:spcPts val="1200"/>
              </a:spcAft>
              <a:defRPr/>
            </a:pPr>
            <a:r>
              <a:rPr lang="en-US" sz="1800" dirty="0">
                <a:solidFill>
                  <a:srgbClr val="002060"/>
                </a:solidFill>
                <a:latin typeface="+mn-lt"/>
              </a:rPr>
              <a:t>Annual Direct Service Cost Report deadline:  December 31</a:t>
            </a:r>
            <a:r>
              <a:rPr lang="en-US" sz="1800" baseline="30000" dirty="0">
                <a:solidFill>
                  <a:srgbClr val="002060"/>
                </a:solidFill>
                <a:latin typeface="+mn-lt"/>
              </a:rPr>
              <a:t>st</a:t>
            </a:r>
            <a:r>
              <a:rPr lang="en-US" sz="1800" dirty="0">
                <a:solidFill>
                  <a:srgbClr val="002060"/>
                </a:solidFill>
                <a:latin typeface="+mn-lt"/>
              </a:rPr>
              <a:t> following the end of the fiscal year. So, for FY21, which ended 6/30/21, the cost report is due 12/31/21.</a:t>
            </a:r>
          </a:p>
          <a:p>
            <a:pPr marL="0" lvl="1" indent="0">
              <a:spcAft>
                <a:spcPts val="1200"/>
              </a:spcAft>
              <a:buNone/>
              <a:defRPr/>
            </a:pPr>
            <a:endParaRPr lang="en-US" sz="1800" dirty="0">
              <a:solidFill>
                <a:srgbClr val="002060"/>
              </a:solidFill>
              <a:latin typeface="+mn-lt"/>
            </a:endParaRPr>
          </a:p>
          <a:p>
            <a:pPr marL="0" lvl="1" indent="0">
              <a:spcAft>
                <a:spcPts val="1200"/>
              </a:spcAft>
              <a:buNone/>
              <a:defRPr/>
            </a:pPr>
            <a:endParaRPr lang="en-US" sz="1800" dirty="0">
              <a:solidFill>
                <a:srgbClr val="002060"/>
              </a:solidFill>
              <a:latin typeface="+mn-lt"/>
            </a:endParaRPr>
          </a:p>
          <a:p>
            <a:pPr marL="0" lvl="1" indent="0">
              <a:spcAft>
                <a:spcPts val="1200"/>
              </a:spcAft>
              <a:buNone/>
              <a:defRPr/>
            </a:pPr>
            <a:endParaRPr lang="en-US" sz="1800" dirty="0">
              <a:solidFill>
                <a:srgbClr val="002060"/>
              </a:solidFill>
              <a:latin typeface="+mn-lt"/>
            </a:endParaRPr>
          </a:p>
        </p:txBody>
      </p:sp>
    </p:spTree>
    <p:extLst>
      <p:ext uri="{BB962C8B-B14F-4D97-AF65-F5344CB8AC3E}">
        <p14:creationId xmlns:p14="http://schemas.microsoft.com/office/powerpoint/2010/main" val="41850049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573584B-2BBC-427C-BFCB-8B5BE455434F}"/>
              </a:ext>
              <a:ext uri="{C183D7F6-B498-43B3-948B-1728B52AA6E4}">
                <adec:decorative xmlns:adec="http://schemas.microsoft.com/office/drawing/2017/decorative" val="1"/>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panose="020F0502020204030204"/>
                <a:ea typeface="+mn-ea"/>
                <a:cs typeface="+mn-cs"/>
              </a:rPr>
              <a:t>School-Based Medicaid Program | www.mass.gov/masshealth/schools</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lide Number Placeholder 2">
            <a:extLst>
              <a:ext uri="{FF2B5EF4-FFF2-40B4-BE49-F238E27FC236}">
                <a16:creationId xmlns:a16="http://schemas.microsoft.com/office/drawing/2014/main" id="{ED0049E7-B92B-4E77-97D8-F3167D06BB4F}"/>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A9FCD8C-33D1-435B-9428-3CB96FB7D6DB}" type="slidenum">
              <a:rPr kumimoji="0" lang="en-US" sz="11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itle 12">
            <a:extLst>
              <a:ext uri="{FF2B5EF4-FFF2-40B4-BE49-F238E27FC236}">
                <a16:creationId xmlns:a16="http://schemas.microsoft.com/office/drawing/2014/main" id="{BF571932-8BF5-4B0F-86A5-802006C8AAF7}"/>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Contact Information</a:t>
            </a:r>
          </a:p>
        </p:txBody>
      </p:sp>
      <p:sp>
        <p:nvSpPr>
          <p:cNvPr id="9" name="TextBox 8">
            <a:extLst>
              <a:ext uri="{FF2B5EF4-FFF2-40B4-BE49-F238E27FC236}">
                <a16:creationId xmlns:a16="http://schemas.microsoft.com/office/drawing/2014/main" id="{A0D71381-92BD-4B1A-8B34-0E24AD3B0A2B}"/>
              </a:ext>
            </a:extLst>
          </p:cNvPr>
          <p:cNvSpPr txBox="1"/>
          <p:nvPr/>
        </p:nvSpPr>
        <p:spPr>
          <a:xfrm>
            <a:off x="542925" y="994136"/>
            <a:ext cx="8058150" cy="378565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2A60"/>
                </a:solidFill>
                <a:effectLst/>
                <a:uLnTx/>
                <a:uFillTx/>
                <a:latin typeface="Arial"/>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002A60"/>
                </a:solidFill>
                <a:effectLst/>
                <a:uLnTx/>
                <a:uFillTx/>
                <a:latin typeface="Arial"/>
                <a:ea typeface="+mn-ea"/>
                <a:cs typeface="+mn-cs"/>
              </a:rPr>
              <a:t>MassHealth School-Based Medicaid Program information:</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srgbClr val="002A60"/>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002A60"/>
                </a:solidFill>
                <a:effectLst/>
                <a:uLnTx/>
                <a:uFillTx/>
                <a:latin typeface="Arial"/>
                <a:ea typeface="+mn-ea"/>
                <a:cs typeface="+mn-cs"/>
              </a:rPr>
              <a:t> </a:t>
            </a:r>
            <a:r>
              <a:rPr kumimoji="0" lang="en-US" sz="2000" b="0" i="0" u="none" strike="noStrike" kern="0" cap="none" spc="0" normalizeH="0" baseline="0" noProof="0" dirty="0">
                <a:ln>
                  <a:noFill/>
                </a:ln>
                <a:solidFill>
                  <a:srgbClr val="002A60"/>
                </a:solidFill>
                <a:effectLst/>
                <a:uLnTx/>
                <a:uFillTx/>
                <a:latin typeface="Arial"/>
                <a:ea typeface="+mn-ea"/>
                <a:cs typeface="+mn-cs"/>
                <a:hlinkClick r:id="rId2"/>
              </a:rPr>
              <a:t>www.mass.gov/masshealth/schools</a:t>
            </a:r>
            <a:endParaRPr kumimoji="0" lang="en-US" sz="2000" b="0" i="0" u="none" strike="noStrike" kern="0" cap="none" spc="0" normalizeH="0" baseline="0" noProof="0" dirty="0">
              <a:ln>
                <a:noFill/>
              </a:ln>
              <a:solidFill>
                <a:srgbClr val="002A60"/>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srgbClr val="00B050"/>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srgbClr val="002A60"/>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0" cap="none" spc="0" normalizeH="0" baseline="0" noProof="0" dirty="0">
                <a:ln>
                  <a:noFill/>
                </a:ln>
                <a:solidFill>
                  <a:srgbClr val="002A60"/>
                </a:solidFill>
                <a:effectLst/>
                <a:uLnTx/>
                <a:uFillTx/>
                <a:latin typeface="Arial"/>
                <a:ea typeface="+mn-ea"/>
                <a:cs typeface="+mn-cs"/>
              </a:rPr>
              <a:t>UMMS School-Based Help Desk:</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1" u="none" strike="noStrike" kern="0" cap="none" spc="0" normalizeH="0" baseline="0" noProof="0" dirty="0">
              <a:ln>
                <a:noFill/>
              </a:ln>
              <a:solidFill>
                <a:srgbClr val="002A60"/>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002A60"/>
                </a:solidFill>
                <a:effectLst/>
                <a:uLnTx/>
                <a:uFillTx/>
                <a:latin typeface="Arial"/>
                <a:ea typeface="+mn-ea"/>
                <a:cs typeface="+mn-cs"/>
                <a:hlinkClick r:id="rId3"/>
              </a:rPr>
              <a:t>SchoolBasedClaiming@umassmed.edu</a:t>
            </a:r>
            <a:endParaRPr kumimoji="0" lang="en-US" sz="2000" b="0" i="0" u="none" strike="noStrike" kern="0" cap="none" spc="0" normalizeH="0" baseline="0" noProof="0" dirty="0">
              <a:ln>
                <a:noFill/>
              </a:ln>
              <a:solidFill>
                <a:srgbClr val="002A60"/>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srgbClr val="002A60"/>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002A60"/>
                </a:solidFill>
                <a:effectLst/>
                <a:uLnTx/>
                <a:uFillTx/>
                <a:latin typeface="Arial"/>
                <a:ea typeface="+mn-ea"/>
                <a:cs typeface="+mn-cs"/>
              </a:rPr>
              <a:t>1-800-535-6741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rgbClr val="002A60"/>
                </a:solidFill>
                <a:effectLst/>
                <a:uLnTx/>
                <a:uFillTx/>
                <a:latin typeface="Arial"/>
                <a:ea typeface="+mn-ea"/>
                <a:cs typeface="+mn-cs"/>
              </a:rPr>
              <a:t>M-F 7:30 a.m. – 7:30 p.m.</a:t>
            </a:r>
          </a:p>
        </p:txBody>
      </p:sp>
    </p:spTree>
    <p:extLst>
      <p:ext uri="{BB962C8B-B14F-4D97-AF65-F5344CB8AC3E}">
        <p14:creationId xmlns:p14="http://schemas.microsoft.com/office/powerpoint/2010/main" val="2844777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C4951B5-8418-4B09-8425-7EBA75668CDD}"/>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School-Based Medicaid Program | www.mass.gov/masshealth/schools</a:t>
            </a:r>
            <a:endParaRPr lang="en-US" sz="1100" dirty="0"/>
          </a:p>
        </p:txBody>
      </p:sp>
      <p:sp>
        <p:nvSpPr>
          <p:cNvPr id="3" name="Slide Number Placeholder 2">
            <a:extLst>
              <a:ext uri="{FF2B5EF4-FFF2-40B4-BE49-F238E27FC236}">
                <a16:creationId xmlns:a16="http://schemas.microsoft.com/office/drawing/2014/main" id="{D3416D5B-9479-4B13-9560-8FDB29EE5C9C}"/>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2</a:t>
            </a:fld>
            <a:endParaRPr lang="en-US" dirty="0"/>
          </a:p>
        </p:txBody>
      </p:sp>
      <p:sp>
        <p:nvSpPr>
          <p:cNvPr id="4" name="Title 12">
            <a:extLst>
              <a:ext uri="{FF2B5EF4-FFF2-40B4-BE49-F238E27FC236}">
                <a16:creationId xmlns:a16="http://schemas.microsoft.com/office/drawing/2014/main" id="{FF757C4C-05A4-4606-B070-96457FE508FC}"/>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Agenda</a:t>
            </a:r>
          </a:p>
        </p:txBody>
      </p:sp>
      <p:pic>
        <p:nvPicPr>
          <p:cNvPr id="6" name="Picture 5">
            <a:extLst>
              <a:ext uri="{FF2B5EF4-FFF2-40B4-BE49-F238E27FC236}">
                <a16:creationId xmlns:a16="http://schemas.microsoft.com/office/drawing/2014/main" id="{8975C421-8C53-4D2D-AD25-4CCD9FF5186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76056" y="1143000"/>
            <a:ext cx="7791887" cy="4764219"/>
          </a:xfrm>
          <a:prstGeom prst="rect">
            <a:avLst/>
          </a:prstGeom>
        </p:spPr>
      </p:pic>
      <p:sp>
        <p:nvSpPr>
          <p:cNvPr id="8" name="TextBox 7">
            <a:extLst>
              <a:ext uri="{FF2B5EF4-FFF2-40B4-BE49-F238E27FC236}">
                <a16:creationId xmlns:a16="http://schemas.microsoft.com/office/drawing/2014/main" id="{10487D1B-C7B7-41CC-A524-3BA59B7512F6}"/>
              </a:ext>
            </a:extLst>
          </p:cNvPr>
          <p:cNvSpPr txBox="1"/>
          <p:nvPr/>
        </p:nvSpPr>
        <p:spPr>
          <a:xfrm>
            <a:off x="839448" y="1243068"/>
            <a:ext cx="7345181" cy="5309146"/>
          </a:xfrm>
          <a:prstGeom prst="rect">
            <a:avLst/>
          </a:prstGeom>
          <a:noFill/>
        </p:spPr>
        <p:txBody>
          <a:bodyPr wrap="square">
            <a:spAutoFit/>
          </a:bodyPr>
          <a:lstStyle/>
          <a:p>
            <a:pPr marL="230188" marR="0" lvl="1" indent="-230188" algn="l" defTabSz="914400" rtl="0" eaLnBrk="1" fontAlgn="auto" latinLnBrk="0" hangingPunct="1">
              <a:lnSpc>
                <a:spcPct val="100000"/>
              </a:lnSpc>
              <a:spcBef>
                <a:spcPts val="0"/>
              </a:spcBef>
              <a:spcAft>
                <a:spcPts val="600"/>
              </a:spcAft>
              <a:buClrTx/>
              <a:buSzTx/>
              <a:buFont typeface="Wingdings" panose="05000000000000000000" pitchFamily="2" charset="2"/>
              <a:buChar char="§"/>
              <a:tabLst/>
              <a:defRPr/>
            </a:pPr>
            <a:r>
              <a:rPr lang="en-US" sz="2000" dirty="0">
                <a:solidFill>
                  <a:srgbClr val="002060"/>
                </a:solidFill>
                <a:cs typeface="Arial" panose="020B0604020202020204" pitchFamily="34" charset="0"/>
              </a:rPr>
              <a:t>Information Session Objectives</a:t>
            </a:r>
          </a:p>
          <a:p>
            <a:pPr marL="230188" marR="0" lvl="1" indent="-230188" algn="l" defTabSz="914400" rtl="0" eaLnBrk="1" fontAlgn="auto" latinLnBrk="0" hangingPunct="1">
              <a:lnSpc>
                <a:spcPct val="100000"/>
              </a:lnSpc>
              <a:spcBef>
                <a:spcPts val="0"/>
              </a:spcBef>
              <a:spcAft>
                <a:spcPts val="600"/>
              </a:spcAft>
              <a:buClrTx/>
              <a:buSzTx/>
              <a:buFont typeface="Wingdings" panose="05000000000000000000" pitchFamily="2" charset="2"/>
              <a:buChar char="§"/>
              <a:tabLst/>
              <a:defRPr/>
            </a:pPr>
            <a:r>
              <a:rPr lang="en-US" sz="2000" dirty="0">
                <a:solidFill>
                  <a:srgbClr val="002060"/>
                </a:solidFill>
                <a:cs typeface="Arial" panose="020B0604020202020204" pitchFamily="34" charset="0"/>
              </a:rPr>
              <a:t>Resources</a:t>
            </a:r>
          </a:p>
          <a:p>
            <a:pPr marL="230188" lvl="1" indent="-230188" defTabSz="914400">
              <a:spcAft>
                <a:spcPts val="600"/>
              </a:spcAft>
              <a:buFont typeface="Wingdings" panose="05000000000000000000" pitchFamily="2" charset="2"/>
              <a:buChar char="§"/>
              <a:defRPr/>
            </a:pPr>
            <a:r>
              <a:rPr lang="en-US" sz="2000" dirty="0">
                <a:solidFill>
                  <a:srgbClr val="002060"/>
                </a:solidFill>
                <a:cs typeface="Arial" panose="020B0604020202020204" pitchFamily="34" charset="0"/>
              </a:rPr>
              <a:t>Understanding Cost-Based Reimbursement</a:t>
            </a:r>
          </a:p>
          <a:p>
            <a:pPr marL="230188" lvl="1" indent="-230188" defTabSz="914400">
              <a:spcAft>
                <a:spcPts val="600"/>
              </a:spcAft>
              <a:buFont typeface="Wingdings" panose="05000000000000000000" pitchFamily="2" charset="2"/>
              <a:buChar char="§"/>
              <a:defRPr/>
            </a:pPr>
            <a:r>
              <a:rPr lang="en-US" sz="2000" dirty="0">
                <a:solidFill>
                  <a:srgbClr val="002060"/>
                </a:solidFill>
                <a:cs typeface="Arial" panose="020B0604020202020204" pitchFamily="34" charset="0"/>
              </a:rPr>
              <a:t>Cost Report Reimbursement Calculation</a:t>
            </a:r>
          </a:p>
          <a:p>
            <a:pPr marL="230188" lvl="1" indent="-230188" defTabSz="914400">
              <a:spcAft>
                <a:spcPts val="600"/>
              </a:spcAft>
              <a:buFont typeface="Wingdings" panose="05000000000000000000" pitchFamily="2" charset="2"/>
              <a:buChar char="§"/>
              <a:defRPr/>
            </a:pPr>
            <a:r>
              <a:rPr lang="en-US" sz="2000" dirty="0">
                <a:solidFill>
                  <a:srgbClr val="002060"/>
                </a:solidFill>
                <a:cs typeface="Arial" panose="020B0604020202020204" pitchFamily="34" charset="0"/>
              </a:rPr>
              <a:t>Medicaid Penetration Factors used in the Cost Report</a:t>
            </a:r>
          </a:p>
          <a:p>
            <a:pPr marL="230188" lvl="1" indent="-230188" defTabSz="914400">
              <a:spcAft>
                <a:spcPts val="600"/>
              </a:spcAft>
              <a:buFont typeface="Wingdings" panose="05000000000000000000" pitchFamily="2" charset="2"/>
              <a:buChar char="§"/>
              <a:defRPr/>
            </a:pPr>
            <a:r>
              <a:rPr lang="en-US" sz="2000" dirty="0">
                <a:solidFill>
                  <a:srgbClr val="002060"/>
                </a:solidFill>
                <a:cs typeface="Arial" panose="020B0604020202020204" pitchFamily="34" charset="0"/>
              </a:rPr>
              <a:t>Record Retention and Audit Preparedness</a:t>
            </a:r>
          </a:p>
          <a:p>
            <a:pPr marL="230188" lvl="1" indent="-230188" defTabSz="914400">
              <a:spcAft>
                <a:spcPts val="600"/>
              </a:spcAft>
              <a:buFont typeface="Wingdings" panose="05000000000000000000" pitchFamily="2" charset="2"/>
              <a:buChar char="§"/>
              <a:defRPr/>
            </a:pPr>
            <a:r>
              <a:rPr lang="en-US" sz="2000" dirty="0">
                <a:solidFill>
                  <a:srgbClr val="002060"/>
                </a:solidFill>
                <a:cs typeface="Arial" panose="020B0604020202020204" pitchFamily="34" charset="0"/>
              </a:rPr>
              <a:t>FY21 Cost Report Timeline</a:t>
            </a:r>
          </a:p>
          <a:p>
            <a:pPr marL="230188" lvl="1" indent="-230188" defTabSz="914400">
              <a:spcAft>
                <a:spcPts val="600"/>
              </a:spcAft>
              <a:buFont typeface="Wingdings" panose="05000000000000000000" pitchFamily="2" charset="2"/>
              <a:buChar char="§"/>
              <a:defRPr/>
            </a:pPr>
            <a:r>
              <a:rPr lang="en-US" sz="2000" dirty="0">
                <a:solidFill>
                  <a:srgbClr val="002060"/>
                </a:solidFill>
                <a:cs typeface="Arial" panose="020B0604020202020204" pitchFamily="34" charset="0"/>
              </a:rPr>
              <a:t>Contact Information</a:t>
            </a:r>
          </a:p>
          <a:p>
            <a:pPr marL="230188" lvl="1" indent="-230188" defTabSz="914400">
              <a:spcAft>
                <a:spcPts val="600"/>
              </a:spcAft>
              <a:buFont typeface="Wingdings" panose="05000000000000000000" pitchFamily="2" charset="2"/>
              <a:buChar char="§"/>
              <a:defRPr/>
            </a:pPr>
            <a:r>
              <a:rPr lang="en-US" sz="2000" dirty="0">
                <a:solidFill>
                  <a:srgbClr val="002060"/>
                </a:solidFill>
                <a:cs typeface="Arial" panose="020B0604020202020204" pitchFamily="34" charset="0"/>
              </a:rPr>
              <a:t>Questions &amp; Answers</a:t>
            </a:r>
          </a:p>
          <a:p>
            <a:pPr marL="230188" lvl="1" indent="-230188" defTabSz="914400">
              <a:buFont typeface="Wingdings" panose="05000000000000000000" pitchFamily="2" charset="2"/>
              <a:buChar char="§"/>
              <a:defRPr/>
            </a:pPr>
            <a:endParaRPr lang="en-US" dirty="0">
              <a:solidFill>
                <a:srgbClr val="002060"/>
              </a:solidFill>
              <a:cs typeface="Arial" panose="020B0604020202020204" pitchFamily="34" charset="0"/>
            </a:endParaRPr>
          </a:p>
          <a:p>
            <a:pPr marL="230188" lvl="1" indent="-230188" defTabSz="914400">
              <a:buFont typeface="Wingdings" panose="05000000000000000000" pitchFamily="2" charset="2"/>
              <a:buChar char="§"/>
              <a:defRPr/>
            </a:pPr>
            <a:endParaRPr lang="en-US" dirty="0">
              <a:solidFill>
                <a:srgbClr val="002060"/>
              </a:solidFill>
              <a:cs typeface="Arial" panose="020B0604020202020204" pitchFamily="34" charset="0"/>
            </a:endParaRPr>
          </a:p>
          <a:p>
            <a:pPr marL="230188" lvl="1" indent="-230188" defTabSz="914400">
              <a:buFont typeface="Wingdings" panose="05000000000000000000" pitchFamily="2" charset="2"/>
              <a:buChar char="§"/>
              <a:defRPr/>
            </a:pPr>
            <a:endParaRPr lang="en-US" dirty="0">
              <a:solidFill>
                <a:srgbClr val="002060"/>
              </a:solidFill>
              <a:cs typeface="Arial" panose="020B0604020202020204" pitchFamily="34" charset="0"/>
            </a:endParaRPr>
          </a:p>
          <a:p>
            <a:pPr marL="230188" lvl="1" indent="-230188" defTabSz="914400">
              <a:buFont typeface="Wingdings" panose="05000000000000000000" pitchFamily="2" charset="2"/>
              <a:buChar char="§"/>
              <a:defRPr/>
            </a:pPr>
            <a:endParaRPr lang="en-US" dirty="0">
              <a:solidFill>
                <a:srgbClr val="002060"/>
              </a:solidFill>
              <a:cs typeface="Arial" panose="020B0604020202020204" pitchFamily="34" charset="0"/>
            </a:endParaRPr>
          </a:p>
          <a:p>
            <a:pPr marL="230188" marR="0" lvl="1" indent="-23018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US" sz="1400" dirty="0">
              <a:solidFill>
                <a:srgbClr val="002060"/>
              </a:solidFill>
              <a:latin typeface="Arial" panose="020B0604020202020204" pitchFamily="34" charset="0"/>
              <a:cs typeface="Arial" panose="020B0604020202020204" pitchFamily="34" charset="0"/>
            </a:endParaRPr>
          </a:p>
          <a:p>
            <a:pPr marL="230188" marR="0" lvl="1" indent="-23018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a:p>
            <a:pPr marL="230188" marR="0" lvl="1" indent="-23018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US" sz="14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02356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573584B-2BBC-427C-BFCB-8B5BE455434F}"/>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School-Based Medicaid Program | www.mass.gov/masshealth/schools</a:t>
            </a:r>
            <a:endParaRPr lang="en-US" sz="1100" dirty="0"/>
          </a:p>
        </p:txBody>
      </p:sp>
      <p:sp>
        <p:nvSpPr>
          <p:cNvPr id="3" name="Slide Number Placeholder 2">
            <a:extLst>
              <a:ext uri="{FF2B5EF4-FFF2-40B4-BE49-F238E27FC236}">
                <a16:creationId xmlns:a16="http://schemas.microsoft.com/office/drawing/2014/main" id="{ED0049E7-B92B-4E77-97D8-F3167D06BB4F}"/>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3</a:t>
            </a:fld>
            <a:endParaRPr lang="en-US" dirty="0"/>
          </a:p>
        </p:txBody>
      </p:sp>
      <p:sp>
        <p:nvSpPr>
          <p:cNvPr id="7" name="Title 12">
            <a:extLst>
              <a:ext uri="{FF2B5EF4-FFF2-40B4-BE49-F238E27FC236}">
                <a16:creationId xmlns:a16="http://schemas.microsoft.com/office/drawing/2014/main" id="{BF571932-8BF5-4B0F-86A5-802006C8AAF7}"/>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Information Session Objectives</a:t>
            </a:r>
          </a:p>
        </p:txBody>
      </p:sp>
      <p:sp>
        <p:nvSpPr>
          <p:cNvPr id="8" name="Text Placeholder 2">
            <a:extLst>
              <a:ext uri="{FF2B5EF4-FFF2-40B4-BE49-F238E27FC236}">
                <a16:creationId xmlns:a16="http://schemas.microsoft.com/office/drawing/2014/main" id="{213FBB87-A70C-4A7A-A267-7F0205A3F59A}"/>
              </a:ext>
            </a:extLst>
          </p:cNvPr>
          <p:cNvSpPr txBox="1">
            <a:spLocks/>
          </p:cNvSpPr>
          <p:nvPr/>
        </p:nvSpPr>
        <p:spPr>
          <a:xfrm>
            <a:off x="457200" y="884394"/>
            <a:ext cx="8229600" cy="2446824"/>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1" indent="0" algn="l" defTabSz="914400" rtl="0" eaLnBrk="1" fontAlgn="auto" latinLnBrk="0" hangingPunct="1">
              <a:lnSpc>
                <a:spcPct val="100000"/>
              </a:lnSpc>
              <a:spcBef>
                <a:spcPts val="0"/>
              </a:spcBef>
              <a:spcAft>
                <a:spcPts val="1200"/>
              </a:spcAft>
              <a:buClrTx/>
              <a:buSzTx/>
              <a:buNone/>
              <a:tabLst/>
              <a:defRPr/>
            </a:pPr>
            <a:r>
              <a:rPr lang="en-US" sz="1800" dirty="0">
                <a:solidFill>
                  <a:srgbClr val="002060"/>
                </a:solidFill>
                <a:latin typeface="+mn-lt"/>
              </a:rPr>
              <a:t>The objectives for this session are:</a:t>
            </a:r>
          </a:p>
          <a:p>
            <a:pPr lvl="1">
              <a:spcAft>
                <a:spcPts val="600"/>
              </a:spcAft>
              <a:defRPr/>
            </a:pPr>
            <a:r>
              <a:rPr lang="en-US" sz="1800" dirty="0">
                <a:solidFill>
                  <a:srgbClr val="002060"/>
                </a:solidFill>
                <a:latin typeface="+mn-lt"/>
              </a:rPr>
              <a:t>To provide a framework for understanding how LEA reimbursement is calculated in the Direct Services Cost Report</a:t>
            </a:r>
          </a:p>
          <a:p>
            <a:pPr lvl="1">
              <a:spcAft>
                <a:spcPts val="1200"/>
              </a:spcAft>
              <a:defRPr/>
            </a:pPr>
            <a:r>
              <a:rPr lang="en-US" sz="1800" dirty="0">
                <a:solidFill>
                  <a:srgbClr val="002060"/>
                </a:solidFill>
                <a:latin typeface="+mn-lt"/>
              </a:rPr>
              <a:t>To provide clear instructions for accurately reporting </a:t>
            </a:r>
            <a:r>
              <a:rPr lang="en-US" sz="1800" dirty="0">
                <a:solidFill>
                  <a:schemeClr val="accent1">
                    <a:lumMod val="50000"/>
                  </a:schemeClr>
                </a:solidFill>
                <a:latin typeface="+mn-lt"/>
              </a:rPr>
              <a:t>the Student Population Statistics that need to be reported in the Direct Services Cost Report</a:t>
            </a:r>
            <a:endParaRPr lang="en-US" sz="1800" dirty="0">
              <a:solidFill>
                <a:srgbClr val="002060"/>
              </a:solidFill>
              <a:latin typeface="+mn-lt"/>
            </a:endParaRPr>
          </a:p>
          <a:p>
            <a:pPr marL="0" lvl="1" indent="0">
              <a:spcAft>
                <a:spcPts val="1200"/>
              </a:spcAft>
              <a:buNone/>
              <a:defRPr/>
            </a:pPr>
            <a:endParaRPr kumimoji="0" lang="en-US"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1" indent="0" algn="l" defTabSz="914400" rtl="0" eaLnBrk="1" fontAlgn="auto" latinLnBrk="0" hangingPunct="1">
              <a:lnSpc>
                <a:spcPct val="100000"/>
              </a:lnSpc>
              <a:spcBef>
                <a:spcPts val="0"/>
              </a:spcBef>
              <a:spcAft>
                <a:spcPts val="1200"/>
              </a:spcAft>
              <a:buClrTx/>
              <a:buSzTx/>
              <a:buNone/>
              <a:tabLst/>
              <a:defRPr/>
            </a:pPr>
            <a:endParaRPr lang="en-US" sz="1400" dirty="0">
              <a:solidFill>
                <a:srgbClr val="000000"/>
              </a:solidFill>
            </a:endParaRPr>
          </a:p>
        </p:txBody>
      </p:sp>
    </p:spTree>
    <p:extLst>
      <p:ext uri="{BB962C8B-B14F-4D97-AF65-F5344CB8AC3E}">
        <p14:creationId xmlns:p14="http://schemas.microsoft.com/office/powerpoint/2010/main" val="1025575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573584B-2BBC-427C-BFCB-8B5BE455434F}"/>
              </a:ext>
              <a:ext uri="{C183D7F6-B498-43B3-948B-1728B52AA6E4}">
                <adec:decorative xmlns:adec="http://schemas.microsoft.com/office/drawing/2017/decorative" val="1"/>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panose="020F0502020204030204"/>
                <a:ea typeface="+mn-ea"/>
                <a:cs typeface="+mn-cs"/>
              </a:rPr>
              <a:t>School-Based Medicaid Program | www.mass.gov/masshealth/schools</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lide Number Placeholder 2">
            <a:extLst>
              <a:ext uri="{FF2B5EF4-FFF2-40B4-BE49-F238E27FC236}">
                <a16:creationId xmlns:a16="http://schemas.microsoft.com/office/drawing/2014/main" id="{ED0049E7-B92B-4E77-97D8-F3167D06BB4F}"/>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A9FCD8C-33D1-435B-9428-3CB96FB7D6DB}" type="slidenum">
              <a:rPr kumimoji="0" lang="en-US" sz="11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itle 12">
            <a:extLst>
              <a:ext uri="{FF2B5EF4-FFF2-40B4-BE49-F238E27FC236}">
                <a16:creationId xmlns:a16="http://schemas.microsoft.com/office/drawing/2014/main" id="{BF571932-8BF5-4B0F-86A5-802006C8AAF7}"/>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060"/>
                </a:solidFill>
                <a:effectLst/>
                <a:uLnTx/>
                <a:uFillTx/>
                <a:latin typeface="Arial"/>
                <a:ea typeface="+mj-ea"/>
                <a:cs typeface="+mj-cs"/>
              </a:rPr>
              <a:t>Resources</a:t>
            </a:r>
          </a:p>
        </p:txBody>
      </p:sp>
      <p:sp>
        <p:nvSpPr>
          <p:cNvPr id="8" name="Text Placeholder 2">
            <a:extLst>
              <a:ext uri="{FF2B5EF4-FFF2-40B4-BE49-F238E27FC236}">
                <a16:creationId xmlns:a16="http://schemas.microsoft.com/office/drawing/2014/main" id="{213FBB87-A70C-4A7A-A267-7F0205A3F59A}"/>
              </a:ext>
            </a:extLst>
          </p:cNvPr>
          <p:cNvSpPr txBox="1">
            <a:spLocks/>
          </p:cNvSpPr>
          <p:nvPr/>
        </p:nvSpPr>
        <p:spPr>
          <a:xfrm>
            <a:off x="457200" y="884394"/>
            <a:ext cx="8229600" cy="4201150"/>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spcAft>
                <a:spcPts val="1800"/>
              </a:spcAft>
              <a:buNone/>
              <a:defRPr/>
            </a:pPr>
            <a:r>
              <a:rPr lang="en-US" sz="1800" dirty="0">
                <a:solidFill>
                  <a:schemeClr val="accent1">
                    <a:lumMod val="50000"/>
                  </a:schemeClr>
                </a:solidFill>
                <a:latin typeface="+mn-lt"/>
              </a:rPr>
              <a:t>For more detailed information regarding filing the annual direct service cost report, please see:</a:t>
            </a:r>
          </a:p>
          <a:p>
            <a:pPr lvl="1">
              <a:spcAft>
                <a:spcPts val="1800"/>
              </a:spcAft>
              <a:defRPr/>
            </a:pPr>
            <a:r>
              <a:rPr lang="en-US" sz="1800" dirty="0">
                <a:solidFill>
                  <a:schemeClr val="accent1">
                    <a:lumMod val="50000"/>
                  </a:schemeClr>
                </a:solidFill>
                <a:latin typeface="+mn-lt"/>
              </a:rPr>
              <a:t>Complete instructions for all data elements and expenditures reported in Direct Service Cost Reports are provided in the “</a:t>
            </a:r>
            <a:r>
              <a:rPr lang="en-US" sz="1800" b="1" dirty="0">
                <a:solidFill>
                  <a:schemeClr val="accent1">
                    <a:lumMod val="50000"/>
                  </a:schemeClr>
                </a:solidFill>
                <a:latin typeface="+mn-lt"/>
              </a:rPr>
              <a:t>LEA Instruction Guide for Direct Service Cost Report”</a:t>
            </a:r>
            <a:r>
              <a:rPr lang="en-US" sz="1800" dirty="0">
                <a:solidFill>
                  <a:schemeClr val="accent1">
                    <a:lumMod val="50000"/>
                  </a:schemeClr>
                </a:solidFill>
                <a:latin typeface="+mn-lt"/>
              </a:rPr>
              <a:t> published on the SBMP Resource Center (</a:t>
            </a:r>
            <a:r>
              <a:rPr lang="en-US" sz="1800" dirty="0">
                <a:solidFill>
                  <a:schemeClr val="accent1">
                    <a:lumMod val="50000"/>
                  </a:schemeClr>
                </a:solidFill>
                <a:latin typeface="+mn-lt"/>
                <a:hlinkClick r:id="rId2"/>
              </a:rPr>
              <a:t>https://www.mass.gov/info-details/school-based-medicaid-program-sbmp-resource-center</a:t>
            </a:r>
            <a:r>
              <a:rPr lang="en-US" sz="1800" dirty="0">
                <a:solidFill>
                  <a:schemeClr val="accent1">
                    <a:lumMod val="50000"/>
                  </a:schemeClr>
                </a:solidFill>
                <a:latin typeface="+mn-lt"/>
              </a:rPr>
              <a:t>).</a:t>
            </a:r>
          </a:p>
          <a:p>
            <a:pPr lvl="1">
              <a:spcAft>
                <a:spcPts val="1800"/>
              </a:spcAft>
              <a:defRPr/>
            </a:pPr>
            <a:r>
              <a:rPr kumimoji="0" lang="en-US" sz="1800" b="0" i="0" u="none" strike="noStrike" kern="1200" cap="none" spc="0" normalizeH="0" baseline="0" noProof="0" dirty="0">
                <a:ln>
                  <a:noFill/>
                </a:ln>
                <a:solidFill>
                  <a:schemeClr val="accent1">
                    <a:lumMod val="50000"/>
                  </a:schemeClr>
                </a:solidFill>
                <a:effectLst/>
                <a:uLnTx/>
                <a:uFillTx/>
                <a:latin typeface="+mn-lt"/>
                <a:ea typeface="+mn-ea"/>
                <a:cs typeface="Arial" panose="020B0604020202020204" pitchFamily="34" charset="0"/>
              </a:rPr>
              <a:t>School-Based Medicaid 101 Training Series, Module 5 for LEA Financial Leadership: </a:t>
            </a:r>
            <a:r>
              <a:rPr kumimoji="0" lang="en-US" sz="1800" b="0" i="0" u="none" strike="noStrike" kern="1200" cap="none" spc="0" normalizeH="0" baseline="0" noProof="0" dirty="0">
                <a:ln>
                  <a:noFill/>
                </a:ln>
                <a:solidFill>
                  <a:schemeClr val="accent1">
                    <a:lumMod val="50000"/>
                  </a:schemeClr>
                </a:solidFill>
                <a:effectLst/>
                <a:uLnTx/>
                <a:uFillTx/>
                <a:latin typeface="+mn-lt"/>
                <a:ea typeface="+mn-ea"/>
                <a:cs typeface="Arial" panose="020B0604020202020204" pitchFamily="34" charset="0"/>
                <a:hlinkClick r:id="rId3"/>
              </a:rPr>
              <a:t>https://www.mass.gov/info-details/school-based-medicaid-program-sbmp-trainings#sbmp-101-trainings-</a:t>
            </a:r>
            <a:endParaRPr kumimoji="0" lang="en-US" sz="1800" b="0" i="0" u="none" strike="noStrike" kern="1200" cap="none" spc="0" normalizeH="0" baseline="0" noProof="0" dirty="0">
              <a:ln>
                <a:noFill/>
              </a:ln>
              <a:solidFill>
                <a:schemeClr val="accent1">
                  <a:lumMod val="50000"/>
                </a:schemeClr>
              </a:solidFill>
              <a:effectLst/>
              <a:uLnTx/>
              <a:uFillTx/>
              <a:latin typeface="+mn-lt"/>
              <a:ea typeface="+mn-ea"/>
              <a:cs typeface="Arial" panose="020B0604020202020204" pitchFamily="34" charset="0"/>
            </a:endParaRPr>
          </a:p>
          <a:p>
            <a:pPr lvl="1">
              <a:spcAft>
                <a:spcPts val="600"/>
              </a:spcAft>
              <a:defRPr/>
            </a:pPr>
            <a:endParaRPr lang="en-US" sz="1800" dirty="0">
              <a:solidFill>
                <a:schemeClr val="accent1">
                  <a:lumMod val="50000"/>
                </a:schemeClr>
              </a:solidFill>
              <a:latin typeface="+mn-lt"/>
            </a:endParaRPr>
          </a:p>
          <a:p>
            <a:pPr lvl="1">
              <a:spcAft>
                <a:spcPts val="600"/>
              </a:spcAft>
              <a:defRPr/>
            </a:pPr>
            <a:endParaRPr kumimoji="0" lang="en-US" sz="1800" b="0" i="0" u="none" strike="noStrike" kern="1200" cap="none" spc="0" normalizeH="0" baseline="0" noProof="0" dirty="0">
              <a:ln>
                <a:noFill/>
              </a:ln>
              <a:solidFill>
                <a:srgbClr val="002060"/>
              </a:solidFill>
              <a:effectLst/>
              <a:uLnTx/>
              <a:uFillTx/>
              <a:latin typeface="+mn-lt"/>
              <a:ea typeface="+mn-ea"/>
              <a:cs typeface="Arial" panose="020B0604020202020204" pitchFamily="34" charset="0"/>
            </a:endParaRPr>
          </a:p>
          <a:p>
            <a:pPr marL="0" lvl="1" indent="0">
              <a:spcAft>
                <a:spcPts val="600"/>
              </a:spcAft>
              <a:buNone/>
              <a:defRPr/>
            </a:pPr>
            <a:endParaRPr kumimoji="0" lang="en-US" sz="14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11171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7B6B08C8-45C5-4BB6-9598-6A2B796292F6}"/>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dirty="0"/>
              <a:t>School-Based Medicaid Program | www.mass.gov/masshealth/schools</a:t>
            </a:r>
            <a:endParaRPr lang="en-US" sz="1100" dirty="0"/>
          </a:p>
        </p:txBody>
      </p:sp>
      <p:sp>
        <p:nvSpPr>
          <p:cNvPr id="3" name="Slide Number Placeholder 2">
            <a:extLst>
              <a:ext uri="{FF2B5EF4-FFF2-40B4-BE49-F238E27FC236}">
                <a16:creationId xmlns:a16="http://schemas.microsoft.com/office/drawing/2014/main" id="{FE5FBBF9-8BC1-45EA-86A5-B9A879B642AC}"/>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5</a:t>
            </a:fld>
            <a:endParaRPr lang="en-US" dirty="0"/>
          </a:p>
        </p:txBody>
      </p:sp>
      <p:sp>
        <p:nvSpPr>
          <p:cNvPr id="4" name="Title 12">
            <a:extLst>
              <a:ext uri="{FF2B5EF4-FFF2-40B4-BE49-F238E27FC236}">
                <a16:creationId xmlns:a16="http://schemas.microsoft.com/office/drawing/2014/main" id="{8EC05C89-986E-4645-9BDC-80782A413E52}"/>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Understanding Cost-Based Reimbursement</a:t>
            </a:r>
          </a:p>
        </p:txBody>
      </p:sp>
      <p:sp>
        <p:nvSpPr>
          <p:cNvPr id="8" name="Content Placeholder 2">
            <a:extLst>
              <a:ext uri="{FF2B5EF4-FFF2-40B4-BE49-F238E27FC236}">
                <a16:creationId xmlns:a16="http://schemas.microsoft.com/office/drawing/2014/main" id="{C6BD4315-4749-4C8E-BD03-8DF4928D8161}"/>
              </a:ext>
            </a:extLst>
          </p:cNvPr>
          <p:cNvSpPr txBox="1">
            <a:spLocks/>
          </p:cNvSpPr>
          <p:nvPr/>
        </p:nvSpPr>
        <p:spPr>
          <a:xfrm>
            <a:off x="353789" y="978932"/>
            <a:ext cx="8229600" cy="533399"/>
          </a:xfrm>
          <a:prstGeom prst="rect">
            <a:avLst/>
          </a:prstGeom>
        </p:spPr>
        <p:txBody>
          <a:bodyPr>
            <a:normAutofit/>
          </a:bodyPr>
          <a:lstStyle>
            <a:lvl1pPr marL="0" indent="0" algn="l" defTabSz="913429" rtl="0" eaLnBrk="1" fontAlgn="base" hangingPunct="1">
              <a:spcBef>
                <a:spcPct val="0"/>
              </a:spcBef>
              <a:spcAft>
                <a:spcPct val="0"/>
              </a:spcAft>
              <a:buClr>
                <a:schemeClr val="tx2"/>
              </a:buClr>
              <a:defRPr lang="en-US" sz="1900" b="0" baseline="0" noProof="0" dirty="0" smtClean="0">
                <a:solidFill>
                  <a:schemeClr val="tx2"/>
                </a:solidFill>
                <a:latin typeface="+mj-lt"/>
                <a:ea typeface="+mj-ea"/>
                <a:cs typeface="+mj-cs"/>
              </a:defRPr>
            </a:lvl1pPr>
            <a:lvl2pPr marL="197586" indent="-195966" algn="l" defTabSz="913429" rtl="0" eaLnBrk="1" fontAlgn="base" hangingPunct="1">
              <a:spcBef>
                <a:spcPct val="0"/>
              </a:spcBef>
              <a:spcAft>
                <a:spcPct val="0"/>
              </a:spcAft>
              <a:buClr>
                <a:schemeClr val="tx2"/>
              </a:buClr>
              <a:buSzPct val="125000"/>
              <a:buFont typeface="Arial" charset="0"/>
              <a:buChar char="▪"/>
              <a:defRPr lang="en-US" sz="1600" b="0" baseline="0" noProof="0" dirty="0" smtClean="0">
                <a:solidFill>
                  <a:schemeClr val="tx2"/>
                </a:solidFill>
                <a:latin typeface="+mj-lt"/>
                <a:ea typeface="+mj-ea"/>
                <a:cs typeface="+mj-cs"/>
              </a:defRPr>
            </a:lvl2pPr>
            <a:lvl3pPr marL="197586" indent="-19596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197586" indent="-19596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197586" indent="-195966"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spcAft>
                <a:spcPts val="600"/>
              </a:spcAft>
              <a:buClr>
                <a:srgbClr val="002960"/>
              </a:buClr>
            </a:pPr>
            <a:r>
              <a:rPr sz="2200" b="1" kern="0" dirty="0">
                <a:solidFill>
                  <a:srgbClr val="002960"/>
                </a:solidFill>
                <a:latin typeface="Arial"/>
                <a:ea typeface="ＭＳ Ｐゴシック"/>
              </a:rPr>
              <a:t>"High Level" Direct Services Cost Report Calculation</a:t>
            </a:r>
            <a:r>
              <a:rPr lang="en-US" sz="2200" b="1" kern="0" dirty="0">
                <a:solidFill>
                  <a:srgbClr val="002960"/>
                </a:solidFill>
                <a:latin typeface="Arial"/>
                <a:ea typeface="ＭＳ Ｐゴシック"/>
              </a:rPr>
              <a:t>:</a:t>
            </a:r>
            <a:endParaRPr sz="2200" b="1" kern="0" dirty="0">
              <a:solidFill>
                <a:srgbClr val="002960"/>
              </a:solidFill>
              <a:latin typeface="Arial"/>
              <a:ea typeface="ＭＳ Ｐゴシック"/>
            </a:endParaRPr>
          </a:p>
        </p:txBody>
      </p:sp>
      <p:graphicFrame>
        <p:nvGraphicFramePr>
          <p:cNvPr id="6" name="Table 6">
            <a:extLst>
              <a:ext uri="{FF2B5EF4-FFF2-40B4-BE49-F238E27FC236}">
                <a16:creationId xmlns:a16="http://schemas.microsoft.com/office/drawing/2014/main" id="{051E114C-A4B2-444F-8A73-DA6D42DB8B12}"/>
              </a:ext>
            </a:extLst>
          </p:cNvPr>
          <p:cNvGraphicFramePr>
            <a:graphicFrameLocks noGrp="1"/>
          </p:cNvGraphicFramePr>
          <p:nvPr>
            <p:extLst>
              <p:ext uri="{D42A27DB-BD31-4B8C-83A1-F6EECF244321}">
                <p14:modId xmlns:p14="http://schemas.microsoft.com/office/powerpoint/2010/main" val="3991255502"/>
              </p:ext>
            </p:extLst>
          </p:nvPr>
        </p:nvGraphicFramePr>
        <p:xfrm>
          <a:off x="457200" y="1397000"/>
          <a:ext cx="8229600" cy="4582160"/>
        </p:xfrm>
        <a:graphic>
          <a:graphicData uri="http://schemas.openxmlformats.org/drawingml/2006/table">
            <a:tbl>
              <a:tblPr firstRow="1" bandRow="1">
                <a:tableStyleId>{5C22544A-7EE6-4342-B048-85BDC9FD1C3A}</a:tableStyleId>
              </a:tblPr>
              <a:tblGrid>
                <a:gridCol w="4640752">
                  <a:extLst>
                    <a:ext uri="{9D8B030D-6E8A-4147-A177-3AD203B41FA5}">
                      <a16:colId xmlns:a16="http://schemas.microsoft.com/office/drawing/2014/main" val="3401606299"/>
                    </a:ext>
                  </a:extLst>
                </a:gridCol>
                <a:gridCol w="2023817">
                  <a:extLst>
                    <a:ext uri="{9D8B030D-6E8A-4147-A177-3AD203B41FA5}">
                      <a16:colId xmlns:a16="http://schemas.microsoft.com/office/drawing/2014/main" val="246810963"/>
                    </a:ext>
                  </a:extLst>
                </a:gridCol>
                <a:gridCol w="1565031">
                  <a:extLst>
                    <a:ext uri="{9D8B030D-6E8A-4147-A177-3AD203B41FA5}">
                      <a16:colId xmlns:a16="http://schemas.microsoft.com/office/drawing/2014/main" val="3059477975"/>
                    </a:ext>
                  </a:extLst>
                </a:gridCol>
              </a:tblGrid>
              <a:tr h="370840">
                <a:tc>
                  <a:txBody>
                    <a:bodyPr/>
                    <a:lstStyle/>
                    <a:p>
                      <a:r>
                        <a:rPr lang="en-US" dirty="0"/>
                        <a:t>Component</a:t>
                      </a:r>
                    </a:p>
                  </a:txBody>
                  <a:tcPr/>
                </a:tc>
                <a:tc>
                  <a:txBody>
                    <a:bodyPr/>
                    <a:lstStyle/>
                    <a:p>
                      <a:r>
                        <a:rPr lang="en-US" dirty="0"/>
                        <a:t>Source</a:t>
                      </a:r>
                    </a:p>
                  </a:txBody>
                  <a:tcPr/>
                </a:tc>
                <a:tc>
                  <a:txBody>
                    <a:bodyPr/>
                    <a:lstStyle/>
                    <a:p>
                      <a:r>
                        <a:rPr lang="en-US" dirty="0"/>
                        <a:t>Example</a:t>
                      </a:r>
                    </a:p>
                  </a:txBody>
                  <a:tcPr/>
                </a:tc>
                <a:extLst>
                  <a:ext uri="{0D108BD9-81ED-4DB2-BD59-A6C34878D82A}">
                    <a16:rowId xmlns:a16="http://schemas.microsoft.com/office/drawing/2014/main" val="352127537"/>
                  </a:ext>
                </a:extLst>
              </a:tr>
              <a:tr h="370840">
                <a:tc>
                  <a:txBody>
                    <a:bodyPr/>
                    <a:lstStyle/>
                    <a:p>
                      <a:r>
                        <a:rPr lang="en-US" sz="1800" b="1" kern="1200" dirty="0">
                          <a:solidFill>
                            <a:schemeClr val="dk1"/>
                          </a:solidFill>
                          <a:latin typeface="+mn-lt"/>
                          <a:ea typeface="+mn-ea"/>
                          <a:cs typeface="+mn-cs"/>
                        </a:rPr>
                        <a:t>Allowable Costs</a:t>
                      </a:r>
                      <a:r>
                        <a:rPr lang="en-US" sz="1800" kern="1200" dirty="0">
                          <a:solidFill>
                            <a:schemeClr val="dk1"/>
                          </a:solidFill>
                          <a:latin typeface="+mn-lt"/>
                          <a:ea typeface="+mn-ea"/>
                          <a:cs typeface="+mn-cs"/>
                        </a:rPr>
                        <a:t>: What </a:t>
                      </a:r>
                      <a:r>
                        <a:rPr lang="en-US" dirty="0"/>
                        <a:t>costs did my LEA incur (for staff and other </a:t>
                      </a:r>
                      <a:r>
                        <a:rPr lang="en-US" sz="1800" kern="1200" dirty="0">
                          <a:solidFill>
                            <a:schemeClr val="dk1"/>
                          </a:solidFill>
                          <a:latin typeface="+mn-lt"/>
                          <a:ea typeface="+mn-ea"/>
                          <a:cs typeface="+mn-cs"/>
                        </a:rPr>
                        <a:t>categories of costs) related to the provision of Medicaid-reimbursable Direct Services?</a:t>
                      </a:r>
                    </a:p>
                  </a:txBody>
                  <a:tcPr/>
                </a:tc>
                <a:tc>
                  <a:txBody>
                    <a:bodyPr/>
                    <a:lstStyle/>
                    <a:p>
                      <a:r>
                        <a:rPr lang="en-US" dirty="0"/>
                        <a:t>Payroll records; other accounting </a:t>
                      </a:r>
                      <a:r>
                        <a:rPr lang="en-US" sz="1800" kern="1200" dirty="0">
                          <a:solidFill>
                            <a:schemeClr val="dk1"/>
                          </a:solidFill>
                          <a:latin typeface="+mn-lt"/>
                          <a:ea typeface="+mn-ea"/>
                          <a:cs typeface="+mn-cs"/>
                        </a:rPr>
                        <a:t>system</a:t>
                      </a:r>
                      <a:r>
                        <a:rPr lang="en-US" dirty="0"/>
                        <a:t> records of expenditures</a:t>
                      </a:r>
                    </a:p>
                  </a:txBody>
                  <a:tcPr/>
                </a:tc>
                <a:tc>
                  <a:txBody>
                    <a:bodyPr/>
                    <a:lstStyle/>
                    <a:p>
                      <a:pPr algn="ctr"/>
                      <a:r>
                        <a:rPr lang="en-US" dirty="0"/>
                        <a:t>     $500,000</a:t>
                      </a:r>
                    </a:p>
                  </a:txBody>
                  <a:tcPr/>
                </a:tc>
                <a:extLst>
                  <a:ext uri="{0D108BD9-81ED-4DB2-BD59-A6C34878D82A}">
                    <a16:rowId xmlns:a16="http://schemas.microsoft.com/office/drawing/2014/main" val="2536661432"/>
                  </a:ext>
                </a:extLst>
              </a:tr>
              <a:tr h="370840">
                <a:tc>
                  <a:txBody>
                    <a:bodyPr/>
                    <a:lstStyle/>
                    <a:p>
                      <a:r>
                        <a:rPr lang="en-US" b="1" dirty="0">
                          <a:solidFill>
                            <a:schemeClr val="tx1"/>
                          </a:solidFill>
                        </a:rPr>
                        <a:t>RMTS Results: </a:t>
                      </a:r>
                      <a:r>
                        <a:rPr lang="en-US" dirty="0"/>
                        <a:t>What portion of LEA staff </a:t>
                      </a:r>
                      <a:r>
                        <a:rPr lang="en-US" dirty="0">
                          <a:solidFill>
                            <a:schemeClr val="tx1"/>
                          </a:solidFill>
                        </a:rPr>
                        <a:t>working hours are spent providing direct health care services that </a:t>
                      </a:r>
                      <a:r>
                        <a:rPr lang="en-US" dirty="0"/>
                        <a:t>are reimbursable by Medicaid? </a:t>
                      </a:r>
                      <a:endParaRPr lang="en-US" dirty="0">
                        <a:solidFill>
                          <a:srgbClr val="FF0000"/>
                        </a:solidFill>
                      </a:endParaRPr>
                    </a:p>
                  </a:txBody>
                  <a:tcPr/>
                </a:tc>
                <a:tc>
                  <a:txBody>
                    <a:bodyPr/>
                    <a:lstStyle/>
                    <a:p>
                      <a:r>
                        <a:rPr lang="en-US" dirty="0"/>
                        <a:t>Statewide RMTS Percentages</a:t>
                      </a:r>
                    </a:p>
                  </a:txBody>
                  <a:tcPr/>
                </a:tc>
                <a:tc>
                  <a:txBody>
                    <a:bodyPr/>
                    <a:lstStyle/>
                    <a:p>
                      <a:pPr algn="l"/>
                      <a:r>
                        <a:rPr lang="en-US" dirty="0"/>
                        <a:t>        X      35%</a:t>
                      </a:r>
                    </a:p>
                  </a:txBody>
                  <a:tcPr/>
                </a:tc>
                <a:extLst>
                  <a:ext uri="{0D108BD9-81ED-4DB2-BD59-A6C34878D82A}">
                    <a16:rowId xmlns:a16="http://schemas.microsoft.com/office/drawing/2014/main" val="260305288"/>
                  </a:ext>
                </a:extLst>
              </a:tr>
              <a:tr h="370840">
                <a:tc>
                  <a:txBody>
                    <a:bodyPr/>
                    <a:lstStyle/>
                    <a:p>
                      <a:r>
                        <a:rPr lang="en-US" b="1" dirty="0">
                          <a:solidFill>
                            <a:schemeClr val="tx1"/>
                          </a:solidFill>
                        </a:rPr>
                        <a:t>Medicaid Penetration Factor: </a:t>
                      </a:r>
                      <a:r>
                        <a:rPr lang="en-US" dirty="0"/>
                        <a:t>What portion of the students that my LEA served are enrolled in </a:t>
                      </a:r>
                      <a:r>
                        <a:rPr lang="en-US" dirty="0">
                          <a:solidFill>
                            <a:schemeClr val="tx1"/>
                          </a:solidFill>
                        </a:rPr>
                        <a:t>MassHealth?</a:t>
                      </a:r>
                    </a:p>
                  </a:txBody>
                  <a:tcPr/>
                </a:tc>
                <a:tc>
                  <a:txBody>
                    <a:bodyPr/>
                    <a:lstStyle/>
                    <a:p>
                      <a:r>
                        <a:rPr lang="en-US" sz="1800" kern="1200" dirty="0">
                          <a:solidFill>
                            <a:schemeClr val="dk1"/>
                          </a:solidFill>
                          <a:latin typeface="+mn-lt"/>
                          <a:ea typeface="+mn-ea"/>
                          <a:cs typeface="+mn-cs"/>
                        </a:rPr>
                        <a:t>No eligibility match needed for cost reports. LEA reports population of students served</a:t>
                      </a:r>
                    </a:p>
                  </a:txBody>
                  <a:tcPr/>
                </a:tc>
                <a:tc>
                  <a:txBody>
                    <a:bodyPr/>
                    <a:lstStyle/>
                    <a:p>
                      <a:pPr algn="l"/>
                      <a:r>
                        <a:rPr lang="en-US" dirty="0"/>
                        <a:t>        X      45%</a:t>
                      </a:r>
                    </a:p>
                  </a:txBody>
                  <a:tcPr/>
                </a:tc>
                <a:extLst>
                  <a:ext uri="{0D108BD9-81ED-4DB2-BD59-A6C34878D82A}">
                    <a16:rowId xmlns:a16="http://schemas.microsoft.com/office/drawing/2014/main" val="2236814313"/>
                  </a:ext>
                </a:extLst>
              </a:tr>
              <a:tr h="370840">
                <a:tc>
                  <a:txBody>
                    <a:bodyPr/>
                    <a:lstStyle/>
                    <a:p>
                      <a:r>
                        <a:rPr lang="en-US" b="1" dirty="0"/>
                        <a:t>Gross Medicaid allowable expenditures total:</a:t>
                      </a:r>
                    </a:p>
                  </a:txBody>
                  <a:tcPr/>
                </a:tc>
                <a:tc>
                  <a:txBody>
                    <a:bodyPr/>
                    <a:lstStyle/>
                    <a:p>
                      <a:endParaRPr lang="en-US" b="1" dirty="0"/>
                    </a:p>
                  </a:txBody>
                  <a:tcPr/>
                </a:tc>
                <a:tc>
                  <a:txBody>
                    <a:bodyPr/>
                    <a:lstStyle/>
                    <a:p>
                      <a:r>
                        <a:rPr lang="en-US" b="1" dirty="0"/>
                        <a:t>=       $78,750</a:t>
                      </a:r>
                    </a:p>
                  </a:txBody>
                  <a:tcPr/>
                </a:tc>
                <a:extLst>
                  <a:ext uri="{0D108BD9-81ED-4DB2-BD59-A6C34878D82A}">
                    <a16:rowId xmlns:a16="http://schemas.microsoft.com/office/drawing/2014/main" val="3590753653"/>
                  </a:ext>
                </a:extLst>
              </a:tr>
            </a:tbl>
          </a:graphicData>
        </a:graphic>
      </p:graphicFrame>
    </p:spTree>
    <p:extLst>
      <p:ext uri="{BB962C8B-B14F-4D97-AF65-F5344CB8AC3E}">
        <p14:creationId xmlns:p14="http://schemas.microsoft.com/office/powerpoint/2010/main" val="4292059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CCC8FB3C-DF1E-48D3-AAC7-72989C67D7B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School-Based Medicaid Program | www.mass.gov/masshealth/schools</a:t>
            </a:r>
            <a:endParaRPr lang="en-US" sz="1100" dirty="0"/>
          </a:p>
        </p:txBody>
      </p:sp>
      <p:sp>
        <p:nvSpPr>
          <p:cNvPr id="3" name="Slide Number Placeholder 2">
            <a:extLst>
              <a:ext uri="{FF2B5EF4-FFF2-40B4-BE49-F238E27FC236}">
                <a16:creationId xmlns:a16="http://schemas.microsoft.com/office/drawing/2014/main" id="{3CE1670E-B74B-4E8E-9B21-0C6943CAB40F}"/>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6</a:t>
            </a:fld>
            <a:endParaRPr lang="en-US" dirty="0"/>
          </a:p>
        </p:txBody>
      </p:sp>
      <p:sp>
        <p:nvSpPr>
          <p:cNvPr id="4" name="Title 12">
            <a:extLst>
              <a:ext uri="{FF2B5EF4-FFF2-40B4-BE49-F238E27FC236}">
                <a16:creationId xmlns:a16="http://schemas.microsoft.com/office/drawing/2014/main" id="{621B6014-C98F-4C49-993C-D8F4BF2A2FF3}"/>
              </a:ext>
            </a:extLst>
          </p:cNvPr>
          <p:cNvSpPr txBox="1">
            <a:spLocks noGrp="1"/>
          </p:cNvSpPr>
          <p:nvPr>
            <p:ph type="title" idx="4294967295"/>
          </p:nvPr>
        </p:nvSpPr>
        <p:spPr bwMode="auto">
          <a:xfrm>
            <a:off x="457200" y="304800"/>
            <a:ext cx="8458200" cy="36933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Cost Report Reimbursement Calculation: 2 Streams</a:t>
            </a:r>
          </a:p>
        </p:txBody>
      </p:sp>
      <p:sp>
        <p:nvSpPr>
          <p:cNvPr id="29" name="TextBox 28">
            <a:extLst>
              <a:ext uri="{FF2B5EF4-FFF2-40B4-BE49-F238E27FC236}">
                <a16:creationId xmlns:a16="http://schemas.microsoft.com/office/drawing/2014/main" id="{8082A755-EAF6-4DB7-A4DC-918828E7C4EB}"/>
              </a:ext>
              <a:ext uri="{C183D7F6-B498-43B3-948B-1728B52AA6E4}">
                <adec:decorative xmlns:adec="http://schemas.microsoft.com/office/drawing/2017/decorative" val="1"/>
              </a:ext>
            </a:extLst>
          </p:cNvPr>
          <p:cNvSpPr txBox="1"/>
          <p:nvPr/>
        </p:nvSpPr>
        <p:spPr>
          <a:xfrm>
            <a:off x="1245948" y="4557114"/>
            <a:ext cx="2238102" cy="1200329"/>
          </a:xfrm>
          <a:prstGeom prst="rect">
            <a:avLst/>
          </a:prstGeom>
          <a:noFill/>
        </p:spPr>
        <p:txBody>
          <a:bodyPr wrap="square" rtlCol="0">
            <a:spAutoFit/>
          </a:bodyPr>
          <a:lstStyle/>
          <a:p>
            <a:pPr algn="ctr"/>
            <a:r>
              <a:rPr lang="en-US" dirty="0"/>
              <a:t>Gross Medicaid Allowable Expenditure for IEP services</a:t>
            </a:r>
          </a:p>
        </p:txBody>
      </p:sp>
      <p:grpSp>
        <p:nvGrpSpPr>
          <p:cNvPr id="6" name="Group 5" descr="The calculation for reimbursement actually happens in 2 separate streams, one for IEP services and the other for non-IEP services. So the allowable costs are allocated to IEP and Non-IEP services by the RMTS percentages, then there are 2 separate Medicaid penetration factors applied, one for IEP and the other for Non-IEP services and students served to calculate the gross Medicaid allowable expenditures for IEP services and for Non-IEP services.">
            <a:extLst>
              <a:ext uri="{FF2B5EF4-FFF2-40B4-BE49-F238E27FC236}">
                <a16:creationId xmlns:a16="http://schemas.microsoft.com/office/drawing/2014/main" id="{63F69F0C-E9E7-444F-AE65-9CB5A0EAF909}"/>
              </a:ext>
            </a:extLst>
          </p:cNvPr>
          <p:cNvGrpSpPr/>
          <p:nvPr/>
        </p:nvGrpSpPr>
        <p:grpSpPr>
          <a:xfrm>
            <a:off x="1175654" y="1220387"/>
            <a:ext cx="7114281" cy="4872446"/>
            <a:chOff x="1175654" y="1220387"/>
            <a:chExt cx="7114281" cy="4872446"/>
          </a:xfrm>
        </p:grpSpPr>
        <p:sp>
          <p:nvSpPr>
            <p:cNvPr id="23" name="Rectangle: Rounded Corners 22">
              <a:extLst>
                <a:ext uri="{FF2B5EF4-FFF2-40B4-BE49-F238E27FC236}">
                  <a16:creationId xmlns:a16="http://schemas.microsoft.com/office/drawing/2014/main" id="{20AD6D71-8696-4C4B-9CC4-0C3F3434B5CC}"/>
                </a:ext>
              </a:extLst>
            </p:cNvPr>
            <p:cNvSpPr/>
            <p:nvPr/>
          </p:nvSpPr>
          <p:spPr>
            <a:xfrm>
              <a:off x="5964746" y="3401271"/>
              <a:ext cx="2325189" cy="940526"/>
            </a:xfrm>
            <a:prstGeom prst="roundRect">
              <a:avLst/>
            </a:prstGeom>
            <a:solidFill>
              <a:schemeClr val="accent1">
                <a:lumMod val="20000"/>
                <a:lumOff val="80000"/>
              </a:scheme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a:extLst>
                <a:ext uri="{FF2B5EF4-FFF2-40B4-BE49-F238E27FC236}">
                  <a16:creationId xmlns:a16="http://schemas.microsoft.com/office/drawing/2014/main" id="{117C76B2-5888-47DB-A65A-92B79F5031C5}"/>
                </a:ext>
              </a:extLst>
            </p:cNvPr>
            <p:cNvGrpSpPr/>
            <p:nvPr/>
          </p:nvGrpSpPr>
          <p:grpSpPr>
            <a:xfrm>
              <a:off x="1175654" y="1220387"/>
              <a:ext cx="7114281" cy="4872446"/>
              <a:chOff x="1175654" y="1220387"/>
              <a:chExt cx="7114281" cy="4872446"/>
            </a:xfrm>
          </p:grpSpPr>
          <p:grpSp>
            <p:nvGrpSpPr>
              <p:cNvPr id="11" name="Group 10">
                <a:extLst>
                  <a:ext uri="{FF2B5EF4-FFF2-40B4-BE49-F238E27FC236}">
                    <a16:creationId xmlns:a16="http://schemas.microsoft.com/office/drawing/2014/main" id="{F02AD413-F4E4-4830-936A-88B528AABE56}"/>
                  </a:ext>
                </a:extLst>
              </p:cNvPr>
              <p:cNvGrpSpPr/>
              <p:nvPr/>
            </p:nvGrpSpPr>
            <p:grpSpPr>
              <a:xfrm>
                <a:off x="5947953" y="2235718"/>
                <a:ext cx="2325189" cy="940526"/>
                <a:chOff x="3409405" y="1036320"/>
                <a:chExt cx="2325189" cy="940526"/>
              </a:xfrm>
            </p:grpSpPr>
            <p:sp>
              <p:nvSpPr>
                <p:cNvPr id="9" name="Rectangle: Rounded Corners 8">
                  <a:extLst>
                    <a:ext uri="{FF2B5EF4-FFF2-40B4-BE49-F238E27FC236}">
                      <a16:creationId xmlns:a16="http://schemas.microsoft.com/office/drawing/2014/main" id="{497FE734-C01E-4604-80EB-E2DF3EF6C078}"/>
                    </a:ext>
                  </a:extLst>
                </p:cNvPr>
                <p:cNvSpPr/>
                <p:nvPr/>
              </p:nvSpPr>
              <p:spPr>
                <a:xfrm>
                  <a:off x="3409405" y="1036320"/>
                  <a:ext cx="2325189" cy="94052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87C6AA90-2AA4-4C03-B470-A318D41B0145}"/>
                    </a:ext>
                  </a:extLst>
                </p:cNvPr>
                <p:cNvSpPr txBox="1"/>
                <p:nvPr/>
              </p:nvSpPr>
              <p:spPr>
                <a:xfrm>
                  <a:off x="3452948" y="1053516"/>
                  <a:ext cx="2238102" cy="923330"/>
                </a:xfrm>
                <a:prstGeom prst="rect">
                  <a:avLst/>
                </a:prstGeom>
                <a:noFill/>
              </p:spPr>
              <p:txBody>
                <a:bodyPr wrap="square" rtlCol="0">
                  <a:spAutoFit/>
                </a:bodyPr>
                <a:lstStyle/>
                <a:p>
                  <a:pPr algn="ctr"/>
                  <a:r>
                    <a:rPr lang="en-US" dirty="0"/>
                    <a:t>Allowable Costs for providing non-IEP services</a:t>
                  </a:r>
                </a:p>
              </p:txBody>
            </p:sp>
          </p:grpSp>
          <p:grpSp>
            <p:nvGrpSpPr>
              <p:cNvPr id="12" name="Group 11">
                <a:extLst>
                  <a:ext uri="{FF2B5EF4-FFF2-40B4-BE49-F238E27FC236}">
                    <a16:creationId xmlns:a16="http://schemas.microsoft.com/office/drawing/2014/main" id="{A68A7ABA-0F04-4B90-92AD-2224A66BEF32}"/>
                  </a:ext>
                </a:extLst>
              </p:cNvPr>
              <p:cNvGrpSpPr/>
              <p:nvPr/>
            </p:nvGrpSpPr>
            <p:grpSpPr>
              <a:xfrm>
                <a:off x="1175655" y="2262626"/>
                <a:ext cx="2325189" cy="940526"/>
                <a:chOff x="3409405" y="1036320"/>
                <a:chExt cx="2325189" cy="940526"/>
              </a:xfrm>
            </p:grpSpPr>
            <p:sp>
              <p:nvSpPr>
                <p:cNvPr id="13" name="Rectangle: Rounded Corners 12">
                  <a:extLst>
                    <a:ext uri="{FF2B5EF4-FFF2-40B4-BE49-F238E27FC236}">
                      <a16:creationId xmlns:a16="http://schemas.microsoft.com/office/drawing/2014/main" id="{51CC5AD2-00CA-4794-9DAE-57F3BCAFAE25}"/>
                    </a:ext>
                  </a:extLst>
                </p:cNvPr>
                <p:cNvSpPr/>
                <p:nvPr/>
              </p:nvSpPr>
              <p:spPr>
                <a:xfrm>
                  <a:off x="3409405" y="1036320"/>
                  <a:ext cx="2325189" cy="94052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807D3C02-0EBB-4E08-931C-72B5A329CBF7}"/>
                    </a:ext>
                  </a:extLst>
                </p:cNvPr>
                <p:cNvSpPr txBox="1"/>
                <p:nvPr/>
              </p:nvSpPr>
              <p:spPr>
                <a:xfrm>
                  <a:off x="3452948" y="1183417"/>
                  <a:ext cx="2238102" cy="646331"/>
                </a:xfrm>
                <a:prstGeom prst="rect">
                  <a:avLst/>
                </a:prstGeom>
                <a:noFill/>
              </p:spPr>
              <p:txBody>
                <a:bodyPr wrap="square" rtlCol="0">
                  <a:spAutoFit/>
                </a:bodyPr>
                <a:lstStyle/>
                <a:p>
                  <a:pPr algn="ctr"/>
                  <a:r>
                    <a:rPr lang="en-US" dirty="0"/>
                    <a:t>Allowable Costs for providing IEP services</a:t>
                  </a:r>
                </a:p>
              </p:txBody>
            </p:sp>
          </p:grpSp>
          <p:grpSp>
            <p:nvGrpSpPr>
              <p:cNvPr id="15" name="Group 14">
                <a:extLst>
                  <a:ext uri="{FF2B5EF4-FFF2-40B4-BE49-F238E27FC236}">
                    <a16:creationId xmlns:a16="http://schemas.microsoft.com/office/drawing/2014/main" id="{6C8135F8-3CE2-467D-850D-FBFCD893A441}"/>
                  </a:ext>
                </a:extLst>
              </p:cNvPr>
              <p:cNvGrpSpPr/>
              <p:nvPr/>
            </p:nvGrpSpPr>
            <p:grpSpPr>
              <a:xfrm>
                <a:off x="3535054" y="1220387"/>
                <a:ext cx="2325189" cy="940526"/>
                <a:chOff x="3409405" y="1036320"/>
                <a:chExt cx="2325189" cy="940526"/>
              </a:xfrm>
            </p:grpSpPr>
            <p:sp>
              <p:nvSpPr>
                <p:cNvPr id="16" name="Rectangle: Rounded Corners 15">
                  <a:extLst>
                    <a:ext uri="{FF2B5EF4-FFF2-40B4-BE49-F238E27FC236}">
                      <a16:creationId xmlns:a16="http://schemas.microsoft.com/office/drawing/2014/main" id="{39EA0A31-BB8C-4D84-BBC0-E04DDA634AA1}"/>
                    </a:ext>
                  </a:extLst>
                </p:cNvPr>
                <p:cNvSpPr/>
                <p:nvPr/>
              </p:nvSpPr>
              <p:spPr>
                <a:xfrm>
                  <a:off x="3409405" y="1036320"/>
                  <a:ext cx="2325189" cy="94052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996BBCC2-C7C9-44E4-AF2F-4E8A96E0B638}"/>
                    </a:ext>
                  </a:extLst>
                </p:cNvPr>
                <p:cNvSpPr txBox="1"/>
                <p:nvPr/>
              </p:nvSpPr>
              <p:spPr>
                <a:xfrm>
                  <a:off x="3452948" y="1299363"/>
                  <a:ext cx="2238102" cy="369332"/>
                </a:xfrm>
                <a:prstGeom prst="rect">
                  <a:avLst/>
                </a:prstGeom>
                <a:noFill/>
              </p:spPr>
              <p:txBody>
                <a:bodyPr wrap="square" rtlCol="0">
                  <a:spAutoFit/>
                </a:bodyPr>
                <a:lstStyle/>
                <a:p>
                  <a:pPr algn="ctr"/>
                  <a:r>
                    <a:rPr lang="en-US" dirty="0"/>
                    <a:t>Allowable Costs</a:t>
                  </a:r>
                </a:p>
              </p:txBody>
            </p:sp>
          </p:grpSp>
          <p:sp>
            <p:nvSpPr>
              <p:cNvPr id="18" name="TextBox 17">
                <a:extLst>
                  <a:ext uri="{FF2B5EF4-FFF2-40B4-BE49-F238E27FC236}">
                    <a16:creationId xmlns:a16="http://schemas.microsoft.com/office/drawing/2014/main" id="{E0BA6A1F-FE69-4367-804B-768C7A102248}"/>
                  </a:ext>
                </a:extLst>
              </p:cNvPr>
              <p:cNvSpPr txBox="1"/>
              <p:nvPr/>
            </p:nvSpPr>
            <p:spPr>
              <a:xfrm>
                <a:off x="3605348" y="2249002"/>
                <a:ext cx="2238101" cy="923330"/>
              </a:xfrm>
              <a:prstGeom prst="rect">
                <a:avLst/>
              </a:prstGeom>
              <a:noFill/>
            </p:spPr>
            <p:txBody>
              <a:bodyPr wrap="square" rtlCol="0">
                <a:spAutoFit/>
              </a:bodyPr>
              <a:lstStyle/>
              <a:p>
                <a:pPr algn="ctr"/>
                <a:r>
                  <a:rPr lang="en-US" i="1" dirty="0"/>
                  <a:t>Costs allocated</a:t>
                </a:r>
              </a:p>
              <a:p>
                <a:pPr algn="ctr"/>
                <a:r>
                  <a:rPr lang="en-US" i="1" dirty="0"/>
                  <a:t>to IEP vs. non-IEP based on RMTS</a:t>
                </a:r>
              </a:p>
            </p:txBody>
          </p:sp>
          <p:grpSp>
            <p:nvGrpSpPr>
              <p:cNvPr id="19" name="Group 18">
                <a:extLst>
                  <a:ext uri="{FF2B5EF4-FFF2-40B4-BE49-F238E27FC236}">
                    <a16:creationId xmlns:a16="http://schemas.microsoft.com/office/drawing/2014/main" id="{D070DEC0-A977-4202-B59C-FE9CD8C33169}"/>
                  </a:ext>
                </a:extLst>
              </p:cNvPr>
              <p:cNvGrpSpPr/>
              <p:nvPr/>
            </p:nvGrpSpPr>
            <p:grpSpPr>
              <a:xfrm>
                <a:off x="1175655" y="3401272"/>
                <a:ext cx="2325189" cy="940526"/>
                <a:chOff x="3409405" y="1036320"/>
                <a:chExt cx="2325189" cy="940526"/>
              </a:xfrm>
            </p:grpSpPr>
            <p:sp>
              <p:nvSpPr>
                <p:cNvPr id="20" name="Rectangle: Rounded Corners 19">
                  <a:extLst>
                    <a:ext uri="{FF2B5EF4-FFF2-40B4-BE49-F238E27FC236}">
                      <a16:creationId xmlns:a16="http://schemas.microsoft.com/office/drawing/2014/main" id="{5E6F7668-9A8F-4904-82E6-7342BE3DE864}"/>
                    </a:ext>
                  </a:extLst>
                </p:cNvPr>
                <p:cNvSpPr/>
                <p:nvPr/>
              </p:nvSpPr>
              <p:spPr>
                <a:xfrm>
                  <a:off x="3409405" y="1036320"/>
                  <a:ext cx="2325189" cy="940526"/>
                </a:xfrm>
                <a:prstGeom prst="roundRect">
                  <a:avLst/>
                </a:prstGeom>
                <a:solidFill>
                  <a:schemeClr val="accent1">
                    <a:lumMod val="20000"/>
                    <a:lumOff val="80000"/>
                  </a:scheme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D63D22B5-C5C7-4E14-A071-1D375A5903A3}"/>
                    </a:ext>
                  </a:extLst>
                </p:cNvPr>
                <p:cNvSpPr txBox="1"/>
                <p:nvPr/>
              </p:nvSpPr>
              <p:spPr>
                <a:xfrm>
                  <a:off x="3452948" y="1183417"/>
                  <a:ext cx="2238102" cy="646331"/>
                </a:xfrm>
                <a:prstGeom prst="rect">
                  <a:avLst/>
                </a:prstGeom>
                <a:noFill/>
              </p:spPr>
              <p:txBody>
                <a:bodyPr wrap="square" rtlCol="0">
                  <a:spAutoFit/>
                </a:bodyPr>
                <a:lstStyle/>
                <a:p>
                  <a:pPr algn="ctr"/>
                  <a:r>
                    <a:rPr lang="en-US" dirty="0"/>
                    <a:t>Medicaid Penetration Factor for IEP services</a:t>
                  </a:r>
                </a:p>
              </p:txBody>
            </p:sp>
          </p:grpSp>
          <p:sp>
            <p:nvSpPr>
              <p:cNvPr id="24" name="TextBox 23">
                <a:extLst>
                  <a:ext uri="{FF2B5EF4-FFF2-40B4-BE49-F238E27FC236}">
                    <a16:creationId xmlns:a16="http://schemas.microsoft.com/office/drawing/2014/main" id="{549F5E89-6F20-4B0E-902B-455B9662BE15}"/>
                  </a:ext>
                </a:extLst>
              </p:cNvPr>
              <p:cNvSpPr txBox="1"/>
              <p:nvPr/>
            </p:nvSpPr>
            <p:spPr>
              <a:xfrm>
                <a:off x="6035040" y="3429000"/>
                <a:ext cx="2238102" cy="923330"/>
              </a:xfrm>
              <a:prstGeom prst="rect">
                <a:avLst/>
              </a:prstGeom>
              <a:noFill/>
              <a:ln w="38100">
                <a:noFill/>
              </a:ln>
            </p:spPr>
            <p:txBody>
              <a:bodyPr wrap="square" rtlCol="0">
                <a:spAutoFit/>
              </a:bodyPr>
              <a:lstStyle/>
              <a:p>
                <a:pPr algn="ctr"/>
                <a:r>
                  <a:rPr lang="en-US" dirty="0"/>
                  <a:t>Medicaid Penetration Factor for non-IEP services</a:t>
                </a:r>
              </a:p>
            </p:txBody>
          </p:sp>
          <p:sp>
            <p:nvSpPr>
              <p:cNvPr id="25" name="Arrow: Right 24">
                <a:extLst>
                  <a:ext uri="{FF2B5EF4-FFF2-40B4-BE49-F238E27FC236}">
                    <a16:creationId xmlns:a16="http://schemas.microsoft.com/office/drawing/2014/main" id="{7DF3B9CD-5B08-49A5-BFF8-A5A601E6D377}"/>
                  </a:ext>
                </a:extLst>
              </p:cNvPr>
              <p:cNvSpPr/>
              <p:nvPr/>
            </p:nvSpPr>
            <p:spPr>
              <a:xfrm rot="7691917">
                <a:off x="3351861" y="2104264"/>
                <a:ext cx="322217"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Arrow: Right 25">
                <a:extLst>
                  <a:ext uri="{FF2B5EF4-FFF2-40B4-BE49-F238E27FC236}">
                    <a16:creationId xmlns:a16="http://schemas.microsoft.com/office/drawing/2014/main" id="{BD2259C4-7E1F-4FAD-9535-BA096BF1BD1E}"/>
                  </a:ext>
                </a:extLst>
              </p:cNvPr>
              <p:cNvSpPr/>
              <p:nvPr/>
            </p:nvSpPr>
            <p:spPr>
              <a:xfrm rot="2496928">
                <a:off x="5733441" y="2086650"/>
                <a:ext cx="322217"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Rounded Corners 27">
                <a:extLst>
                  <a:ext uri="{FF2B5EF4-FFF2-40B4-BE49-F238E27FC236}">
                    <a16:creationId xmlns:a16="http://schemas.microsoft.com/office/drawing/2014/main" id="{09D3051B-FDB1-4FB5-A0AE-CDD3443640C7}"/>
                  </a:ext>
                </a:extLst>
              </p:cNvPr>
              <p:cNvSpPr/>
              <p:nvPr/>
            </p:nvSpPr>
            <p:spPr>
              <a:xfrm>
                <a:off x="1175654" y="4539918"/>
                <a:ext cx="2325189" cy="120032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54F31F75-5048-48B3-883B-E63030F9E452}"/>
                  </a:ext>
                </a:extLst>
              </p:cNvPr>
              <p:cNvGrpSpPr/>
              <p:nvPr/>
            </p:nvGrpSpPr>
            <p:grpSpPr>
              <a:xfrm>
                <a:off x="5964746" y="4553376"/>
                <a:ext cx="2325189" cy="1539457"/>
                <a:chOff x="3409405" y="1026203"/>
                <a:chExt cx="2325189" cy="1200329"/>
              </a:xfrm>
            </p:grpSpPr>
            <p:sp>
              <p:nvSpPr>
                <p:cNvPr id="31" name="Rectangle: Rounded Corners 30">
                  <a:extLst>
                    <a:ext uri="{FF2B5EF4-FFF2-40B4-BE49-F238E27FC236}">
                      <a16:creationId xmlns:a16="http://schemas.microsoft.com/office/drawing/2014/main" id="{DBC6E90F-2775-439F-8A41-544E03628241}"/>
                    </a:ext>
                  </a:extLst>
                </p:cNvPr>
                <p:cNvSpPr/>
                <p:nvPr/>
              </p:nvSpPr>
              <p:spPr>
                <a:xfrm>
                  <a:off x="3409405" y="1036320"/>
                  <a:ext cx="2325189" cy="94052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6AA8FD45-1E9D-406B-9F14-70018A19F2BB}"/>
                    </a:ext>
                  </a:extLst>
                </p:cNvPr>
                <p:cNvSpPr txBox="1"/>
                <p:nvPr/>
              </p:nvSpPr>
              <p:spPr>
                <a:xfrm>
                  <a:off x="3479699" y="1026203"/>
                  <a:ext cx="2238102" cy="1200329"/>
                </a:xfrm>
                <a:prstGeom prst="rect">
                  <a:avLst/>
                </a:prstGeom>
                <a:noFill/>
              </p:spPr>
              <p:txBody>
                <a:bodyPr wrap="square" rtlCol="0">
                  <a:spAutoFit/>
                </a:bodyPr>
                <a:lstStyle/>
                <a:p>
                  <a:pPr algn="ctr"/>
                  <a:r>
                    <a:rPr lang="en-US" dirty="0"/>
                    <a:t>Gross Medicaid Allowable Expenditure for non-IEP services</a:t>
                  </a:r>
                </a:p>
              </p:txBody>
            </p:sp>
          </p:grpSp>
          <p:sp>
            <p:nvSpPr>
              <p:cNvPr id="33" name="TextBox 32">
                <a:extLst>
                  <a:ext uri="{FF2B5EF4-FFF2-40B4-BE49-F238E27FC236}">
                    <a16:creationId xmlns:a16="http://schemas.microsoft.com/office/drawing/2014/main" id="{A4BB0435-23A4-4094-839B-84B8496944BB}"/>
                  </a:ext>
                </a:extLst>
              </p:cNvPr>
              <p:cNvSpPr txBox="1"/>
              <p:nvPr/>
            </p:nvSpPr>
            <p:spPr>
              <a:xfrm>
                <a:off x="3605348" y="3613666"/>
                <a:ext cx="2238101" cy="1477328"/>
              </a:xfrm>
              <a:prstGeom prst="rect">
                <a:avLst/>
              </a:prstGeom>
              <a:noFill/>
            </p:spPr>
            <p:txBody>
              <a:bodyPr wrap="square" rtlCol="0">
                <a:spAutoFit/>
              </a:bodyPr>
              <a:lstStyle/>
              <a:p>
                <a:pPr algn="ctr"/>
                <a:r>
                  <a:rPr lang="en-US" i="1" dirty="0"/>
                  <a:t>Apply appropriate MPF to calculate cost attributed to providing services to Medicaid students</a:t>
                </a:r>
              </a:p>
            </p:txBody>
          </p:sp>
          <p:sp>
            <p:nvSpPr>
              <p:cNvPr id="34" name="Multiplication Sign 33">
                <a:extLst>
                  <a:ext uri="{FF2B5EF4-FFF2-40B4-BE49-F238E27FC236}">
                    <a16:creationId xmlns:a16="http://schemas.microsoft.com/office/drawing/2014/main" id="{017909D3-A1BC-4869-B2CD-39A6480F5D70}"/>
                  </a:ext>
                </a:extLst>
              </p:cNvPr>
              <p:cNvSpPr/>
              <p:nvPr/>
            </p:nvSpPr>
            <p:spPr>
              <a:xfrm>
                <a:off x="2094407" y="3053711"/>
                <a:ext cx="487681" cy="497002"/>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Multiplication Sign 34">
                <a:extLst>
                  <a:ext uri="{FF2B5EF4-FFF2-40B4-BE49-F238E27FC236}">
                    <a16:creationId xmlns:a16="http://schemas.microsoft.com/office/drawing/2014/main" id="{D6F43C3C-02DA-458E-9F6A-4A14756BA93C}"/>
                  </a:ext>
                </a:extLst>
              </p:cNvPr>
              <p:cNvSpPr/>
              <p:nvPr/>
            </p:nvSpPr>
            <p:spPr>
              <a:xfrm>
                <a:off x="6910250" y="3033264"/>
                <a:ext cx="487681" cy="497002"/>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Equals 36">
                <a:extLst>
                  <a:ext uri="{FF2B5EF4-FFF2-40B4-BE49-F238E27FC236}">
                    <a16:creationId xmlns:a16="http://schemas.microsoft.com/office/drawing/2014/main" id="{9176FB4C-0FEF-49B5-86C2-1D5A5993C7A3}"/>
                  </a:ext>
                </a:extLst>
              </p:cNvPr>
              <p:cNvSpPr/>
              <p:nvPr/>
            </p:nvSpPr>
            <p:spPr>
              <a:xfrm>
                <a:off x="2160661" y="4229334"/>
                <a:ext cx="400594" cy="407649"/>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8" name="Equals 37">
                <a:extLst>
                  <a:ext uri="{FF2B5EF4-FFF2-40B4-BE49-F238E27FC236}">
                    <a16:creationId xmlns:a16="http://schemas.microsoft.com/office/drawing/2014/main" id="{0DC3D971-81C2-4004-86DA-53EDF0C3FF7B}"/>
                  </a:ext>
                </a:extLst>
              </p:cNvPr>
              <p:cNvSpPr/>
              <p:nvPr/>
            </p:nvSpPr>
            <p:spPr>
              <a:xfrm>
                <a:off x="6980544" y="4210188"/>
                <a:ext cx="400594" cy="407649"/>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sp>
        <p:nvSpPr>
          <p:cNvPr id="36" name="TextBox 35">
            <a:extLst>
              <a:ext uri="{FF2B5EF4-FFF2-40B4-BE49-F238E27FC236}">
                <a16:creationId xmlns:a16="http://schemas.microsoft.com/office/drawing/2014/main" id="{4B8CD507-8668-4195-818E-FD0EE28688C3}"/>
              </a:ext>
              <a:ext uri="{C183D7F6-B498-43B3-948B-1728B52AA6E4}">
                <adec:decorative xmlns:adec="http://schemas.microsoft.com/office/drawing/2017/decorative" val="1"/>
              </a:ext>
            </a:extLst>
          </p:cNvPr>
          <p:cNvSpPr txBox="1"/>
          <p:nvPr/>
        </p:nvSpPr>
        <p:spPr>
          <a:xfrm>
            <a:off x="1219196" y="4566351"/>
            <a:ext cx="2238102" cy="1200329"/>
          </a:xfrm>
          <a:prstGeom prst="rect">
            <a:avLst/>
          </a:prstGeom>
          <a:noFill/>
        </p:spPr>
        <p:txBody>
          <a:bodyPr wrap="square" rtlCol="0">
            <a:spAutoFit/>
          </a:bodyPr>
          <a:lstStyle/>
          <a:p>
            <a:pPr algn="ctr"/>
            <a:r>
              <a:rPr lang="en-US" dirty="0"/>
              <a:t>Gross Medicaid Allowable Expenditure for -IEP services</a:t>
            </a:r>
          </a:p>
        </p:txBody>
      </p:sp>
    </p:spTree>
    <p:extLst>
      <p:ext uri="{BB962C8B-B14F-4D97-AF65-F5344CB8AC3E}">
        <p14:creationId xmlns:p14="http://schemas.microsoft.com/office/powerpoint/2010/main" val="4111832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CCC8FB3C-DF1E-48D3-AAC7-72989C67D7B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School-Based Medicaid Program | www.mass.gov/masshealth/schools</a:t>
            </a:r>
            <a:endParaRPr lang="en-US" sz="1100" dirty="0"/>
          </a:p>
        </p:txBody>
      </p:sp>
      <p:sp>
        <p:nvSpPr>
          <p:cNvPr id="3" name="Slide Number Placeholder 2">
            <a:extLst>
              <a:ext uri="{FF2B5EF4-FFF2-40B4-BE49-F238E27FC236}">
                <a16:creationId xmlns:a16="http://schemas.microsoft.com/office/drawing/2014/main" id="{3CE1670E-B74B-4E8E-9B21-0C6943CAB40F}"/>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7</a:t>
            </a:fld>
            <a:endParaRPr lang="en-US" dirty="0"/>
          </a:p>
        </p:txBody>
      </p:sp>
      <p:sp>
        <p:nvSpPr>
          <p:cNvPr id="4" name="Title 12">
            <a:extLst>
              <a:ext uri="{FF2B5EF4-FFF2-40B4-BE49-F238E27FC236}">
                <a16:creationId xmlns:a16="http://schemas.microsoft.com/office/drawing/2014/main" id="{621B6014-C98F-4C49-993C-D8F4BF2A2FF3}"/>
              </a:ext>
            </a:extLst>
          </p:cNvPr>
          <p:cNvSpPr txBox="1">
            <a:spLocks noGrp="1"/>
          </p:cNvSpPr>
          <p:nvPr>
            <p:ph type="title" idx="4294967295"/>
          </p:nvPr>
        </p:nvSpPr>
        <p:spPr bwMode="auto">
          <a:xfrm>
            <a:off x="457200" y="304800"/>
            <a:ext cx="8458200" cy="738664"/>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Cost Report Instruction Guide: Section 4</a:t>
            </a:r>
          </a:p>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Medicaid Penetration Factors</a:t>
            </a:r>
          </a:p>
        </p:txBody>
      </p:sp>
      <p:sp>
        <p:nvSpPr>
          <p:cNvPr id="5" name="Text Placeholder 2">
            <a:extLst>
              <a:ext uri="{FF2B5EF4-FFF2-40B4-BE49-F238E27FC236}">
                <a16:creationId xmlns:a16="http://schemas.microsoft.com/office/drawing/2014/main" id="{978B2A41-9B04-4201-ABF9-62659CA30C0C}"/>
              </a:ext>
            </a:extLst>
          </p:cNvPr>
          <p:cNvSpPr txBox="1">
            <a:spLocks/>
          </p:cNvSpPr>
          <p:nvPr/>
        </p:nvSpPr>
        <p:spPr>
          <a:xfrm>
            <a:off x="385762" y="1334138"/>
            <a:ext cx="8372475" cy="4816703"/>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Aft>
                <a:spcPts val="600"/>
              </a:spcAft>
              <a:defRPr/>
            </a:pPr>
            <a:r>
              <a:rPr lang="en-US" sz="1800" dirty="0">
                <a:solidFill>
                  <a:srgbClr val="002060"/>
                </a:solidFill>
                <a:latin typeface="+mn-lt"/>
              </a:rPr>
              <a:t>LEAs report 1 statistic per MPF</a:t>
            </a:r>
            <a:endParaRPr lang="en-US" sz="1800" strike="sngStrike" dirty="0">
              <a:solidFill>
                <a:srgbClr val="FF0000"/>
              </a:solidFill>
              <a:latin typeface="+mn-lt"/>
            </a:endParaRPr>
          </a:p>
          <a:p>
            <a:pPr lvl="2">
              <a:spcAft>
                <a:spcPts val="600"/>
              </a:spcAft>
              <a:defRPr/>
            </a:pPr>
            <a:r>
              <a:rPr lang="en-US" sz="1800" dirty="0">
                <a:solidFill>
                  <a:srgbClr val="002060"/>
                </a:solidFill>
                <a:latin typeface="+mn-lt"/>
              </a:rPr>
              <a:t>If your LEA participated in reimbursement for IEP services and did not participate in non-IEP services, the report should indicate the 1 required statistic (student population) for IEP services, and vice versa</a:t>
            </a:r>
          </a:p>
          <a:p>
            <a:pPr lvl="1">
              <a:spcAft>
                <a:spcPts val="600"/>
              </a:spcAft>
              <a:defRPr/>
            </a:pPr>
            <a:r>
              <a:rPr lang="en-US" sz="1800" dirty="0">
                <a:solidFill>
                  <a:srgbClr val="002060"/>
                </a:solidFill>
                <a:latin typeface="+mn-lt"/>
              </a:rPr>
              <a:t>Statistics (student populations) reported:</a:t>
            </a:r>
          </a:p>
          <a:p>
            <a:pPr lvl="2">
              <a:spcAft>
                <a:spcPts val="600"/>
              </a:spcAft>
              <a:defRPr/>
            </a:pPr>
            <a:r>
              <a:rPr lang="en-US" sz="1800" dirty="0">
                <a:solidFill>
                  <a:srgbClr val="002060"/>
                </a:solidFill>
                <a:latin typeface="+mn-lt"/>
              </a:rPr>
              <a:t>IEP Services Student Population</a:t>
            </a:r>
            <a:endParaRPr lang="en-US" sz="1800" dirty="0">
              <a:solidFill>
                <a:srgbClr val="FF0000"/>
              </a:solidFill>
              <a:latin typeface="+mn-lt"/>
            </a:endParaRPr>
          </a:p>
          <a:p>
            <a:pPr lvl="2">
              <a:spcAft>
                <a:spcPts val="600"/>
              </a:spcAft>
              <a:defRPr/>
            </a:pPr>
            <a:r>
              <a:rPr lang="en-US" sz="1800" dirty="0">
                <a:solidFill>
                  <a:srgbClr val="002060"/>
                </a:solidFill>
                <a:latin typeface="+mn-lt"/>
              </a:rPr>
              <a:t>Non-IEP Services Student Population</a:t>
            </a:r>
          </a:p>
          <a:p>
            <a:pPr lvl="2">
              <a:spcAft>
                <a:spcPts val="600"/>
              </a:spcAft>
              <a:defRPr/>
            </a:pPr>
            <a:endParaRPr lang="en-US" sz="1000" dirty="0">
              <a:solidFill>
                <a:srgbClr val="002060"/>
              </a:solidFill>
              <a:latin typeface="+mn-lt"/>
            </a:endParaRPr>
          </a:p>
          <a:p>
            <a:pPr marL="0" lvl="1" indent="0">
              <a:spcAft>
                <a:spcPts val="600"/>
              </a:spcAft>
              <a:buNone/>
              <a:defRPr/>
            </a:pPr>
            <a:r>
              <a:rPr lang="en-US" sz="1800" b="1" u="sng" dirty="0">
                <a:solidFill>
                  <a:srgbClr val="002060"/>
                </a:solidFill>
                <a:latin typeface="+mn-lt"/>
              </a:rPr>
              <a:t>New this year</a:t>
            </a:r>
            <a:r>
              <a:rPr lang="en-US" sz="1800" dirty="0">
                <a:solidFill>
                  <a:srgbClr val="002060"/>
                </a:solidFill>
                <a:latin typeface="+mn-lt"/>
              </a:rPr>
              <a:t>:</a:t>
            </a:r>
          </a:p>
          <a:p>
            <a:pPr lvl="1">
              <a:spcAft>
                <a:spcPts val="600"/>
              </a:spcAft>
              <a:defRPr/>
            </a:pPr>
            <a:r>
              <a:rPr lang="en-US" sz="1800" dirty="0">
                <a:solidFill>
                  <a:srgbClr val="002060"/>
                </a:solidFill>
                <a:latin typeface="+mn-lt"/>
              </a:rPr>
              <a:t>All other statistics will now be pre-populated for you using MMIS data</a:t>
            </a:r>
          </a:p>
          <a:p>
            <a:pPr lvl="2">
              <a:spcAft>
                <a:spcPts val="600"/>
              </a:spcAft>
              <a:defRPr/>
            </a:pPr>
            <a:r>
              <a:rPr lang="en-US" sz="1800" dirty="0">
                <a:solidFill>
                  <a:srgbClr val="002060"/>
                </a:solidFill>
                <a:latin typeface="+mn-lt"/>
              </a:rPr>
              <a:t>Total number of Medicaid, CHIP-SA and CHIP-Expansion students with paid claims in MMIS for IEP and Non-IEP services</a:t>
            </a:r>
          </a:p>
          <a:p>
            <a:pPr lvl="3">
              <a:spcAft>
                <a:spcPts val="600"/>
              </a:spcAft>
              <a:defRPr/>
            </a:pPr>
            <a:r>
              <a:rPr lang="en-US" sz="1800" dirty="0">
                <a:solidFill>
                  <a:srgbClr val="002060"/>
                </a:solidFill>
                <a:latin typeface="+mn-lt"/>
              </a:rPr>
              <a:t>Reminder: in order to receive reimbursement for every MassHealth-covered student who received services, you must ensure there are paid claim(s) associated with their member ID</a:t>
            </a:r>
          </a:p>
        </p:txBody>
      </p:sp>
    </p:spTree>
    <p:extLst>
      <p:ext uri="{BB962C8B-B14F-4D97-AF65-F5344CB8AC3E}">
        <p14:creationId xmlns:p14="http://schemas.microsoft.com/office/powerpoint/2010/main" val="30039748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CCC8FB3C-DF1E-48D3-AAC7-72989C67D7B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School-Based Medicaid Program | www.mass.gov/masshealth/schools</a:t>
            </a:r>
            <a:endParaRPr lang="en-US" sz="1100" dirty="0"/>
          </a:p>
        </p:txBody>
      </p:sp>
      <p:sp>
        <p:nvSpPr>
          <p:cNvPr id="3" name="Slide Number Placeholder 2">
            <a:extLst>
              <a:ext uri="{FF2B5EF4-FFF2-40B4-BE49-F238E27FC236}">
                <a16:creationId xmlns:a16="http://schemas.microsoft.com/office/drawing/2014/main" id="{3CE1670E-B74B-4E8E-9B21-0C6943CAB40F}"/>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8</a:t>
            </a:fld>
            <a:endParaRPr lang="en-US" dirty="0"/>
          </a:p>
        </p:txBody>
      </p:sp>
      <p:sp>
        <p:nvSpPr>
          <p:cNvPr id="4" name="Title 12">
            <a:extLst>
              <a:ext uri="{FF2B5EF4-FFF2-40B4-BE49-F238E27FC236}">
                <a16:creationId xmlns:a16="http://schemas.microsoft.com/office/drawing/2014/main" id="{621B6014-C98F-4C49-993C-D8F4BF2A2FF3}"/>
              </a:ext>
            </a:extLst>
          </p:cNvPr>
          <p:cNvSpPr txBox="1">
            <a:spLocks noGrp="1"/>
          </p:cNvSpPr>
          <p:nvPr>
            <p:ph type="title" idx="4294967295"/>
          </p:nvPr>
        </p:nvSpPr>
        <p:spPr bwMode="auto">
          <a:xfrm>
            <a:off x="457200" y="304800"/>
            <a:ext cx="8458200" cy="738664"/>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Cost Report Instruction Guide: Section 4</a:t>
            </a:r>
          </a:p>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IEP Services Student Population</a:t>
            </a:r>
          </a:p>
        </p:txBody>
      </p:sp>
      <p:sp>
        <p:nvSpPr>
          <p:cNvPr id="5" name="Text Placeholder 2">
            <a:extLst>
              <a:ext uri="{FF2B5EF4-FFF2-40B4-BE49-F238E27FC236}">
                <a16:creationId xmlns:a16="http://schemas.microsoft.com/office/drawing/2014/main" id="{978B2A41-9B04-4201-ABF9-62659CA30C0C}"/>
              </a:ext>
            </a:extLst>
          </p:cNvPr>
          <p:cNvSpPr txBox="1">
            <a:spLocks/>
          </p:cNvSpPr>
          <p:nvPr/>
        </p:nvSpPr>
        <p:spPr>
          <a:xfrm>
            <a:off x="385762" y="1334138"/>
            <a:ext cx="8372475" cy="2185214"/>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spcAft>
                <a:spcPts val="600"/>
              </a:spcAft>
              <a:buNone/>
              <a:defRPr/>
            </a:pPr>
            <a:r>
              <a:rPr lang="en-US" sz="1800" u="sng" dirty="0">
                <a:solidFill>
                  <a:srgbClr val="002060"/>
                </a:solidFill>
                <a:latin typeface="+mn-lt"/>
              </a:rPr>
              <a:t>IEP Services Student Population</a:t>
            </a:r>
            <a:r>
              <a:rPr lang="en-US" sz="1800" dirty="0">
                <a:solidFill>
                  <a:srgbClr val="002060"/>
                </a:solidFill>
                <a:latin typeface="+mn-lt"/>
              </a:rPr>
              <a:t>:</a:t>
            </a:r>
          </a:p>
          <a:p>
            <a:pPr marL="0" lvl="1" indent="0">
              <a:spcAft>
                <a:spcPts val="600"/>
              </a:spcAft>
              <a:buNone/>
              <a:defRPr/>
            </a:pPr>
            <a:r>
              <a:rPr lang="en-US" sz="1800" dirty="0">
                <a:solidFill>
                  <a:srgbClr val="002060"/>
                </a:solidFill>
                <a:latin typeface="+mn-lt"/>
              </a:rPr>
              <a:t>For LEAs participating in reimbursement for IEP services, the total count of all students between three and 21 years of age (until the student’s 22nd birthday) for whom the LEA was financially responsible with Medicaid-covered health care services included in their IEP for which the LEA participates in reimbursement at any point during the fiscal year of the cost report is reported as the IEP services student population.</a:t>
            </a:r>
          </a:p>
          <a:p>
            <a:pPr lvl="1">
              <a:spcAft>
                <a:spcPts val="600"/>
              </a:spcAft>
              <a:defRPr/>
            </a:pPr>
            <a:endParaRPr lang="en-US" sz="1800" dirty="0">
              <a:solidFill>
                <a:srgbClr val="002060"/>
              </a:solidFill>
              <a:latin typeface="+mn-lt"/>
            </a:endParaRPr>
          </a:p>
        </p:txBody>
      </p:sp>
    </p:spTree>
    <p:extLst>
      <p:ext uri="{BB962C8B-B14F-4D97-AF65-F5344CB8AC3E}">
        <p14:creationId xmlns:p14="http://schemas.microsoft.com/office/powerpoint/2010/main" val="2924351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CCC8FB3C-DF1E-48D3-AAC7-72989C67D7B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School-Based Medicaid Program | www.mass.gov/masshealth/schools</a:t>
            </a:r>
            <a:endParaRPr lang="en-US" sz="1100" dirty="0"/>
          </a:p>
        </p:txBody>
      </p:sp>
      <p:sp>
        <p:nvSpPr>
          <p:cNvPr id="3" name="Slide Number Placeholder 2">
            <a:extLst>
              <a:ext uri="{FF2B5EF4-FFF2-40B4-BE49-F238E27FC236}">
                <a16:creationId xmlns:a16="http://schemas.microsoft.com/office/drawing/2014/main" id="{3CE1670E-B74B-4E8E-9B21-0C6943CAB40F}"/>
              </a:ext>
              <a:ext uri="{C183D7F6-B498-43B3-948B-1728B52AA6E4}">
                <adec:decorative xmlns:adec="http://schemas.microsoft.com/office/drawing/2017/decorative" val="1"/>
              </a:ext>
            </a:extLst>
          </p:cNvPr>
          <p:cNvSpPr>
            <a:spLocks noGrp="1"/>
          </p:cNvSpPr>
          <p:nvPr>
            <p:ph type="sldNum" sz="quarter" idx="12"/>
          </p:nvPr>
        </p:nvSpPr>
        <p:spPr/>
        <p:txBody>
          <a:bodyPr/>
          <a:lstStyle/>
          <a:p>
            <a:fld id="{2A9FCD8C-33D1-435B-9428-3CB96FB7D6DB}" type="slidenum">
              <a:rPr lang="en-US" smtClean="0"/>
              <a:pPr/>
              <a:t>9</a:t>
            </a:fld>
            <a:endParaRPr lang="en-US" dirty="0"/>
          </a:p>
        </p:txBody>
      </p:sp>
      <p:sp>
        <p:nvSpPr>
          <p:cNvPr id="4" name="Title 12">
            <a:extLst>
              <a:ext uri="{FF2B5EF4-FFF2-40B4-BE49-F238E27FC236}">
                <a16:creationId xmlns:a16="http://schemas.microsoft.com/office/drawing/2014/main" id="{621B6014-C98F-4C49-993C-D8F4BF2A2FF3}"/>
              </a:ext>
            </a:extLst>
          </p:cNvPr>
          <p:cNvSpPr txBox="1">
            <a:spLocks noGrp="1"/>
          </p:cNvSpPr>
          <p:nvPr>
            <p:ph type="title" idx="4294967295"/>
          </p:nvPr>
        </p:nvSpPr>
        <p:spPr bwMode="auto">
          <a:xfrm>
            <a:off x="457200" y="304800"/>
            <a:ext cx="8458200" cy="738664"/>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3429" rtl="0" eaLnBrk="1" fontAlgn="base" hangingPunct="1">
              <a:spcBef>
                <a:spcPct val="0"/>
              </a:spcBef>
              <a:spcAft>
                <a:spcPct val="0"/>
              </a:spcAft>
              <a:tabLst>
                <a:tab pos="275324" algn="l"/>
              </a:tabLst>
              <a:defRPr sz="24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Cost Report Instruction Guide: Section 4</a:t>
            </a:r>
          </a:p>
          <a:p>
            <a:pPr marL="0" marR="0" lvl="0" indent="0" algn="l" defTabSz="913429" rtl="0" eaLnBrk="1" fontAlgn="base" latinLnBrk="0" hangingPunct="1">
              <a:lnSpc>
                <a:spcPct val="100000"/>
              </a:lnSpc>
              <a:spcBef>
                <a:spcPct val="0"/>
              </a:spcBef>
              <a:spcAft>
                <a:spcPct val="0"/>
              </a:spcAft>
              <a:buClrTx/>
              <a:buSzTx/>
              <a:buFontTx/>
              <a:buNone/>
              <a:tabLst>
                <a:tab pos="275324" algn="l"/>
              </a:tabLst>
              <a:defRPr/>
            </a:pPr>
            <a:r>
              <a:rPr kumimoji="0" lang="en-US" sz="2400" b="1" i="0" u="none" strike="noStrike" kern="0" cap="none" spc="0" normalizeH="0" baseline="0" noProof="0" dirty="0">
                <a:ln>
                  <a:noFill/>
                </a:ln>
                <a:solidFill>
                  <a:srgbClr val="002960"/>
                </a:solidFill>
                <a:effectLst/>
                <a:uLnTx/>
                <a:uFillTx/>
                <a:latin typeface="Arial"/>
                <a:ea typeface="+mj-ea"/>
                <a:cs typeface="+mj-cs"/>
              </a:rPr>
              <a:t>Non-IEP Services Student Population</a:t>
            </a:r>
          </a:p>
        </p:txBody>
      </p:sp>
      <p:sp>
        <p:nvSpPr>
          <p:cNvPr id="5" name="Text Placeholder 2">
            <a:extLst>
              <a:ext uri="{FF2B5EF4-FFF2-40B4-BE49-F238E27FC236}">
                <a16:creationId xmlns:a16="http://schemas.microsoft.com/office/drawing/2014/main" id="{978B2A41-9B04-4201-ABF9-62659CA30C0C}"/>
              </a:ext>
            </a:extLst>
          </p:cNvPr>
          <p:cNvSpPr txBox="1">
            <a:spLocks/>
          </p:cNvSpPr>
          <p:nvPr/>
        </p:nvSpPr>
        <p:spPr>
          <a:xfrm>
            <a:off x="385762" y="1334138"/>
            <a:ext cx="8372475" cy="2385268"/>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spcAft>
                <a:spcPts val="600"/>
              </a:spcAft>
              <a:buNone/>
              <a:defRPr/>
            </a:pPr>
            <a:r>
              <a:rPr lang="en-US" sz="1800" u="sng" dirty="0">
                <a:solidFill>
                  <a:srgbClr val="002060"/>
                </a:solidFill>
                <a:latin typeface="+mn-lt"/>
              </a:rPr>
              <a:t>Non-IEP Services Student Population:</a:t>
            </a:r>
          </a:p>
          <a:p>
            <a:pPr marL="0" lvl="1" indent="0">
              <a:spcAft>
                <a:spcPts val="600"/>
              </a:spcAft>
              <a:buNone/>
              <a:defRPr/>
            </a:pPr>
            <a:r>
              <a:rPr lang="en-US" sz="1800" dirty="0">
                <a:solidFill>
                  <a:srgbClr val="002060"/>
                </a:solidFill>
                <a:latin typeface="+mn-lt"/>
              </a:rPr>
              <a:t>For LEAs participating in reimbursement for non-IEP (expansion) services, the total count of all students for whom the LEA was financially responsible at any point during the fiscal year and who received Medicaid-covered health care services that were not pursuant to an IEP will be reported as the non-IEP (expansion) student population. The count includes all students between three and 21 years of age (until the student’s 22nd birthday) for whom the LEA was financially responsible district-wide at any point during the fiscal year of the cost report.</a:t>
            </a:r>
          </a:p>
        </p:txBody>
      </p:sp>
    </p:spTree>
    <p:extLst>
      <p:ext uri="{BB962C8B-B14F-4D97-AF65-F5344CB8AC3E}">
        <p14:creationId xmlns:p14="http://schemas.microsoft.com/office/powerpoint/2010/main" val="10176031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5797</TotalTime>
  <Words>2190</Words>
  <Application>Microsoft Office PowerPoint</Application>
  <PresentationFormat>On-screen Show (4:3)</PresentationFormat>
  <Paragraphs>268</Paragraphs>
  <Slides>18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Wingdings</vt:lpstr>
      <vt:lpstr>Office Theme</vt:lpstr>
      <vt:lpstr>SBMP Cost Reports Information Session</vt:lpstr>
      <vt:lpstr>Agenda</vt:lpstr>
      <vt:lpstr>Information Session Objectives</vt:lpstr>
      <vt:lpstr>Resources</vt:lpstr>
      <vt:lpstr>Understanding Cost-Based Reimbursement</vt:lpstr>
      <vt:lpstr>Cost Report Reimbursement Calculation: 2 Streams</vt:lpstr>
      <vt:lpstr>Cost Report Instruction Guide: Section 4 Medicaid Penetration Factors</vt:lpstr>
      <vt:lpstr>Cost Report Instruction Guide: Section 4 IEP Services Student Population</vt:lpstr>
      <vt:lpstr>Cost Report Instruction Guide: Section 4 Non-IEP Services Student Population</vt:lpstr>
      <vt:lpstr>Counting “Rules”</vt:lpstr>
      <vt:lpstr>Student Population Example #1</vt:lpstr>
      <vt:lpstr>Student Population Example #1, continued</vt:lpstr>
      <vt:lpstr>Student Population Example #2</vt:lpstr>
      <vt:lpstr>Student Population Example #3</vt:lpstr>
      <vt:lpstr>Check for Understanding</vt:lpstr>
      <vt:lpstr>Record Retention and Audit Preparedness</vt:lpstr>
      <vt:lpstr>FY21 Cost Report Filing Timeline</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Hall, Emily</dc:creator>
  <cp:lastModifiedBy>Hall, Emily</cp:lastModifiedBy>
  <cp:revision>209</cp:revision>
  <dcterms:created xsi:type="dcterms:W3CDTF">2020-12-20T13:39:07Z</dcterms:created>
  <dcterms:modified xsi:type="dcterms:W3CDTF">2021-10-24T21:08:33Z</dcterms:modified>
</cp:coreProperties>
</file>