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94" r:id="rId1"/>
  </p:sldMasterIdLst>
  <p:notesMasterIdLst>
    <p:notesMasterId r:id="rId13"/>
  </p:notesMasterIdLst>
  <p:handoutMasterIdLst>
    <p:handoutMasterId r:id="rId14"/>
  </p:handoutMasterIdLst>
  <p:sldIdLst>
    <p:sldId id="400" r:id="rId2"/>
    <p:sldId id="542" r:id="rId3"/>
    <p:sldId id="547" r:id="rId4"/>
    <p:sldId id="548" r:id="rId5"/>
    <p:sldId id="540" r:id="rId6"/>
    <p:sldId id="541" r:id="rId7"/>
    <p:sldId id="549" r:id="rId8"/>
    <p:sldId id="537" r:id="rId9"/>
    <p:sldId id="535" r:id="rId10"/>
    <p:sldId id="522" r:id="rId11"/>
    <p:sldId id="536" r:id="rId12"/>
  </p:sldIdLst>
  <p:sldSz cx="9144000" cy="6858000" type="screen4x3"/>
  <p:notesSz cx="7010400" cy="92964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521415D9-36F7-43E2-AB2F-B90AF26B5E84}">
      <p14:sectionLst xmlns:p14="http://schemas.microsoft.com/office/powerpoint/2010/main">
        <p14:section name="Default Section" id="{F10B40D1-3C00-4E65-8B2C-CCE4D70BB2C4}">
          <p14:sldIdLst>
            <p14:sldId id="400"/>
            <p14:sldId id="542"/>
            <p14:sldId id="547"/>
            <p14:sldId id="548"/>
            <p14:sldId id="540"/>
            <p14:sldId id="541"/>
            <p14:sldId id="549"/>
            <p14:sldId id="537"/>
            <p14:sldId id="535"/>
            <p14:sldId id="522"/>
            <p14:sldId id="536"/>
          </p14:sldIdLst>
        </p14:section>
        <p14:section name="Untitled Section" id="{05E1D2DE-88C5-4E6F-B731-0AEA3E39ACC8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9BFF"/>
    <a:srgbClr val="43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C6DF7676-9FC2-498C-A567-00849AEDF8BF}">
  <a:tblStyle styleId="{C6DF7676-9FC2-498C-A567-00849AEDF8BF}" styleName="Table_0">
    <a:wholeTbl>
      <a:tcTxStyle b="off" i="off">
        <a:font>
          <a:latin typeface="Georgia"/>
          <a:ea typeface="Georgia"/>
          <a:cs typeface="Georgia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AF0EE"/>
          </a:solidFill>
        </a:fill>
      </a:tcStyle>
    </a:wholeTbl>
    <a:band1H>
      <a:tcStyle>
        <a:tcBdr/>
        <a:fill>
          <a:solidFill>
            <a:srgbClr val="F5DFDA"/>
          </a:solidFill>
        </a:fill>
      </a:tcStyle>
    </a:band1H>
    <a:band1V>
      <a:tcStyle>
        <a:tcBdr/>
        <a:fill>
          <a:solidFill>
            <a:srgbClr val="F5DFDA"/>
          </a:solidFill>
        </a:fill>
      </a:tcStyle>
    </a:band1V>
    <a:la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7" autoAdjust="0"/>
    <p:restoredTop sz="99856" autoAdjust="0"/>
  </p:normalViewPr>
  <p:slideViewPr>
    <p:cSldViewPr snapToGrid="0" snapToObjects="1">
      <p:cViewPr>
        <p:scale>
          <a:sx n="90" d="100"/>
          <a:sy n="90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96"/>
    </p:cViewPr>
  </p:sorterViewPr>
  <p:notesViewPr>
    <p:cSldViewPr snapToGrid="0" snapToObjects="1">
      <p:cViewPr varScale="1">
        <p:scale>
          <a:sx n="77" d="100"/>
          <a:sy n="77" d="100"/>
        </p:scale>
        <p:origin x="-245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B8A0B3-794F-4814-B252-FFA488BC3DF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7C15653-93B7-4512-BD26-699B37B3E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71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lIns="93162" tIns="93162" rIns="93162" bIns="93162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59987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41" marR="0" indent="-171441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Good</a:t>
            </a:r>
            <a:r>
              <a:rPr lang="en-US" baseline="0" dirty="0"/>
              <a:t> / morning/afternoon. </a:t>
            </a:r>
          </a:p>
          <a:p>
            <a:pPr marL="171441" marR="0" indent="-171441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/>
          </a:p>
          <a:p>
            <a:pPr marL="171441" marR="0" indent="-171441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/>
              <a:t>I am Eric Sheehan, Bureau Director of the Bureau of Health Care Safety &amp; Quality for the Department of Public Health</a:t>
            </a:r>
          </a:p>
          <a:p>
            <a:pPr marL="171441" indent="-17144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171441" indent="-17144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baseline="0" dirty="0"/>
              <a:t>I am delighted to be here today to share with all of you how </a:t>
            </a:r>
            <a:r>
              <a:rPr lang="en-US" baseline="0" dirty="0" err="1"/>
              <a:t>MassPAT</a:t>
            </a:r>
            <a:r>
              <a:rPr lang="en-US" baseline="0" dirty="0"/>
              <a:t> can assist all of</a:t>
            </a:r>
            <a:r>
              <a:rPr lang="en-US" sz="1600" baseline="0" dirty="0"/>
              <a:t> </a:t>
            </a:r>
            <a:r>
              <a:rPr lang="en-US" sz="1600" b="1" baseline="0" dirty="0"/>
              <a:t>us </a:t>
            </a:r>
            <a:r>
              <a:rPr lang="en-US" dirty="0"/>
              <a:t>to </a:t>
            </a:r>
            <a:r>
              <a:rPr lang="en-US" baseline="0" dirty="0"/>
              <a:t>help to stem the Opioid epidemic in the Commonwealth.</a:t>
            </a:r>
          </a:p>
          <a:p>
            <a:pPr marL="171441" indent="-17144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baseline="0" dirty="0"/>
              <a:t> </a:t>
            </a:r>
            <a:br>
              <a:rPr lang="en-US" baseline="0" dirty="0"/>
            </a:br>
            <a:endParaRPr lang="en-US" baseline="0" dirty="0"/>
          </a:p>
          <a:p>
            <a:pPr marL="171441" indent="-17144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lIns="93177" tIns="46589" rIns="93177" bIns="46589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lIns="93177" tIns="46589" rIns="93177" bIns="46589"/>
          <a:lstStyle/>
          <a:p>
            <a:pPr>
              <a:defRPr/>
            </a:pPr>
            <a:fld id="{A8934A49-479B-48DD-A35C-8881FC9D2694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4/17/2018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lIns="93177" tIns="46589" rIns="93177" bIns="46589"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Ok, so we’ve logged back into the physician account we first created. On the dashboard you can see that we have a lot more activity on this screen shot.</a:t>
            </a:r>
          </a:p>
          <a:p>
            <a:r>
              <a:rPr lang="en-US" altLang="en-US"/>
              <a:t>We now have several recent requests</a:t>
            </a:r>
          </a:p>
          <a:p>
            <a:pPr lvl="1"/>
            <a:r>
              <a:rPr lang="en-US" altLang="en-US"/>
              <a:t>Again recent requests are patient searches that either you as the primary account holder, or your delegate has successfully conducted.</a:t>
            </a:r>
          </a:p>
          <a:p>
            <a:pPr lvl="2"/>
            <a:r>
              <a:rPr lang="en-US" altLang="en-US"/>
              <a:t>At a glance you can see the patient, the request date and if you authorized one of your delegates to search, which delegate conducted that patient request</a:t>
            </a:r>
          </a:p>
          <a:p>
            <a:r>
              <a:rPr lang="en-US" altLang="en-US"/>
              <a:t>Below recent requests is where your delegates or residents can be found. The delegate we just created is pending approval. </a:t>
            </a:r>
          </a:p>
          <a:p>
            <a:pPr lvl="1"/>
            <a:r>
              <a:rPr lang="en-US" altLang="en-US"/>
              <a:t>You can see the notification of the pending delegate.</a:t>
            </a:r>
          </a:p>
          <a:p>
            <a:pPr lvl="1"/>
            <a:r>
              <a:rPr lang="en-US" altLang="en-US"/>
              <a:t>Also an email was sent alerting me to check my dashboard for a pending delegate. </a:t>
            </a:r>
          </a:p>
          <a:p>
            <a:r>
              <a:rPr lang="en-US" altLang="en-US"/>
              <a:t>If I click on Caroline’s name, I’m taken to the delegate management screen to continue with the approval process. </a:t>
            </a:r>
          </a:p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7DE3DC5-30A9-46BF-BF17-4C4155F3F85E}" type="slidenum">
              <a:rPr lang="en-US" altLang="en-US" sz="1200">
                <a:latin typeface="Arial" charset="0"/>
              </a:rPr>
              <a:pPr/>
              <a:t>9</a:t>
            </a:fld>
            <a:endParaRPr lang="en-US" alt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Still under the Rx Search tab we have jumped over to the My Rx section</a:t>
            </a:r>
          </a:p>
          <a:p>
            <a:r>
              <a:rPr lang="en-US" altLang="en-US"/>
              <a:t>My Rx is a function for prescribers to check the prescriptions that have been written and have been filled with their DEA number(s).</a:t>
            </a:r>
          </a:p>
          <a:p>
            <a:pPr lvl="1"/>
            <a:r>
              <a:rPr lang="en-US" altLang="en-US"/>
              <a:t>If you have more than 1 DEA# you can choose all of them to query or you can choose just one or select from the ones you have</a:t>
            </a:r>
          </a:p>
          <a:p>
            <a:r>
              <a:rPr lang="en-US" altLang="en-US"/>
              <a:t>You select the date range you would like</a:t>
            </a:r>
          </a:p>
          <a:p>
            <a:pPr lvl="1"/>
            <a:r>
              <a:rPr lang="en-US" altLang="en-US"/>
              <a:t>Again, the farthest back a provider can query is 12 months</a:t>
            </a:r>
          </a:p>
          <a:p>
            <a:r>
              <a:rPr lang="en-US" altLang="en-US"/>
              <a:t>You also have the option to search by a drug name</a:t>
            </a:r>
          </a:p>
          <a:p>
            <a:pPr lvl="1"/>
            <a:r>
              <a:rPr lang="en-US" altLang="en-US"/>
              <a:t>So for example if you wanted to see how many, and at what times you prescribed oxycodone in the last year you can view just that particular drug</a:t>
            </a:r>
          </a:p>
          <a:p>
            <a:r>
              <a:rPr lang="en-US" altLang="en-US"/>
              <a:t>This report is also available to be exported in both PDF and csv/ excel files for you further analyze your own prescribing trends</a:t>
            </a:r>
          </a:p>
          <a:p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28688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1E60E63-098B-4DF7-AC0B-2736DE85F23C}" type="slidenum">
              <a:rPr lang="en-US" altLang="en-US" sz="1200">
                <a:latin typeface="Arial" charset="0"/>
              </a:rPr>
              <a:pPr/>
              <a:t>10</a:t>
            </a:fld>
            <a:endParaRPr lang="en-US" alt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3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4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016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74298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196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9" y="421254"/>
            <a:ext cx="8520599" cy="1108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9" y="1633634"/>
            <a:ext cx="8520599" cy="447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93" y="6217624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993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1683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8352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029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721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2960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3391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9295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6858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60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APMP.DPH@State.MA.US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dph/masspa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dph/masspa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Commonwealth of Massachusetts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Department of Public Health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000" b="1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Prescription Monitoring Program</a:t>
            </a:r>
            <a:r>
              <a:rPr lang="en-US" sz="2800" b="1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en-US" sz="2800" b="1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en-US" sz="24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4382078"/>
            <a:ext cx="8737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smtClean="0">
                <a:solidFill>
                  <a:srgbClr val="003366"/>
                </a:solidFill>
                <a:latin typeface="Calibri" panose="020F0502020204030204" pitchFamily="34" charset="0"/>
                <a:cs typeface="Helvetica" panose="020B0604020202020204" pitchFamily="34" charset="0"/>
              </a:rPr>
              <a:t>Informational Tutorial for </a:t>
            </a:r>
            <a:r>
              <a:rPr lang="en-US" sz="3200" b="1" dirty="0" smtClean="0">
                <a:solidFill>
                  <a:srgbClr val="003366"/>
                </a:solidFill>
                <a:latin typeface="Calibri" panose="020F0502020204030204" pitchFamily="34" charset="0"/>
                <a:cs typeface="Helvetica" panose="020B0604020202020204" pitchFamily="34" charset="0"/>
              </a:rPr>
              <a:t>New</a:t>
            </a:r>
            <a:r>
              <a:rPr lang="en-US" sz="3200" dirty="0" smtClean="0">
                <a:solidFill>
                  <a:srgbClr val="003366"/>
                </a:solidFill>
                <a:latin typeface="Calibri" panose="020F0502020204030204" pitchFamily="34" charset="0"/>
                <a:cs typeface="Helvetica" panose="020B0604020202020204" pitchFamily="34" charset="0"/>
              </a:rPr>
              <a:t> Residents </a:t>
            </a:r>
          </a:p>
        </p:txBody>
      </p:sp>
      <p:sp>
        <p:nvSpPr>
          <p:cNvPr id="2" name="Rectangle 1"/>
          <p:cNvSpPr/>
          <p:nvPr/>
        </p:nvSpPr>
        <p:spPr bwMode="gray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Shape 414"/>
          <p:cNvSpPr txBox="1">
            <a:spLocks/>
          </p:cNvSpPr>
          <p:nvPr/>
        </p:nvSpPr>
        <p:spPr>
          <a:xfrm>
            <a:off x="685800" y="273125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buClr>
                <a:schemeClr val="accent1"/>
              </a:buClr>
              <a:buSzPct val="25000"/>
              <a:buFont typeface="Georgia"/>
              <a:buNone/>
            </a:pPr>
            <a:r>
              <a:rPr lang="en" sz="3500" kern="0" dirty="0">
                <a:solidFill>
                  <a:schemeClr val="accent6">
                    <a:lumMod val="75000"/>
                  </a:schemeClr>
                </a:solidFill>
                <a:ea typeface="Georgia"/>
                <a:cs typeface="Georgia"/>
                <a:sym typeface="Georgia"/>
              </a:rPr>
              <a:t>Massachusetts Prescription Awareness Tool (MassPAT)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008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0" y="269875"/>
            <a:ext cx="4371278" cy="76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5000"/>
              </a:lnSpc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New Resident </a:t>
            </a:r>
            <a:r>
              <a:rPr lang="en-US" sz="20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can now access their </a:t>
            </a:r>
          </a:p>
          <a:p>
            <a:pPr>
              <a:lnSpc>
                <a:spcPct val="85000"/>
              </a:lnSpc>
              <a:defRPr/>
            </a:pPr>
            <a:r>
              <a:rPr lang="en-US" sz="20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prescribing history in </a:t>
            </a:r>
            <a:r>
              <a:rPr lang="en-US" sz="2000" b="1" kern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MyRx</a:t>
            </a:r>
            <a:endParaRPr lang="en-US" sz="20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6872" name="TextBox 19"/>
          <p:cNvSpPr txBox="1">
            <a:spLocks noChangeArrowheads="1"/>
          </p:cNvSpPr>
          <p:nvPr/>
        </p:nvSpPr>
        <p:spPr bwMode="auto">
          <a:xfrm>
            <a:off x="287090" y="3066526"/>
            <a:ext cx="123190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1200" dirty="0"/>
              <a:t>Select the date range (within past year)</a:t>
            </a:r>
          </a:p>
        </p:txBody>
      </p:sp>
      <p:sp>
        <p:nvSpPr>
          <p:cNvPr id="36873" name="TextBox 19"/>
          <p:cNvSpPr txBox="1">
            <a:spLocks noChangeArrowheads="1"/>
          </p:cNvSpPr>
          <p:nvPr/>
        </p:nvSpPr>
        <p:spPr bwMode="auto">
          <a:xfrm>
            <a:off x="191393" y="4252993"/>
            <a:ext cx="1424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1200" dirty="0"/>
              <a:t>Option to search by drug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10</a:t>
            </a:fld>
            <a:endParaRPr lang="en" dirty="0"/>
          </a:p>
        </p:txBody>
      </p:sp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1600200" y="1449350"/>
            <a:ext cx="5943600" cy="473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0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0093" y="1173483"/>
            <a:ext cx="7772400" cy="263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ts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chemeClr val="bg2"/>
                </a:solidFill>
              </a:rPr>
              <a:t>If you have questions or concerns please contact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385893" y="3662011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ts val="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hlinkClick r:id="rId2"/>
              </a:rPr>
              <a:t>MAPMP.DPH@State.MA.US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or call the PMP</a:t>
            </a:r>
          </a:p>
          <a:p>
            <a:pPr marL="0" indent="0" algn="ctr">
              <a:buNone/>
            </a:pPr>
            <a:r>
              <a:rPr lang="en-US" dirty="0" smtClean="0"/>
              <a:t>617-753-7310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94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MA PMP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Overview MA PMP :</a:t>
            </a:r>
            <a:endParaRPr lang="en-US" sz="2000" dirty="0"/>
          </a:p>
          <a:p>
            <a:r>
              <a:rPr lang="en-US" sz="2000" dirty="0"/>
              <a:t>The MA PMP was originally established by joint regulation of the Drug Control Program and Board of Registration in Pharmacy in 1992. </a:t>
            </a:r>
          </a:p>
          <a:p>
            <a:r>
              <a:rPr lang="en-US" sz="2000" dirty="0"/>
              <a:t>The MA PMP collects dispensing information on Massachusetts Schedule II through V controlled substances and Gabapentin, a Schedule VI </a:t>
            </a:r>
            <a:r>
              <a:rPr lang="en-US" sz="2000" dirty="0" smtClean="0"/>
              <a:t>medication, </a:t>
            </a:r>
            <a:r>
              <a:rPr lang="en-US" sz="2000" dirty="0"/>
              <a:t>dispensed pursuant to a prescription. </a:t>
            </a:r>
          </a:p>
          <a:p>
            <a:r>
              <a:rPr lang="en-US" sz="2000" dirty="0" smtClean="0"/>
              <a:t>Massachusetts </a:t>
            </a:r>
            <a:r>
              <a:rPr lang="en-US" sz="2000" dirty="0"/>
              <a:t>General Laws Ch. 94C, Sec. 24A requires a practitioner to utilize the prescription monitoring </a:t>
            </a:r>
            <a:r>
              <a:rPr lang="en-US" sz="2000" dirty="0" smtClean="0"/>
              <a:t>program each </a:t>
            </a:r>
            <a:r>
              <a:rPr lang="en-US" sz="2000" dirty="0"/>
              <a:t>time prior to issuing a prescription to a patient for a narcotic drug in Schedule II or </a:t>
            </a:r>
            <a:r>
              <a:rPr lang="en-US" sz="2000" dirty="0" smtClean="0"/>
              <a:t>III, and </a:t>
            </a:r>
            <a:r>
              <a:rPr lang="en-US" sz="2000" dirty="0"/>
              <a:t>p</a:t>
            </a:r>
            <a:r>
              <a:rPr lang="en-US" sz="2000" dirty="0" smtClean="0"/>
              <a:t>rior </a:t>
            </a:r>
            <a:r>
              <a:rPr lang="en-US" sz="2000" dirty="0"/>
              <a:t>to prescribing to a benzodiazepine to a patient for the first </a:t>
            </a:r>
            <a:r>
              <a:rPr lang="en-US" sz="2000" dirty="0" smtClean="0"/>
              <a:t>time.</a:t>
            </a:r>
          </a:p>
          <a:p>
            <a:r>
              <a:rPr lang="en-US" sz="2000" dirty="0" smtClean="0"/>
              <a:t>MassPAT </a:t>
            </a:r>
            <a:r>
              <a:rPr lang="en-US" sz="2000" dirty="0"/>
              <a:t>(MA Prescription Awareness Tool) provides a patient’s prescription history (1 year) for Schedules II – V to authorized end users (prescribers, pharmacists, law enforcement and regulatory board investigators).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423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181306"/>
            <a:ext cx="4818062" cy="708025"/>
          </a:xfrm>
        </p:spPr>
        <p:txBody>
          <a:bodyPr/>
          <a:lstStyle/>
          <a:p>
            <a:r>
              <a:rPr lang="en-US" dirty="0" smtClean="0"/>
              <a:t>Create an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1026" name="Picture 2" descr="image0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393" r="5067" b="-1"/>
          <a:stretch/>
        </p:blipFill>
        <p:spPr bwMode="auto">
          <a:xfrm>
            <a:off x="288695" y="420757"/>
            <a:ext cx="8680680" cy="5932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 bwMode="auto">
          <a:xfrm>
            <a:off x="3392879" y="4673897"/>
            <a:ext cx="1775628" cy="386499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6090" y="1147514"/>
            <a:ext cx="4806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hlinkClick r:id="rId3"/>
              </a:rPr>
              <a:t>www.mass.gov/dph/masspat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algn="ctr"/>
            <a:endParaRPr lang="en-US" sz="1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408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34840"/>
            <a:ext cx="8229600" cy="3792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25071" y="1169055"/>
            <a:ext cx="4806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hlinkClick r:id="rId3"/>
              </a:rPr>
              <a:t>www.mass.gov/dph/masspat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algn="ctr"/>
            <a:endParaRPr lang="en-US" sz="1800" b="1" dirty="0">
              <a:solidFill>
                <a:srgbClr val="0070C0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0680" y="330168"/>
            <a:ext cx="4818062" cy="708025"/>
          </a:xfrm>
        </p:spPr>
        <p:txBody>
          <a:bodyPr/>
          <a:lstStyle/>
          <a:p>
            <a:pPr algn="l"/>
            <a:r>
              <a:rPr lang="en-US" sz="2400" dirty="0" smtClean="0"/>
              <a:t>New Resident Registration -continued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5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376361"/>
            <a:ext cx="91344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 bwMode="auto">
          <a:xfrm>
            <a:off x="351841" y="3546799"/>
            <a:ext cx="1775628" cy="386499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0680" y="330168"/>
            <a:ext cx="4818062" cy="70802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400" dirty="0" smtClean="0"/>
              <a:t>New Resident Registration </a:t>
            </a:r>
            <a:r>
              <a:rPr lang="en-US" sz="2400" smtClean="0"/>
              <a:t>- continued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331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9106"/>
            <a:ext cx="8229600" cy="42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3"/>
          <p:cNvSpPr>
            <a:spLocks noChangeArrowheads="1"/>
          </p:cNvSpPr>
          <p:nvPr/>
        </p:nvSpPr>
        <p:spPr bwMode="auto">
          <a:xfrm>
            <a:off x="818459" y="5297126"/>
            <a:ext cx="2125060" cy="222219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 anchor="ctr"/>
          <a:lstStyle>
            <a:lvl1pPr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New Resident Role Select </a:t>
            </a:r>
            <a:r>
              <a:rPr lang="en-US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User Role</a:t>
            </a:r>
            <a:endParaRPr lang="en-US" sz="24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311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379" y="1356982"/>
            <a:ext cx="7707935" cy="481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5000"/>
              </a:lnSpc>
              <a:defRPr/>
            </a:pPr>
            <a:r>
              <a:rPr lang="en-US" sz="20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Residents </a:t>
            </a:r>
            <a:r>
              <a:rPr 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will be required to </a:t>
            </a:r>
            <a:r>
              <a:rPr lang="en-US" sz="20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enter their NPI# </a:t>
            </a:r>
            <a:r>
              <a:rPr 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and Professional License (MA licens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e) Numbers </a:t>
            </a:r>
            <a:endParaRPr lang="en-US" sz="2000" b="1" kern="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92861" y="3187054"/>
            <a:ext cx="1795427" cy="282132"/>
            <a:chOff x="383369" y="3273833"/>
            <a:chExt cx="1661292" cy="282132"/>
          </a:xfrm>
        </p:grpSpPr>
        <p:sp>
          <p:nvSpPr>
            <p:cNvPr id="8" name="TextBox 13"/>
            <p:cNvSpPr txBox="1">
              <a:spLocks noChangeArrowheads="1"/>
            </p:cNvSpPr>
            <p:nvPr/>
          </p:nvSpPr>
          <p:spPr bwMode="auto">
            <a:xfrm>
              <a:off x="383369" y="3273833"/>
              <a:ext cx="1233488" cy="26161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1100" dirty="0"/>
                <a:t>NPI </a:t>
              </a:r>
              <a:r>
                <a:rPr lang="en-US" altLang="en-US" sz="1100" dirty="0" smtClean="0"/>
                <a:t>required</a:t>
              </a:r>
              <a:endParaRPr lang="en-US" altLang="en-US" sz="1100" dirty="0"/>
            </a:p>
          </p:txBody>
        </p:sp>
        <p:cxnSp>
          <p:nvCxnSpPr>
            <p:cNvPr id="9" name="Straight Arrow Connector 22"/>
            <p:cNvCxnSpPr>
              <a:cxnSpLocks noChangeShapeType="1"/>
            </p:cNvCxnSpPr>
            <p:nvPr/>
          </p:nvCxnSpPr>
          <p:spPr bwMode="auto">
            <a:xfrm>
              <a:off x="1665248" y="3555965"/>
              <a:ext cx="379413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211911" y="3831243"/>
            <a:ext cx="123362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en-US" altLang="en-US" sz="1100" dirty="0" smtClean="0"/>
              <a:t>Medical License Number. </a:t>
            </a:r>
            <a:r>
              <a:rPr lang="en-US" altLang="en-US" sz="1100" i="1" dirty="0" smtClean="0">
                <a:solidFill>
                  <a:srgbClr val="FF0000"/>
                </a:solidFill>
              </a:rPr>
              <a:t>Ex</a:t>
            </a:r>
            <a:r>
              <a:rPr lang="en-US" altLang="en-US" sz="1100" i="1" dirty="0" smtClean="0"/>
              <a:t>. </a:t>
            </a:r>
            <a:r>
              <a:rPr lang="en-US" altLang="en-US" sz="1100" i="1" dirty="0" smtClean="0">
                <a:solidFill>
                  <a:srgbClr val="FF0000"/>
                </a:solidFill>
              </a:rPr>
              <a:t>MA</a:t>
            </a:r>
            <a:r>
              <a:rPr lang="en-US" altLang="en-US" sz="1100" i="1" dirty="0" smtClean="0"/>
              <a:t> </a:t>
            </a:r>
            <a:r>
              <a:rPr lang="en-US" altLang="en-US" sz="1100" i="1" dirty="0" smtClean="0">
                <a:solidFill>
                  <a:srgbClr val="FF0000"/>
                </a:solidFill>
              </a:rPr>
              <a:t>Board of  Medicine Registration # (BORIM</a:t>
            </a:r>
            <a:r>
              <a:rPr lang="en-US" altLang="en-US" sz="1100" i="1" dirty="0" smtClean="0"/>
              <a:t>)</a:t>
            </a:r>
            <a:endParaRPr lang="en-US" altLang="en-US" sz="1100" i="1" dirty="0"/>
          </a:p>
        </p:txBody>
      </p:sp>
      <p:cxnSp>
        <p:nvCxnSpPr>
          <p:cNvPr id="11" name="Straight Arrow Connector 22"/>
          <p:cNvCxnSpPr>
            <a:cxnSpLocks noChangeShapeType="1"/>
          </p:cNvCxnSpPr>
          <p:nvPr/>
        </p:nvCxnSpPr>
        <p:spPr bwMode="auto">
          <a:xfrm>
            <a:off x="1580101" y="4538643"/>
            <a:ext cx="379454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9224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Employer Information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430986" y="2068786"/>
            <a:ext cx="1233620" cy="93871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1100" dirty="0" smtClean="0"/>
              <a:t>Facility DEA#  required .</a:t>
            </a:r>
          </a:p>
          <a:p>
            <a:pPr algn="ctr"/>
            <a:r>
              <a:rPr lang="en-US" altLang="en-US" sz="1100" dirty="0" smtClean="0"/>
              <a:t>Do not include your personal suffix</a:t>
            </a:r>
            <a:endParaRPr lang="en-US" altLang="en-US" sz="1100" dirty="0"/>
          </a:p>
        </p:txBody>
      </p:sp>
      <p:cxnSp>
        <p:nvCxnSpPr>
          <p:cNvPr id="10" name="Straight Arrow Connector 22"/>
          <p:cNvCxnSpPr>
            <a:cxnSpLocks noChangeShapeType="1"/>
          </p:cNvCxnSpPr>
          <p:nvPr/>
        </p:nvCxnSpPr>
        <p:spPr bwMode="auto">
          <a:xfrm>
            <a:off x="1734092" y="2414320"/>
            <a:ext cx="379454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50" name="Picture 1" descr="image00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94521" y="1749425"/>
            <a:ext cx="619125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88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0" y="122664"/>
            <a:ext cx="4348976" cy="99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5000"/>
              </a:lnSpc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End User License </a:t>
            </a:r>
            <a:r>
              <a:rPr lang="en-US" sz="32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Agreement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600200" y="1367472"/>
            <a:ext cx="5943600" cy="412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5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PH 9-16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10640</TotalTime>
  <Words>668</Words>
  <Application>Microsoft Office PowerPoint</Application>
  <PresentationFormat>On-screen Show (4:3)</PresentationFormat>
  <Paragraphs>70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DPH 9-16 Template</vt:lpstr>
      <vt:lpstr>PowerPoint Presentation</vt:lpstr>
      <vt:lpstr>Overview MA PMP</vt:lpstr>
      <vt:lpstr>Create an account</vt:lpstr>
      <vt:lpstr>New Resident Registration -continued </vt:lpstr>
      <vt:lpstr>PowerPoint Presentation</vt:lpstr>
      <vt:lpstr> New Resident Role Select User Role</vt:lpstr>
      <vt:lpstr>Residents will be required to enter their NPI# and Professional License (MA license) Numbers </vt:lpstr>
      <vt:lpstr>Enter Employer Information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Data, Disparities, and Public Health</dc:title>
  <dc:creator>Zoback, Scott (DPH)</dc:creator>
  <cp:lastModifiedBy> </cp:lastModifiedBy>
  <cp:revision>673</cp:revision>
  <cp:lastPrinted>2018-04-13T18:18:47Z</cp:lastPrinted>
  <dcterms:modified xsi:type="dcterms:W3CDTF">2018-04-17T13:46:41Z</dcterms:modified>
</cp:coreProperties>
</file>