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57" r:id="rId3"/>
    <p:sldId id="27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t8m/4PyYqqTPnk712DvZx2YlM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76" autoAdjust="0"/>
  </p:normalViewPr>
  <p:slideViewPr>
    <p:cSldViewPr snapToGrid="0">
      <p:cViewPr varScale="1">
        <p:scale>
          <a:sx n="63" d="100"/>
          <a:sy n="63" d="100"/>
        </p:scale>
        <p:origin x="1512" y="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3" d="100"/>
          <a:sy n="53"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5974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685800" y="434260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Welcome to the Re-Employment Services and Eligibility Assessment Orientation</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Known as </a:t>
            </a:r>
            <a:r>
              <a:rPr lang="en-US" sz="1400" dirty="0" smtClean="0"/>
              <a:t>RESEA</a:t>
            </a:r>
          </a:p>
          <a:p>
            <a:pPr marL="0" lvl="0" indent="0" algn="l" rtl="0">
              <a:lnSpc>
                <a:spcPct val="100000"/>
              </a:lnSpc>
              <a:spcBef>
                <a:spcPts val="0"/>
              </a:spcBef>
              <a:spcAft>
                <a:spcPts val="0"/>
              </a:spcAft>
              <a:buSzPts val="1400"/>
              <a:buNone/>
            </a:pPr>
            <a:endParaRPr lang="en-US" sz="1400" dirty="0"/>
          </a:p>
          <a:p>
            <a:pPr marL="0" lvl="0" indent="0" algn="l" rtl="0">
              <a:lnSpc>
                <a:spcPct val="100000"/>
              </a:lnSpc>
              <a:spcBef>
                <a:spcPts val="0"/>
              </a:spcBef>
              <a:spcAft>
                <a:spcPts val="0"/>
              </a:spcAft>
              <a:buSzPts val="1400"/>
              <a:buNone/>
            </a:pPr>
            <a:endParaRPr sz="1400" dirty="0"/>
          </a:p>
        </p:txBody>
      </p:sp>
      <p:sp>
        <p:nvSpPr>
          <p:cNvPr id="113" name="Google Shape;1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495aff0d0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495aff0d0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400"/>
              <a:buFont typeface="Arial"/>
              <a:buNone/>
            </a:pPr>
            <a:r>
              <a:rPr lang="en-US" sz="1400"/>
              <a:t>Script:</a:t>
            </a:r>
            <a:endParaRPr/>
          </a:p>
          <a:p>
            <a:pPr marL="0" lvl="0" indent="0" algn="l" rtl="0">
              <a:lnSpc>
                <a:spcPct val="100000"/>
              </a:lnSpc>
              <a:spcBef>
                <a:spcPts val="0"/>
              </a:spcBef>
              <a:spcAft>
                <a:spcPts val="0"/>
              </a:spcAft>
              <a:buClr>
                <a:schemeClr val="accent6"/>
              </a:buClr>
              <a:buSzPts val="1400"/>
              <a:buFont typeface="Arial"/>
              <a:buNone/>
            </a:pPr>
            <a:endParaRPr sz="1400" b="1"/>
          </a:p>
          <a:p>
            <a:pPr marL="0" lvl="0" indent="0" algn="l" rtl="0">
              <a:lnSpc>
                <a:spcPct val="100000"/>
              </a:lnSpc>
              <a:spcBef>
                <a:spcPts val="0"/>
              </a:spcBef>
              <a:spcAft>
                <a:spcPts val="0"/>
              </a:spcAft>
              <a:buClr>
                <a:schemeClr val="accent6"/>
              </a:buClr>
              <a:buSzPts val="1400"/>
              <a:buFont typeface="Arial"/>
              <a:buNone/>
            </a:pPr>
            <a:r>
              <a:rPr lang="en-US" sz="1400"/>
              <a:t>Labor Market Information, referred to as LMI, helps you understand where your occupation fits into today’s job market, and is useful throughout your job search journey for several reasons and answers many questions:</a:t>
            </a:r>
            <a:endParaRPr/>
          </a:p>
          <a:p>
            <a:pPr marL="0" lvl="0" indent="0" algn="l" rtl="0">
              <a:lnSpc>
                <a:spcPct val="100000"/>
              </a:lnSpc>
              <a:spcBef>
                <a:spcPts val="0"/>
              </a:spcBef>
              <a:spcAft>
                <a:spcPts val="0"/>
              </a:spcAft>
              <a:buClr>
                <a:schemeClr val="accent6"/>
              </a:buClr>
              <a:buSzPts val="1400"/>
              <a:buFont typeface="Arial"/>
              <a:buNone/>
            </a:pPr>
            <a:endParaRPr sz="1400"/>
          </a:p>
        </p:txBody>
      </p:sp>
      <p:sp>
        <p:nvSpPr>
          <p:cNvPr id="186" name="Google Shape;186;g8495aff0d0_0_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495aff0d0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8495aff0d0_2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dirty="0">
                <a:solidFill>
                  <a:srgbClr val="000000"/>
                </a:solidFill>
              </a:rPr>
              <a:t>Script: </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400"/>
              <a:buFont typeface="Arial"/>
              <a:buNone/>
            </a:pPr>
            <a:r>
              <a:rPr lang="en-US" sz="1400" dirty="0" smtClean="0"/>
              <a:t>Some examples </a:t>
            </a:r>
            <a:r>
              <a:rPr lang="en-US" sz="1400" dirty="0"/>
              <a:t>of questions that LMI </a:t>
            </a:r>
            <a:r>
              <a:rPr lang="en-US" sz="1400" dirty="0" smtClean="0"/>
              <a:t>can answer, </a:t>
            </a:r>
            <a:r>
              <a:rPr lang="en-US" sz="1400" dirty="0"/>
              <a:t>are:</a:t>
            </a:r>
            <a:endParaRPr dirty="0"/>
          </a:p>
          <a:p>
            <a:pPr marL="0" lvl="0" indent="0" algn="l" rtl="0">
              <a:lnSpc>
                <a:spcPct val="100000"/>
              </a:lnSpc>
              <a:spcBef>
                <a:spcPts val="0"/>
              </a:spcBef>
              <a:spcAft>
                <a:spcPts val="0"/>
              </a:spcAft>
              <a:buClr>
                <a:schemeClr val="accent6"/>
              </a:buClr>
              <a:buSzPts val="1400"/>
              <a:buFont typeface="Arial"/>
              <a:buNone/>
            </a:pPr>
            <a:endParaRPr sz="1400"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my knowledge, skills and interests? </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Is my occupation increasing or decreasing?</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jobs paying? and </a:t>
            </a:r>
            <a:endParaRPr dirty="0"/>
          </a:p>
          <a:p>
            <a:pPr marL="285750" lvl="0" indent="-285750" algn="l" rtl="0">
              <a:lnSpc>
                <a:spcPct val="100000"/>
              </a:lnSpc>
              <a:spcBef>
                <a:spcPts val="0"/>
              </a:spcBef>
              <a:spcAft>
                <a:spcPts val="0"/>
              </a:spcAft>
              <a:buClr>
                <a:schemeClr val="dk1"/>
              </a:buClr>
              <a:buSzPts val="1400"/>
              <a:buFont typeface="Arial"/>
              <a:buChar char="•"/>
            </a:pPr>
            <a:r>
              <a:rPr lang="en-US" sz="1400" dirty="0"/>
              <a:t>What are the educational requirements?</a:t>
            </a:r>
            <a:endParaRPr sz="1400" dirty="0"/>
          </a:p>
          <a:p>
            <a:pPr marL="0" lvl="0" indent="0" algn="l" rtl="0">
              <a:lnSpc>
                <a:spcPct val="100000"/>
              </a:lnSpc>
              <a:spcBef>
                <a:spcPts val="0"/>
              </a:spcBef>
              <a:spcAft>
                <a:spcPts val="0"/>
              </a:spcAft>
              <a:buClr>
                <a:schemeClr val="accent6"/>
              </a:buClr>
              <a:buSzPts val="1400"/>
              <a:buFont typeface="Arial"/>
              <a:buNone/>
            </a:pPr>
            <a:endParaRPr sz="1400" dirty="0"/>
          </a:p>
          <a:p>
            <a:pPr marL="0" lvl="0" indent="0" algn="l" rtl="0">
              <a:lnSpc>
                <a:spcPct val="100000"/>
              </a:lnSpc>
              <a:spcBef>
                <a:spcPts val="0"/>
              </a:spcBef>
              <a:spcAft>
                <a:spcPts val="0"/>
              </a:spcAft>
              <a:buClr>
                <a:schemeClr val="accent6"/>
              </a:buClr>
              <a:buSzPts val="1100"/>
              <a:buFont typeface="Arial"/>
              <a:buNone/>
            </a:pPr>
            <a:r>
              <a:rPr lang="en-US" sz="1400" dirty="0">
                <a:solidFill>
                  <a:schemeClr val="dk1"/>
                </a:solidFill>
              </a:rPr>
              <a:t>You and MassHire </a:t>
            </a:r>
            <a:r>
              <a:rPr lang="en-US" sz="1400" dirty="0"/>
              <a:t>Career Center staff</a:t>
            </a:r>
            <a:r>
              <a:rPr lang="en-US" sz="1400" dirty="0">
                <a:solidFill>
                  <a:schemeClr val="dk1"/>
                </a:solidFill>
              </a:rPr>
              <a:t> can discuss some of the online LMI tools such as </a:t>
            </a:r>
            <a:r>
              <a:rPr lang="en-US" sz="1400" dirty="0" err="1">
                <a:solidFill>
                  <a:schemeClr val="dk1"/>
                </a:solidFill>
              </a:rPr>
              <a:t>MassCIS</a:t>
            </a:r>
            <a:r>
              <a:rPr lang="en-US" sz="1400" dirty="0">
                <a:solidFill>
                  <a:schemeClr val="dk1"/>
                </a:solidFill>
              </a:rPr>
              <a:t>, O*Net, and the US Bureau of Labor &amp; Statistics, to name a few, and how these tools can help you make better, more informed decisions and answer your job search questions.</a:t>
            </a:r>
            <a:endParaRPr sz="1400" dirty="0">
              <a:solidFill>
                <a:schemeClr val="dk1"/>
              </a:solidFill>
            </a:endParaRPr>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15000"/>
              </a:lnSpc>
              <a:spcBef>
                <a:spcPts val="0"/>
              </a:spcBef>
              <a:spcAft>
                <a:spcPts val="0"/>
              </a:spcAft>
              <a:buSzPts val="1400"/>
              <a:buNone/>
            </a:pPr>
            <a:r>
              <a:rPr lang="en-US" sz="1400" dirty="0">
                <a:solidFill>
                  <a:srgbClr val="000000"/>
                </a:solidFill>
              </a:rPr>
              <a:t>Come prepared to your Initial RESEA meeting to learn more about LMI and to complete an LMI worksheet to get you started.</a:t>
            </a:r>
            <a:endParaRPr dirty="0"/>
          </a:p>
          <a:p>
            <a:pPr marL="0" lvl="0" indent="0" algn="l" rtl="0">
              <a:lnSpc>
                <a:spcPct val="115000"/>
              </a:lnSpc>
              <a:spcBef>
                <a:spcPts val="0"/>
              </a:spcBef>
              <a:spcAft>
                <a:spcPts val="0"/>
              </a:spcAft>
              <a:buSzPts val="1400"/>
              <a:buNone/>
            </a:pPr>
            <a:endParaRPr sz="1400" dirty="0">
              <a:solidFill>
                <a:srgbClr val="000000"/>
              </a:solidFill>
            </a:endParaRPr>
          </a:p>
          <a:p>
            <a:pPr marL="0" lvl="0" indent="0" algn="l" rtl="0">
              <a:lnSpc>
                <a:spcPct val="100000"/>
              </a:lnSpc>
              <a:spcBef>
                <a:spcPts val="0"/>
              </a:spcBef>
              <a:spcAft>
                <a:spcPts val="0"/>
              </a:spcAft>
              <a:buSzPts val="1400"/>
              <a:buNone/>
            </a:pPr>
            <a:endParaRPr dirty="0">
              <a:solidFill>
                <a:srgbClr val="000000"/>
              </a:solidFill>
            </a:endParaRPr>
          </a:p>
        </p:txBody>
      </p:sp>
      <p:sp>
        <p:nvSpPr>
          <p:cNvPr id="194" name="Google Shape;194;g8495aff0d0_2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As your job search progresses, you will want to highlight your skills, experiences, and achievements in one valuable document –your resume.</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During your one-on-one </a:t>
            </a:r>
            <a:r>
              <a:rPr lang="en-US" sz="1400" dirty="0" smtClean="0"/>
              <a:t>Initial meeting</a:t>
            </a:r>
            <a:r>
              <a:rPr lang="en-US" sz="1400" dirty="0"/>
              <a:t>, </a:t>
            </a:r>
            <a:r>
              <a:rPr lang="en-US" sz="1400" dirty="0" err="1"/>
              <a:t>MassHire</a:t>
            </a:r>
            <a:r>
              <a:rPr lang="en-US" sz="1400" dirty="0"/>
              <a:t> </a:t>
            </a:r>
            <a:r>
              <a:rPr lang="en-US" sz="1400" dirty="0" smtClean="0"/>
              <a:t>staff </a:t>
            </a:r>
            <a:r>
              <a:rPr lang="en-US" sz="1400" dirty="0"/>
              <a:t>will review and provide beneficial feedback on various components such as your summary, work experience, education, format, grammar and font size. </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You, along with MassHire staff, will decide together what type of resume format may work best for you.</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As a reminder, please be prepared to present your resume at your meeting.</a:t>
            </a:r>
            <a:endParaRPr sz="1400" dirty="0"/>
          </a:p>
          <a:p>
            <a:pPr marL="0" lvl="0" indent="0" algn="l" rtl="0">
              <a:lnSpc>
                <a:spcPct val="100000"/>
              </a:lnSpc>
              <a:spcBef>
                <a:spcPts val="0"/>
              </a:spcBef>
              <a:spcAft>
                <a:spcPts val="0"/>
              </a:spcAft>
              <a:buSzPts val="1400"/>
              <a:buNone/>
            </a:pPr>
            <a:r>
              <a:rPr lang="en-US" sz="1400" dirty="0"/>
              <a:t> </a:t>
            </a:r>
            <a:endParaRPr sz="1400" dirty="0"/>
          </a:p>
        </p:txBody>
      </p:sp>
      <p:sp>
        <p:nvSpPr>
          <p:cNvPr id="201" name="Google Shape;20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 </a:t>
            </a:r>
            <a:r>
              <a:rPr lang="en-US" sz="1400" dirty="0"/>
              <a:t>Script:</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US" sz="1400" dirty="0"/>
              <a:t>Another UI requirement is providing work search activity logs for every week you requested UI benefits. This is a very valuable tool for keeping track of where you applied, whether you need to follow up with an employer, and to evaluate if your job search strategies are working for you. </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Together with </a:t>
            </a:r>
            <a:r>
              <a:rPr lang="en-US" sz="1400" dirty="0" err="1"/>
              <a:t>MassHire</a:t>
            </a:r>
            <a:r>
              <a:rPr lang="en-US" sz="1400" dirty="0"/>
              <a:t> </a:t>
            </a:r>
            <a:r>
              <a:rPr lang="en-US" sz="1400" dirty="0" smtClean="0"/>
              <a:t>staff</a:t>
            </a:r>
            <a:r>
              <a:rPr lang="en-US" sz="1400" dirty="0"/>
              <a:t>, you can see whether you are completing these logs correctly, and confirming that you are able, available and actively looking for work per UI eligibility requirements. </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You will also need to be prepared to have these work search logs at your one-on-one Initial RESEA meeting.</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endParaRPr sz="1400" b="1" dirty="0"/>
          </a:p>
        </p:txBody>
      </p:sp>
      <p:sp>
        <p:nvSpPr>
          <p:cNvPr id="208" name="Google Shape;20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At each of your RESEA meetings, the UI Eligibility </a:t>
            </a:r>
            <a:r>
              <a:rPr lang="en-US" sz="1400" dirty="0" smtClean="0"/>
              <a:t>Assessment Questionnaire </a:t>
            </a:r>
            <a:r>
              <a:rPr lang="en-US" sz="1400" dirty="0"/>
              <a:t>will need to be completed for continued UI eligibility.</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At those meetings, you can update information that may have changed.</a:t>
            </a:r>
            <a:endParaRPr dirty="0"/>
          </a:p>
          <a:p>
            <a:pPr marL="0" lvl="0" indent="0" algn="l" rtl="0">
              <a:lnSpc>
                <a:spcPct val="100000"/>
              </a:lnSpc>
              <a:spcBef>
                <a:spcPts val="0"/>
              </a:spcBef>
              <a:spcAft>
                <a:spcPts val="0"/>
              </a:spcAft>
              <a:buSzPts val="1400"/>
              <a:buNone/>
            </a:pPr>
            <a:endParaRPr sz="1400" dirty="0"/>
          </a:p>
        </p:txBody>
      </p:sp>
      <p:sp>
        <p:nvSpPr>
          <p:cNvPr id="215" name="Google Shape;21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a:spLocks noGrp="1"/>
          </p:cNvSpPr>
          <p:nvPr>
            <p:ph type="body" idx="1"/>
          </p:nvPr>
        </p:nvSpPr>
        <p:spPr>
          <a:xfrm>
            <a:off x="574766" y="4207475"/>
            <a:ext cx="5512525" cy="4429897"/>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1400"/>
              <a:buNone/>
            </a:pPr>
            <a:r>
              <a:rPr lang="en-US" sz="1300" dirty="0"/>
              <a:t>Script: </a:t>
            </a:r>
            <a:endParaRPr sz="1300" dirty="0"/>
          </a:p>
          <a:p>
            <a:pPr marL="0" lvl="0" indent="0" algn="l" rtl="0">
              <a:lnSpc>
                <a:spcPct val="100000"/>
              </a:lnSpc>
              <a:spcBef>
                <a:spcPts val="0"/>
              </a:spcBef>
              <a:spcAft>
                <a:spcPts val="0"/>
              </a:spcAft>
              <a:buSzPts val="1400"/>
              <a:buNone/>
            </a:pPr>
            <a:endParaRPr sz="1300" dirty="0"/>
          </a:p>
          <a:p>
            <a:pPr marL="0" lvl="0" indent="0"/>
            <a:r>
              <a:rPr lang="en-US" sz="1300" dirty="0" smtClean="0">
                <a:solidFill>
                  <a:schemeClr val="dk1"/>
                </a:solidFill>
              </a:rPr>
              <a:t>During your meeting, a referral </a:t>
            </a:r>
            <a:r>
              <a:rPr lang="en-US" sz="1300" dirty="0">
                <a:solidFill>
                  <a:schemeClr val="dk1"/>
                </a:solidFill>
              </a:rPr>
              <a:t>to an appropriate career center </a:t>
            </a:r>
            <a:r>
              <a:rPr lang="en-US" sz="1300" dirty="0" smtClean="0">
                <a:solidFill>
                  <a:schemeClr val="dk1"/>
                </a:solidFill>
              </a:rPr>
              <a:t>activity, such </a:t>
            </a:r>
            <a:r>
              <a:rPr lang="en-US" sz="1300" dirty="0">
                <a:solidFill>
                  <a:schemeClr val="dk1"/>
                </a:solidFill>
              </a:rPr>
              <a:t>as attending a resume workshop or </a:t>
            </a:r>
            <a:r>
              <a:rPr lang="en-US" sz="1300" dirty="0" smtClean="0">
                <a:solidFill>
                  <a:schemeClr val="dk1"/>
                </a:solidFill>
              </a:rPr>
              <a:t>updating </a:t>
            </a:r>
            <a:r>
              <a:rPr lang="en-US" sz="1300" dirty="0">
                <a:solidFill>
                  <a:schemeClr val="dk1"/>
                </a:solidFill>
              </a:rPr>
              <a:t>your </a:t>
            </a:r>
            <a:r>
              <a:rPr lang="en-US" sz="1300" dirty="0" smtClean="0">
                <a:solidFill>
                  <a:schemeClr val="dk1"/>
                </a:solidFill>
              </a:rPr>
              <a:t>resume </a:t>
            </a:r>
            <a:r>
              <a:rPr lang="en-US" sz="1300" dirty="0"/>
              <a:t>is known as </a:t>
            </a:r>
            <a:r>
              <a:rPr lang="en-US" sz="1300" dirty="0" smtClean="0"/>
              <a:t>an </a:t>
            </a:r>
            <a:r>
              <a:rPr lang="en-US" sz="1300" dirty="0"/>
              <a:t>interim </a:t>
            </a:r>
            <a:r>
              <a:rPr lang="en-US" sz="1300" dirty="0" smtClean="0"/>
              <a:t>service</a:t>
            </a:r>
            <a:r>
              <a:rPr lang="en-US" sz="1300" dirty="0" smtClean="0">
                <a:solidFill>
                  <a:schemeClr val="dk1"/>
                </a:solidFill>
              </a:rPr>
              <a:t>.</a:t>
            </a:r>
            <a:r>
              <a:rPr lang="en-US" sz="1300" dirty="0">
                <a:solidFill>
                  <a:schemeClr val="dk1"/>
                </a:solidFill>
              </a:rPr>
              <a:t>  You and </a:t>
            </a:r>
            <a:r>
              <a:rPr lang="en-US" sz="1300" dirty="0"/>
              <a:t>MassHire staff</a:t>
            </a:r>
            <a:r>
              <a:rPr lang="en-US" sz="1300" dirty="0">
                <a:solidFill>
                  <a:schemeClr val="dk1"/>
                </a:solidFill>
              </a:rPr>
              <a:t> will identify the appropriate service for your job search.</a:t>
            </a:r>
            <a:endParaRPr sz="1300" dirty="0">
              <a:solidFill>
                <a:schemeClr val="dk1"/>
              </a:solidFill>
            </a:endParaRPr>
          </a:p>
          <a:p>
            <a:pPr marL="0" lvl="0" indent="0" algn="l" rtl="0">
              <a:lnSpc>
                <a:spcPct val="100000"/>
              </a:lnSpc>
              <a:spcBef>
                <a:spcPts val="0"/>
              </a:spcBef>
              <a:spcAft>
                <a:spcPts val="0"/>
              </a:spcAft>
              <a:buSzPts val="1400"/>
              <a:buNone/>
            </a:pPr>
            <a:r>
              <a:rPr lang="en-US" sz="1300" dirty="0">
                <a:solidFill>
                  <a:schemeClr val="dk1"/>
                </a:solidFill>
              </a:rPr>
              <a:t> </a:t>
            </a:r>
            <a:endParaRPr dirty="0"/>
          </a:p>
          <a:p>
            <a:pPr marL="0" lvl="0" indent="0" algn="l" rtl="0">
              <a:lnSpc>
                <a:spcPct val="100000"/>
              </a:lnSpc>
              <a:spcBef>
                <a:spcPts val="0"/>
              </a:spcBef>
              <a:spcAft>
                <a:spcPts val="0"/>
              </a:spcAft>
              <a:buSzPts val="1400"/>
              <a:buNone/>
            </a:pPr>
            <a:r>
              <a:rPr lang="en-US" sz="1300" dirty="0"/>
              <a:t>MassHire Career Centers offer many workshops and opportunities to work on any career challenges you may face in looking for employment.  These workshops are designed to help you in your job search, and to enhance your skills. It is also an opportunity to be engaged with MassHire staff while using Career Center services. </a:t>
            </a:r>
            <a:endParaRPr dirty="0"/>
          </a:p>
          <a:p>
            <a:pPr marL="0" lvl="0" indent="0" algn="l" rtl="0">
              <a:lnSpc>
                <a:spcPct val="100000"/>
              </a:lnSpc>
              <a:spcBef>
                <a:spcPts val="0"/>
              </a:spcBef>
              <a:spcAft>
                <a:spcPts val="0"/>
              </a:spcAft>
              <a:buSzPts val="1400"/>
              <a:buNone/>
            </a:pPr>
            <a:r>
              <a:rPr lang="en-US" sz="1300" dirty="0"/>
              <a:t> </a:t>
            </a:r>
            <a:endParaRPr dirty="0"/>
          </a:p>
          <a:p>
            <a:pPr marL="0" lvl="0" indent="0" algn="l" rtl="0">
              <a:lnSpc>
                <a:spcPct val="100000"/>
              </a:lnSpc>
              <a:spcBef>
                <a:spcPts val="0"/>
              </a:spcBef>
              <a:spcAft>
                <a:spcPts val="0"/>
              </a:spcAft>
              <a:buSzPts val="1400"/>
              <a:buNone/>
            </a:pPr>
            <a:r>
              <a:rPr lang="en-US" sz="1300" dirty="0"/>
              <a:t>At your initial RESEA meeting, you will have the opportunity to choose from a variety of workshops or other options, such as setting up a full JobQuest profile, or using JobQuest to search for  job fairs and recruitments. </a:t>
            </a:r>
            <a:endParaRPr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solidFill>
                  <a:schemeClr val="dk1"/>
                </a:solidFill>
              </a:rPr>
              <a:t>The interim service </a:t>
            </a:r>
            <a:r>
              <a:rPr lang="en-US" sz="1300" dirty="0"/>
              <a:t>referral is part of your career action plan.</a:t>
            </a:r>
            <a:endParaRPr sz="1300" dirty="0"/>
          </a:p>
          <a:p>
            <a:pPr marL="0" lvl="0" indent="234950" algn="l" rtl="0">
              <a:lnSpc>
                <a:spcPct val="100000"/>
              </a:lnSpc>
              <a:spcBef>
                <a:spcPts val="0"/>
              </a:spcBef>
              <a:spcAft>
                <a:spcPts val="0"/>
              </a:spcAft>
              <a:buSzPts val="1400"/>
              <a:buNone/>
            </a:pPr>
            <a:endParaRPr sz="1400" dirty="0"/>
          </a:p>
          <a:p>
            <a:pPr marL="0" lvl="0" indent="234950" algn="l" rtl="0">
              <a:lnSpc>
                <a:spcPct val="100000"/>
              </a:lnSpc>
              <a:spcBef>
                <a:spcPts val="0"/>
              </a:spcBef>
              <a:spcAft>
                <a:spcPts val="0"/>
              </a:spcAft>
              <a:buSzPts val="1400"/>
              <a:buNone/>
            </a:pPr>
            <a:endParaRPr sz="1400" dirty="0"/>
          </a:p>
        </p:txBody>
      </p:sp>
      <p:sp>
        <p:nvSpPr>
          <p:cNvPr id="221" name="Google Shape;2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508000" y="4572000"/>
            <a:ext cx="5842000" cy="39278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Script:</a:t>
            </a:r>
            <a:endParaRPr dirty="0"/>
          </a:p>
          <a:p>
            <a:pPr marL="0" lvl="0" indent="0" algn="l" rtl="0">
              <a:lnSpc>
                <a:spcPct val="100000"/>
              </a:lnSpc>
              <a:spcBef>
                <a:spcPts val="0"/>
              </a:spcBef>
              <a:spcAft>
                <a:spcPts val="0"/>
              </a:spcAft>
              <a:buSzPts val="1400"/>
              <a:buNone/>
            </a:pPr>
            <a:r>
              <a:rPr lang="en-US" sz="1400" dirty="0" err="1">
                <a:solidFill>
                  <a:schemeClr val="tx1"/>
                </a:solidFill>
                <a:latin typeface="Calibri"/>
                <a:ea typeface="Calibri"/>
                <a:cs typeface="Calibri"/>
                <a:sym typeface="Calibri"/>
              </a:rPr>
              <a:t>MassHire</a:t>
            </a:r>
            <a:r>
              <a:rPr lang="en-US" sz="1400" dirty="0">
                <a:solidFill>
                  <a:schemeClr val="tx1"/>
                </a:solidFill>
                <a:latin typeface="Calibri"/>
                <a:ea typeface="Calibri"/>
                <a:cs typeface="Calibri"/>
                <a:sym typeface="Calibri"/>
              </a:rPr>
              <a:t> </a:t>
            </a:r>
            <a:r>
              <a:rPr lang="en-US" sz="1400" dirty="0" smtClean="0">
                <a:solidFill>
                  <a:schemeClr val="tx1"/>
                </a:solidFill>
                <a:latin typeface="Calibri"/>
                <a:ea typeface="Calibri"/>
                <a:cs typeface="Calibri"/>
                <a:sym typeface="Calibri"/>
              </a:rPr>
              <a:t>staff </a:t>
            </a:r>
            <a:r>
              <a:rPr lang="en-US" sz="1400" dirty="0">
                <a:solidFill>
                  <a:schemeClr val="tx1"/>
                </a:solidFill>
                <a:latin typeface="Calibri"/>
                <a:ea typeface="Calibri"/>
                <a:cs typeface="Calibri"/>
                <a:sym typeface="Calibri"/>
              </a:rPr>
              <a:t>look forward to setting up your one-on-one Initial RESEA </a:t>
            </a:r>
            <a:r>
              <a:rPr lang="en-US" sz="1400" dirty="0" smtClean="0">
                <a:solidFill>
                  <a:schemeClr val="tx1"/>
                </a:solidFill>
                <a:latin typeface="Calibri"/>
                <a:ea typeface="Calibri"/>
                <a:cs typeface="Calibri"/>
                <a:sym typeface="Calibri"/>
              </a:rPr>
              <a:t>meeting.  They will work </a:t>
            </a:r>
            <a:r>
              <a:rPr lang="en-US" sz="1400" dirty="0">
                <a:solidFill>
                  <a:schemeClr val="tx1"/>
                </a:solidFill>
                <a:latin typeface="Calibri"/>
                <a:ea typeface="Calibri"/>
                <a:cs typeface="Calibri"/>
                <a:sym typeface="Calibri"/>
              </a:rPr>
              <a:t>with </a:t>
            </a:r>
            <a:r>
              <a:rPr lang="en-US" sz="1400" dirty="0" smtClean="0">
                <a:solidFill>
                  <a:schemeClr val="tx1"/>
                </a:solidFill>
                <a:latin typeface="Calibri"/>
                <a:ea typeface="Calibri"/>
                <a:cs typeface="Calibri"/>
                <a:sym typeface="Calibri"/>
              </a:rPr>
              <a:t>you to help you meet your UI eligibility requirements to continue collecting UI benefits, </a:t>
            </a:r>
            <a:r>
              <a:rPr lang="en-US" sz="1400" dirty="0">
                <a:solidFill>
                  <a:schemeClr val="tx1"/>
                </a:solidFill>
                <a:sym typeface="Calibri"/>
              </a:rPr>
              <a:t>and introduce you to additional Career Center services.  </a:t>
            </a:r>
            <a:endParaRPr dirty="0">
              <a:solidFill>
                <a:schemeClr val="tx1"/>
              </a:solidFill>
            </a:endParaRPr>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dirty="0" smtClean="0">
                <a:latin typeface="Calibri"/>
                <a:ea typeface="Calibri"/>
                <a:cs typeface="Calibri"/>
                <a:sym typeface="Calibri"/>
              </a:rPr>
              <a:t>We </a:t>
            </a:r>
            <a:r>
              <a:rPr lang="en-US" sz="1400" dirty="0" smtClean="0">
                <a:solidFill>
                  <a:schemeClr val="tx1"/>
                </a:solidFill>
                <a:latin typeface="Calibri"/>
                <a:ea typeface="Calibri"/>
                <a:cs typeface="Calibri"/>
                <a:sym typeface="Calibri"/>
              </a:rPr>
              <a:t>are excited for </a:t>
            </a:r>
            <a:r>
              <a:rPr lang="en-US" sz="1400" dirty="0" smtClean="0">
                <a:latin typeface="Calibri"/>
                <a:ea typeface="Calibri"/>
                <a:cs typeface="Calibri"/>
                <a:sym typeface="Calibri"/>
              </a:rPr>
              <a:t>your </a:t>
            </a:r>
            <a:r>
              <a:rPr lang="en-US" sz="1400" dirty="0">
                <a:latin typeface="Calibri"/>
                <a:ea typeface="Calibri"/>
                <a:cs typeface="Calibri"/>
                <a:sym typeface="Calibri"/>
              </a:rPr>
              <a:t>continued engagement with the MassHire Career Center system as you move forward in your job search.</a:t>
            </a:r>
            <a:endParaRPr sz="14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strike="sngStrike" dirty="0"/>
              <a:t>If you get a job, please notify MassHire staff and we wish you the best in your future job.</a:t>
            </a:r>
            <a:endParaRPr sz="1400" strike="sngStrike" dirty="0"/>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p:txBody>
      </p:sp>
      <p:sp>
        <p:nvSpPr>
          <p:cNvPr id="231" name="Google Shape;23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16</a:t>
            </a:fld>
            <a:endParaRPr sz="1200">
              <a:solidFill>
                <a:srgbClr val="000000"/>
              </a:solidFill>
              <a:latin typeface="Calibri"/>
              <a:ea typeface="Calibri"/>
              <a:cs typeface="Calibri"/>
              <a:sym typeface="Calibri"/>
            </a:endParaRPr>
          </a:p>
        </p:txBody>
      </p:sp>
      <p:sp>
        <p:nvSpPr>
          <p:cNvPr id="232" name="Google Shape;23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1" dirty="0" smtClean="0">
                <a:latin typeface="Calibri"/>
                <a:ea typeface="Calibri"/>
                <a:cs typeface="Calibri"/>
                <a:sym typeface="Calibri"/>
              </a:rPr>
              <a:t>Script: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smtClean="0">
                <a:sym typeface="Calibri"/>
              </a:rPr>
              <a:t>After your Initial RESEA meeting, you will</a:t>
            </a:r>
            <a:r>
              <a:rPr lang="en-US" sz="1400" baseline="0" dirty="0" smtClean="0">
                <a:sym typeface="Calibri"/>
              </a:rPr>
              <a:t> have</a:t>
            </a:r>
            <a:r>
              <a:rPr lang="en-US" sz="1400" dirty="0" smtClean="0">
                <a:sym typeface="Calibri"/>
              </a:rPr>
              <a:t> an individualized career meeting, called a RESEA</a:t>
            </a:r>
            <a:r>
              <a:rPr lang="en-US" sz="1400" baseline="0" dirty="0" smtClean="0">
                <a:sym typeface="Calibri"/>
              </a:rPr>
              <a:t> Review where you will have</a:t>
            </a:r>
            <a:r>
              <a:rPr lang="en-US" sz="1400" dirty="0" smtClean="0">
                <a:sym typeface="Calibri"/>
              </a:rPr>
              <a:t> the opportunity to ask questions and get</a:t>
            </a:r>
            <a:r>
              <a:rPr lang="en-US" sz="1400" baseline="0" dirty="0" smtClean="0">
                <a:sym typeface="Calibri"/>
              </a:rPr>
              <a:t> </a:t>
            </a:r>
            <a:r>
              <a:rPr lang="en-US" sz="1400" dirty="0" smtClean="0">
                <a:sym typeface="Calibri"/>
              </a:rPr>
              <a:t>help with your RESEA requirements.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smtClean="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smtClean="0"/>
              <a:t>MassHire staff</a:t>
            </a:r>
            <a:r>
              <a:rPr lang="en-US" sz="1400" dirty="0" smtClean="0">
                <a:sym typeface="Calibri"/>
              </a:rPr>
              <a:t> will set up your second RESEA meeting</a:t>
            </a:r>
            <a:r>
              <a:rPr lang="en-US" sz="1400" dirty="0" smtClean="0"/>
              <a:t>, and t</a:t>
            </a:r>
            <a:r>
              <a:rPr lang="en-US" sz="1400" dirty="0" smtClean="0">
                <a:sym typeface="Calibri"/>
              </a:rPr>
              <a:t>hey will remind </a:t>
            </a:r>
            <a:r>
              <a:rPr lang="en-US" sz="1400" dirty="0" smtClean="0">
                <a:solidFill>
                  <a:schemeClr val="tx1"/>
                </a:solidFill>
                <a:sym typeface="Calibri"/>
              </a:rPr>
              <a:t>you </a:t>
            </a:r>
            <a:r>
              <a:rPr lang="en-US" sz="1400" dirty="0" smtClean="0">
                <a:sym typeface="Calibri"/>
              </a:rPr>
              <a:t>to be prepared to present your resume, work search logs, LMI worksheet and UI Eligibility RESEA Questionnaire in order to have an effective meeting.</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smtClean="0">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smtClean="0">
                <a:sym typeface="Calibri"/>
              </a:rPr>
              <a:t>Working with a MassHire Career Center is a partnership so please let us know when you find a job!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smtClean="0">
                <a:solidFill>
                  <a:schemeClr val="tx1"/>
                </a:solidFill>
                <a:sym typeface="Calibri"/>
              </a:rPr>
              <a:t>We not only want to help you prepare</a:t>
            </a:r>
            <a:r>
              <a:rPr lang="en-US" sz="1400" baseline="0" dirty="0" smtClean="0">
                <a:solidFill>
                  <a:schemeClr val="tx1"/>
                </a:solidFill>
                <a:sym typeface="Calibri"/>
              </a:rPr>
              <a:t> for your new job, we also</a:t>
            </a:r>
            <a:r>
              <a:rPr lang="en-US" sz="1400" dirty="0" smtClean="0">
                <a:solidFill>
                  <a:schemeClr val="tx1"/>
                </a:solidFill>
                <a:sym typeface="Calibri"/>
              </a:rPr>
              <a:t> </a:t>
            </a:r>
            <a:r>
              <a:rPr lang="en-US" sz="1400" baseline="0" dirty="0" smtClean="0">
                <a:solidFill>
                  <a:schemeClr val="tx1"/>
                </a:solidFill>
                <a:sym typeface="Calibri"/>
              </a:rPr>
              <a:t>want to celebrate your success and update our database!</a:t>
            </a:r>
            <a:endParaRPr lang="en-US" sz="1400" dirty="0" smtClean="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smtClean="0">
              <a:solidFill>
                <a:schemeClr val="tx1"/>
              </a:solidFill>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r>
              <a:rPr lang="en-US" sz="1200" dirty="0" smtClean="0">
                <a:latin typeface="Calibri"/>
                <a:ea typeface="Calibri"/>
                <a:cs typeface="Calibri"/>
                <a:sym typeface="Calibri"/>
              </a:rPr>
              <a: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082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1" dirty="0" smtClean="0"/>
              <a:t>Script:</a:t>
            </a:r>
            <a:endParaRPr sz="3400" b="1" dirty="0">
              <a:solidFill>
                <a:schemeClr val="lt1"/>
              </a:solidFill>
            </a:endParaRPr>
          </a:p>
          <a:p>
            <a:pPr marL="0" lvl="0" indent="0" algn="l" rtl="0">
              <a:lnSpc>
                <a:spcPct val="100000"/>
              </a:lnSpc>
              <a:spcBef>
                <a:spcPts val="0"/>
              </a:spcBef>
              <a:spcAft>
                <a:spcPts val="0"/>
              </a:spcAft>
              <a:buSzPts val="1400"/>
              <a:buNone/>
            </a:pPr>
            <a:endParaRPr lang="en-US" sz="1400" dirty="0" smtClean="0"/>
          </a:p>
          <a:p>
            <a:pPr marL="0" lvl="0" indent="0" algn="l" rtl="0">
              <a:lnSpc>
                <a:spcPct val="100000"/>
              </a:lnSpc>
              <a:spcBef>
                <a:spcPts val="0"/>
              </a:spcBef>
              <a:spcAft>
                <a:spcPts val="0"/>
              </a:spcAft>
              <a:buSzPts val="1400"/>
              <a:buNone/>
            </a:pPr>
            <a:r>
              <a:rPr lang="en-US" sz="1400" dirty="0" smtClean="0"/>
              <a:t>Remember</a:t>
            </a:r>
            <a:r>
              <a:rPr lang="en-US" sz="1400" dirty="0"/>
              <a:t>, failure to complete your two RESEA meetings will affect your unemployment benefits.</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Thank you for your participation in this Initial RESEA Orientation, and MassHire staff look forward to working with you!</a:t>
            </a:r>
            <a:endParaRPr sz="1400" dirty="0"/>
          </a:p>
        </p:txBody>
      </p:sp>
      <p:sp>
        <p:nvSpPr>
          <p:cNvPr id="241" name="Google Shape;24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495afef9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8495afef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solidFill>
                  <a:schemeClr val="tx1"/>
                </a:solidFill>
              </a:rPr>
              <a:t>RESEA is federal program </a:t>
            </a:r>
            <a:r>
              <a:rPr lang="en-US" sz="1400" dirty="0"/>
              <a:t>to help unemployment customers get back to work </a:t>
            </a:r>
            <a:r>
              <a:rPr lang="en-US" sz="1400" dirty="0" smtClean="0"/>
              <a:t>sooner.  Those who </a:t>
            </a:r>
            <a:r>
              <a:rPr lang="en-US" sz="1400" dirty="0"/>
              <a:t>are receiving unemployment benefits are </a:t>
            </a:r>
            <a:r>
              <a:rPr lang="en-US" sz="1400" dirty="0" smtClean="0"/>
              <a:t>selected.</a:t>
            </a:r>
            <a:endParaRPr sz="1400"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One of the benefits of being selected for the RESEA program is receiving re-employment and job search services through the MassHire Career Center system.</a:t>
            </a:r>
            <a:endParaRPr sz="1400" dirty="0"/>
          </a:p>
        </p:txBody>
      </p:sp>
      <p:sp>
        <p:nvSpPr>
          <p:cNvPr id="121" name="Google Shape;121;g8495afef91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000" y="4343400"/>
            <a:ext cx="5664200" cy="4205514"/>
          </a:xfrm>
        </p:spPr>
        <p:txBody>
          <a:bodyPr/>
          <a:lstStyle/>
          <a:p>
            <a:pPr marL="0" lvl="0" indent="0"/>
            <a:r>
              <a:rPr lang="en-US" sz="1350" dirty="0"/>
              <a:t>Script</a:t>
            </a:r>
            <a:r>
              <a:rPr lang="en-US" sz="1350" dirty="0" smtClean="0"/>
              <a:t>: Please </a:t>
            </a:r>
            <a:r>
              <a:rPr lang="en-US" sz="1350" dirty="0"/>
              <a:t>d</a:t>
            </a:r>
            <a:r>
              <a:rPr lang="en-US" sz="1350" dirty="0" smtClean="0"/>
              <a:t>o not read words in parenthesis</a:t>
            </a:r>
            <a:r>
              <a:rPr lang="en-US" sz="1350" dirty="0" smtClean="0">
                <a:solidFill>
                  <a:schemeClr val="tx1"/>
                </a:solidFill>
              </a:rPr>
              <a:t>; boxes will each be a pushout</a:t>
            </a:r>
            <a:endParaRPr lang="en-US" sz="1350" dirty="0">
              <a:solidFill>
                <a:schemeClr val="tx1"/>
              </a:solidFill>
            </a:endParaRPr>
          </a:p>
          <a:p>
            <a:pPr marL="0" lvl="0" indent="0"/>
            <a:endParaRPr lang="en-US" sz="1350" dirty="0"/>
          </a:p>
          <a:p>
            <a:pPr marL="0" indent="0"/>
            <a:r>
              <a:rPr lang="en-US" sz="1350" dirty="0" smtClean="0"/>
              <a:t>(</a:t>
            </a:r>
            <a:r>
              <a:rPr lang="en-US" sz="1350" b="1" strike="sngStrike" dirty="0" smtClean="0"/>
              <a:t>Yellow box – push out</a:t>
            </a:r>
            <a:r>
              <a:rPr lang="en-US" sz="1350" dirty="0" smtClean="0"/>
              <a:t>) In the letter you received from the Department of Unemployment Assistance, there were </a:t>
            </a:r>
            <a:r>
              <a:rPr lang="en-US" sz="1350" dirty="0"/>
              <a:t>2 RESEA </a:t>
            </a:r>
            <a:r>
              <a:rPr lang="en-US" sz="1350" dirty="0" smtClean="0"/>
              <a:t>meeting deadline dates that you </a:t>
            </a:r>
            <a:r>
              <a:rPr lang="en-US" sz="1350" dirty="0"/>
              <a:t>must </a:t>
            </a:r>
            <a:r>
              <a:rPr lang="en-US" sz="1350" dirty="0" smtClean="0"/>
              <a:t>attend in order to keep collecting your unemployment benefits. </a:t>
            </a:r>
          </a:p>
          <a:p>
            <a:pPr marL="0" indent="0"/>
            <a:endParaRPr lang="en-US" sz="1350" dirty="0" smtClean="0"/>
          </a:p>
          <a:p>
            <a:pPr marL="0" indent="0"/>
            <a:r>
              <a:rPr lang="en-US" sz="1350" dirty="0" smtClean="0"/>
              <a:t>(</a:t>
            </a:r>
            <a:r>
              <a:rPr lang="en-US" sz="1350" b="1" strike="sngStrike" dirty="0" smtClean="0"/>
              <a:t>Purple box – push out</a:t>
            </a:r>
            <a:r>
              <a:rPr lang="en-US" sz="1350" dirty="0" smtClean="0"/>
              <a:t>) The first </a:t>
            </a:r>
            <a:r>
              <a:rPr lang="en-US" sz="1350" strike="sngStrike" dirty="0" smtClean="0"/>
              <a:t>meeting</a:t>
            </a:r>
            <a:r>
              <a:rPr lang="en-US" sz="1350" dirty="0" smtClean="0"/>
              <a:t> is your Initial RESEA </a:t>
            </a:r>
            <a:r>
              <a:rPr lang="en-US" sz="1350" dirty="0" smtClean="0">
                <a:solidFill>
                  <a:srgbClr val="FF0000"/>
                </a:solidFill>
              </a:rPr>
              <a:t>meeting</a:t>
            </a:r>
            <a:r>
              <a:rPr lang="en-US" sz="1350" dirty="0" smtClean="0"/>
              <a:t> </a:t>
            </a:r>
            <a:r>
              <a:rPr lang="en-US" sz="1350" strike="sngStrike" dirty="0" smtClean="0"/>
              <a:t>Review</a:t>
            </a:r>
            <a:r>
              <a:rPr lang="en-US" sz="1350" dirty="0" smtClean="0"/>
              <a:t> and the second </a:t>
            </a:r>
            <a:r>
              <a:rPr lang="en-US" sz="1350" strike="sngStrike" dirty="0" smtClean="0"/>
              <a:t>meeting </a:t>
            </a:r>
            <a:r>
              <a:rPr lang="en-US" sz="1350" dirty="0" smtClean="0"/>
              <a:t>is your RESEA Review </a:t>
            </a:r>
            <a:r>
              <a:rPr lang="en-US" sz="1350" dirty="0" smtClean="0">
                <a:solidFill>
                  <a:srgbClr val="FF0000"/>
                </a:solidFill>
              </a:rPr>
              <a:t>meeting</a:t>
            </a:r>
            <a:r>
              <a:rPr lang="en-US" sz="1350" dirty="0" smtClean="0"/>
              <a:t>.  Both of these meetings will be scheduled based on your three and five week deadline dates.  This means</a:t>
            </a:r>
            <a:r>
              <a:rPr lang="en-US" sz="1350" baseline="0" dirty="0" smtClean="0"/>
              <a:t> you will have two meetings with </a:t>
            </a:r>
            <a:r>
              <a:rPr lang="en-US" sz="1350" baseline="0" dirty="0" err="1" smtClean="0"/>
              <a:t>MassHire</a:t>
            </a:r>
            <a:r>
              <a:rPr lang="en-US" sz="1350" baseline="0" dirty="0" smtClean="0"/>
              <a:t> staff.</a:t>
            </a:r>
            <a:endParaRPr lang="en-US" sz="1350" dirty="0"/>
          </a:p>
          <a:p>
            <a:pPr marL="0" indent="0"/>
            <a:endParaRPr lang="en-US" sz="1350" dirty="0" smtClean="0"/>
          </a:p>
          <a:p>
            <a:pPr marL="0" lvl="0" indent="0"/>
            <a:r>
              <a:rPr lang="en-US" sz="1350" dirty="0" smtClean="0"/>
              <a:t>(</a:t>
            </a:r>
            <a:r>
              <a:rPr lang="en-US" sz="1350" b="1" strike="sngStrike" dirty="0" smtClean="0"/>
              <a:t>Green box – push out</a:t>
            </a:r>
            <a:r>
              <a:rPr lang="en-US" sz="1350" dirty="0" smtClean="0"/>
              <a:t>) </a:t>
            </a:r>
            <a:r>
              <a:rPr lang="en-US" sz="1350" dirty="0" err="1" smtClean="0"/>
              <a:t>MassHire</a:t>
            </a:r>
            <a:r>
              <a:rPr lang="en-US" sz="1350" dirty="0" smtClean="0"/>
              <a:t> staff will set up your one-on-one Initial RESEA meeting today.</a:t>
            </a:r>
          </a:p>
          <a:p>
            <a:pPr marL="0" lvl="0" indent="0"/>
            <a:endParaRPr lang="en-US" sz="1350" dirty="0"/>
          </a:p>
          <a:p>
            <a:pPr marL="0" lvl="0" indent="0"/>
            <a:r>
              <a:rPr lang="en-US" sz="1350" dirty="0" smtClean="0"/>
              <a:t>(</a:t>
            </a:r>
            <a:r>
              <a:rPr lang="en-US" sz="1350" b="1" strike="sngStrike" dirty="0" smtClean="0"/>
              <a:t>Blue box – push out</a:t>
            </a:r>
            <a:r>
              <a:rPr lang="en-US" sz="1350" dirty="0" smtClean="0"/>
              <a:t>) Failure to attend both RESEA meetings by your deadline dates may affect your unemployment benefits</a:t>
            </a:r>
          </a:p>
          <a:p>
            <a:pPr marL="0" lvl="0" indent="0"/>
            <a:endParaRPr lang="en-US" sz="1350" dirty="0" smtClean="0"/>
          </a:p>
          <a:p>
            <a:pPr marL="0" lvl="0" indent="0"/>
            <a:r>
              <a:rPr lang="en-US" sz="1350" dirty="0" smtClean="0"/>
              <a:t>A </a:t>
            </a:r>
            <a:r>
              <a:rPr lang="en-US" sz="1350" dirty="0"/>
              <a:t>benefit </a:t>
            </a:r>
            <a:r>
              <a:rPr lang="en-US" sz="1350" dirty="0" smtClean="0"/>
              <a:t>of these RESEA meetings is </a:t>
            </a:r>
            <a:r>
              <a:rPr lang="en-US" sz="1350" dirty="0"/>
              <a:t>receiving </a:t>
            </a:r>
            <a:r>
              <a:rPr lang="en-US" sz="1350" dirty="0" smtClean="0"/>
              <a:t>re-employment </a:t>
            </a:r>
            <a:r>
              <a:rPr lang="en-US" sz="1350" dirty="0"/>
              <a:t>services early in your claim, and this will help you jumpstart your job search planning.</a:t>
            </a:r>
          </a:p>
          <a:p>
            <a:pPr marL="0" lvl="0" indent="0"/>
            <a:endParaRPr lang="en-US" sz="1350" dirty="0"/>
          </a:p>
          <a:p>
            <a:pPr marL="0" lvl="0" indent="0"/>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357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720089" y="4251975"/>
            <a:ext cx="5506539" cy="43586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dirty="0"/>
              <a:t>Script: </a:t>
            </a:r>
            <a:endParaRPr dirty="0"/>
          </a:p>
          <a:p>
            <a:pPr marL="0" lvl="0" indent="0"/>
            <a:endParaRPr lang="en-US" sz="1400" dirty="0" smtClean="0">
              <a:latin typeface="Calibri" panose="020F0502020204030204" pitchFamily="34" charset="0"/>
              <a:ea typeface="Calibri" panose="020F0502020204030204" pitchFamily="34" charset="0"/>
            </a:endParaRPr>
          </a:p>
          <a:p>
            <a:pPr marL="0" lvl="0" indent="0"/>
            <a:r>
              <a:rPr lang="en-US" sz="1400" dirty="0" smtClean="0">
                <a:latin typeface="Calibri" panose="020F0502020204030204" pitchFamily="34" charset="0"/>
                <a:ea typeface="Calibri" panose="020F0502020204030204" pitchFamily="34" charset="0"/>
              </a:rPr>
              <a:t>The </a:t>
            </a:r>
            <a:r>
              <a:rPr lang="en-US" sz="1400" dirty="0">
                <a:latin typeface="Calibri" panose="020F0502020204030204" pitchFamily="34" charset="0"/>
                <a:ea typeface="Calibri" panose="020F0502020204030204" pitchFamily="34" charset="0"/>
              </a:rPr>
              <a:t>purpose of this presentation is to explain the requirements of the RESEA program and to have you be successful in completing these requirements. </a:t>
            </a:r>
            <a:endParaRPr lang="en-US" sz="1400" dirty="0" smtClean="0">
              <a:latin typeface="Calibri" panose="020F0502020204030204" pitchFamily="34" charset="0"/>
              <a:ea typeface="Calibri" panose="020F0502020204030204" pitchFamily="34" charset="0"/>
            </a:endParaRPr>
          </a:p>
          <a:p>
            <a:pPr marL="0" lvl="0" indent="0"/>
            <a:endParaRPr lang="en-US" sz="1400" dirty="0">
              <a:latin typeface="Calibri" panose="020F0502020204030204" pitchFamily="34" charset="0"/>
              <a:ea typeface="Calibri" panose="020F0502020204030204" pitchFamily="34" charset="0"/>
            </a:endParaRPr>
          </a:p>
          <a:p>
            <a:pPr marL="0" lvl="0" indent="0"/>
            <a:r>
              <a:rPr lang="en-US" sz="1400" dirty="0" smtClean="0">
                <a:latin typeface="Calibri" panose="020F0502020204030204" pitchFamily="34" charset="0"/>
                <a:ea typeface="Calibri" panose="020F0502020204030204" pitchFamily="34" charset="0"/>
              </a:rPr>
              <a:t>Nationwide </a:t>
            </a:r>
            <a:r>
              <a:rPr lang="en-US" sz="1400" dirty="0">
                <a:latin typeface="Calibri" panose="020F0502020204030204" pitchFamily="34" charset="0"/>
                <a:ea typeface="Calibri" panose="020F0502020204030204" pitchFamily="34" charset="0"/>
              </a:rPr>
              <a:t>research by the United States Department of Labor indicates that UI claimants return to work sooner when they participate in mandatory programs like RESEA.</a:t>
            </a:r>
            <a:endParaRPr sz="1400" dirty="0"/>
          </a:p>
          <a:p>
            <a:pPr marL="0" lvl="0" indent="0" algn="l" rtl="0">
              <a:lnSpc>
                <a:spcPct val="100000"/>
              </a:lnSpc>
              <a:spcBef>
                <a:spcPts val="0"/>
              </a:spcBef>
              <a:spcAft>
                <a:spcPts val="0"/>
              </a:spcAft>
              <a:buSzPts val="1400"/>
              <a:buNone/>
            </a:pPr>
            <a:endParaRPr lang="en-US" sz="1400" dirty="0" smtClean="0"/>
          </a:p>
          <a:p>
            <a:pPr marL="0" lvl="0" indent="0"/>
            <a:r>
              <a:rPr lang="en-US" sz="1400" dirty="0"/>
              <a:t>This presentation will help you prepare for your one-one </a:t>
            </a:r>
            <a:r>
              <a:rPr lang="en-US" sz="1400" dirty="0" smtClean="0"/>
              <a:t>Initial </a:t>
            </a:r>
            <a:r>
              <a:rPr lang="en-US" sz="1400" dirty="0" smtClean="0">
                <a:solidFill>
                  <a:srgbClr val="FF0000"/>
                </a:solidFill>
              </a:rPr>
              <a:t>RESEA</a:t>
            </a:r>
            <a:r>
              <a:rPr lang="en-US" sz="1400" dirty="0" smtClean="0"/>
              <a:t> </a:t>
            </a:r>
            <a:r>
              <a:rPr lang="en-US" sz="1400" strike="sngStrike" dirty="0"/>
              <a:t>Review</a:t>
            </a:r>
            <a:r>
              <a:rPr lang="en-US" sz="1400" dirty="0"/>
              <a:t> meeting and provide you an introduction to re-employment services.</a:t>
            </a:r>
            <a:endParaRPr lang="en-US" sz="1400" dirty="0" smtClean="0"/>
          </a:p>
        </p:txBody>
      </p:sp>
      <p:sp>
        <p:nvSpPr>
          <p:cNvPr id="135" name="Google Shape;13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2" name="Google Shape;14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Calibri"/>
                <a:ea typeface="Calibri"/>
                <a:cs typeface="Calibri"/>
                <a:sym typeface="Calibri"/>
              </a:rPr>
              <a:t>5</a:t>
            </a:fld>
            <a:endParaRPr sz="1200">
              <a:solidFill>
                <a:srgbClr val="000000"/>
              </a:solidFill>
              <a:latin typeface="Calibri"/>
              <a:ea typeface="Calibri"/>
              <a:cs typeface="Calibri"/>
              <a:sym typeface="Calibri"/>
            </a:endParaRPr>
          </a:p>
        </p:txBody>
      </p:sp>
      <p:sp>
        <p:nvSpPr>
          <p:cNvPr id="143" name="Google Shape;143;p4:notes"/>
          <p:cNvSpPr txBox="1">
            <a:spLocks noGrp="1"/>
          </p:cNvSpPr>
          <p:nvPr>
            <p:ph type="body" idx="1"/>
          </p:nvPr>
        </p:nvSpPr>
        <p:spPr>
          <a:xfrm>
            <a:off x="733300" y="4382092"/>
            <a:ext cx="5686213" cy="426942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en-US" sz="1400" dirty="0">
                <a:solidFill>
                  <a:srgbClr val="000000"/>
                </a:solidFill>
                <a:latin typeface="Calibri"/>
                <a:ea typeface="Calibri"/>
                <a:cs typeface="Calibri"/>
                <a:sym typeface="Calibri"/>
              </a:rPr>
              <a:t>Script:</a:t>
            </a:r>
            <a:endParaRPr sz="14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600"/>
              <a:buFont typeface="Calibri"/>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strike="noStrike" dirty="0">
                <a:solidFill>
                  <a:srgbClr val="000000"/>
                </a:solidFill>
                <a:latin typeface="Calibri"/>
                <a:ea typeface="Calibri"/>
                <a:cs typeface="Calibri"/>
                <a:sym typeface="Calibri"/>
              </a:rPr>
              <a:t>During this orientation, these are the RESEA components that will be discussed to prepare you for your one-on-one Initial RESEA meeting</a:t>
            </a:r>
            <a:r>
              <a:rPr lang="en-US" sz="1400" strike="noStrike" dirty="0" smtClean="0">
                <a:solidFill>
                  <a:srgbClr val="000000"/>
                </a:solidFill>
                <a:latin typeface="Calibri"/>
                <a:ea typeface="Calibri"/>
                <a:cs typeface="Calibri"/>
                <a:sym typeface="Calibri"/>
              </a:rPr>
              <a:t>.</a:t>
            </a: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r>
              <a:rPr lang="en-US" sz="1400" strike="noStrike" dirty="0" smtClean="0">
                <a:solidFill>
                  <a:srgbClr val="000000"/>
                </a:solidFill>
                <a:latin typeface="Calibri"/>
                <a:ea typeface="Calibri"/>
                <a:cs typeface="Calibri"/>
                <a:sym typeface="Calibri"/>
              </a:rPr>
              <a:t>In the Career Center Seminar, you learned about the Individual</a:t>
            </a:r>
            <a:r>
              <a:rPr lang="en-US" sz="1400" strike="noStrike" baseline="0" dirty="0" smtClean="0">
                <a:solidFill>
                  <a:srgbClr val="000000"/>
                </a:solidFill>
                <a:latin typeface="Calibri"/>
                <a:ea typeface="Calibri"/>
                <a:cs typeface="Calibri"/>
                <a:sym typeface="Calibri"/>
              </a:rPr>
              <a:t> Needs Assessment (INA) and the Career Action Plan </a:t>
            </a:r>
            <a:r>
              <a:rPr lang="en-US" sz="1400" strike="noStrike" baseline="0" dirty="0" smtClean="0">
                <a:solidFill>
                  <a:schemeClr val="tx1"/>
                </a:solidFill>
                <a:latin typeface="Calibri"/>
                <a:ea typeface="Calibri"/>
                <a:cs typeface="Calibri"/>
                <a:sym typeface="Calibri"/>
              </a:rPr>
              <a:t>(CAP) </a:t>
            </a:r>
            <a:r>
              <a:rPr lang="en-US" sz="1400" strike="noStrike" baseline="0" dirty="0" smtClean="0">
                <a:solidFill>
                  <a:srgbClr val="000000"/>
                </a:solidFill>
                <a:latin typeface="Calibri"/>
                <a:ea typeface="Calibri"/>
                <a:cs typeface="Calibri"/>
                <a:sym typeface="Calibri"/>
              </a:rPr>
              <a:t>which you and </a:t>
            </a:r>
            <a:r>
              <a:rPr lang="en-US" sz="1400" strike="noStrike" baseline="0" dirty="0" err="1" smtClean="0">
                <a:solidFill>
                  <a:srgbClr val="000000"/>
                </a:solidFill>
                <a:latin typeface="Calibri"/>
                <a:ea typeface="Calibri"/>
                <a:cs typeface="Calibri"/>
                <a:sym typeface="Calibri"/>
              </a:rPr>
              <a:t>MassHire</a:t>
            </a:r>
            <a:r>
              <a:rPr lang="en-US" sz="1400" strike="noStrike" baseline="0" dirty="0" smtClean="0">
                <a:solidFill>
                  <a:srgbClr val="000000"/>
                </a:solidFill>
                <a:latin typeface="Calibri"/>
                <a:ea typeface="Calibri"/>
                <a:cs typeface="Calibri"/>
                <a:sym typeface="Calibri"/>
              </a:rPr>
              <a:t> staff will go over together to work on your job search goals.</a:t>
            </a:r>
          </a:p>
          <a:p>
            <a:pPr marL="0" lvl="0" indent="0" algn="l" rtl="0">
              <a:lnSpc>
                <a:spcPct val="100000"/>
              </a:lnSpc>
              <a:spcBef>
                <a:spcPts val="0"/>
              </a:spcBef>
              <a:spcAft>
                <a:spcPts val="0"/>
              </a:spcAft>
              <a:buSzPts val="1400"/>
              <a:buNone/>
            </a:pPr>
            <a:endParaRPr lang="en-US" sz="1400" strike="noStrike" baseline="0" dirty="0" smtClean="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strike="noStrike" baseline="0" dirty="0" smtClean="0">
                <a:solidFill>
                  <a:srgbClr val="000000"/>
                </a:solidFill>
                <a:latin typeface="Calibri"/>
                <a:ea typeface="Calibri"/>
                <a:cs typeface="Calibri"/>
                <a:sym typeface="Calibri"/>
              </a:rPr>
              <a:t>There are several </a:t>
            </a:r>
            <a:r>
              <a:rPr lang="en-US" sz="1400" strike="noStrike" dirty="0" smtClean="0">
                <a:solidFill>
                  <a:srgbClr val="000000"/>
                </a:solidFill>
                <a:latin typeface="Calibri"/>
                <a:ea typeface="Calibri"/>
                <a:cs typeface="Calibri"/>
                <a:sym typeface="Calibri"/>
              </a:rPr>
              <a:t>requirements, such as completing a JobQuest profile, an explanation of labor market information (LMI), the significance of an updated resume, completing your work search logs, and the UI Eligibility Questionnaire, along with scheduling your RESEA meetings.</a:t>
            </a:r>
          </a:p>
          <a:p>
            <a:pPr marL="0" lvl="0" indent="0" algn="l" rtl="0">
              <a:lnSpc>
                <a:spcPct val="100000"/>
              </a:lnSpc>
              <a:spcBef>
                <a:spcPts val="0"/>
              </a:spcBef>
              <a:spcAft>
                <a:spcPts val="0"/>
              </a:spcAft>
              <a:buSzPts val="1400"/>
              <a:buNone/>
            </a:pPr>
            <a:endParaRPr lang="en-US" sz="1400" dirty="0">
              <a:solidFill>
                <a:srgbClr val="000000"/>
              </a:solidFill>
            </a:endParaRPr>
          </a:p>
          <a:p>
            <a:pPr marL="0" lvl="0" indent="0" algn="l" rtl="0">
              <a:lnSpc>
                <a:spcPct val="100000"/>
              </a:lnSpc>
              <a:spcBef>
                <a:spcPts val="0"/>
              </a:spcBef>
              <a:spcAft>
                <a:spcPts val="0"/>
              </a:spcAft>
              <a:buSzPts val="1400"/>
              <a:buNone/>
            </a:pPr>
            <a:r>
              <a:rPr lang="en-US" sz="1400" strike="noStrike" dirty="0" smtClean="0">
                <a:solidFill>
                  <a:srgbClr val="FF0000"/>
                </a:solidFill>
              </a:rPr>
              <a:t>The remainder of this orientation will explain these requirements.</a:t>
            </a:r>
            <a:endParaRPr lang="en-US" sz="1400" strike="noStrike" dirty="0">
              <a:solidFill>
                <a:srgbClr val="FF0000"/>
              </a:solidFill>
            </a:endParaRPr>
          </a:p>
          <a:p>
            <a:pPr marL="0" lvl="0" indent="0" algn="l" rtl="0">
              <a:lnSpc>
                <a:spcPct val="100000"/>
              </a:lnSpc>
              <a:spcBef>
                <a:spcPts val="0"/>
              </a:spcBef>
              <a:spcAft>
                <a:spcPts val="0"/>
              </a:spcAft>
              <a:buSzPts val="1400"/>
              <a:buNone/>
            </a:pPr>
            <a:endParaRPr strike="noStrike" dirty="0"/>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strike="noStrike" dirty="0">
              <a:solidFill>
                <a:srgbClr val="000000"/>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4960" y="738130"/>
            <a:ext cx="4877029" cy="3455280"/>
          </a:xfrm>
          <a:prstGeom prst="rect">
            <a:avLst/>
          </a:prstGeom>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725713" y="4343400"/>
            <a:ext cx="5138057" cy="444225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accent6"/>
              </a:buClr>
              <a:buSzPts val="1100"/>
              <a:buFont typeface="Arial"/>
              <a:buNone/>
            </a:pPr>
            <a:r>
              <a:rPr lang="en-US" sz="1500" b="1" dirty="0" smtClean="0">
                <a:solidFill>
                  <a:srgbClr val="000000"/>
                </a:solidFill>
              </a:rPr>
              <a:t>Script:</a:t>
            </a:r>
          </a:p>
          <a:p>
            <a:pPr marL="0" lvl="0" indent="0" algn="l" rtl="0">
              <a:lnSpc>
                <a:spcPct val="115000"/>
              </a:lnSpc>
              <a:spcBef>
                <a:spcPts val="0"/>
              </a:spcBef>
              <a:spcAft>
                <a:spcPts val="0"/>
              </a:spcAft>
              <a:buClr>
                <a:schemeClr val="accent6"/>
              </a:buClr>
              <a:buSzPts val="1100"/>
              <a:buFont typeface="Arial"/>
              <a:buNone/>
            </a:pPr>
            <a:endParaRPr lang="en-US" sz="1500" b="1" dirty="0">
              <a:solidFill>
                <a:srgbClr val="000000"/>
              </a:solidFill>
            </a:endParaRPr>
          </a:p>
          <a:p>
            <a:pPr marL="0" lvl="0" indent="0" algn="l" rtl="0">
              <a:lnSpc>
                <a:spcPct val="115000"/>
              </a:lnSpc>
              <a:spcBef>
                <a:spcPts val="0"/>
              </a:spcBef>
              <a:spcAft>
                <a:spcPts val="0"/>
              </a:spcAft>
              <a:buClr>
                <a:schemeClr val="accent6"/>
              </a:buClr>
              <a:buSzPts val="1100"/>
              <a:buFont typeface="Arial"/>
              <a:buNone/>
            </a:pPr>
            <a:r>
              <a:rPr lang="en-US" sz="1500" dirty="0" smtClean="0"/>
              <a:t>As </a:t>
            </a:r>
            <a:r>
              <a:rPr lang="en-US" sz="1500" dirty="0"/>
              <a:t>discussed during the CCS,  the INA is a job search tool to help you identify your </a:t>
            </a:r>
            <a:r>
              <a:rPr lang="en-US" sz="1500" dirty="0" smtClean="0"/>
              <a:t>reemployment goals. </a:t>
            </a:r>
            <a:r>
              <a:rPr lang="en-US" sz="1500" dirty="0"/>
              <a:t> </a:t>
            </a:r>
            <a:endParaRPr lang="en-US" sz="1500" dirty="0" smtClean="0"/>
          </a:p>
          <a:p>
            <a:pPr marL="0" lvl="0" indent="0" algn="l" rtl="0">
              <a:lnSpc>
                <a:spcPct val="115000"/>
              </a:lnSpc>
              <a:spcBef>
                <a:spcPts val="0"/>
              </a:spcBef>
              <a:spcAft>
                <a:spcPts val="0"/>
              </a:spcAft>
              <a:buClr>
                <a:schemeClr val="accent6"/>
              </a:buClr>
              <a:buSzPts val="1100"/>
              <a:buFont typeface="Arial"/>
              <a:buNone/>
            </a:pPr>
            <a:endParaRPr lang="en-US" sz="1500" dirty="0"/>
          </a:p>
          <a:p>
            <a:pPr marL="0" lvl="0" indent="0">
              <a:lnSpc>
                <a:spcPct val="115000"/>
              </a:lnSpc>
              <a:buClr>
                <a:schemeClr val="accent6"/>
              </a:buClr>
              <a:buSzPts val="1100"/>
            </a:pPr>
            <a:r>
              <a:rPr lang="en-US" sz="1500" dirty="0" smtClean="0"/>
              <a:t>When </a:t>
            </a:r>
            <a:r>
              <a:rPr lang="en-US" sz="1500" dirty="0"/>
              <a:t>you have your one-on-one Initial RESEA meeting, </a:t>
            </a:r>
            <a:r>
              <a:rPr lang="en-US" sz="1500" dirty="0" err="1"/>
              <a:t>MassHire</a:t>
            </a:r>
            <a:r>
              <a:rPr lang="en-US" sz="1500" dirty="0"/>
              <a:t> staff </a:t>
            </a:r>
            <a:r>
              <a:rPr lang="en-US" sz="1500" dirty="0" smtClean="0"/>
              <a:t>will work with you to help you develop your INA, identify barriers, and answer any questions you may have regarding </a:t>
            </a:r>
            <a:r>
              <a:rPr lang="en-US" sz="1500" dirty="0"/>
              <a:t>your reemployment needs. </a:t>
            </a:r>
            <a:endParaRPr lang="en-US" sz="1500" dirty="0" smtClean="0"/>
          </a:p>
          <a:p>
            <a:pPr marL="0" lvl="0" indent="0">
              <a:lnSpc>
                <a:spcPct val="115000"/>
              </a:lnSpc>
              <a:buClr>
                <a:schemeClr val="accent6"/>
              </a:buClr>
              <a:buSzPts val="1100"/>
            </a:pPr>
            <a:endParaRPr lang="en-US" sz="1500" dirty="0"/>
          </a:p>
          <a:p>
            <a:pPr marL="0" lvl="0" indent="0">
              <a:lnSpc>
                <a:spcPct val="115000"/>
              </a:lnSpc>
              <a:buClr>
                <a:schemeClr val="accent6"/>
              </a:buClr>
              <a:buSzPts val="1100"/>
            </a:pPr>
            <a:endParaRPr sz="1500" dirty="0"/>
          </a:p>
        </p:txBody>
      </p:sp>
      <p:sp>
        <p:nvSpPr>
          <p:cNvPr id="151" name="Google Shape;15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8" name="Google Shape;158;p7:notes"/>
          <p:cNvSpPr txBox="1">
            <a:spLocks noGrp="1"/>
          </p:cNvSpPr>
          <p:nvPr>
            <p:ph type="body" idx="1"/>
          </p:nvPr>
        </p:nvSpPr>
        <p:spPr>
          <a:xfrm>
            <a:off x="609599" y="4151085"/>
            <a:ext cx="5602515" cy="4252686"/>
          </a:xfrm>
          <a:prstGeom prst="rect">
            <a:avLst/>
          </a:prstGeom>
          <a:noFill/>
          <a:ln>
            <a:noFill/>
          </a:ln>
        </p:spPr>
        <p:txBody>
          <a:bodyPr spcFirstLastPara="1" wrap="square" lIns="91425" tIns="45700" rIns="91425" bIns="45700" anchor="t" anchorCtr="0">
            <a:noAutofit/>
          </a:bodyPr>
          <a:lstStyle/>
          <a:p>
            <a:pPr marL="152400" lvl="0" indent="-90488" algn="l" rtl="0">
              <a:lnSpc>
                <a:spcPct val="100000"/>
              </a:lnSpc>
              <a:spcBef>
                <a:spcPts val="0"/>
              </a:spcBef>
              <a:spcAft>
                <a:spcPts val="0"/>
              </a:spcAft>
              <a:buClr>
                <a:srgbClr val="000000"/>
              </a:buClr>
              <a:buSzPts val="1200"/>
              <a:buNone/>
            </a:pPr>
            <a:r>
              <a:rPr lang="en-US" sz="1400" dirty="0" smtClean="0">
                <a:solidFill>
                  <a:srgbClr val="000000"/>
                </a:solidFill>
                <a:latin typeface="Calibri"/>
                <a:ea typeface="Calibri"/>
                <a:cs typeface="Calibri"/>
                <a:sym typeface="Calibri"/>
              </a:rPr>
              <a:t>Script:</a:t>
            </a:r>
            <a:endParaRPr dirty="0" smtClean="0"/>
          </a:p>
          <a:p>
            <a:pPr marL="152400" lvl="0" indent="0" algn="l" rtl="0">
              <a:lnSpc>
                <a:spcPct val="100000"/>
              </a:lnSpc>
              <a:spcBef>
                <a:spcPts val="0"/>
              </a:spcBef>
              <a:spcAft>
                <a:spcPts val="0"/>
              </a:spcAft>
              <a:buClr>
                <a:srgbClr val="000000"/>
              </a:buClr>
              <a:buSzPts val="1200"/>
              <a:buNone/>
            </a:pPr>
            <a:endParaRPr sz="1400" dirty="0" smtClean="0">
              <a:solidFill>
                <a:srgbClr val="000000"/>
              </a:solidFill>
              <a:latin typeface="Calibri"/>
              <a:ea typeface="Calibri"/>
              <a:cs typeface="Calibri"/>
              <a:sym typeface="Calibri"/>
            </a:endParaRPr>
          </a:p>
          <a:p>
            <a:pPr marL="63500" lvl="0" indent="0" algn="l" rtl="0">
              <a:lnSpc>
                <a:spcPct val="100000"/>
              </a:lnSpc>
              <a:spcBef>
                <a:spcPts val="0"/>
              </a:spcBef>
              <a:spcAft>
                <a:spcPts val="0"/>
              </a:spcAft>
              <a:buSzPts val="2600"/>
              <a:buNone/>
            </a:pPr>
            <a:r>
              <a:rPr lang="en-US" sz="1500" dirty="0" smtClean="0">
                <a:solidFill>
                  <a:schemeClr val="tx1"/>
                </a:solidFill>
                <a:sym typeface="Calibri"/>
              </a:rPr>
              <a:t>Once you have completed your INA, you are now ready to develop your Career Action Plan.</a:t>
            </a:r>
            <a:endParaRPr lang="en-US" sz="1500" dirty="0">
              <a:solidFill>
                <a:schemeClr val="tx1"/>
              </a:solidFill>
            </a:endParaRPr>
          </a:p>
          <a:p>
            <a:pPr marL="63500" lvl="0" indent="0" algn="l" rtl="0">
              <a:lnSpc>
                <a:spcPct val="100000"/>
              </a:lnSpc>
              <a:spcBef>
                <a:spcPts val="0"/>
              </a:spcBef>
              <a:spcAft>
                <a:spcPts val="0"/>
              </a:spcAft>
              <a:buSzPts val="2600"/>
              <a:buNone/>
            </a:pPr>
            <a:endParaRPr lang="en-US" sz="1500" dirty="0" smtClean="0">
              <a:solidFill>
                <a:schemeClr val="tx1"/>
              </a:solidFill>
            </a:endParaRPr>
          </a:p>
          <a:p>
            <a:pPr marL="63500" lvl="0" indent="0" algn="l" rtl="0">
              <a:lnSpc>
                <a:spcPct val="100000"/>
              </a:lnSpc>
              <a:spcBef>
                <a:spcPts val="0"/>
              </a:spcBef>
              <a:spcAft>
                <a:spcPts val="0"/>
              </a:spcAft>
              <a:buSzPts val="2600"/>
              <a:buNone/>
            </a:pPr>
            <a:r>
              <a:rPr lang="en-US" sz="1500" dirty="0" smtClean="0"/>
              <a:t>As </a:t>
            </a:r>
            <a:r>
              <a:rPr lang="en-US" sz="1500" dirty="0"/>
              <a:t>discussed during the CCS,  your </a:t>
            </a:r>
            <a:r>
              <a:rPr lang="en-US" sz="1500" dirty="0" smtClean="0"/>
              <a:t>CAP lays </a:t>
            </a:r>
            <a:r>
              <a:rPr lang="en-US" sz="1500" dirty="0"/>
              <a:t>out how you will use </a:t>
            </a:r>
            <a:r>
              <a:rPr lang="en-US" sz="1500" dirty="0" err="1"/>
              <a:t>MassHire</a:t>
            </a:r>
            <a:r>
              <a:rPr lang="en-US" sz="1500" dirty="0"/>
              <a:t> services to achieve your job search </a:t>
            </a:r>
            <a:r>
              <a:rPr lang="en-US" sz="1500" dirty="0" smtClean="0"/>
              <a:t>plan.</a:t>
            </a:r>
          </a:p>
          <a:p>
            <a:pPr marL="63500" lvl="0" indent="0" algn="l" rtl="0">
              <a:lnSpc>
                <a:spcPct val="100000"/>
              </a:lnSpc>
              <a:spcBef>
                <a:spcPts val="0"/>
              </a:spcBef>
              <a:spcAft>
                <a:spcPts val="0"/>
              </a:spcAft>
              <a:buSzPts val="2600"/>
              <a:buNone/>
            </a:pPr>
            <a:endParaRPr lang="en-US" sz="1500" dirty="0"/>
          </a:p>
          <a:p>
            <a:pPr marL="63500" lvl="0" indent="0" algn="l" rtl="0">
              <a:lnSpc>
                <a:spcPct val="100000"/>
              </a:lnSpc>
              <a:spcBef>
                <a:spcPts val="0"/>
              </a:spcBef>
              <a:spcAft>
                <a:spcPts val="0"/>
              </a:spcAft>
              <a:buSzPts val="2600"/>
              <a:buNone/>
            </a:pPr>
            <a:r>
              <a:rPr lang="en-US" sz="1500" dirty="0" smtClean="0"/>
              <a:t>When </a:t>
            </a:r>
            <a:r>
              <a:rPr lang="en-US" sz="1500" dirty="0"/>
              <a:t>you meet with </a:t>
            </a:r>
            <a:r>
              <a:rPr lang="en-US" sz="1500" dirty="0" err="1"/>
              <a:t>MassHire</a:t>
            </a:r>
            <a:r>
              <a:rPr lang="en-US" sz="1500" dirty="0"/>
              <a:t> Career Center staff, you will discuss your </a:t>
            </a:r>
            <a:r>
              <a:rPr lang="en-US" sz="1500" dirty="0" smtClean="0"/>
              <a:t>job search plan </a:t>
            </a:r>
            <a:r>
              <a:rPr lang="en-US" sz="1500" dirty="0"/>
              <a:t>and how we can help you overcome any barriers to re-employment. </a:t>
            </a:r>
          </a:p>
          <a:p>
            <a:pPr marL="0" lvl="0" indent="0" algn="l" rtl="0">
              <a:lnSpc>
                <a:spcPct val="100000"/>
              </a:lnSpc>
              <a:spcBef>
                <a:spcPts val="0"/>
              </a:spcBef>
              <a:spcAft>
                <a:spcPts val="0"/>
              </a:spcAft>
              <a:buSzPts val="1400"/>
              <a:buNone/>
            </a:pPr>
            <a:endParaRPr sz="1500" b="1" i="1" dirty="0">
              <a:sym typeface="Calibri"/>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3"/>
          <a:srcRect r="947"/>
          <a:stretch/>
        </p:blipFill>
        <p:spPr>
          <a:xfrm>
            <a:off x="769257" y="431810"/>
            <a:ext cx="5161280" cy="3356419"/>
          </a:xfrm>
          <a:prstGeom prst="rect">
            <a:avLst/>
          </a:prstGeom>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3:notes"/>
          <p:cNvSpPr txBox="1">
            <a:spLocks noGrp="1"/>
          </p:cNvSpPr>
          <p:nvPr>
            <p:ph type="body" idx="1"/>
          </p:nvPr>
        </p:nvSpPr>
        <p:spPr>
          <a:xfrm>
            <a:off x="574586" y="4343400"/>
            <a:ext cx="5665573" cy="424454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300" b="1" u="sng" dirty="0"/>
              <a:t>NOTE:</a:t>
            </a:r>
            <a:r>
              <a:rPr lang="en-US" sz="1300" dirty="0"/>
              <a:t> on the red, bold words below, can you have a circle or arrow point to each one on the top navigation bar in conjunction with the voiceover?</a:t>
            </a:r>
            <a:endParaRPr sz="1300" dirty="0"/>
          </a:p>
          <a:p>
            <a:pPr marL="0" lvl="0" indent="0" algn="l" rtl="0">
              <a:lnSpc>
                <a:spcPct val="100000"/>
              </a:lnSpc>
              <a:spcBef>
                <a:spcPts val="0"/>
              </a:spcBef>
              <a:spcAft>
                <a:spcPts val="0"/>
              </a:spcAft>
              <a:buSzPts val="1400"/>
              <a:buNone/>
            </a:pPr>
            <a:endParaRPr sz="1300" b="1" dirty="0"/>
          </a:p>
          <a:p>
            <a:pPr marL="0" lvl="0" indent="0" algn="l" rtl="0">
              <a:lnSpc>
                <a:spcPct val="100000"/>
              </a:lnSpc>
              <a:spcBef>
                <a:spcPts val="0"/>
              </a:spcBef>
              <a:spcAft>
                <a:spcPts val="0"/>
              </a:spcAft>
              <a:buSzPts val="1400"/>
              <a:buNone/>
            </a:pPr>
            <a:r>
              <a:rPr lang="en-US" sz="1300" b="1" dirty="0"/>
              <a:t>Script</a:t>
            </a:r>
            <a:r>
              <a:rPr lang="en-US" sz="1300" dirty="0"/>
              <a:t>:</a:t>
            </a:r>
            <a:endParaRPr dirty="0"/>
          </a:p>
          <a:p>
            <a:pPr marL="0" lvl="0" indent="0" algn="l" rtl="0">
              <a:lnSpc>
                <a:spcPct val="100000"/>
              </a:lnSpc>
              <a:spcBef>
                <a:spcPts val="0"/>
              </a:spcBef>
              <a:spcAft>
                <a:spcPts val="0"/>
              </a:spcAft>
              <a:buSzPts val="1400"/>
              <a:buNone/>
            </a:pPr>
            <a:r>
              <a:rPr lang="en-US" sz="1300" dirty="0"/>
              <a:t>JobQuest is the state’s online job board and is another essential part of creating your career action plan and finding a job. </a:t>
            </a:r>
            <a:endParaRPr sz="1300" dirty="0"/>
          </a:p>
          <a:p>
            <a:pPr marL="0" lvl="0" indent="0" algn="l" rtl="0">
              <a:lnSpc>
                <a:spcPct val="100000"/>
              </a:lnSpc>
              <a:spcBef>
                <a:spcPts val="0"/>
              </a:spcBef>
              <a:spcAft>
                <a:spcPts val="0"/>
              </a:spcAft>
              <a:buSzPts val="1400"/>
              <a:buNone/>
            </a:pPr>
            <a:endParaRPr sz="1300" dirty="0"/>
          </a:p>
          <a:p>
            <a:pPr marL="285750" lvl="0" indent="-285750" algn="l" rtl="0">
              <a:lnSpc>
                <a:spcPct val="100000"/>
              </a:lnSpc>
              <a:spcBef>
                <a:spcPts val="0"/>
              </a:spcBef>
              <a:spcAft>
                <a:spcPts val="0"/>
              </a:spcAft>
              <a:buSzPts val="1400"/>
              <a:buFont typeface="Arial"/>
              <a:buChar char="•"/>
            </a:pPr>
            <a:r>
              <a:rPr lang="en-US" sz="1300" dirty="0"/>
              <a:t>JobQuest is a valuable tool where you can </a:t>
            </a:r>
            <a:r>
              <a:rPr lang="en-US" sz="1300" b="1" dirty="0">
                <a:solidFill>
                  <a:srgbClr val="FF0000"/>
                </a:solidFill>
              </a:rPr>
              <a:t>find jobs </a:t>
            </a:r>
            <a:r>
              <a:rPr lang="en-US" sz="1300" dirty="0"/>
              <a:t>by occupation and location and check the most recent job postings closest to you!</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b="1" dirty="0">
                <a:solidFill>
                  <a:srgbClr val="FF0000"/>
                </a:solidFill>
              </a:rPr>
              <a:t>Explore training </a:t>
            </a:r>
            <a:r>
              <a:rPr lang="en-US" sz="1300" dirty="0"/>
              <a:t>options and schools to upgrade your skills, and</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dirty="0"/>
              <a:t>You can view and </a:t>
            </a:r>
            <a:r>
              <a:rPr lang="en-US" sz="1300" dirty="0" smtClean="0"/>
              <a:t>prepare for </a:t>
            </a:r>
            <a:r>
              <a:rPr lang="en-US" sz="1300" dirty="0"/>
              <a:t>upcoming </a:t>
            </a:r>
            <a:r>
              <a:rPr lang="en-US" sz="1300" b="1" dirty="0">
                <a:solidFill>
                  <a:srgbClr val="FF0000"/>
                </a:solidFill>
              </a:rPr>
              <a:t>job fairs and recruitments</a:t>
            </a:r>
            <a:r>
              <a:rPr lang="en-US" sz="1300" dirty="0"/>
              <a:t>.</a:t>
            </a:r>
            <a:endParaRPr dirty="0"/>
          </a:p>
          <a:p>
            <a:pPr marL="285750" lvl="0" indent="-196850" algn="l" rtl="0">
              <a:lnSpc>
                <a:spcPct val="100000"/>
              </a:lnSpc>
              <a:spcBef>
                <a:spcPts val="0"/>
              </a:spcBef>
              <a:spcAft>
                <a:spcPts val="0"/>
              </a:spcAft>
              <a:buSzPts val="1400"/>
              <a:buFont typeface="Arial"/>
              <a:buNone/>
            </a:pPr>
            <a:endParaRPr sz="1300" dirty="0"/>
          </a:p>
          <a:p>
            <a:pPr marL="285750" lvl="0" indent="-285750" algn="l" rtl="0">
              <a:lnSpc>
                <a:spcPct val="100000"/>
              </a:lnSpc>
              <a:spcBef>
                <a:spcPts val="0"/>
              </a:spcBef>
              <a:spcAft>
                <a:spcPts val="0"/>
              </a:spcAft>
              <a:buSzPts val="1400"/>
              <a:buFont typeface="Arial"/>
              <a:buChar char="•"/>
            </a:pPr>
            <a:r>
              <a:rPr lang="en-US" sz="1300" dirty="0"/>
              <a:t>On the </a:t>
            </a:r>
            <a:r>
              <a:rPr lang="en-US" sz="1300" b="1" dirty="0">
                <a:solidFill>
                  <a:srgbClr val="FF0000"/>
                </a:solidFill>
              </a:rPr>
              <a:t>My JobQuest </a:t>
            </a:r>
            <a:r>
              <a:rPr lang="en-US" sz="1300" dirty="0"/>
              <a:t>tab, you can do </a:t>
            </a:r>
            <a:r>
              <a:rPr lang="en-US" sz="1300" dirty="0" smtClean="0"/>
              <a:t>skills and job matches, then </a:t>
            </a:r>
            <a:r>
              <a:rPr lang="en-US" sz="1300" dirty="0"/>
              <a:t>upload your resume for potential employers to view</a:t>
            </a:r>
            <a:endParaRPr sz="1300" dirty="0"/>
          </a:p>
          <a:p>
            <a:pPr marL="0" lvl="0" indent="0" algn="l" rtl="0">
              <a:lnSpc>
                <a:spcPct val="100000"/>
              </a:lnSpc>
              <a:spcBef>
                <a:spcPts val="0"/>
              </a:spcBef>
              <a:spcAft>
                <a:spcPts val="0"/>
              </a:spcAft>
              <a:buSzPts val="1400"/>
              <a:buNone/>
            </a:pPr>
            <a:endParaRPr sz="1300" dirty="0"/>
          </a:p>
          <a:p>
            <a:pPr marL="0" lvl="0" indent="0" algn="l" rtl="0">
              <a:lnSpc>
                <a:spcPct val="100000"/>
              </a:lnSpc>
              <a:spcBef>
                <a:spcPts val="0"/>
              </a:spcBef>
              <a:spcAft>
                <a:spcPts val="0"/>
              </a:spcAft>
              <a:buSzPts val="1400"/>
              <a:buNone/>
            </a:pPr>
            <a:r>
              <a:rPr lang="en-US" sz="1300" dirty="0"/>
              <a:t>In preparation for your Initial RESEA meeting, you must be registered on JobQuest. </a:t>
            </a:r>
            <a:r>
              <a:rPr lang="en-US" sz="1300" dirty="0" err="1" smtClean="0"/>
              <a:t>MassHire</a:t>
            </a:r>
            <a:r>
              <a:rPr lang="en-US" sz="1300" dirty="0" smtClean="0"/>
              <a:t> </a:t>
            </a:r>
            <a:r>
              <a:rPr lang="en-US" sz="1300" dirty="0"/>
              <a:t>Career Center staff can review the many features and discuss how to best use this tool in your job search.</a:t>
            </a:r>
            <a:endParaRPr sz="1300" dirty="0"/>
          </a:p>
        </p:txBody>
      </p:sp>
      <p:sp>
        <p:nvSpPr>
          <p:cNvPr id="167" name="Google Shape;1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495aff0d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8495aff0d0_2_0:notes"/>
          <p:cNvSpPr txBox="1">
            <a:spLocks noGrp="1"/>
          </p:cNvSpPr>
          <p:nvPr>
            <p:ph type="body" idx="1"/>
          </p:nvPr>
        </p:nvSpPr>
        <p:spPr>
          <a:xfrm>
            <a:off x="556055" y="4343399"/>
            <a:ext cx="5795318" cy="423218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300" b="1" dirty="0"/>
              <a:t>Note for voiceover:  fly in each bullet</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Script: </a:t>
            </a:r>
            <a:r>
              <a:rPr lang="en-US" sz="1300" b="1" dirty="0"/>
              <a:t>(Please do not read words in parenthesis)</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 </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There are many benefits to using JobQuest in your job search</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skills match</a:t>
            </a:r>
            <a:r>
              <a:rPr lang="en-US" sz="1300" i="1" dirty="0"/>
              <a:t>)  </a:t>
            </a:r>
            <a:r>
              <a:rPr lang="en-US" sz="1300" dirty="0"/>
              <a:t>Once you enter your skills into the system, it will then select jobs that match to your individual skill set</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job Match</a:t>
            </a:r>
            <a:r>
              <a:rPr lang="en-US" sz="1300" i="1" dirty="0"/>
              <a:t>)    </a:t>
            </a:r>
            <a:r>
              <a:rPr lang="en-US" sz="1300" dirty="0"/>
              <a:t>Job Match is similar, where once you enter your occupation, JobQuest will match you with appropriate jobs.</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upload resume</a:t>
            </a:r>
            <a:r>
              <a:rPr lang="en-US" sz="1300" i="1" dirty="0"/>
              <a:t>)  </a:t>
            </a:r>
            <a:r>
              <a:rPr lang="en-US" sz="1300" dirty="0"/>
              <a:t>By uploading your resume, you have the option for employers to view your experience to see if you are a potential candidate.</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Employment History</a:t>
            </a:r>
            <a:r>
              <a:rPr lang="en-US" sz="1300" i="1" dirty="0"/>
              <a:t>)  Entering</a:t>
            </a:r>
            <a:r>
              <a:rPr lang="en-US" sz="1300" dirty="0"/>
              <a:t> your employment history, you can see many of your transferable skills, and it helps you to create or update your resume.</a:t>
            </a:r>
            <a:endParaRPr sz="1300"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locate training</a:t>
            </a:r>
            <a:r>
              <a:rPr lang="en-US" sz="1300" i="1" dirty="0"/>
              <a:t>)  </a:t>
            </a:r>
            <a:r>
              <a:rPr lang="en-US" sz="1300" dirty="0"/>
              <a:t>JobQuest can help you locate training vendors and certification programs in your area. </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Employer recruitments</a:t>
            </a:r>
            <a:r>
              <a:rPr lang="en-US" sz="1300" i="1" dirty="0"/>
              <a:t>)  </a:t>
            </a:r>
            <a:r>
              <a:rPr lang="en-US" sz="1300" dirty="0"/>
              <a:t>The </a:t>
            </a:r>
            <a:r>
              <a:rPr lang="en-US" sz="1300" dirty="0" err="1"/>
              <a:t>MassHire</a:t>
            </a:r>
            <a:r>
              <a:rPr lang="en-US" sz="1300" dirty="0"/>
              <a:t> </a:t>
            </a:r>
            <a:r>
              <a:rPr lang="en-US" sz="1300" dirty="0" smtClean="0"/>
              <a:t>Business </a:t>
            </a:r>
            <a:r>
              <a:rPr lang="en-US" sz="1300" dirty="0"/>
              <a:t>Services team promotes local employer recruitments which are listed on JobQuest.</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Locate events such as job fairs</a:t>
            </a:r>
            <a:r>
              <a:rPr lang="en-US" sz="1300" i="1" dirty="0"/>
              <a:t>)</a:t>
            </a:r>
            <a:r>
              <a:rPr lang="en-US" sz="1300" dirty="0"/>
              <a:t>  You can also find many local </a:t>
            </a:r>
            <a:r>
              <a:rPr lang="en-US" sz="1300" dirty="0" smtClean="0"/>
              <a:t>events, </a:t>
            </a:r>
            <a:r>
              <a:rPr lang="en-US" sz="1300" dirty="0"/>
              <a:t>such as job fairs throughout the state.</a:t>
            </a:r>
            <a:endParaRPr dirty="0"/>
          </a:p>
          <a:p>
            <a:pPr marL="457200" marR="0" lvl="0" indent="-228600" algn="l" rtl="0">
              <a:lnSpc>
                <a:spcPct val="100000"/>
              </a:lnSpc>
              <a:spcBef>
                <a:spcPts val="0"/>
              </a:spcBef>
              <a:spcAft>
                <a:spcPts val="0"/>
              </a:spcAft>
              <a:buClr>
                <a:srgbClr val="000000"/>
              </a:buClr>
              <a:buSzPts val="1400"/>
              <a:buFont typeface="Arial"/>
              <a:buNone/>
            </a:pPr>
            <a:r>
              <a:rPr lang="en-US" sz="1300" dirty="0"/>
              <a:t>*</a:t>
            </a:r>
            <a:r>
              <a:rPr lang="en-US" sz="1300" i="1" dirty="0"/>
              <a:t>(</a:t>
            </a:r>
            <a:r>
              <a:rPr lang="en-US" sz="1300" i="1" strike="sngStrike" dirty="0"/>
              <a:t>Green jobs</a:t>
            </a:r>
            <a:r>
              <a:rPr lang="en-US" sz="1300" i="1" dirty="0"/>
              <a:t>)  </a:t>
            </a:r>
            <a:r>
              <a:rPr lang="en-US" sz="1300" dirty="0"/>
              <a:t>JobQuest even has a list of environmentally conscious “green jobs</a:t>
            </a:r>
            <a:r>
              <a:rPr lang="en-US" sz="1300" dirty="0" smtClean="0"/>
              <a:t>”, </a:t>
            </a:r>
            <a:r>
              <a:rPr lang="en-US" sz="1300" dirty="0"/>
              <a:t>such as solar technicians, water quality and green builders.</a:t>
            </a:r>
            <a:endParaRPr dirty="0"/>
          </a:p>
          <a:p>
            <a:pPr marL="0" lvl="0" indent="0" algn="l" rtl="0">
              <a:lnSpc>
                <a:spcPct val="100000"/>
              </a:lnSpc>
              <a:spcBef>
                <a:spcPts val="0"/>
              </a:spcBef>
              <a:spcAft>
                <a:spcPts val="0"/>
              </a:spcAft>
              <a:buSzPts val="1400"/>
              <a:buNone/>
            </a:pPr>
            <a:endParaRPr dirty="0"/>
          </a:p>
        </p:txBody>
      </p:sp>
      <p:sp>
        <p:nvSpPr>
          <p:cNvPr id="178" name="Google Shape;178;g8495aff0d0_2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9"/>
        <p:cNvGrpSpPr/>
        <p:nvPr/>
      </p:nvGrpSpPr>
      <p:grpSpPr>
        <a:xfrm>
          <a:off x="0" y="0"/>
          <a:ext cx="0" cy="0"/>
          <a:chOff x="0" y="0"/>
          <a:chExt cx="0" cy="0"/>
        </a:xfrm>
      </p:grpSpPr>
      <p:sp>
        <p:nvSpPr>
          <p:cNvPr id="20" name="Google Shape;20;p20"/>
          <p:cNvSpPr/>
          <p:nvPr/>
        </p:nvSpPr>
        <p:spPr>
          <a:xfrm>
            <a:off x="0" y="-14107"/>
            <a:ext cx="9144000" cy="438598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0"/>
          <p:cNvSpPr txBox="1">
            <a:spLocks noGrp="1"/>
          </p:cNvSpPr>
          <p:nvPr>
            <p:ph type="title"/>
          </p:nvPr>
        </p:nvSpPr>
        <p:spPr>
          <a:xfrm>
            <a:off x="457200" y="972490"/>
            <a:ext cx="6400800" cy="1141001"/>
          </a:xfrm>
          <a:prstGeom prst="rect">
            <a:avLst/>
          </a:prstGeom>
          <a:noFill/>
          <a:ln>
            <a:noFill/>
          </a:ln>
        </p:spPr>
        <p:txBody>
          <a:bodyPr spcFirstLastPara="1" wrap="square" lIns="0" tIns="45700" rIns="0" bIns="45700" anchor="b" anchorCtr="0">
            <a:noAutofit/>
          </a:bodyPr>
          <a:lstStyle>
            <a:lvl1pPr lvl="0" algn="l">
              <a:lnSpc>
                <a:spcPct val="80000"/>
              </a:lnSpc>
              <a:spcBef>
                <a:spcPts val="0"/>
              </a:spcBef>
              <a:spcAft>
                <a:spcPts val="0"/>
              </a:spcAft>
              <a:buClr>
                <a:srgbClr val="FFFFFF"/>
              </a:buClr>
              <a:buSzPts val="5400"/>
              <a:buFont typeface="Calibri"/>
              <a:buNone/>
              <a:defRPr sz="5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2286529"/>
            <a:ext cx="6597650" cy="746125"/>
          </a:xfrm>
          <a:prstGeom prst="rect">
            <a:avLst/>
          </a:prstGeom>
          <a:noFill/>
          <a:ln>
            <a:noFill/>
          </a:ln>
        </p:spPr>
        <p:txBody>
          <a:bodyPr spcFirstLastPara="1" wrap="square" lIns="0" tIns="45700" rIns="0" bIns="45700" anchor="t" anchorCtr="0">
            <a:noAutofit/>
          </a:bodyPr>
          <a:lstStyle>
            <a:lvl1pPr marL="457200" lvl="0" indent="-228600" algn="l">
              <a:lnSpc>
                <a:spcPct val="80000"/>
              </a:lnSpc>
              <a:spcBef>
                <a:spcPts val="1800"/>
              </a:spcBef>
              <a:spcAft>
                <a:spcPts val="0"/>
              </a:spcAft>
              <a:buSzPts val="3200"/>
              <a:buNone/>
              <a:defRPr sz="3200">
                <a:solidFill>
                  <a:srgbClr val="FDD809"/>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0"/>
          <p:cNvSpPr txBox="1">
            <a:spLocks noGrp="1"/>
          </p:cNvSpPr>
          <p:nvPr>
            <p:ph type="body" idx="2"/>
          </p:nvPr>
        </p:nvSpPr>
        <p:spPr>
          <a:xfrm>
            <a:off x="457200" y="3870325"/>
            <a:ext cx="5035550" cy="297677"/>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800"/>
              </a:spcBef>
              <a:spcAft>
                <a:spcPts val="0"/>
              </a:spcAft>
              <a:buSzPts val="1800"/>
              <a:buNone/>
              <a:defRPr sz="1800">
                <a:solidFill>
                  <a:srgbClr val="FFFFF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body" idx="3"/>
          </p:nvPr>
        </p:nvSpPr>
        <p:spPr>
          <a:xfrm>
            <a:off x="457200" y="5137133"/>
            <a:ext cx="3229648" cy="1459169"/>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800"/>
              </a:spcBef>
              <a:spcAft>
                <a:spcPts val="0"/>
              </a:spcAft>
              <a:buSzPts val="1800"/>
              <a:buNone/>
              <a:defRPr sz="1800">
                <a:solidFill>
                  <a:srgbClr val="7F7F7F"/>
                </a:solidFill>
              </a:defRPr>
            </a:lvl1pPr>
            <a:lvl2pPr marL="914400" lvl="1" indent="-228600" algn="l">
              <a:lnSpc>
                <a:spcPct val="90000"/>
              </a:lnSpc>
              <a:spcBef>
                <a:spcPts val="900"/>
              </a:spcBef>
              <a:spcAft>
                <a:spcPts val="0"/>
              </a:spcAft>
              <a:buSzPts val="2800"/>
              <a:buNone/>
              <a:defRPr sz="2800">
                <a:solidFill>
                  <a:srgbClr val="FFFFFF"/>
                </a:solidFill>
              </a:defRPr>
            </a:lvl2pPr>
            <a:lvl3pPr marL="1371600" lvl="2" indent="-228600" algn="l">
              <a:lnSpc>
                <a:spcPct val="90000"/>
              </a:lnSpc>
              <a:spcBef>
                <a:spcPts val="900"/>
              </a:spcBef>
              <a:spcAft>
                <a:spcPts val="0"/>
              </a:spcAft>
              <a:buSzPts val="2400"/>
              <a:buNone/>
              <a:defRPr sz="2400">
                <a:solidFill>
                  <a:srgbClr val="FFFFFF"/>
                </a:solidFill>
              </a:defRPr>
            </a:lvl3pPr>
            <a:lvl4pPr marL="1828800" lvl="3" indent="-228600" algn="l">
              <a:lnSpc>
                <a:spcPct val="90000"/>
              </a:lnSpc>
              <a:spcBef>
                <a:spcPts val="900"/>
              </a:spcBef>
              <a:spcAft>
                <a:spcPts val="0"/>
              </a:spcAft>
              <a:buSzPts val="2400"/>
              <a:buNone/>
              <a:defRPr sz="2400">
                <a:solidFill>
                  <a:srgbClr val="FFFFFF"/>
                </a:solidFill>
              </a:defRPr>
            </a:lvl4pPr>
            <a:lvl5pPr marL="2286000" lvl="4" indent="-228600" algn="l">
              <a:lnSpc>
                <a:spcPct val="90000"/>
              </a:lnSpc>
              <a:spcBef>
                <a:spcPts val="900"/>
              </a:spcBef>
              <a:spcAft>
                <a:spcPts val="0"/>
              </a:spcAft>
              <a:buSzPts val="2400"/>
              <a:buNone/>
              <a:defRPr sz="2400">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20"/>
          <p:cNvSpPr/>
          <p:nvPr/>
        </p:nvSpPr>
        <p:spPr>
          <a:xfrm rot="10800000">
            <a:off x="7358302" y="-14108"/>
            <a:ext cx="1801089" cy="4385986"/>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2" name="Google Shape;82;p2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6" name="Google Shape;86;p30"/>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87" name="Google Shape;87;p30"/>
          <p:cNvSpPr>
            <a:spLocks noGrp="1"/>
          </p:cNvSpPr>
          <p:nvPr>
            <p:ph type="chart" idx="2"/>
          </p:nvPr>
        </p:nvSpPr>
        <p:spPr>
          <a:xfrm>
            <a:off x="457200" y="1555750"/>
            <a:ext cx="8229600" cy="4306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 name="Google Shape;91;p31"/>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p:cSld name="Image Slide">
    <p:spTree>
      <p:nvGrpSpPr>
        <p:cNvPr id="1" name="Shape 92"/>
        <p:cNvGrpSpPr/>
        <p:nvPr/>
      </p:nvGrpSpPr>
      <p:grpSpPr>
        <a:xfrm>
          <a:off x="0" y="0"/>
          <a:ext cx="0" cy="0"/>
          <a:chOff x="0" y="0"/>
          <a:chExt cx="0" cy="0"/>
        </a:xfrm>
      </p:grpSpPr>
      <p:sp>
        <p:nvSpPr>
          <p:cNvPr id="93" name="Google Shape;93;p3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 name="Google Shape;95;p3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96" name="Google Shape;96;p32"/>
          <p:cNvSpPr>
            <a:spLocks noGrp="1"/>
          </p:cNvSpPr>
          <p:nvPr>
            <p:ph type="pic" idx="2"/>
          </p:nvPr>
        </p:nvSpPr>
        <p:spPr>
          <a:xfrm>
            <a:off x="0" y="1216122"/>
            <a:ext cx="9144000"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Images">
  <p:cSld name="2 Images">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0" name="Google Shape;100;p3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1" name="Google Shape;101;p33"/>
          <p:cNvSpPr>
            <a:spLocks noGrp="1"/>
          </p:cNvSpPr>
          <p:nvPr>
            <p:ph type="pic" idx="2"/>
          </p:nvPr>
        </p:nvSpPr>
        <p:spPr>
          <a:xfrm>
            <a:off x="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33"/>
          <p:cNvSpPr>
            <a:spLocks noGrp="1"/>
          </p:cNvSpPr>
          <p:nvPr>
            <p:ph type="pic" idx="3"/>
          </p:nvPr>
        </p:nvSpPr>
        <p:spPr>
          <a:xfrm>
            <a:off x="4572000" y="1216122"/>
            <a:ext cx="4582583" cy="4918364"/>
          </a:xfrm>
          <a:prstGeom prst="rect">
            <a:avLst/>
          </a:prstGeom>
          <a:solidFill>
            <a:srgbClr val="D1D3D4"/>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400"/>
              <a:buFont typeface="Arial"/>
              <a:buChar char="•"/>
              <a:defRPr sz="24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03" name="Google Shape;103;p33"/>
          <p:cNvCxnSpPr/>
          <p:nvPr/>
        </p:nvCxnSpPr>
        <p:spPr>
          <a:xfrm>
            <a:off x="4572000" y="1216122"/>
            <a:ext cx="0" cy="4918364"/>
          </a:xfrm>
          <a:prstGeom prst="straightConnector1">
            <a:avLst/>
          </a:prstGeom>
          <a:noFill/>
          <a:ln w="25400" cap="flat" cmpd="sng">
            <a:solidFill>
              <a:srgbClr val="42648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Slide">
  <p:cSld name="Video Slide">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34"/>
          <p:cNvSpPr txBox="1"/>
          <p:nvPr/>
        </p:nvSpPr>
        <p:spPr>
          <a:xfrm>
            <a:off x="6564644" y="6359525"/>
            <a:ext cx="1692771" cy="36207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r>
              <a:rPr lang="en-US" sz="1000" b="0" i="0" u="none" strike="noStrike" cap="none">
                <a:solidFill>
                  <a:srgbClr val="042B4A"/>
                </a:solidFill>
                <a:latin typeface="Calibri"/>
                <a:ea typeface="Calibri"/>
                <a:cs typeface="Calibri"/>
                <a:sym typeface="Calibri"/>
              </a:rPr>
              <a:t>MassHireFallRiverCareers.org</a:t>
            </a:r>
            <a:endParaRPr sz="1000" b="0" i="0" u="none" strike="noStrike" cap="none">
              <a:solidFill>
                <a:srgbClr val="042B4A"/>
              </a:solidFill>
              <a:latin typeface="Calibri"/>
              <a:ea typeface="Calibri"/>
              <a:cs typeface="Calibri"/>
              <a:sym typeface="Calibri"/>
            </a:endParaRPr>
          </a:p>
        </p:txBody>
      </p:sp>
      <p:cxnSp>
        <p:nvCxnSpPr>
          <p:cNvPr id="108" name="Google Shape;108;p3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109" name="Google Shape;109;p34"/>
          <p:cNvSpPr>
            <a:spLocks noGrp="1"/>
          </p:cNvSpPr>
          <p:nvPr>
            <p:ph type="media" idx="2"/>
          </p:nvPr>
        </p:nvSpPr>
        <p:spPr>
          <a:xfrm>
            <a:off x="0" y="1236663"/>
            <a:ext cx="9144000" cy="5621337"/>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R="0" lvl="1"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R="0" lvl="2"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R="0" lvl="4"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2"/>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3" name="Google Shape;33;p22"/>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900"/>
              </a:spcBef>
              <a:spcAft>
                <a:spcPts val="0"/>
              </a:spcAft>
              <a:buSzPts val="1800"/>
              <a:buChar char="–"/>
              <a:defRPr/>
            </a:lvl2pPr>
            <a:lvl3pPr marL="1371600" lvl="2" indent="-342900" algn="l">
              <a:lnSpc>
                <a:spcPct val="90000"/>
              </a:lnSpc>
              <a:spcBef>
                <a:spcPts val="900"/>
              </a:spcBef>
              <a:spcAft>
                <a:spcPts val="0"/>
              </a:spcAft>
              <a:buSzPts val="1800"/>
              <a:buChar char="•"/>
              <a:defRPr/>
            </a:lvl3pPr>
            <a:lvl4pPr marL="1828800" lvl="3" indent="-342900" algn="l">
              <a:lnSpc>
                <a:spcPct val="90000"/>
              </a:lnSpc>
              <a:spcBef>
                <a:spcPts val="900"/>
              </a:spcBef>
              <a:spcAft>
                <a:spcPts val="0"/>
              </a:spcAft>
              <a:buSzPts val="1800"/>
              <a:buChar char="–"/>
              <a:defRPr/>
            </a:lvl4pPr>
            <a:lvl5pPr marL="2286000" lvl="4" indent="-342900" algn="l">
              <a:lnSpc>
                <a:spcPct val="90000"/>
              </a:lnSpc>
              <a:spcBef>
                <a:spcPts val="9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Content Boxes">
  <p:cSld name="2 Content Boxes">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7" name="Google Shape;37;p23"/>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38" name="Google Shape;38;p23"/>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23"/>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24"/>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44" name="Google Shape;44;p24"/>
          <p:cNvSpPr txBox="1">
            <a:spLocks noGrp="1"/>
          </p:cNvSpPr>
          <p:nvPr>
            <p:ph type="body" idx="1"/>
          </p:nvPr>
        </p:nvSpPr>
        <p:spPr>
          <a:xfrm>
            <a:off x="4572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24"/>
          <p:cNvSpPr txBox="1">
            <a:spLocks noGrp="1"/>
          </p:cNvSpPr>
          <p:nvPr>
            <p:ph type="body" idx="2"/>
          </p:nvPr>
        </p:nvSpPr>
        <p:spPr>
          <a:xfrm>
            <a:off x="6085416"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3276600" y="1446235"/>
            <a:ext cx="2601383" cy="4525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30200" algn="l">
              <a:lnSpc>
                <a:spcPct val="90000"/>
              </a:lnSpc>
              <a:spcBef>
                <a:spcPts val="900"/>
              </a:spcBef>
              <a:spcAft>
                <a:spcPts val="0"/>
              </a:spcAft>
              <a:buSzPts val="1600"/>
              <a:buChar char="–"/>
              <a:defRPr sz="1600"/>
            </a:lvl4pPr>
            <a:lvl5pPr marL="2286000" lvl="4" indent="-330200" algn="l">
              <a:lnSpc>
                <a:spcPct val="90000"/>
              </a:lnSpc>
              <a:spcBef>
                <a:spcPts val="900"/>
              </a:spcBef>
              <a:spcAft>
                <a:spcPts val="0"/>
              </a:spcAft>
              <a:buSzPts val="1600"/>
              <a:buChar char="»"/>
              <a:defRPr sz="1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2 Content Boxes">
  <p:cSld name="1_2 Content Boxes">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25"/>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1" name="Google Shape;51;p25"/>
          <p:cNvSpPr txBox="1">
            <a:spLocks noGrp="1"/>
          </p:cNvSpPr>
          <p:nvPr>
            <p:ph type="body" idx="1"/>
          </p:nvPr>
        </p:nvSpPr>
        <p:spPr>
          <a:xfrm>
            <a:off x="457200"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25"/>
          <p:cNvSpPr txBox="1">
            <a:spLocks noGrp="1"/>
          </p:cNvSpPr>
          <p:nvPr>
            <p:ph type="body" idx="2"/>
          </p:nvPr>
        </p:nvSpPr>
        <p:spPr>
          <a:xfrm>
            <a:off x="4781548" y="1446235"/>
            <a:ext cx="3903133" cy="452596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800"/>
              </a:spcBef>
              <a:spcAft>
                <a:spcPts val="0"/>
              </a:spcAft>
              <a:buSzPts val="2400"/>
              <a:buChar char="•"/>
              <a:defRPr sz="2400"/>
            </a:lvl1pPr>
            <a:lvl2pPr marL="914400" lvl="1" indent="-355600" algn="l">
              <a:lnSpc>
                <a:spcPct val="90000"/>
              </a:lnSpc>
              <a:spcBef>
                <a:spcPts val="900"/>
              </a:spcBef>
              <a:spcAft>
                <a:spcPts val="0"/>
              </a:spcAft>
              <a:buSzPts val="2000"/>
              <a:buChar char="–"/>
              <a:defRPr sz="2000"/>
            </a:lvl2pPr>
            <a:lvl3pPr marL="1371600" lvl="2" indent="-342900" algn="l">
              <a:lnSpc>
                <a:spcPct val="90000"/>
              </a:lnSpc>
              <a:spcBef>
                <a:spcPts val="900"/>
              </a:spcBef>
              <a:spcAft>
                <a:spcPts val="0"/>
              </a:spcAft>
              <a:buSzPts val="1800"/>
              <a:buChar char="•"/>
              <a:defRPr sz="18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Content Boxes">
  <p:cSld name="4 Content Boxes">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6"/>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57" name="Google Shape;57;p26"/>
          <p:cNvSpPr txBox="1">
            <a:spLocks noGrp="1"/>
          </p:cNvSpPr>
          <p:nvPr>
            <p:ph type="body" idx="1"/>
          </p:nvPr>
        </p:nvSpPr>
        <p:spPr>
          <a:xfrm>
            <a:off x="457200" y="1446236"/>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457200" y="3820583"/>
            <a:ext cx="3987800"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26"/>
          <p:cNvSpPr txBox="1">
            <a:spLocks noGrp="1"/>
          </p:cNvSpPr>
          <p:nvPr>
            <p:ph type="body" idx="3"/>
          </p:nvPr>
        </p:nvSpPr>
        <p:spPr>
          <a:xfrm>
            <a:off x="4698999" y="1446236"/>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26"/>
          <p:cNvSpPr txBox="1">
            <a:spLocks noGrp="1"/>
          </p:cNvSpPr>
          <p:nvPr>
            <p:ph type="body" idx="4"/>
          </p:nvPr>
        </p:nvSpPr>
        <p:spPr>
          <a:xfrm>
            <a:off x="4698999" y="3820583"/>
            <a:ext cx="3987799" cy="21520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42900" algn="l">
              <a:lnSpc>
                <a:spcPct val="90000"/>
              </a:lnSpc>
              <a:spcBef>
                <a:spcPts val="900"/>
              </a:spcBef>
              <a:spcAft>
                <a:spcPts val="0"/>
              </a:spcAft>
              <a:buSzPts val="1800"/>
              <a:buChar char="–"/>
              <a:defRPr sz="1800"/>
            </a:lvl4pPr>
            <a:lvl5pPr marL="2286000" lvl="4" indent="-342900" algn="l">
              <a:lnSpc>
                <a:spcPct val="90000"/>
              </a:lnSpc>
              <a:spcBef>
                <a:spcPts val="900"/>
              </a:spcBef>
              <a:spcAft>
                <a:spcPts val="0"/>
              </a:spcAft>
              <a:buSzPts val="1800"/>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61"/>
        <p:cNvGrpSpPr/>
        <p:nvPr/>
      </p:nvGrpSpPr>
      <p:grpSpPr>
        <a:xfrm>
          <a:off x="0" y="0"/>
          <a:ext cx="0" cy="0"/>
          <a:chOff x="0" y="0"/>
          <a:chExt cx="0" cy="0"/>
        </a:xfrm>
      </p:grpSpPr>
      <p:sp>
        <p:nvSpPr>
          <p:cNvPr id="62" name="Google Shape;62;p27"/>
          <p:cNvSpPr txBox="1">
            <a:spLocks noGrp="1"/>
          </p:cNvSpPr>
          <p:nvPr>
            <p:ph type="body" idx="1"/>
          </p:nvPr>
        </p:nvSpPr>
        <p:spPr>
          <a:xfrm>
            <a:off x="457200" y="1463065"/>
            <a:ext cx="3881968" cy="494851"/>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27"/>
          <p:cNvSpPr txBox="1">
            <a:spLocks noGrp="1"/>
          </p:cNvSpPr>
          <p:nvPr>
            <p:ph type="body" idx="2"/>
          </p:nvPr>
        </p:nvSpPr>
        <p:spPr>
          <a:xfrm>
            <a:off x="457200" y="2061479"/>
            <a:ext cx="3881967"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27"/>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 name="Google Shape;66;p27"/>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67" name="Google Shape;67;p27"/>
          <p:cNvSpPr txBox="1">
            <a:spLocks noGrp="1"/>
          </p:cNvSpPr>
          <p:nvPr>
            <p:ph type="body" idx="3"/>
          </p:nvPr>
        </p:nvSpPr>
        <p:spPr>
          <a:xfrm>
            <a:off x="4804832" y="1463065"/>
            <a:ext cx="3881967" cy="494851"/>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8" name="Google Shape;68;p27"/>
          <p:cNvSpPr txBox="1">
            <a:spLocks noGrp="1"/>
          </p:cNvSpPr>
          <p:nvPr>
            <p:ph type="body" idx="4"/>
          </p:nvPr>
        </p:nvSpPr>
        <p:spPr>
          <a:xfrm>
            <a:off x="4804833" y="2061479"/>
            <a:ext cx="3881966" cy="391071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9"/>
        <p:cNvGrpSpPr/>
        <p:nvPr/>
      </p:nvGrpSpPr>
      <p:grpSpPr>
        <a:xfrm>
          <a:off x="0" y="0"/>
          <a:ext cx="0" cy="0"/>
          <a:chOff x="0" y="0"/>
          <a:chExt cx="0" cy="0"/>
        </a:xfrm>
      </p:grpSpPr>
      <p:sp>
        <p:nvSpPr>
          <p:cNvPr id="70" name="Google Shape;70;p28"/>
          <p:cNvSpPr txBox="1">
            <a:spLocks noGrp="1"/>
          </p:cNvSpPr>
          <p:nvPr>
            <p:ph type="body" idx="1"/>
          </p:nvPr>
        </p:nvSpPr>
        <p:spPr>
          <a:xfrm>
            <a:off x="457200" y="1463064"/>
            <a:ext cx="2559051" cy="759435"/>
          </a:xfrm>
          <a:prstGeom prst="rect">
            <a:avLst/>
          </a:prstGeom>
          <a:solidFill>
            <a:srgbClr val="042B4A"/>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1" name="Google Shape;71;p28"/>
          <p:cNvSpPr txBox="1">
            <a:spLocks noGrp="1"/>
          </p:cNvSpPr>
          <p:nvPr>
            <p:ph type="body" idx="2"/>
          </p:nvPr>
        </p:nvSpPr>
        <p:spPr>
          <a:xfrm>
            <a:off x="4572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2" name="Google Shape;72;p28"/>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28"/>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sp>
        <p:nvSpPr>
          <p:cNvPr id="75" name="Google Shape;75;p28"/>
          <p:cNvSpPr txBox="1">
            <a:spLocks noGrp="1"/>
          </p:cNvSpPr>
          <p:nvPr>
            <p:ph type="body" idx="3"/>
          </p:nvPr>
        </p:nvSpPr>
        <p:spPr>
          <a:xfrm>
            <a:off x="6127748" y="1463064"/>
            <a:ext cx="2559051" cy="759435"/>
          </a:xfrm>
          <a:prstGeom prst="rect">
            <a:avLst/>
          </a:prstGeom>
          <a:solidFill>
            <a:srgbClr val="7D3379"/>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6" name="Google Shape;76;p28"/>
          <p:cNvSpPr txBox="1">
            <a:spLocks noGrp="1"/>
          </p:cNvSpPr>
          <p:nvPr>
            <p:ph type="body" idx="4"/>
          </p:nvPr>
        </p:nvSpPr>
        <p:spPr>
          <a:xfrm>
            <a:off x="6127749"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7" name="Google Shape;77;p28"/>
          <p:cNvSpPr txBox="1">
            <a:spLocks noGrp="1"/>
          </p:cNvSpPr>
          <p:nvPr>
            <p:ph type="body" idx="5"/>
          </p:nvPr>
        </p:nvSpPr>
        <p:spPr>
          <a:xfrm>
            <a:off x="3276600" y="1463064"/>
            <a:ext cx="2559051" cy="759435"/>
          </a:xfrm>
          <a:prstGeom prst="rect">
            <a:avLst/>
          </a:prstGeom>
          <a:solidFill>
            <a:srgbClr val="53A4CF"/>
          </a:solidFill>
          <a:ln>
            <a:noFill/>
          </a:ln>
        </p:spPr>
        <p:txBody>
          <a:bodyPr spcFirstLastPara="1" wrap="square" lIns="91425" tIns="0" rIns="91425" bIns="45700" anchor="ctr" anchorCtr="0">
            <a:noAutofit/>
          </a:bodyPr>
          <a:lstStyle>
            <a:lvl1pPr marL="457200" lvl="0" indent="-228600" algn="ctr">
              <a:lnSpc>
                <a:spcPct val="90000"/>
              </a:lnSpc>
              <a:spcBef>
                <a:spcPts val="1800"/>
              </a:spcBef>
              <a:spcAft>
                <a:spcPts val="0"/>
              </a:spcAft>
              <a:buSzPts val="2000"/>
              <a:buNone/>
              <a:defRPr sz="2000" b="1">
                <a:solidFill>
                  <a:schemeClr val="lt1"/>
                </a:solidFill>
              </a:defRPr>
            </a:lvl1pPr>
            <a:lvl2pPr marL="914400" lvl="1" indent="-228600" algn="l">
              <a:lnSpc>
                <a:spcPct val="90000"/>
              </a:lnSpc>
              <a:spcBef>
                <a:spcPts val="900"/>
              </a:spcBef>
              <a:spcAft>
                <a:spcPts val="0"/>
              </a:spcAft>
              <a:buSzPts val="2000"/>
              <a:buNone/>
              <a:defRPr sz="2000" b="1"/>
            </a:lvl2pPr>
            <a:lvl3pPr marL="1371600" lvl="2" indent="-228600" algn="l">
              <a:lnSpc>
                <a:spcPct val="90000"/>
              </a:lnSpc>
              <a:spcBef>
                <a:spcPts val="900"/>
              </a:spcBef>
              <a:spcAft>
                <a:spcPts val="0"/>
              </a:spcAft>
              <a:buSzPts val="1800"/>
              <a:buNone/>
              <a:defRPr sz="1800" b="1"/>
            </a:lvl3pPr>
            <a:lvl4pPr marL="1828800" lvl="3" indent="-228600" algn="l">
              <a:lnSpc>
                <a:spcPct val="90000"/>
              </a:lnSpc>
              <a:spcBef>
                <a:spcPts val="900"/>
              </a:spcBef>
              <a:spcAft>
                <a:spcPts val="0"/>
              </a:spcAft>
              <a:buSzPts val="1600"/>
              <a:buNone/>
              <a:defRPr sz="1600" b="1"/>
            </a:lvl4pPr>
            <a:lvl5pPr marL="2286000" lvl="4" indent="-228600" algn="l">
              <a:lnSpc>
                <a:spcPct val="90000"/>
              </a:lnSpc>
              <a:spcBef>
                <a:spcPts val="9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8" name="Google Shape;78;p28"/>
          <p:cNvSpPr txBox="1">
            <a:spLocks noGrp="1"/>
          </p:cNvSpPr>
          <p:nvPr>
            <p:ph type="body" idx="6"/>
          </p:nvPr>
        </p:nvSpPr>
        <p:spPr>
          <a:xfrm>
            <a:off x="3276601" y="2328332"/>
            <a:ext cx="2559050" cy="364386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900"/>
              </a:spcBef>
              <a:spcAft>
                <a:spcPts val="0"/>
              </a:spcAft>
              <a:buSzPts val="1800"/>
              <a:buChar char="–"/>
              <a:defRPr sz="1800"/>
            </a:lvl2pPr>
            <a:lvl3pPr marL="1371600" lvl="2" indent="-330200" algn="l">
              <a:lnSpc>
                <a:spcPct val="90000"/>
              </a:lnSpc>
              <a:spcBef>
                <a:spcPts val="900"/>
              </a:spcBef>
              <a:spcAft>
                <a:spcPts val="0"/>
              </a:spcAft>
              <a:buSzPts val="1600"/>
              <a:buChar char="•"/>
              <a:defRPr sz="1600"/>
            </a:lvl3pPr>
            <a:lvl4pPr marL="1828800" lvl="3" indent="-317500" algn="l">
              <a:lnSpc>
                <a:spcPct val="90000"/>
              </a:lnSpc>
              <a:spcBef>
                <a:spcPts val="900"/>
              </a:spcBef>
              <a:spcAft>
                <a:spcPts val="0"/>
              </a:spcAft>
              <a:buSzPts val="1400"/>
              <a:buChar char="–"/>
              <a:defRPr sz="1400"/>
            </a:lvl4pPr>
            <a:lvl5pPr marL="2286000" lvl="4" indent="-317500" algn="l">
              <a:lnSpc>
                <a:spcPct val="90000"/>
              </a:lnSpc>
              <a:spcBef>
                <a:spcPts val="900"/>
              </a:spcBef>
              <a:spcAft>
                <a:spcPts val="0"/>
              </a:spcAft>
              <a:buSzPts val="1400"/>
              <a:buChar char="»"/>
              <a:defRPr sz="14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0" y="1"/>
            <a:ext cx="9144000" cy="122710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9"/>
          <p:cNvSpPr txBox="1">
            <a:spLocks noGrp="1"/>
          </p:cNvSpPr>
          <p:nvPr>
            <p:ph type="title"/>
          </p:nvPr>
        </p:nvSpPr>
        <p:spPr>
          <a:xfrm>
            <a:off x="457200" y="139614"/>
            <a:ext cx="7131050" cy="9543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FFFFF"/>
              </a:buClr>
              <a:buSzPts val="3600"/>
              <a:buFont typeface="Calibri"/>
              <a:buNone/>
              <a:defRPr sz="36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9"/>
          <p:cNvSpPr txBox="1">
            <a:spLocks noGrp="1"/>
          </p:cNvSpPr>
          <p:nvPr>
            <p:ph type="sldNum" idx="12"/>
          </p:nvPr>
        </p:nvSpPr>
        <p:spPr>
          <a:xfrm>
            <a:off x="8390466" y="6358001"/>
            <a:ext cx="296333" cy="365125"/>
          </a:xfrm>
          <a:prstGeom prst="rect">
            <a:avLst/>
          </a:prstGeom>
          <a:noFill/>
          <a:ln>
            <a:noFill/>
          </a:ln>
        </p:spPr>
        <p:txBody>
          <a:bodyPr spcFirstLastPara="1" wrap="square" lIns="0" tIns="45700" rIns="0"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42B4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9"/>
          <p:cNvSpPr txBox="1">
            <a:spLocks noGrp="1"/>
          </p:cNvSpPr>
          <p:nvPr>
            <p:ph type="body" idx="1"/>
          </p:nvPr>
        </p:nvSpPr>
        <p:spPr>
          <a:xfrm>
            <a:off x="457200" y="1446235"/>
            <a:ext cx="8229600" cy="45259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800"/>
              </a:spcBef>
              <a:spcAft>
                <a:spcPts val="0"/>
              </a:spcAft>
              <a:buClr>
                <a:schemeClr val="dk1"/>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900"/>
              </a:spcBef>
              <a:spcAft>
                <a:spcPts val="0"/>
              </a:spcAft>
              <a:buClr>
                <a:schemeClr val="dk1"/>
              </a:buClr>
              <a:buSzPts val="24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90000"/>
              </a:lnSpc>
              <a:spcBef>
                <a:spcPts val="900"/>
              </a:spcBef>
              <a:spcAft>
                <a:spcPts val="0"/>
              </a:spcAft>
              <a:buClr>
                <a:schemeClr val="dk1"/>
              </a:buClr>
              <a:buSzPts val="20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55600" algn="l" rtl="0">
              <a:lnSpc>
                <a:spcPct val="90000"/>
              </a:lnSpc>
              <a:spcBef>
                <a:spcPts val="900"/>
              </a:spcBef>
              <a:spcAft>
                <a:spcPts val="0"/>
              </a:spcAft>
              <a:buClr>
                <a:schemeClr val="dk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 name="Google Shape;14;p19"/>
          <p:cNvCxnSpPr/>
          <p:nvPr/>
        </p:nvCxnSpPr>
        <p:spPr>
          <a:xfrm rot="10800000">
            <a:off x="8406188" y="6483047"/>
            <a:ext cx="0" cy="148867"/>
          </a:xfrm>
          <a:prstGeom prst="straightConnector1">
            <a:avLst/>
          </a:prstGeom>
          <a:noFill/>
          <a:ln w="12700" cap="flat" cmpd="sng">
            <a:solidFill>
              <a:schemeClr val="dk1"/>
            </a:solidFill>
            <a:prstDash val="solid"/>
            <a:round/>
            <a:headEnd type="none" w="sm" len="sm"/>
            <a:tailEnd type="none" w="sm" len="sm"/>
          </a:ln>
        </p:spPr>
      </p:cxnSp>
      <p:cxnSp>
        <p:nvCxnSpPr>
          <p:cNvPr id="15" name="Google Shape;15;p19"/>
          <p:cNvCxnSpPr/>
          <p:nvPr/>
        </p:nvCxnSpPr>
        <p:spPr>
          <a:xfrm>
            <a:off x="0" y="6200016"/>
            <a:ext cx="9144000" cy="0"/>
          </a:xfrm>
          <a:prstGeom prst="straightConnector1">
            <a:avLst/>
          </a:prstGeom>
          <a:noFill/>
          <a:ln w="12700" cap="flat" cmpd="sng">
            <a:solidFill>
              <a:schemeClr val="dk1"/>
            </a:solidFill>
            <a:prstDash val="solid"/>
            <a:round/>
            <a:headEnd type="none" w="sm" len="sm"/>
            <a:tailEnd type="none" w="sm" len="sm"/>
          </a:ln>
        </p:spPr>
      </p:cxnSp>
      <p:sp>
        <p:nvSpPr>
          <p:cNvPr id="16" name="Google Shape;16;p19"/>
          <p:cNvSpPr/>
          <p:nvPr/>
        </p:nvSpPr>
        <p:spPr>
          <a:xfrm>
            <a:off x="7926917" y="2"/>
            <a:ext cx="739678" cy="1217082"/>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9"/>
          <p:cNvSpPr/>
          <p:nvPr/>
        </p:nvSpPr>
        <p:spPr>
          <a:xfrm rot="10800000">
            <a:off x="8120302" y="-14108"/>
            <a:ext cx="1039087" cy="1241210"/>
          </a:xfrm>
          <a:prstGeom prst="rtTriangle">
            <a:avLst/>
          </a:prstGeom>
          <a:solidFill>
            <a:srgbClr val="45A78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9"/>
          <p:cNvPicPr preferRelativeResize="0"/>
          <p:nvPr/>
        </p:nvPicPr>
        <p:blipFill rotWithShape="1">
          <a:blip r:embed="rId17">
            <a:alphaModFix/>
          </a:blip>
          <a:srcRect l="1785" t="14556" r="3568" b="12388"/>
          <a:stretch/>
        </p:blipFill>
        <p:spPr>
          <a:xfrm>
            <a:off x="38501" y="6285297"/>
            <a:ext cx="2040556" cy="4716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p:nvPr/>
        </p:nvSpPr>
        <p:spPr>
          <a:xfrm>
            <a:off x="779400" y="553225"/>
            <a:ext cx="7055700" cy="331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a:solidFill>
                  <a:schemeClr val="lt1"/>
                </a:solidFill>
                <a:latin typeface="Calibri"/>
                <a:ea typeface="Calibri"/>
                <a:cs typeface="Calibri"/>
                <a:sym typeface="Calibri"/>
              </a:rPr>
              <a:t>Welcome to the Re-Employment Services and Eligibility Assessment (RESEA) Orientation</a:t>
            </a:r>
            <a:endParaRPr sz="5000" b="1" i="0" u="none" strike="noStrike" cap="none">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117" name="Google Shape;117;p1"/>
          <p:cNvPicPr preferRelativeResize="0"/>
          <p:nvPr/>
        </p:nvPicPr>
        <p:blipFill rotWithShape="1">
          <a:blip r:embed="rId4">
            <a:alphaModFix/>
          </a:blip>
          <a:srcRect/>
          <a:stretch/>
        </p:blipFill>
        <p:spPr>
          <a:xfrm>
            <a:off x="779388" y="4722947"/>
            <a:ext cx="2396638" cy="1656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495aff0d0_0_36"/>
          <p:cNvSpPr txBox="1">
            <a:spLocks noGrp="1"/>
          </p:cNvSpPr>
          <p:nvPr>
            <p:ph type="title"/>
          </p:nvPr>
        </p:nvSpPr>
        <p:spPr>
          <a:xfrm>
            <a:off x="1100700" y="76189"/>
            <a:ext cx="71310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a:t>The Purpose of Using</a:t>
            </a:r>
            <a:endParaRPr b="1"/>
          </a:p>
          <a:p>
            <a:pPr marL="0" lvl="0" indent="0" algn="ctr" rtl="0">
              <a:lnSpc>
                <a:spcPct val="90000"/>
              </a:lnSpc>
              <a:spcBef>
                <a:spcPts val="0"/>
              </a:spcBef>
              <a:spcAft>
                <a:spcPts val="0"/>
              </a:spcAft>
              <a:buSzPts val="1800"/>
              <a:buNone/>
            </a:pPr>
            <a:r>
              <a:rPr lang="en-US" b="1"/>
              <a:t>Labor Market Information (LMI)</a:t>
            </a:r>
            <a:endParaRPr b="1"/>
          </a:p>
        </p:txBody>
      </p:sp>
      <p:sp>
        <p:nvSpPr>
          <p:cNvPr id="189" name="Google Shape;189;g8495aff0d0_0_36"/>
          <p:cNvSpPr txBox="1">
            <a:spLocks noGrp="1"/>
          </p:cNvSpPr>
          <p:nvPr>
            <p:ph type="body" idx="1"/>
          </p:nvPr>
        </p:nvSpPr>
        <p:spPr>
          <a:xfrm>
            <a:off x="302100" y="1406300"/>
            <a:ext cx="8728200" cy="450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400" b="1" dirty="0"/>
              <a:t>What is LMI?</a:t>
            </a:r>
            <a:endParaRPr sz="2400" b="1" dirty="0"/>
          </a:p>
          <a:p>
            <a:pPr marL="0" lvl="0" indent="0" algn="l" rtl="0">
              <a:lnSpc>
                <a:spcPct val="100000"/>
              </a:lnSpc>
              <a:spcBef>
                <a:spcPts val="0"/>
              </a:spcBef>
              <a:spcAft>
                <a:spcPts val="0"/>
              </a:spcAft>
              <a:buSzPts val="1800"/>
              <a:buNone/>
            </a:pPr>
            <a:r>
              <a:rPr lang="en-US" sz="2400" dirty="0"/>
              <a:t>LMI is research of the labor market to understand where your occupation fits within the job market.  </a:t>
            </a:r>
            <a:endParaRPr sz="2400" dirty="0"/>
          </a:p>
          <a:p>
            <a:pPr marL="0" lvl="0" indent="0" algn="l" rtl="0">
              <a:lnSpc>
                <a:spcPct val="100000"/>
              </a:lnSpc>
              <a:spcBef>
                <a:spcPts val="0"/>
              </a:spcBef>
              <a:spcAft>
                <a:spcPts val="0"/>
              </a:spcAft>
              <a:buSzPts val="1800"/>
              <a:buNone/>
            </a:pPr>
            <a:endParaRPr lang="en-US" sz="2400" b="1" dirty="0" smtClean="0"/>
          </a:p>
          <a:p>
            <a:pPr marL="0" lvl="0" indent="0" algn="l" rtl="0">
              <a:lnSpc>
                <a:spcPct val="100000"/>
              </a:lnSpc>
              <a:spcBef>
                <a:spcPts val="0"/>
              </a:spcBef>
              <a:spcAft>
                <a:spcPts val="0"/>
              </a:spcAft>
              <a:buSzPts val="1800"/>
              <a:buNone/>
            </a:pPr>
            <a:r>
              <a:rPr lang="en-US" sz="2400" b="1" dirty="0" smtClean="0"/>
              <a:t>Why </a:t>
            </a:r>
            <a:r>
              <a:rPr lang="en-US" sz="2400" b="1" dirty="0"/>
              <a:t>use LMI in my job search?</a:t>
            </a:r>
            <a:endParaRPr sz="2400" b="1" dirty="0"/>
          </a:p>
          <a:p>
            <a:pPr marL="0" lvl="0" indent="0" algn="l" rtl="0">
              <a:lnSpc>
                <a:spcPct val="100000"/>
              </a:lnSpc>
              <a:spcBef>
                <a:spcPts val="0"/>
              </a:spcBef>
              <a:spcAft>
                <a:spcPts val="0"/>
              </a:spcAft>
              <a:buSzPts val="1800"/>
              <a:buNone/>
            </a:pPr>
            <a:r>
              <a:rPr lang="en-US" sz="2400" dirty="0"/>
              <a:t>It answers questions to help you make better, more informed decisions.</a:t>
            </a:r>
            <a:endParaRPr sz="2400" dirty="0"/>
          </a:p>
          <a:p>
            <a:pPr marL="0" lvl="0" indent="0" algn="l" rtl="0">
              <a:lnSpc>
                <a:spcPct val="100000"/>
              </a:lnSpc>
              <a:spcBef>
                <a:spcPts val="0"/>
              </a:spcBef>
              <a:spcAft>
                <a:spcPts val="0"/>
              </a:spcAft>
              <a:buSzPts val="1800"/>
              <a:buNone/>
            </a:pPr>
            <a:endParaRPr sz="2400" dirty="0"/>
          </a:p>
          <a:p>
            <a:pPr marL="0" lvl="0" indent="0" algn="l" rtl="0">
              <a:lnSpc>
                <a:spcPct val="100000"/>
              </a:lnSpc>
              <a:spcBef>
                <a:spcPts val="0"/>
              </a:spcBef>
              <a:spcAft>
                <a:spcPts val="0"/>
              </a:spcAft>
              <a:buSzPts val="1800"/>
              <a:buNone/>
            </a:pPr>
            <a:r>
              <a:rPr lang="en-US" sz="2400" dirty="0"/>
              <a:t>LMI can help you assess your knowledge, skills, abilities, values and interests to help you through the job search process.</a:t>
            </a:r>
            <a:endParaRPr sz="2400" dirty="0"/>
          </a:p>
          <a:p>
            <a:pPr marL="0" lvl="0" indent="0" algn="l" rtl="0">
              <a:lnSpc>
                <a:spcPct val="100000"/>
              </a:lnSpc>
              <a:spcBef>
                <a:spcPts val="0"/>
              </a:spcBef>
              <a:spcAft>
                <a:spcPts val="0"/>
              </a:spcAft>
              <a:buSzPts val="1800"/>
              <a:buNone/>
            </a:pPr>
            <a:endParaRPr sz="2100" dirty="0"/>
          </a:p>
          <a:p>
            <a:pPr marL="0" lvl="0" indent="0" algn="l" rtl="0">
              <a:lnSpc>
                <a:spcPct val="100000"/>
              </a:lnSpc>
              <a:spcBef>
                <a:spcPts val="0"/>
              </a:spcBef>
              <a:spcAft>
                <a:spcPts val="0"/>
              </a:spcAft>
              <a:buClr>
                <a:schemeClr val="accent6"/>
              </a:buClr>
              <a:buSzPts val="1100"/>
              <a:buFont typeface="Arial"/>
              <a:buNone/>
            </a:pPr>
            <a:endParaRPr sz="2200" dirty="0"/>
          </a:p>
        </p:txBody>
      </p:sp>
      <p:pic>
        <p:nvPicPr>
          <p:cNvPr id="190" name="Google Shape;190;g8495aff0d0_0_36"/>
          <p:cNvPicPr preferRelativeResize="0"/>
          <p:nvPr/>
        </p:nvPicPr>
        <p:blipFill rotWithShape="1">
          <a:blip r:embed="rId3">
            <a:alphaModFix/>
          </a:blip>
          <a:srcRect/>
          <a:stretch/>
        </p:blipFill>
        <p:spPr>
          <a:xfrm>
            <a:off x="7304750" y="4873677"/>
            <a:ext cx="1839250" cy="12900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495aff0d0_2_6"/>
          <p:cNvSpPr txBox="1">
            <a:spLocks noGrp="1"/>
          </p:cNvSpPr>
          <p:nvPr>
            <p:ph type="title"/>
          </p:nvPr>
        </p:nvSpPr>
        <p:spPr>
          <a:xfrm>
            <a:off x="1591000" y="118925"/>
            <a:ext cx="67800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Questions that LMI Answers</a:t>
            </a:r>
            <a:endParaRPr b="1"/>
          </a:p>
        </p:txBody>
      </p:sp>
      <p:sp>
        <p:nvSpPr>
          <p:cNvPr id="197" name="Google Shape;197;g8495aff0d0_2_6"/>
          <p:cNvSpPr txBox="1">
            <a:spLocks noGrp="1"/>
          </p:cNvSpPr>
          <p:nvPr>
            <p:ph type="body" idx="1"/>
          </p:nvPr>
        </p:nvSpPr>
        <p:spPr>
          <a:xfrm>
            <a:off x="160800" y="1382925"/>
            <a:ext cx="8822400" cy="45759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6"/>
              </a:buClr>
              <a:buSzPts val="1100"/>
              <a:buFont typeface="Arial"/>
              <a:buNone/>
            </a:pPr>
            <a:r>
              <a:rPr lang="en-US" sz="2600" b="1" dirty="0">
                <a:solidFill>
                  <a:srgbClr val="002060"/>
                </a:solidFill>
              </a:rPr>
              <a:t>How can labor market information (LMI) help me with my job search</a:t>
            </a:r>
            <a:r>
              <a:rPr lang="en-US" sz="2600" b="1" dirty="0" smtClean="0">
                <a:solidFill>
                  <a:srgbClr val="002060"/>
                </a:solidFill>
              </a:rPr>
              <a:t>?</a:t>
            </a:r>
          </a:p>
          <a:p>
            <a:pPr marL="0" lvl="0" indent="0" algn="l" rtl="0">
              <a:lnSpc>
                <a:spcPct val="100000"/>
              </a:lnSpc>
              <a:spcBef>
                <a:spcPts val="0"/>
              </a:spcBef>
              <a:spcAft>
                <a:spcPts val="0"/>
              </a:spcAft>
              <a:buClr>
                <a:schemeClr val="accent6"/>
              </a:buClr>
              <a:buSzPts val="1100"/>
              <a:buFont typeface="Arial"/>
              <a:buNone/>
            </a:pPr>
            <a:endParaRPr sz="600" dirty="0"/>
          </a:p>
          <a:p>
            <a:pPr marL="457200" lvl="0" indent="-342900" algn="l" rtl="0">
              <a:lnSpc>
                <a:spcPct val="100000"/>
              </a:lnSpc>
              <a:spcBef>
                <a:spcPts val="0"/>
              </a:spcBef>
              <a:spcAft>
                <a:spcPts val="0"/>
              </a:spcAft>
              <a:buSzPts val="1800"/>
              <a:buChar char="●"/>
            </a:pPr>
            <a:r>
              <a:rPr lang="en-US" sz="2600" dirty="0">
                <a:solidFill>
                  <a:srgbClr val="002060"/>
                </a:solidFill>
              </a:rPr>
              <a:t>Identify skills and salary information </a:t>
            </a:r>
            <a:endParaRPr sz="2600" dirty="0">
              <a:solidFill>
                <a:srgbClr val="002060"/>
              </a:solidFill>
            </a:endParaRPr>
          </a:p>
          <a:p>
            <a:pPr marL="457200" lvl="0" indent="-342900" algn="l" rtl="0">
              <a:lnSpc>
                <a:spcPct val="90000"/>
              </a:lnSpc>
              <a:spcBef>
                <a:spcPts val="0"/>
              </a:spcBef>
              <a:spcAft>
                <a:spcPts val="0"/>
              </a:spcAft>
              <a:buSzPts val="1800"/>
              <a:buChar char="●"/>
            </a:pPr>
            <a:r>
              <a:rPr lang="en-US" sz="2600" dirty="0">
                <a:solidFill>
                  <a:srgbClr val="002060"/>
                </a:solidFill>
              </a:rPr>
              <a:t>Know what jobs are growing or declining</a:t>
            </a:r>
            <a:endParaRPr sz="2600" dirty="0">
              <a:solidFill>
                <a:srgbClr val="002060"/>
              </a:solidFill>
            </a:endParaRPr>
          </a:p>
          <a:p>
            <a:pPr marL="457200" lvl="0" indent="-342900" algn="l" rtl="0">
              <a:lnSpc>
                <a:spcPct val="90000"/>
              </a:lnSpc>
              <a:spcBef>
                <a:spcPts val="0"/>
              </a:spcBef>
              <a:spcAft>
                <a:spcPts val="0"/>
              </a:spcAft>
              <a:buSzPts val="1800"/>
              <a:buChar char="●"/>
            </a:pPr>
            <a:r>
              <a:rPr lang="en-US" sz="2600" dirty="0">
                <a:solidFill>
                  <a:srgbClr val="002060"/>
                </a:solidFill>
              </a:rPr>
              <a:t>Understand the knowledge, skills and abilities needed for the job</a:t>
            </a:r>
            <a:endParaRPr sz="2600" dirty="0">
              <a:solidFill>
                <a:srgbClr val="002060"/>
              </a:solidFill>
            </a:endParaRPr>
          </a:p>
          <a:p>
            <a:pPr marL="457200" lvl="0" indent="-342900" algn="l" rtl="0">
              <a:lnSpc>
                <a:spcPct val="90000"/>
              </a:lnSpc>
              <a:spcBef>
                <a:spcPts val="0"/>
              </a:spcBef>
              <a:spcAft>
                <a:spcPts val="0"/>
              </a:spcAft>
              <a:buSzPts val="1800"/>
              <a:buChar char="●"/>
            </a:pPr>
            <a:r>
              <a:rPr lang="en-US" sz="2600" dirty="0">
                <a:solidFill>
                  <a:srgbClr val="002060"/>
                </a:solidFill>
              </a:rPr>
              <a:t>Identify training programs</a:t>
            </a:r>
            <a:endParaRPr sz="2600" dirty="0">
              <a:solidFill>
                <a:srgbClr val="002060"/>
              </a:solidFill>
            </a:endParaRPr>
          </a:p>
          <a:p>
            <a:pPr marL="457200" lvl="0" indent="-342900" algn="l" rtl="0">
              <a:lnSpc>
                <a:spcPct val="90000"/>
              </a:lnSpc>
              <a:spcBef>
                <a:spcPts val="0"/>
              </a:spcBef>
              <a:spcAft>
                <a:spcPts val="0"/>
              </a:spcAft>
              <a:buSzPts val="1800"/>
              <a:buChar char="●"/>
            </a:pPr>
            <a:r>
              <a:rPr lang="en-US" sz="2600" dirty="0">
                <a:solidFill>
                  <a:srgbClr val="002060"/>
                </a:solidFill>
              </a:rPr>
              <a:t>Resume </a:t>
            </a:r>
            <a:r>
              <a:rPr lang="en-US" sz="2600" dirty="0" smtClean="0">
                <a:solidFill>
                  <a:srgbClr val="002060"/>
                </a:solidFill>
              </a:rPr>
              <a:t>preparation</a:t>
            </a:r>
          </a:p>
          <a:p>
            <a:pPr marL="457200" lvl="0" indent="-342900" algn="l" rtl="0">
              <a:lnSpc>
                <a:spcPct val="90000"/>
              </a:lnSpc>
              <a:spcBef>
                <a:spcPts val="0"/>
              </a:spcBef>
              <a:spcAft>
                <a:spcPts val="0"/>
              </a:spcAft>
              <a:buSzPts val="1800"/>
              <a:buChar char="●"/>
            </a:pPr>
            <a:endParaRPr lang="en-US" sz="2600" dirty="0" smtClean="0">
              <a:solidFill>
                <a:srgbClr val="002060"/>
              </a:solidFill>
            </a:endParaRPr>
          </a:p>
          <a:p>
            <a:pPr marL="114300" indent="0">
              <a:spcBef>
                <a:spcPts val="0"/>
              </a:spcBef>
              <a:buNone/>
            </a:pPr>
            <a:r>
              <a:rPr lang="en-US" sz="2600" b="1" dirty="0">
                <a:solidFill>
                  <a:schemeClr val="bg2"/>
                </a:solidFill>
              </a:rPr>
              <a:t>LMI Tools</a:t>
            </a:r>
            <a:r>
              <a:rPr lang="en-US" sz="2600" dirty="0" smtClean="0">
                <a:solidFill>
                  <a:schemeClr val="bg2"/>
                </a:solidFill>
              </a:rPr>
              <a:t>:</a:t>
            </a:r>
            <a:endParaRPr lang="en-US" sz="2600" dirty="0">
              <a:solidFill>
                <a:schemeClr val="bg2"/>
              </a:solidFill>
            </a:endParaRPr>
          </a:p>
          <a:p>
            <a:pPr marL="457200" lvl="0" indent="-342900" algn="l" rtl="0">
              <a:lnSpc>
                <a:spcPct val="90000"/>
              </a:lnSpc>
              <a:spcBef>
                <a:spcPts val="0"/>
              </a:spcBef>
              <a:spcAft>
                <a:spcPts val="0"/>
              </a:spcAft>
              <a:buSzPts val="1800"/>
              <a:buChar char="●"/>
            </a:pPr>
            <a:r>
              <a:rPr lang="en-US" sz="2600" dirty="0" err="1" smtClean="0">
                <a:solidFill>
                  <a:schemeClr val="bg2"/>
                </a:solidFill>
              </a:rPr>
              <a:t>MassCIS</a:t>
            </a:r>
            <a:endParaRPr lang="en-US" sz="2600" dirty="0" smtClean="0">
              <a:solidFill>
                <a:schemeClr val="bg2"/>
              </a:solidFill>
            </a:endParaRPr>
          </a:p>
          <a:p>
            <a:pPr marL="457200" lvl="0" indent="-342900" algn="l" rtl="0">
              <a:lnSpc>
                <a:spcPct val="90000"/>
              </a:lnSpc>
              <a:spcBef>
                <a:spcPts val="0"/>
              </a:spcBef>
              <a:spcAft>
                <a:spcPts val="0"/>
              </a:spcAft>
              <a:buSzPts val="1800"/>
              <a:buChar char="●"/>
            </a:pPr>
            <a:r>
              <a:rPr lang="en-US" sz="2600" dirty="0" smtClean="0">
                <a:solidFill>
                  <a:schemeClr val="bg2"/>
                </a:solidFill>
              </a:rPr>
              <a:t>O*Net</a:t>
            </a:r>
            <a:endParaRPr lang="en-US" dirty="0">
              <a:solidFill>
                <a:schemeClr val="bg2"/>
              </a:solidFill>
            </a:endParaRPr>
          </a:p>
          <a:p>
            <a:pPr marL="114300" lvl="0" indent="0" algn="l" rtl="0">
              <a:lnSpc>
                <a:spcPct val="90000"/>
              </a:lnSpc>
              <a:spcBef>
                <a:spcPts val="0"/>
              </a:spcBef>
              <a:spcAft>
                <a:spcPts val="0"/>
              </a:spcAft>
              <a:buSzPts val="1800"/>
              <a:buNone/>
            </a:pPr>
            <a:endParaRPr lang="en-US" sz="2600" dirty="0">
              <a:solidFill>
                <a:srgbClr val="002060"/>
              </a:solidFill>
            </a:endParaRPr>
          </a:p>
        </p:txBody>
      </p:sp>
      <p:pic>
        <p:nvPicPr>
          <p:cNvPr id="198" name="Google Shape;198;g8495aff0d0_2_6"/>
          <p:cNvPicPr preferRelativeResize="0"/>
          <p:nvPr/>
        </p:nvPicPr>
        <p:blipFill rotWithShape="1">
          <a:blip r:embed="rId3">
            <a:alphaModFix/>
          </a:blip>
          <a:srcRect/>
          <a:stretch/>
        </p:blipFill>
        <p:spPr>
          <a:xfrm>
            <a:off x="5534137" y="4055806"/>
            <a:ext cx="2476500" cy="1666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3510117" y="139614"/>
            <a:ext cx="2138516"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en-US" sz="4000" b="1"/>
              <a:t>Resume</a:t>
            </a:r>
            <a:endParaRPr sz="4000" b="1"/>
          </a:p>
        </p:txBody>
      </p:sp>
      <p:pic>
        <p:nvPicPr>
          <p:cNvPr id="204" name="Google Shape;204;p11" descr="engineering resumes Resume Example | Resume.com"/>
          <p:cNvPicPr preferRelativeResize="0"/>
          <p:nvPr/>
        </p:nvPicPr>
        <p:blipFill rotWithShape="1">
          <a:blip r:embed="rId3">
            <a:alphaModFix/>
          </a:blip>
          <a:srcRect/>
          <a:stretch/>
        </p:blipFill>
        <p:spPr>
          <a:xfrm>
            <a:off x="748088" y="1322614"/>
            <a:ext cx="3831287" cy="4816929"/>
          </a:xfrm>
          <a:prstGeom prst="rect">
            <a:avLst/>
          </a:prstGeom>
          <a:noFill/>
          <a:ln w="22225" cap="flat" cmpd="sng">
            <a:solidFill>
              <a:schemeClr val="accent6"/>
            </a:solidFill>
            <a:prstDash val="solid"/>
            <a:round/>
            <a:headEnd type="none" w="sm" len="sm"/>
            <a:tailEnd type="none" w="sm" len="sm"/>
          </a:ln>
        </p:spPr>
      </p:pic>
      <p:pic>
        <p:nvPicPr>
          <p:cNvPr id="205" name="Google Shape;205;p11" descr="Resumes and Word Clouds – Get Creative! – Speed Up My Job Search"/>
          <p:cNvPicPr preferRelativeResize="0"/>
          <p:nvPr/>
        </p:nvPicPr>
        <p:blipFill rotWithShape="1">
          <a:blip r:embed="rId4">
            <a:alphaModFix/>
          </a:blip>
          <a:srcRect l="1690" t="3166" r="1882" b="3367"/>
          <a:stretch/>
        </p:blipFill>
        <p:spPr>
          <a:xfrm>
            <a:off x="5134708" y="1981200"/>
            <a:ext cx="3727938" cy="26025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2"/>
          <p:cNvSpPr txBox="1">
            <a:spLocks noGrp="1"/>
          </p:cNvSpPr>
          <p:nvPr>
            <p:ph type="title"/>
          </p:nvPr>
        </p:nvSpPr>
        <p:spPr>
          <a:xfrm>
            <a:off x="1686232" y="131744"/>
            <a:ext cx="57372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en-US" sz="3800" b="1"/>
              <a:t>Work Search Activity log</a:t>
            </a:r>
            <a:endParaRPr sz="3800" b="1"/>
          </a:p>
        </p:txBody>
      </p:sp>
      <p:pic>
        <p:nvPicPr>
          <p:cNvPr id="211" name="Google Shape;211;p12"/>
          <p:cNvPicPr preferRelativeResize="0"/>
          <p:nvPr/>
        </p:nvPicPr>
        <p:blipFill rotWithShape="1">
          <a:blip r:embed="rId3">
            <a:alphaModFix/>
          </a:blip>
          <a:srcRect/>
          <a:stretch/>
        </p:blipFill>
        <p:spPr>
          <a:xfrm>
            <a:off x="324465" y="1356852"/>
            <a:ext cx="8539316" cy="4793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597309" y="130753"/>
            <a:ext cx="7919883"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a:t>UI Eligibility Assessment Questionnaire</a:t>
            </a:r>
            <a:endParaRPr b="1"/>
          </a:p>
        </p:txBody>
      </p:sp>
      <p:pic>
        <p:nvPicPr>
          <p:cNvPr id="218" name="Google Shape;218;p13"/>
          <p:cNvPicPr preferRelativeResize="0"/>
          <p:nvPr/>
        </p:nvPicPr>
        <p:blipFill rotWithShape="1">
          <a:blip r:embed="rId3">
            <a:alphaModFix/>
          </a:blip>
          <a:srcRect/>
          <a:stretch/>
        </p:blipFill>
        <p:spPr>
          <a:xfrm>
            <a:off x="162232" y="1371600"/>
            <a:ext cx="8790039" cy="47194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title"/>
          </p:nvPr>
        </p:nvSpPr>
        <p:spPr>
          <a:xfrm>
            <a:off x="414050" y="107450"/>
            <a:ext cx="7912200" cy="1002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3500" b="1">
                <a:solidFill>
                  <a:schemeClr val="lt1"/>
                </a:solidFill>
              </a:rPr>
              <a:t>Career Center Activities </a:t>
            </a:r>
            <a:br>
              <a:rPr lang="en-US" sz="3500" b="1">
                <a:solidFill>
                  <a:schemeClr val="lt1"/>
                </a:solidFill>
              </a:rPr>
            </a:br>
            <a:r>
              <a:rPr lang="en-US" sz="3500" b="1">
                <a:solidFill>
                  <a:schemeClr val="lt1"/>
                </a:solidFill>
              </a:rPr>
              <a:t>and Workshops</a:t>
            </a:r>
            <a:endParaRPr sz="3500" b="1">
              <a:solidFill>
                <a:schemeClr val="lt1"/>
              </a:solidFill>
            </a:endParaRPr>
          </a:p>
        </p:txBody>
      </p:sp>
      <p:sp>
        <p:nvSpPr>
          <p:cNvPr id="224" name="Google Shape;224;p14"/>
          <p:cNvSpPr txBox="1"/>
          <p:nvPr/>
        </p:nvSpPr>
        <p:spPr>
          <a:xfrm>
            <a:off x="5150950" y="1336226"/>
            <a:ext cx="3627300" cy="120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2060"/>
                </a:solidFill>
                <a:latin typeface="Arial"/>
                <a:ea typeface="Arial"/>
                <a:cs typeface="Arial"/>
                <a:sym typeface="Arial"/>
              </a:rPr>
              <a:t>Resume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Resume Development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Cover letters</a:t>
            </a:r>
            <a:endParaRPr sz="1400" b="0" i="0" u="none" strike="noStrike" cap="none">
              <a:solidFill>
                <a:srgbClr val="FF0000"/>
              </a:solidFill>
              <a:latin typeface="Arial"/>
              <a:ea typeface="Arial"/>
              <a:cs typeface="Arial"/>
              <a:sym typeface="Arial"/>
            </a:endParaRPr>
          </a:p>
        </p:txBody>
      </p:sp>
      <p:sp>
        <p:nvSpPr>
          <p:cNvPr id="225" name="Google Shape;225;p14"/>
          <p:cNvSpPr txBox="1"/>
          <p:nvPr/>
        </p:nvSpPr>
        <p:spPr>
          <a:xfrm>
            <a:off x="263913" y="1336228"/>
            <a:ext cx="3933825" cy="19073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2060"/>
                </a:solidFill>
                <a:latin typeface="Arial"/>
                <a:ea typeface="Arial"/>
                <a:cs typeface="Arial"/>
                <a:sym typeface="Arial"/>
              </a:rPr>
              <a:t>Assessments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Identifying Skills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WorkKeys</a:t>
            </a:r>
            <a:endParaRPr sz="2000" b="0" i="0" u="none" strike="noStrike" cap="none">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TORQ</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Myers-Briggs Type Indicator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p:txBody>
      </p:sp>
      <p:sp>
        <p:nvSpPr>
          <p:cNvPr id="226" name="Google Shape;226;p14"/>
          <p:cNvSpPr txBox="1"/>
          <p:nvPr/>
        </p:nvSpPr>
        <p:spPr>
          <a:xfrm>
            <a:off x="262535" y="3578883"/>
            <a:ext cx="4430857" cy="23913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dirty="0">
                <a:solidFill>
                  <a:srgbClr val="002060"/>
                </a:solidFill>
                <a:latin typeface="Arial"/>
                <a:ea typeface="Arial"/>
                <a:cs typeface="Arial"/>
                <a:sym typeface="Arial"/>
              </a:rPr>
              <a:t>Job Search</a:t>
            </a:r>
            <a:endParaRPr sz="2000" b="1" i="0" u="none" strike="noStrike" cap="none" dirty="0">
              <a:solidFill>
                <a:srgbClr val="00206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Organizing your Job Search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Applicant Tracking Systems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dirty="0">
                <a:solidFill>
                  <a:srgbClr val="002060"/>
                </a:solidFill>
                <a:latin typeface="Arial"/>
                <a:ea typeface="Arial"/>
                <a:cs typeface="Arial"/>
                <a:sym typeface="Arial"/>
              </a:rPr>
              <a:t>Developing Your Self-Marketing Pitch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dirty="0" smtClean="0">
                <a:solidFill>
                  <a:srgbClr val="002060"/>
                </a:solidFill>
              </a:rPr>
              <a:t>Using Age to your Advantage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dirty="0">
              <a:solidFill>
                <a:srgbClr val="002060"/>
              </a:solidFill>
              <a:latin typeface="Arial"/>
              <a:ea typeface="Arial"/>
              <a:cs typeface="Arial"/>
              <a:sym typeface="Arial"/>
            </a:endParaRPr>
          </a:p>
        </p:txBody>
      </p:sp>
      <p:sp>
        <p:nvSpPr>
          <p:cNvPr id="227" name="Google Shape;227;p14"/>
          <p:cNvSpPr txBox="1"/>
          <p:nvPr/>
        </p:nvSpPr>
        <p:spPr>
          <a:xfrm>
            <a:off x="5150937" y="2686501"/>
            <a:ext cx="3627300" cy="158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2060"/>
                </a:solidFill>
                <a:latin typeface="Arial"/>
                <a:ea typeface="Arial"/>
                <a:cs typeface="Arial"/>
                <a:sym typeface="Arial"/>
              </a:rPr>
              <a:t>Networking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Networking Works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LinkedIn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Company Recruitments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Job Fairs</a:t>
            </a:r>
            <a:endParaRPr sz="2000" b="0" i="0" u="none" strike="noStrike" cap="none">
              <a:solidFill>
                <a:srgbClr val="002060"/>
              </a:solidFill>
              <a:latin typeface="Arial"/>
              <a:ea typeface="Arial"/>
              <a:cs typeface="Arial"/>
              <a:sym typeface="Arial"/>
            </a:endParaRPr>
          </a:p>
        </p:txBody>
      </p:sp>
      <p:sp>
        <p:nvSpPr>
          <p:cNvPr id="228" name="Google Shape;228;p14"/>
          <p:cNvSpPr txBox="1"/>
          <p:nvPr/>
        </p:nvSpPr>
        <p:spPr>
          <a:xfrm>
            <a:off x="5150938" y="4611913"/>
            <a:ext cx="3627300" cy="138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strike="noStrike" cap="none">
                <a:solidFill>
                  <a:srgbClr val="002060"/>
                </a:solidFill>
                <a:latin typeface="Arial"/>
                <a:ea typeface="Arial"/>
                <a:cs typeface="Arial"/>
                <a:sym typeface="Arial"/>
              </a:rPr>
              <a:t>Interviewing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Ace the Interview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Telephone Interviews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Arial"/>
              <a:buChar char="•"/>
            </a:pPr>
            <a:r>
              <a:rPr lang="en-US" sz="2000" b="0" i="0" u="none" strike="noStrike" cap="none">
                <a:solidFill>
                  <a:srgbClr val="002060"/>
                </a:solidFill>
                <a:latin typeface="Arial"/>
                <a:ea typeface="Arial"/>
                <a:cs typeface="Arial"/>
                <a:sym typeface="Arial"/>
              </a:rPr>
              <a:t>Salary Negotiation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32775" y="0"/>
            <a:ext cx="8512800" cy="747701"/>
          </a:xfrm>
          <a:prstGeom prst="rect">
            <a:avLst/>
          </a:prstGeom>
          <a:noFill/>
          <a:ln>
            <a:noFill/>
          </a:ln>
        </p:spPr>
        <p:txBody>
          <a:bodyPr spcFirstLastPara="1" wrap="square" lIns="91425" tIns="45700" rIns="91425" bIns="45700" anchor="t" anchorCtr="0">
            <a:noAutofit/>
          </a:bodyPr>
          <a:lstStyle/>
          <a:p>
            <a:pPr marL="91440" marR="0" lvl="0" indent="0" algn="ctr" rtl="0">
              <a:lnSpc>
                <a:spcPct val="100000"/>
              </a:lnSpc>
              <a:spcBef>
                <a:spcPts val="0"/>
              </a:spcBef>
              <a:spcAft>
                <a:spcPts val="0"/>
              </a:spcAft>
              <a:buClr>
                <a:srgbClr val="000000"/>
              </a:buClr>
              <a:buSzPts val="3600"/>
              <a:buFont typeface="Arial"/>
              <a:buNone/>
            </a:pPr>
            <a:r>
              <a:rPr lang="en-US" sz="3600" b="1" i="0" u="none" strike="noStrike" cap="none" dirty="0" smtClean="0">
                <a:solidFill>
                  <a:schemeClr val="lt1"/>
                </a:solidFill>
                <a:latin typeface="Calibri"/>
                <a:ea typeface="Calibri"/>
                <a:cs typeface="Calibri"/>
                <a:sym typeface="Calibri"/>
              </a:rPr>
              <a:t>Summary: </a:t>
            </a:r>
          </a:p>
          <a:p>
            <a:pPr marL="91440" marR="0" lvl="0" indent="0" algn="ctr" rtl="0">
              <a:lnSpc>
                <a:spcPct val="100000"/>
              </a:lnSpc>
              <a:spcBef>
                <a:spcPts val="0"/>
              </a:spcBef>
              <a:spcAft>
                <a:spcPts val="0"/>
              </a:spcAft>
              <a:buClr>
                <a:srgbClr val="000000"/>
              </a:buClr>
              <a:buSzPts val="3600"/>
              <a:buFont typeface="Arial"/>
              <a:buNone/>
            </a:pPr>
            <a:r>
              <a:rPr lang="en-US" sz="3600" b="1" i="0" u="none" strike="noStrike" cap="none" dirty="0" smtClean="0">
                <a:solidFill>
                  <a:schemeClr val="lt1"/>
                </a:solidFill>
                <a:latin typeface="Calibri"/>
                <a:ea typeface="Calibri"/>
                <a:cs typeface="Calibri"/>
                <a:sym typeface="Calibri"/>
              </a:rPr>
              <a:t>One-on-One </a:t>
            </a:r>
            <a:r>
              <a:rPr lang="en-US" sz="3600" b="1" i="0" u="none" strike="noStrike" cap="none" dirty="0">
                <a:solidFill>
                  <a:schemeClr val="lt1"/>
                </a:solidFill>
                <a:latin typeface="Calibri"/>
                <a:ea typeface="Calibri"/>
                <a:cs typeface="Calibri"/>
                <a:sym typeface="Calibri"/>
              </a:rPr>
              <a:t>Initial RESEA Meeting</a:t>
            </a:r>
            <a:endParaRPr sz="1400" b="0" i="0" u="none" strike="noStrike" cap="none" dirty="0">
              <a:solidFill>
                <a:srgbClr val="000000"/>
              </a:solidFill>
              <a:latin typeface="Arial"/>
              <a:ea typeface="Arial"/>
              <a:cs typeface="Arial"/>
              <a:sym typeface="Arial"/>
            </a:endParaRPr>
          </a:p>
        </p:txBody>
      </p:sp>
      <p:sp>
        <p:nvSpPr>
          <p:cNvPr id="235" name="Google Shape;235;p15"/>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16</a:t>
            </a:fld>
            <a:endParaRPr sz="900" b="0" i="0" u="none" strike="noStrike" cap="none">
              <a:solidFill>
                <a:srgbClr val="000000"/>
              </a:solidFill>
              <a:latin typeface="Arial"/>
              <a:ea typeface="Arial"/>
              <a:cs typeface="Arial"/>
              <a:sym typeface="Arial"/>
            </a:endParaRPr>
          </a:p>
        </p:txBody>
      </p:sp>
      <p:sp>
        <p:nvSpPr>
          <p:cNvPr id="236" name="Google Shape;236;p15"/>
          <p:cNvSpPr txBox="1"/>
          <p:nvPr/>
        </p:nvSpPr>
        <p:spPr>
          <a:xfrm>
            <a:off x="176925" y="1036340"/>
            <a:ext cx="8224500" cy="5155217"/>
          </a:xfrm>
          <a:prstGeom prst="rect">
            <a:avLst/>
          </a:prstGeom>
          <a:noFill/>
          <a:ln>
            <a:noFill/>
          </a:ln>
        </p:spPr>
        <p:txBody>
          <a:bodyPr spcFirstLastPara="1" wrap="square" lIns="91425" tIns="45700" rIns="91425" bIns="45700" anchor="t" anchorCtr="0">
            <a:spAutoFit/>
          </a:bodyPr>
          <a:lstStyle/>
          <a:p>
            <a:pPr marL="342900" marR="0" lvl="0" indent="-222250" algn="l" rtl="0">
              <a:lnSpc>
                <a:spcPct val="100000"/>
              </a:lnSpc>
              <a:spcBef>
                <a:spcPts val="0"/>
              </a:spcBef>
              <a:spcAft>
                <a:spcPts val="0"/>
              </a:spcAft>
              <a:buClr>
                <a:srgbClr val="0C3B5D"/>
              </a:buClr>
              <a:buSzPts val="1900"/>
              <a:buFont typeface="Arial"/>
              <a:buNone/>
            </a:pPr>
            <a:endParaRPr sz="1900" b="0" i="0" u="none" strike="noStrike" cap="none" dirty="0">
              <a:solidFill>
                <a:srgbClr val="0C3B5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r>
              <a:rPr lang="en-US" sz="2300" b="1" i="0" u="none" strike="noStrike" cap="none" dirty="0">
                <a:solidFill>
                  <a:srgbClr val="0C3B5D"/>
                </a:solidFill>
                <a:latin typeface="Calibri"/>
                <a:ea typeface="Calibri"/>
                <a:cs typeface="Calibri"/>
                <a:sym typeface="Calibri"/>
              </a:rPr>
              <a:t>One-on-One Initial RESEA </a:t>
            </a:r>
            <a:r>
              <a:rPr lang="en-US" sz="2300" b="1" i="0" u="none" strike="noStrike" cap="none" dirty="0" smtClean="0">
                <a:solidFill>
                  <a:srgbClr val="0C3B5D"/>
                </a:solidFill>
                <a:latin typeface="Calibri"/>
                <a:ea typeface="Calibri"/>
                <a:cs typeface="Calibri"/>
                <a:sym typeface="Calibri"/>
              </a:rPr>
              <a:t>Meeting</a:t>
            </a:r>
          </a:p>
          <a:p>
            <a:pPr marL="0" marR="0" lvl="0" indent="0" algn="l" rtl="0">
              <a:lnSpc>
                <a:spcPct val="100000"/>
              </a:lnSpc>
              <a:spcBef>
                <a:spcPts val="0"/>
              </a:spcBef>
              <a:spcAft>
                <a:spcPts val="0"/>
              </a:spcAft>
              <a:buClr>
                <a:srgbClr val="000000"/>
              </a:buClr>
              <a:buSzPts val="1900"/>
              <a:buFont typeface="Arial"/>
              <a:buNone/>
            </a:pPr>
            <a:endParaRPr sz="23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en-US" sz="2300" b="0" i="0" u="none" strike="noStrike" cap="none" dirty="0">
                <a:solidFill>
                  <a:srgbClr val="0C3B5D"/>
                </a:solidFill>
                <a:latin typeface="Calibri"/>
                <a:ea typeface="Calibri"/>
                <a:cs typeface="Calibri"/>
                <a:sym typeface="Calibri"/>
              </a:rPr>
              <a:t>Review value of completing JobQuest Registration</a:t>
            </a:r>
            <a:endParaRPr sz="23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en-US" sz="2300" b="0" i="0" u="none" strike="noStrike" cap="none" dirty="0">
                <a:solidFill>
                  <a:srgbClr val="0C3B5D"/>
                </a:solidFill>
                <a:latin typeface="Calibri"/>
                <a:ea typeface="Calibri"/>
                <a:cs typeface="Calibri"/>
                <a:sym typeface="Calibri"/>
              </a:rPr>
              <a:t>Review resume or prepare to create a resume</a:t>
            </a:r>
            <a:endParaRPr sz="2300" b="0" i="0" u="none" strike="noStrike" cap="none" dirty="0">
              <a:solidFill>
                <a:srgbClr val="000000"/>
              </a:solidFill>
              <a:sym typeface="Arial"/>
            </a:endParaRPr>
          </a:p>
          <a:p>
            <a:pPr marL="342900" marR="0" lvl="2" indent="-342900" algn="l" rtl="0">
              <a:spcAft>
                <a:spcPts val="1200"/>
              </a:spcAft>
              <a:buClr>
                <a:srgbClr val="0C3B5D"/>
              </a:buClr>
              <a:buSzPts val="2400"/>
              <a:buFont typeface="Arial"/>
              <a:buChar char="•"/>
            </a:pPr>
            <a:r>
              <a:rPr lang="en-US" sz="2300" b="0" i="0" u="none" strike="noStrike" cap="none" dirty="0">
                <a:solidFill>
                  <a:srgbClr val="0C3B5D"/>
                </a:solidFill>
                <a:latin typeface="Calibri"/>
                <a:ea typeface="Calibri"/>
                <a:cs typeface="Calibri"/>
                <a:sym typeface="Calibri"/>
              </a:rPr>
              <a:t>Present completed work search logs for </a:t>
            </a:r>
            <a:r>
              <a:rPr lang="en-US" sz="2300" b="0" i="0" u="none" strike="noStrike" cap="none" dirty="0" smtClean="0">
                <a:solidFill>
                  <a:srgbClr val="0C3B5D"/>
                </a:solidFill>
                <a:latin typeface="Calibri"/>
                <a:ea typeface="Calibri"/>
                <a:cs typeface="Calibri"/>
                <a:sym typeface="Calibri"/>
              </a:rPr>
              <a:t>each</a:t>
            </a:r>
          </a:p>
          <a:p>
            <a:pPr marR="0" lvl="2" algn="l" rtl="0">
              <a:spcAft>
                <a:spcPts val="1200"/>
              </a:spcAft>
              <a:buClr>
                <a:srgbClr val="0C3B5D"/>
              </a:buClr>
              <a:buSzPts val="2400"/>
            </a:pPr>
            <a:r>
              <a:rPr lang="en-US" sz="2300" dirty="0">
                <a:solidFill>
                  <a:srgbClr val="0C3B5D"/>
                </a:solidFill>
                <a:latin typeface="Calibri"/>
                <a:ea typeface="Calibri"/>
                <a:cs typeface="Calibri"/>
                <a:sym typeface="Calibri"/>
              </a:rPr>
              <a:t> </a:t>
            </a:r>
            <a:r>
              <a:rPr lang="en-US" sz="2300" dirty="0" smtClean="0">
                <a:solidFill>
                  <a:srgbClr val="0C3B5D"/>
                </a:solidFill>
                <a:latin typeface="Calibri"/>
                <a:ea typeface="Calibri"/>
                <a:cs typeface="Calibri"/>
                <a:sym typeface="Calibri"/>
              </a:rPr>
              <a:t>       </a:t>
            </a:r>
            <a:r>
              <a:rPr lang="en-US" sz="2300" b="0" i="0" u="none" strike="noStrike" cap="none" dirty="0" smtClean="0">
                <a:solidFill>
                  <a:srgbClr val="0C3B5D"/>
                </a:solidFill>
                <a:latin typeface="Calibri"/>
                <a:ea typeface="Calibri"/>
                <a:cs typeface="Calibri"/>
                <a:sym typeface="Calibri"/>
              </a:rPr>
              <a:t>week </a:t>
            </a:r>
            <a:r>
              <a:rPr lang="en-US" sz="2300" b="0" i="0" u="none" strike="noStrike" cap="none" dirty="0">
                <a:solidFill>
                  <a:srgbClr val="0C3B5D"/>
                </a:solidFill>
                <a:latin typeface="Calibri"/>
                <a:ea typeface="Calibri"/>
                <a:cs typeface="Calibri"/>
                <a:sym typeface="Calibri"/>
              </a:rPr>
              <a:t>you </a:t>
            </a:r>
            <a:r>
              <a:rPr lang="en-US" sz="2300" b="0" i="0" u="none" strike="noStrike" cap="none" dirty="0" smtClean="0">
                <a:solidFill>
                  <a:srgbClr val="0C3B5D"/>
                </a:solidFill>
                <a:latin typeface="Calibri"/>
                <a:ea typeface="Calibri"/>
                <a:cs typeface="Calibri"/>
                <a:sym typeface="Calibri"/>
              </a:rPr>
              <a:t>requested </a:t>
            </a:r>
            <a:r>
              <a:rPr lang="en-US" sz="2300" b="0" i="0" u="none" strike="noStrike" cap="none" dirty="0">
                <a:solidFill>
                  <a:srgbClr val="0C3B5D"/>
                </a:solidFill>
                <a:latin typeface="Calibri"/>
                <a:ea typeface="Calibri"/>
                <a:cs typeface="Calibri"/>
                <a:sym typeface="Calibri"/>
              </a:rPr>
              <a:t>UI benefits</a:t>
            </a:r>
            <a:endParaRPr sz="23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en-US" sz="2300" b="0" i="0" u="none" strike="noStrike" cap="none" dirty="0">
                <a:solidFill>
                  <a:srgbClr val="0C3B5D"/>
                </a:solidFill>
                <a:latin typeface="Calibri"/>
                <a:ea typeface="Calibri"/>
                <a:cs typeface="Calibri"/>
                <a:sym typeface="Calibri"/>
              </a:rPr>
              <a:t>Review labor market information </a:t>
            </a:r>
            <a:r>
              <a:rPr lang="en-US" sz="2300" b="0" i="0" u="none" strike="noStrike" cap="none" dirty="0" smtClean="0">
                <a:solidFill>
                  <a:srgbClr val="0C3B5D"/>
                </a:solidFill>
                <a:latin typeface="Calibri"/>
                <a:ea typeface="Calibri"/>
                <a:cs typeface="Calibri"/>
                <a:sym typeface="Calibri"/>
              </a:rPr>
              <a:t>(LMI) worksheet</a:t>
            </a:r>
            <a:endParaRPr sz="2300" b="0" i="0" u="none" strike="noStrike" cap="none" dirty="0">
              <a:solidFill>
                <a:srgbClr val="000000"/>
              </a:solidFill>
              <a:sym typeface="Arial"/>
            </a:endParaRPr>
          </a:p>
          <a:p>
            <a:pPr marL="342900" marR="0" lvl="2" indent="-342900" algn="l" rtl="0">
              <a:spcBef>
                <a:spcPts val="0"/>
              </a:spcBef>
              <a:spcAft>
                <a:spcPts val="1200"/>
              </a:spcAft>
              <a:buClr>
                <a:srgbClr val="0C3B5D"/>
              </a:buClr>
              <a:buSzPts val="2400"/>
              <a:buFont typeface="Arial"/>
              <a:buChar char="•"/>
            </a:pPr>
            <a:r>
              <a:rPr lang="en-US" sz="2300" b="0" i="0" u="none" strike="noStrike" cap="none" dirty="0">
                <a:solidFill>
                  <a:srgbClr val="0C3B5D"/>
                </a:solidFill>
                <a:latin typeface="Calibri"/>
                <a:ea typeface="Calibri"/>
                <a:cs typeface="Calibri"/>
                <a:sym typeface="Calibri"/>
              </a:rPr>
              <a:t>Complete fillable UI Eligibility Assessment Questionnaire</a:t>
            </a:r>
            <a:endParaRPr sz="2300" b="0" i="0" u="none" strike="noStrike" cap="none" dirty="0">
              <a:solidFill>
                <a:srgbClr val="000000"/>
              </a:solidFill>
              <a:sym typeface="Arial"/>
            </a:endParaRPr>
          </a:p>
          <a:p>
            <a:pPr marL="280988" marR="0" lvl="0" indent="-280988" algn="l" rtl="0">
              <a:spcBef>
                <a:spcPts val="0"/>
              </a:spcBef>
              <a:spcAft>
                <a:spcPts val="1200"/>
              </a:spcAft>
              <a:buClr>
                <a:srgbClr val="0C3B5D"/>
              </a:buClr>
              <a:buSzPts val="2400"/>
              <a:buFont typeface="Arial"/>
              <a:buChar char="•"/>
            </a:pPr>
            <a:r>
              <a:rPr lang="en-US" sz="2300" b="0" i="0" u="none" strike="noStrike" cap="none" dirty="0">
                <a:solidFill>
                  <a:srgbClr val="0C3B5D"/>
                </a:solidFill>
                <a:latin typeface="Calibri"/>
                <a:ea typeface="Calibri"/>
                <a:cs typeface="Calibri"/>
                <a:sym typeface="Calibri"/>
              </a:rPr>
              <a:t> Schedule a Career Center activity (Interim Service</a:t>
            </a:r>
            <a:r>
              <a:rPr lang="en-US" sz="2300" b="0" i="0" u="none" strike="noStrike" cap="none" dirty="0" smtClean="0">
                <a:solidFill>
                  <a:srgbClr val="0C3B5D"/>
                </a:solidFill>
                <a:latin typeface="Calibri"/>
                <a:ea typeface="Calibri"/>
                <a:cs typeface="Calibri"/>
                <a:sym typeface="Calibri"/>
              </a:rPr>
              <a:t>)</a:t>
            </a:r>
          </a:p>
          <a:p>
            <a:pPr marL="280988" marR="0" lvl="0" indent="-280988" algn="l" rtl="0">
              <a:spcBef>
                <a:spcPts val="0"/>
              </a:spcBef>
              <a:spcAft>
                <a:spcPts val="1200"/>
              </a:spcAft>
              <a:buClr>
                <a:srgbClr val="0C3B5D"/>
              </a:buClr>
              <a:buSzPts val="2400"/>
              <a:buFont typeface="Arial"/>
              <a:buChar char="•"/>
            </a:pPr>
            <a:r>
              <a:rPr lang="en-US" sz="2300" dirty="0" smtClean="0">
                <a:solidFill>
                  <a:srgbClr val="0C3B5D"/>
                </a:solidFill>
                <a:latin typeface="Calibri"/>
                <a:cs typeface="Calibri"/>
                <a:sym typeface="Calibri"/>
              </a:rPr>
              <a:t>Schedule a RESEA Review Meeting</a:t>
            </a:r>
            <a:endParaRPr sz="2300" b="0" i="0" u="none" strike="noStrike" cap="none" dirty="0">
              <a:solidFill>
                <a:srgbClr val="0C3B5D"/>
              </a:solidFill>
              <a:latin typeface="Calibri"/>
              <a:ea typeface="Calibri"/>
              <a:cs typeface="Calibri"/>
              <a:sym typeface="Calibri"/>
            </a:endParaRPr>
          </a:p>
        </p:txBody>
      </p:sp>
      <p:pic>
        <p:nvPicPr>
          <p:cNvPr id="237" name="Google Shape;237;p15" descr="22 Best Work From Home Jobs - Good Ideas for Working at Home"/>
          <p:cNvPicPr preferRelativeResize="0"/>
          <p:nvPr/>
        </p:nvPicPr>
        <p:blipFill rotWithShape="1">
          <a:blip r:embed="rId3">
            <a:alphaModFix/>
          </a:blip>
          <a:srcRect/>
          <a:stretch/>
        </p:blipFill>
        <p:spPr>
          <a:xfrm>
            <a:off x="6979429" y="1472791"/>
            <a:ext cx="2067592" cy="22083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40" y="107147"/>
            <a:ext cx="7131050" cy="954348"/>
          </a:xfrm>
        </p:spPr>
        <p:txBody>
          <a:bodyPr/>
          <a:lstStyle/>
          <a:p>
            <a:pPr algn="ctr"/>
            <a:r>
              <a:rPr lang="en-US" b="1" dirty="0" smtClean="0"/>
              <a:t>Next Steps: After the</a:t>
            </a:r>
            <a:br>
              <a:rPr lang="en-US" b="1" dirty="0" smtClean="0"/>
            </a:br>
            <a:r>
              <a:rPr lang="en-US" b="1" dirty="0" smtClean="0"/>
              <a:t>Initial RESEA Meeting</a:t>
            </a:r>
            <a:endParaRPr lang="en-US" b="1" dirty="0"/>
          </a:p>
        </p:txBody>
      </p:sp>
      <p:sp>
        <p:nvSpPr>
          <p:cNvPr id="3" name="Text Placeholder 2"/>
          <p:cNvSpPr>
            <a:spLocks noGrp="1"/>
          </p:cNvSpPr>
          <p:nvPr>
            <p:ph type="body" idx="1"/>
          </p:nvPr>
        </p:nvSpPr>
        <p:spPr>
          <a:xfrm>
            <a:off x="0" y="1219201"/>
            <a:ext cx="8991600" cy="4752998"/>
          </a:xfrm>
        </p:spPr>
        <p:txBody>
          <a:bodyPr/>
          <a:lstStyle/>
          <a:p>
            <a:pPr algn="ctr"/>
            <a:r>
              <a:rPr lang="en-US" sz="2700" dirty="0" smtClean="0">
                <a:solidFill>
                  <a:srgbClr val="0C3B5D"/>
                </a:solidFill>
              </a:rPr>
              <a:t>Participate </a:t>
            </a:r>
            <a:r>
              <a:rPr lang="en-US" sz="2700" dirty="0">
                <a:solidFill>
                  <a:srgbClr val="0C3B5D"/>
                </a:solidFill>
              </a:rPr>
              <a:t>in </a:t>
            </a:r>
            <a:r>
              <a:rPr lang="en-US" sz="2700" dirty="0" smtClean="0">
                <a:solidFill>
                  <a:srgbClr val="0C3B5D"/>
                </a:solidFill>
              </a:rPr>
              <a:t>a RESEA </a:t>
            </a:r>
            <a:r>
              <a:rPr lang="en-US" sz="2700" dirty="0">
                <a:solidFill>
                  <a:srgbClr val="0C3B5D"/>
                </a:solidFill>
              </a:rPr>
              <a:t>Review </a:t>
            </a:r>
            <a:r>
              <a:rPr lang="en-US" sz="2700" dirty="0" smtClean="0">
                <a:solidFill>
                  <a:srgbClr val="0C3B5D"/>
                </a:solidFill>
              </a:rPr>
              <a:t>Meeting</a:t>
            </a:r>
          </a:p>
          <a:p>
            <a:pPr algn="ctr"/>
            <a:r>
              <a:rPr lang="en-US" sz="2700" dirty="0" smtClean="0">
                <a:solidFill>
                  <a:srgbClr val="0C3B5D"/>
                </a:solidFill>
                <a:sym typeface="Arial"/>
              </a:rPr>
              <a:t>Let us know when you get a job so we can celebrate your success and update our database!</a:t>
            </a:r>
            <a:endParaRPr lang="en-US" sz="2700" dirty="0">
              <a:solidFill>
                <a:srgbClr val="000000"/>
              </a:solidFill>
              <a:sym typeface="Arial"/>
            </a:endParaRPr>
          </a:p>
          <a:p>
            <a:pPr marL="11430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642" y="3246121"/>
            <a:ext cx="3095528" cy="2499360"/>
          </a:xfrm>
          <a:prstGeom prst="rect">
            <a:avLst/>
          </a:prstGeom>
        </p:spPr>
      </p:pic>
    </p:spTree>
    <p:extLst>
      <p:ext uri="{BB962C8B-B14F-4D97-AF65-F5344CB8AC3E}">
        <p14:creationId xmlns:p14="http://schemas.microsoft.com/office/powerpoint/2010/main" val="210945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6"/>
          <p:cNvPicPr preferRelativeResize="0"/>
          <p:nvPr/>
        </p:nvPicPr>
        <p:blipFill rotWithShape="1">
          <a:blip r:embed="rId3">
            <a:alphaModFix/>
          </a:blip>
          <a:srcRect/>
          <a:stretch/>
        </p:blipFill>
        <p:spPr>
          <a:xfrm>
            <a:off x="4479532" y="5019792"/>
            <a:ext cx="4541178" cy="1359739"/>
          </a:xfrm>
          <a:prstGeom prst="rect">
            <a:avLst/>
          </a:prstGeom>
          <a:noFill/>
          <a:ln>
            <a:noFill/>
          </a:ln>
        </p:spPr>
      </p:pic>
      <p:pic>
        <p:nvPicPr>
          <p:cNvPr id="244" name="Google Shape;244;p16"/>
          <p:cNvPicPr preferRelativeResize="0"/>
          <p:nvPr/>
        </p:nvPicPr>
        <p:blipFill rotWithShape="1">
          <a:blip r:embed="rId4">
            <a:alphaModFix/>
          </a:blip>
          <a:srcRect/>
          <a:stretch/>
        </p:blipFill>
        <p:spPr>
          <a:xfrm>
            <a:off x="779388" y="4722947"/>
            <a:ext cx="2396638" cy="1656584"/>
          </a:xfrm>
          <a:prstGeom prst="rect">
            <a:avLst/>
          </a:prstGeom>
          <a:noFill/>
          <a:ln>
            <a:noFill/>
          </a:ln>
        </p:spPr>
      </p:pic>
      <p:sp>
        <p:nvSpPr>
          <p:cNvPr id="245" name="Google Shape;245;p16"/>
          <p:cNvSpPr txBox="1">
            <a:spLocks noGrp="1"/>
          </p:cNvSpPr>
          <p:nvPr>
            <p:ph type="title"/>
          </p:nvPr>
        </p:nvSpPr>
        <p:spPr>
          <a:xfrm>
            <a:off x="901200" y="462700"/>
            <a:ext cx="6738600" cy="3486900"/>
          </a:xfrm>
          <a:prstGeom prst="rect">
            <a:avLst/>
          </a:prstGeom>
          <a:noFill/>
          <a:ln>
            <a:noFill/>
          </a:ln>
        </p:spPr>
        <p:txBody>
          <a:bodyPr spcFirstLastPara="1" wrap="square" lIns="0" tIns="45700" rIns="0" bIns="45700" anchor="b" anchorCtr="0">
            <a:noAutofit/>
          </a:bodyPr>
          <a:lstStyle/>
          <a:p>
            <a:pPr marL="0" lvl="0" indent="0" algn="ctr" rtl="0">
              <a:lnSpc>
                <a:spcPct val="80000"/>
              </a:lnSpc>
              <a:spcBef>
                <a:spcPts val="0"/>
              </a:spcBef>
              <a:spcAft>
                <a:spcPts val="0"/>
              </a:spcAft>
              <a:buClr>
                <a:srgbClr val="FFFFFF"/>
              </a:buClr>
              <a:buSzPts val="5400"/>
              <a:buFont typeface="Calibri"/>
              <a:buNone/>
            </a:pPr>
            <a:r>
              <a:rPr lang="en-US" sz="3400" dirty="0"/>
              <a:t>Remember, failure to complete your two RESEA meetings will affect your </a:t>
            </a:r>
            <a:r>
              <a:rPr lang="en-US" sz="3400" dirty="0">
                <a:solidFill>
                  <a:schemeClr val="lt1"/>
                </a:solidFill>
              </a:rPr>
              <a:t>unemployment benefits</a:t>
            </a:r>
            <a:r>
              <a:rPr lang="en-US" sz="3400" dirty="0"/>
              <a:t>!</a:t>
            </a:r>
            <a:endParaRPr sz="3400" dirty="0"/>
          </a:p>
          <a:p>
            <a:pPr marL="0" lvl="0" indent="0" algn="ctr" rtl="0">
              <a:lnSpc>
                <a:spcPct val="80000"/>
              </a:lnSpc>
              <a:spcBef>
                <a:spcPts val="0"/>
              </a:spcBef>
              <a:spcAft>
                <a:spcPts val="0"/>
              </a:spcAft>
              <a:buClr>
                <a:srgbClr val="FFFFFF"/>
              </a:buClr>
              <a:buSzPts val="5400"/>
              <a:buFont typeface="Calibri"/>
              <a:buNone/>
            </a:pPr>
            <a:endParaRPr sz="3400" dirty="0"/>
          </a:p>
          <a:p>
            <a:pPr marL="0" lvl="0" indent="0" algn="ctr" rtl="0">
              <a:lnSpc>
                <a:spcPct val="80000"/>
              </a:lnSpc>
              <a:spcBef>
                <a:spcPts val="0"/>
              </a:spcBef>
              <a:spcAft>
                <a:spcPts val="0"/>
              </a:spcAft>
              <a:buClr>
                <a:srgbClr val="FFFFFF"/>
              </a:buClr>
              <a:buSzPts val="5400"/>
              <a:buFont typeface="Calibri"/>
              <a:buNone/>
            </a:pPr>
            <a:endParaRPr sz="3400" dirty="0"/>
          </a:p>
          <a:p>
            <a:pPr marL="0" lvl="0" indent="0" algn="ctr" rtl="0">
              <a:lnSpc>
                <a:spcPct val="80000"/>
              </a:lnSpc>
              <a:spcBef>
                <a:spcPts val="0"/>
              </a:spcBef>
              <a:spcAft>
                <a:spcPts val="0"/>
              </a:spcAft>
              <a:buClr>
                <a:schemeClr val="lt1"/>
              </a:buClr>
              <a:buSzPts val="5400"/>
              <a:buFont typeface="Calibri"/>
              <a:buNone/>
            </a:pPr>
            <a:r>
              <a:rPr lang="en-US" sz="3400" dirty="0">
                <a:solidFill>
                  <a:schemeClr val="lt1"/>
                </a:solidFill>
              </a:rPr>
              <a:t>MassHire staff look </a:t>
            </a:r>
            <a:r>
              <a:rPr lang="en-US" sz="3400" i="1" dirty="0">
                <a:solidFill>
                  <a:schemeClr val="lt1"/>
                </a:solidFill>
              </a:rPr>
              <a:t>forward</a:t>
            </a:r>
            <a:r>
              <a:rPr lang="en-US" sz="3400" dirty="0">
                <a:solidFill>
                  <a:schemeClr val="lt1"/>
                </a:solidFill>
              </a:rPr>
              <a:t> to </a:t>
            </a:r>
            <a:br>
              <a:rPr lang="en-US" sz="3400" dirty="0">
                <a:solidFill>
                  <a:schemeClr val="lt1"/>
                </a:solidFill>
              </a:rPr>
            </a:br>
            <a:r>
              <a:rPr lang="en-US" sz="3400" dirty="0">
                <a:solidFill>
                  <a:schemeClr val="lt1"/>
                </a:solidFill>
              </a:rPr>
              <a:t>working with you!</a:t>
            </a:r>
            <a:endParaRPr sz="3400" dirty="0">
              <a:solidFill>
                <a:schemeClr val="lt1"/>
              </a:solidFill>
            </a:endParaRPr>
          </a:p>
          <a:p>
            <a:pPr marL="0" lvl="0" indent="0" algn="ctr" rtl="0">
              <a:lnSpc>
                <a:spcPct val="80000"/>
              </a:lnSpc>
              <a:spcBef>
                <a:spcPts val="0"/>
              </a:spcBef>
              <a:spcAft>
                <a:spcPts val="0"/>
              </a:spcAft>
              <a:buClr>
                <a:srgbClr val="FFFFFF"/>
              </a:buClr>
              <a:buSzPts val="5400"/>
              <a:buFont typeface="Calibri"/>
              <a:buNone/>
            </a:pPr>
            <a:endParaRPr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8495afef91_0_0"/>
          <p:cNvSpPr txBox="1">
            <a:spLocks noGrp="1"/>
          </p:cNvSpPr>
          <p:nvPr>
            <p:ph type="title"/>
          </p:nvPr>
        </p:nvSpPr>
        <p:spPr>
          <a:xfrm>
            <a:off x="1107150" y="125325"/>
            <a:ext cx="7082100"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b="1"/>
              <a:t>Participating in the RESEA Program</a:t>
            </a:r>
            <a:endParaRPr b="1"/>
          </a:p>
        </p:txBody>
      </p:sp>
      <p:sp>
        <p:nvSpPr>
          <p:cNvPr id="124" name="Google Shape;124;g8495afef91_0_0"/>
          <p:cNvSpPr txBox="1">
            <a:spLocks noGrp="1"/>
          </p:cNvSpPr>
          <p:nvPr>
            <p:ph type="body" idx="1"/>
          </p:nvPr>
        </p:nvSpPr>
        <p:spPr>
          <a:xfrm>
            <a:off x="234300" y="1432450"/>
            <a:ext cx="8827800" cy="46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200" b="1" dirty="0"/>
              <a:t>What is RESEA?</a:t>
            </a:r>
            <a:endParaRPr sz="2200" b="1" dirty="0"/>
          </a:p>
          <a:p>
            <a:pPr marL="0" lvl="0" indent="0" algn="l" rtl="0">
              <a:lnSpc>
                <a:spcPct val="100000"/>
              </a:lnSpc>
              <a:spcBef>
                <a:spcPts val="0"/>
              </a:spcBef>
              <a:spcAft>
                <a:spcPts val="0"/>
              </a:spcAft>
              <a:buSzPts val="1800"/>
              <a:buNone/>
            </a:pPr>
            <a:r>
              <a:rPr lang="en-US" sz="2200" dirty="0"/>
              <a:t>RESEA is a federal program to help customers get back to work sooner by </a:t>
            </a:r>
            <a:r>
              <a:rPr lang="en-US" sz="2200" dirty="0">
                <a:solidFill>
                  <a:srgbClr val="042B4A"/>
                </a:solidFill>
              </a:rPr>
              <a:t>engaging in re-employment services and meeting </a:t>
            </a:r>
            <a:r>
              <a:rPr lang="en-US" sz="2200" dirty="0"/>
              <a:t>with MassHire Career Center staff to discuss </a:t>
            </a:r>
            <a:r>
              <a:rPr lang="en-US" sz="2200" dirty="0" smtClean="0"/>
              <a:t>job </a:t>
            </a:r>
            <a:r>
              <a:rPr lang="en-US" sz="2200" dirty="0"/>
              <a:t>search goals.</a:t>
            </a:r>
            <a:endParaRPr sz="2200" dirty="0"/>
          </a:p>
          <a:p>
            <a:pPr marL="0" lvl="0" indent="0" algn="l" rtl="0">
              <a:lnSpc>
                <a:spcPct val="100000"/>
              </a:lnSpc>
              <a:spcBef>
                <a:spcPts val="0"/>
              </a:spcBef>
              <a:spcAft>
                <a:spcPts val="0"/>
              </a:spcAft>
              <a:buSzPts val="1800"/>
              <a:buNone/>
            </a:pPr>
            <a:endParaRPr sz="2200" dirty="0"/>
          </a:p>
          <a:p>
            <a:pPr marL="0" lvl="0" indent="0" algn="l" rtl="0">
              <a:lnSpc>
                <a:spcPct val="100000"/>
              </a:lnSpc>
              <a:spcBef>
                <a:spcPts val="0"/>
              </a:spcBef>
              <a:spcAft>
                <a:spcPts val="0"/>
              </a:spcAft>
              <a:buSzPts val="1800"/>
              <a:buNone/>
            </a:pPr>
            <a:r>
              <a:rPr lang="en-US" sz="2200" b="1" dirty="0"/>
              <a:t>Who is selected for the RESEA program?</a:t>
            </a:r>
            <a:endParaRPr sz="2200" b="1" dirty="0"/>
          </a:p>
          <a:p>
            <a:pPr marL="0" lvl="0" indent="0" algn="l" rtl="0">
              <a:lnSpc>
                <a:spcPct val="100000"/>
              </a:lnSpc>
              <a:spcBef>
                <a:spcPts val="0"/>
              </a:spcBef>
              <a:spcAft>
                <a:spcPts val="0"/>
              </a:spcAft>
              <a:buSzPts val="1800"/>
              <a:buNone/>
            </a:pPr>
            <a:r>
              <a:rPr lang="en-US" sz="2200" dirty="0"/>
              <a:t>Customers who are receiving unemployment benefits are selected.</a:t>
            </a:r>
            <a:endParaRPr sz="2200" dirty="0"/>
          </a:p>
          <a:p>
            <a:pPr marL="0" lvl="0" indent="0" algn="l" rtl="0">
              <a:lnSpc>
                <a:spcPct val="100000"/>
              </a:lnSpc>
              <a:spcBef>
                <a:spcPts val="0"/>
              </a:spcBef>
              <a:spcAft>
                <a:spcPts val="0"/>
              </a:spcAft>
              <a:buClr>
                <a:schemeClr val="accent6"/>
              </a:buClr>
              <a:buSzPts val="1100"/>
              <a:buFont typeface="Arial"/>
              <a:buNone/>
            </a:pPr>
            <a:endParaRPr sz="2200" b="1" dirty="0"/>
          </a:p>
          <a:p>
            <a:pPr marL="0" lvl="0" indent="0" algn="l" rtl="0">
              <a:lnSpc>
                <a:spcPct val="100000"/>
              </a:lnSpc>
              <a:spcBef>
                <a:spcPts val="0"/>
              </a:spcBef>
              <a:spcAft>
                <a:spcPts val="0"/>
              </a:spcAft>
              <a:buClr>
                <a:schemeClr val="accent6"/>
              </a:buClr>
              <a:buSzPts val="1100"/>
              <a:buFont typeface="Arial"/>
              <a:buNone/>
            </a:pPr>
            <a:r>
              <a:rPr lang="en-US" sz="2200" b="1" dirty="0"/>
              <a:t>Benefits of being selected for the RESEA program?</a:t>
            </a:r>
            <a:endParaRPr sz="2200" b="1" dirty="0"/>
          </a:p>
          <a:p>
            <a:pPr marL="0" lvl="0" indent="0" algn="l" rtl="0">
              <a:lnSpc>
                <a:spcPct val="100000"/>
              </a:lnSpc>
              <a:spcBef>
                <a:spcPts val="0"/>
              </a:spcBef>
              <a:spcAft>
                <a:spcPts val="0"/>
              </a:spcAft>
              <a:buClr>
                <a:schemeClr val="accent6"/>
              </a:buClr>
              <a:buSzPts val="1100"/>
              <a:buFont typeface="Arial"/>
              <a:buNone/>
            </a:pPr>
            <a:r>
              <a:rPr lang="en-US" sz="2200" dirty="0"/>
              <a:t>You were selected for RESEA to receive re-employment and job search</a:t>
            </a:r>
            <a:r>
              <a:rPr lang="en-US" sz="2200" b="1" dirty="0"/>
              <a:t> </a:t>
            </a:r>
            <a:r>
              <a:rPr lang="en-US" sz="2200" dirty="0"/>
              <a:t>services through the</a:t>
            </a:r>
            <a:r>
              <a:rPr lang="en-US" sz="2200" b="1" dirty="0"/>
              <a:t> </a:t>
            </a:r>
            <a:r>
              <a:rPr lang="en-US" sz="2200" dirty="0"/>
              <a:t>MassHire Career Center system</a:t>
            </a:r>
            <a:r>
              <a:rPr lang="en-US" sz="2500" dirty="0"/>
              <a:t>. </a:t>
            </a:r>
            <a:r>
              <a:rPr lang="en-US" sz="2200" dirty="0"/>
              <a:t>Staff will</a:t>
            </a:r>
            <a:r>
              <a:rPr lang="en-US" sz="2200" b="1" dirty="0"/>
              <a:t> </a:t>
            </a:r>
            <a:r>
              <a:rPr lang="en-US" sz="2200" dirty="0"/>
              <a:t>also assist you</a:t>
            </a:r>
            <a:r>
              <a:rPr lang="en-US" sz="2200" b="1" dirty="0"/>
              <a:t> </a:t>
            </a:r>
            <a:r>
              <a:rPr lang="en-US" sz="2200" dirty="0"/>
              <a:t>with your Unemployment Insurance (UI) Eligibility requirements to continue receiving UI benefits.</a:t>
            </a:r>
            <a:endParaRPr sz="2200" dirty="0"/>
          </a:p>
          <a:p>
            <a:pPr marL="0" lvl="0" indent="0" algn="l" rtl="0">
              <a:lnSpc>
                <a:spcPct val="100000"/>
              </a:lnSpc>
              <a:spcBef>
                <a:spcPts val="0"/>
              </a:spcBef>
              <a:spcAft>
                <a:spcPts val="0"/>
              </a:spcAft>
              <a:buClr>
                <a:schemeClr val="accent6"/>
              </a:buClr>
              <a:buSzPts val="1100"/>
              <a:buFont typeface="Arial"/>
              <a:buNone/>
            </a:pPr>
            <a:endParaRPr sz="2200" strike="sngStrike" dirty="0"/>
          </a:p>
          <a:p>
            <a:pPr marL="0" lvl="0" indent="0" algn="l" rtl="0">
              <a:lnSpc>
                <a:spcPct val="100000"/>
              </a:lnSpc>
              <a:spcBef>
                <a:spcPts val="0"/>
              </a:spcBef>
              <a:spcAft>
                <a:spcPts val="0"/>
              </a:spcAft>
              <a:buClr>
                <a:schemeClr val="accent6"/>
              </a:buClr>
              <a:buSzPts val="1100"/>
              <a:buFont typeface="Arial"/>
              <a:buNone/>
            </a:pPr>
            <a:endParaRPr sz="2200" dirty="0">
              <a:solidFill>
                <a:srgbClr val="FF0000"/>
              </a:solidFill>
            </a:endParaRPr>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0"/>
              </a:spcBef>
              <a:spcAft>
                <a:spcPts val="0"/>
              </a:spcAft>
              <a:buClr>
                <a:schemeClr val="accent6"/>
              </a:buClr>
              <a:buSzPts val="1100"/>
              <a:buFont typeface="Arial"/>
              <a:buNone/>
            </a:pPr>
            <a:endParaRPr sz="2200" dirty="0"/>
          </a:p>
          <a:p>
            <a:pPr marL="0" lvl="0" indent="0" algn="l" rtl="0">
              <a:lnSpc>
                <a:spcPct val="100000"/>
              </a:lnSpc>
              <a:spcBef>
                <a:spcPts val="1800"/>
              </a:spcBef>
              <a:spcAft>
                <a:spcPts val="0"/>
              </a:spcAft>
              <a:buClr>
                <a:schemeClr val="accent6"/>
              </a:buClr>
              <a:buSzPts val="1100"/>
              <a:buFont typeface="Arial"/>
              <a:buNone/>
            </a:pPr>
            <a:endParaRPr sz="2200" dirty="0"/>
          </a:p>
          <a:p>
            <a:pPr marL="0" lvl="0" indent="0" algn="l" rtl="0">
              <a:lnSpc>
                <a:spcPct val="90000"/>
              </a:lnSpc>
              <a:spcBef>
                <a:spcPts val="1800"/>
              </a:spcBef>
              <a:spcAft>
                <a:spcPts val="0"/>
              </a:spcAft>
              <a:buSzPts val="1800"/>
              <a:buNone/>
            </a:pPr>
            <a:r>
              <a:rPr lang="en-US"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75293" y="1190447"/>
            <a:ext cx="9068707" cy="5050246"/>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wrap="square" lIns="91425" tIns="45700" rIns="91425" bIns="45700" spcCol="0" rtlCol="0" fromWordArt="0" anchor="ctr" anchorCtr="0" forceAA="0">
            <a:noAutofit/>
          </a:bodyPr>
          <a:lstStyle>
            <a:defPPr marR="0" lvl="0" algn="l" rtl="0">
              <a:lnSpc>
                <a:spcPct val="100000"/>
              </a:lnSpc>
              <a:spcBef>
                <a:spcPts val="0"/>
              </a:spcBef>
              <a:spcAft>
                <a:spcPts val="0"/>
              </a:spcAft>
            </a:defPPr>
            <a:lvl1pPr marL="457200" marR="0" lvl="0" indent="-342900" algn="l" rtl="0">
              <a:lnSpc>
                <a:spcPct val="90000"/>
              </a:lnSpc>
              <a:spcBef>
                <a:spcPts val="1800"/>
              </a:spcBef>
              <a:spcAft>
                <a:spcPts val="0"/>
              </a:spcAft>
              <a:buClr>
                <a:schemeClr val="dk1"/>
              </a:buClr>
              <a:buSzPts val="1800"/>
              <a:buFont typeface="Arial"/>
              <a:buChar char="•"/>
              <a:defRPr sz="28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Merriweather Sans"/>
              <a:buChar char="–"/>
              <a:defRPr sz="2400" b="0" i="0" u="none" strike="noStrike" cap="none">
                <a:solidFill>
                  <a:schemeClr val="dk2"/>
                </a:solidFill>
                <a:latin typeface="Calibri"/>
                <a:ea typeface="Calibri"/>
                <a:cs typeface="Calibri"/>
                <a:sym typeface="Calibri"/>
              </a:defRPr>
            </a:lvl2pPr>
            <a:lvl3pPr marL="1371600" marR="0" lvl="2"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900"/>
              </a:spcBef>
              <a:spcAft>
                <a:spcPts val="0"/>
              </a:spcAft>
              <a:buClr>
                <a:schemeClr val="dk1"/>
              </a:buClr>
              <a:buSzPts val="1800"/>
              <a:buFont typeface="Merriweather Sans"/>
              <a:buChar char="–"/>
              <a:defRPr sz="20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900"/>
              </a:spcBef>
              <a:spcAft>
                <a:spcPts val="0"/>
              </a:spcAft>
              <a:buClr>
                <a:schemeClr val="dk1"/>
              </a:buClr>
              <a:buSzPts val="18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buNone/>
              <a:defRPr/>
            </a:pPr>
            <a:endParaRPr lang="en-US" dirty="0"/>
          </a:p>
        </p:txBody>
      </p:sp>
      <p:sp>
        <p:nvSpPr>
          <p:cNvPr id="14" name="Rounded Rectangle 13"/>
          <p:cNvSpPr/>
          <p:nvPr/>
        </p:nvSpPr>
        <p:spPr>
          <a:xfrm>
            <a:off x="6112419" y="2484439"/>
            <a:ext cx="1986552" cy="248217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smtClean="0">
                <a:solidFill>
                  <a:schemeClr val="bg2"/>
                </a:solidFill>
              </a:rPr>
              <a:t>Failure to attend both RESEA meetings may affect your UI benefits</a:t>
            </a:r>
            <a:endParaRPr lang="en-US" sz="1800" dirty="0">
              <a:solidFill>
                <a:schemeClr val="bg2"/>
              </a:solidFill>
            </a:endParaRPr>
          </a:p>
        </p:txBody>
      </p:sp>
      <p:sp>
        <p:nvSpPr>
          <p:cNvPr id="15" name="Rounded Rectangle 14"/>
          <p:cNvSpPr/>
          <p:nvPr/>
        </p:nvSpPr>
        <p:spPr>
          <a:xfrm>
            <a:off x="4195690" y="2484437"/>
            <a:ext cx="1842252" cy="248217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dirty="0" err="1" smtClean="0">
                <a:solidFill>
                  <a:schemeClr val="bg2"/>
                </a:solidFill>
              </a:rPr>
              <a:t>MassHire</a:t>
            </a:r>
            <a:r>
              <a:rPr lang="en-US" sz="1800" dirty="0" smtClean="0">
                <a:solidFill>
                  <a:schemeClr val="bg2"/>
                </a:solidFill>
              </a:rPr>
              <a:t> Staff will set up your one-on-one Initial RESEA Meeting</a:t>
            </a:r>
            <a:endParaRPr lang="en-US" sz="1800" dirty="0">
              <a:solidFill>
                <a:schemeClr val="bg2"/>
              </a:solidFill>
            </a:endParaRPr>
          </a:p>
        </p:txBody>
      </p:sp>
      <p:sp>
        <p:nvSpPr>
          <p:cNvPr id="16" name="Rounded Rectangle 15"/>
          <p:cNvSpPr/>
          <p:nvPr/>
        </p:nvSpPr>
        <p:spPr>
          <a:xfrm>
            <a:off x="79919" y="2484407"/>
            <a:ext cx="1937567" cy="2484407"/>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smtClean="0">
                <a:solidFill>
                  <a:schemeClr val="bg2"/>
                </a:solidFill>
              </a:rPr>
              <a:t>Receive DUA letter for </a:t>
            </a:r>
            <a:r>
              <a:rPr lang="en-US" sz="1700" dirty="0">
                <a:solidFill>
                  <a:schemeClr val="bg2"/>
                </a:solidFill>
              </a:rPr>
              <a:t>RESEA meeting  deadline dates</a:t>
            </a:r>
          </a:p>
          <a:p>
            <a:pPr algn="ctr" eaLnBrk="1" hangingPunct="1">
              <a:defRPr/>
            </a:pPr>
            <a:r>
              <a:rPr lang="en-US" sz="1700" dirty="0">
                <a:solidFill>
                  <a:schemeClr val="bg2"/>
                </a:solidFill>
              </a:rPr>
              <a:t>a</a:t>
            </a:r>
            <a:r>
              <a:rPr lang="en-US" sz="1700" dirty="0" smtClean="0">
                <a:solidFill>
                  <a:schemeClr val="bg2"/>
                </a:solidFill>
              </a:rPr>
              <a:t>nd details to continue collecting UI benefits</a:t>
            </a:r>
            <a:endParaRPr lang="en-US" sz="1700" dirty="0">
              <a:solidFill>
                <a:schemeClr val="bg2"/>
              </a:solidFill>
            </a:endParaRPr>
          </a:p>
        </p:txBody>
      </p:sp>
      <p:sp>
        <p:nvSpPr>
          <p:cNvPr id="17" name="Rounded Rectangle 16"/>
          <p:cNvSpPr/>
          <p:nvPr/>
        </p:nvSpPr>
        <p:spPr>
          <a:xfrm>
            <a:off x="2068444" y="2484437"/>
            <a:ext cx="2054676" cy="248217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700" dirty="0" smtClean="0">
                <a:solidFill>
                  <a:schemeClr val="bg2"/>
                </a:solidFill>
              </a:rPr>
              <a:t>Attend Initial RESEA Meeting within 3 weeks </a:t>
            </a:r>
            <a:endParaRPr lang="en-US" sz="600" dirty="0" smtClean="0">
              <a:solidFill>
                <a:schemeClr val="bg2"/>
              </a:solidFill>
            </a:endParaRPr>
          </a:p>
          <a:p>
            <a:pPr algn="ctr" eaLnBrk="1" hangingPunct="1">
              <a:defRPr/>
            </a:pPr>
            <a:r>
              <a:rPr lang="en-US" sz="600" dirty="0" smtClean="0">
                <a:solidFill>
                  <a:schemeClr val="bg2"/>
                </a:solidFill>
              </a:rPr>
              <a:t>__________________________________</a:t>
            </a:r>
          </a:p>
          <a:p>
            <a:pPr algn="ctr" eaLnBrk="1" hangingPunct="1">
              <a:defRPr/>
            </a:pPr>
            <a:endParaRPr lang="en-US" sz="600" dirty="0">
              <a:solidFill>
                <a:schemeClr val="bg2"/>
              </a:solidFill>
            </a:endParaRPr>
          </a:p>
          <a:p>
            <a:pPr algn="ctr" eaLnBrk="1" hangingPunct="1">
              <a:defRPr/>
            </a:pPr>
            <a:r>
              <a:rPr lang="en-US" sz="1700" dirty="0" smtClean="0">
                <a:solidFill>
                  <a:schemeClr val="bg2"/>
                </a:solidFill>
              </a:rPr>
              <a:t>Attend RESEA Review meeting within 5 weeks</a:t>
            </a:r>
            <a:endParaRPr lang="en-US" sz="1700" dirty="0">
              <a:solidFill>
                <a:schemeClr val="bg2"/>
              </a:solidFill>
            </a:endParaRPr>
          </a:p>
        </p:txBody>
      </p:sp>
      <p:sp>
        <p:nvSpPr>
          <p:cNvPr id="18" name="Google Shape;130;g772d42557f_3_2"/>
          <p:cNvSpPr txBox="1">
            <a:spLocks noGrp="1"/>
          </p:cNvSpPr>
          <p:nvPr>
            <p:ph type="title"/>
          </p:nvPr>
        </p:nvSpPr>
        <p:spPr>
          <a:xfrm>
            <a:off x="0" y="0"/>
            <a:ext cx="85569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dirty="0"/>
              <a:t>Attending the RESEA Meetings</a:t>
            </a:r>
            <a:endParaRPr b="1" dirty="0"/>
          </a:p>
        </p:txBody>
      </p:sp>
    </p:spTree>
    <p:extLst>
      <p:ext uri="{BB962C8B-B14F-4D97-AF65-F5344CB8AC3E}">
        <p14:creationId xmlns:p14="http://schemas.microsoft.com/office/powerpoint/2010/main" val="17334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txBox="1">
            <a:spLocks noGrp="1"/>
          </p:cNvSpPr>
          <p:nvPr>
            <p:ph type="title"/>
          </p:nvPr>
        </p:nvSpPr>
        <p:spPr>
          <a:xfrm>
            <a:off x="99150" y="102850"/>
            <a:ext cx="85878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3600"/>
              <a:buFont typeface="Calibri"/>
              <a:buNone/>
            </a:pPr>
            <a:r>
              <a:rPr lang="en-US" b="1" dirty="0"/>
              <a:t>How we can help you to </a:t>
            </a:r>
            <a:r>
              <a:rPr lang="en-US" b="1" dirty="0" smtClean="0"/>
              <a:t>continue </a:t>
            </a:r>
            <a:r>
              <a:rPr lang="en-US" b="1" dirty="0"/>
              <a:t>r</a:t>
            </a:r>
            <a:r>
              <a:rPr lang="en-US" b="1" dirty="0" smtClean="0"/>
              <a:t>eceiving </a:t>
            </a:r>
            <a:r>
              <a:rPr lang="en-US" b="1" dirty="0"/>
              <a:t>Unemployment Insurance (UI) </a:t>
            </a:r>
            <a:r>
              <a:rPr lang="en-US" b="1" dirty="0" smtClean="0"/>
              <a:t>Benefits </a:t>
            </a:r>
            <a:endParaRPr b="1" dirty="0"/>
          </a:p>
        </p:txBody>
      </p:sp>
      <p:sp>
        <p:nvSpPr>
          <p:cNvPr id="138" name="Google Shape;138;p2"/>
          <p:cNvSpPr txBox="1">
            <a:spLocks noGrp="1"/>
          </p:cNvSpPr>
          <p:nvPr>
            <p:ph type="sldNum" idx="4294967295"/>
          </p:nvPr>
        </p:nvSpPr>
        <p:spPr>
          <a:xfrm>
            <a:off x="8390466" y="6358001"/>
            <a:ext cx="296333" cy="365125"/>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42B4A"/>
              </a:buClr>
              <a:buSzPts val="1000"/>
              <a:buFont typeface="Calibri"/>
              <a:buNone/>
            </a:pPr>
            <a:fld id="{00000000-1234-1234-1234-123412341234}" type="slidenum">
              <a:rPr lang="en-US" sz="1000" b="0" i="0" u="none" strike="noStrike" cap="none">
                <a:solidFill>
                  <a:srgbClr val="042B4A"/>
                </a:solidFill>
                <a:latin typeface="Calibri"/>
                <a:ea typeface="Calibri"/>
                <a:cs typeface="Calibri"/>
                <a:sym typeface="Calibri"/>
              </a:rPr>
              <a:t>4</a:t>
            </a:fld>
            <a:endParaRPr sz="1000" b="0" i="0" u="none" strike="noStrike" cap="none">
              <a:solidFill>
                <a:srgbClr val="042B4A"/>
              </a:solidFill>
              <a:latin typeface="Calibri"/>
              <a:ea typeface="Calibri"/>
              <a:cs typeface="Calibri"/>
              <a:sym typeface="Calibri"/>
            </a:endParaRPr>
          </a:p>
        </p:txBody>
      </p:sp>
      <p:sp>
        <p:nvSpPr>
          <p:cNvPr id="139" name="Google Shape;139;p2"/>
          <p:cNvSpPr txBox="1"/>
          <p:nvPr/>
        </p:nvSpPr>
        <p:spPr>
          <a:xfrm>
            <a:off x="389070" y="1590719"/>
            <a:ext cx="8411400" cy="34689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600" b="0" i="0" u="none" strike="noStrike" cap="none" dirty="0">
                <a:solidFill>
                  <a:srgbClr val="002060"/>
                </a:solidFill>
                <a:latin typeface="Calibri"/>
                <a:ea typeface="Calibri"/>
                <a:cs typeface="Calibri"/>
                <a:sym typeface="Calibri"/>
              </a:rPr>
              <a:t>Overall </a:t>
            </a:r>
            <a:r>
              <a:rPr lang="en-US" sz="2600" b="0" i="0" u="none" strike="noStrike" cap="none" dirty="0" smtClean="0">
                <a:solidFill>
                  <a:srgbClr val="002060"/>
                </a:solidFill>
                <a:latin typeface="Calibri"/>
                <a:ea typeface="Calibri"/>
                <a:cs typeface="Calibri"/>
                <a:sym typeface="Calibri"/>
              </a:rPr>
              <a:t>RESEA Objectives:</a:t>
            </a:r>
          </a:p>
          <a:p>
            <a:pPr marL="0" marR="0" lvl="0" indent="0" algn="l" rtl="0">
              <a:lnSpc>
                <a:spcPct val="100000"/>
              </a:lnSpc>
              <a:spcBef>
                <a:spcPts val="0"/>
              </a:spcBef>
              <a:spcAft>
                <a:spcPts val="0"/>
              </a:spcAft>
              <a:buClr>
                <a:srgbClr val="000000"/>
              </a:buClr>
              <a:buSzPts val="2800"/>
              <a:buFont typeface="Arial"/>
              <a:buNone/>
            </a:pPr>
            <a:endParaRPr sz="2600" b="0" i="0" u="none" strike="noStrike" cap="none" dirty="0">
              <a:solidFill>
                <a:srgbClr val="002060"/>
              </a:solidFill>
              <a:latin typeface="Calibri"/>
              <a:ea typeface="Calibri"/>
              <a:cs typeface="Calibri"/>
              <a:sym typeface="Calibri"/>
            </a:endParaRPr>
          </a:p>
          <a:p>
            <a:pPr marL="508000" marR="0" lvl="0" indent="-457200" algn="l" rtl="0">
              <a:spcBef>
                <a:spcPts val="0"/>
              </a:spcBef>
              <a:spcAft>
                <a:spcPts val="0"/>
              </a:spcAft>
              <a:buClr>
                <a:srgbClr val="042B4A"/>
              </a:buClr>
              <a:buSzPts val="2800"/>
              <a:buFont typeface="Arial" panose="020B0604020202020204" pitchFamily="34" charset="0"/>
              <a:buChar char="•"/>
            </a:pPr>
            <a:r>
              <a:rPr lang="en-US" sz="2600" b="0" i="0" u="none" strike="noStrike" cap="none" dirty="0" smtClean="0">
                <a:solidFill>
                  <a:srgbClr val="002060"/>
                </a:solidFill>
                <a:latin typeface="Calibri"/>
                <a:ea typeface="Calibri"/>
                <a:cs typeface="Calibri"/>
                <a:sym typeface="Calibri"/>
              </a:rPr>
              <a:t>Help you be </a:t>
            </a:r>
            <a:r>
              <a:rPr lang="en-US" sz="2600" b="0" i="0" u="none" strike="noStrike" cap="none" dirty="0">
                <a:solidFill>
                  <a:srgbClr val="002060"/>
                </a:solidFill>
                <a:latin typeface="Calibri"/>
                <a:ea typeface="Calibri"/>
                <a:cs typeface="Calibri"/>
                <a:sym typeface="Calibri"/>
              </a:rPr>
              <a:t>successful at your </a:t>
            </a:r>
            <a:r>
              <a:rPr lang="en-US" sz="2600" b="0" i="0" u="none" strike="noStrike" cap="none" dirty="0" smtClean="0">
                <a:solidFill>
                  <a:srgbClr val="002060"/>
                </a:solidFill>
                <a:latin typeface="Calibri"/>
                <a:ea typeface="Calibri"/>
                <a:cs typeface="Calibri"/>
                <a:sym typeface="Calibri"/>
              </a:rPr>
              <a:t>one-on-one Initial </a:t>
            </a:r>
            <a:r>
              <a:rPr lang="en-US" sz="2600" b="0" i="0" u="none" strike="noStrike" cap="none" dirty="0">
                <a:solidFill>
                  <a:srgbClr val="002060"/>
                </a:solidFill>
                <a:latin typeface="Calibri"/>
                <a:ea typeface="Calibri"/>
                <a:cs typeface="Calibri"/>
                <a:sym typeface="Calibri"/>
              </a:rPr>
              <a:t>RESEA and </a:t>
            </a:r>
            <a:r>
              <a:rPr lang="en-US" sz="2600" b="0" i="0" u="none" strike="noStrike" cap="none" dirty="0" smtClean="0">
                <a:solidFill>
                  <a:srgbClr val="002060"/>
                </a:solidFill>
                <a:latin typeface="Calibri"/>
                <a:ea typeface="Calibri"/>
                <a:cs typeface="Calibri"/>
                <a:sym typeface="Calibri"/>
              </a:rPr>
              <a:t>RESEA </a:t>
            </a:r>
            <a:r>
              <a:rPr lang="en-US" sz="2600" b="0" i="0" u="none" strike="noStrike" cap="none" dirty="0">
                <a:solidFill>
                  <a:srgbClr val="002060"/>
                </a:solidFill>
                <a:latin typeface="Calibri"/>
                <a:ea typeface="Calibri"/>
                <a:cs typeface="Calibri"/>
                <a:sym typeface="Calibri"/>
              </a:rPr>
              <a:t>Review </a:t>
            </a:r>
            <a:r>
              <a:rPr lang="en-US" sz="2600" b="0" i="0" u="none" strike="noStrike" cap="none" dirty="0" smtClean="0">
                <a:solidFill>
                  <a:srgbClr val="002060"/>
                </a:solidFill>
                <a:latin typeface="Calibri"/>
                <a:ea typeface="Calibri"/>
                <a:cs typeface="Calibri"/>
                <a:sym typeface="Calibri"/>
              </a:rPr>
              <a:t>meetings</a:t>
            </a:r>
          </a:p>
          <a:p>
            <a:pPr marL="508000" marR="0" lvl="0" indent="-457200" algn="l" rtl="0">
              <a:spcBef>
                <a:spcPts val="0"/>
              </a:spcBef>
              <a:spcAft>
                <a:spcPts val="0"/>
              </a:spcAft>
              <a:buClr>
                <a:srgbClr val="042B4A"/>
              </a:buClr>
              <a:buSzPts val="2800"/>
              <a:buFont typeface="Arial" panose="020B0604020202020204" pitchFamily="34" charset="0"/>
              <a:buChar char="•"/>
            </a:pPr>
            <a:r>
              <a:rPr lang="en-US" sz="2600" dirty="0" smtClean="0">
                <a:solidFill>
                  <a:srgbClr val="002060"/>
                </a:solidFill>
                <a:latin typeface="Calibri"/>
                <a:ea typeface="Calibri"/>
                <a:cs typeface="Calibri"/>
                <a:sym typeface="Calibri"/>
              </a:rPr>
              <a:t>Learn about RESEA requirements for your </a:t>
            </a:r>
            <a:r>
              <a:rPr lang="en-US" sz="2600" b="0" i="0" u="none" strike="noStrike" cap="none" dirty="0" smtClean="0">
                <a:solidFill>
                  <a:srgbClr val="002060"/>
                </a:solidFill>
                <a:latin typeface="Calibri"/>
                <a:ea typeface="Calibri"/>
                <a:cs typeface="Calibri"/>
                <a:sym typeface="Calibri"/>
              </a:rPr>
              <a:t>continued </a:t>
            </a:r>
            <a:r>
              <a:rPr lang="en-US" sz="2600" b="0" i="0" u="none" strike="noStrike" cap="none" dirty="0">
                <a:solidFill>
                  <a:srgbClr val="002060"/>
                </a:solidFill>
                <a:latin typeface="Calibri"/>
                <a:ea typeface="Calibri"/>
                <a:cs typeface="Calibri"/>
                <a:sym typeface="Calibri"/>
              </a:rPr>
              <a:t>UI </a:t>
            </a:r>
            <a:r>
              <a:rPr lang="en-US" sz="2600" b="0" i="0" u="none" strike="noStrike" cap="none" dirty="0" smtClean="0">
                <a:solidFill>
                  <a:srgbClr val="002060"/>
                </a:solidFill>
                <a:latin typeface="Calibri"/>
                <a:ea typeface="Calibri"/>
                <a:cs typeface="Calibri"/>
                <a:sym typeface="Calibri"/>
              </a:rPr>
              <a:t>eligibility</a:t>
            </a:r>
          </a:p>
          <a:p>
            <a:pPr marL="508000" marR="0" lvl="0" indent="-457200" algn="l" rtl="0">
              <a:spcBef>
                <a:spcPts val="0"/>
              </a:spcBef>
              <a:spcAft>
                <a:spcPts val="0"/>
              </a:spcAft>
              <a:buClr>
                <a:srgbClr val="042B4A"/>
              </a:buClr>
              <a:buSzPts val="2800"/>
              <a:buFont typeface="Arial" panose="020B0604020202020204" pitchFamily="34" charset="0"/>
              <a:buChar char="•"/>
            </a:pPr>
            <a:r>
              <a:rPr lang="en-US" sz="2600" dirty="0" smtClean="0">
                <a:solidFill>
                  <a:srgbClr val="002060"/>
                </a:solidFill>
                <a:latin typeface="Calibri"/>
                <a:ea typeface="Calibri"/>
                <a:cs typeface="Calibri"/>
                <a:sym typeface="Calibri"/>
              </a:rPr>
              <a:t>Schedule your Initial RESEA and RESEA Review meetings</a:t>
            </a:r>
          </a:p>
          <a:p>
            <a:pPr marL="508000" marR="0" lvl="0" indent="-457200" algn="l" rtl="0">
              <a:spcBef>
                <a:spcPts val="0"/>
              </a:spcBef>
              <a:spcAft>
                <a:spcPts val="0"/>
              </a:spcAft>
              <a:buClr>
                <a:srgbClr val="042B4A"/>
              </a:buClr>
              <a:buSzPts val="2800"/>
              <a:buFont typeface="Arial" panose="020B0604020202020204" pitchFamily="34" charset="0"/>
              <a:buChar char="•"/>
            </a:pPr>
            <a:r>
              <a:rPr lang="en-US" sz="2600" dirty="0" smtClean="0">
                <a:solidFill>
                  <a:srgbClr val="002060"/>
                </a:solidFill>
                <a:latin typeface="Calibri"/>
                <a:ea typeface="Calibri"/>
                <a:cs typeface="Calibri"/>
                <a:sym typeface="Calibri"/>
              </a:rPr>
              <a:t>Introduction to re-employment services</a:t>
            </a:r>
            <a:endParaRPr sz="2800" b="0" i="0" u="none" strike="noStrike" cap="none" dirty="0">
              <a:solidFill>
                <a:srgbClr val="042B4A"/>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8764588" y="6619875"/>
            <a:ext cx="381000"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5</a:t>
            </a:fld>
            <a:endParaRPr sz="900" b="0" i="0" u="none" strike="noStrike" cap="none">
              <a:solidFill>
                <a:srgbClr val="000000"/>
              </a:solidFill>
              <a:latin typeface="Arial"/>
              <a:ea typeface="Arial"/>
              <a:cs typeface="Arial"/>
              <a:sym typeface="Arial"/>
            </a:endParaRPr>
          </a:p>
        </p:txBody>
      </p:sp>
      <p:sp>
        <p:nvSpPr>
          <p:cNvPr id="146" name="Google Shape;146;p4"/>
          <p:cNvSpPr txBox="1"/>
          <p:nvPr/>
        </p:nvSpPr>
        <p:spPr>
          <a:xfrm>
            <a:off x="-103239" y="1249489"/>
            <a:ext cx="9247239" cy="4741200"/>
          </a:xfrm>
          <a:prstGeom prst="rect">
            <a:avLst/>
          </a:prstGeom>
          <a:noFill/>
          <a:ln>
            <a:noFill/>
          </a:ln>
        </p:spPr>
        <p:txBody>
          <a:bodyPr spcFirstLastPara="1" wrap="square" lIns="91425" tIns="45700" rIns="91425" bIns="45700" anchor="t" anchorCtr="0">
            <a:noAutofit/>
          </a:bodyPr>
          <a:lstStyle/>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Review of Individual Needs Assessment / Career Action Plan</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Overview of JobQuest (JQ)</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Explanation of Labor Market Information (LMI)</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Explanation of Resume requirement</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Review of how to fill out work search logs</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Explanation of UI Eligibility Questionnaire</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Expectations for one-on-one Initial RESEA Review meeting</a:t>
            </a:r>
            <a:endParaRPr sz="1400" b="0" i="0" u="none" strike="noStrike" cap="none" dirty="0">
              <a:solidFill>
                <a:srgbClr val="000000"/>
              </a:solidFill>
              <a:latin typeface="Arial"/>
              <a:ea typeface="Arial"/>
              <a:cs typeface="Arial"/>
              <a:sym typeface="Arial"/>
            </a:endParaRPr>
          </a:p>
          <a:p>
            <a:pPr marL="742950" marR="0" lvl="0" indent="-285750" algn="l" rtl="0">
              <a:lnSpc>
                <a:spcPct val="150000"/>
              </a:lnSpc>
              <a:spcBef>
                <a:spcPts val="0"/>
              </a:spcBef>
              <a:spcAft>
                <a:spcPts val="0"/>
              </a:spcAft>
              <a:buClr>
                <a:srgbClr val="0C3B5D"/>
              </a:buClr>
              <a:buSzPts val="2600"/>
              <a:buFont typeface="Noto Sans Symbols"/>
              <a:buChar char="✔"/>
            </a:pPr>
            <a:r>
              <a:rPr lang="en-US" sz="2600" b="0" i="0" u="none" strike="noStrike" cap="none" dirty="0">
                <a:solidFill>
                  <a:srgbClr val="0C3B5D"/>
                </a:solidFill>
                <a:latin typeface="Calibri"/>
                <a:ea typeface="Calibri"/>
                <a:cs typeface="Calibri"/>
                <a:sym typeface="Calibri"/>
              </a:rPr>
              <a:t>Expectations for RESEA Review meeting</a:t>
            </a:r>
            <a:endParaRPr sz="1400" b="0" i="0" u="none" strike="noStrike" cap="none" dirty="0">
              <a:solidFill>
                <a:srgbClr val="000000"/>
              </a:solidFill>
              <a:latin typeface="Arial"/>
              <a:ea typeface="Arial"/>
              <a:cs typeface="Arial"/>
              <a:sym typeface="Arial"/>
            </a:endParaRPr>
          </a:p>
          <a:p>
            <a:pPr marL="388620" marR="0" lvl="0" indent="-6350" algn="l" rtl="0">
              <a:lnSpc>
                <a:spcPct val="100000"/>
              </a:lnSpc>
              <a:spcBef>
                <a:spcPts val="0"/>
              </a:spcBef>
              <a:spcAft>
                <a:spcPts val="0"/>
              </a:spcAft>
              <a:buClr>
                <a:schemeClr val="accent2"/>
              </a:buClr>
              <a:buSzPts val="2600"/>
              <a:buFont typeface="Arial"/>
              <a:buNone/>
            </a:pPr>
            <a:endParaRPr sz="2600" b="0" i="0" u="none" strike="noStrike" cap="none" dirty="0">
              <a:solidFill>
                <a:schemeClr val="accent2"/>
              </a:solidFill>
              <a:latin typeface="Calibri"/>
              <a:ea typeface="Calibri"/>
              <a:cs typeface="Calibri"/>
              <a:sym typeface="Calibri"/>
            </a:endParaRPr>
          </a:p>
          <a:p>
            <a:pPr marL="217170" marR="0" lvl="0" indent="0" algn="l" rtl="0">
              <a:lnSpc>
                <a:spcPct val="100000"/>
              </a:lnSpc>
              <a:spcBef>
                <a:spcPts val="0"/>
              </a:spcBef>
              <a:spcAft>
                <a:spcPts val="0"/>
              </a:spcAft>
              <a:buClr>
                <a:schemeClr val="accent2"/>
              </a:buClr>
              <a:buSzPts val="2600"/>
              <a:buFont typeface="Arial"/>
              <a:buNone/>
            </a:pPr>
            <a:endParaRPr sz="2600" b="0" i="0" u="none" strike="noStrike" cap="none" dirty="0">
              <a:solidFill>
                <a:schemeClr val="accent2"/>
              </a:solidFill>
              <a:latin typeface="Calibri"/>
              <a:ea typeface="Calibri"/>
              <a:cs typeface="Calibri"/>
              <a:sym typeface="Calibri"/>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sp>
        <p:nvSpPr>
          <p:cNvPr id="147" name="Google Shape;147;p4"/>
          <p:cNvSpPr txBox="1"/>
          <p:nvPr/>
        </p:nvSpPr>
        <p:spPr>
          <a:xfrm>
            <a:off x="270162" y="202488"/>
            <a:ext cx="8763000" cy="7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Calibri"/>
                <a:ea typeface="Calibri"/>
                <a:cs typeface="Calibri"/>
                <a:sym typeface="Calibri"/>
              </a:rPr>
              <a:t>Initial RESEA </a:t>
            </a:r>
            <a:r>
              <a:rPr lang="en-US" sz="3600" b="1" i="0" u="none" strike="noStrike" cap="none" dirty="0" smtClean="0">
                <a:solidFill>
                  <a:schemeClr val="lt1"/>
                </a:solidFill>
                <a:latin typeface="Calibri"/>
                <a:ea typeface="Calibri"/>
                <a:cs typeface="Calibri"/>
                <a:sym typeface="Calibri"/>
              </a:rPr>
              <a:t>Meeting</a:t>
            </a:r>
            <a:endParaRPr sz="1400" b="0" i="0" u="none" strike="noStrike" cap="none" dirty="0">
              <a:solidFill>
                <a:srgbClr val="000000"/>
              </a:solidFill>
              <a:latin typeface="Arial"/>
              <a:ea typeface="Arial"/>
              <a:cs typeface="Arial"/>
              <a:sym typeface="Arial"/>
            </a:endParaRPr>
          </a:p>
        </p:txBody>
      </p:sp>
      <p:pic>
        <p:nvPicPr>
          <p:cNvPr id="148" name="Google Shape;148;p4"/>
          <p:cNvPicPr preferRelativeResize="0"/>
          <p:nvPr/>
        </p:nvPicPr>
        <p:blipFill rotWithShape="1">
          <a:blip r:embed="rId3">
            <a:alphaModFix/>
          </a:blip>
          <a:srcRect/>
          <a:stretch/>
        </p:blipFill>
        <p:spPr>
          <a:xfrm>
            <a:off x="6887150" y="3219300"/>
            <a:ext cx="1809750" cy="143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1651820" y="131744"/>
            <a:ext cx="6179574"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alibri"/>
              <a:buNone/>
            </a:pPr>
            <a:r>
              <a:rPr lang="en-US" b="1"/>
              <a:t>Individual Needs Assessment</a:t>
            </a:r>
            <a:endParaRPr b="1"/>
          </a:p>
        </p:txBody>
      </p:sp>
      <p:sp>
        <p:nvSpPr>
          <p:cNvPr id="154" name="Google Shape;154;p6"/>
          <p:cNvSpPr txBox="1"/>
          <p:nvPr/>
        </p:nvSpPr>
        <p:spPr>
          <a:xfrm>
            <a:off x="668063" y="1726900"/>
            <a:ext cx="8147100" cy="4074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C3B5D"/>
                </a:solidFill>
                <a:latin typeface="Calibri"/>
                <a:ea typeface="Calibri"/>
                <a:cs typeface="Calibri"/>
                <a:sym typeface="Calibri"/>
              </a:rPr>
              <a:t>An Individual Needs Assessment (INA) assists you with identifying your specific needs such as:</a:t>
            </a:r>
            <a:endParaRPr sz="2600" b="0" i="0" u="none" strike="noStrike" cap="none" dirty="0">
              <a:solidFill>
                <a:srgbClr val="0C3B5D"/>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2600"/>
              <a:buFont typeface="Arial"/>
              <a:buNone/>
            </a:pPr>
            <a:r>
              <a:rPr lang="en-US" sz="2600" b="0" i="0" u="none" strike="noStrike" cap="none" dirty="0">
                <a:solidFill>
                  <a:srgbClr val="0C3B5D"/>
                </a:solidFill>
                <a:latin typeface="Calibri"/>
                <a:ea typeface="Calibri"/>
                <a:cs typeface="Calibri"/>
                <a:sym typeface="Calibri"/>
              </a:rPr>
              <a:t> </a:t>
            </a:r>
            <a:endParaRPr sz="2600" b="0" i="0" u="none" strike="noStrike" cap="none" dirty="0">
              <a:solidFill>
                <a:srgbClr val="0C3B5D"/>
              </a:solidFill>
              <a:latin typeface="Calibri"/>
              <a:ea typeface="Calibri"/>
              <a:cs typeface="Calibri"/>
              <a:sym typeface="Calibri"/>
            </a:endParaRPr>
          </a:p>
          <a:p>
            <a:pPr marL="457200" marR="0" lvl="0" indent="-393700" algn="l" rtl="0">
              <a:lnSpc>
                <a:spcPct val="100000"/>
              </a:lnSpc>
              <a:spcBef>
                <a:spcPts val="0"/>
              </a:spcBef>
              <a:spcAft>
                <a:spcPts val="0"/>
              </a:spcAft>
              <a:buClr>
                <a:srgbClr val="0C3B5D"/>
              </a:buClr>
              <a:buSzPts val="2600"/>
              <a:buFont typeface="Calibri"/>
              <a:buAutoNum type="arabicPeriod"/>
            </a:pPr>
            <a:r>
              <a:rPr lang="en-US" sz="2600" b="0" i="0" u="none" strike="noStrike" cap="none" dirty="0">
                <a:solidFill>
                  <a:srgbClr val="0C3B5D"/>
                </a:solidFill>
                <a:latin typeface="Calibri"/>
                <a:ea typeface="Calibri"/>
                <a:cs typeface="Calibri"/>
                <a:sym typeface="Calibri"/>
              </a:rPr>
              <a:t>Re-employment </a:t>
            </a:r>
            <a:r>
              <a:rPr lang="en-US" sz="2600" b="0" i="0" u="none" strike="noStrike" cap="none" dirty="0" smtClean="0">
                <a:solidFill>
                  <a:srgbClr val="0C3B5D"/>
                </a:solidFill>
                <a:latin typeface="Calibri"/>
                <a:ea typeface="Calibri"/>
                <a:cs typeface="Calibri"/>
                <a:sym typeface="Calibri"/>
              </a:rPr>
              <a:t>Goals</a:t>
            </a:r>
            <a:endParaRPr sz="2600" b="0" i="0" u="none" strike="noStrike" cap="none" dirty="0">
              <a:solidFill>
                <a:srgbClr val="0C3B5D"/>
              </a:solidFill>
              <a:latin typeface="Calibri"/>
              <a:ea typeface="Calibri"/>
              <a:cs typeface="Calibri"/>
              <a:sym typeface="Calibri"/>
            </a:endParaRPr>
          </a:p>
          <a:p>
            <a:pPr marL="457200" marR="0" lvl="0" indent="-393700" algn="l" rtl="0">
              <a:lnSpc>
                <a:spcPct val="100000"/>
              </a:lnSpc>
              <a:spcBef>
                <a:spcPts val="0"/>
              </a:spcBef>
              <a:spcAft>
                <a:spcPts val="0"/>
              </a:spcAft>
              <a:buClr>
                <a:srgbClr val="0C3B5D"/>
              </a:buClr>
              <a:buSzPts val="2600"/>
              <a:buFont typeface="Calibri"/>
              <a:buAutoNum type="arabicPeriod"/>
            </a:pPr>
            <a:r>
              <a:rPr lang="en-US" sz="2600" b="0" i="0" u="none" strike="noStrike" cap="none" dirty="0">
                <a:solidFill>
                  <a:srgbClr val="0C3B5D"/>
                </a:solidFill>
                <a:latin typeface="Calibri"/>
                <a:ea typeface="Calibri"/>
                <a:cs typeface="Calibri"/>
                <a:sym typeface="Calibri"/>
              </a:rPr>
              <a:t>Specialized </a:t>
            </a:r>
            <a:r>
              <a:rPr lang="en-US" sz="2600" b="0" i="0" u="none" strike="noStrike" cap="none" dirty="0" smtClean="0">
                <a:solidFill>
                  <a:srgbClr val="0C3B5D"/>
                </a:solidFill>
                <a:latin typeface="Calibri"/>
                <a:ea typeface="Calibri"/>
                <a:cs typeface="Calibri"/>
                <a:sym typeface="Calibri"/>
              </a:rPr>
              <a:t>Services</a:t>
            </a:r>
          </a:p>
          <a:p>
            <a:pPr marL="63500" marR="0" lvl="0" algn="l" rtl="0">
              <a:lnSpc>
                <a:spcPct val="100000"/>
              </a:lnSpc>
              <a:spcBef>
                <a:spcPts val="0"/>
              </a:spcBef>
              <a:spcAft>
                <a:spcPts val="0"/>
              </a:spcAft>
              <a:buClr>
                <a:srgbClr val="0C3B5D"/>
              </a:buClr>
              <a:buSzPts val="2600"/>
            </a:pPr>
            <a:r>
              <a:rPr lang="en-US" sz="2600" dirty="0" smtClean="0">
                <a:solidFill>
                  <a:srgbClr val="0C3B5D"/>
                </a:solidFill>
                <a:latin typeface="Calibri"/>
                <a:ea typeface="Calibri"/>
                <a:cs typeface="Calibri"/>
                <a:sym typeface="Calibri"/>
              </a:rPr>
              <a:t>	*Youth and Young Adults</a:t>
            </a:r>
          </a:p>
          <a:p>
            <a:pPr marL="63500" marR="0" lvl="0" algn="l" rtl="0">
              <a:lnSpc>
                <a:spcPct val="100000"/>
              </a:lnSpc>
              <a:spcBef>
                <a:spcPts val="0"/>
              </a:spcBef>
              <a:spcAft>
                <a:spcPts val="0"/>
              </a:spcAft>
              <a:buClr>
                <a:srgbClr val="0C3B5D"/>
              </a:buClr>
              <a:buSzPts val="2600"/>
            </a:pPr>
            <a:r>
              <a:rPr lang="en-US" sz="2600" b="0" i="0" u="none" strike="noStrike" cap="none" dirty="0">
                <a:solidFill>
                  <a:srgbClr val="0C3B5D"/>
                </a:solidFill>
                <a:latin typeface="Calibri"/>
                <a:ea typeface="Calibri"/>
                <a:cs typeface="Calibri"/>
                <a:sym typeface="Calibri"/>
              </a:rPr>
              <a:t>	</a:t>
            </a:r>
            <a:r>
              <a:rPr lang="en-US" sz="2600" b="0" i="0" u="none" strike="noStrike" cap="none" dirty="0" smtClean="0">
                <a:solidFill>
                  <a:srgbClr val="0C3B5D"/>
                </a:solidFill>
                <a:latin typeface="Calibri"/>
                <a:ea typeface="Calibri"/>
                <a:cs typeface="Calibri"/>
                <a:sym typeface="Calibri"/>
              </a:rPr>
              <a:t>*Veterans</a:t>
            </a:r>
          </a:p>
          <a:p>
            <a:pPr marL="63500" marR="0" lvl="0" algn="l" rtl="0">
              <a:lnSpc>
                <a:spcPct val="100000"/>
              </a:lnSpc>
              <a:spcBef>
                <a:spcPts val="0"/>
              </a:spcBef>
              <a:spcAft>
                <a:spcPts val="0"/>
              </a:spcAft>
              <a:buClr>
                <a:srgbClr val="0C3B5D"/>
              </a:buClr>
              <a:buSzPts val="2600"/>
            </a:pPr>
            <a:r>
              <a:rPr lang="en-US" sz="2600" b="0" i="0" u="none" strike="noStrike" cap="none" dirty="0" smtClean="0">
                <a:solidFill>
                  <a:srgbClr val="002060"/>
                </a:solidFill>
                <a:latin typeface="Calibri"/>
                <a:ea typeface="Calibri"/>
                <a:cs typeface="Calibri"/>
                <a:sym typeface="Calibri"/>
              </a:rPr>
              <a:t>3. Potential </a:t>
            </a:r>
            <a:r>
              <a:rPr lang="en-US" sz="2600" b="0" i="0" u="none" strike="noStrike" cap="none" dirty="0">
                <a:solidFill>
                  <a:srgbClr val="002060"/>
                </a:solidFill>
                <a:latin typeface="Calibri"/>
                <a:ea typeface="Calibri"/>
                <a:cs typeface="Calibri"/>
                <a:sym typeface="Calibri"/>
              </a:rPr>
              <a:t>Training </a:t>
            </a:r>
            <a:r>
              <a:rPr lang="en-US" sz="2600" b="0" i="0" u="none" strike="noStrike" cap="none" dirty="0" smtClean="0">
                <a:solidFill>
                  <a:srgbClr val="002060"/>
                </a:solidFill>
                <a:latin typeface="Calibri"/>
                <a:ea typeface="Calibri"/>
                <a:cs typeface="Calibri"/>
                <a:sym typeface="Calibri"/>
              </a:rPr>
              <a:t>Opportunity</a:t>
            </a:r>
            <a:endParaRPr lang="en-US" sz="2600" dirty="0">
              <a:solidFill>
                <a:srgbClr val="002060"/>
              </a:solidFill>
              <a:latin typeface="Calibri"/>
              <a:ea typeface="Calibri"/>
              <a:cs typeface="Calibri"/>
              <a:sym typeface="Calibri"/>
            </a:endParaRPr>
          </a:p>
          <a:p>
            <a:pPr marL="63500" marR="0" lvl="0" algn="l" rtl="0">
              <a:lnSpc>
                <a:spcPct val="100000"/>
              </a:lnSpc>
              <a:spcBef>
                <a:spcPts val="0"/>
              </a:spcBef>
              <a:spcAft>
                <a:spcPts val="0"/>
              </a:spcAft>
              <a:buClr>
                <a:srgbClr val="0C3B5D"/>
              </a:buClr>
              <a:buSzPts val="2600"/>
            </a:pPr>
            <a:r>
              <a:rPr lang="en-US" sz="2600" b="0" i="0" u="none" strike="noStrike" cap="none" dirty="0" smtClean="0">
                <a:solidFill>
                  <a:srgbClr val="002060"/>
                </a:solidFill>
                <a:latin typeface="Calibri"/>
                <a:ea typeface="Calibri"/>
                <a:cs typeface="Calibri"/>
                <a:sym typeface="Calibri"/>
              </a:rPr>
              <a:t>4. Referrals to Partner and </a:t>
            </a:r>
            <a:r>
              <a:rPr lang="en-US" sz="2600" b="0" i="0" u="none" strike="noStrike" cap="none" dirty="0" smtClean="0">
                <a:solidFill>
                  <a:srgbClr val="0C3B5D"/>
                </a:solidFill>
                <a:latin typeface="Calibri"/>
                <a:ea typeface="Calibri"/>
                <a:cs typeface="Calibri"/>
                <a:sym typeface="Calibri"/>
              </a:rPr>
              <a:t>Community </a:t>
            </a:r>
            <a:r>
              <a:rPr lang="en-US" sz="2600" b="0" i="0" u="none" strike="noStrike" cap="none" dirty="0">
                <a:solidFill>
                  <a:srgbClr val="0C3B5D"/>
                </a:solidFill>
                <a:latin typeface="Calibri"/>
                <a:ea typeface="Calibri"/>
                <a:cs typeface="Calibri"/>
                <a:sym typeface="Calibri"/>
              </a:rPr>
              <a:t>Resources</a:t>
            </a:r>
            <a:endParaRPr sz="2200" b="0" i="0" u="none" strike="noStrike" cap="none" dirty="0">
              <a:solidFill>
                <a:schemeClr val="accent2"/>
              </a:solidFill>
              <a:latin typeface="Calibri"/>
              <a:ea typeface="Calibri"/>
              <a:cs typeface="Calibri"/>
              <a:sym typeface="Calibri"/>
            </a:endParaRPr>
          </a:p>
          <a:p>
            <a:pPr marL="1607820" marR="0" lvl="3" indent="-57150" algn="l" rtl="0">
              <a:lnSpc>
                <a:spcPct val="100000"/>
              </a:lnSpc>
              <a:spcBef>
                <a:spcPts val="0"/>
              </a:spcBef>
              <a:spcAft>
                <a:spcPts val="0"/>
              </a:spcAft>
              <a:buClr>
                <a:schemeClr val="accent2"/>
              </a:buClr>
              <a:buSzPts val="1800"/>
              <a:buFont typeface="Arial"/>
              <a:buNone/>
            </a:pPr>
            <a:endParaRPr sz="1800" b="0" i="0" u="none" strike="noStrike" cap="none" dirty="0">
              <a:solidFill>
                <a:schemeClr val="accent2"/>
              </a:solidFill>
              <a:latin typeface="Arial"/>
              <a:ea typeface="Arial"/>
              <a:cs typeface="Arial"/>
              <a:sym typeface="Arial"/>
            </a:endParaRPr>
          </a:p>
          <a:p>
            <a:pPr marL="2979420" marR="0" lvl="6" indent="-107950" algn="l" rtl="0">
              <a:lnSpc>
                <a:spcPct val="100000"/>
              </a:lnSpc>
              <a:spcBef>
                <a:spcPts val="0"/>
              </a:spcBef>
              <a:spcAft>
                <a:spcPts val="0"/>
              </a:spcAft>
              <a:buClr>
                <a:schemeClr val="accent2"/>
              </a:buClr>
              <a:buSzPts val="1000"/>
              <a:buFont typeface="Arial"/>
              <a:buNone/>
            </a:pPr>
            <a:endParaRPr sz="1000" b="0" i="0" u="none" strike="noStrike" cap="none" dirty="0">
              <a:solidFill>
                <a:schemeClr val="accent2"/>
              </a:solidFill>
              <a:latin typeface="Arial"/>
              <a:ea typeface="Arial"/>
              <a:cs typeface="Arial"/>
              <a:sym typeface="Arial"/>
            </a:endParaRPr>
          </a:p>
          <a:p>
            <a:pPr marL="388620" marR="0" lvl="0" indent="-31750" algn="l" rtl="0">
              <a:lnSpc>
                <a:spcPct val="100000"/>
              </a:lnSpc>
              <a:spcBef>
                <a:spcPts val="0"/>
              </a:spcBef>
              <a:spcAft>
                <a:spcPts val="0"/>
              </a:spcAft>
              <a:buClr>
                <a:schemeClr val="accent2"/>
              </a:buClr>
              <a:buSzPts val="2200"/>
              <a:buFont typeface="Arial"/>
              <a:buNone/>
            </a:pPr>
            <a:endParaRPr sz="2200" b="0" i="0" u="none" strike="noStrike" cap="none" dirty="0">
              <a:solidFill>
                <a:schemeClr val="accent2"/>
              </a:solidFill>
              <a:latin typeface="Arial"/>
              <a:ea typeface="Arial"/>
              <a:cs typeface="Arial"/>
              <a:sym typeface="Arial"/>
            </a:endParaRPr>
          </a:p>
        </p:txBody>
      </p:sp>
      <p:pic>
        <p:nvPicPr>
          <p:cNvPr id="155" name="Google Shape;155;p6"/>
          <p:cNvPicPr preferRelativeResize="0"/>
          <p:nvPr/>
        </p:nvPicPr>
        <p:blipFill rotWithShape="1">
          <a:blip r:embed="rId3">
            <a:alphaModFix/>
          </a:blip>
          <a:srcRect/>
          <a:stretch/>
        </p:blipFill>
        <p:spPr>
          <a:xfrm>
            <a:off x="6094310" y="2708692"/>
            <a:ext cx="2532107" cy="20162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342900" y="76200"/>
            <a:ext cx="8001000" cy="1110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85808"/>
              </a:buClr>
              <a:buSzPts val="3600"/>
              <a:buFont typeface="Calibri"/>
              <a:buNone/>
            </a:pPr>
            <a:r>
              <a:rPr lang="en-US" sz="3600" b="1">
                <a:solidFill>
                  <a:schemeClr val="lt1"/>
                </a:solidFill>
              </a:rPr>
              <a:t>  </a:t>
            </a:r>
            <a:r>
              <a:rPr lang="en-US" sz="3500" b="1">
                <a:solidFill>
                  <a:schemeClr val="lt1"/>
                </a:solidFill>
              </a:rPr>
              <a:t>Intro to Re-Employment Services </a:t>
            </a:r>
            <a:endParaRPr sz="3500" b="1">
              <a:solidFill>
                <a:schemeClr val="lt1"/>
              </a:solidFill>
            </a:endParaRPr>
          </a:p>
          <a:p>
            <a:pPr marL="0" lvl="0" indent="0" algn="ctr" rtl="0">
              <a:lnSpc>
                <a:spcPct val="90000"/>
              </a:lnSpc>
              <a:spcBef>
                <a:spcPts val="0"/>
              </a:spcBef>
              <a:spcAft>
                <a:spcPts val="0"/>
              </a:spcAft>
              <a:buClr>
                <a:srgbClr val="B85808"/>
              </a:buClr>
              <a:buSzPts val="3600"/>
              <a:buFont typeface="Calibri"/>
              <a:buNone/>
            </a:pPr>
            <a:r>
              <a:rPr lang="en-US" sz="3500" b="1">
                <a:solidFill>
                  <a:schemeClr val="lt1"/>
                </a:solidFill>
              </a:rPr>
              <a:t>Career Action Plan (CAP)</a:t>
            </a:r>
            <a:endParaRPr sz="3500"/>
          </a:p>
        </p:txBody>
      </p:sp>
      <p:sp>
        <p:nvSpPr>
          <p:cNvPr id="162" name="Google Shape;162;p7"/>
          <p:cNvSpPr txBox="1"/>
          <p:nvPr/>
        </p:nvSpPr>
        <p:spPr>
          <a:xfrm>
            <a:off x="250725" y="1645250"/>
            <a:ext cx="83313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002060"/>
                </a:solidFill>
                <a:latin typeface="Calibri"/>
                <a:ea typeface="Calibri"/>
                <a:cs typeface="Calibri"/>
                <a:sym typeface="Calibri"/>
              </a:rPr>
              <a:t>The RESEA Career Action Plan (CAP) assists customers in job search planning; these may include:</a:t>
            </a:r>
            <a:endParaRPr sz="26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2060"/>
              </a:solidFill>
              <a:latin typeface="Calibri"/>
              <a:ea typeface="Calibri"/>
              <a:cs typeface="Calibri"/>
              <a:sym typeface="Calibri"/>
            </a:endParaRPr>
          </a:p>
          <a:p>
            <a:pPr marL="520700" marR="0" lvl="0" indent="-457200" algn="l" rtl="0">
              <a:lnSpc>
                <a:spcPct val="100000"/>
              </a:lnSpc>
              <a:spcBef>
                <a:spcPts val="0"/>
              </a:spcBef>
              <a:spcAft>
                <a:spcPts val="0"/>
              </a:spcAft>
              <a:buClr>
                <a:srgbClr val="002060"/>
              </a:buClr>
              <a:buSzPts val="2600"/>
              <a:buFont typeface="Arial" panose="020B0604020202020204" pitchFamily="34" charset="0"/>
              <a:buChar char="•"/>
            </a:pPr>
            <a:r>
              <a:rPr lang="en-US" sz="2600" b="0" i="0" u="none" strike="noStrike" cap="none" dirty="0">
                <a:solidFill>
                  <a:srgbClr val="002060"/>
                </a:solidFill>
                <a:latin typeface="Calibri"/>
                <a:ea typeface="Calibri"/>
                <a:cs typeface="Calibri"/>
                <a:sym typeface="Calibri"/>
              </a:rPr>
              <a:t>Develop a plan of action to achieve employment goals  </a:t>
            </a:r>
            <a:endParaRPr sz="2600" b="0" i="0" u="none" strike="noStrike" cap="none" dirty="0">
              <a:solidFill>
                <a:srgbClr val="002060"/>
              </a:solidFill>
              <a:latin typeface="Calibri"/>
              <a:ea typeface="Calibri"/>
              <a:cs typeface="Calibri"/>
              <a:sym typeface="Calibri"/>
            </a:endParaRPr>
          </a:p>
          <a:p>
            <a:pPr marL="520700" marR="0" lvl="0" indent="-457200" algn="l" rtl="0">
              <a:lnSpc>
                <a:spcPct val="100000"/>
              </a:lnSpc>
              <a:spcBef>
                <a:spcPts val="0"/>
              </a:spcBef>
              <a:spcAft>
                <a:spcPts val="0"/>
              </a:spcAft>
              <a:buClr>
                <a:srgbClr val="000000"/>
              </a:buClr>
              <a:buSzPts val="2600"/>
              <a:buFont typeface="Arial" panose="020B0604020202020204" pitchFamily="34" charset="0"/>
              <a:buChar char="•"/>
            </a:pPr>
            <a:r>
              <a:rPr lang="en-US" sz="2600" b="0" i="0" u="none" strike="noStrike" cap="none" dirty="0">
                <a:solidFill>
                  <a:srgbClr val="002060"/>
                </a:solidFill>
                <a:latin typeface="Calibri"/>
                <a:ea typeface="Calibri"/>
                <a:cs typeface="Calibri"/>
                <a:sym typeface="Calibri"/>
              </a:rPr>
              <a:t>Ensure successful progression and completion of your job search plan </a:t>
            </a:r>
            <a:endParaRPr sz="2600" b="0" i="0" u="none" strike="noStrike" cap="none" dirty="0">
              <a:solidFill>
                <a:srgbClr val="002060"/>
              </a:solidFill>
              <a:sym typeface="Arial"/>
            </a:endParaRPr>
          </a:p>
        </p:txBody>
      </p:sp>
      <p:pic>
        <p:nvPicPr>
          <p:cNvPr id="163" name="Google Shape;163;p7"/>
          <p:cNvPicPr preferRelativeResize="0"/>
          <p:nvPr/>
        </p:nvPicPr>
        <p:blipFill rotWithShape="1">
          <a:blip r:embed="rId3">
            <a:alphaModFix/>
          </a:blip>
          <a:srcRect/>
          <a:stretch/>
        </p:blipFill>
        <p:spPr>
          <a:xfrm>
            <a:off x="5979700" y="4453938"/>
            <a:ext cx="2186450" cy="148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
          <p:cNvPicPr preferRelativeResize="0"/>
          <p:nvPr/>
        </p:nvPicPr>
        <p:blipFill rotWithShape="1">
          <a:blip r:embed="rId3">
            <a:alphaModFix/>
          </a:blip>
          <a:srcRect/>
          <a:stretch/>
        </p:blipFill>
        <p:spPr>
          <a:xfrm>
            <a:off x="1175028" y="1307805"/>
            <a:ext cx="5845203" cy="4831211"/>
          </a:xfrm>
          <a:prstGeom prst="rect">
            <a:avLst/>
          </a:prstGeom>
          <a:noFill/>
          <a:ln>
            <a:noFill/>
          </a:ln>
        </p:spPr>
      </p:pic>
      <p:sp>
        <p:nvSpPr>
          <p:cNvPr id="170" name="Google Shape;170;p3"/>
          <p:cNvSpPr/>
          <p:nvPr/>
        </p:nvSpPr>
        <p:spPr>
          <a:xfrm>
            <a:off x="7848600" y="2552700"/>
            <a:ext cx="12192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2500" y="22500"/>
                </a:moveTo>
                <a:lnTo>
                  <a:pt x="-122158" y="-16020"/>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Log In</a:t>
            </a:r>
            <a:endParaRPr sz="1400" b="0" i="0" u="none" strike="noStrike" cap="none">
              <a:solidFill>
                <a:srgbClr val="000000"/>
              </a:solidFill>
              <a:latin typeface="Arial"/>
              <a:ea typeface="Arial"/>
              <a:cs typeface="Arial"/>
              <a:sym typeface="Arial"/>
            </a:endParaRPr>
          </a:p>
        </p:txBody>
      </p:sp>
      <p:sp>
        <p:nvSpPr>
          <p:cNvPr id="171" name="Google Shape;171;p3"/>
          <p:cNvSpPr/>
          <p:nvPr/>
        </p:nvSpPr>
        <p:spPr>
          <a:xfrm>
            <a:off x="7785691" y="3619500"/>
            <a:ext cx="1295400" cy="533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15" y="27398"/>
                </a:moveTo>
                <a:lnTo>
                  <a:pt x="-92296" y="-65476"/>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First Time User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Registration</a:t>
            </a:r>
            <a:endParaRPr sz="1400" b="0" i="0" u="none" strike="noStrike" cap="none">
              <a:solidFill>
                <a:srgbClr val="000000"/>
              </a:solidFill>
              <a:latin typeface="Arial"/>
              <a:ea typeface="Arial"/>
              <a:cs typeface="Arial"/>
              <a:sym typeface="Arial"/>
            </a:endParaRPr>
          </a:p>
        </p:txBody>
      </p:sp>
      <p:sp>
        <p:nvSpPr>
          <p:cNvPr id="172" name="Google Shape;172;p3"/>
          <p:cNvSpPr/>
          <p:nvPr/>
        </p:nvSpPr>
        <p:spPr>
          <a:xfrm>
            <a:off x="7654760" y="4457700"/>
            <a:ext cx="1447800" cy="7620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77" y="29357"/>
                </a:moveTo>
                <a:lnTo>
                  <a:pt x="-206741" y="-100703"/>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Event Announcements</a:t>
            </a:r>
            <a:endParaRPr sz="1400" b="0" i="0" u="none" strike="noStrike" cap="none">
              <a:solidFill>
                <a:srgbClr val="000000"/>
              </a:solidFill>
              <a:latin typeface="Arial"/>
              <a:ea typeface="Arial"/>
              <a:cs typeface="Arial"/>
              <a:sym typeface="Arial"/>
            </a:endParaRPr>
          </a:p>
        </p:txBody>
      </p:sp>
      <p:sp>
        <p:nvSpPr>
          <p:cNvPr id="173" name="Google Shape;173;p3"/>
          <p:cNvSpPr/>
          <p:nvPr/>
        </p:nvSpPr>
        <p:spPr>
          <a:xfrm>
            <a:off x="31530" y="2362200"/>
            <a:ext cx="1066800" cy="1447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5021" y="-2143"/>
                </a:moveTo>
                <a:lnTo>
                  <a:pt x="271032" y="-24271"/>
                </a:lnTo>
              </a:path>
            </a:pathLst>
          </a:custGeom>
          <a:solidFill>
            <a:schemeClr val="dk1"/>
          </a:solidFill>
          <a:ln w="254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sng" strike="noStrike" cap="none" dirty="0">
                <a:solidFill>
                  <a:schemeClr val="lt1"/>
                </a:solidFill>
                <a:latin typeface="Arial"/>
                <a:ea typeface="Arial"/>
                <a:cs typeface="Arial"/>
                <a:sym typeface="Arial"/>
              </a:rPr>
              <a:t>Search for</a:t>
            </a:r>
            <a:r>
              <a:rPr lang="en-US" sz="1100" b="1"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en-US" sz="1100" b="1" i="0" u="none" strike="noStrike" cap="none" dirty="0">
                <a:solidFill>
                  <a:schemeClr val="lt1"/>
                </a:solidFill>
                <a:latin typeface="Arial"/>
                <a:ea typeface="Arial"/>
                <a:cs typeface="Arial"/>
                <a:sym typeface="Arial"/>
              </a:rPr>
              <a:t>Jobs</a:t>
            </a:r>
            <a:endParaRPr sz="14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en-US" sz="1100" b="1" i="0" u="none" strike="noStrike" cap="none" dirty="0">
                <a:solidFill>
                  <a:schemeClr val="lt1"/>
                </a:solidFill>
                <a:latin typeface="Arial"/>
                <a:ea typeface="Arial"/>
                <a:cs typeface="Arial"/>
                <a:sym typeface="Arial"/>
              </a:rPr>
              <a:t>Training Schools</a:t>
            </a:r>
            <a:endParaRPr sz="1400" b="0" i="0" u="none" strike="noStrike" cap="none" dirty="0">
              <a:solidFill>
                <a:srgbClr val="000000"/>
              </a:solidFill>
              <a:latin typeface="Arial"/>
              <a:ea typeface="Arial"/>
              <a:cs typeface="Arial"/>
              <a:sym typeface="Arial"/>
            </a:endParaRPr>
          </a:p>
          <a:p>
            <a:pPr marL="0" marR="0" lvl="0" indent="-69850" algn="ctr" rtl="0">
              <a:lnSpc>
                <a:spcPct val="100000"/>
              </a:lnSpc>
              <a:spcBef>
                <a:spcPts val="0"/>
              </a:spcBef>
              <a:spcAft>
                <a:spcPts val="0"/>
              </a:spcAft>
              <a:buClr>
                <a:srgbClr val="000000"/>
              </a:buClr>
              <a:buSzPts val="1100"/>
              <a:buFont typeface="Arial"/>
              <a:buChar char="•"/>
            </a:pPr>
            <a:r>
              <a:rPr lang="en-US" sz="1100" b="1" i="0" u="none" strike="noStrike" cap="none" dirty="0">
                <a:solidFill>
                  <a:schemeClr val="lt1"/>
                </a:solidFill>
                <a:latin typeface="Arial"/>
                <a:ea typeface="Arial"/>
                <a:cs typeface="Arial"/>
                <a:sym typeface="Arial"/>
              </a:rPr>
              <a:t>Events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sng" strike="noStrike" cap="none" dirty="0">
                <a:solidFill>
                  <a:schemeClr val="lt1"/>
                </a:solidFill>
                <a:latin typeface="Arial"/>
                <a:ea typeface="Arial"/>
                <a:cs typeface="Arial"/>
                <a:sym typeface="Arial"/>
              </a:rPr>
              <a:t>Access to</a:t>
            </a:r>
            <a:r>
              <a:rPr lang="en-US" sz="1100" b="1"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dirty="0">
                <a:solidFill>
                  <a:schemeClr val="lt1"/>
                </a:solidFill>
                <a:latin typeface="Arial"/>
                <a:ea typeface="Arial"/>
                <a:cs typeface="Arial"/>
                <a:sym typeface="Arial"/>
              </a:rPr>
              <a:t>My Job Quest</a:t>
            </a:r>
            <a:endParaRPr sz="1100" b="1" i="0" u="none" strike="noStrike" cap="none" dirty="0">
              <a:solidFill>
                <a:schemeClr val="lt1"/>
              </a:solidFill>
              <a:latin typeface="Arial"/>
              <a:ea typeface="Arial"/>
              <a:cs typeface="Arial"/>
              <a:sym typeface="Arial"/>
            </a:endParaRPr>
          </a:p>
        </p:txBody>
      </p:sp>
      <p:sp>
        <p:nvSpPr>
          <p:cNvPr id="174" name="Google Shape;174;p3"/>
          <p:cNvSpPr txBox="1">
            <a:spLocks noGrp="1"/>
          </p:cNvSpPr>
          <p:nvPr>
            <p:ph type="title"/>
          </p:nvPr>
        </p:nvSpPr>
        <p:spPr>
          <a:xfrm>
            <a:off x="2642505" y="129103"/>
            <a:ext cx="3628104" cy="95434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000"/>
              <a:buFont typeface="Calibri"/>
              <a:buNone/>
            </a:pPr>
            <a:r>
              <a:rPr lang="en-US" sz="4000" b="1" dirty="0"/>
              <a:t>JobQuest (JQ)</a:t>
            </a:r>
            <a:endParaRPr sz="4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8495aff0d0_2_0"/>
          <p:cNvSpPr txBox="1">
            <a:spLocks noGrp="1"/>
          </p:cNvSpPr>
          <p:nvPr>
            <p:ph type="title"/>
          </p:nvPr>
        </p:nvSpPr>
        <p:spPr>
          <a:xfrm>
            <a:off x="761600" y="103814"/>
            <a:ext cx="7131000" cy="95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b="1" dirty="0"/>
              <a:t>Benefits of JobQuest</a:t>
            </a:r>
            <a:endParaRPr b="1" dirty="0"/>
          </a:p>
        </p:txBody>
      </p:sp>
      <p:sp>
        <p:nvSpPr>
          <p:cNvPr id="181" name="Google Shape;181;g8495aff0d0_2_0"/>
          <p:cNvSpPr txBox="1">
            <a:spLocks noGrp="1"/>
          </p:cNvSpPr>
          <p:nvPr>
            <p:ph type="body" idx="1"/>
          </p:nvPr>
        </p:nvSpPr>
        <p:spPr>
          <a:xfrm>
            <a:off x="356175" y="1458385"/>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800"/>
              </a:spcBef>
              <a:spcAft>
                <a:spcPts val="0"/>
              </a:spcAft>
              <a:buSzPts val="1800"/>
              <a:buNone/>
            </a:pPr>
            <a:r>
              <a:rPr lang="en-US" dirty="0"/>
              <a:t>Benefits of using JobQuest in Your Job Search:</a:t>
            </a:r>
            <a:endParaRPr dirty="0"/>
          </a:p>
          <a:p>
            <a:pPr marL="457200" lvl="0" indent="-317500" algn="l" rtl="0">
              <a:lnSpc>
                <a:spcPct val="100000"/>
              </a:lnSpc>
              <a:spcBef>
                <a:spcPts val="1800"/>
              </a:spcBef>
              <a:spcAft>
                <a:spcPts val="0"/>
              </a:spcAft>
              <a:buSzPts val="1400"/>
              <a:buChar char="●"/>
            </a:pPr>
            <a:r>
              <a:rPr lang="en-US" dirty="0"/>
              <a:t>Skills Match</a:t>
            </a:r>
            <a:endParaRPr dirty="0"/>
          </a:p>
          <a:p>
            <a:pPr marL="457200" lvl="0" indent="-317500" algn="l" rtl="0">
              <a:lnSpc>
                <a:spcPct val="100000"/>
              </a:lnSpc>
              <a:spcBef>
                <a:spcPts val="0"/>
              </a:spcBef>
              <a:spcAft>
                <a:spcPts val="0"/>
              </a:spcAft>
              <a:buSzPts val="1400"/>
              <a:buChar char="●"/>
            </a:pPr>
            <a:r>
              <a:rPr lang="en-US" dirty="0"/>
              <a:t>Job Match</a:t>
            </a:r>
            <a:endParaRPr dirty="0"/>
          </a:p>
          <a:p>
            <a:pPr marL="457200" lvl="0" indent="-317500" algn="l" rtl="0">
              <a:lnSpc>
                <a:spcPct val="100000"/>
              </a:lnSpc>
              <a:spcBef>
                <a:spcPts val="0"/>
              </a:spcBef>
              <a:spcAft>
                <a:spcPts val="0"/>
              </a:spcAft>
              <a:buSzPts val="1400"/>
              <a:buChar char="●"/>
            </a:pPr>
            <a:r>
              <a:rPr lang="en-US" dirty="0"/>
              <a:t>Upload resume</a:t>
            </a:r>
            <a:endParaRPr dirty="0"/>
          </a:p>
          <a:p>
            <a:pPr marL="457200" lvl="0" indent="-317500" algn="l" rtl="0">
              <a:lnSpc>
                <a:spcPct val="100000"/>
              </a:lnSpc>
              <a:spcBef>
                <a:spcPts val="0"/>
              </a:spcBef>
              <a:spcAft>
                <a:spcPts val="0"/>
              </a:spcAft>
              <a:buSzPts val="1400"/>
              <a:buChar char="●"/>
            </a:pPr>
            <a:r>
              <a:rPr lang="en-US" dirty="0"/>
              <a:t>Employment history</a:t>
            </a:r>
            <a:endParaRPr dirty="0"/>
          </a:p>
          <a:p>
            <a:pPr marL="457200" lvl="0" indent="-317500" algn="l" rtl="0">
              <a:lnSpc>
                <a:spcPct val="100000"/>
              </a:lnSpc>
              <a:spcBef>
                <a:spcPts val="0"/>
              </a:spcBef>
              <a:spcAft>
                <a:spcPts val="0"/>
              </a:spcAft>
              <a:buSzPts val="1400"/>
              <a:buChar char="●"/>
            </a:pPr>
            <a:r>
              <a:rPr lang="en-US" dirty="0">
                <a:solidFill>
                  <a:srgbClr val="002060"/>
                </a:solidFill>
              </a:rPr>
              <a:t>Search for training programs</a:t>
            </a:r>
            <a:endParaRPr dirty="0"/>
          </a:p>
          <a:p>
            <a:pPr marL="457200" lvl="0" indent="-317500" algn="l" rtl="0">
              <a:lnSpc>
                <a:spcPct val="100000"/>
              </a:lnSpc>
              <a:spcBef>
                <a:spcPts val="0"/>
              </a:spcBef>
              <a:spcAft>
                <a:spcPts val="0"/>
              </a:spcAft>
              <a:buSzPts val="1400"/>
              <a:buChar char="●"/>
            </a:pPr>
            <a:r>
              <a:rPr lang="en-US" dirty="0"/>
              <a:t>Employer recruitments</a:t>
            </a:r>
            <a:endParaRPr dirty="0"/>
          </a:p>
          <a:p>
            <a:pPr marL="457200" lvl="0" indent="-317500" algn="l" rtl="0">
              <a:lnSpc>
                <a:spcPct val="100000"/>
              </a:lnSpc>
              <a:spcBef>
                <a:spcPts val="0"/>
              </a:spcBef>
              <a:spcAft>
                <a:spcPts val="0"/>
              </a:spcAft>
              <a:buSzPts val="1400"/>
              <a:buChar char="●"/>
            </a:pPr>
            <a:r>
              <a:rPr lang="en-US" dirty="0"/>
              <a:t>Locate events such as job fairs</a:t>
            </a:r>
            <a:endParaRPr dirty="0"/>
          </a:p>
          <a:p>
            <a:pPr marL="457200" lvl="0" indent="-317500" algn="l" rtl="0">
              <a:lnSpc>
                <a:spcPct val="100000"/>
              </a:lnSpc>
              <a:spcBef>
                <a:spcPts val="0"/>
              </a:spcBef>
              <a:spcAft>
                <a:spcPts val="0"/>
              </a:spcAft>
              <a:buSzPts val="1400"/>
              <a:buChar char="●"/>
            </a:pPr>
            <a:r>
              <a:rPr lang="en-US" dirty="0"/>
              <a:t>Green jobs</a:t>
            </a:r>
            <a:endParaRPr dirty="0"/>
          </a:p>
          <a:p>
            <a:pPr marL="457200" lvl="0" indent="0" algn="l" rtl="0">
              <a:lnSpc>
                <a:spcPct val="90000"/>
              </a:lnSpc>
              <a:spcBef>
                <a:spcPts val="0"/>
              </a:spcBef>
              <a:spcAft>
                <a:spcPts val="0"/>
              </a:spcAft>
              <a:buSzPts val="1800"/>
              <a:buNone/>
            </a:pPr>
            <a:endParaRPr dirty="0"/>
          </a:p>
        </p:txBody>
      </p:sp>
      <p:pic>
        <p:nvPicPr>
          <p:cNvPr id="182" name="Google Shape;182;g8495aff0d0_2_0"/>
          <p:cNvPicPr preferRelativeResize="0"/>
          <p:nvPr/>
        </p:nvPicPr>
        <p:blipFill rotWithShape="1">
          <a:blip r:embed="rId3">
            <a:alphaModFix/>
          </a:blip>
          <a:srcRect/>
          <a:stretch/>
        </p:blipFill>
        <p:spPr>
          <a:xfrm>
            <a:off x="5819450" y="2599675"/>
            <a:ext cx="3169350" cy="2829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2559</Words>
  <Application>Microsoft Office PowerPoint</Application>
  <PresentationFormat>On-screen Show (4:3)</PresentationFormat>
  <Paragraphs>315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Merriweather Sans</vt:lpstr>
      <vt:lpstr>Noto Sans Symbols</vt:lpstr>
      <vt:lpstr>Office Theme</vt:lpstr>
      <vt:lpstr>PowerPoint Presentation</vt:lpstr>
      <vt:lpstr>Participating in the RESEA Program</vt:lpstr>
      <vt:lpstr>Attending the RESEA Meetings</vt:lpstr>
      <vt:lpstr>How we can help you to continue receiving Unemployment Insurance (UI) Benefits </vt:lpstr>
      <vt:lpstr>PowerPoint Presentation</vt:lpstr>
      <vt:lpstr>Individual Needs Assessment</vt:lpstr>
      <vt:lpstr>  Intro to Re-Employment Services  Career Action Plan (CAP)</vt:lpstr>
      <vt:lpstr>JobQuest (JQ)</vt:lpstr>
      <vt:lpstr>Benefits of JobQuest</vt:lpstr>
      <vt:lpstr>The Purpose of Using Labor Market Information (LMI)</vt:lpstr>
      <vt:lpstr>Questions that LMI Answers</vt:lpstr>
      <vt:lpstr>Resume</vt:lpstr>
      <vt:lpstr>Work Search Activity log</vt:lpstr>
      <vt:lpstr>UI Eligibility Assessment Questionnaire</vt:lpstr>
      <vt:lpstr>Career Center Activities  and Workshops</vt:lpstr>
      <vt:lpstr>PowerPoint Presentation</vt:lpstr>
      <vt:lpstr>Next Steps: After the Initial RESEA Meeting</vt:lpstr>
      <vt:lpstr>Remember, failure to complete your two RESEA meetings will affect your unemployment benefits!   MassHire staff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70</cp:revision>
  <dcterms:created xsi:type="dcterms:W3CDTF">2018-04-17T17:15:10Z</dcterms:created>
  <dcterms:modified xsi:type="dcterms:W3CDTF">2020-06-15T12:52:40Z</dcterms:modified>
</cp:coreProperties>
</file>