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it8m/4PyYqqTPnk712DvZx2Yl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6" autoAdjust="0"/>
  </p:normalViewPr>
  <p:slideViewPr>
    <p:cSldViewPr snapToGrid="0">
      <p:cViewPr varScale="1">
        <p:scale>
          <a:sx n="82" d="100"/>
          <a:sy n="82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1pPr>
    <a:lvl2pPr marR="0" lvl="1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2pPr>
    <a:lvl3pPr marR="0" lvl="2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3pPr>
    <a:lvl4pPr marR="0" lvl="3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4pPr>
    <a:lvl5pPr marR="0" lvl="4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5pPr>
    <a:lvl6pPr marR="0" lvl="5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6pPr>
    <a:lvl7pPr marR="0" lvl="6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7pPr>
    <a:lvl8pPr marR="0" lvl="7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8pPr>
    <a:lvl9pPr marR="0" lvl="8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3pPr>
            <a:lvl4pPr marL="1828800" marR="0" lvl="3" indent="-355600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4pPr>
            <a:lvl5pPr marL="2286000" marR="0" lvl="4" indent="-355600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sym typeface="Calibri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779400" y="553225"/>
            <a:ext cx="70557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ar-DZ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مرحباً بك في الجلسة التوجيهية لبرنامج خدمات إعادة التوظيف وتقييم الأهلية (</a:t>
            </a:r>
            <a:r>
              <a:rPr lang="en-US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RESEA</a:t>
            </a:r>
            <a:r>
              <a:rPr lang="ar-DZ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)</a:t>
            </a: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1100700" y="76189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b="1"/>
              <a:t>الغرض من استخدام</a:t>
            </a:r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b="1"/>
              <a:t>معلومات سوق العمل (</a:t>
            </a:r>
            <a:r>
              <a:rPr lang="en-US" b="1"/>
              <a:t>LMI</a:t>
            </a:r>
            <a:r>
              <a:rPr lang="ar-DZ" b="1"/>
              <a:t>)</a:t>
            </a:r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400" b="1" dirty="0"/>
              <a:t>ما هي معلومات سوق العمل (</a:t>
            </a:r>
            <a:r>
              <a:rPr lang="en-US" sz="2400" b="1" dirty="0"/>
              <a:t>LMI</a:t>
            </a:r>
            <a:r>
              <a:rPr lang="ar-EG" sz="2400" b="1" dirty="0"/>
              <a:t>)</a:t>
            </a:r>
            <a:r>
              <a:rPr lang="ar-DZ" sz="2400" b="1" dirty="0"/>
              <a:t>؟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400" dirty="0"/>
              <a:t>معلومات سوق العمل (</a:t>
            </a:r>
            <a:r>
              <a:rPr lang="en-US" sz="2400" dirty="0"/>
              <a:t>LMI</a:t>
            </a:r>
            <a:r>
              <a:rPr lang="ar-DZ" sz="2400" dirty="0"/>
              <a:t>) هو بحث في سوق العمل لفهم المكان المناسب لوظيفتك داخل سوق العمل.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400" b="1" dirty="0"/>
              <a:t>لماذا أستخدم معلومات سوق العمل (</a:t>
            </a:r>
            <a:r>
              <a:rPr lang="en-US" sz="2400" b="1" dirty="0"/>
              <a:t>LMI</a:t>
            </a:r>
            <a:r>
              <a:rPr lang="ar-DZ" sz="2400" b="1" dirty="0"/>
              <a:t>) في البحث عن وظيفة؟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400" dirty="0"/>
              <a:t>لأنها يجيب على الأسئلة لمساعدتك على اتخاذ قرارات أفضل وأكثر استنارة.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400" dirty="0"/>
              <a:t>يمكن أن تساعدك معلومات سوق العمل (</a:t>
            </a:r>
            <a:r>
              <a:rPr lang="en-US" sz="2400" dirty="0"/>
              <a:t>LMI</a:t>
            </a:r>
            <a:r>
              <a:rPr lang="ar-DZ" sz="2400" dirty="0"/>
              <a:t>) في تقييم معرفتك ومهاراتك وقدراتك وقيمك واهتماماتك لمساعدتك في عملية البحث عن وظيفة.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664" y="4625244"/>
            <a:ext cx="1839250" cy="129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596229" y="253897"/>
            <a:ext cx="8210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b="1" dirty="0"/>
              <a:t>الأسئلة التي تجيب عليها معلومات سوق العمل (</a:t>
            </a:r>
            <a:r>
              <a:rPr lang="en-US" b="1" dirty="0"/>
              <a:t>LMI</a:t>
            </a:r>
            <a:r>
              <a:rPr lang="ar-DZ" b="1" dirty="0"/>
              <a:t>)</a:t>
            </a:r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ar-DZ" sz="2600" b="1">
                <a:solidFill>
                  <a:srgbClr val="002060"/>
                </a:solidFill>
              </a:rPr>
              <a:t>كيف يمكن أن تساعدني معلومات سوق العمل (</a:t>
            </a:r>
            <a:r>
              <a:rPr lang="en-US" sz="2600" b="1">
                <a:solidFill>
                  <a:srgbClr val="002060"/>
                </a:solidFill>
              </a:rPr>
              <a:t>LMI</a:t>
            </a:r>
            <a:r>
              <a:rPr lang="ar-DZ" sz="2600" b="1">
                <a:solidFill>
                  <a:srgbClr val="002060"/>
                </a:solidFill>
              </a:rPr>
              <a:t>) في البحث عن وظيفة؟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600" dirty="0"/>
          </a:p>
          <a:p>
            <a: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-DZ" sz="2600">
                <a:solidFill>
                  <a:srgbClr val="002060"/>
                </a:solidFill>
              </a:rPr>
              <a:t>تحديد المهارات ومعلومات الراتب</a:t>
            </a:r>
          </a:p>
          <a:p>
            <a:pPr marL="457200" lvl="0" indent="-3429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-DZ" sz="2600">
                <a:solidFill>
                  <a:srgbClr val="002060"/>
                </a:solidFill>
              </a:rPr>
              <a:t> التعرف على الوظائف ذات الطلب المتنامٍ أو المنحفض </a:t>
            </a:r>
          </a:p>
          <a:p>
            <a:pPr marL="457200" lvl="0" indent="-3429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-DZ" sz="2600">
                <a:solidFill>
                  <a:srgbClr val="002060"/>
                </a:solidFill>
              </a:rPr>
              <a:t>فهم المعرفة والمهارات والقدرات اللازمة للوظيفة</a:t>
            </a:r>
          </a:p>
          <a:p>
            <a:pPr marL="457200" lvl="0" indent="-3429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-DZ" sz="2600">
                <a:solidFill>
                  <a:srgbClr val="002060"/>
                </a:solidFill>
              </a:rPr>
              <a:t>تحديد برامج التدريب</a:t>
            </a:r>
          </a:p>
          <a:p>
            <a:pPr marL="457200" lvl="0" indent="-3429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-DZ" sz="2600">
                <a:solidFill>
                  <a:srgbClr val="002060"/>
                </a:solidFill>
              </a:rPr>
              <a:t>إعداد السيرة الذاتية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600" dirty="0">
              <a:solidFill>
                <a:srgbClr val="00206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ar-DZ" sz="2600" b="1">
                <a:solidFill>
                  <a:schemeClr val="bg2"/>
                </a:solidFill>
              </a:rPr>
              <a:t>أدوات معلومات سوق العمل (</a:t>
            </a:r>
            <a:r>
              <a:rPr lang="en-US" sz="2600" b="1">
                <a:solidFill>
                  <a:schemeClr val="bg2"/>
                </a:solidFill>
              </a:rPr>
              <a:t>LMI</a:t>
            </a:r>
            <a:r>
              <a:rPr lang="ar-DZ" sz="2600" b="1">
                <a:solidFill>
                  <a:schemeClr val="bg2"/>
                </a:solidFill>
              </a:rPr>
              <a:t>)</a:t>
            </a:r>
            <a:r>
              <a:rPr lang="ar-DZ" sz="2600">
                <a:solidFill>
                  <a:schemeClr val="bg2"/>
                </a:solidFill>
              </a:rPr>
              <a:t>:</a:t>
            </a:r>
          </a:p>
          <a:p>
            <a:pPr marL="457200" lvl="0" indent="-3429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-DZ" sz="2600">
                <a:solidFill>
                  <a:schemeClr val="bg2"/>
                </a:solidFill>
              </a:rPr>
              <a:t>نظام (</a:t>
            </a:r>
            <a:r>
              <a:rPr lang="en-US" sz="2600">
                <a:solidFill>
                  <a:schemeClr val="bg2"/>
                </a:solidFill>
              </a:rPr>
              <a:t>MassCIS</a:t>
            </a:r>
            <a:r>
              <a:rPr lang="ar-DZ" sz="2600">
                <a:solidFill>
                  <a:schemeClr val="bg2"/>
                </a:solidFill>
              </a:rPr>
              <a:t>)</a:t>
            </a:r>
          </a:p>
          <a:p>
            <a:pPr marL="457200" lvl="0" indent="-3429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-DZ" sz="2600">
                <a:solidFill>
                  <a:schemeClr val="bg2"/>
                </a:solidFill>
              </a:rPr>
              <a:t>شبكة (</a:t>
            </a:r>
            <a:r>
              <a:rPr lang="en-US" sz="2600">
                <a:solidFill>
                  <a:schemeClr val="bg2"/>
                </a:solidFill>
              </a:rPr>
              <a:t>O*Net</a:t>
            </a:r>
            <a:r>
              <a:rPr lang="ar-DZ" sz="2600">
                <a:solidFill>
                  <a:schemeClr val="bg2"/>
                </a:solidFill>
              </a:rPr>
              <a:t>)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052" y="3925178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2743200" y="139614"/>
            <a:ext cx="290543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ar-DZ" sz="4000" b="1"/>
              <a:t>السيرة الذاتية</a:t>
            </a:r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6888" y="1351643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425723" y="2458845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1526575" y="230772"/>
            <a:ext cx="5737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ar-DZ" sz="3800" b="1" dirty="0"/>
              <a:t>سجِّل أنشطة البحث عن عمل</a:t>
            </a: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472826" y="145267"/>
            <a:ext cx="8168849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ar-DZ" b="1" dirty="0"/>
              <a:t>استبيان تقييم الأهلية لتلقي إعانات تأمين البطالة (</a:t>
            </a:r>
            <a:r>
              <a:rPr lang="en-US" b="1" dirty="0"/>
              <a:t>UI</a:t>
            </a:r>
            <a:r>
              <a:rPr lang="ar-DZ" b="1" dirty="0"/>
              <a:t>)</a:t>
            </a:r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14050" y="107450"/>
            <a:ext cx="79122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ar-DZ" sz="3500" b="1">
                <a:solidFill>
                  <a:schemeClr val="lt1"/>
                </a:solidFill>
              </a:rPr>
              <a:t>أنشطة وورش عمل مركز المهن</a:t>
            </a:r>
          </a:p>
        </p:txBody>
      </p:sp>
      <p:sp>
        <p:nvSpPr>
          <p:cNvPr id="224" name="Google Shape;224;p14"/>
          <p:cNvSpPr txBox="1"/>
          <p:nvPr/>
        </p:nvSpPr>
        <p:spPr>
          <a:xfrm>
            <a:off x="158036" y="1465590"/>
            <a:ext cx="3627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ar-DZ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السيرة الذاتية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إنشاء السيرة الذاتية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الخطاب الافتتاحي</a:t>
            </a:r>
          </a:p>
        </p:txBody>
      </p:sp>
      <p:sp>
        <p:nvSpPr>
          <p:cNvPr id="225" name="Google Shape;225;p14"/>
          <p:cNvSpPr txBox="1"/>
          <p:nvPr/>
        </p:nvSpPr>
        <p:spPr>
          <a:xfrm>
            <a:off x="4844412" y="1390964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ar-DZ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التقييمات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تحديد المهارات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موقع تقييمات (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WorkKeys</a:t>
            </a: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موقع (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TORQ</a:t>
            </a: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مؤشر مايرز بريغز للأنماط (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Myers-Briggs Type Indicator</a:t>
            </a: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4297364" y="3578882"/>
            <a:ext cx="443085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ar-DZ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البحث عن وظيفة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نظّم بحثك عن وظيفة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أنظمة تتبع المتقدمين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تطوير عرض التسويق الذاتي الخاص بك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dirty="0">
                <a:solidFill>
                  <a:srgbClr val="002060"/>
                </a:solidFill>
              </a:rPr>
              <a:t>استخدام العمر لصالحك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140526" y="2674290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ar-DZ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شبكات التعارف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شبكات التعارف تؤتي ثمارها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موقع (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حملات الشركات لاستقدام الموظفين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معارض الوظائف</a:t>
            </a:r>
          </a:p>
        </p:txBody>
      </p:sp>
      <p:sp>
        <p:nvSpPr>
          <p:cNvPr id="228" name="Google Shape;228;p14"/>
          <p:cNvSpPr txBox="1"/>
          <p:nvPr/>
        </p:nvSpPr>
        <p:spPr>
          <a:xfrm>
            <a:off x="158036" y="4436446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ar-DZ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خوض المقابلات الشخصية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الفوز بالمقابلة الشخصية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المقابلات الهاتفية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ar-DZ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مفاوضات الراتب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32775" y="0"/>
            <a:ext cx="8512800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DZ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الملخص:</a:t>
            </a:r>
          </a:p>
          <a:p>
            <a:pPr marL="9144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DZ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 اجتماع برنامج خدمات إعادة التوظيف وتقييم الأهلية </a:t>
            </a:r>
            <a:r>
              <a:rPr lang="ar-DZ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r>
              <a:rPr lang="ar-DZ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الأولي الفردي</a:t>
            </a: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" y="1050854"/>
            <a:ext cx="8955088" cy="515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C3B5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ar-DZ" sz="2300" b="1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اجتماع برنامج خدمات إعادة التوظيف وتقييم الأهلية (</a:t>
            </a:r>
            <a:r>
              <a:rPr lang="en-US" sz="2300" b="1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RESEA</a:t>
            </a:r>
            <a:r>
              <a:rPr lang="ar-DZ" sz="2300" b="1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الأولي الفردي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2" indent="-342900" algn="r" rtl="1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مراجعة قيمة إكمال التسجيل في موقع (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JobQuest</a:t>
            </a: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</a:p>
          <a:p>
            <a:pPr marL="342900" marR="0" lvl="2" indent="-342900" algn="r" rtl="1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مراجعة السيرة الذاتية أو التحضير لإنشاء السيرة الذاتية</a:t>
            </a:r>
          </a:p>
          <a:p>
            <a:pPr marL="342900" marR="0" lvl="2" indent="-342900" algn="r" rtl="1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تقديم سجلات بحث عمل مكتملة لكل</a:t>
            </a:r>
          </a:p>
          <a:p>
            <a:pPr marR="0" lvl="2" algn="r" rtl="1">
              <a:spcAft>
                <a:spcPts val="1200"/>
              </a:spcAft>
              <a:buClr>
                <a:srgbClr val="0C3B5D"/>
              </a:buClr>
              <a:buSzPts val="2400"/>
            </a:pPr>
            <a:r>
              <a:rPr lang="ar-DZ" sz="2300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</a:t>
            </a: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أسبوع طلبت فيه إعانات تأمين البطالة (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UI</a:t>
            </a: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342900" marR="0" lvl="2" indent="-342900" algn="r" rtl="1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مراجعة ورقة عمل معلومات سوق العمل (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LMI</a:t>
            </a: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342900" marR="0" lvl="2" indent="-342900" algn="r" rtl="1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إكمال استبيان تقييم الأهلية لتلقي إعانات تأمين البطالة (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UI</a:t>
            </a: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280988" marR="0" lvl="0" indent="-280988" algn="r" rtl="1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ar-DZ" sz="23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جدولة نشاط بمركز التوظيف (الخدمة المؤقتة)</a:t>
            </a:r>
          </a:p>
          <a:p>
            <a:pPr marL="280988" marR="0" lvl="0" indent="-280988" algn="r" rtl="1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ar-DZ" sz="2300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جدولة اجتماع المراجعة الخاص ببرنامج خدمات إعادة التوظيف وتقييم الأهلية (</a:t>
            </a:r>
            <a:r>
              <a:rPr lang="en-US" sz="2300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RESEA</a:t>
            </a:r>
            <a:r>
              <a:rPr lang="ar-DZ" sz="2300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25" y="1937249"/>
            <a:ext cx="2067592" cy="220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0" y="158171"/>
            <a:ext cx="8445260" cy="954348"/>
          </a:xfrm>
        </p:spPr>
        <p:txBody>
          <a:bodyPr/>
          <a:lstStyle/>
          <a:p>
            <a:pPr algn="ctr"/>
            <a:r>
              <a:rPr lang="ar-DZ" b="1" dirty="0">
                <a:cs typeface="+mn-cs"/>
              </a:rPr>
              <a:t>الخطوات التالية: بعد اجتماع برنامج خدمات إعادة التوظيف وتقييم الأهلية (</a:t>
            </a:r>
            <a:r>
              <a:rPr lang="en-US" b="1" dirty="0">
                <a:cs typeface="+mn-cs"/>
              </a:rPr>
              <a:t>RESEA</a:t>
            </a:r>
            <a:r>
              <a:rPr lang="ar-DZ" b="1" dirty="0">
                <a:cs typeface="+mn-cs"/>
              </a:rPr>
              <a:t>) الأولي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/>
          <a:lstStyle/>
          <a:p>
            <a:pPr algn="ctr"/>
            <a:r>
              <a:rPr lang="ar-DZ" sz="2700">
                <a:solidFill>
                  <a:srgbClr val="0C3B5D"/>
                </a:solidFill>
              </a:rPr>
              <a:t>المشاركة في اجتماع المراجعة لبرنامج خدمات إعادة التوظيف وتقييم الأهلية (</a:t>
            </a:r>
            <a:r>
              <a:rPr lang="en-US" sz="2700">
                <a:solidFill>
                  <a:srgbClr val="0C3B5D"/>
                </a:solidFill>
              </a:rPr>
              <a:t>RESEA</a:t>
            </a:r>
            <a:r>
              <a:rPr lang="ar-DZ" sz="2700">
                <a:solidFill>
                  <a:srgbClr val="0C3B5D"/>
                </a:solidFill>
              </a:rPr>
              <a:t>)</a:t>
            </a:r>
          </a:p>
          <a:p>
            <a:pPr algn="ctr"/>
            <a:r>
              <a:rPr lang="ar-DZ" sz="2700">
                <a:solidFill>
                  <a:srgbClr val="0C3B5D"/>
                </a:solidFill>
                <a:sym typeface="Arial"/>
              </a:rPr>
              <a:t>أخبرنا عندما تحصل على وظيفة حتى نتمكن من الاحتفال بنجاحك وتحديث قاعدة البيانات الخاصة بنا!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99" y="3429000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637" y="4887138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7045" y="4738716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901199" y="611123"/>
            <a:ext cx="7691257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ar-DZ" sz="3400" dirty="0">
                <a:cs typeface="+mn-cs"/>
              </a:rPr>
              <a:t>تذكر أن الإخفاق في إكمال اجتماعي برنامج خدمات إعادة التوظيف وتقييم الأهلية (</a:t>
            </a:r>
            <a:r>
              <a:rPr lang="en-US" sz="3400" dirty="0">
                <a:cs typeface="+mn-cs"/>
              </a:rPr>
              <a:t>RESEA</a:t>
            </a:r>
            <a:r>
              <a:rPr lang="ar-DZ" sz="3400" dirty="0">
                <a:cs typeface="+mn-cs"/>
              </a:rPr>
              <a:t>) سيؤثر على </a:t>
            </a:r>
            <a:r>
              <a:rPr lang="ar-DZ" sz="3400" dirty="0">
                <a:solidFill>
                  <a:schemeClr val="lt1"/>
                </a:solidFill>
                <a:cs typeface="+mn-cs"/>
              </a:rPr>
              <a:t>إعانات البطالة الخاصة بك</a:t>
            </a:r>
            <a:r>
              <a:rPr lang="ar-DZ" sz="3400" dirty="0">
                <a:cs typeface="+mn-cs"/>
              </a:rPr>
              <a:t>!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>
              <a:cs typeface="+mn-c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>
              <a:cs typeface="+mn-cs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ar-DZ" sz="3400" i="1" dirty="0">
                <a:solidFill>
                  <a:schemeClr val="lt1"/>
                </a:solidFill>
                <a:cs typeface="+mn-cs"/>
              </a:rPr>
              <a:t>يتطلع</a:t>
            </a:r>
            <a:r>
              <a:rPr lang="ar-DZ" sz="3400" dirty="0">
                <a:solidFill>
                  <a:schemeClr val="lt1"/>
                </a:solidFill>
                <a:cs typeface="+mn-cs"/>
              </a:rPr>
              <a:t> موظفو مركز (</a:t>
            </a:r>
            <a:r>
              <a:rPr lang="en-US" sz="3400" dirty="0" err="1">
                <a:solidFill>
                  <a:schemeClr val="lt1"/>
                </a:solidFill>
                <a:cs typeface="+mn-cs"/>
              </a:rPr>
              <a:t>MassHire</a:t>
            </a:r>
            <a:r>
              <a:rPr lang="ar-DZ" sz="3400" dirty="0">
                <a:solidFill>
                  <a:schemeClr val="lt1"/>
                </a:solidFill>
                <a:cs typeface="+mn-cs"/>
              </a:rPr>
              <a:t>) للعمل معك!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b="1"/>
              <a:t>المشاركة في برنامج خدمات إعادة التوظيف وتقييم الأهلية (</a:t>
            </a:r>
            <a:r>
              <a:rPr lang="en-US" b="1"/>
              <a:t>RESEA</a:t>
            </a:r>
            <a:r>
              <a:rPr lang="ar-DZ" b="1"/>
              <a:t>)</a:t>
            </a:r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234300" y="1432450"/>
            <a:ext cx="8827800" cy="4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200" b="1" dirty="0"/>
              <a:t>ما هو برنامج خدمات إعادة التوظيف وتقييم الأهلية (</a:t>
            </a:r>
            <a:r>
              <a:rPr lang="en-US" sz="2200" b="1" dirty="0"/>
              <a:t>RESEA</a:t>
            </a:r>
            <a:r>
              <a:rPr lang="ar-EG" sz="2200" b="1" dirty="0"/>
              <a:t>)</a:t>
            </a:r>
            <a:r>
              <a:rPr lang="ar-DZ" sz="2200" b="1" dirty="0"/>
              <a:t>؟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200" dirty="0"/>
              <a:t>برنامج خدمات إعادة التوظيف وتقييم الأهلية (</a:t>
            </a:r>
            <a:r>
              <a:rPr lang="en-US" sz="2200" dirty="0"/>
              <a:t>RESEA</a:t>
            </a:r>
            <a:r>
              <a:rPr lang="ar-DZ" sz="2200" dirty="0"/>
              <a:t>) هو برنامج فيدرالي لمساعدة العملاء على العودة إلى العمل في وقت أقرب </a:t>
            </a:r>
            <a:r>
              <a:rPr lang="ar-DZ" sz="2200" dirty="0">
                <a:solidFill>
                  <a:srgbClr val="042B4A"/>
                </a:solidFill>
              </a:rPr>
              <a:t>عن طريق الانخراط في خدمات إعادة التوظيف والاجتماعات </a:t>
            </a:r>
            <a:r>
              <a:rPr lang="ar-DZ" sz="2200" dirty="0"/>
              <a:t>مع موظفي مركز المهن (</a:t>
            </a:r>
            <a:r>
              <a:rPr lang="en-US" sz="2200" dirty="0" err="1"/>
              <a:t>MassHire</a:t>
            </a:r>
            <a:r>
              <a:rPr lang="en-US" sz="2200" dirty="0"/>
              <a:t> Career Center</a:t>
            </a:r>
            <a:r>
              <a:rPr lang="ar-DZ" sz="2200" dirty="0"/>
              <a:t>) لمناقشة أهداف البحث عن عمل.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200" b="1" dirty="0"/>
              <a:t>من الذي يتم اختياره للمشاركة في برنامج خدمات إعادة التوظيف وتقييم الأهلية (</a:t>
            </a:r>
            <a:r>
              <a:rPr lang="en-US" sz="2200" b="1" dirty="0"/>
              <a:t>RESEA</a:t>
            </a:r>
            <a:r>
              <a:rPr lang="ar-EG" sz="2200" b="1" dirty="0"/>
              <a:t>)</a:t>
            </a:r>
            <a:r>
              <a:rPr lang="ar-DZ" sz="2200" b="1" dirty="0"/>
              <a:t>؟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sz="2200" dirty="0"/>
              <a:t>يتم اختيار العملاء الذين يتلقون إعانات البطالة.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ar-DZ" sz="2200" b="1" dirty="0"/>
              <a:t>ما هي فوائد الاختيار للمشاركة في برنامج خدمات إعادة التوظيف وتقييم الأهلية (</a:t>
            </a:r>
            <a:r>
              <a:rPr lang="en-US" sz="2200" b="1" dirty="0"/>
              <a:t>RESEA</a:t>
            </a:r>
            <a:r>
              <a:rPr lang="ar-EG" sz="2200" b="1" dirty="0"/>
              <a:t>)</a:t>
            </a:r>
            <a:r>
              <a:rPr lang="ar-DZ" sz="2200" b="1" dirty="0"/>
              <a:t>؟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ar-DZ" sz="2200" dirty="0"/>
              <a:t>لقد تم اختيارك للمشاركة في برنامج خدمات إعادة التوظيف وتقييم الأهلية (</a:t>
            </a:r>
            <a:r>
              <a:rPr lang="en-US" sz="2200" dirty="0"/>
              <a:t>RESEA</a:t>
            </a:r>
            <a:r>
              <a:rPr lang="ar-DZ" sz="2200" dirty="0"/>
              <a:t>) لتلقي خدمات إعادة التوظيف والبحث عن وظيفة من خلال نظام مركز المهن (</a:t>
            </a:r>
            <a:r>
              <a:rPr lang="en-US" sz="2200" dirty="0" err="1"/>
              <a:t>MassHire</a:t>
            </a:r>
            <a:r>
              <a:rPr lang="en-US" sz="2200" dirty="0"/>
              <a:t> Career Center</a:t>
            </a:r>
            <a:r>
              <a:rPr lang="ar-DZ" sz="2200" dirty="0"/>
              <a:t>)</a:t>
            </a:r>
            <a:r>
              <a:rPr lang="ar-DZ" sz="2500" dirty="0"/>
              <a:t>.</a:t>
            </a:r>
            <a:r>
              <a:rPr lang="ar-DZ" sz="2200" dirty="0"/>
              <a:t> سوف يقوم الموظفون أيضا بمساعدتك مع متطلبات الأهلية للحصول على تأمين البطالة (</a:t>
            </a:r>
            <a:r>
              <a:rPr lang="en-US" sz="2200" dirty="0"/>
              <a:t>UI</a:t>
            </a:r>
            <a:r>
              <a:rPr lang="ar-DZ" sz="2200" dirty="0"/>
              <a:t>) لمواصلة تلقي إعانات تأمين البطالة (</a:t>
            </a:r>
            <a:r>
              <a:rPr lang="en-US" sz="2200" dirty="0"/>
              <a:t>UI</a:t>
            </a:r>
            <a:r>
              <a:rPr lang="ar-DZ" sz="2200" dirty="0"/>
              <a:t>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 rot="10800000">
            <a:off x="75293" y="1208867"/>
            <a:ext cx="9068707" cy="503182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106466" y="2483691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DZ" sz="1600" dirty="0">
                <a:solidFill>
                  <a:schemeClr val="bg2"/>
                </a:solidFill>
              </a:rPr>
              <a:t>قد يؤثر عدم حضور اجتماعي برنامج خدمات إعادة التوظيف وتقييم الأهلية (</a:t>
            </a:r>
            <a:r>
              <a:rPr lang="en-US" sz="1600" dirty="0">
                <a:solidFill>
                  <a:schemeClr val="bg2"/>
                </a:solidFill>
              </a:rPr>
              <a:t>RESEA</a:t>
            </a:r>
            <a:r>
              <a:rPr lang="ar-DZ" sz="1600" dirty="0">
                <a:solidFill>
                  <a:schemeClr val="bg2"/>
                </a:solidFill>
              </a:rPr>
              <a:t>) على إعانات تأمين البطالة (</a:t>
            </a:r>
            <a:r>
              <a:rPr lang="en-US" sz="1600" dirty="0">
                <a:solidFill>
                  <a:schemeClr val="bg2"/>
                </a:solidFill>
              </a:rPr>
              <a:t>UI</a:t>
            </a:r>
            <a:r>
              <a:rPr lang="ar-DZ" sz="1600" dirty="0">
                <a:solidFill>
                  <a:schemeClr val="bg2"/>
                </a:solidFill>
              </a:rPr>
              <a:t>) الخاصة بك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66266" y="2483691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DZ" sz="1600" dirty="0">
                <a:solidFill>
                  <a:schemeClr val="bg2"/>
                </a:solidFill>
              </a:rPr>
              <a:t>سيقوم موظفو مركز (</a:t>
            </a:r>
            <a:r>
              <a:rPr lang="en-US" sz="1600" dirty="0" err="1">
                <a:solidFill>
                  <a:schemeClr val="bg2"/>
                </a:solidFill>
              </a:rPr>
              <a:t>MassHire</a:t>
            </a:r>
            <a:r>
              <a:rPr lang="ar-DZ" sz="1600" dirty="0">
                <a:solidFill>
                  <a:schemeClr val="bg2"/>
                </a:solidFill>
              </a:rPr>
              <a:t>) بإعداد اجتماع برنامج خدمات إعادة التوظيف وتقييم الأهلية (</a:t>
            </a:r>
            <a:r>
              <a:rPr lang="en-US" sz="1600" dirty="0">
                <a:solidFill>
                  <a:schemeClr val="bg2"/>
                </a:solidFill>
              </a:rPr>
              <a:t>RESEA</a:t>
            </a:r>
            <a:r>
              <a:rPr lang="ar-DZ" sz="1600" dirty="0">
                <a:solidFill>
                  <a:schemeClr val="bg2"/>
                </a:solidFill>
              </a:rPr>
              <a:t>) الأولي الفردي الخاص بك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09690" y="2471419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dirty="0">
                <a:solidFill>
                  <a:schemeClr val="bg2"/>
                </a:solidFill>
              </a:rPr>
              <a:t>تلقي خطاب إدارة مساعدات البطالة (</a:t>
            </a:r>
            <a:r>
              <a:rPr lang="en-US" dirty="0">
                <a:solidFill>
                  <a:schemeClr val="bg2"/>
                </a:solidFill>
              </a:rPr>
              <a:t>DUA</a:t>
            </a:r>
            <a:r>
              <a:rPr lang="ar-DZ" dirty="0">
                <a:solidFill>
                  <a:schemeClr val="bg2"/>
                </a:solidFill>
              </a:rPr>
              <a:t>) الذي يتضمن المواعيد النهائية لاجتماع برنامج خدمات إعادة التوظيف وتقييم الأهلية (</a:t>
            </a:r>
            <a:r>
              <a:rPr lang="en-US" dirty="0">
                <a:solidFill>
                  <a:schemeClr val="bg2"/>
                </a:solidFill>
              </a:rPr>
              <a:t>RESEA</a:t>
            </a:r>
            <a:r>
              <a:rPr lang="ar-DZ" dirty="0">
                <a:solidFill>
                  <a:schemeClr val="bg2"/>
                </a:solidFill>
              </a:rPr>
              <a:t>)</a:t>
            </a:r>
          </a:p>
          <a:p>
            <a:pPr algn="ctr" eaLnBrk="1" hangingPunct="1">
              <a:defRPr/>
            </a:pPr>
            <a:r>
              <a:rPr lang="ar-DZ" dirty="0">
                <a:solidFill>
                  <a:schemeClr val="bg2"/>
                </a:solidFill>
              </a:rPr>
              <a:t>وتفاصيل لمواصلة تلقي إعانات تأمين البطالة (</a:t>
            </a:r>
            <a:r>
              <a:rPr lang="en-US" dirty="0">
                <a:solidFill>
                  <a:schemeClr val="bg2"/>
                </a:solidFill>
              </a:rPr>
              <a:t>UI</a:t>
            </a:r>
            <a:r>
              <a:rPr lang="ar-DZ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81766" y="2471419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DZ" sz="1200" dirty="0">
                <a:solidFill>
                  <a:schemeClr val="bg2"/>
                </a:solidFill>
              </a:rPr>
              <a:t>حضور اجتماع برنامج خدمات إعادة التوظيف وتقييم الأهلية (</a:t>
            </a:r>
            <a:r>
              <a:rPr lang="en-US" sz="1200" dirty="0">
                <a:solidFill>
                  <a:schemeClr val="bg2"/>
                </a:solidFill>
              </a:rPr>
              <a:t>RESEA</a:t>
            </a:r>
            <a:r>
              <a:rPr lang="ar-DZ" sz="1200" dirty="0">
                <a:solidFill>
                  <a:schemeClr val="bg2"/>
                </a:solidFill>
              </a:rPr>
              <a:t>) الأولي في غضون 3 أسابيع</a:t>
            </a:r>
          </a:p>
          <a:p>
            <a:pPr algn="ctr" eaLnBrk="1" hangingPunct="1">
              <a:defRPr/>
            </a:pPr>
            <a:r>
              <a:rPr lang="ar-DZ" sz="1200" dirty="0">
                <a:solidFill>
                  <a:schemeClr val="bg2"/>
                </a:solidFill>
              </a:rPr>
              <a:t> ___________________</a:t>
            </a:r>
          </a:p>
          <a:p>
            <a:pPr algn="ctr" eaLnBrk="1" hangingPunct="1">
              <a:defRPr/>
            </a:pPr>
            <a:endParaRPr lang="en-US" sz="12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ar-DZ" sz="1200" dirty="0">
                <a:solidFill>
                  <a:schemeClr val="bg2"/>
                </a:solidFill>
              </a:rPr>
              <a:t>حضور اجتماع برنامج خدمات إعادة التوظيف وتقييم الأهلية (</a:t>
            </a:r>
            <a:r>
              <a:rPr lang="en-US" sz="1200" dirty="0">
                <a:solidFill>
                  <a:schemeClr val="bg2"/>
                </a:solidFill>
              </a:rPr>
              <a:t>RESEA</a:t>
            </a:r>
            <a:r>
              <a:rPr lang="ar-DZ" sz="1200" dirty="0">
                <a:solidFill>
                  <a:schemeClr val="bg2"/>
                </a:solidFill>
              </a:rPr>
              <a:t>) للمراجعة في غضون 5 أسابيع</a:t>
            </a: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b="1"/>
              <a:t>حضور اجتماعات برنامج خدمات إعادة التوظيف وتقييم الأهلية (</a:t>
            </a:r>
            <a:r>
              <a:rPr lang="en-US" b="1"/>
              <a:t>RESEA</a:t>
            </a:r>
            <a:r>
              <a:rPr lang="ar-DZ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9150" y="102850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ar-DZ" b="1"/>
              <a:t>كيف يمكننا مساعدتك في الاستمرار في تلقي إعانات تأمين البطالة (</a:t>
            </a:r>
            <a:r>
              <a:rPr lang="en-US" b="1"/>
              <a:t>UI</a:t>
            </a:r>
            <a:r>
              <a:rPr lang="ar-DZ" b="1"/>
              <a:t>) </a:t>
            </a:r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89070" y="1590719"/>
            <a:ext cx="8411400" cy="34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الأهداف العامة لبرنامج خدمات إعادة التوظيف وتقييم الأهلية (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RESEA</a:t>
            </a: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+mn-cs"/>
              <a:sym typeface="Calibri"/>
            </a:endParaRPr>
          </a:p>
          <a:p>
            <a:pPr marL="5080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مساعدتك على أن تكون ناجحًا في الاجتماع الأولي لبرنامج خدمات إعادة التوظيف وتقييم الأهلية (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RESEA</a:t>
            </a: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) واجتماع المراجعة لبرنامج خدمات إعادة التوظيف وتقييم الأهلية (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RESEA</a:t>
            </a: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)</a:t>
            </a:r>
          </a:p>
          <a:p>
            <a:pPr marL="5080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ar-DZ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التعرف على متطلبات برنامج خدمات إعادة التوظيف وتقييم الأهلية (</a:t>
            </a:r>
            <a:r>
              <a:rPr lang="en-US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RESEA</a:t>
            </a:r>
            <a:r>
              <a:rPr lang="ar-DZ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) الخاصة بك </a:t>
            </a: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لاستمرار الأهلية لتلقي إعانات تأمين البطالة (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UI</a:t>
            </a: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)</a:t>
            </a:r>
          </a:p>
          <a:p>
            <a:pPr marL="5080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ar-DZ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جدولة الاجتماع الأولي لبرنامج خدمات إعادة التوظيف وتقييم الأهلية (</a:t>
            </a:r>
            <a:r>
              <a:rPr lang="en-US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RESEA</a:t>
            </a:r>
            <a:r>
              <a:rPr lang="ar-DZ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) واجتماع المراجعة لبرنامج خدمات إعادة التوظيف وتقييم الأهلية (</a:t>
            </a:r>
            <a:r>
              <a:rPr lang="en-US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RESEA</a:t>
            </a:r>
            <a:r>
              <a:rPr lang="ar-DZ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)</a:t>
            </a:r>
          </a:p>
          <a:p>
            <a:pPr marL="5080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ar-DZ" sz="2600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التعرف على مقدمة في خدمات إعادة التوظيف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543957"/>
            <a:ext cx="9247239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مراجعة تقييم الاحتياجات الفردية/ خطة العمل الوظيفي</a:t>
            </a:r>
          </a:p>
          <a:p>
            <a:pPr marL="7429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نظرة عامة على موقع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JobQuest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(JQ)</a:t>
            </a:r>
          </a:p>
          <a:p>
            <a:pPr marL="7429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شرح معلومات سوق العمل (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LMI</a:t>
            </a: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7429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شرح متطلبات السيرة الذاتية</a:t>
            </a:r>
          </a:p>
          <a:p>
            <a:pPr marL="7429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مراجعة كيفية ملء سجلات البحث عن عمل</a:t>
            </a:r>
          </a:p>
          <a:p>
            <a:pPr marL="7429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شرح استبيان الأهلية لتلقي إعانات تأمين البطالة (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UI</a:t>
            </a: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7429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التوقعات الخاصة باجتماع المراجعة الأولي الفردي لبرنامج خدمات إعادة التوظيف وتقييم الأهلية (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RESEA</a:t>
            </a: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7429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ar-DZ" sz="2000" b="0" i="0" u="none" strike="noStrike" cap="none" dirty="0">
                <a:solidFill>
                  <a:srgbClr val="0C3B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توقعات اجتماع المراجعة الخاص ببرنامج خدمات إعادة التوظيف وتقييم </a:t>
            </a:r>
            <a:r>
              <a:rPr lang="ar-DZ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الأهلية (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r>
              <a:rPr lang="ar-DZ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192088" y="103541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DZ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الاجتماع الأولي لبرنامج </a:t>
            </a:r>
            <a:br>
              <a:rPr lang="ar-EG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</a:br>
            <a:r>
              <a:rPr lang="ar-DZ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خدمات إعادة التوظيف وتقييم الأهلية (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RESEA</a:t>
            </a:r>
            <a:r>
              <a:rPr lang="ar-DZ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)</a:t>
            </a: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848" y="2900789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2435591" y="204316"/>
            <a:ext cx="617957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ar-DZ" b="1" dirty="0"/>
              <a:t>تقييم الاحتياجات الفردية</a:t>
            </a:r>
          </a:p>
        </p:txBody>
      </p:sp>
      <p:sp>
        <p:nvSpPr>
          <p:cNvPr id="154" name="Google Shape;154;p6"/>
          <p:cNvSpPr txBox="1"/>
          <p:nvPr/>
        </p:nvSpPr>
        <p:spPr>
          <a:xfrm>
            <a:off x="668063" y="172690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ar-DZ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+mn-cs"/>
                <a:sym typeface="Calibri"/>
              </a:rPr>
              <a:t>يساعدك تقييم الاحتياجات الفردية (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+mn-cs"/>
                <a:sym typeface="Calibri"/>
              </a:rPr>
              <a:t>INA</a:t>
            </a:r>
            <a:r>
              <a:rPr lang="ar-DZ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+mn-cs"/>
                <a:sym typeface="Calibri"/>
              </a:rPr>
              <a:t>) في تحديد احتياجاتك الخاصة مثل: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endParaRPr lang="ar-DZ"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+mn-cs"/>
              <a:sym typeface="Calibri"/>
            </a:endParaRPr>
          </a:p>
          <a:p>
            <a:pPr marL="457200" marR="0" lvl="0" indent="-393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ar-DZ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+mn-cs"/>
                <a:sym typeface="Calibri"/>
              </a:rPr>
              <a:t> أهداف إعادة التوظيف</a:t>
            </a:r>
          </a:p>
          <a:p>
            <a:pPr marL="457200" marR="0" lvl="0" indent="-393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ar-DZ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+mn-cs"/>
                <a:sym typeface="Calibri"/>
              </a:rPr>
              <a:t>الخدمات المتخصصة</a:t>
            </a:r>
          </a:p>
          <a:p>
            <a:pPr marL="63500"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ar-DZ" sz="2600" dirty="0">
                <a:solidFill>
                  <a:srgbClr val="0C3B5D"/>
                </a:solidFill>
                <a:latin typeface="Calibri"/>
                <a:ea typeface="Calibri"/>
                <a:cs typeface="+mn-cs"/>
                <a:sym typeface="Calibri"/>
              </a:rPr>
              <a:t>	*الشباب والبالغين الصغار</a:t>
            </a:r>
          </a:p>
          <a:p>
            <a:pPr marL="63500"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ar-DZ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+mn-cs"/>
                <a:sym typeface="Calibri"/>
              </a:rPr>
              <a:t>	*المحاربين القدماء</a:t>
            </a:r>
          </a:p>
          <a:p>
            <a:pPr marL="63500"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3. فرصة التدريب المحتملة</a:t>
            </a:r>
          </a:p>
          <a:p>
            <a:pPr marL="63500"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ar-DZ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+mn-cs"/>
                <a:sym typeface="Calibri"/>
              </a:rPr>
              <a:t>4. الإحالات إلى شريك و </a:t>
            </a:r>
            <a:r>
              <a:rPr lang="ar-DZ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+mn-cs"/>
                <a:sym typeface="Calibri"/>
              </a:rPr>
              <a:t>الموارد المجتمعية</a:t>
            </a: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862" y="2631200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8001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  </a:t>
            </a:r>
            <a:r>
              <a:rPr lang="ar-DZ" sz="3500" b="1">
                <a:solidFill>
                  <a:schemeClr val="lt1"/>
                </a:solidFill>
              </a:rPr>
              <a:t>مقدمة لخدمات إعادة التوظيف</a:t>
            </a:r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ar-DZ" sz="3500" b="1">
                <a:solidFill>
                  <a:schemeClr val="lt1"/>
                </a:solidFill>
              </a:rPr>
              <a:t> خطة العمل للمسار الوظيفي (</a:t>
            </a:r>
            <a:r>
              <a:rPr lang="en-US" sz="3500" b="1">
                <a:solidFill>
                  <a:schemeClr val="lt1"/>
                </a:solidFill>
              </a:rPr>
              <a:t>CAP</a:t>
            </a:r>
            <a:r>
              <a:rPr lang="ar-DZ" sz="3500" b="1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162" name="Google Shape;162;p7"/>
          <p:cNvSpPr txBox="1"/>
          <p:nvPr/>
        </p:nvSpPr>
        <p:spPr>
          <a:xfrm>
            <a:off x="250725" y="1645250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ar-DZ" sz="2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تساعد خطة العمل للمسار الوظيفي (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CAP</a:t>
            </a:r>
            <a:r>
              <a:rPr lang="ar-DZ" sz="2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لبرنامج خدمات إعادة التوظيف وتقييم الأهلية (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RESEA</a:t>
            </a:r>
            <a:r>
              <a:rPr lang="ar-DZ" sz="2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العملاء في تخطيط البحث عن عمل؛ قد يشمل ذلك ما يلي: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20700" marR="0" lvl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ar-DZ" sz="2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وضع خطة عمل لتحقيق أهداف التوظيف  </a:t>
            </a:r>
          </a:p>
          <a:p>
            <a:pPr marL="520700" marR="0" lvl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ar-DZ" sz="2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ضمان التقدم الناجح واستكمال خطة البحث عن وظيفة</a:t>
            </a: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249" y="4471450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84860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DZ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تسجيل دخول</a:t>
            </a:r>
          </a:p>
        </p:txBody>
      </p:sp>
      <p:sp>
        <p:nvSpPr>
          <p:cNvPr id="171" name="Google Shape;171;p3"/>
          <p:cNvSpPr/>
          <p:nvPr/>
        </p:nvSpPr>
        <p:spPr>
          <a:xfrm>
            <a:off x="7785691" y="36195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DZ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مستخدم جديد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DZ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التسجيل</a:t>
            </a: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DZ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إعلانات الفعاليات</a:t>
            </a: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DZ" sz="11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إبحث عن</a:t>
            </a:r>
            <a:r>
              <a:rPr lang="ar-DZ" sz="1100" b="1" i="0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6985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ar-DZ" sz="1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وظائف</a:t>
            </a:r>
          </a:p>
          <a:p>
            <a:pPr marL="0" marR="0" lvl="0" indent="-6985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ar-DZ" sz="1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مدارس للتدريب</a:t>
            </a:r>
          </a:p>
          <a:p>
            <a:pPr marL="0" marR="0" lvl="0" indent="-6985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ar-DZ" sz="1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فعاليات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DZ" sz="11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الوصول إلى</a:t>
            </a:r>
            <a:r>
              <a:rPr lang="ar-DZ" sz="1100" b="1" i="0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DZ" sz="11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صفحة (</a:t>
            </a:r>
            <a:r>
              <a:rPr lang="en-US" sz="11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Job Quest</a:t>
            </a:r>
            <a:r>
              <a:rPr lang="ar-DZ" sz="11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ar-DZ" sz="4000" b="1"/>
              <a:t>موقع </a:t>
            </a:r>
            <a:r>
              <a:rPr lang="en-US" sz="4000" b="1"/>
              <a:t>JobQuest (JQ)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-DZ" b="1"/>
              <a:t>فوائد موقع (</a:t>
            </a:r>
            <a:r>
              <a:rPr lang="en-US" b="1"/>
              <a:t>JobQuest</a:t>
            </a:r>
            <a:r>
              <a:rPr lang="ar-DZ" b="1"/>
              <a:t>)</a:t>
            </a:r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ar-DZ" dirty="0"/>
              <a:t>فوائد استخدام موقع (</a:t>
            </a:r>
            <a:r>
              <a:rPr lang="en-US" dirty="0" err="1"/>
              <a:t>JobQuest</a:t>
            </a:r>
            <a:r>
              <a:rPr lang="ar-DZ" dirty="0"/>
              <a:t>) في بحثك عن وظيفة:</a:t>
            </a:r>
          </a:p>
          <a:p>
            <a:pPr marL="457200" lvl="0" indent="-317500" algn="r" rtl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ar-DZ" dirty="0"/>
              <a:t>موائمة المهارات</a:t>
            </a:r>
          </a:p>
          <a:p>
            <a:pPr marL="457200" lvl="0" indent="-317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-DZ" dirty="0"/>
              <a:t>موائمة الوظائف</a:t>
            </a:r>
          </a:p>
          <a:p>
            <a:pPr marL="457200" lvl="0" indent="-317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-DZ" dirty="0"/>
              <a:t>تحميل السيرة الذاتية</a:t>
            </a:r>
          </a:p>
          <a:p>
            <a:pPr marL="457200" lvl="0" indent="-317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-DZ" dirty="0"/>
              <a:t>سجلّ التوظيف</a:t>
            </a:r>
          </a:p>
          <a:p>
            <a:pPr marL="457200" lvl="0" indent="-317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-DZ" dirty="0">
                <a:solidFill>
                  <a:srgbClr val="002060"/>
                </a:solidFill>
              </a:rPr>
              <a:t>البحث عن البرامج التدريبية</a:t>
            </a:r>
          </a:p>
          <a:p>
            <a:pPr marL="457200" lvl="0" indent="-317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-DZ" dirty="0"/>
              <a:t>حملات أصحاب الأعمال لاستقدام الموظفين</a:t>
            </a:r>
          </a:p>
          <a:p>
            <a:pPr marL="457200" lvl="0" indent="-317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-DZ" dirty="0"/>
              <a:t>تحديد الفعاليات مثل معارض التوظيف</a:t>
            </a:r>
          </a:p>
          <a:p>
            <a:pPr marL="457200" lvl="0" indent="-317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-DZ" dirty="0"/>
              <a:t>الوظائف الخضراء</a:t>
            </a: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76" y="2430606"/>
            <a:ext cx="3169350" cy="2829125"/>
          </a:xfrm>
          <a:prstGeom prst="rect">
            <a:avLst/>
          </a:prstGeom>
          <a:noFill/>
          <a:ln>
            <a:solidFill>
              <a:schemeClr val="accent6">
                <a:lumMod val="95000"/>
                <a:lumOff val="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BE147-30E9-4CA0-B0CF-11CAA9FBB091}"/>
              </a:ext>
            </a:extLst>
          </p:cNvPr>
          <p:cNvSpPr txBox="1"/>
          <p:nvPr/>
        </p:nvSpPr>
        <p:spPr>
          <a:xfrm>
            <a:off x="1171190" y="3656532"/>
            <a:ext cx="1175277" cy="37555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DZ" b="1" dirty="0"/>
              <a:t> المسار الوظيفي</a:t>
            </a:r>
            <a:r>
              <a:rPr lang="ar-DZ" dirty="0"/>
              <a:t>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45732-6889-4F86-B8CB-610C4DB58851}"/>
              </a:ext>
            </a:extLst>
          </p:cNvPr>
          <p:cNvSpPr txBox="1"/>
          <p:nvPr/>
        </p:nvSpPr>
        <p:spPr>
          <a:xfrm>
            <a:off x="1042236" y="2447917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DZ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الخبرة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503E7-C4A9-40DB-9D37-4A2CE60B434E}"/>
              </a:ext>
            </a:extLst>
          </p:cNvPr>
          <p:cNvSpPr txBox="1"/>
          <p:nvPr/>
        </p:nvSpPr>
        <p:spPr>
          <a:xfrm>
            <a:off x="2015642" y="4315264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DZ" b="1" dirty="0">
                <a:solidFill>
                  <a:schemeClr val="bg1"/>
                </a:solidFill>
              </a:rPr>
              <a:t>القيّم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234C0-0C9D-4D16-9204-19783450097E}"/>
              </a:ext>
            </a:extLst>
          </p:cNvPr>
          <p:cNvSpPr txBox="1"/>
          <p:nvPr/>
        </p:nvSpPr>
        <p:spPr>
          <a:xfrm>
            <a:off x="2015642" y="3020087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DZ" b="1" dirty="0">
                <a:solidFill>
                  <a:schemeClr val="bg1"/>
                </a:solidFill>
              </a:rPr>
              <a:t> الاهتمامات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0FDEF-7F28-4D57-983E-617528418248}"/>
              </a:ext>
            </a:extLst>
          </p:cNvPr>
          <p:cNvSpPr txBox="1"/>
          <p:nvPr/>
        </p:nvSpPr>
        <p:spPr>
          <a:xfrm>
            <a:off x="279476" y="4315264"/>
            <a:ext cx="1405539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DZ" b="1">
                <a:solidFill>
                  <a:schemeClr val="bg1"/>
                </a:solidFill>
              </a:rPr>
              <a:t>المهارات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11A94-BF47-456C-B899-EFC240F1346C}"/>
              </a:ext>
            </a:extLst>
          </p:cNvPr>
          <p:cNvSpPr txBox="1"/>
          <p:nvPr/>
        </p:nvSpPr>
        <p:spPr>
          <a:xfrm>
            <a:off x="251831" y="3039140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DZ" b="1">
                <a:solidFill>
                  <a:schemeClr val="bg1"/>
                </a:solidFill>
              </a:rPr>
              <a:t>الأهداف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C3F4B-679D-4C72-8CB7-BADB051E363C}"/>
              </a:ext>
            </a:extLst>
          </p:cNvPr>
          <p:cNvSpPr txBox="1"/>
          <p:nvPr/>
        </p:nvSpPr>
        <p:spPr>
          <a:xfrm>
            <a:off x="988567" y="4837993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b="1" dirty="0">
                <a:solidFill>
                  <a:schemeClr val="bg1"/>
                </a:solidFill>
              </a:rPr>
              <a:t>التعليم</a:t>
            </a:r>
            <a:endParaRPr lang="ar-D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1107</Words>
  <Application>Microsoft Office PowerPoint</Application>
  <PresentationFormat>On-screen Show (4:3)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Merriweather Sans</vt:lpstr>
      <vt:lpstr>Noto Sans Symbols</vt:lpstr>
      <vt:lpstr>Office Theme</vt:lpstr>
      <vt:lpstr>PowerPoint Presentation</vt:lpstr>
      <vt:lpstr>المشاركة في برنامج خدمات إعادة التوظيف وتقييم الأهلية (RESEA)</vt:lpstr>
      <vt:lpstr>حضور اجتماعات برنامج خدمات إعادة التوظيف وتقييم الأهلية (RESEA)</vt:lpstr>
      <vt:lpstr>كيف يمكننا مساعدتك في الاستمرار في تلقي إعانات تأمين البطالة (UI) </vt:lpstr>
      <vt:lpstr>PowerPoint Presentation</vt:lpstr>
      <vt:lpstr>تقييم الاحتياجات الفردية</vt:lpstr>
      <vt:lpstr>  مقدمة لخدمات إعادة التوظيف  خطة العمل للمسار الوظيفي (CAP)</vt:lpstr>
      <vt:lpstr>موقع JobQuest (JQ)</vt:lpstr>
      <vt:lpstr>فوائد موقع (JobQuest)</vt:lpstr>
      <vt:lpstr>الغرض من استخدام معلومات سوق العمل (LMI)</vt:lpstr>
      <vt:lpstr>الأسئلة التي تجيب عليها معلومات سوق العمل (LMI)</vt:lpstr>
      <vt:lpstr>السيرة الذاتية</vt:lpstr>
      <vt:lpstr>سجِّل أنشطة البحث عن عمل</vt:lpstr>
      <vt:lpstr>استبيان تقييم الأهلية لتلقي إعانات تأمين البطالة (UI)</vt:lpstr>
      <vt:lpstr>أنشطة وورش عمل مركز المهن</vt:lpstr>
      <vt:lpstr>PowerPoint Presentation</vt:lpstr>
      <vt:lpstr>الخطوات التالية: بعد اجتماع برنامج خدمات إعادة التوظيف وتقييم الأهلية (RESEA) الأولي</vt:lpstr>
      <vt:lpstr>تذكر أن الإخفاق في إكمال اجتماعي برنامج خدمات إعادة التوظيف وتقييم الأهلية (RESEA) سيؤثر على إعانات البطالة الخاصة بك!   يتطلع موظفو مركز (MassHire) للعمل معك!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Alejandra Lloveras</cp:lastModifiedBy>
  <cp:revision>74</cp:revision>
  <dcterms:created xsi:type="dcterms:W3CDTF">2018-04-17T17:15:10Z</dcterms:created>
  <dcterms:modified xsi:type="dcterms:W3CDTF">2020-07-06T16:04:05Z</dcterms:modified>
</cp:coreProperties>
</file>