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0"/>
  </p:notesMasterIdLst>
  <p:sldIdLst>
    <p:sldId id="256" r:id="rId2"/>
    <p:sldId id="257" r:id="rId3"/>
    <p:sldId id="276"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2" r:id="rId1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23" roundtripDataSignature="AMtx7mit8m/4PyYqqTPnk712DvZx2YlMP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818" autoAdjust="0"/>
  </p:normalViewPr>
  <p:slideViewPr>
    <p:cSldViewPr snapToGrid="0">
      <p:cViewPr varScale="1">
        <p:scale>
          <a:sx n="47" d="100"/>
          <a:sy n="47" d="100"/>
        </p:scale>
        <p:origin x="1962" y="4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53" d="100"/>
          <a:sy n="53" d="100"/>
        </p:scale>
        <p:origin x="284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2597434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1:notes"/>
          <p:cNvSpPr txBox="1">
            <a:spLocks noGrp="1"/>
          </p:cNvSpPr>
          <p:nvPr>
            <p:ph type="body" idx="1"/>
          </p:nvPr>
        </p:nvSpPr>
        <p:spPr>
          <a:xfrm>
            <a:off x="685800" y="4342606"/>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dirty="0"/>
              <a:t>Script:</a:t>
            </a:r>
            <a:endParaRPr dirty="0"/>
          </a:p>
          <a:p>
            <a:pPr marL="0" lvl="0" indent="0" algn="l" rtl="0">
              <a:lnSpc>
                <a:spcPct val="100000"/>
              </a:lnSpc>
              <a:spcBef>
                <a:spcPts val="0"/>
              </a:spcBef>
              <a:spcAft>
                <a:spcPts val="0"/>
              </a:spcAft>
              <a:buSzPts val="1400"/>
              <a:buNone/>
            </a:pPr>
            <a:endParaRPr sz="1400" dirty="0"/>
          </a:p>
          <a:p>
            <a:pPr marL="0" lvl="0" indent="0" algn="l" rtl="0">
              <a:lnSpc>
                <a:spcPct val="100000"/>
              </a:lnSpc>
              <a:spcBef>
                <a:spcPts val="0"/>
              </a:spcBef>
              <a:spcAft>
                <a:spcPts val="0"/>
              </a:spcAft>
              <a:buSzPts val="1400"/>
              <a:buNone/>
            </a:pPr>
            <a:r>
              <a:rPr lang="en-US" sz="1400" dirty="0"/>
              <a:t>Welcome to the Re-Employment Services and Eligibility Assessment Orientation</a:t>
            </a:r>
            <a:endParaRPr dirty="0"/>
          </a:p>
          <a:p>
            <a:pPr marL="0" lvl="0" indent="0" algn="l" rtl="0">
              <a:lnSpc>
                <a:spcPct val="100000"/>
              </a:lnSpc>
              <a:spcBef>
                <a:spcPts val="0"/>
              </a:spcBef>
              <a:spcAft>
                <a:spcPts val="0"/>
              </a:spcAft>
              <a:buSzPts val="1400"/>
              <a:buNone/>
            </a:pPr>
            <a:endParaRPr sz="1400" dirty="0"/>
          </a:p>
          <a:p>
            <a:pPr marL="0" lvl="0" indent="0" algn="l" rtl="0">
              <a:lnSpc>
                <a:spcPct val="100000"/>
              </a:lnSpc>
              <a:spcBef>
                <a:spcPts val="0"/>
              </a:spcBef>
              <a:spcAft>
                <a:spcPts val="0"/>
              </a:spcAft>
              <a:buSzPts val="1400"/>
              <a:buNone/>
            </a:pPr>
            <a:r>
              <a:rPr lang="en-US" sz="1400" dirty="0"/>
              <a:t>Known as RESEA</a:t>
            </a:r>
          </a:p>
          <a:p>
            <a:pPr marL="0" lvl="0" indent="0" algn="l" rtl="0">
              <a:lnSpc>
                <a:spcPct val="100000"/>
              </a:lnSpc>
              <a:spcBef>
                <a:spcPts val="0"/>
              </a:spcBef>
              <a:spcAft>
                <a:spcPts val="0"/>
              </a:spcAft>
              <a:buSzPts val="1400"/>
              <a:buNone/>
            </a:pPr>
            <a:endParaRPr lang="en-US" sz="1400" dirty="0"/>
          </a:p>
          <a:p>
            <a:pPr marL="0" lvl="0" indent="0" algn="l" rtl="0">
              <a:lnSpc>
                <a:spcPct val="100000"/>
              </a:lnSpc>
              <a:spcBef>
                <a:spcPts val="0"/>
              </a:spcBef>
              <a:spcAft>
                <a:spcPts val="0"/>
              </a:spcAft>
              <a:buSzPts val="1400"/>
              <a:buNone/>
            </a:pPr>
            <a:endParaRPr sz="1400" dirty="0"/>
          </a:p>
        </p:txBody>
      </p:sp>
      <p:sp>
        <p:nvSpPr>
          <p:cNvPr id="113" name="Google Shape;113;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8495aff0d0_0_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g8495aff0d0_0_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6"/>
              </a:buClr>
              <a:buSzPts val="1400"/>
              <a:buFont typeface="Arial"/>
              <a:buNone/>
            </a:pPr>
            <a:r>
              <a:rPr lang="en-US" sz="1400"/>
              <a:t>Script:</a:t>
            </a:r>
            <a:endParaRPr/>
          </a:p>
          <a:p>
            <a:pPr marL="0" lvl="0" indent="0" algn="l" rtl="0">
              <a:lnSpc>
                <a:spcPct val="100000"/>
              </a:lnSpc>
              <a:spcBef>
                <a:spcPts val="0"/>
              </a:spcBef>
              <a:spcAft>
                <a:spcPts val="0"/>
              </a:spcAft>
              <a:buClr>
                <a:schemeClr val="accent6"/>
              </a:buClr>
              <a:buSzPts val="1400"/>
              <a:buFont typeface="Arial"/>
              <a:buNone/>
            </a:pPr>
            <a:endParaRPr sz="1400" b="1"/>
          </a:p>
          <a:p>
            <a:pPr marL="0" lvl="0" indent="0" algn="l" rtl="0">
              <a:lnSpc>
                <a:spcPct val="100000"/>
              </a:lnSpc>
              <a:spcBef>
                <a:spcPts val="0"/>
              </a:spcBef>
              <a:spcAft>
                <a:spcPts val="0"/>
              </a:spcAft>
              <a:buClr>
                <a:schemeClr val="accent6"/>
              </a:buClr>
              <a:buSzPts val="1400"/>
              <a:buFont typeface="Arial"/>
              <a:buNone/>
            </a:pPr>
            <a:r>
              <a:rPr lang="en-US" sz="1400"/>
              <a:t>Labor Market Information, referred to as LMI, helps you understand where your occupation fits into today’s job market, and is useful throughout your job search journey for several reasons and answers many questions:</a:t>
            </a:r>
            <a:endParaRPr/>
          </a:p>
          <a:p>
            <a:pPr marL="0" lvl="0" indent="0" algn="l" rtl="0">
              <a:lnSpc>
                <a:spcPct val="100000"/>
              </a:lnSpc>
              <a:spcBef>
                <a:spcPts val="0"/>
              </a:spcBef>
              <a:spcAft>
                <a:spcPts val="0"/>
              </a:spcAft>
              <a:buClr>
                <a:schemeClr val="accent6"/>
              </a:buClr>
              <a:buSzPts val="1400"/>
              <a:buFont typeface="Arial"/>
              <a:buNone/>
            </a:pPr>
            <a:endParaRPr sz="1400"/>
          </a:p>
        </p:txBody>
      </p:sp>
      <p:sp>
        <p:nvSpPr>
          <p:cNvPr id="186" name="Google Shape;186;g8495aff0d0_0_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8495aff0d0_2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g8495aff0d0_2_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US" sz="1400" dirty="0">
                <a:solidFill>
                  <a:srgbClr val="000000"/>
                </a:solidFill>
              </a:rPr>
              <a:t>Script: </a:t>
            </a:r>
            <a:endParaRPr dirty="0"/>
          </a:p>
          <a:p>
            <a:pPr marL="0" lvl="0" indent="0" algn="l" rtl="0">
              <a:lnSpc>
                <a:spcPct val="100000"/>
              </a:lnSpc>
              <a:spcBef>
                <a:spcPts val="0"/>
              </a:spcBef>
              <a:spcAft>
                <a:spcPts val="0"/>
              </a:spcAft>
              <a:buClr>
                <a:schemeClr val="accent6"/>
              </a:buClr>
              <a:buSzPts val="1400"/>
              <a:buFont typeface="Arial"/>
              <a:buNone/>
            </a:pPr>
            <a:endParaRPr sz="1400" dirty="0"/>
          </a:p>
          <a:p>
            <a:pPr marL="0" lvl="0" indent="0" algn="l" rtl="0">
              <a:lnSpc>
                <a:spcPct val="100000"/>
              </a:lnSpc>
              <a:spcBef>
                <a:spcPts val="0"/>
              </a:spcBef>
              <a:spcAft>
                <a:spcPts val="0"/>
              </a:spcAft>
              <a:buClr>
                <a:schemeClr val="accent6"/>
              </a:buClr>
              <a:buSzPts val="1400"/>
              <a:buFont typeface="Arial"/>
              <a:buNone/>
            </a:pPr>
            <a:r>
              <a:rPr lang="en-US" sz="1400" dirty="0"/>
              <a:t>Some examples of questions that LMI can answer, are:</a:t>
            </a:r>
            <a:endParaRPr dirty="0"/>
          </a:p>
          <a:p>
            <a:pPr marL="0" lvl="0" indent="0" algn="l" rtl="0">
              <a:lnSpc>
                <a:spcPct val="100000"/>
              </a:lnSpc>
              <a:spcBef>
                <a:spcPts val="0"/>
              </a:spcBef>
              <a:spcAft>
                <a:spcPts val="0"/>
              </a:spcAft>
              <a:buClr>
                <a:schemeClr val="accent6"/>
              </a:buClr>
              <a:buSzPts val="1400"/>
              <a:buFont typeface="Arial"/>
              <a:buNone/>
            </a:pPr>
            <a:endParaRPr sz="1400" dirty="0"/>
          </a:p>
          <a:p>
            <a:pPr marL="285750" lvl="0" indent="-285750" algn="l" rtl="0">
              <a:lnSpc>
                <a:spcPct val="100000"/>
              </a:lnSpc>
              <a:spcBef>
                <a:spcPts val="0"/>
              </a:spcBef>
              <a:spcAft>
                <a:spcPts val="0"/>
              </a:spcAft>
              <a:buClr>
                <a:schemeClr val="dk1"/>
              </a:buClr>
              <a:buSzPts val="1400"/>
              <a:buFont typeface="Arial"/>
              <a:buChar char="•"/>
            </a:pPr>
            <a:r>
              <a:rPr lang="en-US" sz="1400" dirty="0"/>
              <a:t>What are my knowledge, skills and interests? </a:t>
            </a:r>
            <a:endParaRPr dirty="0"/>
          </a:p>
          <a:p>
            <a:pPr marL="285750" lvl="0" indent="-285750" algn="l" rtl="0">
              <a:lnSpc>
                <a:spcPct val="100000"/>
              </a:lnSpc>
              <a:spcBef>
                <a:spcPts val="0"/>
              </a:spcBef>
              <a:spcAft>
                <a:spcPts val="0"/>
              </a:spcAft>
              <a:buClr>
                <a:schemeClr val="dk1"/>
              </a:buClr>
              <a:buSzPts val="1400"/>
              <a:buFont typeface="Arial"/>
              <a:buChar char="•"/>
            </a:pPr>
            <a:r>
              <a:rPr lang="en-US" sz="1400" dirty="0"/>
              <a:t>Is my occupation increasing or decreasing?</a:t>
            </a:r>
            <a:endParaRPr dirty="0"/>
          </a:p>
          <a:p>
            <a:pPr marL="285750" lvl="0" indent="-285750" algn="l" rtl="0">
              <a:lnSpc>
                <a:spcPct val="100000"/>
              </a:lnSpc>
              <a:spcBef>
                <a:spcPts val="0"/>
              </a:spcBef>
              <a:spcAft>
                <a:spcPts val="0"/>
              </a:spcAft>
              <a:buClr>
                <a:schemeClr val="dk1"/>
              </a:buClr>
              <a:buSzPts val="1400"/>
              <a:buFont typeface="Arial"/>
              <a:buChar char="•"/>
            </a:pPr>
            <a:r>
              <a:rPr lang="en-US" sz="1400" dirty="0"/>
              <a:t>What are jobs paying? and </a:t>
            </a:r>
            <a:endParaRPr dirty="0"/>
          </a:p>
          <a:p>
            <a:pPr marL="285750" lvl="0" indent="-285750" algn="l" rtl="0">
              <a:lnSpc>
                <a:spcPct val="100000"/>
              </a:lnSpc>
              <a:spcBef>
                <a:spcPts val="0"/>
              </a:spcBef>
              <a:spcAft>
                <a:spcPts val="0"/>
              </a:spcAft>
              <a:buClr>
                <a:schemeClr val="dk1"/>
              </a:buClr>
              <a:buSzPts val="1400"/>
              <a:buFont typeface="Arial"/>
              <a:buChar char="•"/>
            </a:pPr>
            <a:r>
              <a:rPr lang="en-US" sz="1400" dirty="0"/>
              <a:t>What are the educational requirements?</a:t>
            </a:r>
            <a:endParaRPr sz="1400" dirty="0"/>
          </a:p>
          <a:p>
            <a:pPr marL="0" lvl="0" indent="0" algn="l" rtl="0">
              <a:lnSpc>
                <a:spcPct val="100000"/>
              </a:lnSpc>
              <a:spcBef>
                <a:spcPts val="0"/>
              </a:spcBef>
              <a:spcAft>
                <a:spcPts val="0"/>
              </a:spcAft>
              <a:buClr>
                <a:schemeClr val="accent6"/>
              </a:buClr>
              <a:buSzPts val="1400"/>
              <a:buFont typeface="Arial"/>
              <a:buNone/>
            </a:pPr>
            <a:endParaRPr sz="1400" dirty="0"/>
          </a:p>
          <a:p>
            <a:pPr marL="0" lvl="0" indent="0" algn="l" rtl="0">
              <a:lnSpc>
                <a:spcPct val="100000"/>
              </a:lnSpc>
              <a:spcBef>
                <a:spcPts val="0"/>
              </a:spcBef>
              <a:spcAft>
                <a:spcPts val="0"/>
              </a:spcAft>
              <a:buClr>
                <a:schemeClr val="accent6"/>
              </a:buClr>
              <a:buSzPts val="1100"/>
              <a:buFont typeface="Arial"/>
              <a:buNone/>
            </a:pPr>
            <a:r>
              <a:rPr lang="en-US" sz="1400" dirty="0">
                <a:solidFill>
                  <a:schemeClr val="dk1"/>
                </a:solidFill>
              </a:rPr>
              <a:t>You and MassHire </a:t>
            </a:r>
            <a:r>
              <a:rPr lang="en-US" sz="1400" dirty="0"/>
              <a:t>Career Center staff</a:t>
            </a:r>
            <a:r>
              <a:rPr lang="en-US" sz="1400" dirty="0">
                <a:solidFill>
                  <a:schemeClr val="dk1"/>
                </a:solidFill>
              </a:rPr>
              <a:t> can discuss some of the online LMI tools such as </a:t>
            </a:r>
            <a:r>
              <a:rPr lang="en-US" sz="1400" dirty="0" err="1">
                <a:solidFill>
                  <a:schemeClr val="dk1"/>
                </a:solidFill>
              </a:rPr>
              <a:t>MassCIS</a:t>
            </a:r>
            <a:r>
              <a:rPr lang="en-US" sz="1400" dirty="0">
                <a:solidFill>
                  <a:schemeClr val="dk1"/>
                </a:solidFill>
              </a:rPr>
              <a:t>, O*Net, and the US Bureau of Labor &amp; Statistics, to name a few, and how these tools can help you make better, more informed decisions and answer your job search questions.</a:t>
            </a:r>
            <a:endParaRPr sz="1400" dirty="0">
              <a:solidFill>
                <a:schemeClr val="dk1"/>
              </a:solidFill>
            </a:endParaRPr>
          </a:p>
          <a:p>
            <a:pPr marL="0" lvl="0" indent="0" algn="l" rtl="0">
              <a:lnSpc>
                <a:spcPct val="115000"/>
              </a:lnSpc>
              <a:spcBef>
                <a:spcPts val="0"/>
              </a:spcBef>
              <a:spcAft>
                <a:spcPts val="0"/>
              </a:spcAft>
              <a:buSzPts val="1400"/>
              <a:buNone/>
            </a:pPr>
            <a:endParaRPr sz="1400" dirty="0">
              <a:solidFill>
                <a:srgbClr val="000000"/>
              </a:solidFill>
            </a:endParaRPr>
          </a:p>
          <a:p>
            <a:pPr marL="0" lvl="0" indent="0" algn="l" rtl="0">
              <a:lnSpc>
                <a:spcPct val="115000"/>
              </a:lnSpc>
              <a:spcBef>
                <a:spcPts val="0"/>
              </a:spcBef>
              <a:spcAft>
                <a:spcPts val="0"/>
              </a:spcAft>
              <a:buSzPts val="1400"/>
              <a:buNone/>
            </a:pPr>
            <a:r>
              <a:rPr lang="en-US" sz="1400" dirty="0">
                <a:solidFill>
                  <a:srgbClr val="000000"/>
                </a:solidFill>
              </a:rPr>
              <a:t>Come prepared to your Initial RESEA meeting to learn more about LMI and to complete an LMI worksheet to get you started.</a:t>
            </a:r>
            <a:endParaRPr dirty="0"/>
          </a:p>
          <a:p>
            <a:pPr marL="0" lvl="0" indent="0" algn="l" rtl="0">
              <a:lnSpc>
                <a:spcPct val="115000"/>
              </a:lnSpc>
              <a:spcBef>
                <a:spcPts val="0"/>
              </a:spcBef>
              <a:spcAft>
                <a:spcPts val="0"/>
              </a:spcAft>
              <a:buSzPts val="1400"/>
              <a:buNone/>
            </a:pPr>
            <a:endParaRPr sz="1400" dirty="0">
              <a:solidFill>
                <a:srgbClr val="000000"/>
              </a:solidFill>
            </a:endParaRPr>
          </a:p>
          <a:p>
            <a:pPr marL="0" lvl="0" indent="0" algn="l" rtl="0">
              <a:lnSpc>
                <a:spcPct val="100000"/>
              </a:lnSpc>
              <a:spcBef>
                <a:spcPts val="0"/>
              </a:spcBef>
              <a:spcAft>
                <a:spcPts val="0"/>
              </a:spcAft>
              <a:buSzPts val="1400"/>
              <a:buNone/>
            </a:pPr>
            <a:endParaRPr dirty="0">
              <a:solidFill>
                <a:srgbClr val="000000"/>
              </a:solidFill>
            </a:endParaRPr>
          </a:p>
        </p:txBody>
      </p:sp>
      <p:sp>
        <p:nvSpPr>
          <p:cNvPr id="194" name="Google Shape;194;g8495aff0d0_2_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dirty="0"/>
              <a:t>Script:</a:t>
            </a:r>
            <a:endParaRPr dirty="0"/>
          </a:p>
          <a:p>
            <a:pPr marL="0" lvl="0" indent="0" algn="l" rtl="0">
              <a:lnSpc>
                <a:spcPct val="100000"/>
              </a:lnSpc>
              <a:spcBef>
                <a:spcPts val="0"/>
              </a:spcBef>
              <a:spcAft>
                <a:spcPts val="0"/>
              </a:spcAft>
              <a:buSzPts val="1400"/>
              <a:buNone/>
            </a:pPr>
            <a:endParaRPr sz="1400" dirty="0"/>
          </a:p>
          <a:p>
            <a:pPr marL="0" lvl="0" indent="0" algn="l" rtl="0">
              <a:lnSpc>
                <a:spcPct val="100000"/>
              </a:lnSpc>
              <a:spcBef>
                <a:spcPts val="0"/>
              </a:spcBef>
              <a:spcAft>
                <a:spcPts val="0"/>
              </a:spcAft>
              <a:buSzPts val="1400"/>
              <a:buNone/>
            </a:pPr>
            <a:r>
              <a:rPr lang="en-US" sz="1400" dirty="0"/>
              <a:t>As your job search progresses, you will want to highlight your skills, experiences, and achievements in one valuable document –your resume.</a:t>
            </a:r>
            <a:endParaRPr dirty="0"/>
          </a:p>
          <a:p>
            <a:pPr marL="0" lvl="0" indent="0" algn="l" rtl="0">
              <a:lnSpc>
                <a:spcPct val="100000"/>
              </a:lnSpc>
              <a:spcBef>
                <a:spcPts val="0"/>
              </a:spcBef>
              <a:spcAft>
                <a:spcPts val="0"/>
              </a:spcAft>
              <a:buSzPts val="1400"/>
              <a:buNone/>
            </a:pPr>
            <a:endParaRPr sz="1400" dirty="0"/>
          </a:p>
          <a:p>
            <a:pPr marL="0" lvl="0" indent="0" algn="l" rtl="0">
              <a:lnSpc>
                <a:spcPct val="100000"/>
              </a:lnSpc>
              <a:spcBef>
                <a:spcPts val="0"/>
              </a:spcBef>
              <a:spcAft>
                <a:spcPts val="0"/>
              </a:spcAft>
              <a:buSzPts val="1400"/>
              <a:buNone/>
            </a:pPr>
            <a:r>
              <a:rPr lang="en-US" sz="1400" dirty="0"/>
              <a:t>During your one-on-one Initial meeting, </a:t>
            </a:r>
            <a:r>
              <a:rPr lang="en-US" sz="1400" dirty="0" err="1"/>
              <a:t>MassHire</a:t>
            </a:r>
            <a:r>
              <a:rPr lang="en-US" sz="1400" dirty="0"/>
              <a:t> staff will review and provide beneficial feedback on various components such as your summary, work experience, education, format, grammar and font size. </a:t>
            </a:r>
            <a:endParaRPr dirty="0"/>
          </a:p>
          <a:p>
            <a:pPr marL="0" lvl="0" indent="0" algn="l" rtl="0">
              <a:lnSpc>
                <a:spcPct val="100000"/>
              </a:lnSpc>
              <a:spcBef>
                <a:spcPts val="0"/>
              </a:spcBef>
              <a:spcAft>
                <a:spcPts val="0"/>
              </a:spcAft>
              <a:buSzPts val="1400"/>
              <a:buNone/>
            </a:pPr>
            <a:endParaRPr sz="1400" dirty="0"/>
          </a:p>
          <a:p>
            <a:pPr marL="0" lvl="0" indent="0" algn="l" rtl="0">
              <a:lnSpc>
                <a:spcPct val="100000"/>
              </a:lnSpc>
              <a:spcBef>
                <a:spcPts val="0"/>
              </a:spcBef>
              <a:spcAft>
                <a:spcPts val="0"/>
              </a:spcAft>
              <a:buSzPts val="1400"/>
              <a:buNone/>
            </a:pPr>
            <a:r>
              <a:rPr lang="en-US" sz="1400" dirty="0"/>
              <a:t>You, along with MassHire staff, will decide together what type of resume format may work best for you.</a:t>
            </a:r>
            <a:endParaRPr dirty="0"/>
          </a:p>
          <a:p>
            <a:pPr marL="0" lvl="0" indent="0" algn="l" rtl="0">
              <a:lnSpc>
                <a:spcPct val="100000"/>
              </a:lnSpc>
              <a:spcBef>
                <a:spcPts val="0"/>
              </a:spcBef>
              <a:spcAft>
                <a:spcPts val="0"/>
              </a:spcAft>
              <a:buSzPts val="1400"/>
              <a:buNone/>
            </a:pPr>
            <a:endParaRPr sz="1400" dirty="0"/>
          </a:p>
          <a:p>
            <a:pPr marL="0" lvl="0" indent="0" algn="l" rtl="0">
              <a:lnSpc>
                <a:spcPct val="100000"/>
              </a:lnSpc>
              <a:spcBef>
                <a:spcPts val="0"/>
              </a:spcBef>
              <a:spcAft>
                <a:spcPts val="0"/>
              </a:spcAft>
              <a:buSzPts val="1400"/>
              <a:buNone/>
            </a:pPr>
            <a:r>
              <a:rPr lang="en-US" sz="1400" dirty="0"/>
              <a:t>As a reminder, please be prepared to present your resume at your meeting.</a:t>
            </a:r>
            <a:endParaRPr sz="1400" dirty="0"/>
          </a:p>
          <a:p>
            <a:pPr marL="0" lvl="0" indent="0" algn="l" rtl="0">
              <a:lnSpc>
                <a:spcPct val="100000"/>
              </a:lnSpc>
              <a:spcBef>
                <a:spcPts val="0"/>
              </a:spcBef>
              <a:spcAft>
                <a:spcPts val="0"/>
              </a:spcAft>
              <a:buSzPts val="1400"/>
              <a:buNone/>
            </a:pPr>
            <a:r>
              <a:rPr lang="en-US" sz="1400" dirty="0"/>
              <a:t> </a:t>
            </a:r>
            <a:endParaRPr sz="1400" dirty="0"/>
          </a:p>
        </p:txBody>
      </p:sp>
      <p:sp>
        <p:nvSpPr>
          <p:cNvPr id="201" name="Google Shape;201;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 </a:t>
            </a:r>
            <a:r>
              <a:rPr lang="en-US" sz="1400" dirty="0"/>
              <a:t>Script:</a:t>
            </a:r>
            <a:endParaRPr dirty="0"/>
          </a:p>
          <a:p>
            <a:pPr marL="0" lvl="0" indent="0" algn="l" rtl="0">
              <a:lnSpc>
                <a:spcPct val="100000"/>
              </a:lnSpc>
              <a:spcBef>
                <a:spcPts val="0"/>
              </a:spcBef>
              <a:spcAft>
                <a:spcPts val="0"/>
              </a:spcAft>
              <a:buSzPts val="1400"/>
              <a:buNone/>
            </a:pPr>
            <a:endParaRPr sz="1400" b="1" dirty="0"/>
          </a:p>
          <a:p>
            <a:pPr marL="0" lvl="0" indent="0" algn="l" rtl="0">
              <a:lnSpc>
                <a:spcPct val="100000"/>
              </a:lnSpc>
              <a:spcBef>
                <a:spcPts val="0"/>
              </a:spcBef>
              <a:spcAft>
                <a:spcPts val="0"/>
              </a:spcAft>
              <a:buSzPts val="1400"/>
              <a:buNone/>
            </a:pPr>
            <a:r>
              <a:rPr lang="en-US" sz="1400" dirty="0"/>
              <a:t>Another UI requirement is providing work search activity logs for every week you requested UI benefits. This is a very valuable tool for keeping track of where you applied, whether you need to follow up with an employer, and to evaluate if your job search strategies are working for you. </a:t>
            </a:r>
            <a:endParaRPr sz="1400" dirty="0"/>
          </a:p>
          <a:p>
            <a:pPr marL="0" lvl="0" indent="0" algn="l" rtl="0">
              <a:lnSpc>
                <a:spcPct val="100000"/>
              </a:lnSpc>
              <a:spcBef>
                <a:spcPts val="0"/>
              </a:spcBef>
              <a:spcAft>
                <a:spcPts val="0"/>
              </a:spcAft>
              <a:buSzPts val="1400"/>
              <a:buNone/>
            </a:pPr>
            <a:endParaRPr sz="1400" dirty="0"/>
          </a:p>
          <a:p>
            <a:pPr marL="0" lvl="0" indent="0" algn="l" rtl="0">
              <a:lnSpc>
                <a:spcPct val="100000"/>
              </a:lnSpc>
              <a:spcBef>
                <a:spcPts val="0"/>
              </a:spcBef>
              <a:spcAft>
                <a:spcPts val="0"/>
              </a:spcAft>
              <a:buSzPts val="1400"/>
              <a:buNone/>
            </a:pPr>
            <a:r>
              <a:rPr lang="en-US" sz="1400" dirty="0"/>
              <a:t>Together with </a:t>
            </a:r>
            <a:r>
              <a:rPr lang="en-US" sz="1400" dirty="0" err="1"/>
              <a:t>MassHire</a:t>
            </a:r>
            <a:r>
              <a:rPr lang="en-US" sz="1400" dirty="0"/>
              <a:t> staff, you can see whether you are completing these logs correctly, and confirming that you are able, available and actively looking for work per UI eligibility requirements. </a:t>
            </a:r>
            <a:endParaRPr dirty="0"/>
          </a:p>
          <a:p>
            <a:pPr marL="0" lvl="0" indent="0" algn="l" rtl="0">
              <a:lnSpc>
                <a:spcPct val="100000"/>
              </a:lnSpc>
              <a:spcBef>
                <a:spcPts val="0"/>
              </a:spcBef>
              <a:spcAft>
                <a:spcPts val="0"/>
              </a:spcAft>
              <a:buSzPts val="1400"/>
              <a:buNone/>
            </a:pPr>
            <a:endParaRPr sz="1400" dirty="0"/>
          </a:p>
          <a:p>
            <a:pPr marL="0" lvl="0" indent="0" algn="l" rtl="0">
              <a:lnSpc>
                <a:spcPct val="100000"/>
              </a:lnSpc>
              <a:spcBef>
                <a:spcPts val="0"/>
              </a:spcBef>
              <a:spcAft>
                <a:spcPts val="0"/>
              </a:spcAft>
              <a:buSzPts val="1400"/>
              <a:buNone/>
            </a:pPr>
            <a:r>
              <a:rPr lang="en-US" sz="1400" dirty="0"/>
              <a:t>You will also need to be prepared to have these work search logs at your one-on-one Initial RESEA meeting.</a:t>
            </a:r>
            <a:endParaRPr sz="1400" dirty="0"/>
          </a:p>
          <a:p>
            <a:pPr marL="0" lvl="0" indent="0" algn="l" rtl="0">
              <a:lnSpc>
                <a:spcPct val="100000"/>
              </a:lnSpc>
              <a:spcBef>
                <a:spcPts val="0"/>
              </a:spcBef>
              <a:spcAft>
                <a:spcPts val="0"/>
              </a:spcAft>
              <a:buSzPts val="1400"/>
              <a:buNone/>
            </a:pPr>
            <a:endParaRPr sz="1400" dirty="0"/>
          </a:p>
          <a:p>
            <a:pPr marL="0" lvl="0" indent="0" algn="l" rtl="0">
              <a:lnSpc>
                <a:spcPct val="100000"/>
              </a:lnSpc>
              <a:spcBef>
                <a:spcPts val="0"/>
              </a:spcBef>
              <a:spcAft>
                <a:spcPts val="0"/>
              </a:spcAft>
              <a:buSzPts val="1400"/>
              <a:buNone/>
            </a:pPr>
            <a:endParaRPr sz="1400" b="1" dirty="0"/>
          </a:p>
        </p:txBody>
      </p:sp>
      <p:sp>
        <p:nvSpPr>
          <p:cNvPr id="208" name="Google Shape;208;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dirty="0"/>
              <a:t>Script:</a:t>
            </a:r>
            <a:endParaRPr sz="1400" dirty="0"/>
          </a:p>
          <a:p>
            <a:pPr marL="0" lvl="0" indent="0" algn="l" rtl="0">
              <a:lnSpc>
                <a:spcPct val="100000"/>
              </a:lnSpc>
              <a:spcBef>
                <a:spcPts val="0"/>
              </a:spcBef>
              <a:spcAft>
                <a:spcPts val="0"/>
              </a:spcAft>
              <a:buSzPts val="1400"/>
              <a:buNone/>
            </a:pPr>
            <a:endParaRPr sz="1400" dirty="0"/>
          </a:p>
          <a:p>
            <a:pPr marL="0" lvl="0" indent="0" algn="l" rtl="0">
              <a:lnSpc>
                <a:spcPct val="100000"/>
              </a:lnSpc>
              <a:spcBef>
                <a:spcPts val="0"/>
              </a:spcBef>
              <a:spcAft>
                <a:spcPts val="0"/>
              </a:spcAft>
              <a:buSzPts val="1400"/>
              <a:buNone/>
            </a:pPr>
            <a:r>
              <a:rPr lang="en-US" sz="1400" dirty="0"/>
              <a:t>At each of your RESEA meetings, the UI Eligibility Assessment Questionnaire will need to be completed for continued UI eligibility.</a:t>
            </a:r>
            <a:endParaRPr dirty="0"/>
          </a:p>
          <a:p>
            <a:pPr marL="0" lvl="0" indent="0" algn="l" rtl="0">
              <a:lnSpc>
                <a:spcPct val="100000"/>
              </a:lnSpc>
              <a:spcBef>
                <a:spcPts val="0"/>
              </a:spcBef>
              <a:spcAft>
                <a:spcPts val="0"/>
              </a:spcAft>
              <a:buSzPts val="1400"/>
              <a:buNone/>
            </a:pPr>
            <a:endParaRPr sz="1400" dirty="0"/>
          </a:p>
          <a:p>
            <a:pPr marL="0" lvl="0" indent="0" algn="l" rtl="0">
              <a:lnSpc>
                <a:spcPct val="100000"/>
              </a:lnSpc>
              <a:spcBef>
                <a:spcPts val="0"/>
              </a:spcBef>
              <a:spcAft>
                <a:spcPts val="0"/>
              </a:spcAft>
              <a:buSzPts val="1400"/>
              <a:buNone/>
            </a:pPr>
            <a:r>
              <a:rPr lang="en-US" sz="1400" dirty="0"/>
              <a:t>At those meetings, you can update information that may have changed.</a:t>
            </a:r>
            <a:endParaRPr dirty="0"/>
          </a:p>
          <a:p>
            <a:pPr marL="0" lvl="0" indent="0" algn="l" rtl="0">
              <a:lnSpc>
                <a:spcPct val="100000"/>
              </a:lnSpc>
              <a:spcBef>
                <a:spcPts val="0"/>
              </a:spcBef>
              <a:spcAft>
                <a:spcPts val="0"/>
              </a:spcAft>
              <a:buSzPts val="1400"/>
              <a:buNone/>
            </a:pPr>
            <a:endParaRPr sz="1400" dirty="0"/>
          </a:p>
        </p:txBody>
      </p:sp>
      <p:sp>
        <p:nvSpPr>
          <p:cNvPr id="215" name="Google Shape;215;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4:notes"/>
          <p:cNvSpPr txBox="1">
            <a:spLocks noGrp="1"/>
          </p:cNvSpPr>
          <p:nvPr>
            <p:ph type="body" idx="1"/>
          </p:nvPr>
        </p:nvSpPr>
        <p:spPr>
          <a:xfrm>
            <a:off x="574766" y="4207475"/>
            <a:ext cx="5512525" cy="4429897"/>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SzPts val="1400"/>
              <a:buNone/>
            </a:pPr>
            <a:r>
              <a:rPr lang="en-US" sz="1300" dirty="0"/>
              <a:t>Script: </a:t>
            </a:r>
            <a:endParaRPr sz="1300" dirty="0"/>
          </a:p>
          <a:p>
            <a:pPr marL="0" lvl="0" indent="0" algn="l" rtl="0">
              <a:lnSpc>
                <a:spcPct val="100000"/>
              </a:lnSpc>
              <a:spcBef>
                <a:spcPts val="0"/>
              </a:spcBef>
              <a:spcAft>
                <a:spcPts val="0"/>
              </a:spcAft>
              <a:buSzPts val="1400"/>
              <a:buNone/>
            </a:pPr>
            <a:endParaRPr sz="1300" dirty="0"/>
          </a:p>
          <a:p>
            <a:pPr marL="0" lvl="0" indent="0"/>
            <a:r>
              <a:rPr lang="en-US" sz="1300" dirty="0">
                <a:solidFill>
                  <a:schemeClr val="dk1"/>
                </a:solidFill>
              </a:rPr>
              <a:t>During your meeting, a referral to an appropriate career center activity, such as attending a resume workshop or updating your resume </a:t>
            </a:r>
            <a:r>
              <a:rPr lang="en-US" sz="1300" dirty="0"/>
              <a:t>is known as an interim service</a:t>
            </a:r>
            <a:r>
              <a:rPr lang="en-US" sz="1300" dirty="0">
                <a:solidFill>
                  <a:schemeClr val="dk1"/>
                </a:solidFill>
              </a:rPr>
              <a:t>.  You and </a:t>
            </a:r>
            <a:r>
              <a:rPr lang="en-US" sz="1300" dirty="0"/>
              <a:t>MassHire staff</a:t>
            </a:r>
            <a:r>
              <a:rPr lang="en-US" sz="1300" dirty="0">
                <a:solidFill>
                  <a:schemeClr val="dk1"/>
                </a:solidFill>
              </a:rPr>
              <a:t> will identify the appropriate service for your job search.</a:t>
            </a:r>
            <a:endParaRPr sz="1300" dirty="0">
              <a:solidFill>
                <a:schemeClr val="dk1"/>
              </a:solidFill>
            </a:endParaRPr>
          </a:p>
          <a:p>
            <a:pPr marL="0" lvl="0" indent="0" algn="l" rtl="0">
              <a:lnSpc>
                <a:spcPct val="100000"/>
              </a:lnSpc>
              <a:spcBef>
                <a:spcPts val="0"/>
              </a:spcBef>
              <a:spcAft>
                <a:spcPts val="0"/>
              </a:spcAft>
              <a:buSzPts val="1400"/>
              <a:buNone/>
            </a:pPr>
            <a:r>
              <a:rPr lang="en-US" sz="1300" dirty="0">
                <a:solidFill>
                  <a:schemeClr val="dk1"/>
                </a:solidFill>
              </a:rPr>
              <a:t> </a:t>
            </a:r>
            <a:endParaRPr dirty="0"/>
          </a:p>
          <a:p>
            <a:pPr marL="0" lvl="0" indent="0" algn="l" rtl="0">
              <a:lnSpc>
                <a:spcPct val="100000"/>
              </a:lnSpc>
              <a:spcBef>
                <a:spcPts val="0"/>
              </a:spcBef>
              <a:spcAft>
                <a:spcPts val="0"/>
              </a:spcAft>
              <a:buSzPts val="1400"/>
              <a:buNone/>
            </a:pPr>
            <a:r>
              <a:rPr lang="en-US" sz="1300" dirty="0"/>
              <a:t>MassHire Career Centers offer many workshops and opportunities to work on any career challenges you may face in looking for employment.  These workshops are designed to help you in your job search, and to enhance your skills. It is also an opportunity to be engaged with MassHire staff while using Career Center services. </a:t>
            </a:r>
            <a:endParaRPr dirty="0"/>
          </a:p>
          <a:p>
            <a:pPr marL="0" lvl="0" indent="0" algn="l" rtl="0">
              <a:lnSpc>
                <a:spcPct val="100000"/>
              </a:lnSpc>
              <a:spcBef>
                <a:spcPts val="0"/>
              </a:spcBef>
              <a:spcAft>
                <a:spcPts val="0"/>
              </a:spcAft>
              <a:buSzPts val="1400"/>
              <a:buNone/>
            </a:pPr>
            <a:r>
              <a:rPr lang="en-US" sz="1300" dirty="0"/>
              <a:t> </a:t>
            </a:r>
            <a:endParaRPr dirty="0"/>
          </a:p>
          <a:p>
            <a:pPr marL="0" lvl="0" indent="0" algn="l" rtl="0">
              <a:lnSpc>
                <a:spcPct val="100000"/>
              </a:lnSpc>
              <a:spcBef>
                <a:spcPts val="0"/>
              </a:spcBef>
              <a:spcAft>
                <a:spcPts val="0"/>
              </a:spcAft>
              <a:buSzPts val="1400"/>
              <a:buNone/>
            </a:pPr>
            <a:r>
              <a:rPr lang="en-US" sz="1300" dirty="0"/>
              <a:t>At your initial RESEA meeting, you will have the opportunity to choose from a variety of workshops or other options, such as setting up a full JobQuest profile, or using JobQuest to search for  job fairs and recruitments. </a:t>
            </a:r>
            <a:endParaRPr dirty="0"/>
          </a:p>
          <a:p>
            <a:pPr marL="0" lvl="0" indent="0" algn="l" rtl="0">
              <a:lnSpc>
                <a:spcPct val="100000"/>
              </a:lnSpc>
              <a:spcBef>
                <a:spcPts val="0"/>
              </a:spcBef>
              <a:spcAft>
                <a:spcPts val="0"/>
              </a:spcAft>
              <a:buSzPts val="1400"/>
              <a:buNone/>
            </a:pPr>
            <a:endParaRPr sz="1300" dirty="0"/>
          </a:p>
          <a:p>
            <a:pPr marL="0" lvl="0" indent="0" algn="l" rtl="0">
              <a:lnSpc>
                <a:spcPct val="100000"/>
              </a:lnSpc>
              <a:spcBef>
                <a:spcPts val="0"/>
              </a:spcBef>
              <a:spcAft>
                <a:spcPts val="0"/>
              </a:spcAft>
              <a:buSzPts val="1400"/>
              <a:buNone/>
            </a:pPr>
            <a:r>
              <a:rPr lang="en-US" sz="1300" dirty="0">
                <a:solidFill>
                  <a:schemeClr val="dk1"/>
                </a:solidFill>
              </a:rPr>
              <a:t>The interim service </a:t>
            </a:r>
            <a:r>
              <a:rPr lang="en-US" sz="1300" dirty="0"/>
              <a:t>referral is part of your career action plan.</a:t>
            </a:r>
            <a:endParaRPr sz="1300" dirty="0"/>
          </a:p>
          <a:p>
            <a:pPr marL="0" lvl="0" indent="234950" algn="l" rtl="0">
              <a:lnSpc>
                <a:spcPct val="100000"/>
              </a:lnSpc>
              <a:spcBef>
                <a:spcPts val="0"/>
              </a:spcBef>
              <a:spcAft>
                <a:spcPts val="0"/>
              </a:spcAft>
              <a:buSzPts val="1400"/>
              <a:buNone/>
            </a:pPr>
            <a:endParaRPr sz="1400" dirty="0"/>
          </a:p>
          <a:p>
            <a:pPr marL="0" lvl="0" indent="234950" algn="l" rtl="0">
              <a:lnSpc>
                <a:spcPct val="100000"/>
              </a:lnSpc>
              <a:spcBef>
                <a:spcPts val="0"/>
              </a:spcBef>
              <a:spcAft>
                <a:spcPts val="0"/>
              </a:spcAft>
              <a:buSzPts val="1400"/>
              <a:buNone/>
            </a:pPr>
            <a:endParaRPr sz="1400" dirty="0"/>
          </a:p>
        </p:txBody>
      </p:sp>
      <p:sp>
        <p:nvSpPr>
          <p:cNvPr id="221" name="Google Shape;221;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5:notes"/>
          <p:cNvSpPr txBox="1">
            <a:spLocks noGrp="1"/>
          </p:cNvSpPr>
          <p:nvPr>
            <p:ph type="body" idx="1"/>
          </p:nvPr>
        </p:nvSpPr>
        <p:spPr>
          <a:xfrm>
            <a:off x="508000" y="4572000"/>
            <a:ext cx="5842000" cy="392786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dirty="0">
                <a:latin typeface="Calibri"/>
                <a:ea typeface="Calibri"/>
                <a:cs typeface="Calibri"/>
                <a:sym typeface="Calibri"/>
              </a:rPr>
              <a:t>Script:</a:t>
            </a:r>
            <a:endParaRPr dirty="0"/>
          </a:p>
          <a:p>
            <a:pPr marL="0" lvl="0" indent="0" algn="l" rtl="0">
              <a:lnSpc>
                <a:spcPct val="100000"/>
              </a:lnSpc>
              <a:spcBef>
                <a:spcPts val="0"/>
              </a:spcBef>
              <a:spcAft>
                <a:spcPts val="0"/>
              </a:spcAft>
              <a:buSzPts val="1400"/>
              <a:buNone/>
            </a:pPr>
            <a:r>
              <a:rPr lang="en-US" sz="1400" dirty="0" err="1">
                <a:solidFill>
                  <a:schemeClr val="tx1"/>
                </a:solidFill>
                <a:latin typeface="Calibri"/>
                <a:ea typeface="Calibri"/>
                <a:cs typeface="Calibri"/>
                <a:sym typeface="Calibri"/>
              </a:rPr>
              <a:t>MassHire</a:t>
            </a:r>
            <a:r>
              <a:rPr lang="en-US" sz="1400" dirty="0">
                <a:solidFill>
                  <a:schemeClr val="tx1"/>
                </a:solidFill>
                <a:latin typeface="Calibri"/>
                <a:ea typeface="Calibri"/>
                <a:cs typeface="Calibri"/>
                <a:sym typeface="Calibri"/>
              </a:rPr>
              <a:t> staff look forward to setting up your one-on-one Initial RESEA meeting.  They will work with you to help you meet your UI eligibility requirements to continue collecting UI benefits, </a:t>
            </a:r>
            <a:r>
              <a:rPr lang="en-US" sz="1400" dirty="0">
                <a:solidFill>
                  <a:schemeClr val="tx1"/>
                </a:solidFill>
                <a:sym typeface="Calibri"/>
              </a:rPr>
              <a:t>and introduce you to additional Career Center services.  </a:t>
            </a:r>
            <a:endParaRPr dirty="0">
              <a:solidFill>
                <a:schemeClr val="tx1"/>
              </a:solidFill>
            </a:endParaRPr>
          </a:p>
          <a:p>
            <a:pPr marL="0" lvl="0" indent="0" algn="l" rtl="0">
              <a:lnSpc>
                <a:spcPct val="100000"/>
              </a:lnSpc>
              <a:spcBef>
                <a:spcPts val="0"/>
              </a:spcBef>
              <a:spcAft>
                <a:spcPts val="0"/>
              </a:spcAft>
              <a:buSzPts val="1400"/>
              <a:buNone/>
            </a:pPr>
            <a:endParaRPr sz="1400" dirty="0">
              <a:latin typeface="Calibri"/>
              <a:ea typeface="Calibri"/>
              <a:cs typeface="Calibri"/>
              <a:sym typeface="Calibri"/>
            </a:endParaRPr>
          </a:p>
          <a:p>
            <a:pPr marL="0" lvl="0" indent="0" algn="l" rtl="0">
              <a:lnSpc>
                <a:spcPct val="100000"/>
              </a:lnSpc>
              <a:spcBef>
                <a:spcPts val="0"/>
              </a:spcBef>
              <a:spcAft>
                <a:spcPts val="0"/>
              </a:spcAft>
              <a:buSzPts val="1400"/>
              <a:buNone/>
            </a:pPr>
            <a:r>
              <a:rPr lang="en-US" sz="1400" dirty="0">
                <a:latin typeface="Calibri"/>
                <a:ea typeface="Calibri"/>
                <a:cs typeface="Calibri"/>
                <a:sym typeface="Calibri"/>
              </a:rPr>
              <a:t>We </a:t>
            </a:r>
            <a:r>
              <a:rPr lang="en-US" sz="1400" dirty="0">
                <a:solidFill>
                  <a:schemeClr val="tx1"/>
                </a:solidFill>
                <a:latin typeface="Calibri"/>
                <a:ea typeface="Calibri"/>
                <a:cs typeface="Calibri"/>
                <a:sym typeface="Calibri"/>
              </a:rPr>
              <a:t>are excited for </a:t>
            </a:r>
            <a:r>
              <a:rPr lang="en-US" sz="1400" dirty="0">
                <a:latin typeface="Calibri"/>
                <a:ea typeface="Calibri"/>
                <a:cs typeface="Calibri"/>
                <a:sym typeface="Calibri"/>
              </a:rPr>
              <a:t>your continued engagement with the MassHire Career Center system as you move forward in your job search.</a:t>
            </a:r>
            <a:endParaRPr sz="1400" dirty="0">
              <a:latin typeface="Calibri"/>
              <a:ea typeface="Calibri"/>
              <a:cs typeface="Calibri"/>
              <a:sym typeface="Calibri"/>
            </a:endParaRPr>
          </a:p>
          <a:p>
            <a:pPr marL="0" lvl="0" indent="0" algn="l" rtl="0">
              <a:lnSpc>
                <a:spcPct val="100000"/>
              </a:lnSpc>
              <a:spcBef>
                <a:spcPts val="0"/>
              </a:spcBef>
              <a:spcAft>
                <a:spcPts val="0"/>
              </a:spcAft>
              <a:buSzPts val="1400"/>
              <a:buNone/>
            </a:pPr>
            <a:endParaRPr sz="1400" dirty="0"/>
          </a:p>
          <a:p>
            <a:pPr marL="0" lvl="0" indent="0" algn="l" rtl="0">
              <a:lnSpc>
                <a:spcPct val="100000"/>
              </a:lnSpc>
              <a:spcBef>
                <a:spcPts val="0"/>
              </a:spcBef>
              <a:spcAft>
                <a:spcPts val="0"/>
              </a:spcAft>
              <a:buSzPts val="1400"/>
              <a:buNone/>
            </a:pPr>
            <a:r>
              <a:rPr lang="en-US" sz="1400" strike="sngStrike" dirty="0"/>
              <a:t>If you get a job, please notify MassHire staff and we wish you the best in your future job.</a:t>
            </a:r>
            <a:endParaRPr sz="1400" strike="sngStrike" dirty="0"/>
          </a:p>
          <a:p>
            <a:pPr marL="0" lvl="0" indent="0" algn="l" rtl="0">
              <a:lnSpc>
                <a:spcPct val="100000"/>
              </a:lnSpc>
              <a:spcBef>
                <a:spcPts val="0"/>
              </a:spcBef>
              <a:spcAft>
                <a:spcPts val="0"/>
              </a:spcAft>
              <a:buSzPts val="1400"/>
              <a:buNone/>
            </a:pPr>
            <a:endParaRPr sz="1400" dirty="0">
              <a:latin typeface="Calibri"/>
              <a:ea typeface="Calibri"/>
              <a:cs typeface="Calibri"/>
              <a:sym typeface="Calibri"/>
            </a:endParaRPr>
          </a:p>
        </p:txBody>
      </p:sp>
      <p:sp>
        <p:nvSpPr>
          <p:cNvPr id="231" name="Google Shape;231;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rgbClr val="000000"/>
                </a:solidFill>
                <a:latin typeface="Calibri"/>
                <a:ea typeface="Calibri"/>
                <a:cs typeface="Calibri"/>
                <a:sym typeface="Calibri"/>
              </a:rPr>
              <a:t>16</a:t>
            </a:fld>
            <a:endParaRPr sz="1200">
              <a:solidFill>
                <a:srgbClr val="000000"/>
              </a:solidFill>
              <a:latin typeface="Calibri"/>
              <a:ea typeface="Calibri"/>
              <a:cs typeface="Calibri"/>
              <a:sym typeface="Calibri"/>
            </a:endParaRPr>
          </a:p>
        </p:txBody>
      </p:sp>
      <p:sp>
        <p:nvSpPr>
          <p:cNvPr id="232" name="Google Shape;232;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400" b="1" dirty="0">
                <a:latin typeface="Calibri"/>
                <a:ea typeface="Calibri"/>
                <a:cs typeface="Calibri"/>
                <a:sym typeface="Calibri"/>
              </a:rPr>
              <a:t>Script:</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1"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400" dirty="0">
                <a:sym typeface="Calibri"/>
              </a:rPr>
              <a:t>After your Initial RESEA meeting, you will</a:t>
            </a:r>
            <a:r>
              <a:rPr lang="en-US" sz="1400" baseline="0" dirty="0">
                <a:sym typeface="Calibri"/>
              </a:rPr>
              <a:t> have</a:t>
            </a:r>
            <a:r>
              <a:rPr lang="en-US" sz="1400" dirty="0">
                <a:sym typeface="Calibri"/>
              </a:rPr>
              <a:t> an individualized career meeting, called a RESEA</a:t>
            </a:r>
            <a:r>
              <a:rPr lang="en-US" sz="1400" baseline="0" dirty="0">
                <a:sym typeface="Calibri"/>
              </a:rPr>
              <a:t> Review where you will have</a:t>
            </a:r>
            <a:r>
              <a:rPr lang="en-US" sz="1400" dirty="0">
                <a:sym typeface="Calibri"/>
              </a:rPr>
              <a:t> the opportunity to ask questions and get</a:t>
            </a:r>
            <a:r>
              <a:rPr lang="en-US" sz="1400" baseline="0" dirty="0">
                <a:sym typeface="Calibri"/>
              </a:rPr>
              <a:t> </a:t>
            </a:r>
            <a:r>
              <a:rPr lang="en-US" sz="1400" dirty="0">
                <a:sym typeface="Calibri"/>
              </a:rPr>
              <a:t>help with your RESEA requirements.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400" dirty="0">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400" dirty="0"/>
              <a:t>MassHire staff</a:t>
            </a:r>
            <a:r>
              <a:rPr lang="en-US" sz="1400" dirty="0">
                <a:sym typeface="Calibri"/>
              </a:rPr>
              <a:t> will set up your second RESEA meeting</a:t>
            </a:r>
            <a:r>
              <a:rPr lang="en-US" sz="1400" dirty="0"/>
              <a:t>, and t</a:t>
            </a:r>
            <a:r>
              <a:rPr lang="en-US" sz="1400" dirty="0">
                <a:sym typeface="Calibri"/>
              </a:rPr>
              <a:t>hey will remind </a:t>
            </a:r>
            <a:r>
              <a:rPr lang="en-US" sz="1400" dirty="0">
                <a:solidFill>
                  <a:schemeClr val="tx1"/>
                </a:solidFill>
                <a:sym typeface="Calibri"/>
              </a:rPr>
              <a:t>you </a:t>
            </a:r>
            <a:r>
              <a:rPr lang="en-US" sz="1400" dirty="0">
                <a:sym typeface="Calibri"/>
              </a:rPr>
              <a:t>to be prepared to present your resume, work search logs, LMI worksheet and UI Eligibility RESEA Questionnaire in order to have an effective meeting.</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400" dirty="0">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400" dirty="0">
                <a:sym typeface="Calibri"/>
              </a:rPr>
              <a:t>Working with a MassHire Career Center is a partnership so please let us know when you find a job!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400"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400" dirty="0">
                <a:solidFill>
                  <a:schemeClr val="tx1"/>
                </a:solidFill>
                <a:sym typeface="Calibri"/>
              </a:rPr>
              <a:t>We not only want to help you prepare</a:t>
            </a:r>
            <a:r>
              <a:rPr lang="en-US" sz="1400" baseline="0" dirty="0">
                <a:solidFill>
                  <a:schemeClr val="tx1"/>
                </a:solidFill>
                <a:sym typeface="Calibri"/>
              </a:rPr>
              <a:t> for your new job, we also</a:t>
            </a:r>
            <a:r>
              <a:rPr lang="en-US" sz="1400" dirty="0">
                <a:solidFill>
                  <a:schemeClr val="tx1"/>
                </a:solidFill>
                <a:sym typeface="Calibri"/>
              </a:rPr>
              <a:t> </a:t>
            </a:r>
            <a:r>
              <a:rPr lang="en-US" sz="1400" baseline="0" dirty="0">
                <a:solidFill>
                  <a:schemeClr val="tx1"/>
                </a:solidFill>
                <a:sym typeface="Calibri"/>
              </a:rPr>
              <a:t>want to celebrate your success and update our database!</a:t>
            </a:r>
            <a:endParaRPr lang="en-US" sz="1400" dirty="0">
              <a:solidFill>
                <a:schemeClr val="tx1"/>
              </a:solidFill>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400" dirty="0">
              <a:solidFill>
                <a:schemeClr val="tx1"/>
              </a:solidFill>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r>
              <a:rPr lang="en-US" sz="1200" dirty="0">
                <a:latin typeface="Calibri"/>
                <a:ea typeface="Calibri"/>
                <a:cs typeface="Calibri"/>
                <a:sym typeface="Calibri"/>
              </a:rPr>
              <a:t>.</a:t>
            </a: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008241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b="1" dirty="0"/>
              <a:t>Script:</a:t>
            </a:r>
            <a:endParaRPr sz="3400" b="1" dirty="0">
              <a:solidFill>
                <a:schemeClr val="lt1"/>
              </a:solidFill>
            </a:endParaRPr>
          </a:p>
          <a:p>
            <a:pPr marL="0" lvl="0" indent="0" algn="l" rtl="0">
              <a:lnSpc>
                <a:spcPct val="100000"/>
              </a:lnSpc>
              <a:spcBef>
                <a:spcPts val="0"/>
              </a:spcBef>
              <a:spcAft>
                <a:spcPts val="0"/>
              </a:spcAft>
              <a:buSzPts val="1400"/>
              <a:buNone/>
            </a:pPr>
            <a:endParaRPr lang="en-US" sz="1400" dirty="0"/>
          </a:p>
          <a:p>
            <a:pPr marL="0" lvl="0" indent="0" algn="l" rtl="0">
              <a:lnSpc>
                <a:spcPct val="100000"/>
              </a:lnSpc>
              <a:spcBef>
                <a:spcPts val="0"/>
              </a:spcBef>
              <a:spcAft>
                <a:spcPts val="0"/>
              </a:spcAft>
              <a:buSzPts val="1400"/>
              <a:buNone/>
            </a:pPr>
            <a:r>
              <a:rPr lang="en-US" sz="1400" dirty="0"/>
              <a:t>Remember, failure to complete your two RESEA meetings will affect your unemployment benefits.</a:t>
            </a:r>
            <a:endParaRPr sz="1400" dirty="0"/>
          </a:p>
          <a:p>
            <a:pPr marL="0" lvl="0" indent="0" algn="l" rtl="0">
              <a:lnSpc>
                <a:spcPct val="100000"/>
              </a:lnSpc>
              <a:spcBef>
                <a:spcPts val="0"/>
              </a:spcBef>
              <a:spcAft>
                <a:spcPts val="0"/>
              </a:spcAft>
              <a:buSzPts val="1400"/>
              <a:buNone/>
            </a:pPr>
            <a:endParaRPr sz="1400" dirty="0"/>
          </a:p>
          <a:p>
            <a:pPr marL="0" lvl="0" indent="0" algn="l" rtl="0">
              <a:lnSpc>
                <a:spcPct val="100000"/>
              </a:lnSpc>
              <a:spcBef>
                <a:spcPts val="0"/>
              </a:spcBef>
              <a:spcAft>
                <a:spcPts val="0"/>
              </a:spcAft>
              <a:buSzPts val="1400"/>
              <a:buNone/>
            </a:pPr>
            <a:r>
              <a:rPr lang="en-US" sz="1400" dirty="0"/>
              <a:t>Thank you for your participation in this Initial RESEA Orientation, and MassHire staff look forward to working with you!</a:t>
            </a:r>
            <a:endParaRPr sz="1400" dirty="0"/>
          </a:p>
        </p:txBody>
      </p:sp>
      <p:sp>
        <p:nvSpPr>
          <p:cNvPr id="241" name="Google Shape;241;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8495afef91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g8495afef91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dirty="0"/>
              <a:t>Script:</a:t>
            </a:r>
            <a:endParaRPr dirty="0"/>
          </a:p>
          <a:p>
            <a:pPr marL="0" lvl="0" indent="0" algn="l" rtl="0">
              <a:lnSpc>
                <a:spcPct val="100000"/>
              </a:lnSpc>
              <a:spcBef>
                <a:spcPts val="0"/>
              </a:spcBef>
              <a:spcAft>
                <a:spcPts val="0"/>
              </a:spcAft>
              <a:buSzPts val="1400"/>
              <a:buNone/>
            </a:pPr>
            <a:endParaRPr sz="1400" dirty="0"/>
          </a:p>
          <a:p>
            <a:pPr marL="0" lvl="0" indent="0" algn="l" rtl="0">
              <a:lnSpc>
                <a:spcPct val="100000"/>
              </a:lnSpc>
              <a:spcBef>
                <a:spcPts val="0"/>
              </a:spcBef>
              <a:spcAft>
                <a:spcPts val="0"/>
              </a:spcAft>
              <a:buSzPts val="1400"/>
              <a:buNone/>
            </a:pPr>
            <a:r>
              <a:rPr lang="en-US" sz="1400" dirty="0">
                <a:solidFill>
                  <a:schemeClr val="tx1"/>
                </a:solidFill>
              </a:rPr>
              <a:t>RESEA is federal program </a:t>
            </a:r>
            <a:r>
              <a:rPr lang="en-US" sz="1400" dirty="0"/>
              <a:t>to help unemployment customers get back to work sooner.  Those who are receiving unemployment benefits are selected.</a:t>
            </a:r>
            <a:endParaRPr sz="1400" dirty="0"/>
          </a:p>
          <a:p>
            <a:pPr marL="0" lvl="0" indent="0" algn="l" rtl="0">
              <a:lnSpc>
                <a:spcPct val="100000"/>
              </a:lnSpc>
              <a:spcBef>
                <a:spcPts val="0"/>
              </a:spcBef>
              <a:spcAft>
                <a:spcPts val="0"/>
              </a:spcAft>
              <a:buSzPts val="1400"/>
              <a:buNone/>
            </a:pPr>
            <a:endParaRPr sz="1400" dirty="0"/>
          </a:p>
          <a:p>
            <a:pPr marL="0" lvl="0" indent="0" algn="l" rtl="0">
              <a:lnSpc>
                <a:spcPct val="100000"/>
              </a:lnSpc>
              <a:spcBef>
                <a:spcPts val="0"/>
              </a:spcBef>
              <a:spcAft>
                <a:spcPts val="0"/>
              </a:spcAft>
              <a:buSzPts val="1400"/>
              <a:buNone/>
            </a:pPr>
            <a:r>
              <a:rPr lang="en-US" sz="1400" dirty="0"/>
              <a:t>One of the benefits of being selected for the RESEA program is receiving re-employment and job search services through the MassHire Career Center system.</a:t>
            </a:r>
            <a:endParaRPr sz="1400" dirty="0"/>
          </a:p>
        </p:txBody>
      </p:sp>
      <p:sp>
        <p:nvSpPr>
          <p:cNvPr id="121" name="Google Shape;121;g8495afef91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08000" y="4343400"/>
            <a:ext cx="5664200" cy="4205514"/>
          </a:xfrm>
        </p:spPr>
        <p:txBody>
          <a:bodyPr/>
          <a:lstStyle/>
          <a:p>
            <a:pPr marL="0" lvl="0" indent="0"/>
            <a:r>
              <a:rPr lang="en-US" sz="1350" dirty="0"/>
              <a:t>Script: Please do not read words in parenthesis</a:t>
            </a:r>
            <a:r>
              <a:rPr lang="en-US" sz="1350" dirty="0">
                <a:solidFill>
                  <a:schemeClr val="tx1"/>
                </a:solidFill>
              </a:rPr>
              <a:t>; boxes will each be a pushout</a:t>
            </a:r>
          </a:p>
          <a:p>
            <a:pPr marL="0" lvl="0" indent="0"/>
            <a:endParaRPr lang="en-US" sz="1350" dirty="0"/>
          </a:p>
          <a:p>
            <a:pPr marL="0" indent="0"/>
            <a:r>
              <a:rPr lang="en-US" sz="1350" dirty="0"/>
              <a:t>(</a:t>
            </a:r>
            <a:r>
              <a:rPr lang="en-US" sz="1350" b="1" strike="sngStrike" dirty="0"/>
              <a:t>Yellow box – push out</a:t>
            </a:r>
            <a:r>
              <a:rPr lang="en-US" sz="1350" dirty="0"/>
              <a:t>) In the letter you received from the Department of Unemployment Assistance, there were 2 RESEA meeting deadline dates that you must attend in order to keep collecting your unemployment benefits. </a:t>
            </a:r>
          </a:p>
          <a:p>
            <a:pPr marL="0" indent="0"/>
            <a:endParaRPr lang="en-US" sz="1350" dirty="0"/>
          </a:p>
          <a:p>
            <a:pPr marL="0" indent="0"/>
            <a:r>
              <a:rPr lang="en-US" sz="1350" dirty="0"/>
              <a:t>(</a:t>
            </a:r>
            <a:r>
              <a:rPr lang="en-US" sz="1350" b="1" strike="sngStrike" dirty="0"/>
              <a:t>Purple box – push out</a:t>
            </a:r>
            <a:r>
              <a:rPr lang="en-US" sz="1350" dirty="0"/>
              <a:t>) The first </a:t>
            </a:r>
            <a:r>
              <a:rPr lang="en-US" sz="1350" strike="sngStrike" dirty="0"/>
              <a:t>meeting</a:t>
            </a:r>
            <a:r>
              <a:rPr lang="en-US" sz="1350" dirty="0"/>
              <a:t> is your Initial RESEA </a:t>
            </a:r>
            <a:r>
              <a:rPr lang="en-US" sz="1350" dirty="0">
                <a:solidFill>
                  <a:srgbClr val="FF0000"/>
                </a:solidFill>
              </a:rPr>
              <a:t>meeting</a:t>
            </a:r>
            <a:r>
              <a:rPr lang="en-US" sz="1350" dirty="0"/>
              <a:t> </a:t>
            </a:r>
            <a:r>
              <a:rPr lang="en-US" sz="1350" strike="sngStrike" dirty="0"/>
              <a:t>Review</a:t>
            </a:r>
            <a:r>
              <a:rPr lang="en-US" sz="1350" dirty="0"/>
              <a:t> and the second </a:t>
            </a:r>
            <a:r>
              <a:rPr lang="en-US" sz="1350" strike="sngStrike" dirty="0"/>
              <a:t>meeting </a:t>
            </a:r>
            <a:r>
              <a:rPr lang="en-US" sz="1350" dirty="0"/>
              <a:t>is your RESEA Review </a:t>
            </a:r>
            <a:r>
              <a:rPr lang="en-US" sz="1350" dirty="0">
                <a:solidFill>
                  <a:srgbClr val="FF0000"/>
                </a:solidFill>
              </a:rPr>
              <a:t>meeting</a:t>
            </a:r>
            <a:r>
              <a:rPr lang="en-US" sz="1350" dirty="0"/>
              <a:t>.  Both of these meetings will be scheduled based on your three and five week deadline dates.  This means</a:t>
            </a:r>
            <a:r>
              <a:rPr lang="en-US" sz="1350" baseline="0" dirty="0"/>
              <a:t> you will have two meetings with </a:t>
            </a:r>
            <a:r>
              <a:rPr lang="en-US" sz="1350" baseline="0" dirty="0" err="1"/>
              <a:t>MassHire</a:t>
            </a:r>
            <a:r>
              <a:rPr lang="en-US" sz="1350" baseline="0" dirty="0"/>
              <a:t> staff.</a:t>
            </a:r>
            <a:endParaRPr lang="en-US" sz="1350" dirty="0"/>
          </a:p>
          <a:p>
            <a:pPr marL="0" indent="0"/>
            <a:endParaRPr lang="en-US" sz="1350" dirty="0"/>
          </a:p>
          <a:p>
            <a:pPr marL="0" lvl="0" indent="0"/>
            <a:r>
              <a:rPr lang="en-US" sz="1350" dirty="0"/>
              <a:t>(</a:t>
            </a:r>
            <a:r>
              <a:rPr lang="en-US" sz="1350" b="1" strike="sngStrike" dirty="0"/>
              <a:t>Green box – push out</a:t>
            </a:r>
            <a:r>
              <a:rPr lang="en-US" sz="1350" dirty="0"/>
              <a:t>) </a:t>
            </a:r>
            <a:r>
              <a:rPr lang="en-US" sz="1350" dirty="0" err="1"/>
              <a:t>MassHire</a:t>
            </a:r>
            <a:r>
              <a:rPr lang="en-US" sz="1350" dirty="0"/>
              <a:t> staff will set up your one-on-one Initial RESEA meeting today.</a:t>
            </a:r>
          </a:p>
          <a:p>
            <a:pPr marL="0" lvl="0" indent="0"/>
            <a:endParaRPr lang="en-US" sz="1350" dirty="0"/>
          </a:p>
          <a:p>
            <a:pPr marL="0" lvl="0" indent="0"/>
            <a:r>
              <a:rPr lang="en-US" sz="1350" dirty="0"/>
              <a:t>(</a:t>
            </a:r>
            <a:r>
              <a:rPr lang="en-US" sz="1350" b="1" strike="sngStrike" dirty="0"/>
              <a:t>Blue box – push out</a:t>
            </a:r>
            <a:r>
              <a:rPr lang="en-US" sz="1350" dirty="0"/>
              <a:t>) Failure to attend both RESEA meetings by your deadline dates may affect your unemployment benefits</a:t>
            </a:r>
          </a:p>
          <a:p>
            <a:pPr marL="0" lvl="0" indent="0"/>
            <a:endParaRPr lang="en-US" sz="1350" dirty="0"/>
          </a:p>
          <a:p>
            <a:pPr marL="0" lvl="0" indent="0"/>
            <a:r>
              <a:rPr lang="en-US" sz="1350" dirty="0"/>
              <a:t>A benefit of these RESEA meetings is receiving re-employment services early in your claim, and this will help you jumpstart your job search planning.</a:t>
            </a:r>
          </a:p>
          <a:p>
            <a:pPr marL="0" lvl="0" indent="0"/>
            <a:endParaRPr lang="en-US" sz="1350" dirty="0"/>
          </a:p>
          <a:p>
            <a:pPr marL="0" lvl="0" indent="0"/>
            <a:endParaRPr lang="en-US" dirty="0"/>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73574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2:notes"/>
          <p:cNvSpPr txBox="1">
            <a:spLocks noGrp="1"/>
          </p:cNvSpPr>
          <p:nvPr>
            <p:ph type="body" idx="1"/>
          </p:nvPr>
        </p:nvSpPr>
        <p:spPr>
          <a:xfrm>
            <a:off x="720089" y="4251975"/>
            <a:ext cx="5506539" cy="435862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dirty="0"/>
              <a:t>Script: </a:t>
            </a:r>
            <a:endParaRPr dirty="0"/>
          </a:p>
          <a:p>
            <a:pPr marL="0" lvl="0" indent="0"/>
            <a:endParaRPr lang="en-US" sz="1400" dirty="0">
              <a:latin typeface="Calibri" panose="020F0502020204030204" pitchFamily="34" charset="0"/>
              <a:ea typeface="Calibri" panose="020F0502020204030204" pitchFamily="34" charset="0"/>
            </a:endParaRPr>
          </a:p>
          <a:p>
            <a:pPr marL="0" lvl="0" indent="0"/>
            <a:r>
              <a:rPr lang="en-US" sz="1400" dirty="0">
                <a:latin typeface="Calibri" panose="020F0502020204030204" pitchFamily="34" charset="0"/>
                <a:ea typeface="Calibri" panose="020F0502020204030204" pitchFamily="34" charset="0"/>
              </a:rPr>
              <a:t>The purpose of this presentation is to explain the requirements of the RESEA program and to have you be successful in completing these requirements. </a:t>
            </a:r>
          </a:p>
          <a:p>
            <a:pPr marL="0" lvl="0" indent="0"/>
            <a:endParaRPr lang="en-US" sz="1400" dirty="0">
              <a:latin typeface="Calibri" panose="020F0502020204030204" pitchFamily="34" charset="0"/>
              <a:ea typeface="Calibri" panose="020F0502020204030204" pitchFamily="34" charset="0"/>
            </a:endParaRPr>
          </a:p>
          <a:p>
            <a:pPr marL="0" lvl="0" indent="0"/>
            <a:r>
              <a:rPr lang="en-US" sz="1400" dirty="0">
                <a:latin typeface="Calibri" panose="020F0502020204030204" pitchFamily="34" charset="0"/>
                <a:ea typeface="Calibri" panose="020F0502020204030204" pitchFamily="34" charset="0"/>
              </a:rPr>
              <a:t>Nationwide research by the United States Department of Labor indicates that UI claimants return to work sooner when they participate in mandatory programs like RESEA.</a:t>
            </a:r>
            <a:endParaRPr sz="1400" dirty="0"/>
          </a:p>
          <a:p>
            <a:pPr marL="0" lvl="0" indent="0" algn="l" rtl="0">
              <a:lnSpc>
                <a:spcPct val="100000"/>
              </a:lnSpc>
              <a:spcBef>
                <a:spcPts val="0"/>
              </a:spcBef>
              <a:spcAft>
                <a:spcPts val="0"/>
              </a:spcAft>
              <a:buSzPts val="1400"/>
              <a:buNone/>
            </a:pPr>
            <a:endParaRPr lang="en-US" sz="1400" dirty="0"/>
          </a:p>
          <a:p>
            <a:pPr marL="0" lvl="0" indent="0"/>
            <a:r>
              <a:rPr lang="en-US" sz="1400" dirty="0"/>
              <a:t>This presentation will help you prepare for your one-one Initial </a:t>
            </a:r>
            <a:r>
              <a:rPr lang="en-US" sz="1400" dirty="0">
                <a:solidFill>
                  <a:srgbClr val="FF0000"/>
                </a:solidFill>
              </a:rPr>
              <a:t>RESEA</a:t>
            </a:r>
            <a:r>
              <a:rPr lang="en-US" sz="1400" dirty="0"/>
              <a:t> </a:t>
            </a:r>
            <a:r>
              <a:rPr lang="en-US" sz="1400" strike="sngStrike" dirty="0"/>
              <a:t>Review</a:t>
            </a:r>
            <a:r>
              <a:rPr lang="en-US" sz="1400" dirty="0"/>
              <a:t> meeting and provide you an introduction to re-employment services.</a:t>
            </a:r>
          </a:p>
        </p:txBody>
      </p:sp>
      <p:sp>
        <p:nvSpPr>
          <p:cNvPr id="135" name="Google Shape;135;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2" name="Google Shape;142;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rgbClr val="000000"/>
                </a:solidFill>
                <a:latin typeface="Calibri"/>
                <a:ea typeface="Calibri"/>
                <a:cs typeface="Calibri"/>
                <a:sym typeface="Calibri"/>
              </a:rPr>
              <a:t>5</a:t>
            </a:fld>
            <a:endParaRPr sz="1200">
              <a:solidFill>
                <a:srgbClr val="000000"/>
              </a:solidFill>
              <a:latin typeface="Calibri"/>
              <a:ea typeface="Calibri"/>
              <a:cs typeface="Calibri"/>
              <a:sym typeface="Calibri"/>
            </a:endParaRPr>
          </a:p>
        </p:txBody>
      </p:sp>
      <p:sp>
        <p:nvSpPr>
          <p:cNvPr id="143" name="Google Shape;143;p4:notes"/>
          <p:cNvSpPr txBox="1">
            <a:spLocks noGrp="1"/>
          </p:cNvSpPr>
          <p:nvPr>
            <p:ph type="body" idx="1"/>
          </p:nvPr>
        </p:nvSpPr>
        <p:spPr>
          <a:xfrm>
            <a:off x="733300" y="4382092"/>
            <a:ext cx="5686213" cy="4269422"/>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1400"/>
              <a:buNone/>
            </a:pPr>
            <a:r>
              <a:rPr lang="en-US" sz="1400" dirty="0">
                <a:solidFill>
                  <a:srgbClr val="000000"/>
                </a:solidFill>
                <a:latin typeface="Calibri"/>
                <a:ea typeface="Calibri"/>
                <a:cs typeface="Calibri"/>
                <a:sym typeface="Calibri"/>
              </a:rPr>
              <a:t>Script:</a:t>
            </a:r>
            <a:endParaRPr sz="1400" dirty="0">
              <a:latin typeface="Calibri"/>
              <a:ea typeface="Calibri"/>
              <a:cs typeface="Calibri"/>
              <a:sym typeface="Calibri"/>
            </a:endParaRPr>
          </a:p>
          <a:p>
            <a:pPr marL="0" lvl="0" indent="0" algn="l" rtl="0">
              <a:lnSpc>
                <a:spcPct val="100000"/>
              </a:lnSpc>
              <a:spcBef>
                <a:spcPts val="0"/>
              </a:spcBef>
              <a:spcAft>
                <a:spcPts val="0"/>
              </a:spcAft>
              <a:buClr>
                <a:schemeClr val="dk1"/>
              </a:buClr>
              <a:buSzPts val="1600"/>
              <a:buFont typeface="Calibri"/>
              <a:buNone/>
            </a:pPr>
            <a:endParaRPr sz="1400" strike="noStrike" dirty="0">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400" strike="noStrike" dirty="0">
                <a:solidFill>
                  <a:srgbClr val="000000"/>
                </a:solidFill>
                <a:latin typeface="Calibri"/>
                <a:ea typeface="Calibri"/>
                <a:cs typeface="Calibri"/>
                <a:sym typeface="Calibri"/>
              </a:rPr>
              <a:t>During this orientation, these are the RESEA components that will be discussed to prepare you for your one-on-one Initial RESEA meeting.</a:t>
            </a:r>
          </a:p>
          <a:p>
            <a:pPr marL="0" lvl="0" indent="0" algn="l" rtl="0">
              <a:lnSpc>
                <a:spcPct val="100000"/>
              </a:lnSpc>
              <a:spcBef>
                <a:spcPts val="0"/>
              </a:spcBef>
              <a:spcAft>
                <a:spcPts val="0"/>
              </a:spcAft>
              <a:buSzPts val="1400"/>
              <a:buNone/>
            </a:pPr>
            <a:endParaRPr strike="noStrike" dirty="0"/>
          </a:p>
          <a:p>
            <a:pPr marL="0" lvl="0" indent="0" algn="l" rtl="0">
              <a:lnSpc>
                <a:spcPct val="100000"/>
              </a:lnSpc>
              <a:spcBef>
                <a:spcPts val="0"/>
              </a:spcBef>
              <a:spcAft>
                <a:spcPts val="0"/>
              </a:spcAft>
              <a:buSzPts val="1400"/>
              <a:buNone/>
            </a:pPr>
            <a:r>
              <a:rPr lang="en-US" sz="1400" strike="noStrike" dirty="0">
                <a:solidFill>
                  <a:srgbClr val="000000"/>
                </a:solidFill>
                <a:latin typeface="Calibri"/>
                <a:ea typeface="Calibri"/>
                <a:cs typeface="Calibri"/>
                <a:sym typeface="Calibri"/>
              </a:rPr>
              <a:t>In the Career Center Seminar, you learned about the Individual</a:t>
            </a:r>
            <a:r>
              <a:rPr lang="en-US" sz="1400" strike="noStrike" baseline="0" dirty="0">
                <a:solidFill>
                  <a:srgbClr val="000000"/>
                </a:solidFill>
                <a:latin typeface="Calibri"/>
                <a:ea typeface="Calibri"/>
                <a:cs typeface="Calibri"/>
                <a:sym typeface="Calibri"/>
              </a:rPr>
              <a:t> Needs Assessment (INA) and the Career Action Plan </a:t>
            </a:r>
            <a:r>
              <a:rPr lang="en-US" sz="1400" strike="noStrike" baseline="0" dirty="0">
                <a:solidFill>
                  <a:schemeClr val="tx1"/>
                </a:solidFill>
                <a:latin typeface="Calibri"/>
                <a:ea typeface="Calibri"/>
                <a:cs typeface="Calibri"/>
                <a:sym typeface="Calibri"/>
              </a:rPr>
              <a:t>(CAP) </a:t>
            </a:r>
            <a:r>
              <a:rPr lang="en-US" sz="1400" strike="noStrike" baseline="0" dirty="0">
                <a:solidFill>
                  <a:srgbClr val="000000"/>
                </a:solidFill>
                <a:latin typeface="Calibri"/>
                <a:ea typeface="Calibri"/>
                <a:cs typeface="Calibri"/>
                <a:sym typeface="Calibri"/>
              </a:rPr>
              <a:t>which you and </a:t>
            </a:r>
            <a:r>
              <a:rPr lang="en-US" sz="1400" strike="noStrike" baseline="0" dirty="0" err="1">
                <a:solidFill>
                  <a:srgbClr val="000000"/>
                </a:solidFill>
                <a:latin typeface="Calibri"/>
                <a:ea typeface="Calibri"/>
                <a:cs typeface="Calibri"/>
                <a:sym typeface="Calibri"/>
              </a:rPr>
              <a:t>MassHire</a:t>
            </a:r>
            <a:r>
              <a:rPr lang="en-US" sz="1400" strike="noStrike" baseline="0" dirty="0">
                <a:solidFill>
                  <a:srgbClr val="000000"/>
                </a:solidFill>
                <a:latin typeface="Calibri"/>
                <a:ea typeface="Calibri"/>
                <a:cs typeface="Calibri"/>
                <a:sym typeface="Calibri"/>
              </a:rPr>
              <a:t> staff will go over together to work on your job search goals.</a:t>
            </a:r>
          </a:p>
          <a:p>
            <a:pPr marL="0" lvl="0" indent="0" algn="l" rtl="0">
              <a:lnSpc>
                <a:spcPct val="100000"/>
              </a:lnSpc>
              <a:spcBef>
                <a:spcPts val="0"/>
              </a:spcBef>
              <a:spcAft>
                <a:spcPts val="0"/>
              </a:spcAft>
              <a:buSzPts val="1400"/>
              <a:buNone/>
            </a:pPr>
            <a:endParaRPr lang="en-US" sz="1400" strike="noStrike" baseline="0" dirty="0">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400" strike="noStrike" baseline="0" dirty="0">
                <a:solidFill>
                  <a:srgbClr val="000000"/>
                </a:solidFill>
                <a:latin typeface="Calibri"/>
                <a:ea typeface="Calibri"/>
                <a:cs typeface="Calibri"/>
                <a:sym typeface="Calibri"/>
              </a:rPr>
              <a:t>There are several </a:t>
            </a:r>
            <a:r>
              <a:rPr lang="en-US" sz="1400" strike="noStrike" dirty="0">
                <a:solidFill>
                  <a:srgbClr val="000000"/>
                </a:solidFill>
                <a:latin typeface="Calibri"/>
                <a:ea typeface="Calibri"/>
                <a:cs typeface="Calibri"/>
                <a:sym typeface="Calibri"/>
              </a:rPr>
              <a:t>requirements, such as completing a JobQuest profile, an explanation of labor market information (LMI), the significance of an updated resume, completing your work search logs, and the UI Eligibility Questionnaire, along with scheduling your RESEA meetings.</a:t>
            </a:r>
          </a:p>
          <a:p>
            <a:pPr marL="0" lvl="0" indent="0" algn="l" rtl="0">
              <a:lnSpc>
                <a:spcPct val="100000"/>
              </a:lnSpc>
              <a:spcBef>
                <a:spcPts val="0"/>
              </a:spcBef>
              <a:spcAft>
                <a:spcPts val="0"/>
              </a:spcAft>
              <a:buSzPts val="1400"/>
              <a:buNone/>
            </a:pPr>
            <a:endParaRPr lang="en-US" sz="1400" dirty="0">
              <a:solidFill>
                <a:srgbClr val="000000"/>
              </a:solidFill>
            </a:endParaRPr>
          </a:p>
          <a:p>
            <a:pPr marL="0" lvl="0" indent="0" algn="l" rtl="0">
              <a:lnSpc>
                <a:spcPct val="100000"/>
              </a:lnSpc>
              <a:spcBef>
                <a:spcPts val="0"/>
              </a:spcBef>
              <a:spcAft>
                <a:spcPts val="0"/>
              </a:spcAft>
              <a:buSzPts val="1400"/>
              <a:buNone/>
            </a:pPr>
            <a:r>
              <a:rPr lang="en-US" sz="1400" strike="noStrike" dirty="0">
                <a:solidFill>
                  <a:srgbClr val="FF0000"/>
                </a:solidFill>
              </a:rPr>
              <a:t>The remainder of this orientation will explain these requirements.</a:t>
            </a:r>
          </a:p>
          <a:p>
            <a:pPr marL="0" lvl="0" indent="0" algn="l" rtl="0">
              <a:lnSpc>
                <a:spcPct val="100000"/>
              </a:lnSpc>
              <a:spcBef>
                <a:spcPts val="0"/>
              </a:spcBef>
              <a:spcAft>
                <a:spcPts val="0"/>
              </a:spcAft>
              <a:buSzPts val="1400"/>
              <a:buNone/>
            </a:pPr>
            <a:endParaRPr strike="noStrike" dirty="0"/>
          </a:p>
          <a:p>
            <a:pPr marL="0" lvl="0" indent="0" algn="l" rtl="0">
              <a:lnSpc>
                <a:spcPct val="100000"/>
              </a:lnSpc>
              <a:spcBef>
                <a:spcPts val="0"/>
              </a:spcBef>
              <a:spcAft>
                <a:spcPts val="0"/>
              </a:spcAft>
              <a:buSzPts val="1400"/>
              <a:buNone/>
            </a:pPr>
            <a:endParaRPr sz="1400" strike="noStrike" dirty="0">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sz="1400" strike="noStrike" dirty="0">
              <a:solidFill>
                <a:srgbClr val="000000"/>
              </a:solidFill>
              <a:latin typeface="Calibri"/>
              <a:ea typeface="Calibri"/>
              <a:cs typeface="Calibri"/>
              <a:sym typeface="Calibri"/>
            </a:endParaRPr>
          </a:p>
        </p:txBody>
      </p:sp>
      <p:pic>
        <p:nvPicPr>
          <p:cNvPr id="2" name="Picture 1"/>
          <p:cNvPicPr>
            <a:picLocks noChangeAspect="1"/>
          </p:cNvPicPr>
          <p:nvPr/>
        </p:nvPicPr>
        <p:blipFill>
          <a:blip r:embed="rId3"/>
          <a:stretch>
            <a:fillRect/>
          </a:stretch>
        </p:blipFill>
        <p:spPr>
          <a:xfrm>
            <a:off x="994960" y="738130"/>
            <a:ext cx="4877029" cy="3455280"/>
          </a:xfrm>
          <a:prstGeom prst="rect">
            <a:avLst/>
          </a:prstGeom>
        </p:spPr>
      </p:pic>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6:notes"/>
          <p:cNvSpPr txBox="1">
            <a:spLocks noGrp="1"/>
          </p:cNvSpPr>
          <p:nvPr>
            <p:ph type="body" idx="1"/>
          </p:nvPr>
        </p:nvSpPr>
        <p:spPr>
          <a:xfrm>
            <a:off x="725713" y="4343400"/>
            <a:ext cx="5138057" cy="4442254"/>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accent6"/>
              </a:buClr>
              <a:buSzPts val="1100"/>
              <a:buFont typeface="Arial"/>
              <a:buNone/>
            </a:pPr>
            <a:r>
              <a:rPr lang="en-US" sz="1500" b="1" dirty="0">
                <a:solidFill>
                  <a:srgbClr val="000000"/>
                </a:solidFill>
              </a:rPr>
              <a:t>Script:</a:t>
            </a:r>
          </a:p>
          <a:p>
            <a:pPr marL="0" lvl="0" indent="0" algn="l" rtl="0">
              <a:lnSpc>
                <a:spcPct val="115000"/>
              </a:lnSpc>
              <a:spcBef>
                <a:spcPts val="0"/>
              </a:spcBef>
              <a:spcAft>
                <a:spcPts val="0"/>
              </a:spcAft>
              <a:buClr>
                <a:schemeClr val="accent6"/>
              </a:buClr>
              <a:buSzPts val="1100"/>
              <a:buFont typeface="Arial"/>
              <a:buNone/>
            </a:pPr>
            <a:endParaRPr lang="en-US" sz="1500" b="1" dirty="0">
              <a:solidFill>
                <a:srgbClr val="000000"/>
              </a:solidFill>
            </a:endParaRPr>
          </a:p>
          <a:p>
            <a:pPr marL="0" lvl="0" indent="0" algn="l" rtl="0">
              <a:lnSpc>
                <a:spcPct val="115000"/>
              </a:lnSpc>
              <a:spcBef>
                <a:spcPts val="0"/>
              </a:spcBef>
              <a:spcAft>
                <a:spcPts val="0"/>
              </a:spcAft>
              <a:buClr>
                <a:schemeClr val="accent6"/>
              </a:buClr>
              <a:buSzPts val="1100"/>
              <a:buFont typeface="Arial"/>
              <a:buNone/>
            </a:pPr>
            <a:r>
              <a:rPr lang="en-US" sz="1500" dirty="0"/>
              <a:t>As discussed during the CCS,  the INA is a job search tool to help you identify your reemployment goals.  </a:t>
            </a:r>
          </a:p>
          <a:p>
            <a:pPr marL="0" lvl="0" indent="0" algn="l" rtl="0">
              <a:lnSpc>
                <a:spcPct val="115000"/>
              </a:lnSpc>
              <a:spcBef>
                <a:spcPts val="0"/>
              </a:spcBef>
              <a:spcAft>
                <a:spcPts val="0"/>
              </a:spcAft>
              <a:buClr>
                <a:schemeClr val="accent6"/>
              </a:buClr>
              <a:buSzPts val="1100"/>
              <a:buFont typeface="Arial"/>
              <a:buNone/>
            </a:pPr>
            <a:endParaRPr lang="en-US" sz="1500" dirty="0"/>
          </a:p>
          <a:p>
            <a:pPr marL="0" lvl="0" indent="0">
              <a:lnSpc>
                <a:spcPct val="115000"/>
              </a:lnSpc>
              <a:buClr>
                <a:schemeClr val="accent6"/>
              </a:buClr>
              <a:buSzPts val="1100"/>
            </a:pPr>
            <a:r>
              <a:rPr lang="en-US" sz="1500" dirty="0"/>
              <a:t>When you have your one-on-one Initial RESEA meeting, </a:t>
            </a:r>
            <a:r>
              <a:rPr lang="en-US" sz="1500" dirty="0" err="1"/>
              <a:t>MassHire</a:t>
            </a:r>
            <a:r>
              <a:rPr lang="en-US" sz="1500" dirty="0"/>
              <a:t> staff will work with you to help you develop your INA, identify barriers, and answer any questions you may have regarding your reemployment needs. </a:t>
            </a:r>
          </a:p>
          <a:p>
            <a:pPr marL="0" lvl="0" indent="0">
              <a:lnSpc>
                <a:spcPct val="115000"/>
              </a:lnSpc>
              <a:buClr>
                <a:schemeClr val="accent6"/>
              </a:buClr>
              <a:buSzPts val="1100"/>
            </a:pPr>
            <a:endParaRPr lang="en-US" sz="1500" dirty="0"/>
          </a:p>
          <a:p>
            <a:pPr marL="0" lvl="0" indent="0">
              <a:lnSpc>
                <a:spcPct val="115000"/>
              </a:lnSpc>
              <a:buClr>
                <a:schemeClr val="accent6"/>
              </a:buClr>
              <a:buSzPts val="1100"/>
            </a:pPr>
            <a:endParaRPr sz="1500" dirty="0"/>
          </a:p>
        </p:txBody>
      </p:sp>
      <p:sp>
        <p:nvSpPr>
          <p:cNvPr id="151" name="Google Shape;151;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8" name="Google Shape;158;p7:notes"/>
          <p:cNvSpPr txBox="1">
            <a:spLocks noGrp="1"/>
          </p:cNvSpPr>
          <p:nvPr>
            <p:ph type="body" idx="1"/>
          </p:nvPr>
        </p:nvSpPr>
        <p:spPr>
          <a:xfrm>
            <a:off x="609599" y="4151085"/>
            <a:ext cx="5602515" cy="4252686"/>
          </a:xfrm>
          <a:prstGeom prst="rect">
            <a:avLst/>
          </a:prstGeom>
          <a:noFill/>
          <a:ln>
            <a:noFill/>
          </a:ln>
        </p:spPr>
        <p:txBody>
          <a:bodyPr spcFirstLastPara="1" wrap="square" lIns="91425" tIns="45700" rIns="91425" bIns="45700" anchor="t" anchorCtr="0">
            <a:noAutofit/>
          </a:bodyPr>
          <a:lstStyle/>
          <a:p>
            <a:pPr marL="152400" lvl="0" indent="-90488" algn="l" rtl="0">
              <a:lnSpc>
                <a:spcPct val="100000"/>
              </a:lnSpc>
              <a:spcBef>
                <a:spcPts val="0"/>
              </a:spcBef>
              <a:spcAft>
                <a:spcPts val="0"/>
              </a:spcAft>
              <a:buClr>
                <a:srgbClr val="000000"/>
              </a:buClr>
              <a:buSzPts val="1200"/>
              <a:buNone/>
            </a:pPr>
            <a:r>
              <a:rPr lang="en-US" sz="1400" dirty="0">
                <a:solidFill>
                  <a:srgbClr val="000000"/>
                </a:solidFill>
                <a:latin typeface="Calibri"/>
                <a:ea typeface="Calibri"/>
                <a:cs typeface="Calibri"/>
                <a:sym typeface="Calibri"/>
              </a:rPr>
              <a:t>Script:</a:t>
            </a:r>
            <a:endParaRPr dirty="0"/>
          </a:p>
          <a:p>
            <a:pPr marL="152400" lvl="0" indent="0" algn="l" rtl="0">
              <a:lnSpc>
                <a:spcPct val="100000"/>
              </a:lnSpc>
              <a:spcBef>
                <a:spcPts val="0"/>
              </a:spcBef>
              <a:spcAft>
                <a:spcPts val="0"/>
              </a:spcAft>
              <a:buClr>
                <a:srgbClr val="000000"/>
              </a:buClr>
              <a:buSzPts val="1200"/>
              <a:buNone/>
            </a:pPr>
            <a:endParaRPr sz="1400" dirty="0">
              <a:solidFill>
                <a:srgbClr val="000000"/>
              </a:solidFill>
              <a:latin typeface="Calibri"/>
              <a:ea typeface="Calibri"/>
              <a:cs typeface="Calibri"/>
              <a:sym typeface="Calibri"/>
            </a:endParaRPr>
          </a:p>
          <a:p>
            <a:pPr marL="63500" lvl="0" indent="0" algn="l" rtl="0">
              <a:lnSpc>
                <a:spcPct val="100000"/>
              </a:lnSpc>
              <a:spcBef>
                <a:spcPts val="0"/>
              </a:spcBef>
              <a:spcAft>
                <a:spcPts val="0"/>
              </a:spcAft>
              <a:buSzPts val="2600"/>
              <a:buNone/>
            </a:pPr>
            <a:r>
              <a:rPr lang="en-US" sz="1500" dirty="0">
                <a:solidFill>
                  <a:schemeClr val="tx1"/>
                </a:solidFill>
                <a:sym typeface="Calibri"/>
              </a:rPr>
              <a:t>Once you have completed your INA, you are now ready to develop your Career Action Plan.</a:t>
            </a:r>
            <a:endParaRPr lang="en-US" sz="1500" dirty="0">
              <a:solidFill>
                <a:schemeClr val="tx1"/>
              </a:solidFill>
            </a:endParaRPr>
          </a:p>
          <a:p>
            <a:pPr marL="63500" lvl="0" indent="0" algn="l" rtl="0">
              <a:lnSpc>
                <a:spcPct val="100000"/>
              </a:lnSpc>
              <a:spcBef>
                <a:spcPts val="0"/>
              </a:spcBef>
              <a:spcAft>
                <a:spcPts val="0"/>
              </a:spcAft>
              <a:buSzPts val="2600"/>
              <a:buNone/>
            </a:pPr>
            <a:endParaRPr lang="en-US" sz="1500" dirty="0">
              <a:solidFill>
                <a:schemeClr val="tx1"/>
              </a:solidFill>
            </a:endParaRPr>
          </a:p>
          <a:p>
            <a:pPr marL="63500" lvl="0" indent="0" algn="l" rtl="0">
              <a:lnSpc>
                <a:spcPct val="100000"/>
              </a:lnSpc>
              <a:spcBef>
                <a:spcPts val="0"/>
              </a:spcBef>
              <a:spcAft>
                <a:spcPts val="0"/>
              </a:spcAft>
              <a:buSzPts val="2600"/>
              <a:buNone/>
            </a:pPr>
            <a:r>
              <a:rPr lang="en-US" sz="1500" dirty="0"/>
              <a:t>As discussed during the CCS,  your CAP lays out how you will use </a:t>
            </a:r>
            <a:r>
              <a:rPr lang="en-US" sz="1500" dirty="0" err="1"/>
              <a:t>MassHire</a:t>
            </a:r>
            <a:r>
              <a:rPr lang="en-US" sz="1500" dirty="0"/>
              <a:t> services to achieve your job search plan.</a:t>
            </a:r>
          </a:p>
          <a:p>
            <a:pPr marL="63500" lvl="0" indent="0" algn="l" rtl="0">
              <a:lnSpc>
                <a:spcPct val="100000"/>
              </a:lnSpc>
              <a:spcBef>
                <a:spcPts val="0"/>
              </a:spcBef>
              <a:spcAft>
                <a:spcPts val="0"/>
              </a:spcAft>
              <a:buSzPts val="2600"/>
              <a:buNone/>
            </a:pPr>
            <a:endParaRPr lang="en-US" sz="1500" dirty="0"/>
          </a:p>
          <a:p>
            <a:pPr marL="63500" lvl="0" indent="0" algn="l" rtl="0">
              <a:lnSpc>
                <a:spcPct val="100000"/>
              </a:lnSpc>
              <a:spcBef>
                <a:spcPts val="0"/>
              </a:spcBef>
              <a:spcAft>
                <a:spcPts val="0"/>
              </a:spcAft>
              <a:buSzPts val="2600"/>
              <a:buNone/>
            </a:pPr>
            <a:r>
              <a:rPr lang="en-US" sz="1500" dirty="0"/>
              <a:t>When you meet with </a:t>
            </a:r>
            <a:r>
              <a:rPr lang="en-US" sz="1500" dirty="0" err="1"/>
              <a:t>MassHire</a:t>
            </a:r>
            <a:r>
              <a:rPr lang="en-US" sz="1500" dirty="0"/>
              <a:t> Career Center staff, you will discuss your job search plan and how we can help you overcome any barriers to re-employment. </a:t>
            </a:r>
          </a:p>
          <a:p>
            <a:pPr marL="0" lvl="0" indent="0" algn="l" rtl="0">
              <a:lnSpc>
                <a:spcPct val="100000"/>
              </a:lnSpc>
              <a:spcBef>
                <a:spcPts val="0"/>
              </a:spcBef>
              <a:spcAft>
                <a:spcPts val="0"/>
              </a:spcAft>
              <a:buSzPts val="1400"/>
              <a:buNone/>
            </a:pPr>
            <a:endParaRPr sz="1500" b="1" i="1" dirty="0">
              <a:sym typeface="Calibri"/>
            </a:endParaRPr>
          </a:p>
        </p:txBody>
      </p:sp>
      <p:sp>
        <p:nvSpPr>
          <p:cNvPr id="159" name="Google Shape;159;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Arial"/>
                <a:ea typeface="Arial"/>
                <a:cs typeface="Arial"/>
                <a:sym typeface="Arial"/>
              </a:rPr>
              <a:t>7</a:t>
            </a:fld>
            <a:endParaRPr sz="1200">
              <a:solidFill>
                <a:schemeClr val="dk1"/>
              </a:solidFill>
              <a:latin typeface="Arial"/>
              <a:ea typeface="Arial"/>
              <a:cs typeface="Arial"/>
              <a:sym typeface="Arial"/>
            </a:endParaRPr>
          </a:p>
        </p:txBody>
      </p:sp>
      <p:pic>
        <p:nvPicPr>
          <p:cNvPr id="2" name="Picture 1"/>
          <p:cNvPicPr>
            <a:picLocks noChangeAspect="1"/>
          </p:cNvPicPr>
          <p:nvPr/>
        </p:nvPicPr>
        <p:blipFill rotWithShape="1">
          <a:blip r:embed="rId3"/>
          <a:srcRect r="947"/>
          <a:stretch/>
        </p:blipFill>
        <p:spPr>
          <a:xfrm>
            <a:off x="769257" y="431810"/>
            <a:ext cx="5161280" cy="3356419"/>
          </a:xfrm>
          <a:prstGeom prst="rect">
            <a:avLst/>
          </a:prstGeom>
        </p:spPr>
      </p:pic>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3:notes"/>
          <p:cNvSpPr txBox="1">
            <a:spLocks noGrp="1"/>
          </p:cNvSpPr>
          <p:nvPr>
            <p:ph type="body" idx="1"/>
          </p:nvPr>
        </p:nvSpPr>
        <p:spPr>
          <a:xfrm>
            <a:off x="574586" y="4343400"/>
            <a:ext cx="5665573" cy="424454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300" b="1" u="sng" dirty="0"/>
              <a:t>NOTE:</a:t>
            </a:r>
            <a:r>
              <a:rPr lang="en-US" sz="1300" dirty="0"/>
              <a:t> on the red, bold words below, can you have a circle or arrow point to each one on the top navigation bar in conjunction with the voiceover?</a:t>
            </a:r>
            <a:endParaRPr sz="1300" dirty="0"/>
          </a:p>
          <a:p>
            <a:pPr marL="0" lvl="0" indent="0" algn="l" rtl="0">
              <a:lnSpc>
                <a:spcPct val="100000"/>
              </a:lnSpc>
              <a:spcBef>
                <a:spcPts val="0"/>
              </a:spcBef>
              <a:spcAft>
                <a:spcPts val="0"/>
              </a:spcAft>
              <a:buSzPts val="1400"/>
              <a:buNone/>
            </a:pPr>
            <a:endParaRPr sz="1300" b="1" dirty="0"/>
          </a:p>
          <a:p>
            <a:pPr marL="0" lvl="0" indent="0" algn="l" rtl="0">
              <a:lnSpc>
                <a:spcPct val="100000"/>
              </a:lnSpc>
              <a:spcBef>
                <a:spcPts val="0"/>
              </a:spcBef>
              <a:spcAft>
                <a:spcPts val="0"/>
              </a:spcAft>
              <a:buSzPts val="1400"/>
              <a:buNone/>
            </a:pPr>
            <a:r>
              <a:rPr lang="en-US" sz="1300" b="1" dirty="0"/>
              <a:t>Script</a:t>
            </a:r>
            <a:r>
              <a:rPr lang="en-US" sz="1300" dirty="0"/>
              <a:t>:</a:t>
            </a:r>
            <a:endParaRPr dirty="0"/>
          </a:p>
          <a:p>
            <a:pPr marL="0" lvl="0" indent="0" algn="l" rtl="0">
              <a:lnSpc>
                <a:spcPct val="100000"/>
              </a:lnSpc>
              <a:spcBef>
                <a:spcPts val="0"/>
              </a:spcBef>
              <a:spcAft>
                <a:spcPts val="0"/>
              </a:spcAft>
              <a:buSzPts val="1400"/>
              <a:buNone/>
            </a:pPr>
            <a:r>
              <a:rPr lang="en-US" sz="1300" dirty="0"/>
              <a:t>JobQuest is the state’s online job board and is another essential part of creating your career action plan and finding a job. </a:t>
            </a:r>
            <a:endParaRPr sz="1300" dirty="0"/>
          </a:p>
          <a:p>
            <a:pPr marL="0" lvl="0" indent="0" algn="l" rtl="0">
              <a:lnSpc>
                <a:spcPct val="100000"/>
              </a:lnSpc>
              <a:spcBef>
                <a:spcPts val="0"/>
              </a:spcBef>
              <a:spcAft>
                <a:spcPts val="0"/>
              </a:spcAft>
              <a:buSzPts val="1400"/>
              <a:buNone/>
            </a:pPr>
            <a:endParaRPr sz="1300" dirty="0"/>
          </a:p>
          <a:p>
            <a:pPr marL="285750" lvl="0" indent="-285750" algn="l" rtl="0">
              <a:lnSpc>
                <a:spcPct val="100000"/>
              </a:lnSpc>
              <a:spcBef>
                <a:spcPts val="0"/>
              </a:spcBef>
              <a:spcAft>
                <a:spcPts val="0"/>
              </a:spcAft>
              <a:buSzPts val="1400"/>
              <a:buFont typeface="Arial"/>
              <a:buChar char="•"/>
            </a:pPr>
            <a:r>
              <a:rPr lang="en-US" sz="1300" dirty="0"/>
              <a:t>JobQuest is a valuable tool where you can </a:t>
            </a:r>
            <a:r>
              <a:rPr lang="en-US" sz="1300" b="1" dirty="0">
                <a:solidFill>
                  <a:srgbClr val="FF0000"/>
                </a:solidFill>
              </a:rPr>
              <a:t>find jobs </a:t>
            </a:r>
            <a:r>
              <a:rPr lang="en-US" sz="1300" dirty="0"/>
              <a:t>by occupation and location and check the most recent job postings closest to you!</a:t>
            </a:r>
            <a:endParaRPr dirty="0"/>
          </a:p>
          <a:p>
            <a:pPr marL="285750" lvl="0" indent="-196850" algn="l" rtl="0">
              <a:lnSpc>
                <a:spcPct val="100000"/>
              </a:lnSpc>
              <a:spcBef>
                <a:spcPts val="0"/>
              </a:spcBef>
              <a:spcAft>
                <a:spcPts val="0"/>
              </a:spcAft>
              <a:buSzPts val="1400"/>
              <a:buFont typeface="Arial"/>
              <a:buNone/>
            </a:pPr>
            <a:endParaRPr sz="1300" dirty="0"/>
          </a:p>
          <a:p>
            <a:pPr marL="285750" lvl="0" indent="-285750" algn="l" rtl="0">
              <a:lnSpc>
                <a:spcPct val="100000"/>
              </a:lnSpc>
              <a:spcBef>
                <a:spcPts val="0"/>
              </a:spcBef>
              <a:spcAft>
                <a:spcPts val="0"/>
              </a:spcAft>
              <a:buSzPts val="1400"/>
              <a:buFont typeface="Arial"/>
              <a:buChar char="•"/>
            </a:pPr>
            <a:r>
              <a:rPr lang="en-US" sz="1300" b="1" dirty="0">
                <a:solidFill>
                  <a:srgbClr val="FF0000"/>
                </a:solidFill>
              </a:rPr>
              <a:t>Explore training </a:t>
            </a:r>
            <a:r>
              <a:rPr lang="en-US" sz="1300" dirty="0"/>
              <a:t>options and schools to upgrade your skills, and</a:t>
            </a:r>
            <a:endParaRPr dirty="0"/>
          </a:p>
          <a:p>
            <a:pPr marL="285750" lvl="0" indent="-196850" algn="l" rtl="0">
              <a:lnSpc>
                <a:spcPct val="100000"/>
              </a:lnSpc>
              <a:spcBef>
                <a:spcPts val="0"/>
              </a:spcBef>
              <a:spcAft>
                <a:spcPts val="0"/>
              </a:spcAft>
              <a:buSzPts val="1400"/>
              <a:buFont typeface="Arial"/>
              <a:buNone/>
            </a:pPr>
            <a:endParaRPr sz="1300" dirty="0"/>
          </a:p>
          <a:p>
            <a:pPr marL="285750" lvl="0" indent="-285750" algn="l" rtl="0">
              <a:lnSpc>
                <a:spcPct val="100000"/>
              </a:lnSpc>
              <a:spcBef>
                <a:spcPts val="0"/>
              </a:spcBef>
              <a:spcAft>
                <a:spcPts val="0"/>
              </a:spcAft>
              <a:buSzPts val="1400"/>
              <a:buFont typeface="Arial"/>
              <a:buChar char="•"/>
            </a:pPr>
            <a:r>
              <a:rPr lang="en-US" sz="1300" dirty="0"/>
              <a:t>You can view and prepare for upcoming </a:t>
            </a:r>
            <a:r>
              <a:rPr lang="en-US" sz="1300" b="1" dirty="0">
                <a:solidFill>
                  <a:srgbClr val="FF0000"/>
                </a:solidFill>
              </a:rPr>
              <a:t>job fairs and recruitments</a:t>
            </a:r>
            <a:r>
              <a:rPr lang="en-US" sz="1300" dirty="0"/>
              <a:t>.</a:t>
            </a:r>
            <a:endParaRPr dirty="0"/>
          </a:p>
          <a:p>
            <a:pPr marL="285750" lvl="0" indent="-196850" algn="l" rtl="0">
              <a:lnSpc>
                <a:spcPct val="100000"/>
              </a:lnSpc>
              <a:spcBef>
                <a:spcPts val="0"/>
              </a:spcBef>
              <a:spcAft>
                <a:spcPts val="0"/>
              </a:spcAft>
              <a:buSzPts val="1400"/>
              <a:buFont typeface="Arial"/>
              <a:buNone/>
            </a:pPr>
            <a:endParaRPr sz="1300" dirty="0"/>
          </a:p>
          <a:p>
            <a:pPr marL="285750" lvl="0" indent="-285750" algn="l" rtl="0">
              <a:lnSpc>
                <a:spcPct val="100000"/>
              </a:lnSpc>
              <a:spcBef>
                <a:spcPts val="0"/>
              </a:spcBef>
              <a:spcAft>
                <a:spcPts val="0"/>
              </a:spcAft>
              <a:buSzPts val="1400"/>
              <a:buFont typeface="Arial"/>
              <a:buChar char="•"/>
            </a:pPr>
            <a:r>
              <a:rPr lang="en-US" sz="1300" dirty="0"/>
              <a:t>On the </a:t>
            </a:r>
            <a:r>
              <a:rPr lang="en-US" sz="1300" b="1" dirty="0">
                <a:solidFill>
                  <a:srgbClr val="FF0000"/>
                </a:solidFill>
              </a:rPr>
              <a:t>My JobQuest </a:t>
            </a:r>
            <a:r>
              <a:rPr lang="en-US" sz="1300" dirty="0"/>
              <a:t>tab, you can do skills and job matches, then upload your resume for potential employers to view</a:t>
            </a:r>
            <a:endParaRPr sz="1300" dirty="0"/>
          </a:p>
          <a:p>
            <a:pPr marL="0" lvl="0" indent="0" algn="l" rtl="0">
              <a:lnSpc>
                <a:spcPct val="100000"/>
              </a:lnSpc>
              <a:spcBef>
                <a:spcPts val="0"/>
              </a:spcBef>
              <a:spcAft>
                <a:spcPts val="0"/>
              </a:spcAft>
              <a:buSzPts val="1400"/>
              <a:buNone/>
            </a:pPr>
            <a:endParaRPr sz="1300" dirty="0"/>
          </a:p>
          <a:p>
            <a:pPr marL="0" lvl="0" indent="0" algn="l" rtl="0">
              <a:lnSpc>
                <a:spcPct val="100000"/>
              </a:lnSpc>
              <a:spcBef>
                <a:spcPts val="0"/>
              </a:spcBef>
              <a:spcAft>
                <a:spcPts val="0"/>
              </a:spcAft>
              <a:buSzPts val="1400"/>
              <a:buNone/>
            </a:pPr>
            <a:r>
              <a:rPr lang="en-US" sz="1300" dirty="0"/>
              <a:t>In preparation for your Initial RESEA meeting, you must be registered on JobQuest. </a:t>
            </a:r>
            <a:r>
              <a:rPr lang="en-US" sz="1300" dirty="0" err="1"/>
              <a:t>MassHire</a:t>
            </a:r>
            <a:r>
              <a:rPr lang="en-US" sz="1300" dirty="0"/>
              <a:t> Career Center staff can review the many features and discuss how to best use this tool in your job search.</a:t>
            </a:r>
            <a:endParaRPr sz="1300" dirty="0"/>
          </a:p>
        </p:txBody>
      </p:sp>
      <p:sp>
        <p:nvSpPr>
          <p:cNvPr id="167" name="Google Shape;167;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8495aff0d0_2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g8495aff0d0_2_0:notes"/>
          <p:cNvSpPr txBox="1">
            <a:spLocks noGrp="1"/>
          </p:cNvSpPr>
          <p:nvPr>
            <p:ph type="body" idx="1"/>
          </p:nvPr>
        </p:nvSpPr>
        <p:spPr>
          <a:xfrm>
            <a:off x="556055" y="4343399"/>
            <a:ext cx="5795318" cy="4232189"/>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sz="1300" b="1" dirty="0"/>
              <a:t>Note for voiceover:  fly in each bullet</a:t>
            </a:r>
            <a:endParaRPr sz="1300" dirty="0"/>
          </a:p>
          <a:p>
            <a:pPr marL="457200" marR="0" lvl="0" indent="-228600" algn="l" rtl="0">
              <a:lnSpc>
                <a:spcPct val="100000"/>
              </a:lnSpc>
              <a:spcBef>
                <a:spcPts val="0"/>
              </a:spcBef>
              <a:spcAft>
                <a:spcPts val="0"/>
              </a:spcAft>
              <a:buClr>
                <a:srgbClr val="000000"/>
              </a:buClr>
              <a:buSzPts val="1400"/>
              <a:buFont typeface="Arial"/>
              <a:buNone/>
            </a:pPr>
            <a:r>
              <a:rPr lang="en-US" sz="1300" dirty="0"/>
              <a:t>Script: </a:t>
            </a:r>
            <a:r>
              <a:rPr lang="en-US" sz="1300" b="1" dirty="0"/>
              <a:t>(Please do not read words in parenthesis)</a:t>
            </a:r>
            <a:endParaRPr sz="1300" dirty="0"/>
          </a:p>
          <a:p>
            <a:pPr marL="457200" marR="0" lvl="0" indent="-228600" algn="l" rtl="0">
              <a:lnSpc>
                <a:spcPct val="100000"/>
              </a:lnSpc>
              <a:spcBef>
                <a:spcPts val="0"/>
              </a:spcBef>
              <a:spcAft>
                <a:spcPts val="0"/>
              </a:spcAft>
              <a:buClr>
                <a:srgbClr val="000000"/>
              </a:buClr>
              <a:buSzPts val="1400"/>
              <a:buFont typeface="Arial"/>
              <a:buNone/>
            </a:pPr>
            <a:r>
              <a:rPr lang="en-US" sz="1300" dirty="0"/>
              <a:t> </a:t>
            </a:r>
            <a:endParaRPr dirty="0"/>
          </a:p>
          <a:p>
            <a:pPr marL="457200" marR="0" lvl="0" indent="-228600" algn="l" rtl="0">
              <a:lnSpc>
                <a:spcPct val="100000"/>
              </a:lnSpc>
              <a:spcBef>
                <a:spcPts val="0"/>
              </a:spcBef>
              <a:spcAft>
                <a:spcPts val="0"/>
              </a:spcAft>
              <a:buClr>
                <a:srgbClr val="000000"/>
              </a:buClr>
              <a:buSzPts val="1400"/>
              <a:buFont typeface="Arial"/>
              <a:buNone/>
            </a:pPr>
            <a:r>
              <a:rPr lang="en-US" sz="1300" dirty="0"/>
              <a:t>There are many benefits to using JobQuest in your job search</a:t>
            </a:r>
            <a:endParaRPr dirty="0"/>
          </a:p>
          <a:p>
            <a:pPr marL="457200" marR="0" lvl="0" indent="-228600" algn="l" rtl="0">
              <a:lnSpc>
                <a:spcPct val="100000"/>
              </a:lnSpc>
              <a:spcBef>
                <a:spcPts val="0"/>
              </a:spcBef>
              <a:spcAft>
                <a:spcPts val="0"/>
              </a:spcAft>
              <a:buClr>
                <a:srgbClr val="000000"/>
              </a:buClr>
              <a:buSzPts val="1400"/>
              <a:buFont typeface="Arial"/>
              <a:buNone/>
            </a:pPr>
            <a:endParaRPr dirty="0"/>
          </a:p>
          <a:p>
            <a:pPr marL="457200" marR="0" lvl="0" indent="-228600" algn="l" rtl="0">
              <a:lnSpc>
                <a:spcPct val="100000"/>
              </a:lnSpc>
              <a:spcBef>
                <a:spcPts val="0"/>
              </a:spcBef>
              <a:spcAft>
                <a:spcPts val="0"/>
              </a:spcAft>
              <a:buClr>
                <a:srgbClr val="000000"/>
              </a:buClr>
              <a:buSzPts val="1400"/>
              <a:buFont typeface="Arial"/>
              <a:buNone/>
            </a:pPr>
            <a:r>
              <a:rPr lang="en-US" sz="1300" dirty="0"/>
              <a:t>*</a:t>
            </a:r>
            <a:r>
              <a:rPr lang="en-US" sz="1300" i="1" dirty="0"/>
              <a:t>(</a:t>
            </a:r>
            <a:r>
              <a:rPr lang="en-US" sz="1300" i="1" strike="sngStrike" dirty="0"/>
              <a:t>skills match</a:t>
            </a:r>
            <a:r>
              <a:rPr lang="en-US" sz="1300" i="1" dirty="0"/>
              <a:t>)  </a:t>
            </a:r>
            <a:r>
              <a:rPr lang="en-US" sz="1300" dirty="0"/>
              <a:t>Once you enter your skills into the system, it will then select jobs that match to your individual skill set</a:t>
            </a:r>
            <a:endParaRPr sz="1300" dirty="0"/>
          </a:p>
          <a:p>
            <a:pPr marL="457200" marR="0" lvl="0" indent="-228600" algn="l" rtl="0">
              <a:lnSpc>
                <a:spcPct val="100000"/>
              </a:lnSpc>
              <a:spcBef>
                <a:spcPts val="0"/>
              </a:spcBef>
              <a:spcAft>
                <a:spcPts val="0"/>
              </a:spcAft>
              <a:buClr>
                <a:srgbClr val="000000"/>
              </a:buClr>
              <a:buSzPts val="1400"/>
              <a:buFont typeface="Arial"/>
              <a:buNone/>
            </a:pPr>
            <a:r>
              <a:rPr lang="en-US" sz="1300" dirty="0"/>
              <a:t>*</a:t>
            </a:r>
            <a:r>
              <a:rPr lang="en-US" sz="1300" i="1" dirty="0"/>
              <a:t>(</a:t>
            </a:r>
            <a:r>
              <a:rPr lang="en-US" sz="1300" i="1" strike="sngStrike" dirty="0"/>
              <a:t>job Match</a:t>
            </a:r>
            <a:r>
              <a:rPr lang="en-US" sz="1300" i="1" dirty="0"/>
              <a:t>)    </a:t>
            </a:r>
            <a:r>
              <a:rPr lang="en-US" sz="1300" dirty="0"/>
              <a:t>Job Match is similar, where once you enter your occupation, JobQuest will match you with appropriate jobs.</a:t>
            </a:r>
            <a:endParaRPr dirty="0"/>
          </a:p>
          <a:p>
            <a:pPr marL="457200" marR="0" lvl="0" indent="-228600" algn="l" rtl="0">
              <a:lnSpc>
                <a:spcPct val="100000"/>
              </a:lnSpc>
              <a:spcBef>
                <a:spcPts val="0"/>
              </a:spcBef>
              <a:spcAft>
                <a:spcPts val="0"/>
              </a:spcAft>
              <a:buClr>
                <a:srgbClr val="000000"/>
              </a:buClr>
              <a:buSzPts val="1400"/>
              <a:buFont typeface="Arial"/>
              <a:buNone/>
            </a:pPr>
            <a:r>
              <a:rPr lang="en-US" sz="1300" dirty="0"/>
              <a:t>*</a:t>
            </a:r>
            <a:r>
              <a:rPr lang="en-US" sz="1300" i="1" dirty="0"/>
              <a:t>(</a:t>
            </a:r>
            <a:r>
              <a:rPr lang="en-US" sz="1300" i="1" strike="sngStrike" dirty="0"/>
              <a:t>upload resume</a:t>
            </a:r>
            <a:r>
              <a:rPr lang="en-US" sz="1300" i="1" dirty="0"/>
              <a:t>)  </a:t>
            </a:r>
            <a:r>
              <a:rPr lang="en-US" sz="1300" dirty="0"/>
              <a:t>By uploading your resume, you have the option for employers to view your experience to see if you are a potential candidate.</a:t>
            </a:r>
            <a:endParaRPr dirty="0"/>
          </a:p>
          <a:p>
            <a:pPr marL="457200" marR="0" lvl="0" indent="-228600" algn="l" rtl="0">
              <a:lnSpc>
                <a:spcPct val="100000"/>
              </a:lnSpc>
              <a:spcBef>
                <a:spcPts val="0"/>
              </a:spcBef>
              <a:spcAft>
                <a:spcPts val="0"/>
              </a:spcAft>
              <a:buClr>
                <a:srgbClr val="000000"/>
              </a:buClr>
              <a:buSzPts val="1400"/>
              <a:buFont typeface="Arial"/>
              <a:buNone/>
            </a:pPr>
            <a:r>
              <a:rPr lang="en-US" sz="1300" dirty="0"/>
              <a:t>*</a:t>
            </a:r>
            <a:r>
              <a:rPr lang="en-US" sz="1300" i="1" dirty="0"/>
              <a:t>(</a:t>
            </a:r>
            <a:r>
              <a:rPr lang="en-US" sz="1300" i="1" strike="sngStrike" dirty="0"/>
              <a:t>Employment History</a:t>
            </a:r>
            <a:r>
              <a:rPr lang="en-US" sz="1300" i="1" dirty="0"/>
              <a:t>)  Entering</a:t>
            </a:r>
            <a:r>
              <a:rPr lang="en-US" sz="1300" dirty="0"/>
              <a:t> your employment history, you can see many of your transferable skills, and it helps you to create or update your resume.</a:t>
            </a:r>
            <a:endParaRPr sz="1300" dirty="0"/>
          </a:p>
          <a:p>
            <a:pPr marL="457200" marR="0" lvl="0" indent="-228600" algn="l" rtl="0">
              <a:lnSpc>
                <a:spcPct val="100000"/>
              </a:lnSpc>
              <a:spcBef>
                <a:spcPts val="0"/>
              </a:spcBef>
              <a:spcAft>
                <a:spcPts val="0"/>
              </a:spcAft>
              <a:buClr>
                <a:srgbClr val="000000"/>
              </a:buClr>
              <a:buSzPts val="1400"/>
              <a:buFont typeface="Arial"/>
              <a:buNone/>
            </a:pPr>
            <a:r>
              <a:rPr lang="en-US" sz="1300" dirty="0"/>
              <a:t>*</a:t>
            </a:r>
            <a:r>
              <a:rPr lang="en-US" sz="1300" i="1" dirty="0"/>
              <a:t>(</a:t>
            </a:r>
            <a:r>
              <a:rPr lang="en-US" sz="1300" i="1" strike="sngStrike" dirty="0"/>
              <a:t>locate training</a:t>
            </a:r>
            <a:r>
              <a:rPr lang="en-US" sz="1300" i="1" dirty="0"/>
              <a:t>)  </a:t>
            </a:r>
            <a:r>
              <a:rPr lang="en-US" sz="1300" dirty="0"/>
              <a:t>JobQuest can help you locate training vendors and certification programs in your area. </a:t>
            </a:r>
            <a:endParaRPr dirty="0"/>
          </a:p>
          <a:p>
            <a:pPr marL="457200" marR="0" lvl="0" indent="-228600" algn="l" rtl="0">
              <a:lnSpc>
                <a:spcPct val="100000"/>
              </a:lnSpc>
              <a:spcBef>
                <a:spcPts val="0"/>
              </a:spcBef>
              <a:spcAft>
                <a:spcPts val="0"/>
              </a:spcAft>
              <a:buClr>
                <a:srgbClr val="000000"/>
              </a:buClr>
              <a:buSzPts val="1400"/>
              <a:buFont typeface="Arial"/>
              <a:buNone/>
            </a:pPr>
            <a:r>
              <a:rPr lang="en-US" sz="1300" dirty="0"/>
              <a:t>*</a:t>
            </a:r>
            <a:r>
              <a:rPr lang="en-US" sz="1300" i="1" dirty="0"/>
              <a:t>(</a:t>
            </a:r>
            <a:r>
              <a:rPr lang="en-US" sz="1300" i="1" strike="sngStrike" dirty="0"/>
              <a:t>Employer recruitments</a:t>
            </a:r>
            <a:r>
              <a:rPr lang="en-US" sz="1300" i="1" dirty="0"/>
              <a:t>)  </a:t>
            </a:r>
            <a:r>
              <a:rPr lang="en-US" sz="1300" dirty="0"/>
              <a:t>The </a:t>
            </a:r>
            <a:r>
              <a:rPr lang="en-US" sz="1300" dirty="0" err="1"/>
              <a:t>MassHire</a:t>
            </a:r>
            <a:r>
              <a:rPr lang="en-US" sz="1300" dirty="0"/>
              <a:t> Business Services team promotes local employer recruitments which are listed on JobQuest.</a:t>
            </a:r>
            <a:endParaRPr dirty="0"/>
          </a:p>
          <a:p>
            <a:pPr marL="457200" marR="0" lvl="0" indent="-228600" algn="l" rtl="0">
              <a:lnSpc>
                <a:spcPct val="100000"/>
              </a:lnSpc>
              <a:spcBef>
                <a:spcPts val="0"/>
              </a:spcBef>
              <a:spcAft>
                <a:spcPts val="0"/>
              </a:spcAft>
              <a:buClr>
                <a:srgbClr val="000000"/>
              </a:buClr>
              <a:buSzPts val="1400"/>
              <a:buFont typeface="Arial"/>
              <a:buNone/>
            </a:pPr>
            <a:r>
              <a:rPr lang="en-US" sz="1300" dirty="0"/>
              <a:t>*</a:t>
            </a:r>
            <a:r>
              <a:rPr lang="en-US" sz="1300" i="1" dirty="0"/>
              <a:t>(</a:t>
            </a:r>
            <a:r>
              <a:rPr lang="en-US" sz="1300" i="1" strike="sngStrike" dirty="0"/>
              <a:t>Locate events such as job fairs</a:t>
            </a:r>
            <a:r>
              <a:rPr lang="en-US" sz="1300" i="1" dirty="0"/>
              <a:t>)</a:t>
            </a:r>
            <a:r>
              <a:rPr lang="en-US" sz="1300" dirty="0"/>
              <a:t>  You can also find many local events, such as job fairs throughout the state.</a:t>
            </a:r>
            <a:endParaRPr dirty="0"/>
          </a:p>
          <a:p>
            <a:pPr marL="457200" marR="0" lvl="0" indent="-228600" algn="l" rtl="0">
              <a:lnSpc>
                <a:spcPct val="100000"/>
              </a:lnSpc>
              <a:spcBef>
                <a:spcPts val="0"/>
              </a:spcBef>
              <a:spcAft>
                <a:spcPts val="0"/>
              </a:spcAft>
              <a:buClr>
                <a:srgbClr val="000000"/>
              </a:buClr>
              <a:buSzPts val="1400"/>
              <a:buFont typeface="Arial"/>
              <a:buNone/>
            </a:pPr>
            <a:r>
              <a:rPr lang="en-US" sz="1300" dirty="0"/>
              <a:t>*</a:t>
            </a:r>
            <a:r>
              <a:rPr lang="en-US" sz="1300" i="1" dirty="0"/>
              <a:t>(</a:t>
            </a:r>
            <a:r>
              <a:rPr lang="en-US" sz="1300" i="1" strike="sngStrike" dirty="0"/>
              <a:t>Green jobs</a:t>
            </a:r>
            <a:r>
              <a:rPr lang="en-US" sz="1300" i="1" dirty="0"/>
              <a:t>)  </a:t>
            </a:r>
            <a:r>
              <a:rPr lang="en-US" sz="1300" dirty="0"/>
              <a:t>JobQuest even has a list of environmentally conscious “green jobs”, such as solar technicians, water quality and green builders.</a:t>
            </a:r>
            <a:endParaRPr dirty="0"/>
          </a:p>
          <a:p>
            <a:pPr marL="0" lvl="0" indent="0" algn="l" rtl="0">
              <a:lnSpc>
                <a:spcPct val="100000"/>
              </a:lnSpc>
              <a:spcBef>
                <a:spcPts val="0"/>
              </a:spcBef>
              <a:spcAft>
                <a:spcPts val="0"/>
              </a:spcAft>
              <a:buSzPts val="1400"/>
              <a:buNone/>
            </a:pPr>
            <a:endParaRPr dirty="0"/>
          </a:p>
        </p:txBody>
      </p:sp>
      <p:sp>
        <p:nvSpPr>
          <p:cNvPr id="178" name="Google Shape;178;g8495aff0d0_2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9"/>
        <p:cNvGrpSpPr/>
        <p:nvPr/>
      </p:nvGrpSpPr>
      <p:grpSpPr>
        <a:xfrm>
          <a:off x="0" y="0"/>
          <a:ext cx="0" cy="0"/>
          <a:chOff x="0" y="0"/>
          <a:chExt cx="0" cy="0"/>
        </a:xfrm>
      </p:grpSpPr>
      <p:sp>
        <p:nvSpPr>
          <p:cNvPr id="20" name="Google Shape;20;p20"/>
          <p:cNvSpPr/>
          <p:nvPr/>
        </p:nvSpPr>
        <p:spPr>
          <a:xfrm>
            <a:off x="0" y="-14107"/>
            <a:ext cx="9144000" cy="4385986"/>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 name="Google Shape;21;p20"/>
          <p:cNvSpPr txBox="1">
            <a:spLocks noGrp="1"/>
          </p:cNvSpPr>
          <p:nvPr>
            <p:ph type="title"/>
          </p:nvPr>
        </p:nvSpPr>
        <p:spPr>
          <a:xfrm>
            <a:off x="457200" y="972490"/>
            <a:ext cx="6400800" cy="1141001"/>
          </a:xfrm>
          <a:prstGeom prst="rect">
            <a:avLst/>
          </a:prstGeom>
          <a:noFill/>
          <a:ln>
            <a:noFill/>
          </a:ln>
        </p:spPr>
        <p:txBody>
          <a:bodyPr spcFirstLastPara="1" wrap="square" lIns="0" tIns="45700" rIns="0" bIns="45700" anchor="b" anchorCtr="0">
            <a:noAutofit/>
          </a:bodyPr>
          <a:lstStyle>
            <a:lvl1pPr lvl="0" algn="l">
              <a:lnSpc>
                <a:spcPct val="80000"/>
              </a:lnSpc>
              <a:spcBef>
                <a:spcPts val="0"/>
              </a:spcBef>
              <a:spcAft>
                <a:spcPts val="0"/>
              </a:spcAft>
              <a:buClr>
                <a:srgbClr val="FFFFFF"/>
              </a:buClr>
              <a:buSzPts val="5400"/>
              <a:buFont typeface="Calibri"/>
              <a:buNone/>
              <a:defRPr sz="5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0"/>
          <p:cNvSpPr txBox="1">
            <a:spLocks noGrp="1"/>
          </p:cNvSpPr>
          <p:nvPr>
            <p:ph type="body" idx="1"/>
          </p:nvPr>
        </p:nvSpPr>
        <p:spPr>
          <a:xfrm>
            <a:off x="457200" y="2286529"/>
            <a:ext cx="6597650" cy="746125"/>
          </a:xfrm>
          <a:prstGeom prst="rect">
            <a:avLst/>
          </a:prstGeom>
          <a:noFill/>
          <a:ln>
            <a:noFill/>
          </a:ln>
        </p:spPr>
        <p:txBody>
          <a:bodyPr spcFirstLastPara="1" wrap="square" lIns="0" tIns="45700" rIns="0" bIns="45700" anchor="t" anchorCtr="0">
            <a:noAutofit/>
          </a:bodyPr>
          <a:lstStyle>
            <a:lvl1pPr marL="457200" lvl="0" indent="-228600" algn="l">
              <a:lnSpc>
                <a:spcPct val="80000"/>
              </a:lnSpc>
              <a:spcBef>
                <a:spcPts val="1800"/>
              </a:spcBef>
              <a:spcAft>
                <a:spcPts val="0"/>
              </a:spcAft>
              <a:buSzPts val="3200"/>
              <a:buNone/>
              <a:defRPr sz="3200">
                <a:solidFill>
                  <a:srgbClr val="FDD809"/>
                </a:solidFill>
              </a:defRPr>
            </a:lvl1pPr>
            <a:lvl2pPr marL="914400" lvl="1" indent="-228600" algn="l">
              <a:lnSpc>
                <a:spcPct val="90000"/>
              </a:lnSpc>
              <a:spcBef>
                <a:spcPts val="900"/>
              </a:spcBef>
              <a:spcAft>
                <a:spcPts val="0"/>
              </a:spcAft>
              <a:buSzPts val="2800"/>
              <a:buNone/>
              <a:defRPr sz="2800">
                <a:solidFill>
                  <a:srgbClr val="FFFFFF"/>
                </a:solidFill>
              </a:defRPr>
            </a:lvl2pPr>
            <a:lvl3pPr marL="1371600" lvl="2" indent="-228600" algn="l">
              <a:lnSpc>
                <a:spcPct val="90000"/>
              </a:lnSpc>
              <a:spcBef>
                <a:spcPts val="900"/>
              </a:spcBef>
              <a:spcAft>
                <a:spcPts val="0"/>
              </a:spcAft>
              <a:buSzPts val="2400"/>
              <a:buNone/>
              <a:defRPr sz="2400">
                <a:solidFill>
                  <a:srgbClr val="FFFFFF"/>
                </a:solidFill>
              </a:defRPr>
            </a:lvl3pPr>
            <a:lvl4pPr marL="1828800" lvl="3" indent="-228600" algn="l">
              <a:lnSpc>
                <a:spcPct val="90000"/>
              </a:lnSpc>
              <a:spcBef>
                <a:spcPts val="900"/>
              </a:spcBef>
              <a:spcAft>
                <a:spcPts val="0"/>
              </a:spcAft>
              <a:buSzPts val="2400"/>
              <a:buNone/>
              <a:defRPr sz="2400">
                <a:solidFill>
                  <a:srgbClr val="FFFFFF"/>
                </a:solidFill>
              </a:defRPr>
            </a:lvl4pPr>
            <a:lvl5pPr marL="2286000" lvl="4" indent="-228600" algn="l">
              <a:lnSpc>
                <a:spcPct val="90000"/>
              </a:lnSpc>
              <a:spcBef>
                <a:spcPts val="900"/>
              </a:spcBef>
              <a:spcAft>
                <a:spcPts val="0"/>
              </a:spcAft>
              <a:buSzPts val="2400"/>
              <a:buNone/>
              <a:defRPr sz="2400">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 name="Google Shape;23;p20"/>
          <p:cNvSpPr txBox="1">
            <a:spLocks noGrp="1"/>
          </p:cNvSpPr>
          <p:nvPr>
            <p:ph type="body" idx="2"/>
          </p:nvPr>
        </p:nvSpPr>
        <p:spPr>
          <a:xfrm>
            <a:off x="457200" y="3870325"/>
            <a:ext cx="5035550" cy="297677"/>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1800"/>
              </a:spcBef>
              <a:spcAft>
                <a:spcPts val="0"/>
              </a:spcAft>
              <a:buSzPts val="1800"/>
              <a:buNone/>
              <a:defRPr sz="1800">
                <a:solidFill>
                  <a:srgbClr val="FFFFFF"/>
                </a:solidFill>
              </a:defRPr>
            </a:lvl1pPr>
            <a:lvl2pPr marL="914400" lvl="1" indent="-228600" algn="l">
              <a:lnSpc>
                <a:spcPct val="90000"/>
              </a:lnSpc>
              <a:spcBef>
                <a:spcPts val="900"/>
              </a:spcBef>
              <a:spcAft>
                <a:spcPts val="0"/>
              </a:spcAft>
              <a:buSzPts val="2800"/>
              <a:buNone/>
              <a:defRPr sz="2800">
                <a:solidFill>
                  <a:srgbClr val="FFFFFF"/>
                </a:solidFill>
              </a:defRPr>
            </a:lvl2pPr>
            <a:lvl3pPr marL="1371600" lvl="2" indent="-228600" algn="l">
              <a:lnSpc>
                <a:spcPct val="90000"/>
              </a:lnSpc>
              <a:spcBef>
                <a:spcPts val="900"/>
              </a:spcBef>
              <a:spcAft>
                <a:spcPts val="0"/>
              </a:spcAft>
              <a:buSzPts val="2400"/>
              <a:buNone/>
              <a:defRPr sz="2400">
                <a:solidFill>
                  <a:srgbClr val="FFFFFF"/>
                </a:solidFill>
              </a:defRPr>
            </a:lvl3pPr>
            <a:lvl4pPr marL="1828800" lvl="3" indent="-228600" algn="l">
              <a:lnSpc>
                <a:spcPct val="90000"/>
              </a:lnSpc>
              <a:spcBef>
                <a:spcPts val="900"/>
              </a:spcBef>
              <a:spcAft>
                <a:spcPts val="0"/>
              </a:spcAft>
              <a:buSzPts val="2400"/>
              <a:buNone/>
              <a:defRPr sz="2400">
                <a:solidFill>
                  <a:srgbClr val="FFFFFF"/>
                </a:solidFill>
              </a:defRPr>
            </a:lvl4pPr>
            <a:lvl5pPr marL="2286000" lvl="4" indent="-228600" algn="l">
              <a:lnSpc>
                <a:spcPct val="90000"/>
              </a:lnSpc>
              <a:spcBef>
                <a:spcPts val="900"/>
              </a:spcBef>
              <a:spcAft>
                <a:spcPts val="0"/>
              </a:spcAft>
              <a:buSzPts val="2400"/>
              <a:buNone/>
              <a:defRPr sz="2400">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20"/>
          <p:cNvSpPr txBox="1">
            <a:spLocks noGrp="1"/>
          </p:cNvSpPr>
          <p:nvPr>
            <p:ph type="body" idx="3"/>
          </p:nvPr>
        </p:nvSpPr>
        <p:spPr>
          <a:xfrm>
            <a:off x="457200" y="5137133"/>
            <a:ext cx="3229648" cy="1459169"/>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1800"/>
              </a:spcBef>
              <a:spcAft>
                <a:spcPts val="0"/>
              </a:spcAft>
              <a:buSzPts val="1800"/>
              <a:buNone/>
              <a:defRPr sz="1800">
                <a:solidFill>
                  <a:srgbClr val="7F7F7F"/>
                </a:solidFill>
              </a:defRPr>
            </a:lvl1pPr>
            <a:lvl2pPr marL="914400" lvl="1" indent="-228600" algn="l">
              <a:lnSpc>
                <a:spcPct val="90000"/>
              </a:lnSpc>
              <a:spcBef>
                <a:spcPts val="900"/>
              </a:spcBef>
              <a:spcAft>
                <a:spcPts val="0"/>
              </a:spcAft>
              <a:buSzPts val="2800"/>
              <a:buNone/>
              <a:defRPr sz="2800">
                <a:solidFill>
                  <a:srgbClr val="FFFFFF"/>
                </a:solidFill>
              </a:defRPr>
            </a:lvl2pPr>
            <a:lvl3pPr marL="1371600" lvl="2" indent="-228600" algn="l">
              <a:lnSpc>
                <a:spcPct val="90000"/>
              </a:lnSpc>
              <a:spcBef>
                <a:spcPts val="900"/>
              </a:spcBef>
              <a:spcAft>
                <a:spcPts val="0"/>
              </a:spcAft>
              <a:buSzPts val="2400"/>
              <a:buNone/>
              <a:defRPr sz="2400">
                <a:solidFill>
                  <a:srgbClr val="FFFFFF"/>
                </a:solidFill>
              </a:defRPr>
            </a:lvl3pPr>
            <a:lvl4pPr marL="1828800" lvl="3" indent="-228600" algn="l">
              <a:lnSpc>
                <a:spcPct val="90000"/>
              </a:lnSpc>
              <a:spcBef>
                <a:spcPts val="900"/>
              </a:spcBef>
              <a:spcAft>
                <a:spcPts val="0"/>
              </a:spcAft>
              <a:buSzPts val="2400"/>
              <a:buNone/>
              <a:defRPr sz="2400">
                <a:solidFill>
                  <a:srgbClr val="FFFFFF"/>
                </a:solidFill>
              </a:defRPr>
            </a:lvl4pPr>
            <a:lvl5pPr marL="2286000" lvl="4" indent="-228600" algn="l">
              <a:lnSpc>
                <a:spcPct val="90000"/>
              </a:lnSpc>
              <a:spcBef>
                <a:spcPts val="900"/>
              </a:spcBef>
              <a:spcAft>
                <a:spcPts val="0"/>
              </a:spcAft>
              <a:buSzPts val="2400"/>
              <a:buNone/>
              <a:defRPr sz="2400">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5" name="Google Shape;25;p20"/>
          <p:cNvSpPr/>
          <p:nvPr/>
        </p:nvSpPr>
        <p:spPr>
          <a:xfrm rot="10800000">
            <a:off x="7358302" y="-14108"/>
            <a:ext cx="1801089" cy="4385986"/>
          </a:xfrm>
          <a:prstGeom prst="rtTriangle">
            <a:avLst/>
          </a:prstGeom>
          <a:solidFill>
            <a:srgbClr val="45A78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79"/>
        <p:cNvGrpSpPr/>
        <p:nvPr/>
      </p:nvGrpSpPr>
      <p:grpSpPr>
        <a:xfrm>
          <a:off x="0" y="0"/>
          <a:ext cx="0" cy="0"/>
          <a:chOff x="0" y="0"/>
          <a:chExt cx="0" cy="0"/>
        </a:xfrm>
      </p:grpSpPr>
      <p:sp>
        <p:nvSpPr>
          <p:cNvPr id="80" name="Google Shape;80;p29"/>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29"/>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82" name="Google Shape;82;p29"/>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hart">
  <p:cSld name="Chart">
    <p:spTree>
      <p:nvGrpSpPr>
        <p:cNvPr id="1" name="Shape 83"/>
        <p:cNvGrpSpPr/>
        <p:nvPr/>
      </p:nvGrpSpPr>
      <p:grpSpPr>
        <a:xfrm>
          <a:off x="0" y="0"/>
          <a:ext cx="0" cy="0"/>
          <a:chOff x="0" y="0"/>
          <a:chExt cx="0" cy="0"/>
        </a:xfrm>
      </p:grpSpPr>
      <p:sp>
        <p:nvSpPr>
          <p:cNvPr id="84" name="Google Shape;84;p30"/>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30"/>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86" name="Google Shape;86;p30"/>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87" name="Google Shape;87;p30"/>
          <p:cNvSpPr>
            <a:spLocks noGrp="1"/>
          </p:cNvSpPr>
          <p:nvPr>
            <p:ph type="chart" idx="2"/>
          </p:nvPr>
        </p:nvSpPr>
        <p:spPr>
          <a:xfrm>
            <a:off x="457200" y="1555750"/>
            <a:ext cx="8229600" cy="4306888"/>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800"/>
              </a:spcBef>
              <a:spcAft>
                <a:spcPts val="0"/>
              </a:spcAft>
              <a:buClr>
                <a:schemeClr val="dk1"/>
              </a:buClr>
              <a:buSzPts val="2800"/>
              <a:buFont typeface="Arial"/>
              <a:buChar char="•"/>
              <a:defRPr sz="2800" b="0" i="0" u="none" strike="noStrike" cap="none">
                <a:solidFill>
                  <a:schemeClr val="dk2"/>
                </a:solidFill>
                <a:latin typeface="Calibri"/>
                <a:ea typeface="Calibri"/>
                <a:cs typeface="Calibri"/>
                <a:sym typeface="Calibri"/>
              </a:defRPr>
            </a:lvl1pPr>
            <a:lvl2pPr marR="0" lvl="1" algn="l" rtl="0">
              <a:lnSpc>
                <a:spcPct val="90000"/>
              </a:lnSpc>
              <a:spcBef>
                <a:spcPts val="900"/>
              </a:spcBef>
              <a:spcAft>
                <a:spcPts val="0"/>
              </a:spcAft>
              <a:buClr>
                <a:schemeClr val="dk1"/>
              </a:buClr>
              <a:buSzPts val="2400"/>
              <a:buFont typeface="Merriweather Sans"/>
              <a:buChar char="–"/>
              <a:defRPr sz="2400" b="0" i="0" u="none" strike="noStrike" cap="none">
                <a:solidFill>
                  <a:schemeClr val="dk2"/>
                </a:solidFill>
                <a:latin typeface="Calibri"/>
                <a:ea typeface="Calibri"/>
                <a:cs typeface="Calibri"/>
                <a:sym typeface="Calibri"/>
              </a:defRPr>
            </a:lvl2pPr>
            <a:lvl3pPr marR="0" lvl="2"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3pPr>
            <a:lvl4pPr marR="0" lvl="3" algn="l" rtl="0">
              <a:lnSpc>
                <a:spcPct val="90000"/>
              </a:lnSpc>
              <a:spcBef>
                <a:spcPts val="900"/>
              </a:spcBef>
              <a:spcAft>
                <a:spcPts val="0"/>
              </a:spcAft>
              <a:buClr>
                <a:schemeClr val="dk1"/>
              </a:buClr>
              <a:buSzPts val="2000"/>
              <a:buFont typeface="Merriweather Sans"/>
              <a:buChar char="–"/>
              <a:defRPr sz="2000" b="0" i="0" u="none" strike="noStrike" cap="none">
                <a:solidFill>
                  <a:schemeClr val="dk2"/>
                </a:solidFill>
                <a:latin typeface="Calibri"/>
                <a:ea typeface="Calibri"/>
                <a:cs typeface="Calibri"/>
                <a:sym typeface="Calibri"/>
              </a:defRPr>
            </a:lvl4pPr>
            <a:lvl5pPr marR="0" lvl="4"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88"/>
        <p:cNvGrpSpPr/>
        <p:nvPr/>
      </p:nvGrpSpPr>
      <p:grpSpPr>
        <a:xfrm>
          <a:off x="0" y="0"/>
          <a:ext cx="0" cy="0"/>
          <a:chOff x="0" y="0"/>
          <a:chExt cx="0" cy="0"/>
        </a:xfrm>
      </p:grpSpPr>
      <p:sp>
        <p:nvSpPr>
          <p:cNvPr id="89" name="Google Shape;89;p31"/>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31"/>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91" name="Google Shape;91;p31"/>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Image Slide">
  <p:cSld name="Image Slide">
    <p:spTree>
      <p:nvGrpSpPr>
        <p:cNvPr id="1" name="Shape 92"/>
        <p:cNvGrpSpPr/>
        <p:nvPr/>
      </p:nvGrpSpPr>
      <p:grpSpPr>
        <a:xfrm>
          <a:off x="0" y="0"/>
          <a:ext cx="0" cy="0"/>
          <a:chOff x="0" y="0"/>
          <a:chExt cx="0" cy="0"/>
        </a:xfrm>
      </p:grpSpPr>
      <p:sp>
        <p:nvSpPr>
          <p:cNvPr id="93" name="Google Shape;93;p32"/>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32"/>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95" name="Google Shape;95;p32"/>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96" name="Google Shape;96;p32"/>
          <p:cNvSpPr>
            <a:spLocks noGrp="1"/>
          </p:cNvSpPr>
          <p:nvPr>
            <p:ph type="pic" idx="2"/>
          </p:nvPr>
        </p:nvSpPr>
        <p:spPr>
          <a:xfrm>
            <a:off x="0" y="1216122"/>
            <a:ext cx="9144000" cy="4918364"/>
          </a:xfrm>
          <a:prstGeom prst="rect">
            <a:avLst/>
          </a:prstGeom>
          <a:solidFill>
            <a:srgbClr val="D1D3D4"/>
          </a:solidFill>
          <a:ln>
            <a:noFill/>
          </a:ln>
        </p:spPr>
        <p:txBody>
          <a:bodyPr spcFirstLastPara="1" wrap="square" lIns="91425" tIns="45700" rIns="91425" bIns="45700" anchor="t" anchorCtr="0">
            <a:normAutofit/>
          </a:bodyPr>
          <a:lstStyle>
            <a:lvl1pPr marR="0" lvl="0" algn="l" rtl="0">
              <a:lnSpc>
                <a:spcPct val="90000"/>
              </a:lnSpc>
              <a:spcBef>
                <a:spcPts val="1800"/>
              </a:spcBef>
              <a:spcAft>
                <a:spcPts val="0"/>
              </a:spcAft>
              <a:buClr>
                <a:schemeClr val="dk1"/>
              </a:buClr>
              <a:buSzPts val="2800"/>
              <a:buFont typeface="Arial"/>
              <a:buChar char="•"/>
              <a:defRPr sz="2800" b="0" i="0" u="none" strike="noStrike" cap="none">
                <a:solidFill>
                  <a:schemeClr val="dk2"/>
                </a:solidFill>
                <a:latin typeface="Calibri"/>
                <a:ea typeface="Calibri"/>
                <a:cs typeface="Calibri"/>
                <a:sym typeface="Calibri"/>
              </a:defRPr>
            </a:lvl1pPr>
            <a:lvl2pPr marR="0" lvl="1" algn="l" rtl="0">
              <a:lnSpc>
                <a:spcPct val="90000"/>
              </a:lnSpc>
              <a:spcBef>
                <a:spcPts val="900"/>
              </a:spcBef>
              <a:spcAft>
                <a:spcPts val="0"/>
              </a:spcAft>
              <a:buClr>
                <a:schemeClr val="dk1"/>
              </a:buClr>
              <a:buSzPts val="2400"/>
              <a:buFont typeface="Merriweather Sans"/>
              <a:buChar char="–"/>
              <a:defRPr sz="2400" b="0" i="0" u="none" strike="noStrike" cap="none">
                <a:solidFill>
                  <a:schemeClr val="dk2"/>
                </a:solidFill>
                <a:latin typeface="Calibri"/>
                <a:ea typeface="Calibri"/>
                <a:cs typeface="Calibri"/>
                <a:sym typeface="Calibri"/>
              </a:defRPr>
            </a:lvl2pPr>
            <a:lvl3pPr marR="0" lvl="2"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3pPr>
            <a:lvl4pPr marR="0" lvl="3" algn="l" rtl="0">
              <a:lnSpc>
                <a:spcPct val="90000"/>
              </a:lnSpc>
              <a:spcBef>
                <a:spcPts val="900"/>
              </a:spcBef>
              <a:spcAft>
                <a:spcPts val="0"/>
              </a:spcAft>
              <a:buClr>
                <a:schemeClr val="dk1"/>
              </a:buClr>
              <a:buSzPts val="2000"/>
              <a:buFont typeface="Merriweather Sans"/>
              <a:buChar char="–"/>
              <a:defRPr sz="2000" b="0" i="0" u="none" strike="noStrike" cap="none">
                <a:solidFill>
                  <a:schemeClr val="dk2"/>
                </a:solidFill>
                <a:latin typeface="Calibri"/>
                <a:ea typeface="Calibri"/>
                <a:cs typeface="Calibri"/>
                <a:sym typeface="Calibri"/>
              </a:defRPr>
            </a:lvl4pPr>
            <a:lvl5pPr marR="0" lvl="4"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 Images">
  <p:cSld name="2 Images">
    <p:spTree>
      <p:nvGrpSpPr>
        <p:cNvPr id="1" name="Shape 97"/>
        <p:cNvGrpSpPr/>
        <p:nvPr/>
      </p:nvGrpSpPr>
      <p:grpSpPr>
        <a:xfrm>
          <a:off x="0" y="0"/>
          <a:ext cx="0" cy="0"/>
          <a:chOff x="0" y="0"/>
          <a:chExt cx="0" cy="0"/>
        </a:xfrm>
      </p:grpSpPr>
      <p:sp>
        <p:nvSpPr>
          <p:cNvPr id="98" name="Google Shape;98;p33"/>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33"/>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00" name="Google Shape;100;p33"/>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101" name="Google Shape;101;p33"/>
          <p:cNvSpPr>
            <a:spLocks noGrp="1"/>
          </p:cNvSpPr>
          <p:nvPr>
            <p:ph type="pic" idx="2"/>
          </p:nvPr>
        </p:nvSpPr>
        <p:spPr>
          <a:xfrm>
            <a:off x="0" y="1216122"/>
            <a:ext cx="4582583" cy="4918364"/>
          </a:xfrm>
          <a:prstGeom prst="rect">
            <a:avLst/>
          </a:prstGeom>
          <a:solidFill>
            <a:srgbClr val="D1D3D4"/>
          </a:solidFill>
          <a:ln>
            <a:noFill/>
          </a:ln>
        </p:spPr>
        <p:txBody>
          <a:bodyPr spcFirstLastPara="1" wrap="square" lIns="91425" tIns="45700" rIns="91425" bIns="45700" anchor="t" anchorCtr="0">
            <a:normAutofit/>
          </a:bodyPr>
          <a:lstStyle>
            <a:lvl1pPr marR="0" lvl="0" algn="l" rtl="0">
              <a:lnSpc>
                <a:spcPct val="90000"/>
              </a:lnSpc>
              <a:spcBef>
                <a:spcPts val="1800"/>
              </a:spcBef>
              <a:spcAft>
                <a:spcPts val="0"/>
              </a:spcAft>
              <a:buClr>
                <a:schemeClr val="dk1"/>
              </a:buClr>
              <a:buSzPts val="2400"/>
              <a:buFont typeface="Arial"/>
              <a:buChar char="•"/>
              <a:defRPr sz="2400" b="0" i="0" u="none" strike="noStrike" cap="none">
                <a:solidFill>
                  <a:schemeClr val="dk2"/>
                </a:solidFill>
                <a:latin typeface="Calibri"/>
                <a:ea typeface="Calibri"/>
                <a:cs typeface="Calibri"/>
                <a:sym typeface="Calibri"/>
              </a:defRPr>
            </a:lvl1pPr>
            <a:lvl2pPr marR="0" lvl="1" algn="l" rtl="0">
              <a:lnSpc>
                <a:spcPct val="90000"/>
              </a:lnSpc>
              <a:spcBef>
                <a:spcPts val="900"/>
              </a:spcBef>
              <a:spcAft>
                <a:spcPts val="0"/>
              </a:spcAft>
              <a:buClr>
                <a:schemeClr val="dk1"/>
              </a:buClr>
              <a:buSzPts val="2400"/>
              <a:buFont typeface="Merriweather Sans"/>
              <a:buChar char="–"/>
              <a:defRPr sz="2400" b="0" i="0" u="none" strike="noStrike" cap="none">
                <a:solidFill>
                  <a:schemeClr val="dk2"/>
                </a:solidFill>
                <a:latin typeface="Calibri"/>
                <a:ea typeface="Calibri"/>
                <a:cs typeface="Calibri"/>
                <a:sym typeface="Calibri"/>
              </a:defRPr>
            </a:lvl2pPr>
            <a:lvl3pPr marR="0" lvl="2"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3pPr>
            <a:lvl4pPr marR="0" lvl="3" algn="l" rtl="0">
              <a:lnSpc>
                <a:spcPct val="90000"/>
              </a:lnSpc>
              <a:spcBef>
                <a:spcPts val="900"/>
              </a:spcBef>
              <a:spcAft>
                <a:spcPts val="0"/>
              </a:spcAft>
              <a:buClr>
                <a:schemeClr val="dk1"/>
              </a:buClr>
              <a:buSzPts val="2000"/>
              <a:buFont typeface="Merriweather Sans"/>
              <a:buChar char="–"/>
              <a:defRPr sz="2000" b="0" i="0" u="none" strike="noStrike" cap="none">
                <a:solidFill>
                  <a:schemeClr val="dk2"/>
                </a:solidFill>
                <a:latin typeface="Calibri"/>
                <a:ea typeface="Calibri"/>
                <a:cs typeface="Calibri"/>
                <a:sym typeface="Calibri"/>
              </a:defRPr>
            </a:lvl4pPr>
            <a:lvl5pPr marR="0" lvl="4"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2" name="Google Shape;102;p33"/>
          <p:cNvSpPr>
            <a:spLocks noGrp="1"/>
          </p:cNvSpPr>
          <p:nvPr>
            <p:ph type="pic" idx="3"/>
          </p:nvPr>
        </p:nvSpPr>
        <p:spPr>
          <a:xfrm>
            <a:off x="4572000" y="1216122"/>
            <a:ext cx="4582583" cy="4918364"/>
          </a:xfrm>
          <a:prstGeom prst="rect">
            <a:avLst/>
          </a:prstGeom>
          <a:solidFill>
            <a:srgbClr val="D1D3D4"/>
          </a:solidFill>
          <a:ln>
            <a:noFill/>
          </a:ln>
        </p:spPr>
        <p:txBody>
          <a:bodyPr spcFirstLastPara="1" wrap="square" lIns="91425" tIns="45700" rIns="91425" bIns="45700" anchor="t" anchorCtr="0">
            <a:normAutofit/>
          </a:bodyPr>
          <a:lstStyle>
            <a:lvl1pPr marR="0" lvl="0" algn="l" rtl="0">
              <a:lnSpc>
                <a:spcPct val="90000"/>
              </a:lnSpc>
              <a:spcBef>
                <a:spcPts val="1800"/>
              </a:spcBef>
              <a:spcAft>
                <a:spcPts val="0"/>
              </a:spcAft>
              <a:buClr>
                <a:schemeClr val="dk1"/>
              </a:buClr>
              <a:buSzPts val="2400"/>
              <a:buFont typeface="Arial"/>
              <a:buChar char="•"/>
              <a:defRPr sz="2400" b="0" i="0" u="none" strike="noStrike" cap="none">
                <a:solidFill>
                  <a:schemeClr val="dk2"/>
                </a:solidFill>
                <a:latin typeface="Calibri"/>
                <a:ea typeface="Calibri"/>
                <a:cs typeface="Calibri"/>
                <a:sym typeface="Calibri"/>
              </a:defRPr>
            </a:lvl1pPr>
            <a:lvl2pPr marR="0" lvl="1" algn="l" rtl="0">
              <a:lnSpc>
                <a:spcPct val="90000"/>
              </a:lnSpc>
              <a:spcBef>
                <a:spcPts val="900"/>
              </a:spcBef>
              <a:spcAft>
                <a:spcPts val="0"/>
              </a:spcAft>
              <a:buClr>
                <a:schemeClr val="dk1"/>
              </a:buClr>
              <a:buSzPts val="2400"/>
              <a:buFont typeface="Merriweather Sans"/>
              <a:buChar char="–"/>
              <a:defRPr sz="2400" b="0" i="0" u="none" strike="noStrike" cap="none">
                <a:solidFill>
                  <a:schemeClr val="dk2"/>
                </a:solidFill>
                <a:latin typeface="Calibri"/>
                <a:ea typeface="Calibri"/>
                <a:cs typeface="Calibri"/>
                <a:sym typeface="Calibri"/>
              </a:defRPr>
            </a:lvl2pPr>
            <a:lvl3pPr marR="0" lvl="2"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3pPr>
            <a:lvl4pPr marR="0" lvl="3" algn="l" rtl="0">
              <a:lnSpc>
                <a:spcPct val="90000"/>
              </a:lnSpc>
              <a:spcBef>
                <a:spcPts val="900"/>
              </a:spcBef>
              <a:spcAft>
                <a:spcPts val="0"/>
              </a:spcAft>
              <a:buClr>
                <a:schemeClr val="dk1"/>
              </a:buClr>
              <a:buSzPts val="2000"/>
              <a:buFont typeface="Merriweather Sans"/>
              <a:buChar char="–"/>
              <a:defRPr sz="2000" b="0" i="0" u="none" strike="noStrike" cap="none">
                <a:solidFill>
                  <a:schemeClr val="dk2"/>
                </a:solidFill>
                <a:latin typeface="Calibri"/>
                <a:ea typeface="Calibri"/>
                <a:cs typeface="Calibri"/>
                <a:sym typeface="Calibri"/>
              </a:defRPr>
            </a:lvl4pPr>
            <a:lvl5pPr marR="0" lvl="4"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cxnSp>
        <p:nvCxnSpPr>
          <p:cNvPr id="103" name="Google Shape;103;p33"/>
          <p:cNvCxnSpPr/>
          <p:nvPr/>
        </p:nvCxnSpPr>
        <p:spPr>
          <a:xfrm>
            <a:off x="4572000" y="1216122"/>
            <a:ext cx="0" cy="4918364"/>
          </a:xfrm>
          <a:prstGeom prst="straightConnector1">
            <a:avLst/>
          </a:prstGeom>
          <a:noFill/>
          <a:ln w="25400" cap="flat" cmpd="sng">
            <a:solidFill>
              <a:srgbClr val="426480"/>
            </a:solidFill>
            <a:prstDash val="solid"/>
            <a:round/>
            <a:headEnd type="none" w="sm" len="sm"/>
            <a:tailEnd type="none" w="sm" len="sm"/>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ideo Slide">
  <p:cSld name="Video Slide">
    <p:spTree>
      <p:nvGrpSpPr>
        <p:cNvPr id="1" name="Shape 104"/>
        <p:cNvGrpSpPr/>
        <p:nvPr/>
      </p:nvGrpSpPr>
      <p:grpSpPr>
        <a:xfrm>
          <a:off x="0" y="0"/>
          <a:ext cx="0" cy="0"/>
          <a:chOff x="0" y="0"/>
          <a:chExt cx="0" cy="0"/>
        </a:xfrm>
      </p:grpSpPr>
      <p:sp>
        <p:nvSpPr>
          <p:cNvPr id="105" name="Google Shape;105;p34"/>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34"/>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07" name="Google Shape;107;p34"/>
          <p:cNvSpPr txBox="1"/>
          <p:nvPr/>
        </p:nvSpPr>
        <p:spPr>
          <a:xfrm>
            <a:off x="6564644" y="6359525"/>
            <a:ext cx="1692771" cy="362076"/>
          </a:xfrm>
          <a:prstGeom prst="rect">
            <a:avLst/>
          </a:prstGeom>
          <a:noFill/>
          <a:ln>
            <a:noFill/>
          </a:ln>
        </p:spPr>
        <p:txBody>
          <a:bodyPr spcFirstLastPara="1" wrap="square" lIns="0" tIns="45700" rIns="0" bIns="45700" anchor="ctr" anchorCtr="0">
            <a:noAutofit/>
          </a:bodyPr>
          <a:lstStyle/>
          <a:p>
            <a:pPr marL="0" marR="0" lvl="0" indent="0" algn="r" rtl="0">
              <a:lnSpc>
                <a:spcPct val="100000"/>
              </a:lnSpc>
              <a:spcBef>
                <a:spcPts val="0"/>
              </a:spcBef>
              <a:spcAft>
                <a:spcPts val="0"/>
              </a:spcAft>
              <a:buClr>
                <a:srgbClr val="042B4A"/>
              </a:buClr>
              <a:buSzPts val="1000"/>
              <a:buFont typeface="Calibri"/>
              <a:buNone/>
            </a:pPr>
            <a:r>
              <a:rPr lang="en-US" sz="1000" b="0" i="0" u="none" strike="noStrike" cap="none">
                <a:solidFill>
                  <a:srgbClr val="042B4A"/>
                </a:solidFill>
                <a:latin typeface="Calibri"/>
                <a:ea typeface="Calibri"/>
                <a:cs typeface="Calibri"/>
                <a:sym typeface="Calibri"/>
              </a:rPr>
              <a:t>MassHireFallRiverCareers.org</a:t>
            </a:r>
            <a:endParaRPr sz="1000" b="0" i="0" u="none" strike="noStrike" cap="none">
              <a:solidFill>
                <a:srgbClr val="042B4A"/>
              </a:solidFill>
              <a:latin typeface="Calibri"/>
              <a:ea typeface="Calibri"/>
              <a:cs typeface="Calibri"/>
              <a:sym typeface="Calibri"/>
            </a:endParaRPr>
          </a:p>
        </p:txBody>
      </p:sp>
      <p:cxnSp>
        <p:nvCxnSpPr>
          <p:cNvPr id="108" name="Google Shape;108;p34"/>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109" name="Google Shape;109;p34"/>
          <p:cNvSpPr>
            <a:spLocks noGrp="1"/>
          </p:cNvSpPr>
          <p:nvPr>
            <p:ph type="media" idx="2"/>
          </p:nvPr>
        </p:nvSpPr>
        <p:spPr>
          <a:xfrm>
            <a:off x="0" y="1236663"/>
            <a:ext cx="9144000" cy="5621337"/>
          </a:xfrm>
          <a:prstGeom prst="rect">
            <a:avLst/>
          </a:prstGeom>
          <a:solidFill>
            <a:schemeClr val="accent1"/>
          </a:solidFill>
          <a:ln>
            <a:noFill/>
          </a:ln>
        </p:spPr>
        <p:txBody>
          <a:bodyPr spcFirstLastPara="1" wrap="square" lIns="91425" tIns="45700" rIns="91425" bIns="45700" anchor="t" anchorCtr="0">
            <a:normAutofit/>
          </a:bodyPr>
          <a:lstStyle>
            <a:lvl1pPr marR="0" lvl="0" algn="l" rtl="0">
              <a:lnSpc>
                <a:spcPct val="90000"/>
              </a:lnSpc>
              <a:spcBef>
                <a:spcPts val="1800"/>
              </a:spcBef>
              <a:spcAft>
                <a:spcPts val="0"/>
              </a:spcAft>
              <a:buClr>
                <a:schemeClr val="dk1"/>
              </a:buClr>
              <a:buSzPts val="2800"/>
              <a:buFont typeface="Arial"/>
              <a:buChar char="•"/>
              <a:defRPr sz="2800" b="0" i="0" u="none" strike="noStrike" cap="none">
                <a:solidFill>
                  <a:schemeClr val="dk2"/>
                </a:solidFill>
                <a:latin typeface="Calibri"/>
                <a:ea typeface="Calibri"/>
                <a:cs typeface="Calibri"/>
                <a:sym typeface="Calibri"/>
              </a:defRPr>
            </a:lvl1pPr>
            <a:lvl2pPr marR="0" lvl="1" algn="l" rtl="0">
              <a:lnSpc>
                <a:spcPct val="90000"/>
              </a:lnSpc>
              <a:spcBef>
                <a:spcPts val="900"/>
              </a:spcBef>
              <a:spcAft>
                <a:spcPts val="0"/>
              </a:spcAft>
              <a:buClr>
                <a:schemeClr val="dk1"/>
              </a:buClr>
              <a:buSzPts val="2400"/>
              <a:buFont typeface="Merriweather Sans"/>
              <a:buChar char="–"/>
              <a:defRPr sz="2400" b="0" i="0" u="none" strike="noStrike" cap="none">
                <a:solidFill>
                  <a:schemeClr val="dk2"/>
                </a:solidFill>
                <a:latin typeface="Calibri"/>
                <a:ea typeface="Calibri"/>
                <a:cs typeface="Calibri"/>
                <a:sym typeface="Calibri"/>
              </a:defRPr>
            </a:lvl2pPr>
            <a:lvl3pPr marR="0" lvl="2"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3pPr>
            <a:lvl4pPr marR="0" lvl="3" algn="l" rtl="0">
              <a:lnSpc>
                <a:spcPct val="90000"/>
              </a:lnSpc>
              <a:spcBef>
                <a:spcPts val="900"/>
              </a:spcBef>
              <a:spcAft>
                <a:spcPts val="0"/>
              </a:spcAft>
              <a:buClr>
                <a:schemeClr val="dk1"/>
              </a:buClr>
              <a:buSzPts val="2000"/>
              <a:buFont typeface="Merriweather Sans"/>
              <a:buChar char="–"/>
              <a:defRPr sz="2000" b="0" i="0" u="none" strike="noStrike" cap="none">
                <a:solidFill>
                  <a:schemeClr val="dk2"/>
                </a:solidFill>
                <a:latin typeface="Calibri"/>
                <a:ea typeface="Calibri"/>
                <a:cs typeface="Calibri"/>
                <a:sym typeface="Calibri"/>
              </a:defRPr>
            </a:lvl4pPr>
            <a:lvl5pPr marR="0" lvl="4"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26"/>
        <p:cNvGrpSpPr/>
        <p:nvPr/>
      </p:nvGrpSpPr>
      <p:grpSpPr>
        <a:xfrm>
          <a:off x="0" y="0"/>
          <a:ext cx="0" cy="0"/>
          <a:chOff x="0" y="0"/>
          <a:chExt cx="0" cy="0"/>
        </a:xfrm>
      </p:grpSpPr>
      <p:sp>
        <p:nvSpPr>
          <p:cNvPr id="27" name="Google Shape;27;p21"/>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1"/>
          <p:cNvSpPr txBox="1">
            <a:spLocks noGrp="1"/>
          </p:cNvSpPr>
          <p:nvPr>
            <p:ph type="body" idx="1"/>
          </p:nvPr>
        </p:nvSpPr>
        <p:spPr>
          <a:xfrm>
            <a:off x="457200" y="1446235"/>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SzPts val="1800"/>
              <a:buChar char="•"/>
              <a:defRPr/>
            </a:lvl1pPr>
            <a:lvl2pPr marL="914400" lvl="1" indent="-342900" algn="l">
              <a:lnSpc>
                <a:spcPct val="90000"/>
              </a:lnSpc>
              <a:spcBef>
                <a:spcPts val="900"/>
              </a:spcBef>
              <a:spcAft>
                <a:spcPts val="0"/>
              </a:spcAft>
              <a:buSzPts val="1800"/>
              <a:buChar char="–"/>
              <a:defRPr/>
            </a:lvl2pPr>
            <a:lvl3pPr marL="1371600" lvl="2" indent="-342900" algn="l">
              <a:lnSpc>
                <a:spcPct val="90000"/>
              </a:lnSpc>
              <a:spcBef>
                <a:spcPts val="900"/>
              </a:spcBef>
              <a:spcAft>
                <a:spcPts val="0"/>
              </a:spcAft>
              <a:buSzPts val="1800"/>
              <a:buChar char="•"/>
              <a:defRPr/>
            </a:lvl3pPr>
            <a:lvl4pPr marL="1828800" lvl="3" indent="-342900" algn="l">
              <a:lnSpc>
                <a:spcPct val="90000"/>
              </a:lnSpc>
              <a:spcBef>
                <a:spcPts val="900"/>
              </a:spcBef>
              <a:spcAft>
                <a:spcPts val="0"/>
              </a:spcAft>
              <a:buSzPts val="1800"/>
              <a:buChar char="–"/>
              <a:defRPr/>
            </a:lvl4pPr>
            <a:lvl5pPr marL="2286000" lvl="4" indent="-342900" algn="l">
              <a:lnSpc>
                <a:spcPct val="90000"/>
              </a:lnSpc>
              <a:spcBef>
                <a:spcPts val="90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9"/>
        <p:cNvGrpSpPr/>
        <p:nvPr/>
      </p:nvGrpSpPr>
      <p:grpSpPr>
        <a:xfrm>
          <a:off x="0" y="0"/>
          <a:ext cx="0" cy="0"/>
          <a:chOff x="0" y="0"/>
          <a:chExt cx="0" cy="0"/>
        </a:xfrm>
      </p:grpSpPr>
      <p:sp>
        <p:nvSpPr>
          <p:cNvPr id="30" name="Google Shape;30;p22"/>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2"/>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32" name="Google Shape;32;p22"/>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33" name="Google Shape;33;p22"/>
          <p:cNvSpPr txBox="1">
            <a:spLocks noGrp="1"/>
          </p:cNvSpPr>
          <p:nvPr>
            <p:ph type="body" idx="1"/>
          </p:nvPr>
        </p:nvSpPr>
        <p:spPr>
          <a:xfrm>
            <a:off x="457200" y="1446235"/>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SzPts val="1800"/>
              <a:buChar char="•"/>
              <a:defRPr/>
            </a:lvl1pPr>
            <a:lvl2pPr marL="914400" lvl="1" indent="-342900" algn="l">
              <a:lnSpc>
                <a:spcPct val="90000"/>
              </a:lnSpc>
              <a:spcBef>
                <a:spcPts val="900"/>
              </a:spcBef>
              <a:spcAft>
                <a:spcPts val="0"/>
              </a:spcAft>
              <a:buSzPts val="1800"/>
              <a:buChar char="–"/>
              <a:defRPr/>
            </a:lvl2pPr>
            <a:lvl3pPr marL="1371600" lvl="2" indent="-342900" algn="l">
              <a:lnSpc>
                <a:spcPct val="90000"/>
              </a:lnSpc>
              <a:spcBef>
                <a:spcPts val="900"/>
              </a:spcBef>
              <a:spcAft>
                <a:spcPts val="0"/>
              </a:spcAft>
              <a:buSzPts val="1800"/>
              <a:buChar char="•"/>
              <a:defRPr/>
            </a:lvl3pPr>
            <a:lvl4pPr marL="1828800" lvl="3" indent="-342900" algn="l">
              <a:lnSpc>
                <a:spcPct val="90000"/>
              </a:lnSpc>
              <a:spcBef>
                <a:spcPts val="900"/>
              </a:spcBef>
              <a:spcAft>
                <a:spcPts val="0"/>
              </a:spcAft>
              <a:buSzPts val="1800"/>
              <a:buChar char="–"/>
              <a:defRPr/>
            </a:lvl4pPr>
            <a:lvl5pPr marL="2286000" lvl="4" indent="-342900" algn="l">
              <a:lnSpc>
                <a:spcPct val="90000"/>
              </a:lnSpc>
              <a:spcBef>
                <a:spcPts val="90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 Content Boxes">
  <p:cSld name="2 Content Boxes">
    <p:spTree>
      <p:nvGrpSpPr>
        <p:cNvPr id="1" name="Shape 34"/>
        <p:cNvGrpSpPr/>
        <p:nvPr/>
      </p:nvGrpSpPr>
      <p:grpSpPr>
        <a:xfrm>
          <a:off x="0" y="0"/>
          <a:ext cx="0" cy="0"/>
          <a:chOff x="0" y="0"/>
          <a:chExt cx="0" cy="0"/>
        </a:xfrm>
      </p:grpSpPr>
      <p:sp>
        <p:nvSpPr>
          <p:cNvPr id="35" name="Google Shape;35;p23"/>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3"/>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37" name="Google Shape;37;p23"/>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38" name="Google Shape;38;p23"/>
          <p:cNvSpPr txBox="1">
            <a:spLocks noGrp="1"/>
          </p:cNvSpPr>
          <p:nvPr>
            <p:ph type="body" idx="1"/>
          </p:nvPr>
        </p:nvSpPr>
        <p:spPr>
          <a:xfrm>
            <a:off x="457200" y="1446235"/>
            <a:ext cx="3903133" cy="452596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800"/>
              </a:spcBef>
              <a:spcAft>
                <a:spcPts val="0"/>
              </a:spcAft>
              <a:buSzPts val="2400"/>
              <a:buChar char="•"/>
              <a:defRPr sz="2400"/>
            </a:lvl1pPr>
            <a:lvl2pPr marL="914400" lvl="1" indent="-355600" algn="l">
              <a:lnSpc>
                <a:spcPct val="90000"/>
              </a:lnSpc>
              <a:spcBef>
                <a:spcPts val="900"/>
              </a:spcBef>
              <a:spcAft>
                <a:spcPts val="0"/>
              </a:spcAft>
              <a:buSzPts val="2000"/>
              <a:buChar char="–"/>
              <a:defRPr sz="2000"/>
            </a:lvl2pPr>
            <a:lvl3pPr marL="1371600" lvl="2" indent="-342900" algn="l">
              <a:lnSpc>
                <a:spcPct val="90000"/>
              </a:lnSpc>
              <a:spcBef>
                <a:spcPts val="900"/>
              </a:spcBef>
              <a:spcAft>
                <a:spcPts val="0"/>
              </a:spcAft>
              <a:buSzPts val="1800"/>
              <a:buChar char="•"/>
              <a:defRPr sz="1800"/>
            </a:lvl3pPr>
            <a:lvl4pPr marL="1828800" lvl="3" indent="-342900" algn="l">
              <a:lnSpc>
                <a:spcPct val="90000"/>
              </a:lnSpc>
              <a:spcBef>
                <a:spcPts val="900"/>
              </a:spcBef>
              <a:spcAft>
                <a:spcPts val="0"/>
              </a:spcAft>
              <a:buSzPts val="1800"/>
              <a:buChar char="–"/>
              <a:defRPr sz="1800"/>
            </a:lvl4pPr>
            <a:lvl5pPr marL="2286000" lvl="4" indent="-342900" algn="l">
              <a:lnSpc>
                <a:spcPct val="90000"/>
              </a:lnSpc>
              <a:spcBef>
                <a:spcPts val="900"/>
              </a:spcBef>
              <a:spcAft>
                <a:spcPts val="0"/>
              </a:spcAft>
              <a:buSzPts val="1800"/>
              <a:buChar char="»"/>
              <a:defRPr sz="1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9" name="Google Shape;39;p23"/>
          <p:cNvSpPr txBox="1">
            <a:spLocks noGrp="1"/>
          </p:cNvSpPr>
          <p:nvPr>
            <p:ph type="body" idx="2"/>
          </p:nvPr>
        </p:nvSpPr>
        <p:spPr>
          <a:xfrm>
            <a:off x="4781548" y="1446235"/>
            <a:ext cx="3903133" cy="452596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800"/>
              </a:spcBef>
              <a:spcAft>
                <a:spcPts val="0"/>
              </a:spcAft>
              <a:buSzPts val="2400"/>
              <a:buChar char="•"/>
              <a:defRPr sz="2400"/>
            </a:lvl1pPr>
            <a:lvl2pPr marL="914400" lvl="1" indent="-355600" algn="l">
              <a:lnSpc>
                <a:spcPct val="90000"/>
              </a:lnSpc>
              <a:spcBef>
                <a:spcPts val="900"/>
              </a:spcBef>
              <a:spcAft>
                <a:spcPts val="0"/>
              </a:spcAft>
              <a:buSzPts val="2000"/>
              <a:buChar char="–"/>
              <a:defRPr sz="2000"/>
            </a:lvl2pPr>
            <a:lvl3pPr marL="1371600" lvl="2" indent="-342900" algn="l">
              <a:lnSpc>
                <a:spcPct val="90000"/>
              </a:lnSpc>
              <a:spcBef>
                <a:spcPts val="900"/>
              </a:spcBef>
              <a:spcAft>
                <a:spcPts val="0"/>
              </a:spcAft>
              <a:buSzPts val="1800"/>
              <a:buChar char="•"/>
              <a:defRPr sz="1800"/>
            </a:lvl3pPr>
            <a:lvl4pPr marL="1828800" lvl="3" indent="-342900" algn="l">
              <a:lnSpc>
                <a:spcPct val="90000"/>
              </a:lnSpc>
              <a:spcBef>
                <a:spcPts val="900"/>
              </a:spcBef>
              <a:spcAft>
                <a:spcPts val="0"/>
              </a:spcAft>
              <a:buSzPts val="1800"/>
              <a:buChar char="–"/>
              <a:defRPr sz="1800"/>
            </a:lvl4pPr>
            <a:lvl5pPr marL="2286000" lvl="4" indent="-342900" algn="l">
              <a:lnSpc>
                <a:spcPct val="90000"/>
              </a:lnSpc>
              <a:spcBef>
                <a:spcPts val="900"/>
              </a:spcBef>
              <a:spcAft>
                <a:spcPts val="0"/>
              </a:spcAft>
              <a:buSzPts val="1800"/>
              <a:buChar char="»"/>
              <a:defRPr sz="1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40"/>
        <p:cNvGrpSpPr/>
        <p:nvPr/>
      </p:nvGrpSpPr>
      <p:grpSpPr>
        <a:xfrm>
          <a:off x="0" y="0"/>
          <a:ext cx="0" cy="0"/>
          <a:chOff x="0" y="0"/>
          <a:chExt cx="0" cy="0"/>
        </a:xfrm>
      </p:grpSpPr>
      <p:sp>
        <p:nvSpPr>
          <p:cNvPr id="41" name="Google Shape;41;p24"/>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4"/>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43" name="Google Shape;43;p24"/>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44" name="Google Shape;44;p24"/>
          <p:cNvSpPr txBox="1">
            <a:spLocks noGrp="1"/>
          </p:cNvSpPr>
          <p:nvPr>
            <p:ph type="body" idx="1"/>
          </p:nvPr>
        </p:nvSpPr>
        <p:spPr>
          <a:xfrm>
            <a:off x="457200" y="1446235"/>
            <a:ext cx="2601383" cy="4525963"/>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30200" algn="l">
              <a:lnSpc>
                <a:spcPct val="90000"/>
              </a:lnSpc>
              <a:spcBef>
                <a:spcPts val="900"/>
              </a:spcBef>
              <a:spcAft>
                <a:spcPts val="0"/>
              </a:spcAft>
              <a:buSzPts val="1600"/>
              <a:buChar char="–"/>
              <a:defRPr sz="1600"/>
            </a:lvl4pPr>
            <a:lvl5pPr marL="2286000" lvl="4" indent="-330200" algn="l">
              <a:lnSpc>
                <a:spcPct val="90000"/>
              </a:lnSpc>
              <a:spcBef>
                <a:spcPts val="900"/>
              </a:spcBef>
              <a:spcAft>
                <a:spcPts val="0"/>
              </a:spcAft>
              <a:buSzPts val="1600"/>
              <a:buChar char="»"/>
              <a:defRPr sz="16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5" name="Google Shape;45;p24"/>
          <p:cNvSpPr txBox="1">
            <a:spLocks noGrp="1"/>
          </p:cNvSpPr>
          <p:nvPr>
            <p:ph type="body" idx="2"/>
          </p:nvPr>
        </p:nvSpPr>
        <p:spPr>
          <a:xfrm>
            <a:off x="6085416" y="1446235"/>
            <a:ext cx="2601383" cy="4525963"/>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30200" algn="l">
              <a:lnSpc>
                <a:spcPct val="90000"/>
              </a:lnSpc>
              <a:spcBef>
                <a:spcPts val="900"/>
              </a:spcBef>
              <a:spcAft>
                <a:spcPts val="0"/>
              </a:spcAft>
              <a:buSzPts val="1600"/>
              <a:buChar char="–"/>
              <a:defRPr sz="1600"/>
            </a:lvl4pPr>
            <a:lvl5pPr marL="2286000" lvl="4" indent="-330200" algn="l">
              <a:lnSpc>
                <a:spcPct val="90000"/>
              </a:lnSpc>
              <a:spcBef>
                <a:spcPts val="900"/>
              </a:spcBef>
              <a:spcAft>
                <a:spcPts val="0"/>
              </a:spcAft>
              <a:buSzPts val="1600"/>
              <a:buChar char="»"/>
              <a:defRPr sz="16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6" name="Google Shape;46;p24"/>
          <p:cNvSpPr txBox="1">
            <a:spLocks noGrp="1"/>
          </p:cNvSpPr>
          <p:nvPr>
            <p:ph type="body" idx="3"/>
          </p:nvPr>
        </p:nvSpPr>
        <p:spPr>
          <a:xfrm>
            <a:off x="3276600" y="1446235"/>
            <a:ext cx="2601383" cy="4525963"/>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30200" algn="l">
              <a:lnSpc>
                <a:spcPct val="90000"/>
              </a:lnSpc>
              <a:spcBef>
                <a:spcPts val="900"/>
              </a:spcBef>
              <a:spcAft>
                <a:spcPts val="0"/>
              </a:spcAft>
              <a:buSzPts val="1600"/>
              <a:buChar char="–"/>
              <a:defRPr sz="1600"/>
            </a:lvl4pPr>
            <a:lvl5pPr marL="2286000" lvl="4" indent="-330200" algn="l">
              <a:lnSpc>
                <a:spcPct val="90000"/>
              </a:lnSpc>
              <a:spcBef>
                <a:spcPts val="900"/>
              </a:spcBef>
              <a:spcAft>
                <a:spcPts val="0"/>
              </a:spcAft>
              <a:buSzPts val="1600"/>
              <a:buChar char="»"/>
              <a:defRPr sz="16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2 Content Boxes">
  <p:cSld name="1_2 Content Boxes">
    <p:spTree>
      <p:nvGrpSpPr>
        <p:cNvPr id="1" name="Shape 47"/>
        <p:cNvGrpSpPr/>
        <p:nvPr/>
      </p:nvGrpSpPr>
      <p:grpSpPr>
        <a:xfrm>
          <a:off x="0" y="0"/>
          <a:ext cx="0" cy="0"/>
          <a:chOff x="0" y="0"/>
          <a:chExt cx="0" cy="0"/>
        </a:xfrm>
      </p:grpSpPr>
      <p:sp>
        <p:nvSpPr>
          <p:cNvPr id="48" name="Google Shape;48;p25"/>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5"/>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50" name="Google Shape;50;p25"/>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51" name="Google Shape;51;p25"/>
          <p:cNvSpPr txBox="1">
            <a:spLocks noGrp="1"/>
          </p:cNvSpPr>
          <p:nvPr>
            <p:ph type="body" idx="1"/>
          </p:nvPr>
        </p:nvSpPr>
        <p:spPr>
          <a:xfrm>
            <a:off x="457200" y="1446235"/>
            <a:ext cx="3903133" cy="452596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800"/>
              </a:spcBef>
              <a:spcAft>
                <a:spcPts val="0"/>
              </a:spcAft>
              <a:buSzPts val="2400"/>
              <a:buChar char="•"/>
              <a:defRPr sz="2400"/>
            </a:lvl1pPr>
            <a:lvl2pPr marL="914400" lvl="1" indent="-355600" algn="l">
              <a:lnSpc>
                <a:spcPct val="90000"/>
              </a:lnSpc>
              <a:spcBef>
                <a:spcPts val="900"/>
              </a:spcBef>
              <a:spcAft>
                <a:spcPts val="0"/>
              </a:spcAft>
              <a:buSzPts val="2000"/>
              <a:buChar char="–"/>
              <a:defRPr sz="2000"/>
            </a:lvl2pPr>
            <a:lvl3pPr marL="1371600" lvl="2" indent="-342900" algn="l">
              <a:lnSpc>
                <a:spcPct val="90000"/>
              </a:lnSpc>
              <a:spcBef>
                <a:spcPts val="900"/>
              </a:spcBef>
              <a:spcAft>
                <a:spcPts val="0"/>
              </a:spcAft>
              <a:buSzPts val="1800"/>
              <a:buChar char="•"/>
              <a:defRPr sz="1800"/>
            </a:lvl3pPr>
            <a:lvl4pPr marL="1828800" lvl="3" indent="-342900" algn="l">
              <a:lnSpc>
                <a:spcPct val="90000"/>
              </a:lnSpc>
              <a:spcBef>
                <a:spcPts val="900"/>
              </a:spcBef>
              <a:spcAft>
                <a:spcPts val="0"/>
              </a:spcAft>
              <a:buSzPts val="1800"/>
              <a:buChar char="–"/>
              <a:defRPr sz="1800"/>
            </a:lvl4pPr>
            <a:lvl5pPr marL="2286000" lvl="4" indent="-342900" algn="l">
              <a:lnSpc>
                <a:spcPct val="90000"/>
              </a:lnSpc>
              <a:spcBef>
                <a:spcPts val="900"/>
              </a:spcBef>
              <a:spcAft>
                <a:spcPts val="0"/>
              </a:spcAft>
              <a:buSzPts val="1800"/>
              <a:buChar char="»"/>
              <a:defRPr sz="1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2" name="Google Shape;52;p25"/>
          <p:cNvSpPr txBox="1">
            <a:spLocks noGrp="1"/>
          </p:cNvSpPr>
          <p:nvPr>
            <p:ph type="body" idx="2"/>
          </p:nvPr>
        </p:nvSpPr>
        <p:spPr>
          <a:xfrm>
            <a:off x="4781548" y="1446235"/>
            <a:ext cx="3903133" cy="452596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800"/>
              </a:spcBef>
              <a:spcAft>
                <a:spcPts val="0"/>
              </a:spcAft>
              <a:buSzPts val="2400"/>
              <a:buChar char="•"/>
              <a:defRPr sz="2400"/>
            </a:lvl1pPr>
            <a:lvl2pPr marL="914400" lvl="1" indent="-355600" algn="l">
              <a:lnSpc>
                <a:spcPct val="90000"/>
              </a:lnSpc>
              <a:spcBef>
                <a:spcPts val="900"/>
              </a:spcBef>
              <a:spcAft>
                <a:spcPts val="0"/>
              </a:spcAft>
              <a:buSzPts val="2000"/>
              <a:buChar char="–"/>
              <a:defRPr sz="2000"/>
            </a:lvl2pPr>
            <a:lvl3pPr marL="1371600" lvl="2" indent="-342900" algn="l">
              <a:lnSpc>
                <a:spcPct val="90000"/>
              </a:lnSpc>
              <a:spcBef>
                <a:spcPts val="900"/>
              </a:spcBef>
              <a:spcAft>
                <a:spcPts val="0"/>
              </a:spcAft>
              <a:buSzPts val="1800"/>
              <a:buChar char="•"/>
              <a:defRPr sz="1800"/>
            </a:lvl3pPr>
            <a:lvl4pPr marL="1828800" lvl="3" indent="-342900" algn="l">
              <a:lnSpc>
                <a:spcPct val="90000"/>
              </a:lnSpc>
              <a:spcBef>
                <a:spcPts val="900"/>
              </a:spcBef>
              <a:spcAft>
                <a:spcPts val="0"/>
              </a:spcAft>
              <a:buSzPts val="1800"/>
              <a:buChar char="–"/>
              <a:defRPr sz="1800"/>
            </a:lvl4pPr>
            <a:lvl5pPr marL="2286000" lvl="4" indent="-342900" algn="l">
              <a:lnSpc>
                <a:spcPct val="90000"/>
              </a:lnSpc>
              <a:spcBef>
                <a:spcPts val="900"/>
              </a:spcBef>
              <a:spcAft>
                <a:spcPts val="0"/>
              </a:spcAft>
              <a:buSzPts val="1800"/>
              <a:buChar char="»"/>
              <a:defRPr sz="1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 Content Boxes">
  <p:cSld name="4 Content Boxes">
    <p:spTree>
      <p:nvGrpSpPr>
        <p:cNvPr id="1" name="Shape 53"/>
        <p:cNvGrpSpPr/>
        <p:nvPr/>
      </p:nvGrpSpPr>
      <p:grpSpPr>
        <a:xfrm>
          <a:off x="0" y="0"/>
          <a:ext cx="0" cy="0"/>
          <a:chOff x="0" y="0"/>
          <a:chExt cx="0" cy="0"/>
        </a:xfrm>
      </p:grpSpPr>
      <p:sp>
        <p:nvSpPr>
          <p:cNvPr id="54" name="Google Shape;54;p26"/>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6"/>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56" name="Google Shape;56;p26"/>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57" name="Google Shape;57;p26"/>
          <p:cNvSpPr txBox="1">
            <a:spLocks noGrp="1"/>
          </p:cNvSpPr>
          <p:nvPr>
            <p:ph type="body" idx="1"/>
          </p:nvPr>
        </p:nvSpPr>
        <p:spPr>
          <a:xfrm>
            <a:off x="457200" y="1446236"/>
            <a:ext cx="3987800" cy="2152097"/>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42900" algn="l">
              <a:lnSpc>
                <a:spcPct val="90000"/>
              </a:lnSpc>
              <a:spcBef>
                <a:spcPts val="900"/>
              </a:spcBef>
              <a:spcAft>
                <a:spcPts val="0"/>
              </a:spcAft>
              <a:buSzPts val="1800"/>
              <a:buChar char="–"/>
              <a:defRPr sz="1800"/>
            </a:lvl4pPr>
            <a:lvl5pPr marL="2286000" lvl="4" indent="-342900" algn="l">
              <a:lnSpc>
                <a:spcPct val="90000"/>
              </a:lnSpc>
              <a:spcBef>
                <a:spcPts val="900"/>
              </a:spcBef>
              <a:spcAft>
                <a:spcPts val="0"/>
              </a:spcAft>
              <a:buSzPts val="1800"/>
              <a:buChar char="»"/>
              <a:defRPr sz="1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8" name="Google Shape;58;p26"/>
          <p:cNvSpPr txBox="1">
            <a:spLocks noGrp="1"/>
          </p:cNvSpPr>
          <p:nvPr>
            <p:ph type="body" idx="2"/>
          </p:nvPr>
        </p:nvSpPr>
        <p:spPr>
          <a:xfrm>
            <a:off x="457200" y="3820583"/>
            <a:ext cx="3987800" cy="2152097"/>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42900" algn="l">
              <a:lnSpc>
                <a:spcPct val="90000"/>
              </a:lnSpc>
              <a:spcBef>
                <a:spcPts val="900"/>
              </a:spcBef>
              <a:spcAft>
                <a:spcPts val="0"/>
              </a:spcAft>
              <a:buSzPts val="1800"/>
              <a:buChar char="–"/>
              <a:defRPr sz="1800"/>
            </a:lvl4pPr>
            <a:lvl5pPr marL="2286000" lvl="4" indent="-342900" algn="l">
              <a:lnSpc>
                <a:spcPct val="90000"/>
              </a:lnSpc>
              <a:spcBef>
                <a:spcPts val="900"/>
              </a:spcBef>
              <a:spcAft>
                <a:spcPts val="0"/>
              </a:spcAft>
              <a:buSzPts val="1800"/>
              <a:buChar char="»"/>
              <a:defRPr sz="1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9" name="Google Shape;59;p26"/>
          <p:cNvSpPr txBox="1">
            <a:spLocks noGrp="1"/>
          </p:cNvSpPr>
          <p:nvPr>
            <p:ph type="body" idx="3"/>
          </p:nvPr>
        </p:nvSpPr>
        <p:spPr>
          <a:xfrm>
            <a:off x="4698999" y="1446236"/>
            <a:ext cx="3987799" cy="2152097"/>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42900" algn="l">
              <a:lnSpc>
                <a:spcPct val="90000"/>
              </a:lnSpc>
              <a:spcBef>
                <a:spcPts val="900"/>
              </a:spcBef>
              <a:spcAft>
                <a:spcPts val="0"/>
              </a:spcAft>
              <a:buSzPts val="1800"/>
              <a:buChar char="–"/>
              <a:defRPr sz="1800"/>
            </a:lvl4pPr>
            <a:lvl5pPr marL="2286000" lvl="4" indent="-342900" algn="l">
              <a:lnSpc>
                <a:spcPct val="90000"/>
              </a:lnSpc>
              <a:spcBef>
                <a:spcPts val="900"/>
              </a:spcBef>
              <a:spcAft>
                <a:spcPts val="0"/>
              </a:spcAft>
              <a:buSzPts val="1800"/>
              <a:buChar char="»"/>
              <a:defRPr sz="1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0" name="Google Shape;60;p26"/>
          <p:cNvSpPr txBox="1">
            <a:spLocks noGrp="1"/>
          </p:cNvSpPr>
          <p:nvPr>
            <p:ph type="body" idx="4"/>
          </p:nvPr>
        </p:nvSpPr>
        <p:spPr>
          <a:xfrm>
            <a:off x="4698999" y="3820583"/>
            <a:ext cx="3987799" cy="2152097"/>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42900" algn="l">
              <a:lnSpc>
                <a:spcPct val="90000"/>
              </a:lnSpc>
              <a:spcBef>
                <a:spcPts val="900"/>
              </a:spcBef>
              <a:spcAft>
                <a:spcPts val="0"/>
              </a:spcAft>
              <a:buSzPts val="1800"/>
              <a:buChar char="–"/>
              <a:defRPr sz="1800"/>
            </a:lvl4pPr>
            <a:lvl5pPr marL="2286000" lvl="4" indent="-342900" algn="l">
              <a:lnSpc>
                <a:spcPct val="90000"/>
              </a:lnSpc>
              <a:spcBef>
                <a:spcPts val="900"/>
              </a:spcBef>
              <a:spcAft>
                <a:spcPts val="0"/>
              </a:spcAft>
              <a:buSzPts val="1800"/>
              <a:buChar char="»"/>
              <a:defRPr sz="1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 Column">
  <p:cSld name="2 Column">
    <p:spTree>
      <p:nvGrpSpPr>
        <p:cNvPr id="1" name="Shape 61"/>
        <p:cNvGrpSpPr/>
        <p:nvPr/>
      </p:nvGrpSpPr>
      <p:grpSpPr>
        <a:xfrm>
          <a:off x="0" y="0"/>
          <a:ext cx="0" cy="0"/>
          <a:chOff x="0" y="0"/>
          <a:chExt cx="0" cy="0"/>
        </a:xfrm>
      </p:grpSpPr>
      <p:sp>
        <p:nvSpPr>
          <p:cNvPr id="62" name="Google Shape;62;p27"/>
          <p:cNvSpPr txBox="1">
            <a:spLocks noGrp="1"/>
          </p:cNvSpPr>
          <p:nvPr>
            <p:ph type="body" idx="1"/>
          </p:nvPr>
        </p:nvSpPr>
        <p:spPr>
          <a:xfrm>
            <a:off x="457200" y="1463065"/>
            <a:ext cx="3881968" cy="494851"/>
          </a:xfrm>
          <a:prstGeom prst="rect">
            <a:avLst/>
          </a:prstGeom>
          <a:solidFill>
            <a:srgbClr val="042B4A"/>
          </a:solidFill>
          <a:ln>
            <a:noFill/>
          </a:ln>
        </p:spPr>
        <p:txBody>
          <a:bodyPr spcFirstLastPara="1" wrap="square" lIns="91425" tIns="0" rIns="91425" bIns="45700" anchor="ctr" anchorCtr="0">
            <a:noAutofit/>
          </a:bodyPr>
          <a:lstStyle>
            <a:lvl1pPr marL="457200" lvl="0" indent="-228600" algn="ctr">
              <a:lnSpc>
                <a:spcPct val="90000"/>
              </a:lnSpc>
              <a:spcBef>
                <a:spcPts val="1800"/>
              </a:spcBef>
              <a:spcAft>
                <a:spcPts val="0"/>
              </a:spcAft>
              <a:buSzPts val="2000"/>
              <a:buNone/>
              <a:defRPr sz="2000" b="1">
                <a:solidFill>
                  <a:schemeClr val="lt1"/>
                </a:solidFill>
              </a:defRPr>
            </a:lvl1pPr>
            <a:lvl2pPr marL="914400" lvl="1" indent="-228600" algn="l">
              <a:lnSpc>
                <a:spcPct val="90000"/>
              </a:lnSpc>
              <a:spcBef>
                <a:spcPts val="900"/>
              </a:spcBef>
              <a:spcAft>
                <a:spcPts val="0"/>
              </a:spcAft>
              <a:buSzPts val="2000"/>
              <a:buNone/>
              <a:defRPr sz="2000" b="1"/>
            </a:lvl2pPr>
            <a:lvl3pPr marL="1371600" lvl="2" indent="-228600" algn="l">
              <a:lnSpc>
                <a:spcPct val="90000"/>
              </a:lnSpc>
              <a:spcBef>
                <a:spcPts val="900"/>
              </a:spcBef>
              <a:spcAft>
                <a:spcPts val="0"/>
              </a:spcAft>
              <a:buSzPts val="1800"/>
              <a:buNone/>
              <a:defRPr sz="1800" b="1"/>
            </a:lvl3pPr>
            <a:lvl4pPr marL="1828800" lvl="3" indent="-228600" algn="l">
              <a:lnSpc>
                <a:spcPct val="90000"/>
              </a:lnSpc>
              <a:spcBef>
                <a:spcPts val="900"/>
              </a:spcBef>
              <a:spcAft>
                <a:spcPts val="0"/>
              </a:spcAft>
              <a:buSzPts val="1600"/>
              <a:buNone/>
              <a:defRPr sz="1600" b="1"/>
            </a:lvl4pPr>
            <a:lvl5pPr marL="2286000" lvl="4" indent="-228600" algn="l">
              <a:lnSpc>
                <a:spcPct val="90000"/>
              </a:lnSpc>
              <a:spcBef>
                <a:spcPts val="9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63" name="Google Shape;63;p27"/>
          <p:cNvSpPr txBox="1">
            <a:spLocks noGrp="1"/>
          </p:cNvSpPr>
          <p:nvPr>
            <p:ph type="body" idx="2"/>
          </p:nvPr>
        </p:nvSpPr>
        <p:spPr>
          <a:xfrm>
            <a:off x="457200" y="2061479"/>
            <a:ext cx="3881967" cy="3910719"/>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17500" algn="l">
              <a:lnSpc>
                <a:spcPct val="90000"/>
              </a:lnSpc>
              <a:spcBef>
                <a:spcPts val="900"/>
              </a:spcBef>
              <a:spcAft>
                <a:spcPts val="0"/>
              </a:spcAft>
              <a:buSzPts val="1400"/>
              <a:buChar char="–"/>
              <a:defRPr sz="1400"/>
            </a:lvl4pPr>
            <a:lvl5pPr marL="2286000" lvl="4" indent="-317500" algn="l">
              <a:lnSpc>
                <a:spcPct val="90000"/>
              </a:lnSpc>
              <a:spcBef>
                <a:spcPts val="900"/>
              </a:spcBef>
              <a:spcAft>
                <a:spcPts val="0"/>
              </a:spcAft>
              <a:buSzPts val="1400"/>
              <a:buChar char="»"/>
              <a:defRPr sz="14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64" name="Google Shape;64;p27"/>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7"/>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66" name="Google Shape;66;p27"/>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67" name="Google Shape;67;p27"/>
          <p:cNvSpPr txBox="1">
            <a:spLocks noGrp="1"/>
          </p:cNvSpPr>
          <p:nvPr>
            <p:ph type="body" idx="3"/>
          </p:nvPr>
        </p:nvSpPr>
        <p:spPr>
          <a:xfrm>
            <a:off x="4804832" y="1463065"/>
            <a:ext cx="3881967" cy="494851"/>
          </a:xfrm>
          <a:prstGeom prst="rect">
            <a:avLst/>
          </a:prstGeom>
          <a:solidFill>
            <a:srgbClr val="53A4CF"/>
          </a:solidFill>
          <a:ln>
            <a:noFill/>
          </a:ln>
        </p:spPr>
        <p:txBody>
          <a:bodyPr spcFirstLastPara="1" wrap="square" lIns="91425" tIns="0" rIns="91425" bIns="45700" anchor="ctr" anchorCtr="0">
            <a:noAutofit/>
          </a:bodyPr>
          <a:lstStyle>
            <a:lvl1pPr marL="457200" lvl="0" indent="-228600" algn="ctr">
              <a:lnSpc>
                <a:spcPct val="90000"/>
              </a:lnSpc>
              <a:spcBef>
                <a:spcPts val="1800"/>
              </a:spcBef>
              <a:spcAft>
                <a:spcPts val="0"/>
              </a:spcAft>
              <a:buSzPts val="2000"/>
              <a:buNone/>
              <a:defRPr sz="2000" b="1">
                <a:solidFill>
                  <a:schemeClr val="lt1"/>
                </a:solidFill>
              </a:defRPr>
            </a:lvl1pPr>
            <a:lvl2pPr marL="914400" lvl="1" indent="-228600" algn="l">
              <a:lnSpc>
                <a:spcPct val="90000"/>
              </a:lnSpc>
              <a:spcBef>
                <a:spcPts val="900"/>
              </a:spcBef>
              <a:spcAft>
                <a:spcPts val="0"/>
              </a:spcAft>
              <a:buSzPts val="2000"/>
              <a:buNone/>
              <a:defRPr sz="2000" b="1"/>
            </a:lvl2pPr>
            <a:lvl3pPr marL="1371600" lvl="2" indent="-228600" algn="l">
              <a:lnSpc>
                <a:spcPct val="90000"/>
              </a:lnSpc>
              <a:spcBef>
                <a:spcPts val="900"/>
              </a:spcBef>
              <a:spcAft>
                <a:spcPts val="0"/>
              </a:spcAft>
              <a:buSzPts val="1800"/>
              <a:buNone/>
              <a:defRPr sz="1800" b="1"/>
            </a:lvl3pPr>
            <a:lvl4pPr marL="1828800" lvl="3" indent="-228600" algn="l">
              <a:lnSpc>
                <a:spcPct val="90000"/>
              </a:lnSpc>
              <a:spcBef>
                <a:spcPts val="900"/>
              </a:spcBef>
              <a:spcAft>
                <a:spcPts val="0"/>
              </a:spcAft>
              <a:buSzPts val="1600"/>
              <a:buNone/>
              <a:defRPr sz="1600" b="1"/>
            </a:lvl4pPr>
            <a:lvl5pPr marL="2286000" lvl="4" indent="-228600" algn="l">
              <a:lnSpc>
                <a:spcPct val="90000"/>
              </a:lnSpc>
              <a:spcBef>
                <a:spcPts val="9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68" name="Google Shape;68;p27"/>
          <p:cNvSpPr txBox="1">
            <a:spLocks noGrp="1"/>
          </p:cNvSpPr>
          <p:nvPr>
            <p:ph type="body" idx="4"/>
          </p:nvPr>
        </p:nvSpPr>
        <p:spPr>
          <a:xfrm>
            <a:off x="4804833" y="2061479"/>
            <a:ext cx="3881966" cy="3910719"/>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17500" algn="l">
              <a:lnSpc>
                <a:spcPct val="90000"/>
              </a:lnSpc>
              <a:spcBef>
                <a:spcPts val="900"/>
              </a:spcBef>
              <a:spcAft>
                <a:spcPts val="0"/>
              </a:spcAft>
              <a:buSzPts val="1400"/>
              <a:buChar char="–"/>
              <a:defRPr sz="1400"/>
            </a:lvl4pPr>
            <a:lvl5pPr marL="2286000" lvl="4" indent="-317500" algn="l">
              <a:lnSpc>
                <a:spcPct val="90000"/>
              </a:lnSpc>
              <a:spcBef>
                <a:spcPts val="900"/>
              </a:spcBef>
              <a:spcAft>
                <a:spcPts val="0"/>
              </a:spcAft>
              <a:buSzPts val="1400"/>
              <a:buChar char="»"/>
              <a:defRPr sz="14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69"/>
        <p:cNvGrpSpPr/>
        <p:nvPr/>
      </p:nvGrpSpPr>
      <p:grpSpPr>
        <a:xfrm>
          <a:off x="0" y="0"/>
          <a:ext cx="0" cy="0"/>
          <a:chOff x="0" y="0"/>
          <a:chExt cx="0" cy="0"/>
        </a:xfrm>
      </p:grpSpPr>
      <p:sp>
        <p:nvSpPr>
          <p:cNvPr id="70" name="Google Shape;70;p28"/>
          <p:cNvSpPr txBox="1">
            <a:spLocks noGrp="1"/>
          </p:cNvSpPr>
          <p:nvPr>
            <p:ph type="body" idx="1"/>
          </p:nvPr>
        </p:nvSpPr>
        <p:spPr>
          <a:xfrm>
            <a:off x="457200" y="1463064"/>
            <a:ext cx="2559051" cy="759435"/>
          </a:xfrm>
          <a:prstGeom prst="rect">
            <a:avLst/>
          </a:prstGeom>
          <a:solidFill>
            <a:srgbClr val="042B4A"/>
          </a:solidFill>
          <a:ln>
            <a:noFill/>
          </a:ln>
        </p:spPr>
        <p:txBody>
          <a:bodyPr spcFirstLastPara="1" wrap="square" lIns="91425" tIns="0" rIns="91425" bIns="45700" anchor="ctr" anchorCtr="0">
            <a:noAutofit/>
          </a:bodyPr>
          <a:lstStyle>
            <a:lvl1pPr marL="457200" lvl="0" indent="-228600" algn="ctr">
              <a:lnSpc>
                <a:spcPct val="90000"/>
              </a:lnSpc>
              <a:spcBef>
                <a:spcPts val="1800"/>
              </a:spcBef>
              <a:spcAft>
                <a:spcPts val="0"/>
              </a:spcAft>
              <a:buSzPts val="2000"/>
              <a:buNone/>
              <a:defRPr sz="2000" b="1">
                <a:solidFill>
                  <a:schemeClr val="lt1"/>
                </a:solidFill>
              </a:defRPr>
            </a:lvl1pPr>
            <a:lvl2pPr marL="914400" lvl="1" indent="-228600" algn="l">
              <a:lnSpc>
                <a:spcPct val="90000"/>
              </a:lnSpc>
              <a:spcBef>
                <a:spcPts val="900"/>
              </a:spcBef>
              <a:spcAft>
                <a:spcPts val="0"/>
              </a:spcAft>
              <a:buSzPts val="2000"/>
              <a:buNone/>
              <a:defRPr sz="2000" b="1"/>
            </a:lvl2pPr>
            <a:lvl3pPr marL="1371600" lvl="2" indent="-228600" algn="l">
              <a:lnSpc>
                <a:spcPct val="90000"/>
              </a:lnSpc>
              <a:spcBef>
                <a:spcPts val="900"/>
              </a:spcBef>
              <a:spcAft>
                <a:spcPts val="0"/>
              </a:spcAft>
              <a:buSzPts val="1800"/>
              <a:buNone/>
              <a:defRPr sz="1800" b="1"/>
            </a:lvl3pPr>
            <a:lvl4pPr marL="1828800" lvl="3" indent="-228600" algn="l">
              <a:lnSpc>
                <a:spcPct val="90000"/>
              </a:lnSpc>
              <a:spcBef>
                <a:spcPts val="900"/>
              </a:spcBef>
              <a:spcAft>
                <a:spcPts val="0"/>
              </a:spcAft>
              <a:buSzPts val="1600"/>
              <a:buNone/>
              <a:defRPr sz="1600" b="1"/>
            </a:lvl4pPr>
            <a:lvl5pPr marL="2286000" lvl="4" indent="-228600" algn="l">
              <a:lnSpc>
                <a:spcPct val="90000"/>
              </a:lnSpc>
              <a:spcBef>
                <a:spcPts val="9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71" name="Google Shape;71;p28"/>
          <p:cNvSpPr txBox="1">
            <a:spLocks noGrp="1"/>
          </p:cNvSpPr>
          <p:nvPr>
            <p:ph type="body" idx="2"/>
          </p:nvPr>
        </p:nvSpPr>
        <p:spPr>
          <a:xfrm>
            <a:off x="457201" y="2328332"/>
            <a:ext cx="2559050" cy="3643865"/>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17500" algn="l">
              <a:lnSpc>
                <a:spcPct val="90000"/>
              </a:lnSpc>
              <a:spcBef>
                <a:spcPts val="900"/>
              </a:spcBef>
              <a:spcAft>
                <a:spcPts val="0"/>
              </a:spcAft>
              <a:buSzPts val="1400"/>
              <a:buChar char="–"/>
              <a:defRPr sz="1400"/>
            </a:lvl4pPr>
            <a:lvl5pPr marL="2286000" lvl="4" indent="-317500" algn="l">
              <a:lnSpc>
                <a:spcPct val="90000"/>
              </a:lnSpc>
              <a:spcBef>
                <a:spcPts val="900"/>
              </a:spcBef>
              <a:spcAft>
                <a:spcPts val="0"/>
              </a:spcAft>
              <a:buSzPts val="1400"/>
              <a:buChar char="»"/>
              <a:defRPr sz="14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72" name="Google Shape;72;p28"/>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8"/>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74" name="Google Shape;74;p28"/>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75" name="Google Shape;75;p28"/>
          <p:cNvSpPr txBox="1">
            <a:spLocks noGrp="1"/>
          </p:cNvSpPr>
          <p:nvPr>
            <p:ph type="body" idx="3"/>
          </p:nvPr>
        </p:nvSpPr>
        <p:spPr>
          <a:xfrm>
            <a:off x="6127748" y="1463064"/>
            <a:ext cx="2559051" cy="759435"/>
          </a:xfrm>
          <a:prstGeom prst="rect">
            <a:avLst/>
          </a:prstGeom>
          <a:solidFill>
            <a:srgbClr val="7D3379"/>
          </a:solidFill>
          <a:ln>
            <a:noFill/>
          </a:ln>
        </p:spPr>
        <p:txBody>
          <a:bodyPr spcFirstLastPara="1" wrap="square" lIns="91425" tIns="0" rIns="91425" bIns="45700" anchor="ctr" anchorCtr="0">
            <a:noAutofit/>
          </a:bodyPr>
          <a:lstStyle>
            <a:lvl1pPr marL="457200" lvl="0" indent="-228600" algn="ctr">
              <a:lnSpc>
                <a:spcPct val="90000"/>
              </a:lnSpc>
              <a:spcBef>
                <a:spcPts val="1800"/>
              </a:spcBef>
              <a:spcAft>
                <a:spcPts val="0"/>
              </a:spcAft>
              <a:buSzPts val="2000"/>
              <a:buNone/>
              <a:defRPr sz="2000" b="1">
                <a:solidFill>
                  <a:schemeClr val="lt1"/>
                </a:solidFill>
              </a:defRPr>
            </a:lvl1pPr>
            <a:lvl2pPr marL="914400" lvl="1" indent="-228600" algn="l">
              <a:lnSpc>
                <a:spcPct val="90000"/>
              </a:lnSpc>
              <a:spcBef>
                <a:spcPts val="900"/>
              </a:spcBef>
              <a:spcAft>
                <a:spcPts val="0"/>
              </a:spcAft>
              <a:buSzPts val="2000"/>
              <a:buNone/>
              <a:defRPr sz="2000" b="1"/>
            </a:lvl2pPr>
            <a:lvl3pPr marL="1371600" lvl="2" indent="-228600" algn="l">
              <a:lnSpc>
                <a:spcPct val="90000"/>
              </a:lnSpc>
              <a:spcBef>
                <a:spcPts val="900"/>
              </a:spcBef>
              <a:spcAft>
                <a:spcPts val="0"/>
              </a:spcAft>
              <a:buSzPts val="1800"/>
              <a:buNone/>
              <a:defRPr sz="1800" b="1"/>
            </a:lvl3pPr>
            <a:lvl4pPr marL="1828800" lvl="3" indent="-228600" algn="l">
              <a:lnSpc>
                <a:spcPct val="90000"/>
              </a:lnSpc>
              <a:spcBef>
                <a:spcPts val="900"/>
              </a:spcBef>
              <a:spcAft>
                <a:spcPts val="0"/>
              </a:spcAft>
              <a:buSzPts val="1600"/>
              <a:buNone/>
              <a:defRPr sz="1600" b="1"/>
            </a:lvl4pPr>
            <a:lvl5pPr marL="2286000" lvl="4" indent="-228600" algn="l">
              <a:lnSpc>
                <a:spcPct val="90000"/>
              </a:lnSpc>
              <a:spcBef>
                <a:spcPts val="9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76" name="Google Shape;76;p28"/>
          <p:cNvSpPr txBox="1">
            <a:spLocks noGrp="1"/>
          </p:cNvSpPr>
          <p:nvPr>
            <p:ph type="body" idx="4"/>
          </p:nvPr>
        </p:nvSpPr>
        <p:spPr>
          <a:xfrm>
            <a:off x="6127749" y="2328332"/>
            <a:ext cx="2559050" cy="3643865"/>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17500" algn="l">
              <a:lnSpc>
                <a:spcPct val="90000"/>
              </a:lnSpc>
              <a:spcBef>
                <a:spcPts val="900"/>
              </a:spcBef>
              <a:spcAft>
                <a:spcPts val="0"/>
              </a:spcAft>
              <a:buSzPts val="1400"/>
              <a:buChar char="–"/>
              <a:defRPr sz="1400"/>
            </a:lvl4pPr>
            <a:lvl5pPr marL="2286000" lvl="4" indent="-317500" algn="l">
              <a:lnSpc>
                <a:spcPct val="90000"/>
              </a:lnSpc>
              <a:spcBef>
                <a:spcPts val="900"/>
              </a:spcBef>
              <a:spcAft>
                <a:spcPts val="0"/>
              </a:spcAft>
              <a:buSzPts val="1400"/>
              <a:buChar char="»"/>
              <a:defRPr sz="14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77" name="Google Shape;77;p28"/>
          <p:cNvSpPr txBox="1">
            <a:spLocks noGrp="1"/>
          </p:cNvSpPr>
          <p:nvPr>
            <p:ph type="body" idx="5"/>
          </p:nvPr>
        </p:nvSpPr>
        <p:spPr>
          <a:xfrm>
            <a:off x="3276600" y="1463064"/>
            <a:ext cx="2559051" cy="759435"/>
          </a:xfrm>
          <a:prstGeom prst="rect">
            <a:avLst/>
          </a:prstGeom>
          <a:solidFill>
            <a:srgbClr val="53A4CF"/>
          </a:solidFill>
          <a:ln>
            <a:noFill/>
          </a:ln>
        </p:spPr>
        <p:txBody>
          <a:bodyPr spcFirstLastPara="1" wrap="square" lIns="91425" tIns="0" rIns="91425" bIns="45700" anchor="ctr" anchorCtr="0">
            <a:noAutofit/>
          </a:bodyPr>
          <a:lstStyle>
            <a:lvl1pPr marL="457200" lvl="0" indent="-228600" algn="ctr">
              <a:lnSpc>
                <a:spcPct val="90000"/>
              </a:lnSpc>
              <a:spcBef>
                <a:spcPts val="1800"/>
              </a:spcBef>
              <a:spcAft>
                <a:spcPts val="0"/>
              </a:spcAft>
              <a:buSzPts val="2000"/>
              <a:buNone/>
              <a:defRPr sz="2000" b="1">
                <a:solidFill>
                  <a:schemeClr val="lt1"/>
                </a:solidFill>
              </a:defRPr>
            </a:lvl1pPr>
            <a:lvl2pPr marL="914400" lvl="1" indent="-228600" algn="l">
              <a:lnSpc>
                <a:spcPct val="90000"/>
              </a:lnSpc>
              <a:spcBef>
                <a:spcPts val="900"/>
              </a:spcBef>
              <a:spcAft>
                <a:spcPts val="0"/>
              </a:spcAft>
              <a:buSzPts val="2000"/>
              <a:buNone/>
              <a:defRPr sz="2000" b="1"/>
            </a:lvl2pPr>
            <a:lvl3pPr marL="1371600" lvl="2" indent="-228600" algn="l">
              <a:lnSpc>
                <a:spcPct val="90000"/>
              </a:lnSpc>
              <a:spcBef>
                <a:spcPts val="900"/>
              </a:spcBef>
              <a:spcAft>
                <a:spcPts val="0"/>
              </a:spcAft>
              <a:buSzPts val="1800"/>
              <a:buNone/>
              <a:defRPr sz="1800" b="1"/>
            </a:lvl3pPr>
            <a:lvl4pPr marL="1828800" lvl="3" indent="-228600" algn="l">
              <a:lnSpc>
                <a:spcPct val="90000"/>
              </a:lnSpc>
              <a:spcBef>
                <a:spcPts val="900"/>
              </a:spcBef>
              <a:spcAft>
                <a:spcPts val="0"/>
              </a:spcAft>
              <a:buSzPts val="1600"/>
              <a:buNone/>
              <a:defRPr sz="1600" b="1"/>
            </a:lvl4pPr>
            <a:lvl5pPr marL="2286000" lvl="4" indent="-228600" algn="l">
              <a:lnSpc>
                <a:spcPct val="90000"/>
              </a:lnSpc>
              <a:spcBef>
                <a:spcPts val="9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78" name="Google Shape;78;p28"/>
          <p:cNvSpPr txBox="1">
            <a:spLocks noGrp="1"/>
          </p:cNvSpPr>
          <p:nvPr>
            <p:ph type="body" idx="6"/>
          </p:nvPr>
        </p:nvSpPr>
        <p:spPr>
          <a:xfrm>
            <a:off x="3276601" y="2328332"/>
            <a:ext cx="2559050" cy="3643865"/>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17500" algn="l">
              <a:lnSpc>
                <a:spcPct val="90000"/>
              </a:lnSpc>
              <a:spcBef>
                <a:spcPts val="900"/>
              </a:spcBef>
              <a:spcAft>
                <a:spcPts val="0"/>
              </a:spcAft>
              <a:buSzPts val="1400"/>
              <a:buChar char="–"/>
              <a:defRPr sz="1400"/>
            </a:lvl4pPr>
            <a:lvl5pPr marL="2286000" lvl="4" indent="-317500" algn="l">
              <a:lnSpc>
                <a:spcPct val="90000"/>
              </a:lnSpc>
              <a:spcBef>
                <a:spcPts val="900"/>
              </a:spcBef>
              <a:spcAft>
                <a:spcPts val="0"/>
              </a:spcAft>
              <a:buSzPts val="1400"/>
              <a:buChar char="»"/>
              <a:defRPr sz="14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9"/>
          <p:cNvSpPr/>
          <p:nvPr/>
        </p:nvSpPr>
        <p:spPr>
          <a:xfrm>
            <a:off x="0" y="1"/>
            <a:ext cx="9144000" cy="122710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9"/>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FFFFFF"/>
              </a:buClr>
              <a:buSzPts val="3600"/>
              <a:buFont typeface="Calibri"/>
              <a:buNone/>
              <a:defRPr sz="36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9"/>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3" name="Google Shape;13;p19"/>
          <p:cNvSpPr txBox="1">
            <a:spLocks noGrp="1"/>
          </p:cNvSpPr>
          <p:nvPr>
            <p:ph type="body" idx="1"/>
          </p:nvPr>
        </p:nvSpPr>
        <p:spPr>
          <a:xfrm>
            <a:off x="457200" y="1446235"/>
            <a:ext cx="8229600" cy="4525963"/>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800"/>
              </a:spcBef>
              <a:spcAft>
                <a:spcPts val="0"/>
              </a:spcAft>
              <a:buClr>
                <a:schemeClr val="dk1"/>
              </a:buClr>
              <a:buSzPts val="2800"/>
              <a:buFont typeface="Arial"/>
              <a:buChar char="•"/>
              <a:defRPr sz="2800" b="0" i="0" u="none" strike="noStrike" cap="none">
                <a:solidFill>
                  <a:schemeClr val="dk2"/>
                </a:solidFill>
                <a:latin typeface="Calibri"/>
                <a:ea typeface="Calibri"/>
                <a:cs typeface="Calibri"/>
                <a:sym typeface="Calibri"/>
              </a:defRPr>
            </a:lvl1pPr>
            <a:lvl2pPr marL="914400" marR="0" lvl="1" indent="-381000" algn="l" rtl="0">
              <a:lnSpc>
                <a:spcPct val="90000"/>
              </a:lnSpc>
              <a:spcBef>
                <a:spcPts val="900"/>
              </a:spcBef>
              <a:spcAft>
                <a:spcPts val="0"/>
              </a:spcAft>
              <a:buClr>
                <a:schemeClr val="dk1"/>
              </a:buClr>
              <a:buSzPts val="2400"/>
              <a:buFont typeface="Merriweather Sans"/>
              <a:buChar char="–"/>
              <a:defRPr sz="2400" b="0" i="0" u="none" strike="noStrike" cap="none">
                <a:solidFill>
                  <a:schemeClr val="dk2"/>
                </a:solidFill>
                <a:latin typeface="Calibri"/>
                <a:ea typeface="Calibri"/>
                <a:cs typeface="Calibri"/>
                <a:sym typeface="Calibri"/>
              </a:defRPr>
            </a:lvl2pPr>
            <a:lvl3pPr marL="1371600" marR="0" lvl="2" indent="-355600"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3pPr>
            <a:lvl4pPr marL="1828800" marR="0" lvl="3" indent="-355600" algn="l" rtl="0">
              <a:lnSpc>
                <a:spcPct val="90000"/>
              </a:lnSpc>
              <a:spcBef>
                <a:spcPts val="900"/>
              </a:spcBef>
              <a:spcAft>
                <a:spcPts val="0"/>
              </a:spcAft>
              <a:buClr>
                <a:schemeClr val="dk1"/>
              </a:buClr>
              <a:buSzPts val="2000"/>
              <a:buFont typeface="Merriweather Sans"/>
              <a:buChar char="–"/>
              <a:defRPr sz="2000" b="0" i="0" u="none" strike="noStrike" cap="none">
                <a:solidFill>
                  <a:schemeClr val="dk2"/>
                </a:solidFill>
                <a:latin typeface="Calibri"/>
                <a:ea typeface="Calibri"/>
                <a:cs typeface="Calibri"/>
                <a:sym typeface="Calibri"/>
              </a:defRPr>
            </a:lvl4pPr>
            <a:lvl5pPr marL="2286000" marR="0" lvl="4" indent="-355600"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cxnSp>
        <p:nvCxnSpPr>
          <p:cNvPr id="14" name="Google Shape;14;p19"/>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cxnSp>
        <p:nvCxnSpPr>
          <p:cNvPr id="15" name="Google Shape;15;p19"/>
          <p:cNvCxnSpPr/>
          <p:nvPr/>
        </p:nvCxnSpPr>
        <p:spPr>
          <a:xfrm>
            <a:off x="0" y="6200016"/>
            <a:ext cx="9144000" cy="0"/>
          </a:xfrm>
          <a:prstGeom prst="straightConnector1">
            <a:avLst/>
          </a:prstGeom>
          <a:noFill/>
          <a:ln w="12700" cap="flat" cmpd="sng">
            <a:solidFill>
              <a:schemeClr val="dk1"/>
            </a:solidFill>
            <a:prstDash val="solid"/>
            <a:round/>
            <a:headEnd type="none" w="sm" len="sm"/>
            <a:tailEnd type="none" w="sm" len="sm"/>
          </a:ln>
        </p:spPr>
      </p:cxnSp>
      <p:sp>
        <p:nvSpPr>
          <p:cNvPr id="16" name="Google Shape;16;p19"/>
          <p:cNvSpPr/>
          <p:nvPr/>
        </p:nvSpPr>
        <p:spPr>
          <a:xfrm>
            <a:off x="7926917" y="2"/>
            <a:ext cx="739678" cy="1217082"/>
          </a:xfrm>
          <a:prstGeom prst="rtTriangle">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 name="Google Shape;17;p19"/>
          <p:cNvSpPr/>
          <p:nvPr/>
        </p:nvSpPr>
        <p:spPr>
          <a:xfrm rot="10800000">
            <a:off x="8120302" y="-14108"/>
            <a:ext cx="1039087" cy="1241210"/>
          </a:xfrm>
          <a:prstGeom prst="rtTriangle">
            <a:avLst/>
          </a:prstGeom>
          <a:solidFill>
            <a:srgbClr val="45A78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 name="Google Shape;18;p19"/>
          <p:cNvPicPr preferRelativeResize="0"/>
          <p:nvPr/>
        </p:nvPicPr>
        <p:blipFill rotWithShape="1">
          <a:blip r:embed="rId17">
            <a:alphaModFix/>
          </a:blip>
          <a:srcRect l="1785" t="14556" r="3568" b="12388"/>
          <a:stretch/>
        </p:blipFill>
        <p:spPr>
          <a:xfrm>
            <a:off x="38501" y="6285297"/>
            <a:ext cx="2040556" cy="47163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
          <p:cNvSpPr/>
          <p:nvPr/>
        </p:nvSpPr>
        <p:spPr>
          <a:xfrm>
            <a:off x="779400" y="553225"/>
            <a:ext cx="7055700" cy="2400617"/>
          </a:xfrm>
          <a:prstGeom prst="rect">
            <a:avLst/>
          </a:prstGeom>
          <a:noFill/>
          <a:ln>
            <a:noFill/>
          </a:ln>
        </p:spPr>
        <p:txBody>
          <a:bodyPr spcFirstLastPara="1" wrap="square" lIns="91425" tIns="45700" rIns="91425" bIns="45700" anchor="t" anchorCtr="0">
            <a:spAutoFit/>
          </a:bodyPr>
          <a:lstStyle/>
          <a:p>
            <a:pPr lvl="0" algn="ctr">
              <a:buSzPts val="5000"/>
            </a:pPr>
            <a:r>
              <a:rPr lang="zh-CN" altLang="en-US" sz="5000" b="1" dirty="0">
                <a:solidFill>
                  <a:schemeClr val="lt1"/>
                </a:solidFill>
                <a:latin typeface="+mj-ea"/>
                <a:ea typeface="+mj-ea"/>
                <a:cs typeface="Calibri"/>
                <a:sym typeface="Calibri"/>
              </a:rPr>
              <a:t>欢迎参加再就业服务和资格评估（</a:t>
            </a:r>
            <a:r>
              <a:rPr lang="en-US" altLang="zh-CN" sz="5000" b="1" dirty="0">
                <a:solidFill>
                  <a:schemeClr val="lt1"/>
                </a:solidFill>
                <a:latin typeface="+mj-ea"/>
                <a:ea typeface="+mj-ea"/>
                <a:cs typeface="Calibri"/>
                <a:sym typeface="Calibri"/>
              </a:rPr>
              <a:t>RESEA</a:t>
            </a:r>
            <a:r>
              <a:rPr lang="zh-CN" altLang="en-US" sz="5000" b="1" dirty="0">
                <a:solidFill>
                  <a:schemeClr val="lt1"/>
                </a:solidFill>
                <a:latin typeface="+mj-ea"/>
                <a:ea typeface="+mj-ea"/>
                <a:cs typeface="Calibri"/>
                <a:sym typeface="Calibri"/>
              </a:rPr>
              <a:t>）培训过程</a:t>
            </a:r>
            <a:endParaRPr sz="5000" b="1" i="0" u="none" strike="noStrike" cap="none" dirty="0">
              <a:solidFill>
                <a:schemeClr val="lt1"/>
              </a:solidFill>
              <a:latin typeface="+mj-ea"/>
              <a:ea typeface="+mj-ea"/>
              <a:cs typeface="Calibri"/>
              <a:sym typeface="Calibri"/>
            </a:endParaRPr>
          </a:p>
        </p:txBody>
      </p:sp>
      <p:pic>
        <p:nvPicPr>
          <p:cNvPr id="116" name="Google Shape;116;p1"/>
          <p:cNvPicPr preferRelativeResize="0"/>
          <p:nvPr/>
        </p:nvPicPr>
        <p:blipFill rotWithShape="1">
          <a:blip r:embed="rId3">
            <a:alphaModFix/>
          </a:blip>
          <a:srcRect/>
          <a:stretch/>
        </p:blipFill>
        <p:spPr>
          <a:xfrm>
            <a:off x="4436075" y="4945036"/>
            <a:ext cx="4541178" cy="1359739"/>
          </a:xfrm>
          <a:prstGeom prst="rect">
            <a:avLst/>
          </a:prstGeom>
          <a:noFill/>
          <a:ln>
            <a:noFill/>
          </a:ln>
        </p:spPr>
      </p:pic>
      <p:pic>
        <p:nvPicPr>
          <p:cNvPr id="117" name="Google Shape;117;p1"/>
          <p:cNvPicPr preferRelativeResize="0"/>
          <p:nvPr/>
        </p:nvPicPr>
        <p:blipFill rotWithShape="1">
          <a:blip r:embed="rId4">
            <a:alphaModFix/>
          </a:blip>
          <a:srcRect/>
          <a:stretch/>
        </p:blipFill>
        <p:spPr>
          <a:xfrm>
            <a:off x="779388" y="4722947"/>
            <a:ext cx="2396638" cy="165658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g8495aff0d0_0_36"/>
          <p:cNvSpPr txBox="1">
            <a:spLocks noGrp="1"/>
          </p:cNvSpPr>
          <p:nvPr>
            <p:ph type="title"/>
          </p:nvPr>
        </p:nvSpPr>
        <p:spPr>
          <a:xfrm>
            <a:off x="1100700" y="76189"/>
            <a:ext cx="7131000" cy="954300"/>
          </a:xfrm>
          <a:prstGeom prst="rect">
            <a:avLst/>
          </a:prstGeom>
          <a:noFill/>
          <a:ln>
            <a:noFill/>
          </a:ln>
        </p:spPr>
        <p:txBody>
          <a:bodyPr spcFirstLastPara="1" wrap="square" lIns="91425" tIns="45700" rIns="91425" bIns="45700" anchor="ctr" anchorCtr="0">
            <a:noAutofit/>
          </a:bodyPr>
          <a:lstStyle/>
          <a:p>
            <a:pPr lvl="0" algn="ctr"/>
            <a:r>
              <a:rPr lang="zh-CN" altLang="en-US" b="1" dirty="0">
                <a:latin typeface="+mj-ea"/>
                <a:ea typeface="+mj-ea"/>
              </a:rPr>
              <a:t>利用劳动力市场信息的目的</a:t>
            </a:r>
            <a:r>
              <a:rPr lang="en-US" b="1" dirty="0">
                <a:latin typeface="+mj-ea"/>
                <a:ea typeface="+mj-ea"/>
              </a:rPr>
              <a:t>(LMI)</a:t>
            </a:r>
            <a:endParaRPr b="1" dirty="0">
              <a:latin typeface="+mj-ea"/>
              <a:ea typeface="+mj-ea"/>
            </a:endParaRPr>
          </a:p>
        </p:txBody>
      </p:sp>
      <p:sp>
        <p:nvSpPr>
          <p:cNvPr id="189" name="Google Shape;189;g8495aff0d0_0_36"/>
          <p:cNvSpPr txBox="1">
            <a:spLocks noGrp="1"/>
          </p:cNvSpPr>
          <p:nvPr>
            <p:ph type="body" idx="1"/>
          </p:nvPr>
        </p:nvSpPr>
        <p:spPr>
          <a:xfrm>
            <a:off x="302100" y="1406300"/>
            <a:ext cx="8728200" cy="4509000"/>
          </a:xfrm>
          <a:prstGeom prst="rect">
            <a:avLst/>
          </a:prstGeom>
          <a:noFill/>
          <a:ln>
            <a:noFill/>
          </a:ln>
        </p:spPr>
        <p:txBody>
          <a:bodyPr spcFirstLastPara="1" wrap="square" lIns="91425" tIns="45700" rIns="91425" bIns="45700" anchor="t" anchorCtr="0">
            <a:noAutofit/>
          </a:bodyPr>
          <a:lstStyle/>
          <a:p>
            <a:pPr marL="0" lvl="0" indent="0">
              <a:lnSpc>
                <a:spcPct val="100000"/>
              </a:lnSpc>
              <a:spcBef>
                <a:spcPts val="0"/>
              </a:spcBef>
              <a:buNone/>
            </a:pPr>
            <a:r>
              <a:rPr lang="en-US" sz="2400" b="1" dirty="0">
                <a:latin typeface="+mj-ea"/>
                <a:ea typeface="+mj-ea"/>
              </a:rPr>
              <a:t>LMI</a:t>
            </a:r>
            <a:r>
              <a:rPr lang="zh-CN" altLang="en-US" sz="2400" b="1" dirty="0">
                <a:latin typeface="+mj-ea"/>
                <a:ea typeface="+mj-ea"/>
              </a:rPr>
              <a:t>是什么</a:t>
            </a:r>
            <a:r>
              <a:rPr lang="en-US" sz="2400" b="1" dirty="0"/>
              <a:t>?</a:t>
            </a:r>
            <a:endParaRPr sz="2400" b="1" dirty="0"/>
          </a:p>
          <a:p>
            <a:pPr marL="0" lvl="0" indent="0">
              <a:lnSpc>
                <a:spcPct val="100000"/>
              </a:lnSpc>
              <a:spcBef>
                <a:spcPts val="0"/>
              </a:spcBef>
              <a:buNone/>
            </a:pPr>
            <a:r>
              <a:rPr lang="en-US" altLang="zh-CN" sz="2400" dirty="0">
                <a:latin typeface="+mj-ea"/>
                <a:ea typeface="+mj-ea"/>
              </a:rPr>
              <a:t>LMI</a:t>
            </a:r>
            <a:r>
              <a:rPr lang="zh-CN" altLang="en-US" sz="2400" dirty="0">
                <a:latin typeface="+mj-ea"/>
                <a:ea typeface="+mj-ea"/>
              </a:rPr>
              <a:t>是劳动力市场的研究</a:t>
            </a:r>
            <a:r>
              <a:rPr lang="en-US" altLang="zh-CN" sz="2400" dirty="0">
                <a:latin typeface="+mj-ea"/>
                <a:ea typeface="+mj-ea"/>
              </a:rPr>
              <a:t>,</a:t>
            </a:r>
            <a:r>
              <a:rPr lang="zh-CN" altLang="en-US" sz="2400" dirty="0">
                <a:latin typeface="+mj-ea"/>
                <a:ea typeface="+mj-ea"/>
              </a:rPr>
              <a:t>了解您的职业在劳动力市场中的适合</a:t>
            </a:r>
            <a:r>
              <a:rPr lang="vi-VN" altLang="zh-CN" sz="2400" dirty="0">
                <a:latin typeface="+mj-ea"/>
                <a:ea typeface="+mj-ea"/>
              </a:rPr>
              <a:t>  </a:t>
            </a:r>
            <a:r>
              <a:rPr lang="zh-CN" altLang="en-US" sz="2400" dirty="0">
                <a:latin typeface="+mj-ea"/>
                <a:ea typeface="+mj-ea"/>
              </a:rPr>
              <a:t>性</a:t>
            </a:r>
            <a:r>
              <a:rPr lang="en-US" altLang="zh-CN" sz="2400" dirty="0">
                <a:latin typeface="+mj-ea"/>
                <a:ea typeface="+mj-ea"/>
              </a:rPr>
              <a:t>.</a:t>
            </a:r>
          </a:p>
          <a:p>
            <a:pPr marL="0" lvl="0" indent="0">
              <a:lnSpc>
                <a:spcPct val="100000"/>
              </a:lnSpc>
              <a:spcBef>
                <a:spcPts val="0"/>
              </a:spcBef>
              <a:buNone/>
            </a:pPr>
            <a:endParaRPr lang="en-US" sz="2400" b="1" dirty="0"/>
          </a:p>
          <a:p>
            <a:pPr marL="0" lvl="0" indent="0">
              <a:lnSpc>
                <a:spcPct val="100000"/>
              </a:lnSpc>
              <a:spcBef>
                <a:spcPts val="0"/>
              </a:spcBef>
              <a:buNone/>
            </a:pPr>
            <a:r>
              <a:rPr lang="zh-CN" altLang="en-US" sz="2400" b="1" dirty="0">
                <a:latin typeface="+mj-ea"/>
                <a:ea typeface="+mj-ea"/>
              </a:rPr>
              <a:t>为什么使用</a:t>
            </a:r>
            <a:r>
              <a:rPr lang="en-US" altLang="zh-CN" sz="2400" b="1" dirty="0">
                <a:latin typeface="+mj-ea"/>
                <a:ea typeface="+mj-ea"/>
              </a:rPr>
              <a:t>LM</a:t>
            </a:r>
            <a:r>
              <a:rPr lang="vi-VN" altLang="zh-CN" sz="2400" b="1" dirty="0">
                <a:latin typeface="+mj-ea"/>
                <a:ea typeface="+mj-ea"/>
              </a:rPr>
              <a:t>I</a:t>
            </a:r>
            <a:r>
              <a:rPr lang="zh-CN" altLang="en-US" sz="2400" b="1" dirty="0">
                <a:latin typeface="+mj-ea"/>
                <a:ea typeface="+mj-ea"/>
              </a:rPr>
              <a:t>在求职中</a:t>
            </a:r>
            <a:r>
              <a:rPr lang="en-US" sz="2400" b="1" dirty="0">
                <a:latin typeface="+mj-ea"/>
                <a:ea typeface="+mj-ea"/>
              </a:rPr>
              <a:t>?</a:t>
            </a:r>
            <a:endParaRPr sz="2400" b="1" dirty="0">
              <a:latin typeface="+mj-ea"/>
              <a:ea typeface="+mj-ea"/>
            </a:endParaRPr>
          </a:p>
          <a:p>
            <a:pPr marL="0" lvl="0" indent="0">
              <a:lnSpc>
                <a:spcPct val="100000"/>
              </a:lnSpc>
              <a:spcBef>
                <a:spcPts val="0"/>
              </a:spcBef>
              <a:buNone/>
            </a:pPr>
            <a:r>
              <a:rPr lang="zh-CN" altLang="en-US" sz="2400" dirty="0">
                <a:latin typeface="+mj-ea"/>
                <a:ea typeface="+mj-ea"/>
              </a:rPr>
              <a:t>它回答问题以帮助您做出更好</a:t>
            </a:r>
            <a:r>
              <a:rPr lang="en-US" altLang="zh-CN" sz="2400" dirty="0">
                <a:latin typeface="+mj-ea"/>
                <a:ea typeface="+mj-ea"/>
              </a:rPr>
              <a:t>,</a:t>
            </a:r>
            <a:r>
              <a:rPr lang="zh-CN" altLang="en-US" sz="2400" dirty="0">
                <a:latin typeface="+mj-ea"/>
                <a:ea typeface="+mj-ea"/>
              </a:rPr>
              <a:t>更明智的决策</a:t>
            </a:r>
            <a:r>
              <a:rPr lang="en-US" altLang="zh-CN" sz="2400" dirty="0"/>
              <a:t>.</a:t>
            </a:r>
          </a:p>
          <a:p>
            <a:pPr marL="0" lvl="0" indent="0">
              <a:lnSpc>
                <a:spcPct val="100000"/>
              </a:lnSpc>
              <a:spcBef>
                <a:spcPts val="0"/>
              </a:spcBef>
              <a:buNone/>
            </a:pPr>
            <a:endParaRPr sz="2400" dirty="0"/>
          </a:p>
          <a:p>
            <a:pPr marL="0" lvl="0" indent="0">
              <a:lnSpc>
                <a:spcPct val="100000"/>
              </a:lnSpc>
              <a:spcBef>
                <a:spcPts val="0"/>
              </a:spcBef>
              <a:buNone/>
            </a:pPr>
            <a:r>
              <a:rPr lang="en-US" altLang="zh-CN" sz="2400" dirty="0">
                <a:latin typeface="+mj-ea"/>
                <a:ea typeface="+mj-ea"/>
              </a:rPr>
              <a:t>LMI</a:t>
            </a:r>
            <a:r>
              <a:rPr lang="zh-CN" altLang="en-US" sz="2400" dirty="0">
                <a:latin typeface="+mj-ea"/>
                <a:ea typeface="+mj-ea"/>
              </a:rPr>
              <a:t>可以帮助您评估知识</a:t>
            </a:r>
            <a:r>
              <a:rPr lang="en-US" altLang="zh-CN" sz="2400" dirty="0">
                <a:latin typeface="+mj-ea"/>
                <a:ea typeface="+mj-ea"/>
              </a:rPr>
              <a:t>,</a:t>
            </a:r>
            <a:r>
              <a:rPr lang="zh-CN" altLang="en-US" sz="2400" dirty="0">
                <a:latin typeface="+mj-ea"/>
                <a:ea typeface="+mj-ea"/>
              </a:rPr>
              <a:t>技能</a:t>
            </a:r>
            <a:r>
              <a:rPr lang="en-US" altLang="zh-CN" sz="2400" dirty="0">
                <a:latin typeface="+mj-ea"/>
                <a:ea typeface="+mj-ea"/>
              </a:rPr>
              <a:t>,</a:t>
            </a:r>
            <a:r>
              <a:rPr lang="zh-CN" altLang="en-US" sz="2400" dirty="0">
                <a:latin typeface="+mj-ea"/>
                <a:ea typeface="+mj-ea"/>
              </a:rPr>
              <a:t>能力</a:t>
            </a:r>
            <a:r>
              <a:rPr lang="en-US" altLang="zh-CN" sz="2400" dirty="0">
                <a:latin typeface="+mj-ea"/>
                <a:ea typeface="+mj-ea"/>
              </a:rPr>
              <a:t>,</a:t>
            </a:r>
            <a:r>
              <a:rPr lang="zh-CN" altLang="en-US" sz="2400" dirty="0">
                <a:latin typeface="+mj-ea"/>
                <a:ea typeface="+mj-ea"/>
              </a:rPr>
              <a:t>价值和兴趣</a:t>
            </a:r>
            <a:r>
              <a:rPr lang="en-US" altLang="zh-CN" sz="2400" dirty="0">
                <a:latin typeface="+mj-ea"/>
                <a:ea typeface="+mj-ea"/>
              </a:rPr>
              <a:t>,</a:t>
            </a:r>
            <a:r>
              <a:rPr lang="zh-CN" altLang="en-US" sz="2400" dirty="0">
                <a:latin typeface="+mj-ea"/>
                <a:ea typeface="+mj-ea"/>
              </a:rPr>
              <a:t>以帮助您完成求职过程</a:t>
            </a:r>
            <a:r>
              <a:rPr lang="en-US" sz="2400" dirty="0">
                <a:latin typeface="+mj-ea"/>
                <a:ea typeface="+mj-ea"/>
              </a:rPr>
              <a:t>.</a:t>
            </a:r>
            <a:endParaRPr sz="2400" dirty="0">
              <a:latin typeface="+mj-ea"/>
              <a:ea typeface="+mj-ea"/>
            </a:endParaRPr>
          </a:p>
          <a:p>
            <a:pPr marL="0" lvl="0" indent="0" algn="l" rtl="0">
              <a:lnSpc>
                <a:spcPct val="100000"/>
              </a:lnSpc>
              <a:spcBef>
                <a:spcPts val="0"/>
              </a:spcBef>
              <a:spcAft>
                <a:spcPts val="0"/>
              </a:spcAft>
              <a:buSzPts val="1800"/>
              <a:buNone/>
            </a:pPr>
            <a:endParaRPr sz="2100" dirty="0"/>
          </a:p>
          <a:p>
            <a:pPr marL="0" lvl="0" indent="0" algn="l" rtl="0">
              <a:lnSpc>
                <a:spcPct val="100000"/>
              </a:lnSpc>
              <a:spcBef>
                <a:spcPts val="0"/>
              </a:spcBef>
              <a:spcAft>
                <a:spcPts val="0"/>
              </a:spcAft>
              <a:buClr>
                <a:schemeClr val="accent6"/>
              </a:buClr>
              <a:buSzPts val="1100"/>
              <a:buFont typeface="Arial"/>
              <a:buNone/>
            </a:pPr>
            <a:endParaRPr sz="2200" dirty="0"/>
          </a:p>
        </p:txBody>
      </p:sp>
      <p:pic>
        <p:nvPicPr>
          <p:cNvPr id="190" name="Google Shape;190;g8495aff0d0_0_36"/>
          <p:cNvPicPr preferRelativeResize="0"/>
          <p:nvPr/>
        </p:nvPicPr>
        <p:blipFill rotWithShape="1">
          <a:blip r:embed="rId3">
            <a:alphaModFix/>
          </a:blip>
          <a:srcRect/>
          <a:stretch/>
        </p:blipFill>
        <p:spPr>
          <a:xfrm>
            <a:off x="7304750" y="4873677"/>
            <a:ext cx="1839250" cy="129005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8495aff0d0_2_6"/>
          <p:cNvSpPr txBox="1">
            <a:spLocks noGrp="1"/>
          </p:cNvSpPr>
          <p:nvPr>
            <p:ph type="title"/>
          </p:nvPr>
        </p:nvSpPr>
        <p:spPr>
          <a:xfrm>
            <a:off x="1591000" y="118925"/>
            <a:ext cx="6780000" cy="954300"/>
          </a:xfrm>
          <a:prstGeom prst="rect">
            <a:avLst/>
          </a:prstGeom>
          <a:noFill/>
          <a:ln>
            <a:noFill/>
          </a:ln>
        </p:spPr>
        <p:txBody>
          <a:bodyPr spcFirstLastPara="1" wrap="square" lIns="91425" tIns="45700" rIns="91425" bIns="45700" anchor="ctr" anchorCtr="0">
            <a:noAutofit/>
          </a:bodyPr>
          <a:lstStyle/>
          <a:p>
            <a:pPr lvl="0" algn="ctr"/>
            <a:r>
              <a:rPr lang="en-US" b="1" dirty="0">
                <a:latin typeface="+mj-ea"/>
                <a:ea typeface="+mj-ea"/>
              </a:rPr>
              <a:t>LMI</a:t>
            </a:r>
            <a:r>
              <a:rPr lang="zh-CN" altLang="en-US" b="1" dirty="0">
                <a:latin typeface="+mj-ea"/>
                <a:ea typeface="+mj-ea"/>
              </a:rPr>
              <a:t>回答的问题</a:t>
            </a:r>
            <a:endParaRPr b="1" dirty="0">
              <a:latin typeface="+mj-ea"/>
              <a:ea typeface="+mj-ea"/>
            </a:endParaRPr>
          </a:p>
        </p:txBody>
      </p:sp>
      <p:sp>
        <p:nvSpPr>
          <p:cNvPr id="197" name="Google Shape;197;g8495aff0d0_2_6"/>
          <p:cNvSpPr txBox="1">
            <a:spLocks noGrp="1"/>
          </p:cNvSpPr>
          <p:nvPr>
            <p:ph type="body" idx="1"/>
          </p:nvPr>
        </p:nvSpPr>
        <p:spPr>
          <a:xfrm>
            <a:off x="160800" y="1382925"/>
            <a:ext cx="8822400" cy="4575915"/>
          </a:xfrm>
          <a:prstGeom prst="rect">
            <a:avLst/>
          </a:prstGeom>
          <a:noFill/>
          <a:ln>
            <a:noFill/>
          </a:ln>
        </p:spPr>
        <p:txBody>
          <a:bodyPr spcFirstLastPara="1" wrap="square" lIns="91425" tIns="45700" rIns="91425" bIns="45700" anchor="t" anchorCtr="0">
            <a:noAutofit/>
          </a:bodyPr>
          <a:lstStyle/>
          <a:p>
            <a:pPr marL="0" lvl="0" indent="0">
              <a:lnSpc>
                <a:spcPct val="100000"/>
              </a:lnSpc>
              <a:spcBef>
                <a:spcPts val="0"/>
              </a:spcBef>
              <a:buClr>
                <a:schemeClr val="accent6"/>
              </a:buClr>
              <a:buSzPts val="1100"/>
              <a:buNone/>
            </a:pPr>
            <a:r>
              <a:rPr lang="zh-CN" altLang="en-US" sz="2600" b="1" dirty="0">
                <a:solidFill>
                  <a:srgbClr val="002060"/>
                </a:solidFill>
                <a:latin typeface="+mj-ea"/>
                <a:ea typeface="+mj-ea"/>
              </a:rPr>
              <a:t>劳动力市场信息</a:t>
            </a:r>
            <a:r>
              <a:rPr lang="vi-VN" altLang="zh-CN" sz="2600" b="1" dirty="0">
                <a:solidFill>
                  <a:srgbClr val="002060"/>
                </a:solidFill>
                <a:latin typeface="+mj-ea"/>
                <a:ea typeface="+mj-ea"/>
              </a:rPr>
              <a:t>(</a:t>
            </a:r>
            <a:r>
              <a:rPr lang="en-US" altLang="zh-CN" sz="2600" b="1" dirty="0">
                <a:solidFill>
                  <a:srgbClr val="002060"/>
                </a:solidFill>
                <a:latin typeface="+mj-ea"/>
                <a:ea typeface="+mj-ea"/>
              </a:rPr>
              <a:t>LMI</a:t>
            </a:r>
            <a:r>
              <a:rPr lang="vi-VN" altLang="zh-CN" sz="2600" b="1" dirty="0">
                <a:solidFill>
                  <a:srgbClr val="002060"/>
                </a:solidFill>
                <a:latin typeface="+mj-ea"/>
                <a:ea typeface="+mj-ea"/>
              </a:rPr>
              <a:t>)</a:t>
            </a:r>
            <a:r>
              <a:rPr lang="zh-CN" altLang="en-US" sz="2600" b="1" dirty="0">
                <a:solidFill>
                  <a:srgbClr val="002060"/>
                </a:solidFill>
                <a:latin typeface="+mj-ea"/>
                <a:ea typeface="+mj-ea"/>
              </a:rPr>
              <a:t>如何帮助我寻找工作</a:t>
            </a:r>
            <a:r>
              <a:rPr lang="en-US" sz="2600" b="1" dirty="0">
                <a:solidFill>
                  <a:srgbClr val="002060"/>
                </a:solidFill>
                <a:latin typeface="+mj-ea"/>
                <a:ea typeface="+mj-ea"/>
                <a:cs typeface="Sabon Next LT" panose="020B0502040204020203" pitchFamily="2" charset="0"/>
              </a:rPr>
              <a:t>?</a:t>
            </a:r>
          </a:p>
          <a:p>
            <a:pPr marL="0" lvl="0" indent="0" algn="l" rtl="0">
              <a:lnSpc>
                <a:spcPct val="100000"/>
              </a:lnSpc>
              <a:spcBef>
                <a:spcPts val="0"/>
              </a:spcBef>
              <a:spcAft>
                <a:spcPts val="0"/>
              </a:spcAft>
              <a:buClr>
                <a:schemeClr val="accent6"/>
              </a:buClr>
              <a:buSzPts val="1100"/>
              <a:buFont typeface="Arial"/>
              <a:buNone/>
            </a:pPr>
            <a:endParaRPr sz="600" dirty="0">
              <a:latin typeface="+mj-ea"/>
              <a:ea typeface="+mj-ea"/>
            </a:endParaRPr>
          </a:p>
          <a:p>
            <a:pPr lvl="0">
              <a:lnSpc>
                <a:spcPct val="100000"/>
              </a:lnSpc>
              <a:spcBef>
                <a:spcPts val="0"/>
              </a:spcBef>
              <a:buChar char="●"/>
            </a:pPr>
            <a:r>
              <a:rPr lang="zh-CN" altLang="en-US" sz="2600" dirty="0">
                <a:solidFill>
                  <a:srgbClr val="002060"/>
                </a:solidFill>
                <a:latin typeface="+mj-ea"/>
                <a:ea typeface="+mj-ea"/>
              </a:rPr>
              <a:t>查明技能和薪资信息</a:t>
            </a:r>
            <a:endParaRPr lang="en-US" altLang="zh-CN" sz="2600" dirty="0">
              <a:solidFill>
                <a:srgbClr val="002060"/>
              </a:solidFill>
              <a:latin typeface="+mj-ea"/>
              <a:ea typeface="+mj-ea"/>
            </a:endParaRPr>
          </a:p>
          <a:p>
            <a:pPr lvl="0">
              <a:lnSpc>
                <a:spcPct val="100000"/>
              </a:lnSpc>
              <a:spcBef>
                <a:spcPts val="0"/>
              </a:spcBef>
              <a:buChar char="●"/>
            </a:pPr>
            <a:r>
              <a:rPr lang="zh-CN" altLang="en-US" sz="2600" dirty="0">
                <a:solidFill>
                  <a:srgbClr val="002060"/>
                </a:solidFill>
                <a:latin typeface="+mj-ea"/>
                <a:ea typeface="+mj-ea"/>
              </a:rPr>
              <a:t>了解哪些工作正在增长或减小</a:t>
            </a:r>
            <a:endParaRPr lang="en-US" altLang="zh-CN" sz="2600" dirty="0">
              <a:solidFill>
                <a:srgbClr val="002060"/>
              </a:solidFill>
              <a:latin typeface="+mj-ea"/>
              <a:ea typeface="+mj-ea"/>
            </a:endParaRPr>
          </a:p>
          <a:p>
            <a:pPr lvl="0">
              <a:lnSpc>
                <a:spcPct val="100000"/>
              </a:lnSpc>
              <a:spcBef>
                <a:spcPts val="0"/>
              </a:spcBef>
              <a:buChar char="●"/>
            </a:pPr>
            <a:r>
              <a:rPr lang="zh-CN" altLang="en-US" sz="2600" dirty="0">
                <a:solidFill>
                  <a:srgbClr val="002060"/>
                </a:solidFill>
                <a:latin typeface="+mj-ea"/>
                <a:ea typeface="+mj-ea"/>
              </a:rPr>
              <a:t>了解工作所需要的知识</a:t>
            </a:r>
            <a:r>
              <a:rPr lang="en-US" altLang="zh-CN" sz="2600" dirty="0">
                <a:solidFill>
                  <a:srgbClr val="002060"/>
                </a:solidFill>
                <a:latin typeface="+mj-ea"/>
                <a:ea typeface="+mj-ea"/>
              </a:rPr>
              <a:t>,</a:t>
            </a:r>
            <a:r>
              <a:rPr lang="zh-CN" altLang="en-US" sz="2600" dirty="0">
                <a:solidFill>
                  <a:srgbClr val="002060"/>
                </a:solidFill>
                <a:latin typeface="+mj-ea"/>
                <a:ea typeface="+mj-ea"/>
              </a:rPr>
              <a:t>技能和能力</a:t>
            </a:r>
            <a:endParaRPr lang="en-US" altLang="zh-CN" sz="2600" dirty="0">
              <a:solidFill>
                <a:srgbClr val="002060"/>
              </a:solidFill>
              <a:latin typeface="+mj-ea"/>
              <a:ea typeface="+mj-ea"/>
            </a:endParaRPr>
          </a:p>
          <a:p>
            <a:pPr lvl="0">
              <a:lnSpc>
                <a:spcPct val="100000"/>
              </a:lnSpc>
              <a:spcBef>
                <a:spcPts val="0"/>
              </a:spcBef>
              <a:buChar char="●"/>
            </a:pPr>
            <a:r>
              <a:rPr lang="zh-CN" altLang="en-US" sz="2600" dirty="0">
                <a:solidFill>
                  <a:srgbClr val="002060"/>
                </a:solidFill>
                <a:latin typeface="+mj-ea"/>
                <a:ea typeface="+mj-ea"/>
              </a:rPr>
              <a:t>查明培训计划</a:t>
            </a:r>
            <a:endParaRPr lang="en-US" altLang="zh-CN" sz="2600" dirty="0">
              <a:solidFill>
                <a:srgbClr val="002060"/>
              </a:solidFill>
              <a:latin typeface="+mj-ea"/>
              <a:ea typeface="+mj-ea"/>
            </a:endParaRPr>
          </a:p>
          <a:p>
            <a:pPr lvl="0">
              <a:lnSpc>
                <a:spcPct val="100000"/>
              </a:lnSpc>
              <a:spcBef>
                <a:spcPts val="0"/>
              </a:spcBef>
              <a:buChar char="●"/>
            </a:pPr>
            <a:r>
              <a:rPr lang="zh-CN" altLang="en-US" sz="2600" dirty="0">
                <a:solidFill>
                  <a:srgbClr val="002060"/>
                </a:solidFill>
                <a:latin typeface="+mj-ea"/>
                <a:ea typeface="+mj-ea"/>
              </a:rPr>
              <a:t>简历准备</a:t>
            </a:r>
            <a:endParaRPr lang="en-US" altLang="zh-CN" sz="2600" dirty="0">
              <a:solidFill>
                <a:srgbClr val="002060"/>
              </a:solidFill>
              <a:latin typeface="+mj-ea"/>
              <a:ea typeface="+mj-ea"/>
            </a:endParaRPr>
          </a:p>
          <a:p>
            <a:pPr lvl="0">
              <a:lnSpc>
                <a:spcPct val="100000"/>
              </a:lnSpc>
              <a:spcBef>
                <a:spcPts val="0"/>
              </a:spcBef>
              <a:buChar char="●"/>
            </a:pPr>
            <a:endParaRPr lang="en-US" sz="2600" dirty="0">
              <a:solidFill>
                <a:srgbClr val="002060"/>
              </a:solidFill>
              <a:latin typeface="+mj-ea"/>
              <a:ea typeface="+mj-ea"/>
            </a:endParaRPr>
          </a:p>
          <a:p>
            <a:pPr marL="114300" indent="0">
              <a:spcBef>
                <a:spcPts val="0"/>
              </a:spcBef>
              <a:buNone/>
            </a:pPr>
            <a:r>
              <a:rPr lang="en-US" sz="2600" b="1" dirty="0">
                <a:solidFill>
                  <a:schemeClr val="bg2"/>
                </a:solidFill>
                <a:latin typeface="+mj-ea"/>
                <a:ea typeface="+mj-ea"/>
              </a:rPr>
              <a:t>LMI </a:t>
            </a:r>
            <a:r>
              <a:rPr lang="zh-CN" altLang="en-US" sz="2600" b="1" dirty="0">
                <a:solidFill>
                  <a:schemeClr val="bg2"/>
                </a:solidFill>
                <a:latin typeface="+mj-ea"/>
                <a:ea typeface="+mj-ea"/>
              </a:rPr>
              <a:t>工具 </a:t>
            </a:r>
            <a:r>
              <a:rPr lang="en-US" sz="2600" dirty="0">
                <a:solidFill>
                  <a:schemeClr val="bg2"/>
                </a:solidFill>
                <a:latin typeface="+mj-ea"/>
                <a:ea typeface="+mj-ea"/>
              </a:rPr>
              <a:t>:</a:t>
            </a:r>
          </a:p>
          <a:p>
            <a:pPr marL="457200" lvl="0" indent="-342900" algn="l" rtl="0">
              <a:lnSpc>
                <a:spcPct val="90000"/>
              </a:lnSpc>
              <a:spcBef>
                <a:spcPts val="0"/>
              </a:spcBef>
              <a:spcAft>
                <a:spcPts val="0"/>
              </a:spcAft>
              <a:buSzPts val="1800"/>
              <a:buChar char="●"/>
            </a:pPr>
            <a:r>
              <a:rPr lang="en-US" sz="2600" dirty="0" err="1">
                <a:solidFill>
                  <a:schemeClr val="bg2"/>
                </a:solidFill>
              </a:rPr>
              <a:t>MassCIS</a:t>
            </a:r>
            <a:endParaRPr lang="en-US" sz="2600" dirty="0">
              <a:solidFill>
                <a:schemeClr val="bg2"/>
              </a:solidFill>
            </a:endParaRPr>
          </a:p>
          <a:p>
            <a:pPr marL="457200" lvl="0" indent="-342900" algn="l" rtl="0">
              <a:lnSpc>
                <a:spcPct val="90000"/>
              </a:lnSpc>
              <a:spcBef>
                <a:spcPts val="0"/>
              </a:spcBef>
              <a:spcAft>
                <a:spcPts val="0"/>
              </a:spcAft>
              <a:buSzPts val="1800"/>
              <a:buChar char="●"/>
            </a:pPr>
            <a:r>
              <a:rPr lang="en-US" sz="2600" dirty="0">
                <a:solidFill>
                  <a:schemeClr val="bg2"/>
                </a:solidFill>
              </a:rPr>
              <a:t>O*Net</a:t>
            </a:r>
            <a:endParaRPr lang="en-US" dirty="0">
              <a:solidFill>
                <a:schemeClr val="bg2"/>
              </a:solidFill>
            </a:endParaRPr>
          </a:p>
          <a:p>
            <a:pPr marL="114300" lvl="0" indent="0" algn="l" rtl="0">
              <a:lnSpc>
                <a:spcPct val="90000"/>
              </a:lnSpc>
              <a:spcBef>
                <a:spcPts val="0"/>
              </a:spcBef>
              <a:spcAft>
                <a:spcPts val="0"/>
              </a:spcAft>
              <a:buSzPts val="1800"/>
              <a:buNone/>
            </a:pPr>
            <a:endParaRPr lang="en-US" sz="2600" dirty="0">
              <a:solidFill>
                <a:srgbClr val="002060"/>
              </a:solidFill>
            </a:endParaRPr>
          </a:p>
        </p:txBody>
      </p:sp>
      <p:pic>
        <p:nvPicPr>
          <p:cNvPr id="198" name="Google Shape;198;g8495aff0d0_2_6"/>
          <p:cNvPicPr preferRelativeResize="0"/>
          <p:nvPr/>
        </p:nvPicPr>
        <p:blipFill rotWithShape="1">
          <a:blip r:embed="rId3">
            <a:alphaModFix/>
          </a:blip>
          <a:srcRect/>
          <a:stretch/>
        </p:blipFill>
        <p:spPr>
          <a:xfrm>
            <a:off x="5534137" y="4055806"/>
            <a:ext cx="2476500" cy="166656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1"/>
          <p:cNvSpPr txBox="1">
            <a:spLocks noGrp="1"/>
          </p:cNvSpPr>
          <p:nvPr>
            <p:ph type="title"/>
          </p:nvPr>
        </p:nvSpPr>
        <p:spPr>
          <a:xfrm>
            <a:off x="3510117" y="139614"/>
            <a:ext cx="2138516" cy="954348"/>
          </a:xfrm>
          <a:prstGeom prst="rect">
            <a:avLst/>
          </a:prstGeom>
          <a:noFill/>
          <a:ln>
            <a:noFill/>
          </a:ln>
        </p:spPr>
        <p:txBody>
          <a:bodyPr spcFirstLastPara="1" wrap="square" lIns="91425" tIns="45700" rIns="91425" bIns="45700" anchor="ctr" anchorCtr="0">
            <a:noAutofit/>
          </a:bodyPr>
          <a:lstStyle/>
          <a:p>
            <a:pPr lvl="0" algn="ctr">
              <a:buSzPts val="4000"/>
            </a:pPr>
            <a:r>
              <a:rPr lang="zh-CN" altLang="en-US" sz="4000" b="1" dirty="0">
                <a:latin typeface="+mj-ea"/>
                <a:ea typeface="+mj-ea"/>
              </a:rPr>
              <a:t>简历</a:t>
            </a:r>
            <a:endParaRPr sz="4000" b="1" dirty="0">
              <a:latin typeface="+mj-ea"/>
              <a:ea typeface="+mj-ea"/>
            </a:endParaRPr>
          </a:p>
        </p:txBody>
      </p:sp>
      <p:pic>
        <p:nvPicPr>
          <p:cNvPr id="204" name="Google Shape;204;p11" descr="engineering resumes Resume Example | Resume.com"/>
          <p:cNvPicPr preferRelativeResize="0"/>
          <p:nvPr/>
        </p:nvPicPr>
        <p:blipFill rotWithShape="1">
          <a:blip r:embed="rId3">
            <a:alphaModFix/>
          </a:blip>
          <a:srcRect/>
          <a:stretch/>
        </p:blipFill>
        <p:spPr>
          <a:xfrm>
            <a:off x="748088" y="1322614"/>
            <a:ext cx="3831287" cy="4816929"/>
          </a:xfrm>
          <a:prstGeom prst="rect">
            <a:avLst/>
          </a:prstGeom>
          <a:noFill/>
          <a:ln w="22225" cap="flat" cmpd="sng">
            <a:solidFill>
              <a:schemeClr val="accent6"/>
            </a:solidFill>
            <a:prstDash val="solid"/>
            <a:round/>
            <a:headEnd type="none" w="sm" len="sm"/>
            <a:tailEnd type="none" w="sm" len="sm"/>
          </a:ln>
        </p:spPr>
      </p:pic>
      <p:pic>
        <p:nvPicPr>
          <p:cNvPr id="205" name="Google Shape;205;p11" descr="Resumes and Word Clouds – Get Creative! – Speed Up My Job Search"/>
          <p:cNvPicPr preferRelativeResize="0"/>
          <p:nvPr/>
        </p:nvPicPr>
        <p:blipFill rotWithShape="1">
          <a:blip r:embed="rId4">
            <a:alphaModFix/>
          </a:blip>
          <a:srcRect l="1690" t="3166" r="1882" b="3367"/>
          <a:stretch/>
        </p:blipFill>
        <p:spPr>
          <a:xfrm>
            <a:off x="5134708" y="1981200"/>
            <a:ext cx="3727938" cy="260252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2"/>
          <p:cNvSpPr txBox="1">
            <a:spLocks noGrp="1"/>
          </p:cNvSpPr>
          <p:nvPr>
            <p:ph type="title"/>
          </p:nvPr>
        </p:nvSpPr>
        <p:spPr>
          <a:xfrm>
            <a:off x="1686232" y="131744"/>
            <a:ext cx="5737200" cy="954300"/>
          </a:xfrm>
          <a:prstGeom prst="rect">
            <a:avLst/>
          </a:prstGeom>
          <a:noFill/>
          <a:ln>
            <a:noFill/>
          </a:ln>
        </p:spPr>
        <p:txBody>
          <a:bodyPr spcFirstLastPara="1" wrap="square" lIns="91425" tIns="45700" rIns="91425" bIns="45700" anchor="ctr" anchorCtr="0">
            <a:noAutofit/>
          </a:bodyPr>
          <a:lstStyle/>
          <a:p>
            <a:pPr lvl="0" algn="ctr">
              <a:buSzPts val="4000"/>
            </a:pPr>
            <a:r>
              <a:rPr lang="zh-CN" altLang="en-US" sz="3800" b="1" dirty="0">
                <a:latin typeface="+mj-ea"/>
                <a:ea typeface="+mj-ea"/>
              </a:rPr>
              <a:t>寻找工作记录</a:t>
            </a:r>
            <a:endParaRPr sz="3800" b="1" dirty="0">
              <a:latin typeface="+mj-ea"/>
              <a:ea typeface="+mj-ea"/>
            </a:endParaRPr>
          </a:p>
        </p:txBody>
      </p:sp>
      <p:pic>
        <p:nvPicPr>
          <p:cNvPr id="211" name="Google Shape;211;p12"/>
          <p:cNvPicPr preferRelativeResize="0"/>
          <p:nvPr/>
        </p:nvPicPr>
        <p:blipFill rotWithShape="1">
          <a:blip r:embed="rId3">
            <a:alphaModFix/>
          </a:blip>
          <a:srcRect/>
          <a:stretch/>
        </p:blipFill>
        <p:spPr>
          <a:xfrm>
            <a:off x="302342" y="1257998"/>
            <a:ext cx="8539316" cy="479322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3"/>
          <p:cNvSpPr txBox="1">
            <a:spLocks noGrp="1"/>
          </p:cNvSpPr>
          <p:nvPr>
            <p:ph type="title"/>
          </p:nvPr>
        </p:nvSpPr>
        <p:spPr>
          <a:xfrm>
            <a:off x="597309" y="130753"/>
            <a:ext cx="7919883" cy="954348"/>
          </a:xfrm>
          <a:prstGeom prst="rect">
            <a:avLst/>
          </a:prstGeom>
          <a:noFill/>
          <a:ln>
            <a:noFill/>
          </a:ln>
        </p:spPr>
        <p:txBody>
          <a:bodyPr spcFirstLastPara="1" wrap="square" lIns="91425" tIns="45700" rIns="91425" bIns="45700" anchor="ctr" anchorCtr="0">
            <a:noAutofit/>
          </a:bodyPr>
          <a:lstStyle/>
          <a:p>
            <a:pPr lvl="0" algn="ctr">
              <a:buSzPts val="3600"/>
            </a:pPr>
            <a:r>
              <a:rPr lang="en-US" b="1" dirty="0"/>
              <a:t> </a:t>
            </a:r>
            <a:r>
              <a:rPr lang="zh-CN" altLang="en-US" b="1" dirty="0">
                <a:latin typeface="+mj-ea"/>
                <a:ea typeface="+mj-ea"/>
              </a:rPr>
              <a:t>失业金资格评估问卷</a:t>
            </a:r>
            <a:endParaRPr b="1" dirty="0">
              <a:latin typeface="+mj-ea"/>
              <a:ea typeface="+mj-ea"/>
            </a:endParaRPr>
          </a:p>
        </p:txBody>
      </p:sp>
      <p:pic>
        <p:nvPicPr>
          <p:cNvPr id="218" name="Google Shape;218;p13"/>
          <p:cNvPicPr preferRelativeResize="0"/>
          <p:nvPr/>
        </p:nvPicPr>
        <p:blipFill rotWithShape="1">
          <a:blip r:embed="rId3">
            <a:alphaModFix/>
          </a:blip>
          <a:srcRect/>
          <a:stretch/>
        </p:blipFill>
        <p:spPr>
          <a:xfrm>
            <a:off x="162232" y="1371600"/>
            <a:ext cx="8790039" cy="471948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14"/>
          <p:cNvSpPr txBox="1">
            <a:spLocks noGrp="1"/>
          </p:cNvSpPr>
          <p:nvPr>
            <p:ph type="title"/>
          </p:nvPr>
        </p:nvSpPr>
        <p:spPr>
          <a:xfrm>
            <a:off x="414050" y="107450"/>
            <a:ext cx="7912200" cy="1002900"/>
          </a:xfrm>
          <a:prstGeom prst="rect">
            <a:avLst/>
          </a:prstGeom>
          <a:noFill/>
          <a:ln>
            <a:noFill/>
          </a:ln>
        </p:spPr>
        <p:txBody>
          <a:bodyPr spcFirstLastPara="1" wrap="square" lIns="91425" tIns="45700" rIns="91425" bIns="45700" anchor="ctr" anchorCtr="0">
            <a:noAutofit/>
          </a:bodyPr>
          <a:lstStyle/>
          <a:p>
            <a:pPr lvl="0" algn="ctr">
              <a:buClr>
                <a:schemeClr val="lt1"/>
              </a:buClr>
              <a:buSzPts val="3600"/>
            </a:pPr>
            <a:r>
              <a:rPr lang="zh-CN" altLang="en-US" sz="3500" b="1" dirty="0">
                <a:solidFill>
                  <a:schemeClr val="lt1"/>
                </a:solidFill>
                <a:latin typeface="+mj-ea"/>
                <a:ea typeface="+mj-ea"/>
              </a:rPr>
              <a:t>职业中心活动和讲习班</a:t>
            </a:r>
            <a:endParaRPr sz="3500" b="1" dirty="0">
              <a:solidFill>
                <a:schemeClr val="lt1"/>
              </a:solidFill>
              <a:latin typeface="+mj-ea"/>
              <a:ea typeface="+mj-ea"/>
            </a:endParaRPr>
          </a:p>
        </p:txBody>
      </p:sp>
      <p:sp>
        <p:nvSpPr>
          <p:cNvPr id="224" name="Google Shape;224;p14"/>
          <p:cNvSpPr txBox="1"/>
          <p:nvPr/>
        </p:nvSpPr>
        <p:spPr>
          <a:xfrm>
            <a:off x="5150950" y="1336226"/>
            <a:ext cx="3627300" cy="1208700"/>
          </a:xfrm>
          <a:prstGeom prst="rect">
            <a:avLst/>
          </a:prstGeom>
          <a:noFill/>
          <a:ln>
            <a:noFill/>
          </a:ln>
        </p:spPr>
        <p:txBody>
          <a:bodyPr spcFirstLastPara="1" wrap="square" lIns="91425" tIns="45700" rIns="91425" bIns="45700" anchor="t" anchorCtr="0">
            <a:noAutofit/>
          </a:bodyPr>
          <a:lstStyle/>
          <a:p>
            <a:pPr lvl="0">
              <a:buClr>
                <a:schemeClr val="dk1"/>
              </a:buClr>
              <a:buSzPts val="2000"/>
            </a:pPr>
            <a:r>
              <a:rPr lang="zh-CN" altLang="en-US" sz="2000" b="1" dirty="0">
                <a:solidFill>
                  <a:srgbClr val="002060"/>
                </a:solidFill>
                <a:latin typeface="+mj-ea"/>
                <a:ea typeface="+mj-ea"/>
              </a:rPr>
              <a:t>简历 </a:t>
            </a:r>
            <a:endParaRPr lang="en-US" altLang="zh-CN" sz="2000" b="1" dirty="0">
              <a:solidFill>
                <a:srgbClr val="002060"/>
              </a:solidFill>
              <a:latin typeface="+mj-ea"/>
              <a:ea typeface="+mj-ea"/>
            </a:endParaRPr>
          </a:p>
          <a:p>
            <a:pPr marL="342900" lvl="0" indent="-342900">
              <a:buClr>
                <a:schemeClr val="dk1"/>
              </a:buClr>
              <a:buSzPts val="2000"/>
              <a:buFont typeface="Arial" panose="020B0604020202020204" pitchFamily="34" charset="0"/>
              <a:buChar char="•"/>
            </a:pPr>
            <a:r>
              <a:rPr lang="zh-CN" altLang="en-US" sz="2000" dirty="0">
                <a:solidFill>
                  <a:srgbClr val="002060"/>
                </a:solidFill>
                <a:latin typeface="+mj-ea"/>
                <a:ea typeface="+mj-ea"/>
              </a:rPr>
              <a:t>简历草稿</a:t>
            </a:r>
            <a:endParaRPr lang="en-US" altLang="zh-CN" sz="2000" dirty="0">
              <a:solidFill>
                <a:srgbClr val="002060"/>
              </a:solidFill>
              <a:latin typeface="+mj-ea"/>
              <a:ea typeface="+mj-ea"/>
            </a:endParaRPr>
          </a:p>
          <a:p>
            <a:pPr marL="342900" lvl="0" indent="-342900">
              <a:buClr>
                <a:schemeClr val="dk1"/>
              </a:buClr>
              <a:buSzPts val="2000"/>
              <a:buFont typeface="Arial" panose="020B0604020202020204" pitchFamily="34" charset="0"/>
              <a:buChar char="•"/>
            </a:pPr>
            <a:r>
              <a:rPr lang="zh-CN" altLang="en-US" sz="2000" dirty="0">
                <a:solidFill>
                  <a:srgbClr val="002060"/>
                </a:solidFill>
                <a:latin typeface="+mj-ea"/>
                <a:ea typeface="+mj-ea"/>
              </a:rPr>
              <a:t>求职信</a:t>
            </a:r>
            <a:endParaRPr sz="1400" b="0" i="0" u="none" strike="noStrike" cap="none" dirty="0">
              <a:solidFill>
                <a:srgbClr val="FF0000"/>
              </a:solidFill>
              <a:latin typeface="+mj-ea"/>
              <a:ea typeface="+mj-ea"/>
              <a:cs typeface="Arial"/>
              <a:sym typeface="Arial"/>
            </a:endParaRPr>
          </a:p>
        </p:txBody>
      </p:sp>
      <p:sp>
        <p:nvSpPr>
          <p:cNvPr id="225" name="Google Shape;225;p14"/>
          <p:cNvSpPr txBox="1"/>
          <p:nvPr/>
        </p:nvSpPr>
        <p:spPr>
          <a:xfrm>
            <a:off x="263913" y="1336228"/>
            <a:ext cx="3933825" cy="1907304"/>
          </a:xfrm>
          <a:prstGeom prst="rect">
            <a:avLst/>
          </a:prstGeom>
          <a:noFill/>
          <a:ln>
            <a:noFill/>
          </a:ln>
        </p:spPr>
        <p:txBody>
          <a:bodyPr spcFirstLastPara="1" wrap="square" lIns="91425" tIns="45700" rIns="91425" bIns="45700" anchor="t" anchorCtr="0">
            <a:noAutofit/>
          </a:bodyPr>
          <a:lstStyle/>
          <a:p>
            <a:pPr lvl="0">
              <a:buClr>
                <a:schemeClr val="dk1"/>
              </a:buClr>
              <a:buSzPts val="2000"/>
            </a:pPr>
            <a:r>
              <a:rPr lang="zh-CN" altLang="en-US" sz="2000" b="1" dirty="0">
                <a:solidFill>
                  <a:srgbClr val="002060"/>
                </a:solidFill>
                <a:latin typeface="+mj-ea"/>
                <a:ea typeface="+mj-ea"/>
              </a:rPr>
              <a:t>评估 </a:t>
            </a:r>
            <a:endParaRPr lang="en-US" altLang="zh-CN" sz="2000" b="1" dirty="0">
              <a:solidFill>
                <a:srgbClr val="002060"/>
              </a:solidFill>
              <a:latin typeface="+mj-ea"/>
              <a:ea typeface="+mj-ea"/>
            </a:endParaRPr>
          </a:p>
          <a:p>
            <a:pPr marL="342900" lvl="0" indent="-342900">
              <a:buClr>
                <a:schemeClr val="dk1"/>
              </a:buClr>
              <a:buSzPts val="2000"/>
              <a:buFont typeface="Arial" panose="020B0604020202020204" pitchFamily="34" charset="0"/>
              <a:buChar char="•"/>
            </a:pPr>
            <a:r>
              <a:rPr lang="zh-CN" altLang="en-US" sz="2000" dirty="0">
                <a:solidFill>
                  <a:srgbClr val="002060"/>
                </a:solidFill>
                <a:latin typeface="+mj-ea"/>
                <a:ea typeface="+mj-ea"/>
              </a:rPr>
              <a:t>确定技能 </a:t>
            </a:r>
            <a:endParaRPr lang="en-US" altLang="zh-CN" sz="2000" dirty="0">
              <a:solidFill>
                <a:srgbClr val="002060"/>
              </a:solidFill>
              <a:latin typeface="+mj-ea"/>
              <a:ea typeface="+mj-ea"/>
            </a:endParaRPr>
          </a:p>
          <a:p>
            <a:pPr marL="342900" lvl="0" indent="-342900">
              <a:buClr>
                <a:schemeClr val="dk1"/>
              </a:buClr>
              <a:buSzPts val="2000"/>
              <a:buFont typeface="Arial" panose="020B0604020202020204" pitchFamily="34" charset="0"/>
              <a:buChar char="•"/>
            </a:pPr>
            <a:r>
              <a:rPr lang="en-US" sz="2000" b="0" i="0" u="none" strike="noStrike" cap="none" dirty="0" err="1">
                <a:solidFill>
                  <a:srgbClr val="002060"/>
                </a:solidFill>
                <a:latin typeface="Arial"/>
                <a:ea typeface="Arial"/>
                <a:cs typeface="Arial"/>
                <a:sym typeface="Arial"/>
              </a:rPr>
              <a:t>WorkKeys</a:t>
            </a:r>
            <a:endParaRPr lang="en-US" sz="2000" b="0" i="0" u="none" strike="noStrike" cap="none" dirty="0">
              <a:solidFill>
                <a:srgbClr val="00206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000"/>
              <a:buFont typeface="Arial"/>
              <a:buChar char="•"/>
            </a:pPr>
            <a:r>
              <a:rPr lang="en-US" sz="2000" b="0" i="0" u="none" strike="noStrike" cap="none" dirty="0">
                <a:solidFill>
                  <a:srgbClr val="002060"/>
                </a:solidFill>
                <a:latin typeface="Arial"/>
                <a:ea typeface="Arial"/>
                <a:cs typeface="Arial"/>
                <a:sym typeface="Arial"/>
              </a:rPr>
              <a:t>TORQ</a:t>
            </a:r>
            <a:endParaRPr lang="en-US"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000"/>
              <a:buFont typeface="Arial"/>
              <a:buChar char="•"/>
            </a:pPr>
            <a:r>
              <a:rPr lang="en-US" sz="2000" b="0" i="0" u="none" strike="noStrike" cap="none" dirty="0">
                <a:solidFill>
                  <a:srgbClr val="002060"/>
                </a:solidFill>
                <a:latin typeface="Arial"/>
                <a:ea typeface="Arial"/>
                <a:cs typeface="Arial"/>
                <a:sym typeface="Arial"/>
              </a:rPr>
              <a:t>Myers-Briggs Type Indicator</a:t>
            </a:r>
            <a:endParaRPr lang="en-US"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Arial"/>
              <a:buNone/>
            </a:pPr>
            <a:endParaRPr sz="2000" b="0" i="0" u="none" strike="noStrike" cap="none" dirty="0">
              <a:solidFill>
                <a:srgbClr val="002060"/>
              </a:solidFill>
              <a:latin typeface="Arial"/>
              <a:ea typeface="Arial"/>
              <a:cs typeface="Arial"/>
              <a:sym typeface="Arial"/>
            </a:endParaRPr>
          </a:p>
          <a:p>
            <a:pPr marL="285750" marR="0" lvl="0" indent="-158750" algn="l" rtl="0">
              <a:lnSpc>
                <a:spcPct val="100000"/>
              </a:lnSpc>
              <a:spcBef>
                <a:spcPts val="0"/>
              </a:spcBef>
              <a:spcAft>
                <a:spcPts val="0"/>
              </a:spcAft>
              <a:buClr>
                <a:schemeClr val="dk1"/>
              </a:buClr>
              <a:buSzPts val="2000"/>
              <a:buFont typeface="Arial"/>
              <a:buNone/>
            </a:pPr>
            <a:endParaRPr sz="2000" b="0" i="0" u="none" strike="noStrike" cap="none" dirty="0">
              <a:solidFill>
                <a:srgbClr val="002060"/>
              </a:solidFill>
              <a:latin typeface="Arial"/>
              <a:ea typeface="Arial"/>
              <a:cs typeface="Arial"/>
              <a:sym typeface="Arial"/>
            </a:endParaRPr>
          </a:p>
        </p:txBody>
      </p:sp>
      <p:sp>
        <p:nvSpPr>
          <p:cNvPr id="226" name="Google Shape;226;p14"/>
          <p:cNvSpPr txBox="1"/>
          <p:nvPr/>
        </p:nvSpPr>
        <p:spPr>
          <a:xfrm>
            <a:off x="262535" y="3578883"/>
            <a:ext cx="4430857" cy="2391379"/>
          </a:xfrm>
          <a:prstGeom prst="rect">
            <a:avLst/>
          </a:prstGeom>
          <a:noFill/>
          <a:ln>
            <a:noFill/>
          </a:ln>
        </p:spPr>
        <p:txBody>
          <a:bodyPr spcFirstLastPara="1" wrap="square" lIns="91425" tIns="45700" rIns="91425" bIns="45700" anchor="t" anchorCtr="0">
            <a:noAutofit/>
          </a:bodyPr>
          <a:lstStyle/>
          <a:p>
            <a:pPr lvl="0">
              <a:buClr>
                <a:schemeClr val="dk1"/>
              </a:buClr>
              <a:buSzPts val="2000"/>
            </a:pPr>
            <a:r>
              <a:rPr lang="zh-CN" altLang="en-US" sz="2000" b="1" dirty="0">
                <a:solidFill>
                  <a:srgbClr val="002060"/>
                </a:solidFill>
                <a:latin typeface="+mj-ea"/>
                <a:ea typeface="+mj-ea"/>
              </a:rPr>
              <a:t>求职</a:t>
            </a:r>
            <a:endParaRPr lang="en-US" altLang="zh-CN" sz="2000" b="1" dirty="0">
              <a:solidFill>
                <a:srgbClr val="002060"/>
              </a:solidFill>
              <a:latin typeface="+mj-ea"/>
              <a:ea typeface="+mj-ea"/>
            </a:endParaRPr>
          </a:p>
          <a:p>
            <a:pPr marL="342900" lvl="0" indent="-342900">
              <a:buClr>
                <a:schemeClr val="dk1"/>
              </a:buClr>
              <a:buSzPts val="2000"/>
              <a:buFont typeface="Arial" panose="020B0604020202020204" pitchFamily="34" charset="0"/>
              <a:buChar char="•"/>
            </a:pPr>
            <a:r>
              <a:rPr lang="zh-CN" altLang="en-US" sz="2000" dirty="0">
                <a:solidFill>
                  <a:srgbClr val="002060"/>
                </a:solidFill>
                <a:latin typeface="+mj-ea"/>
                <a:ea typeface="+mj-ea"/>
              </a:rPr>
              <a:t>整理你的求职</a:t>
            </a:r>
            <a:endParaRPr lang="en-US" altLang="zh-CN" sz="2000" dirty="0">
              <a:solidFill>
                <a:srgbClr val="002060"/>
              </a:solidFill>
              <a:latin typeface="+mj-ea"/>
              <a:ea typeface="+mj-ea"/>
            </a:endParaRPr>
          </a:p>
          <a:p>
            <a:pPr marL="342900" lvl="0" indent="-342900">
              <a:buClr>
                <a:schemeClr val="dk1"/>
              </a:buClr>
              <a:buSzPts val="2000"/>
              <a:buFont typeface="Arial" panose="020B0604020202020204" pitchFamily="34" charset="0"/>
              <a:buChar char="•"/>
            </a:pPr>
            <a:r>
              <a:rPr lang="en-US" altLang="zh-CN" sz="2000" dirty="0">
                <a:solidFill>
                  <a:srgbClr val="002060"/>
                </a:solidFill>
                <a:latin typeface="+mn-lt"/>
                <a:ea typeface="+mj-ea"/>
              </a:rPr>
              <a:t>Applicant tracking System</a:t>
            </a:r>
          </a:p>
          <a:p>
            <a:pPr marL="342900" lvl="0" indent="-342900">
              <a:buClr>
                <a:schemeClr val="dk1"/>
              </a:buClr>
              <a:buSzPts val="2000"/>
              <a:buFont typeface="Arial" panose="020B0604020202020204" pitchFamily="34" charset="0"/>
              <a:buChar char="•"/>
            </a:pPr>
            <a:r>
              <a:rPr lang="zh-CN" altLang="en-US" sz="2000" dirty="0">
                <a:solidFill>
                  <a:srgbClr val="002060"/>
                </a:solidFill>
                <a:latin typeface="+mj-ea"/>
                <a:ea typeface="+mj-ea"/>
              </a:rPr>
              <a:t>发展你的自我营销策略</a:t>
            </a:r>
            <a:endParaRPr lang="en-US" altLang="zh-CN" sz="2000" dirty="0">
              <a:solidFill>
                <a:srgbClr val="002060"/>
              </a:solidFill>
              <a:latin typeface="+mj-ea"/>
              <a:ea typeface="+mj-ea"/>
            </a:endParaRPr>
          </a:p>
          <a:p>
            <a:pPr marL="342900" lvl="0" indent="-342900">
              <a:buClr>
                <a:schemeClr val="dk1"/>
              </a:buClr>
              <a:buSzPts val="2000"/>
              <a:buFont typeface="Arial" panose="020B0604020202020204" pitchFamily="34" charset="0"/>
              <a:buChar char="•"/>
            </a:pPr>
            <a:r>
              <a:rPr lang="zh-CN" altLang="en-US" sz="2000" dirty="0">
                <a:solidFill>
                  <a:srgbClr val="002060"/>
                </a:solidFill>
                <a:latin typeface="+mj-ea"/>
                <a:ea typeface="+mj-ea"/>
              </a:rPr>
              <a:t>利用年龄优势</a:t>
            </a:r>
            <a:endParaRPr sz="2000" b="0" i="0" u="none" strike="noStrike" cap="none" dirty="0">
              <a:solidFill>
                <a:srgbClr val="002060"/>
              </a:solidFill>
              <a:latin typeface="+mj-ea"/>
              <a:ea typeface="+mj-ea"/>
              <a:cs typeface="Arial"/>
              <a:sym typeface="Arial"/>
            </a:endParaRPr>
          </a:p>
        </p:txBody>
      </p:sp>
      <p:sp>
        <p:nvSpPr>
          <p:cNvPr id="227" name="Google Shape;227;p14"/>
          <p:cNvSpPr txBox="1"/>
          <p:nvPr/>
        </p:nvSpPr>
        <p:spPr>
          <a:xfrm>
            <a:off x="5150937" y="2686501"/>
            <a:ext cx="3627300" cy="1586700"/>
          </a:xfrm>
          <a:prstGeom prst="rect">
            <a:avLst/>
          </a:prstGeom>
          <a:noFill/>
          <a:ln>
            <a:noFill/>
          </a:ln>
        </p:spPr>
        <p:txBody>
          <a:bodyPr spcFirstLastPara="1" wrap="square" lIns="91425" tIns="45700" rIns="91425" bIns="45700" anchor="t" anchorCtr="0">
            <a:noAutofit/>
          </a:bodyPr>
          <a:lstStyle/>
          <a:p>
            <a:pPr lvl="0">
              <a:buClr>
                <a:schemeClr val="dk1"/>
              </a:buClr>
              <a:buSzPts val="2000"/>
            </a:pPr>
            <a:r>
              <a:rPr lang="zh-CN" altLang="en-US" sz="2000" b="1" dirty="0">
                <a:solidFill>
                  <a:srgbClr val="002060"/>
                </a:solidFill>
                <a:latin typeface="+mj-ea"/>
                <a:ea typeface="+mj-ea"/>
              </a:rPr>
              <a:t>联网</a:t>
            </a:r>
            <a:endParaRPr lang="en-US" altLang="zh-CN" sz="2000" b="1" dirty="0">
              <a:solidFill>
                <a:srgbClr val="002060"/>
              </a:solidFill>
              <a:latin typeface="+mj-ea"/>
              <a:ea typeface="+mj-ea"/>
            </a:endParaRPr>
          </a:p>
          <a:p>
            <a:pPr marL="342900" lvl="0" indent="-342900">
              <a:buClr>
                <a:schemeClr val="dk1"/>
              </a:buClr>
              <a:buSzPts val="2000"/>
              <a:buFont typeface="Arial" panose="020B0604020202020204" pitchFamily="34" charset="0"/>
              <a:buChar char="•"/>
            </a:pPr>
            <a:r>
              <a:rPr lang="zh-CN" altLang="en-US" sz="2000" dirty="0">
                <a:solidFill>
                  <a:srgbClr val="002060"/>
                </a:solidFill>
                <a:latin typeface="+mj-ea"/>
                <a:ea typeface="+mj-ea"/>
              </a:rPr>
              <a:t>联网工作</a:t>
            </a:r>
            <a:endParaRPr lang="en-US" altLang="zh-CN" sz="2000" dirty="0">
              <a:solidFill>
                <a:srgbClr val="002060"/>
              </a:solidFill>
              <a:latin typeface="+mj-ea"/>
              <a:ea typeface="+mj-ea"/>
            </a:endParaRPr>
          </a:p>
          <a:p>
            <a:pPr marL="342900" lvl="0" indent="-342900">
              <a:buClr>
                <a:schemeClr val="dk1"/>
              </a:buClr>
              <a:buSzPts val="2000"/>
              <a:buFont typeface="Arial" panose="020B0604020202020204" pitchFamily="34" charset="0"/>
              <a:buChar char="•"/>
            </a:pPr>
            <a:r>
              <a:rPr lang="en-US" sz="2000" b="0" i="0" u="none" strike="noStrike" cap="none" dirty="0">
                <a:solidFill>
                  <a:srgbClr val="002060"/>
                </a:solidFill>
                <a:latin typeface="+mj-ea"/>
                <a:ea typeface="+mj-ea"/>
                <a:cs typeface="Arial"/>
                <a:sym typeface="Arial"/>
              </a:rPr>
              <a:t>LinkedIn</a:t>
            </a:r>
            <a:endParaRPr sz="1400" b="0" i="0" u="none" strike="noStrike" cap="none" dirty="0">
              <a:solidFill>
                <a:srgbClr val="000000"/>
              </a:solidFill>
              <a:latin typeface="+mj-ea"/>
              <a:ea typeface="+mj-ea"/>
              <a:cs typeface="Arial"/>
              <a:sym typeface="Arial"/>
            </a:endParaRPr>
          </a:p>
          <a:p>
            <a:pPr marL="285750" lvl="0" indent="-285750">
              <a:buClr>
                <a:schemeClr val="dk1"/>
              </a:buClr>
              <a:buSzPts val="2000"/>
              <a:buFont typeface="Arial"/>
              <a:buChar char="•"/>
            </a:pPr>
            <a:r>
              <a:rPr lang="zh-CN" altLang="en-US" sz="2000" dirty="0">
                <a:solidFill>
                  <a:srgbClr val="002060"/>
                </a:solidFill>
                <a:latin typeface="+mj-ea"/>
                <a:ea typeface="+mj-ea"/>
              </a:rPr>
              <a:t>公司招聘</a:t>
            </a:r>
          </a:p>
          <a:p>
            <a:pPr marL="285750" lvl="0" indent="-285750">
              <a:buClr>
                <a:schemeClr val="dk1"/>
              </a:buClr>
              <a:buSzPts val="2000"/>
              <a:buFont typeface="Arial"/>
              <a:buChar char="•"/>
            </a:pPr>
            <a:r>
              <a:rPr lang="zh-CN" altLang="en-US" sz="2000" dirty="0">
                <a:solidFill>
                  <a:srgbClr val="002060"/>
                </a:solidFill>
                <a:latin typeface="+mj-ea"/>
                <a:ea typeface="+mj-ea"/>
              </a:rPr>
              <a:t>招聘会</a:t>
            </a:r>
            <a:endParaRPr sz="2000" b="0" i="0" u="none" strike="noStrike" cap="none" dirty="0">
              <a:solidFill>
                <a:srgbClr val="002060"/>
              </a:solidFill>
              <a:latin typeface="+mj-ea"/>
              <a:ea typeface="+mj-ea"/>
              <a:cs typeface="Arial"/>
              <a:sym typeface="Arial"/>
            </a:endParaRPr>
          </a:p>
        </p:txBody>
      </p:sp>
      <p:sp>
        <p:nvSpPr>
          <p:cNvPr id="228" name="Google Shape;228;p14"/>
          <p:cNvSpPr txBox="1"/>
          <p:nvPr/>
        </p:nvSpPr>
        <p:spPr>
          <a:xfrm>
            <a:off x="5150937" y="4581262"/>
            <a:ext cx="3627300" cy="1389000"/>
          </a:xfrm>
          <a:prstGeom prst="rect">
            <a:avLst/>
          </a:prstGeom>
          <a:noFill/>
          <a:ln>
            <a:noFill/>
          </a:ln>
        </p:spPr>
        <p:txBody>
          <a:bodyPr spcFirstLastPara="1" wrap="square" lIns="91425" tIns="45700" rIns="91425" bIns="45700" anchor="t" anchorCtr="0">
            <a:noAutofit/>
          </a:bodyPr>
          <a:lstStyle/>
          <a:p>
            <a:pPr lvl="0">
              <a:buClr>
                <a:schemeClr val="dk1"/>
              </a:buClr>
              <a:buSzPts val="2000"/>
            </a:pPr>
            <a:r>
              <a:rPr lang="zh-CN" altLang="en-US" sz="2000" b="1" dirty="0">
                <a:solidFill>
                  <a:srgbClr val="002060"/>
                </a:solidFill>
                <a:latin typeface="+mj-ea"/>
                <a:ea typeface="+mj-ea"/>
              </a:rPr>
              <a:t>面试</a:t>
            </a:r>
            <a:endParaRPr lang="en-US" altLang="zh-CN" sz="2000" b="1" dirty="0">
              <a:solidFill>
                <a:srgbClr val="002060"/>
              </a:solidFill>
              <a:latin typeface="+mj-ea"/>
              <a:ea typeface="+mj-ea"/>
            </a:endParaRPr>
          </a:p>
          <a:p>
            <a:pPr marL="342900" lvl="0" indent="-342900">
              <a:buClr>
                <a:schemeClr val="dk1"/>
              </a:buClr>
              <a:buSzPts val="2000"/>
              <a:buFont typeface="Arial" panose="020B0604020202020204" pitchFamily="34" charset="0"/>
              <a:buChar char="•"/>
            </a:pPr>
            <a:r>
              <a:rPr lang="zh-CN" altLang="en-US" sz="2000" dirty="0">
                <a:solidFill>
                  <a:srgbClr val="002060"/>
                </a:solidFill>
                <a:latin typeface="+mj-ea"/>
                <a:ea typeface="+mj-ea"/>
              </a:rPr>
              <a:t>表现好面试</a:t>
            </a:r>
            <a:endParaRPr lang="en-US" altLang="zh-CN" sz="2000" dirty="0">
              <a:solidFill>
                <a:srgbClr val="002060"/>
              </a:solidFill>
              <a:latin typeface="+mj-ea"/>
              <a:ea typeface="+mj-ea"/>
            </a:endParaRPr>
          </a:p>
          <a:p>
            <a:pPr marL="342900" lvl="0" indent="-342900">
              <a:buClr>
                <a:schemeClr val="dk1"/>
              </a:buClr>
              <a:buSzPts val="2000"/>
              <a:buFont typeface="Arial" panose="020B0604020202020204" pitchFamily="34" charset="0"/>
              <a:buChar char="•"/>
            </a:pPr>
            <a:r>
              <a:rPr lang="zh-CN" altLang="en-US" sz="2000" dirty="0">
                <a:solidFill>
                  <a:srgbClr val="002060"/>
                </a:solidFill>
                <a:latin typeface="+mj-ea"/>
                <a:ea typeface="+mj-ea"/>
              </a:rPr>
              <a:t>电话面试</a:t>
            </a:r>
          </a:p>
          <a:p>
            <a:pPr marL="342900" lvl="0" indent="-342900">
              <a:buClr>
                <a:schemeClr val="dk1"/>
              </a:buClr>
              <a:buSzPts val="2000"/>
              <a:buFont typeface="Arial" panose="020B0604020202020204" pitchFamily="34" charset="0"/>
              <a:buChar char="•"/>
            </a:pPr>
            <a:r>
              <a:rPr lang="zh-CN" altLang="en-US" sz="2000" dirty="0">
                <a:solidFill>
                  <a:srgbClr val="002060"/>
                </a:solidFill>
                <a:latin typeface="+mj-ea"/>
                <a:ea typeface="+mj-ea"/>
              </a:rPr>
              <a:t>工资谈判</a:t>
            </a:r>
            <a:endParaRPr sz="1400" b="0" i="0" u="none" strike="noStrike" cap="none" dirty="0">
              <a:solidFill>
                <a:srgbClr val="000000"/>
              </a:solidFill>
              <a:latin typeface="+mj-ea"/>
              <a:ea typeface="+mj-ea"/>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5"/>
          <p:cNvSpPr txBox="1"/>
          <p:nvPr/>
        </p:nvSpPr>
        <p:spPr>
          <a:xfrm>
            <a:off x="32775" y="0"/>
            <a:ext cx="8512800" cy="747701"/>
          </a:xfrm>
          <a:prstGeom prst="rect">
            <a:avLst/>
          </a:prstGeom>
          <a:noFill/>
          <a:ln>
            <a:noFill/>
          </a:ln>
        </p:spPr>
        <p:txBody>
          <a:bodyPr spcFirstLastPara="1" wrap="square" lIns="91425" tIns="45700" rIns="91425" bIns="45700" anchor="t" anchorCtr="0">
            <a:noAutofit/>
          </a:bodyPr>
          <a:lstStyle/>
          <a:p>
            <a:pPr marL="91440" lvl="0" algn="ctr">
              <a:buSzPts val="3600"/>
            </a:pPr>
            <a:r>
              <a:rPr lang="zh-CN" altLang="en-US" sz="3600" b="1" dirty="0">
                <a:solidFill>
                  <a:schemeClr val="lt1"/>
                </a:solidFill>
                <a:latin typeface="+mj-ea"/>
                <a:ea typeface="+mj-ea"/>
                <a:cs typeface="Calibri"/>
                <a:sym typeface="Calibri"/>
              </a:rPr>
              <a:t>总结：</a:t>
            </a:r>
          </a:p>
          <a:p>
            <a:pPr marL="91440" lvl="0" algn="ctr">
              <a:buSzPts val="3600"/>
            </a:pPr>
            <a:r>
              <a:rPr lang="zh-CN" altLang="en-US" sz="3600" b="1" dirty="0">
                <a:solidFill>
                  <a:schemeClr val="lt1"/>
                </a:solidFill>
                <a:latin typeface="+mj-ea"/>
                <a:ea typeface="+mj-ea"/>
                <a:cs typeface="Calibri"/>
                <a:sym typeface="Calibri"/>
              </a:rPr>
              <a:t>一对一的</a:t>
            </a:r>
            <a:r>
              <a:rPr lang="en-US" altLang="zh-CN" sz="3600" b="1" dirty="0">
                <a:solidFill>
                  <a:schemeClr val="lt1"/>
                </a:solidFill>
                <a:latin typeface="+mj-ea"/>
                <a:ea typeface="+mj-ea"/>
                <a:cs typeface="Calibri"/>
                <a:sym typeface="Calibri"/>
              </a:rPr>
              <a:t>RESEA</a:t>
            </a:r>
            <a:r>
              <a:rPr lang="zh-CN" altLang="en-US" sz="3600" b="1" dirty="0">
                <a:solidFill>
                  <a:schemeClr val="lt1"/>
                </a:solidFill>
                <a:latin typeface="+mj-ea"/>
                <a:ea typeface="+mj-ea"/>
                <a:cs typeface="Calibri"/>
                <a:sym typeface="Calibri"/>
              </a:rPr>
              <a:t>初次会议</a:t>
            </a:r>
            <a:endParaRPr sz="1400" b="0" i="0" u="none" strike="noStrike" cap="none" dirty="0">
              <a:solidFill>
                <a:srgbClr val="000000"/>
              </a:solidFill>
              <a:latin typeface="+mj-ea"/>
              <a:ea typeface="+mj-ea"/>
              <a:cs typeface="Arial"/>
              <a:sym typeface="Arial"/>
            </a:endParaRPr>
          </a:p>
        </p:txBody>
      </p:sp>
      <p:sp>
        <p:nvSpPr>
          <p:cNvPr id="235" name="Google Shape;235;p15"/>
          <p:cNvSpPr txBox="1"/>
          <p:nvPr/>
        </p:nvSpPr>
        <p:spPr>
          <a:xfrm>
            <a:off x="8764588" y="6619875"/>
            <a:ext cx="381000" cy="238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000000"/>
                </a:solidFill>
                <a:latin typeface="Arial"/>
                <a:ea typeface="Arial"/>
                <a:cs typeface="Arial"/>
                <a:sym typeface="Arial"/>
              </a:rPr>
              <a:t>16</a:t>
            </a:fld>
            <a:endParaRPr sz="900" b="0" i="0" u="none" strike="noStrike" cap="none">
              <a:solidFill>
                <a:srgbClr val="000000"/>
              </a:solidFill>
              <a:latin typeface="Arial"/>
              <a:ea typeface="Arial"/>
              <a:cs typeface="Arial"/>
              <a:sym typeface="Arial"/>
            </a:endParaRPr>
          </a:p>
        </p:txBody>
      </p:sp>
      <p:sp>
        <p:nvSpPr>
          <p:cNvPr id="236" name="Google Shape;236;p15"/>
          <p:cNvSpPr txBox="1"/>
          <p:nvPr/>
        </p:nvSpPr>
        <p:spPr>
          <a:xfrm>
            <a:off x="32775" y="1103526"/>
            <a:ext cx="8224500" cy="4693552"/>
          </a:xfrm>
          <a:prstGeom prst="rect">
            <a:avLst/>
          </a:prstGeom>
          <a:noFill/>
          <a:ln>
            <a:noFill/>
          </a:ln>
        </p:spPr>
        <p:txBody>
          <a:bodyPr spcFirstLastPara="1" wrap="square" lIns="91425" tIns="45700" rIns="91425" bIns="45700" anchor="t" anchorCtr="0">
            <a:spAutoFit/>
          </a:bodyPr>
          <a:lstStyle/>
          <a:p>
            <a:pPr marL="342900" marR="0" lvl="0" indent="-222250" algn="l" rtl="0">
              <a:lnSpc>
                <a:spcPct val="100000"/>
              </a:lnSpc>
              <a:spcBef>
                <a:spcPts val="0"/>
              </a:spcBef>
              <a:spcAft>
                <a:spcPts val="0"/>
              </a:spcAft>
              <a:buClr>
                <a:srgbClr val="0C3B5D"/>
              </a:buClr>
              <a:buSzPts val="1900"/>
              <a:buFont typeface="Arial"/>
              <a:buNone/>
            </a:pPr>
            <a:endParaRPr sz="1900" b="0" i="0" u="none" strike="noStrike" cap="none" dirty="0">
              <a:solidFill>
                <a:srgbClr val="0C3B5D"/>
              </a:solidFill>
              <a:latin typeface="Calibri"/>
              <a:ea typeface="Calibri"/>
              <a:cs typeface="Calibri"/>
              <a:sym typeface="Calibri"/>
            </a:endParaRPr>
          </a:p>
          <a:p>
            <a:pPr lvl="0">
              <a:buSzPts val="1900"/>
            </a:pPr>
            <a:r>
              <a:rPr lang="zh-CN" altLang="en-US" sz="2300" b="1" dirty="0">
                <a:solidFill>
                  <a:srgbClr val="0C3B5D"/>
                </a:solidFill>
                <a:latin typeface="+mj-ea"/>
                <a:ea typeface="+mj-ea"/>
                <a:cs typeface="Calibri"/>
                <a:sym typeface="Calibri"/>
              </a:rPr>
              <a:t>一对一的</a:t>
            </a:r>
            <a:r>
              <a:rPr lang="en-US" altLang="zh-CN" sz="2300" b="1" dirty="0">
                <a:solidFill>
                  <a:srgbClr val="0C3B5D"/>
                </a:solidFill>
                <a:latin typeface="+mj-ea"/>
                <a:ea typeface="+mj-ea"/>
                <a:cs typeface="Calibri"/>
                <a:sym typeface="Calibri"/>
              </a:rPr>
              <a:t>RESEA</a:t>
            </a:r>
            <a:r>
              <a:rPr lang="zh-CN" altLang="en-US" sz="2300" b="1" dirty="0">
                <a:solidFill>
                  <a:srgbClr val="0C3B5D"/>
                </a:solidFill>
                <a:latin typeface="+mj-ea"/>
                <a:ea typeface="+mj-ea"/>
                <a:cs typeface="Calibri"/>
                <a:sym typeface="Calibri"/>
              </a:rPr>
              <a:t>初次会议</a:t>
            </a:r>
            <a:endParaRPr lang="en-US" altLang="zh-CN" sz="2300" b="1" dirty="0">
              <a:solidFill>
                <a:srgbClr val="0C3B5D"/>
              </a:solidFill>
              <a:latin typeface="+mj-ea"/>
              <a:ea typeface="+mj-ea"/>
              <a:cs typeface="Calibri"/>
              <a:sym typeface="Calibri"/>
            </a:endParaRPr>
          </a:p>
          <a:p>
            <a:pPr lvl="0">
              <a:buSzPts val="1900"/>
            </a:pPr>
            <a:endParaRPr lang="zh-CN" altLang="en-US" sz="2300" b="0" i="0" u="none" strike="noStrike" cap="none" dirty="0">
              <a:solidFill>
                <a:srgbClr val="000000"/>
              </a:solidFill>
              <a:sym typeface="Arial"/>
            </a:endParaRPr>
          </a:p>
          <a:p>
            <a:pPr marL="342900" lvl="2" indent="-342900">
              <a:spcAft>
                <a:spcPts val="1200"/>
              </a:spcAft>
              <a:buClr>
                <a:srgbClr val="0C3B5D"/>
              </a:buClr>
              <a:buSzPts val="2400"/>
              <a:buFont typeface="Arial"/>
              <a:buChar char="•"/>
            </a:pPr>
            <a:r>
              <a:rPr lang="zh-CN" altLang="en-US" sz="2400" dirty="0">
                <a:solidFill>
                  <a:srgbClr val="002060"/>
                </a:solidFill>
                <a:latin typeface="+mj-ea"/>
                <a:ea typeface="+mj-ea"/>
                <a:cs typeface="Calibri"/>
                <a:sym typeface="Calibri"/>
              </a:rPr>
              <a:t>复看</a:t>
            </a:r>
            <a:r>
              <a:rPr lang="zh-CN" altLang="en-US" sz="2300" dirty="0">
                <a:solidFill>
                  <a:srgbClr val="0C3B5D"/>
                </a:solidFill>
                <a:latin typeface="+mj-ea"/>
                <a:ea typeface="+mj-ea"/>
                <a:cs typeface="Calibri"/>
                <a:sym typeface="Calibri"/>
              </a:rPr>
              <a:t>完成</a:t>
            </a:r>
            <a:r>
              <a:rPr lang="en-US" sz="2300" dirty="0" err="1">
                <a:solidFill>
                  <a:srgbClr val="0C3B5D"/>
                </a:solidFill>
                <a:latin typeface="+mj-ea"/>
                <a:ea typeface="+mj-ea"/>
                <a:cs typeface="Calibri"/>
                <a:sym typeface="Calibri"/>
              </a:rPr>
              <a:t>JobQuest</a:t>
            </a:r>
            <a:r>
              <a:rPr lang="zh-CN" altLang="en-US" sz="2300" dirty="0">
                <a:solidFill>
                  <a:srgbClr val="0C3B5D"/>
                </a:solidFill>
                <a:latin typeface="+mj-ea"/>
                <a:ea typeface="+mj-ea"/>
                <a:cs typeface="Calibri"/>
                <a:sym typeface="Calibri"/>
              </a:rPr>
              <a:t>注册</a:t>
            </a:r>
            <a:endParaRPr sz="2300" b="0" i="0" u="none" strike="noStrike" cap="none" dirty="0">
              <a:solidFill>
                <a:srgbClr val="000000"/>
              </a:solidFill>
              <a:latin typeface="+mj-ea"/>
              <a:ea typeface="+mj-ea"/>
              <a:sym typeface="Arial"/>
            </a:endParaRPr>
          </a:p>
          <a:p>
            <a:pPr marL="342900" lvl="2" indent="-342900">
              <a:spcAft>
                <a:spcPts val="1200"/>
              </a:spcAft>
              <a:buClr>
                <a:srgbClr val="0C3B5D"/>
              </a:buClr>
              <a:buSzPts val="2400"/>
              <a:buFont typeface="Arial"/>
              <a:buChar char="•"/>
            </a:pPr>
            <a:r>
              <a:rPr lang="zh-CN" altLang="en-US" sz="2400" dirty="0">
                <a:solidFill>
                  <a:srgbClr val="002060"/>
                </a:solidFill>
                <a:latin typeface="+mj-ea"/>
                <a:ea typeface="+mj-ea"/>
                <a:cs typeface="Calibri"/>
                <a:sym typeface="Calibri"/>
              </a:rPr>
              <a:t>复看简历或准备草案简历</a:t>
            </a:r>
            <a:endParaRPr sz="2300" b="0" i="0" u="none" strike="noStrike" cap="none" dirty="0">
              <a:solidFill>
                <a:srgbClr val="000000"/>
              </a:solidFill>
              <a:latin typeface="+mj-ea"/>
              <a:ea typeface="+mj-ea"/>
              <a:sym typeface="Arial"/>
            </a:endParaRPr>
          </a:p>
          <a:p>
            <a:pPr marL="342900" lvl="2" indent="-342900">
              <a:spcAft>
                <a:spcPts val="1200"/>
              </a:spcAft>
              <a:buClr>
                <a:srgbClr val="0C3B5D"/>
              </a:buClr>
              <a:buSzPts val="2400"/>
              <a:buFont typeface="Arial"/>
              <a:buChar char="•"/>
            </a:pPr>
            <a:r>
              <a:rPr lang="zh-CN" altLang="en-US" sz="2300" dirty="0">
                <a:solidFill>
                  <a:srgbClr val="0C3B5D"/>
                </a:solidFill>
                <a:latin typeface="+mj-ea"/>
                <a:ea typeface="+mj-ea"/>
                <a:cs typeface="Calibri"/>
                <a:sym typeface="Calibri"/>
              </a:rPr>
              <a:t>提交每一周的寻找工作记录当您请求失业金</a:t>
            </a:r>
            <a:endParaRPr lang="en-US" altLang="zh-CN" sz="2300" dirty="0">
              <a:solidFill>
                <a:srgbClr val="0C3B5D"/>
              </a:solidFill>
              <a:latin typeface="+mj-ea"/>
              <a:ea typeface="+mj-ea"/>
              <a:cs typeface="Calibri"/>
              <a:sym typeface="Calibri"/>
            </a:endParaRPr>
          </a:p>
          <a:p>
            <a:pPr marL="342900" lvl="2" indent="-342900">
              <a:spcAft>
                <a:spcPts val="1200"/>
              </a:spcAft>
              <a:buClr>
                <a:srgbClr val="0C3B5D"/>
              </a:buClr>
              <a:buSzPts val="2400"/>
              <a:buFont typeface="Arial"/>
              <a:buChar char="•"/>
            </a:pPr>
            <a:r>
              <a:rPr lang="zh-CN" altLang="en-US" sz="2400" dirty="0">
                <a:solidFill>
                  <a:srgbClr val="002060"/>
                </a:solidFill>
                <a:latin typeface="+mj-ea"/>
                <a:ea typeface="+mj-ea"/>
                <a:cs typeface="Calibri"/>
                <a:sym typeface="Calibri"/>
              </a:rPr>
              <a:t>复看</a:t>
            </a:r>
            <a:r>
              <a:rPr lang="zh-CN" altLang="en-US" sz="2300" dirty="0">
                <a:solidFill>
                  <a:srgbClr val="0C3B5D"/>
                </a:solidFill>
                <a:latin typeface="+mj-ea"/>
                <a:ea typeface="+mj-ea"/>
                <a:cs typeface="Calibri"/>
                <a:sym typeface="Calibri"/>
              </a:rPr>
              <a:t>劳动力市场信息</a:t>
            </a:r>
            <a:r>
              <a:rPr lang="en-US" altLang="zh-CN" sz="2300" dirty="0">
                <a:solidFill>
                  <a:srgbClr val="0C3B5D"/>
                </a:solidFill>
                <a:latin typeface="+mj-ea"/>
                <a:ea typeface="+mj-ea"/>
                <a:cs typeface="Calibri"/>
                <a:sym typeface="Calibri"/>
              </a:rPr>
              <a:t>(LMI)</a:t>
            </a:r>
            <a:r>
              <a:rPr lang="zh-CN" altLang="en-US" sz="2300" dirty="0">
                <a:solidFill>
                  <a:srgbClr val="0C3B5D"/>
                </a:solidFill>
                <a:latin typeface="+mj-ea"/>
                <a:ea typeface="+mj-ea"/>
                <a:cs typeface="Calibri"/>
                <a:sym typeface="Calibri"/>
              </a:rPr>
              <a:t>工作表</a:t>
            </a:r>
            <a:endParaRPr sz="2300" b="0" i="0" u="none" strike="noStrike" cap="none" dirty="0">
              <a:solidFill>
                <a:srgbClr val="000000"/>
              </a:solidFill>
              <a:latin typeface="+mj-ea"/>
              <a:ea typeface="+mj-ea"/>
              <a:sym typeface="Arial"/>
            </a:endParaRPr>
          </a:p>
          <a:p>
            <a:pPr marL="342900" lvl="2" indent="-342900">
              <a:spcAft>
                <a:spcPts val="1200"/>
              </a:spcAft>
              <a:buClr>
                <a:srgbClr val="0C3B5D"/>
              </a:buClr>
              <a:buSzPts val="2400"/>
              <a:buFont typeface="Arial"/>
              <a:buChar char="•"/>
            </a:pPr>
            <a:r>
              <a:rPr lang="zh-CN" altLang="en-US" sz="2300" dirty="0">
                <a:solidFill>
                  <a:srgbClr val="0C3B5D"/>
                </a:solidFill>
                <a:latin typeface="+mj-ea"/>
                <a:ea typeface="+mj-ea"/>
                <a:cs typeface="Calibri"/>
                <a:sym typeface="Calibri"/>
              </a:rPr>
              <a:t>完全地填写</a:t>
            </a:r>
            <a:r>
              <a:rPr lang="en-US" altLang="zh-CN" sz="2300" dirty="0">
                <a:solidFill>
                  <a:srgbClr val="0C3B5D"/>
                </a:solidFill>
                <a:latin typeface="+mj-ea"/>
                <a:ea typeface="+mj-ea"/>
                <a:cs typeface="Calibri"/>
                <a:sym typeface="Calibri"/>
              </a:rPr>
              <a:t>UI</a:t>
            </a:r>
            <a:r>
              <a:rPr lang="zh-CN" altLang="en-US" sz="2300" dirty="0">
                <a:solidFill>
                  <a:srgbClr val="0C3B5D"/>
                </a:solidFill>
                <a:latin typeface="+mj-ea"/>
                <a:ea typeface="+mj-ea"/>
                <a:cs typeface="Calibri"/>
                <a:sym typeface="Calibri"/>
              </a:rPr>
              <a:t>资格评估问卷</a:t>
            </a:r>
            <a:endParaRPr lang="en-US" altLang="zh-CN" sz="2300" dirty="0">
              <a:solidFill>
                <a:srgbClr val="0C3B5D"/>
              </a:solidFill>
              <a:latin typeface="+mj-ea"/>
              <a:ea typeface="+mj-ea"/>
              <a:cs typeface="Calibri"/>
              <a:sym typeface="Calibri"/>
            </a:endParaRPr>
          </a:p>
          <a:p>
            <a:pPr marL="342900" lvl="2" indent="-342900">
              <a:spcAft>
                <a:spcPts val="1200"/>
              </a:spcAft>
              <a:buClr>
                <a:srgbClr val="0C3B5D"/>
              </a:buClr>
              <a:buSzPts val="2400"/>
              <a:buFont typeface="Arial"/>
              <a:buChar char="•"/>
            </a:pPr>
            <a:r>
              <a:rPr lang="zh-CN" altLang="en-US" sz="2300" dirty="0">
                <a:solidFill>
                  <a:srgbClr val="0C3B5D"/>
                </a:solidFill>
                <a:latin typeface="+mj-ea"/>
                <a:ea typeface="+mj-ea"/>
                <a:cs typeface="Calibri"/>
                <a:sym typeface="Calibri"/>
              </a:rPr>
              <a:t>安排职业中心活动</a:t>
            </a:r>
            <a:r>
              <a:rPr lang="en-US" altLang="zh-CN" sz="2300" dirty="0">
                <a:solidFill>
                  <a:srgbClr val="0C3B5D"/>
                </a:solidFill>
                <a:latin typeface="+mj-ea"/>
                <a:ea typeface="+mj-ea"/>
                <a:cs typeface="Calibri"/>
                <a:sym typeface="Calibri"/>
              </a:rPr>
              <a:t>(</a:t>
            </a:r>
            <a:r>
              <a:rPr lang="zh-CN" altLang="en-US" sz="2300" dirty="0">
                <a:solidFill>
                  <a:srgbClr val="0C3B5D"/>
                </a:solidFill>
                <a:latin typeface="+mj-ea"/>
                <a:ea typeface="+mj-ea"/>
                <a:cs typeface="Calibri"/>
                <a:sym typeface="Calibri"/>
              </a:rPr>
              <a:t>临时服务） </a:t>
            </a:r>
            <a:endParaRPr lang="en-US" altLang="zh-CN" sz="2300" dirty="0">
              <a:solidFill>
                <a:srgbClr val="0C3B5D"/>
              </a:solidFill>
              <a:latin typeface="+mj-ea"/>
              <a:ea typeface="+mj-ea"/>
              <a:cs typeface="Calibri"/>
              <a:sym typeface="Calibri"/>
            </a:endParaRPr>
          </a:p>
          <a:p>
            <a:pPr marL="342900" lvl="2" indent="-342900">
              <a:spcAft>
                <a:spcPts val="1200"/>
              </a:spcAft>
              <a:buClr>
                <a:srgbClr val="0C3B5D"/>
              </a:buClr>
              <a:buSzPts val="2400"/>
              <a:buFont typeface="Arial"/>
              <a:buChar char="•"/>
            </a:pPr>
            <a:r>
              <a:rPr lang="zh-CN" altLang="en-US" sz="2300" dirty="0">
                <a:solidFill>
                  <a:srgbClr val="0C3B5D"/>
                </a:solidFill>
                <a:latin typeface="+mj-ea"/>
                <a:ea typeface="+mj-ea"/>
                <a:cs typeface="Calibri"/>
                <a:sym typeface="Calibri"/>
              </a:rPr>
              <a:t>安排</a:t>
            </a:r>
            <a:r>
              <a:rPr lang="en-US" sz="2300" dirty="0">
                <a:solidFill>
                  <a:srgbClr val="0C3B5D"/>
                </a:solidFill>
                <a:latin typeface="+mj-ea"/>
                <a:ea typeface="+mj-ea"/>
                <a:cs typeface="Calibri"/>
                <a:sym typeface="Calibri"/>
              </a:rPr>
              <a:t>RESEA</a:t>
            </a:r>
            <a:r>
              <a:rPr lang="zh-CN" altLang="en-US" sz="2000" dirty="0">
                <a:solidFill>
                  <a:srgbClr val="002060"/>
                </a:solidFill>
                <a:latin typeface="+mj-ea"/>
                <a:ea typeface="+mj-ea"/>
                <a:cs typeface="Calibri"/>
                <a:sym typeface="Calibri"/>
              </a:rPr>
              <a:t>重温会议</a:t>
            </a:r>
            <a:endParaRPr sz="2300" b="0" i="0" u="none" strike="noStrike" cap="none" dirty="0">
              <a:solidFill>
                <a:srgbClr val="0C3B5D"/>
              </a:solidFill>
              <a:latin typeface="+mj-ea"/>
              <a:ea typeface="+mj-ea"/>
              <a:cs typeface="Calibri"/>
              <a:sym typeface="Calibri"/>
            </a:endParaRPr>
          </a:p>
        </p:txBody>
      </p:sp>
      <p:pic>
        <p:nvPicPr>
          <p:cNvPr id="237" name="Google Shape;237;p15" descr="22 Best Work From Home Jobs - Good Ideas for Working at Home"/>
          <p:cNvPicPr preferRelativeResize="0"/>
          <p:nvPr/>
        </p:nvPicPr>
        <p:blipFill rotWithShape="1">
          <a:blip r:embed="rId3">
            <a:alphaModFix/>
          </a:blip>
          <a:srcRect/>
          <a:stretch/>
        </p:blipFill>
        <p:spPr>
          <a:xfrm>
            <a:off x="6979429" y="1472791"/>
            <a:ext cx="2067592" cy="220834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740" y="107147"/>
            <a:ext cx="7131050" cy="954348"/>
          </a:xfrm>
        </p:spPr>
        <p:txBody>
          <a:bodyPr/>
          <a:lstStyle/>
          <a:p>
            <a:pPr algn="ctr"/>
            <a:r>
              <a:rPr lang="zh-CN" altLang="en-US" b="1" dirty="0">
                <a:latin typeface="+mj-ea"/>
                <a:ea typeface="+mj-ea"/>
              </a:rPr>
              <a:t>下一步：首次</a:t>
            </a:r>
            <a:r>
              <a:rPr lang="en-US" altLang="zh-CN" b="1" dirty="0">
                <a:latin typeface="+mj-ea"/>
                <a:ea typeface="+mj-ea"/>
              </a:rPr>
              <a:t>RESEA</a:t>
            </a:r>
            <a:r>
              <a:rPr lang="zh-CN" altLang="en-US" b="1" dirty="0">
                <a:latin typeface="+mj-ea"/>
                <a:ea typeface="+mj-ea"/>
              </a:rPr>
              <a:t>会议之后</a:t>
            </a:r>
            <a:endParaRPr lang="en-US" b="1" dirty="0">
              <a:latin typeface="+mj-ea"/>
              <a:ea typeface="+mj-ea"/>
            </a:endParaRPr>
          </a:p>
        </p:txBody>
      </p:sp>
      <p:sp>
        <p:nvSpPr>
          <p:cNvPr id="3" name="Text Placeholder 2"/>
          <p:cNvSpPr>
            <a:spLocks noGrp="1"/>
          </p:cNvSpPr>
          <p:nvPr>
            <p:ph type="body" idx="1"/>
          </p:nvPr>
        </p:nvSpPr>
        <p:spPr>
          <a:xfrm>
            <a:off x="0" y="1219201"/>
            <a:ext cx="8991600" cy="4752998"/>
          </a:xfrm>
        </p:spPr>
        <p:txBody>
          <a:bodyPr/>
          <a:lstStyle/>
          <a:p>
            <a:pPr algn="ctr"/>
            <a:r>
              <a:rPr lang="zh-CN" altLang="en-US" sz="2700" dirty="0">
                <a:solidFill>
                  <a:srgbClr val="0C3B5D"/>
                </a:solidFill>
                <a:latin typeface="+mj-ea"/>
                <a:ea typeface="+mj-ea"/>
              </a:rPr>
              <a:t>参加</a:t>
            </a:r>
            <a:r>
              <a:rPr lang="en-US" altLang="zh-CN" sz="2700" dirty="0">
                <a:solidFill>
                  <a:srgbClr val="0C3B5D"/>
                </a:solidFill>
                <a:latin typeface="+mj-ea"/>
                <a:ea typeface="+mj-ea"/>
              </a:rPr>
              <a:t>RESEA</a:t>
            </a:r>
            <a:r>
              <a:rPr lang="zh-CN" altLang="en-US" sz="2700" dirty="0">
                <a:solidFill>
                  <a:srgbClr val="0C3B5D"/>
                </a:solidFill>
                <a:latin typeface="+mj-ea"/>
                <a:ea typeface="+mj-ea"/>
              </a:rPr>
              <a:t>重温会议</a:t>
            </a:r>
            <a:endParaRPr lang="en-US" altLang="zh-CN" sz="2700" dirty="0">
              <a:solidFill>
                <a:srgbClr val="0C3B5D"/>
              </a:solidFill>
              <a:latin typeface="+mj-ea"/>
              <a:ea typeface="+mj-ea"/>
            </a:endParaRPr>
          </a:p>
          <a:p>
            <a:pPr algn="ctr"/>
            <a:r>
              <a:rPr lang="zh-CN" altLang="en-US" sz="2700" dirty="0">
                <a:solidFill>
                  <a:srgbClr val="0C3B5D"/>
                </a:solidFill>
                <a:latin typeface="+mj-ea"/>
                <a:ea typeface="+mj-ea"/>
                <a:sym typeface="Arial"/>
              </a:rPr>
              <a:t>让我们知道您何时找到工作</a:t>
            </a:r>
            <a:r>
              <a:rPr lang="en-US" altLang="zh-CN" sz="2700" dirty="0">
                <a:solidFill>
                  <a:srgbClr val="0C3B5D"/>
                </a:solidFill>
                <a:latin typeface="+mj-ea"/>
                <a:ea typeface="+mj-ea"/>
                <a:sym typeface="Arial"/>
              </a:rPr>
              <a:t>,</a:t>
            </a:r>
            <a:r>
              <a:rPr lang="zh-CN" altLang="en-US" sz="2700" dirty="0">
                <a:solidFill>
                  <a:srgbClr val="0C3B5D"/>
                </a:solidFill>
                <a:latin typeface="+mj-ea"/>
                <a:ea typeface="+mj-ea"/>
                <a:sym typeface="Arial"/>
              </a:rPr>
              <a:t>以便我们庆祝您的成功并更新我们的数据库</a:t>
            </a:r>
            <a:r>
              <a:rPr lang="en-US" sz="2700" dirty="0">
                <a:solidFill>
                  <a:srgbClr val="0C3B5D"/>
                </a:solidFill>
                <a:latin typeface="+mj-ea"/>
                <a:ea typeface="+mj-ea"/>
                <a:sym typeface="Arial"/>
              </a:rPr>
              <a:t>!</a:t>
            </a:r>
            <a:endParaRPr lang="en-US" sz="2700" dirty="0">
              <a:solidFill>
                <a:srgbClr val="000000"/>
              </a:solidFill>
              <a:latin typeface="+mj-ea"/>
              <a:ea typeface="+mj-ea"/>
              <a:sym typeface="Arial"/>
            </a:endParaRPr>
          </a:p>
          <a:p>
            <a:pPr marL="11430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4642" y="3246121"/>
            <a:ext cx="3095528" cy="2499360"/>
          </a:xfrm>
          <a:prstGeom prst="rect">
            <a:avLst/>
          </a:prstGeom>
        </p:spPr>
      </p:pic>
    </p:spTree>
    <p:extLst>
      <p:ext uri="{BB962C8B-B14F-4D97-AF65-F5344CB8AC3E}">
        <p14:creationId xmlns:p14="http://schemas.microsoft.com/office/powerpoint/2010/main" val="2109451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243" name="Google Shape;243;p16"/>
          <p:cNvPicPr preferRelativeResize="0"/>
          <p:nvPr/>
        </p:nvPicPr>
        <p:blipFill rotWithShape="1">
          <a:blip r:embed="rId3">
            <a:alphaModFix/>
          </a:blip>
          <a:srcRect/>
          <a:stretch/>
        </p:blipFill>
        <p:spPr>
          <a:xfrm>
            <a:off x="4479532" y="5019792"/>
            <a:ext cx="4541178" cy="1359739"/>
          </a:xfrm>
          <a:prstGeom prst="rect">
            <a:avLst/>
          </a:prstGeom>
          <a:noFill/>
          <a:ln>
            <a:noFill/>
          </a:ln>
        </p:spPr>
      </p:pic>
      <p:pic>
        <p:nvPicPr>
          <p:cNvPr id="244" name="Google Shape;244;p16"/>
          <p:cNvPicPr preferRelativeResize="0"/>
          <p:nvPr/>
        </p:nvPicPr>
        <p:blipFill rotWithShape="1">
          <a:blip r:embed="rId4">
            <a:alphaModFix/>
          </a:blip>
          <a:srcRect/>
          <a:stretch/>
        </p:blipFill>
        <p:spPr>
          <a:xfrm>
            <a:off x="779388" y="4722947"/>
            <a:ext cx="2396638" cy="1656584"/>
          </a:xfrm>
          <a:prstGeom prst="rect">
            <a:avLst/>
          </a:prstGeom>
          <a:noFill/>
          <a:ln>
            <a:noFill/>
          </a:ln>
        </p:spPr>
      </p:pic>
      <p:sp>
        <p:nvSpPr>
          <p:cNvPr id="245" name="Google Shape;245;p16"/>
          <p:cNvSpPr txBox="1">
            <a:spLocks noGrp="1"/>
          </p:cNvSpPr>
          <p:nvPr>
            <p:ph type="title"/>
          </p:nvPr>
        </p:nvSpPr>
        <p:spPr>
          <a:xfrm>
            <a:off x="901200" y="462700"/>
            <a:ext cx="6738600" cy="3486900"/>
          </a:xfrm>
          <a:prstGeom prst="rect">
            <a:avLst/>
          </a:prstGeom>
          <a:noFill/>
          <a:ln>
            <a:noFill/>
          </a:ln>
        </p:spPr>
        <p:txBody>
          <a:bodyPr spcFirstLastPara="1" wrap="square" lIns="0" tIns="45700" rIns="0" bIns="45700" anchor="b" anchorCtr="0">
            <a:noAutofit/>
          </a:bodyPr>
          <a:lstStyle/>
          <a:p>
            <a:pPr lvl="0" algn="ctr"/>
            <a:r>
              <a:rPr lang="zh-CN" altLang="en-US" sz="3400" dirty="0">
                <a:latin typeface="+mj-ea"/>
                <a:ea typeface="+mj-ea"/>
              </a:rPr>
              <a:t>请记住</a:t>
            </a:r>
            <a:r>
              <a:rPr lang="en-US" altLang="zh-CN" sz="3400" dirty="0">
                <a:latin typeface="+mj-ea"/>
                <a:ea typeface="+mj-ea"/>
              </a:rPr>
              <a:t>,</a:t>
            </a:r>
            <a:r>
              <a:rPr lang="zh-CN" altLang="en-US" sz="3400" dirty="0">
                <a:latin typeface="+mj-ea"/>
                <a:ea typeface="+mj-ea"/>
              </a:rPr>
              <a:t>不参加你的两个</a:t>
            </a:r>
            <a:r>
              <a:rPr lang="en-US" altLang="zh-CN" sz="3400" dirty="0">
                <a:latin typeface="+mj-ea"/>
                <a:ea typeface="+mj-ea"/>
              </a:rPr>
              <a:t>RESEA</a:t>
            </a:r>
            <a:r>
              <a:rPr lang="zh-CN" altLang="en-US" sz="3400" dirty="0">
                <a:latin typeface="+mj-ea"/>
                <a:ea typeface="+mj-ea"/>
              </a:rPr>
              <a:t>会议将影响你的失业金</a:t>
            </a:r>
            <a:r>
              <a:rPr lang="en-US" sz="3400" dirty="0">
                <a:latin typeface="+mj-ea"/>
                <a:ea typeface="+mj-ea"/>
              </a:rPr>
              <a:t>!</a:t>
            </a:r>
            <a:endParaRPr sz="3400" dirty="0">
              <a:latin typeface="+mj-ea"/>
              <a:ea typeface="+mj-ea"/>
            </a:endParaRPr>
          </a:p>
          <a:p>
            <a:pPr marL="0" lvl="0" indent="0" algn="ctr" rtl="0">
              <a:lnSpc>
                <a:spcPct val="80000"/>
              </a:lnSpc>
              <a:spcBef>
                <a:spcPts val="0"/>
              </a:spcBef>
              <a:spcAft>
                <a:spcPts val="0"/>
              </a:spcAft>
              <a:buClr>
                <a:srgbClr val="FFFFFF"/>
              </a:buClr>
              <a:buSzPts val="5400"/>
              <a:buFont typeface="Calibri"/>
              <a:buNone/>
            </a:pPr>
            <a:endParaRPr sz="3400" dirty="0"/>
          </a:p>
          <a:p>
            <a:pPr marL="0" lvl="0" indent="0" algn="ctr" rtl="0">
              <a:lnSpc>
                <a:spcPct val="80000"/>
              </a:lnSpc>
              <a:spcBef>
                <a:spcPts val="0"/>
              </a:spcBef>
              <a:spcAft>
                <a:spcPts val="0"/>
              </a:spcAft>
              <a:buClr>
                <a:srgbClr val="FFFFFF"/>
              </a:buClr>
              <a:buSzPts val="5400"/>
              <a:buFont typeface="Calibri"/>
              <a:buNone/>
            </a:pPr>
            <a:endParaRPr sz="3400" dirty="0"/>
          </a:p>
          <a:p>
            <a:pPr lvl="0" algn="ctr">
              <a:buClr>
                <a:schemeClr val="lt1"/>
              </a:buClr>
            </a:pPr>
            <a:r>
              <a:rPr lang="en-US" sz="3400" dirty="0" err="1">
                <a:solidFill>
                  <a:schemeClr val="lt1"/>
                </a:solidFill>
                <a:latin typeface="+mj-ea"/>
                <a:ea typeface="+mj-ea"/>
              </a:rPr>
              <a:t>MassHire</a:t>
            </a:r>
            <a:r>
              <a:rPr lang="en-US" sz="3400" dirty="0">
                <a:solidFill>
                  <a:schemeClr val="lt1"/>
                </a:solidFill>
                <a:latin typeface="+mj-ea"/>
                <a:ea typeface="+mj-ea"/>
              </a:rPr>
              <a:t> </a:t>
            </a:r>
            <a:r>
              <a:rPr lang="zh-CN" altLang="en-US" sz="3400" dirty="0">
                <a:solidFill>
                  <a:schemeClr val="lt1"/>
                </a:solidFill>
                <a:latin typeface="+mj-ea"/>
                <a:ea typeface="+mj-ea"/>
              </a:rPr>
              <a:t>全体员工期待与您合作</a:t>
            </a:r>
            <a:r>
              <a:rPr lang="en-US" sz="3400" dirty="0">
                <a:solidFill>
                  <a:schemeClr val="lt1"/>
                </a:solidFill>
              </a:rPr>
              <a:t>!</a:t>
            </a:r>
            <a:endParaRPr sz="3400" dirty="0">
              <a:solidFill>
                <a:schemeClr val="lt1"/>
              </a:solidFill>
            </a:endParaRPr>
          </a:p>
          <a:p>
            <a:pPr marL="0" lvl="0" indent="0" algn="ctr" rtl="0">
              <a:lnSpc>
                <a:spcPct val="80000"/>
              </a:lnSpc>
              <a:spcBef>
                <a:spcPts val="0"/>
              </a:spcBef>
              <a:spcAft>
                <a:spcPts val="0"/>
              </a:spcAft>
              <a:buClr>
                <a:srgbClr val="FFFFFF"/>
              </a:buClr>
              <a:buSzPts val="5400"/>
              <a:buFont typeface="Calibri"/>
              <a:buNone/>
            </a:pPr>
            <a:endParaRPr sz="3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8495afef91_0_0"/>
          <p:cNvSpPr txBox="1">
            <a:spLocks noGrp="1"/>
          </p:cNvSpPr>
          <p:nvPr>
            <p:ph type="title"/>
          </p:nvPr>
        </p:nvSpPr>
        <p:spPr>
          <a:xfrm>
            <a:off x="1107150" y="125325"/>
            <a:ext cx="7082100" cy="954300"/>
          </a:xfrm>
          <a:prstGeom prst="rect">
            <a:avLst/>
          </a:prstGeom>
          <a:noFill/>
          <a:ln>
            <a:noFill/>
          </a:ln>
        </p:spPr>
        <p:txBody>
          <a:bodyPr spcFirstLastPara="1" wrap="square" lIns="91425" tIns="45700" rIns="91425" bIns="45700" anchor="ctr" anchorCtr="0">
            <a:noAutofit/>
          </a:bodyPr>
          <a:lstStyle/>
          <a:p>
            <a:pPr lvl="0" algn="ctr"/>
            <a:r>
              <a:rPr lang="zh-CN" altLang="en-US" b="1" dirty="0">
                <a:latin typeface="+mj-ea"/>
                <a:ea typeface="+mj-ea"/>
              </a:rPr>
              <a:t>参加</a:t>
            </a:r>
            <a:r>
              <a:rPr lang="en-US" b="1" dirty="0">
                <a:latin typeface="+mj-ea"/>
                <a:ea typeface="+mj-ea"/>
              </a:rPr>
              <a:t>RESEA</a:t>
            </a:r>
            <a:r>
              <a:rPr lang="zh-CN" altLang="en-US" b="1" dirty="0">
                <a:latin typeface="+mj-ea"/>
                <a:ea typeface="+mj-ea"/>
              </a:rPr>
              <a:t>计划</a:t>
            </a:r>
            <a:endParaRPr b="1" dirty="0">
              <a:latin typeface="+mj-ea"/>
              <a:ea typeface="+mj-ea"/>
            </a:endParaRPr>
          </a:p>
        </p:txBody>
      </p:sp>
      <p:sp>
        <p:nvSpPr>
          <p:cNvPr id="124" name="Google Shape;124;g8495afef91_0_0"/>
          <p:cNvSpPr txBox="1">
            <a:spLocks noGrp="1"/>
          </p:cNvSpPr>
          <p:nvPr>
            <p:ph type="body" idx="1"/>
          </p:nvPr>
        </p:nvSpPr>
        <p:spPr>
          <a:xfrm>
            <a:off x="234300" y="1432450"/>
            <a:ext cx="8827800" cy="4619700"/>
          </a:xfrm>
          <a:prstGeom prst="rect">
            <a:avLst/>
          </a:prstGeom>
          <a:noFill/>
          <a:ln>
            <a:noFill/>
          </a:ln>
        </p:spPr>
        <p:txBody>
          <a:bodyPr spcFirstLastPara="1" wrap="square" lIns="91425" tIns="45700" rIns="91425" bIns="45700" anchor="t" anchorCtr="0">
            <a:noAutofit/>
          </a:bodyPr>
          <a:lstStyle/>
          <a:p>
            <a:pPr marL="0" lvl="0" indent="0">
              <a:lnSpc>
                <a:spcPct val="100000"/>
              </a:lnSpc>
              <a:spcBef>
                <a:spcPts val="0"/>
              </a:spcBef>
              <a:buNone/>
            </a:pPr>
            <a:r>
              <a:rPr lang="en-US" sz="2200" b="1" dirty="0">
                <a:latin typeface="+mj-ea"/>
                <a:ea typeface="+mj-ea"/>
              </a:rPr>
              <a:t>RESEA</a:t>
            </a:r>
            <a:r>
              <a:rPr lang="zh-CN" altLang="en-US" sz="2200" b="1" dirty="0">
                <a:latin typeface="+mj-ea"/>
                <a:ea typeface="+mj-ea"/>
              </a:rPr>
              <a:t>是什么</a:t>
            </a:r>
            <a:r>
              <a:rPr lang="en-US" sz="2200" b="1" dirty="0">
                <a:latin typeface="+mn-ea"/>
                <a:ea typeface="+mn-ea"/>
              </a:rPr>
              <a:t>?</a:t>
            </a:r>
          </a:p>
          <a:p>
            <a:pPr marL="0" lvl="0" indent="0">
              <a:lnSpc>
                <a:spcPct val="100000"/>
              </a:lnSpc>
              <a:spcBef>
                <a:spcPts val="0"/>
              </a:spcBef>
              <a:buNone/>
            </a:pPr>
            <a:r>
              <a:rPr lang="en-US" sz="2200" dirty="0">
                <a:latin typeface="+mn-ea"/>
                <a:ea typeface="+mn-ea"/>
              </a:rPr>
              <a:t>RESEA </a:t>
            </a:r>
            <a:r>
              <a:rPr lang="zh-CN" altLang="en-US" sz="2200" dirty="0">
                <a:latin typeface="+mn-ea"/>
                <a:ea typeface="+mn-ea"/>
              </a:rPr>
              <a:t>是一项联邦计划帮助客户接触再就业服务和与</a:t>
            </a:r>
            <a:r>
              <a:rPr lang="en-US" altLang="zh-CN" sz="2200" dirty="0" err="1">
                <a:latin typeface="+mn-ea"/>
                <a:ea typeface="+mn-ea"/>
              </a:rPr>
              <a:t>MassHire</a:t>
            </a:r>
            <a:r>
              <a:rPr lang="zh-CN" altLang="en-US" sz="2200" dirty="0">
                <a:latin typeface="+mn-ea"/>
                <a:ea typeface="+mn-ea"/>
              </a:rPr>
              <a:t>职业中心工作人员会面</a:t>
            </a:r>
            <a:r>
              <a:rPr lang="en-US" altLang="zh-CN" sz="2200" dirty="0">
                <a:latin typeface="+mn-ea"/>
                <a:ea typeface="+mn-ea"/>
              </a:rPr>
              <a:t>,</a:t>
            </a:r>
            <a:r>
              <a:rPr lang="zh-CN" altLang="en-US" sz="2200" dirty="0">
                <a:latin typeface="+mn-ea"/>
                <a:ea typeface="+mn-ea"/>
              </a:rPr>
              <a:t>讨论求职目标</a:t>
            </a:r>
            <a:r>
              <a:rPr lang="en-US" altLang="zh-CN" sz="2200" dirty="0">
                <a:latin typeface="+mn-ea"/>
                <a:ea typeface="+mn-ea"/>
              </a:rPr>
              <a:t>,</a:t>
            </a:r>
            <a:r>
              <a:rPr lang="zh-CN" altLang="en-US" sz="2200" dirty="0">
                <a:latin typeface="+mn-ea"/>
                <a:ea typeface="+mn-ea"/>
              </a:rPr>
              <a:t>等来早点恢复工作</a:t>
            </a:r>
            <a:r>
              <a:rPr lang="en-US" altLang="zh-CN" sz="2200" dirty="0">
                <a:latin typeface="+mn-ea"/>
                <a:ea typeface="+mn-ea"/>
              </a:rPr>
              <a:t>.</a:t>
            </a:r>
          </a:p>
          <a:p>
            <a:pPr marL="0" lvl="0" indent="0">
              <a:lnSpc>
                <a:spcPct val="100000"/>
              </a:lnSpc>
              <a:spcBef>
                <a:spcPts val="0"/>
              </a:spcBef>
              <a:buNone/>
            </a:pPr>
            <a:endParaRPr sz="2200" dirty="0"/>
          </a:p>
          <a:p>
            <a:pPr marL="0" lvl="0" indent="0">
              <a:lnSpc>
                <a:spcPct val="100000"/>
              </a:lnSpc>
              <a:spcBef>
                <a:spcPts val="0"/>
              </a:spcBef>
              <a:buNone/>
            </a:pPr>
            <a:r>
              <a:rPr lang="zh-CN" altLang="en-US" sz="2200" b="1" dirty="0">
                <a:latin typeface="+mj-ea"/>
                <a:ea typeface="+mj-ea"/>
              </a:rPr>
              <a:t>谁人被选择入</a:t>
            </a:r>
            <a:r>
              <a:rPr lang="en-US" altLang="zh-CN" sz="2200" b="1" dirty="0">
                <a:latin typeface="+mj-ea"/>
                <a:ea typeface="+mj-ea"/>
              </a:rPr>
              <a:t>RESEA</a:t>
            </a:r>
            <a:r>
              <a:rPr lang="zh-CN" altLang="en-US" sz="2200" b="1" dirty="0">
                <a:latin typeface="+mj-ea"/>
                <a:ea typeface="+mj-ea"/>
              </a:rPr>
              <a:t>计划</a:t>
            </a:r>
            <a:r>
              <a:rPr lang="en-US" sz="2200" b="1" dirty="0">
                <a:latin typeface="+mj-ea"/>
                <a:ea typeface="+mj-ea"/>
              </a:rPr>
              <a:t>?</a:t>
            </a:r>
            <a:endParaRPr sz="2200" b="1" dirty="0">
              <a:latin typeface="+mj-ea"/>
              <a:ea typeface="+mj-ea"/>
            </a:endParaRPr>
          </a:p>
          <a:p>
            <a:pPr marL="0" lvl="0" indent="0">
              <a:lnSpc>
                <a:spcPct val="100000"/>
              </a:lnSpc>
              <a:spcBef>
                <a:spcPts val="0"/>
              </a:spcBef>
              <a:buNone/>
            </a:pPr>
            <a:r>
              <a:rPr lang="zh-CN" altLang="en-US" sz="2200" dirty="0">
                <a:latin typeface="+mj-ea"/>
                <a:ea typeface="+mj-ea"/>
              </a:rPr>
              <a:t>选择入</a:t>
            </a:r>
            <a:r>
              <a:rPr lang="en-US" altLang="zh-CN" sz="2200" dirty="0">
                <a:latin typeface="+mj-ea"/>
                <a:ea typeface="+mj-ea"/>
              </a:rPr>
              <a:t>RESEA</a:t>
            </a:r>
            <a:r>
              <a:rPr lang="zh-CN" altLang="en-US" sz="2200" dirty="0">
                <a:latin typeface="+mj-ea"/>
                <a:ea typeface="+mj-ea"/>
              </a:rPr>
              <a:t>计划大多数是正在领取失业金的客户</a:t>
            </a:r>
            <a:r>
              <a:rPr lang="en-US" sz="2200" dirty="0">
                <a:latin typeface="+mj-ea"/>
                <a:ea typeface="+mj-ea"/>
              </a:rPr>
              <a:t>.</a:t>
            </a:r>
            <a:endParaRPr sz="2200" dirty="0">
              <a:latin typeface="+mj-ea"/>
              <a:ea typeface="+mj-ea"/>
            </a:endParaRPr>
          </a:p>
          <a:p>
            <a:pPr marL="0" lvl="0" indent="0" algn="l" rtl="0">
              <a:lnSpc>
                <a:spcPct val="100000"/>
              </a:lnSpc>
              <a:spcBef>
                <a:spcPts val="0"/>
              </a:spcBef>
              <a:spcAft>
                <a:spcPts val="0"/>
              </a:spcAft>
              <a:buClr>
                <a:schemeClr val="accent6"/>
              </a:buClr>
              <a:buSzPts val="1100"/>
              <a:buFont typeface="Arial"/>
              <a:buNone/>
            </a:pPr>
            <a:endParaRPr sz="2200" b="1" dirty="0"/>
          </a:p>
          <a:p>
            <a:pPr marL="0" lvl="0" indent="0">
              <a:lnSpc>
                <a:spcPct val="100000"/>
              </a:lnSpc>
              <a:spcBef>
                <a:spcPts val="0"/>
              </a:spcBef>
              <a:buClr>
                <a:schemeClr val="accent6"/>
              </a:buClr>
              <a:buSzPts val="1100"/>
              <a:buNone/>
            </a:pPr>
            <a:r>
              <a:rPr lang="zh-CN" altLang="en-US" sz="2200" b="1" dirty="0">
                <a:latin typeface="+mj-ea"/>
                <a:ea typeface="+mj-ea"/>
              </a:rPr>
              <a:t>被选中参加</a:t>
            </a:r>
            <a:r>
              <a:rPr lang="en-US" altLang="zh-CN" sz="2200" b="1" dirty="0">
                <a:latin typeface="+mj-ea"/>
                <a:ea typeface="+mj-ea"/>
              </a:rPr>
              <a:t>RESEA</a:t>
            </a:r>
            <a:r>
              <a:rPr lang="zh-CN" altLang="en-US" sz="2200" b="1" dirty="0">
                <a:latin typeface="+mj-ea"/>
                <a:ea typeface="+mj-ea"/>
              </a:rPr>
              <a:t>计划的好处</a:t>
            </a:r>
            <a:r>
              <a:rPr lang="en-US" sz="2200" b="1" dirty="0">
                <a:latin typeface="+mj-ea"/>
                <a:ea typeface="+mj-ea"/>
              </a:rPr>
              <a:t>?</a:t>
            </a:r>
            <a:endParaRPr sz="2200" b="1" dirty="0">
              <a:latin typeface="+mj-ea"/>
              <a:ea typeface="+mj-ea"/>
            </a:endParaRPr>
          </a:p>
          <a:p>
            <a:pPr marL="0" lvl="0" indent="0">
              <a:lnSpc>
                <a:spcPct val="100000"/>
              </a:lnSpc>
              <a:spcBef>
                <a:spcPts val="0"/>
              </a:spcBef>
              <a:buClr>
                <a:schemeClr val="accent6"/>
              </a:buClr>
              <a:buSzPts val="1100"/>
              <a:buNone/>
            </a:pPr>
            <a:r>
              <a:rPr lang="zh-CN" altLang="en-US" sz="2200" dirty="0">
                <a:latin typeface="+mj-ea"/>
                <a:ea typeface="+mj-ea"/>
              </a:rPr>
              <a:t>您已被选中参加</a:t>
            </a:r>
            <a:r>
              <a:rPr lang="en-US" altLang="zh-CN" sz="2200" dirty="0">
                <a:latin typeface="+mj-ea"/>
                <a:ea typeface="+mj-ea"/>
              </a:rPr>
              <a:t>RESEA</a:t>
            </a:r>
            <a:r>
              <a:rPr lang="zh-CN" altLang="en-US" sz="2200" dirty="0">
                <a:latin typeface="+mj-ea"/>
                <a:ea typeface="+mj-ea"/>
              </a:rPr>
              <a:t>计划</a:t>
            </a:r>
            <a:r>
              <a:rPr lang="en-US" altLang="zh-CN" sz="2200" dirty="0">
                <a:latin typeface="+mj-ea"/>
                <a:ea typeface="+mj-ea"/>
              </a:rPr>
              <a:t>,</a:t>
            </a:r>
            <a:r>
              <a:rPr lang="zh-CN" altLang="en-US" sz="2200" dirty="0">
                <a:latin typeface="+mj-ea"/>
                <a:ea typeface="+mj-ea"/>
              </a:rPr>
              <a:t>通过</a:t>
            </a:r>
            <a:r>
              <a:rPr lang="en-US" altLang="zh-CN" sz="2200" dirty="0" err="1">
                <a:latin typeface="+mj-ea"/>
                <a:ea typeface="+mj-ea"/>
              </a:rPr>
              <a:t>MassHire</a:t>
            </a:r>
            <a:r>
              <a:rPr lang="zh-CN" altLang="en-US" sz="2200" dirty="0">
                <a:latin typeface="+mj-ea"/>
                <a:ea typeface="+mj-ea"/>
              </a:rPr>
              <a:t>职业中心系统</a:t>
            </a:r>
            <a:r>
              <a:rPr lang="en-US" altLang="zh-CN" sz="2200" dirty="0">
                <a:latin typeface="+mj-ea"/>
                <a:ea typeface="+mj-ea"/>
              </a:rPr>
              <a:t>,</a:t>
            </a:r>
            <a:r>
              <a:rPr lang="zh-CN" altLang="en-US" sz="2200" dirty="0">
                <a:latin typeface="+mj-ea"/>
                <a:ea typeface="+mj-ea"/>
              </a:rPr>
              <a:t>您接受再就业和求职服务</a:t>
            </a:r>
            <a:r>
              <a:rPr lang="en-US" altLang="zh-CN" sz="2200" dirty="0">
                <a:latin typeface="+mj-ea"/>
                <a:ea typeface="+mj-ea"/>
              </a:rPr>
              <a:t>.</a:t>
            </a:r>
            <a:r>
              <a:rPr lang="zh-CN" altLang="en-US" sz="2200" dirty="0">
                <a:latin typeface="+mj-ea"/>
                <a:ea typeface="+mj-ea"/>
              </a:rPr>
              <a:t>工作人员也将会协助您继续领取失业金的资格要求</a:t>
            </a:r>
            <a:r>
              <a:rPr lang="en-US" altLang="zh-CN" sz="2200" dirty="0">
                <a:latin typeface="+mj-ea"/>
                <a:ea typeface="+mj-ea"/>
              </a:rPr>
              <a:t>.</a:t>
            </a:r>
            <a:endParaRPr sz="2200" dirty="0">
              <a:solidFill>
                <a:srgbClr val="FF0000"/>
              </a:solidFill>
              <a:latin typeface="+mj-ea"/>
              <a:ea typeface="+mj-ea"/>
            </a:endParaRPr>
          </a:p>
          <a:p>
            <a:pPr marL="0" lvl="0" indent="0" algn="l" rtl="0">
              <a:lnSpc>
                <a:spcPct val="100000"/>
              </a:lnSpc>
              <a:spcBef>
                <a:spcPts val="0"/>
              </a:spcBef>
              <a:spcAft>
                <a:spcPts val="0"/>
              </a:spcAft>
              <a:buClr>
                <a:schemeClr val="accent6"/>
              </a:buClr>
              <a:buSzPts val="1100"/>
              <a:buFont typeface="Arial"/>
              <a:buNone/>
            </a:pPr>
            <a:endParaRPr sz="2200" dirty="0"/>
          </a:p>
          <a:p>
            <a:pPr marL="0" lvl="0" indent="0" algn="l" rtl="0">
              <a:lnSpc>
                <a:spcPct val="100000"/>
              </a:lnSpc>
              <a:spcBef>
                <a:spcPts val="0"/>
              </a:spcBef>
              <a:spcAft>
                <a:spcPts val="0"/>
              </a:spcAft>
              <a:buClr>
                <a:schemeClr val="accent6"/>
              </a:buClr>
              <a:buSzPts val="1100"/>
              <a:buFont typeface="Arial"/>
              <a:buNone/>
            </a:pPr>
            <a:endParaRPr sz="2200" dirty="0"/>
          </a:p>
          <a:p>
            <a:pPr marL="0" lvl="0" indent="0" algn="l" rtl="0">
              <a:lnSpc>
                <a:spcPct val="100000"/>
              </a:lnSpc>
              <a:spcBef>
                <a:spcPts val="0"/>
              </a:spcBef>
              <a:spcAft>
                <a:spcPts val="0"/>
              </a:spcAft>
              <a:buClr>
                <a:schemeClr val="accent6"/>
              </a:buClr>
              <a:buSzPts val="1100"/>
              <a:buFont typeface="Arial"/>
              <a:buNone/>
            </a:pPr>
            <a:endParaRPr sz="2200" dirty="0"/>
          </a:p>
          <a:p>
            <a:pPr marL="0" lvl="0" indent="0" algn="l" rtl="0">
              <a:lnSpc>
                <a:spcPct val="100000"/>
              </a:lnSpc>
              <a:spcBef>
                <a:spcPts val="1800"/>
              </a:spcBef>
              <a:spcAft>
                <a:spcPts val="0"/>
              </a:spcAft>
              <a:buClr>
                <a:schemeClr val="accent6"/>
              </a:buClr>
              <a:buSzPts val="1100"/>
              <a:buFont typeface="Arial"/>
              <a:buNone/>
            </a:pPr>
            <a:endParaRPr sz="2200" dirty="0"/>
          </a:p>
          <a:p>
            <a:pPr marL="0" lvl="0" indent="0" algn="l" rtl="0">
              <a:lnSpc>
                <a:spcPct val="90000"/>
              </a:lnSpc>
              <a:spcBef>
                <a:spcPts val="1800"/>
              </a:spcBef>
              <a:spcAft>
                <a:spcPts val="0"/>
              </a:spcAft>
              <a:buSzPts val="1800"/>
              <a:buNone/>
            </a:pPr>
            <a:r>
              <a:rPr lang="en-US" dirty="0"/>
              <a:t> </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4"/>
          <p:cNvSpPr txBox="1">
            <a:spLocks/>
          </p:cNvSpPr>
          <p:nvPr/>
        </p:nvSpPr>
        <p:spPr>
          <a:xfrm>
            <a:off x="75293" y="1190447"/>
            <a:ext cx="9068707" cy="5050246"/>
          </a:xfrm>
          <a:prstGeom prst="right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wrap="square" lIns="91425" tIns="45700" rIns="91425" bIns="45700" spcCol="0" rtlCol="0" fromWordArt="0" anchor="ctr" anchorCtr="0" forceAA="0">
            <a:noAutofit/>
          </a:bodyPr>
          <a:lstStyle>
            <a:defPPr marR="0" lvl="0" algn="l" rtl="0">
              <a:lnSpc>
                <a:spcPct val="100000"/>
              </a:lnSpc>
              <a:spcBef>
                <a:spcPts val="0"/>
              </a:spcBef>
              <a:spcAft>
                <a:spcPts val="0"/>
              </a:spcAft>
            </a:defPPr>
            <a:lvl1pPr marL="457200" marR="0" lvl="0" indent="-342900" algn="l" rtl="0">
              <a:lnSpc>
                <a:spcPct val="90000"/>
              </a:lnSpc>
              <a:spcBef>
                <a:spcPts val="1800"/>
              </a:spcBef>
              <a:spcAft>
                <a:spcPts val="0"/>
              </a:spcAft>
              <a:buClr>
                <a:schemeClr val="dk1"/>
              </a:buClr>
              <a:buSzPts val="1800"/>
              <a:buFont typeface="Arial"/>
              <a:buChar char="•"/>
              <a:defRPr sz="2800" b="0" i="0" u="none" strike="noStrike" cap="none">
                <a:solidFill>
                  <a:schemeClr val="dk2"/>
                </a:solidFill>
                <a:latin typeface="Calibri"/>
                <a:ea typeface="Calibri"/>
                <a:cs typeface="Calibri"/>
                <a:sym typeface="Calibri"/>
              </a:defRPr>
            </a:lvl1pPr>
            <a:lvl2pPr marL="914400" marR="0" lvl="1" indent="-342900" algn="l" rtl="0">
              <a:lnSpc>
                <a:spcPct val="90000"/>
              </a:lnSpc>
              <a:spcBef>
                <a:spcPts val="900"/>
              </a:spcBef>
              <a:spcAft>
                <a:spcPts val="0"/>
              </a:spcAft>
              <a:buClr>
                <a:schemeClr val="dk1"/>
              </a:buClr>
              <a:buSzPts val="1800"/>
              <a:buFont typeface="Merriweather Sans"/>
              <a:buChar char="–"/>
              <a:defRPr sz="2400" b="0" i="0" u="none" strike="noStrike" cap="none">
                <a:solidFill>
                  <a:schemeClr val="dk2"/>
                </a:solidFill>
                <a:latin typeface="Calibri"/>
                <a:ea typeface="Calibri"/>
                <a:cs typeface="Calibri"/>
                <a:sym typeface="Calibri"/>
              </a:defRPr>
            </a:lvl2pPr>
            <a:lvl3pPr marL="1371600" marR="0" lvl="2" indent="-342900" algn="l" rtl="0">
              <a:lnSpc>
                <a:spcPct val="90000"/>
              </a:lnSpc>
              <a:spcBef>
                <a:spcPts val="900"/>
              </a:spcBef>
              <a:spcAft>
                <a:spcPts val="0"/>
              </a:spcAft>
              <a:buClr>
                <a:schemeClr val="dk1"/>
              </a:buClr>
              <a:buSzPts val="1800"/>
              <a:buFont typeface="Arial"/>
              <a:buChar char="•"/>
              <a:defRPr sz="2000" b="0" i="0" u="none" strike="noStrike" cap="none">
                <a:solidFill>
                  <a:schemeClr val="dk2"/>
                </a:solidFill>
                <a:latin typeface="Calibri"/>
                <a:ea typeface="Calibri"/>
                <a:cs typeface="Calibri"/>
                <a:sym typeface="Calibri"/>
              </a:defRPr>
            </a:lvl3pPr>
            <a:lvl4pPr marL="1828800" marR="0" lvl="3" indent="-342900" algn="l" rtl="0">
              <a:lnSpc>
                <a:spcPct val="90000"/>
              </a:lnSpc>
              <a:spcBef>
                <a:spcPts val="900"/>
              </a:spcBef>
              <a:spcAft>
                <a:spcPts val="0"/>
              </a:spcAft>
              <a:buClr>
                <a:schemeClr val="dk1"/>
              </a:buClr>
              <a:buSzPts val="1800"/>
              <a:buFont typeface="Merriweather Sans"/>
              <a:buChar char="–"/>
              <a:defRPr sz="2000" b="0" i="0" u="none" strike="noStrike" cap="none">
                <a:solidFill>
                  <a:schemeClr val="dk2"/>
                </a:solidFill>
                <a:latin typeface="Calibri"/>
                <a:ea typeface="Calibri"/>
                <a:cs typeface="Calibri"/>
                <a:sym typeface="Calibri"/>
              </a:defRPr>
            </a:lvl4pPr>
            <a:lvl5pPr marL="2286000" marR="0" lvl="4" indent="-342900" algn="l" rtl="0">
              <a:lnSpc>
                <a:spcPct val="90000"/>
              </a:lnSpc>
              <a:spcBef>
                <a:spcPts val="900"/>
              </a:spcBef>
              <a:spcAft>
                <a:spcPts val="0"/>
              </a:spcAft>
              <a:buClr>
                <a:schemeClr val="dk1"/>
              </a:buClr>
              <a:buSzPts val="1800"/>
              <a:buFont typeface="Arial"/>
              <a:buChar char="»"/>
              <a:defRPr sz="2000" b="0" i="0" u="none" strike="noStrike" cap="none">
                <a:solidFill>
                  <a:schemeClr val="dk2"/>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114300" indent="0">
              <a:buNone/>
              <a:defRPr/>
            </a:pPr>
            <a:endParaRPr lang="en-US" dirty="0"/>
          </a:p>
        </p:txBody>
      </p:sp>
      <p:sp>
        <p:nvSpPr>
          <p:cNvPr id="14" name="Rounded Rectangle 13"/>
          <p:cNvSpPr/>
          <p:nvPr/>
        </p:nvSpPr>
        <p:spPr>
          <a:xfrm>
            <a:off x="6112419" y="2484439"/>
            <a:ext cx="1986552" cy="2482177"/>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1800" dirty="0">
                <a:solidFill>
                  <a:schemeClr val="bg2"/>
                </a:solidFill>
              </a:rPr>
              <a:t>不参加两次</a:t>
            </a:r>
            <a:r>
              <a:rPr lang="en-US" altLang="zh-CN" sz="1800" dirty="0">
                <a:solidFill>
                  <a:schemeClr val="bg2"/>
                </a:solidFill>
              </a:rPr>
              <a:t>RESEA</a:t>
            </a:r>
            <a:r>
              <a:rPr lang="zh-CN" altLang="en-US" sz="1800" dirty="0">
                <a:solidFill>
                  <a:schemeClr val="bg2"/>
                </a:solidFill>
              </a:rPr>
              <a:t>会议可能会影响您的失业金</a:t>
            </a:r>
            <a:endParaRPr lang="en-US" sz="1800" dirty="0">
              <a:solidFill>
                <a:schemeClr val="bg2"/>
              </a:solidFill>
            </a:endParaRPr>
          </a:p>
        </p:txBody>
      </p:sp>
      <p:sp>
        <p:nvSpPr>
          <p:cNvPr id="15" name="Rounded Rectangle 14"/>
          <p:cNvSpPr/>
          <p:nvPr/>
        </p:nvSpPr>
        <p:spPr>
          <a:xfrm>
            <a:off x="4195690" y="2484437"/>
            <a:ext cx="1842252" cy="2482179"/>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800" dirty="0" err="1">
                <a:solidFill>
                  <a:schemeClr val="bg2"/>
                </a:solidFill>
              </a:rPr>
              <a:t>MassHire</a:t>
            </a:r>
            <a:r>
              <a:rPr lang="en-US" sz="1800" dirty="0">
                <a:solidFill>
                  <a:schemeClr val="bg2"/>
                </a:solidFill>
              </a:rPr>
              <a:t> </a:t>
            </a:r>
            <a:r>
              <a:rPr lang="zh-CN" altLang="en-US" sz="1800" dirty="0">
                <a:solidFill>
                  <a:schemeClr val="bg2"/>
                </a:solidFill>
              </a:rPr>
              <a:t>工作人员将安排一对一的</a:t>
            </a:r>
            <a:r>
              <a:rPr lang="en-US" altLang="zh-CN" sz="1800" dirty="0">
                <a:solidFill>
                  <a:schemeClr val="bg2"/>
                </a:solidFill>
              </a:rPr>
              <a:t>RESEA</a:t>
            </a:r>
            <a:r>
              <a:rPr lang="zh-CN" altLang="en-US" sz="1800" dirty="0">
                <a:solidFill>
                  <a:schemeClr val="bg2"/>
                </a:solidFill>
              </a:rPr>
              <a:t>初始会议给您</a:t>
            </a:r>
            <a:endParaRPr lang="en-US" sz="1800" dirty="0">
              <a:solidFill>
                <a:schemeClr val="bg2"/>
              </a:solidFill>
            </a:endParaRPr>
          </a:p>
        </p:txBody>
      </p:sp>
      <p:sp>
        <p:nvSpPr>
          <p:cNvPr id="16" name="Rounded Rectangle 15"/>
          <p:cNvSpPr/>
          <p:nvPr/>
        </p:nvSpPr>
        <p:spPr>
          <a:xfrm>
            <a:off x="79919" y="2484407"/>
            <a:ext cx="1937567" cy="2484407"/>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700" dirty="0">
                <a:solidFill>
                  <a:schemeClr val="bg2"/>
                </a:solidFill>
              </a:rPr>
              <a:t>收到</a:t>
            </a:r>
            <a:r>
              <a:rPr lang="en-US" sz="1700" dirty="0">
                <a:solidFill>
                  <a:schemeClr val="bg2"/>
                </a:solidFill>
              </a:rPr>
              <a:t>DUA</a:t>
            </a:r>
            <a:r>
              <a:rPr lang="zh-CN" altLang="en-US" sz="1700" dirty="0">
                <a:solidFill>
                  <a:schemeClr val="bg2"/>
                </a:solidFill>
              </a:rPr>
              <a:t>通知信关于</a:t>
            </a:r>
            <a:r>
              <a:rPr lang="en-US" sz="1700" dirty="0">
                <a:solidFill>
                  <a:schemeClr val="bg2"/>
                </a:solidFill>
              </a:rPr>
              <a:t>RESEA </a:t>
            </a:r>
            <a:r>
              <a:rPr lang="zh-CN" altLang="en-US" sz="1700" dirty="0">
                <a:solidFill>
                  <a:schemeClr val="bg2"/>
                </a:solidFill>
              </a:rPr>
              <a:t>会议的截止日期和继续领取失业金细节</a:t>
            </a:r>
            <a:endParaRPr lang="en-US" sz="1700" dirty="0">
              <a:solidFill>
                <a:schemeClr val="bg2"/>
              </a:solidFill>
            </a:endParaRPr>
          </a:p>
        </p:txBody>
      </p:sp>
      <p:sp>
        <p:nvSpPr>
          <p:cNvPr id="17" name="Rounded Rectangle 16"/>
          <p:cNvSpPr/>
          <p:nvPr/>
        </p:nvSpPr>
        <p:spPr>
          <a:xfrm>
            <a:off x="2068444" y="2484437"/>
            <a:ext cx="2054676" cy="2482179"/>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1700" dirty="0">
                <a:solidFill>
                  <a:schemeClr val="bg2"/>
                </a:solidFill>
              </a:rPr>
              <a:t>在</a:t>
            </a:r>
            <a:r>
              <a:rPr lang="en-US" altLang="zh-CN" sz="1700" dirty="0">
                <a:solidFill>
                  <a:schemeClr val="bg2"/>
                </a:solidFill>
              </a:rPr>
              <a:t>3</a:t>
            </a:r>
            <a:r>
              <a:rPr lang="zh-CN" altLang="en-US" sz="1700" dirty="0">
                <a:solidFill>
                  <a:schemeClr val="bg2"/>
                </a:solidFill>
              </a:rPr>
              <a:t>周内参加</a:t>
            </a:r>
            <a:r>
              <a:rPr lang="en-US" altLang="zh-CN" sz="1700" dirty="0">
                <a:solidFill>
                  <a:schemeClr val="bg2"/>
                </a:solidFill>
              </a:rPr>
              <a:t>RESEA</a:t>
            </a:r>
            <a:r>
              <a:rPr lang="zh-CN" altLang="en-US" sz="1700" dirty="0">
                <a:solidFill>
                  <a:schemeClr val="bg2"/>
                </a:solidFill>
              </a:rPr>
              <a:t>初次会议</a:t>
            </a:r>
            <a:r>
              <a:rPr lang="en-US" sz="600" dirty="0">
                <a:solidFill>
                  <a:schemeClr val="bg2"/>
                </a:solidFill>
              </a:rPr>
              <a:t>__________________________________</a:t>
            </a:r>
          </a:p>
          <a:p>
            <a:pPr algn="ctr" eaLnBrk="1" hangingPunct="1">
              <a:defRPr/>
            </a:pPr>
            <a:endParaRPr lang="en-US" sz="600" dirty="0">
              <a:solidFill>
                <a:schemeClr val="bg2"/>
              </a:solidFill>
            </a:endParaRPr>
          </a:p>
          <a:p>
            <a:pPr algn="ctr" eaLnBrk="1" hangingPunct="1">
              <a:defRPr/>
            </a:pPr>
            <a:r>
              <a:rPr lang="zh-CN" altLang="en-US" sz="1700" dirty="0">
                <a:solidFill>
                  <a:schemeClr val="bg2"/>
                </a:solidFill>
              </a:rPr>
              <a:t>在</a:t>
            </a:r>
            <a:r>
              <a:rPr lang="en-US" altLang="zh-CN" sz="1700" dirty="0">
                <a:solidFill>
                  <a:schemeClr val="bg2"/>
                </a:solidFill>
              </a:rPr>
              <a:t>5</a:t>
            </a:r>
            <a:r>
              <a:rPr lang="zh-CN" altLang="en-US" sz="1700" dirty="0">
                <a:solidFill>
                  <a:schemeClr val="bg2"/>
                </a:solidFill>
              </a:rPr>
              <a:t>周内参加</a:t>
            </a:r>
            <a:r>
              <a:rPr lang="en-US" altLang="zh-CN" sz="1700" dirty="0">
                <a:solidFill>
                  <a:schemeClr val="bg2"/>
                </a:solidFill>
              </a:rPr>
              <a:t>RESEA</a:t>
            </a:r>
            <a:r>
              <a:rPr lang="zh-CN" altLang="en-US" sz="1700" dirty="0">
                <a:solidFill>
                  <a:schemeClr val="bg2"/>
                </a:solidFill>
              </a:rPr>
              <a:t>重温会议</a:t>
            </a:r>
            <a:endParaRPr lang="en-US" sz="1700" dirty="0">
              <a:solidFill>
                <a:schemeClr val="bg2"/>
              </a:solidFill>
            </a:endParaRPr>
          </a:p>
        </p:txBody>
      </p:sp>
      <p:sp>
        <p:nvSpPr>
          <p:cNvPr id="18" name="Google Shape;130;g772d42557f_3_2"/>
          <p:cNvSpPr txBox="1">
            <a:spLocks noGrp="1"/>
          </p:cNvSpPr>
          <p:nvPr>
            <p:ph type="title"/>
          </p:nvPr>
        </p:nvSpPr>
        <p:spPr>
          <a:xfrm>
            <a:off x="0" y="0"/>
            <a:ext cx="8556900" cy="954300"/>
          </a:xfrm>
          <a:prstGeom prst="rect">
            <a:avLst/>
          </a:prstGeom>
          <a:noFill/>
          <a:ln>
            <a:noFill/>
          </a:ln>
        </p:spPr>
        <p:txBody>
          <a:bodyPr spcFirstLastPara="1" wrap="square" lIns="91425" tIns="45700" rIns="91425" bIns="45700" anchor="ctr" anchorCtr="0">
            <a:noAutofit/>
          </a:bodyPr>
          <a:lstStyle/>
          <a:p>
            <a:pPr lvl="0" algn="ctr"/>
            <a:r>
              <a:rPr lang="zh-CN" altLang="en-US" b="1" dirty="0">
                <a:latin typeface="+mj-ea"/>
                <a:ea typeface="+mj-ea"/>
              </a:rPr>
              <a:t>参加</a:t>
            </a:r>
            <a:r>
              <a:rPr lang="en-US" b="1" dirty="0">
                <a:latin typeface="+mj-ea"/>
                <a:ea typeface="+mj-ea"/>
              </a:rPr>
              <a:t>RESEA</a:t>
            </a:r>
            <a:r>
              <a:rPr lang="zh-CN" altLang="en-US" b="1" dirty="0">
                <a:latin typeface="+mj-ea"/>
                <a:ea typeface="+mj-ea"/>
              </a:rPr>
              <a:t>会议</a:t>
            </a:r>
            <a:endParaRPr b="1" dirty="0">
              <a:latin typeface="+mj-ea"/>
              <a:ea typeface="+mj-ea"/>
            </a:endParaRPr>
          </a:p>
        </p:txBody>
      </p:sp>
    </p:spTree>
    <p:extLst>
      <p:ext uri="{BB962C8B-B14F-4D97-AF65-F5344CB8AC3E}">
        <p14:creationId xmlns:p14="http://schemas.microsoft.com/office/powerpoint/2010/main" val="173342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
          <p:cNvSpPr txBox="1">
            <a:spLocks noGrp="1"/>
          </p:cNvSpPr>
          <p:nvPr>
            <p:ph type="title"/>
          </p:nvPr>
        </p:nvSpPr>
        <p:spPr>
          <a:xfrm>
            <a:off x="99150" y="102850"/>
            <a:ext cx="8587800" cy="954300"/>
          </a:xfrm>
          <a:prstGeom prst="rect">
            <a:avLst/>
          </a:prstGeom>
          <a:noFill/>
          <a:ln>
            <a:noFill/>
          </a:ln>
        </p:spPr>
        <p:txBody>
          <a:bodyPr spcFirstLastPara="1" wrap="square" lIns="91425" tIns="45700" rIns="91425" bIns="45700" anchor="ctr" anchorCtr="0">
            <a:noAutofit/>
          </a:bodyPr>
          <a:lstStyle/>
          <a:p>
            <a:pPr lvl="0" algn="ctr">
              <a:buSzPts val="3600"/>
            </a:pPr>
            <a:r>
              <a:rPr lang="zh-CN" altLang="en-US" b="1" dirty="0">
                <a:latin typeface="+mj-ea"/>
                <a:ea typeface="+mj-ea"/>
              </a:rPr>
              <a:t>我们如何能够帮助您继续领取失业金 </a:t>
            </a:r>
            <a:endParaRPr b="1" dirty="0">
              <a:latin typeface="+mj-ea"/>
              <a:ea typeface="+mj-ea"/>
            </a:endParaRPr>
          </a:p>
        </p:txBody>
      </p:sp>
      <p:sp>
        <p:nvSpPr>
          <p:cNvPr id="138" name="Google Shape;138;p2"/>
          <p:cNvSpPr txBox="1">
            <a:spLocks noGrp="1"/>
          </p:cNvSpPr>
          <p:nvPr>
            <p:ph type="sldNum" idx="4294967295"/>
          </p:nvPr>
        </p:nvSpPr>
        <p:spPr>
          <a:xfrm>
            <a:off x="8390466" y="6358001"/>
            <a:ext cx="296333" cy="365125"/>
          </a:xfrm>
          <a:prstGeom prst="rect">
            <a:avLst/>
          </a:prstGeom>
          <a:noFill/>
          <a:ln>
            <a:noFill/>
          </a:ln>
        </p:spPr>
        <p:txBody>
          <a:bodyPr spcFirstLastPara="1" wrap="square" lIns="0" tIns="45700" rIns="0" bIns="45700" anchor="ctr" anchorCtr="0">
            <a:noAutofit/>
          </a:bodyPr>
          <a:lstStyle/>
          <a:p>
            <a:pPr marL="0" marR="0" lvl="0" indent="0" algn="r" rtl="0">
              <a:lnSpc>
                <a:spcPct val="100000"/>
              </a:lnSpc>
              <a:spcBef>
                <a:spcPts val="0"/>
              </a:spcBef>
              <a:spcAft>
                <a:spcPts val="0"/>
              </a:spcAft>
              <a:buClr>
                <a:srgbClr val="042B4A"/>
              </a:buClr>
              <a:buSzPts val="1000"/>
              <a:buFont typeface="Calibri"/>
              <a:buNone/>
            </a:pPr>
            <a:fld id="{00000000-1234-1234-1234-123412341234}" type="slidenum">
              <a:rPr lang="en-US" sz="1000" b="0" i="0" u="none" strike="noStrike" cap="none">
                <a:solidFill>
                  <a:srgbClr val="042B4A"/>
                </a:solidFill>
                <a:latin typeface="Calibri"/>
                <a:ea typeface="Calibri"/>
                <a:cs typeface="Calibri"/>
                <a:sym typeface="Calibri"/>
              </a:rPr>
              <a:t>4</a:t>
            </a:fld>
            <a:endParaRPr sz="1000" b="0" i="0" u="none" strike="noStrike" cap="none">
              <a:solidFill>
                <a:srgbClr val="042B4A"/>
              </a:solidFill>
              <a:latin typeface="Calibri"/>
              <a:ea typeface="Calibri"/>
              <a:cs typeface="Calibri"/>
              <a:sym typeface="Calibri"/>
            </a:endParaRPr>
          </a:p>
        </p:txBody>
      </p:sp>
      <p:sp>
        <p:nvSpPr>
          <p:cNvPr id="139" name="Google Shape;139;p2"/>
          <p:cNvSpPr txBox="1"/>
          <p:nvPr/>
        </p:nvSpPr>
        <p:spPr>
          <a:xfrm>
            <a:off x="389070" y="1590719"/>
            <a:ext cx="8411400" cy="3468961"/>
          </a:xfrm>
          <a:prstGeom prst="rect">
            <a:avLst/>
          </a:prstGeom>
          <a:noFill/>
          <a:ln>
            <a:noFill/>
          </a:ln>
        </p:spPr>
        <p:txBody>
          <a:bodyPr spcFirstLastPara="1" wrap="square" lIns="91425" tIns="91425" rIns="91425" bIns="91425" anchor="t" anchorCtr="0">
            <a:noAutofit/>
          </a:bodyPr>
          <a:lstStyle/>
          <a:p>
            <a:pPr lvl="0">
              <a:buSzPts val="2800"/>
            </a:pPr>
            <a:r>
              <a:rPr lang="en-US" sz="2600" dirty="0">
                <a:solidFill>
                  <a:srgbClr val="002060"/>
                </a:solidFill>
                <a:latin typeface="Calibri"/>
                <a:ea typeface="Calibri"/>
                <a:cs typeface="Calibri"/>
                <a:sym typeface="Calibri"/>
              </a:rPr>
              <a:t>RESEA</a:t>
            </a:r>
            <a:r>
              <a:rPr lang="zh-CN" altLang="en-US" sz="2600" dirty="0">
                <a:solidFill>
                  <a:srgbClr val="002060"/>
                </a:solidFill>
                <a:latin typeface="+mj-ea"/>
                <a:ea typeface="+mj-ea"/>
                <a:cs typeface="Calibri"/>
                <a:sym typeface="Calibri"/>
              </a:rPr>
              <a:t>总体目标 </a:t>
            </a:r>
            <a:r>
              <a:rPr lang="en-US" sz="2600" b="0" i="0" u="none" strike="noStrike" cap="none" dirty="0">
                <a:solidFill>
                  <a:srgbClr val="002060"/>
                </a:solidFill>
                <a:latin typeface="+mj-ea"/>
                <a:ea typeface="+mj-ea"/>
                <a:cs typeface="Calibri"/>
                <a:sym typeface="Calibri"/>
              </a:rPr>
              <a:t>:</a:t>
            </a:r>
          </a:p>
          <a:p>
            <a:pPr marL="0" marR="0" lvl="0" indent="0" algn="l" rtl="0">
              <a:lnSpc>
                <a:spcPct val="100000"/>
              </a:lnSpc>
              <a:spcBef>
                <a:spcPts val="0"/>
              </a:spcBef>
              <a:spcAft>
                <a:spcPts val="0"/>
              </a:spcAft>
              <a:buClr>
                <a:srgbClr val="000000"/>
              </a:buClr>
              <a:buSzPts val="2800"/>
              <a:buFont typeface="Arial"/>
              <a:buNone/>
            </a:pPr>
            <a:endParaRPr sz="2600" b="0" i="0" u="none" strike="noStrike" cap="none" dirty="0">
              <a:solidFill>
                <a:srgbClr val="002060"/>
              </a:solidFill>
              <a:latin typeface="Calibri"/>
              <a:ea typeface="Calibri"/>
              <a:cs typeface="Calibri"/>
              <a:sym typeface="Calibri"/>
            </a:endParaRPr>
          </a:p>
          <a:p>
            <a:pPr marL="508000" lvl="0" indent="-457200">
              <a:buClr>
                <a:srgbClr val="042B4A"/>
              </a:buClr>
              <a:buSzPts val="2800"/>
              <a:buFont typeface="Arial" panose="020B0604020202020204" pitchFamily="34" charset="0"/>
              <a:buChar char="•"/>
            </a:pPr>
            <a:r>
              <a:rPr lang="zh-CN" altLang="en-US" sz="2600" dirty="0">
                <a:solidFill>
                  <a:srgbClr val="002060"/>
                </a:solidFill>
                <a:latin typeface="+mj-ea"/>
                <a:ea typeface="+mj-ea"/>
                <a:cs typeface="Calibri"/>
                <a:sym typeface="Calibri"/>
              </a:rPr>
              <a:t>帮助您达到您的一对一</a:t>
            </a:r>
            <a:r>
              <a:rPr lang="en-US" altLang="zh-CN" sz="2600" dirty="0">
                <a:solidFill>
                  <a:srgbClr val="002060"/>
                </a:solidFill>
                <a:latin typeface="+mj-ea"/>
                <a:ea typeface="+mj-ea"/>
                <a:cs typeface="Calibri"/>
                <a:sym typeface="Calibri"/>
              </a:rPr>
              <a:t>RESEA</a:t>
            </a:r>
            <a:r>
              <a:rPr lang="zh-CN" altLang="en-US" sz="2600" dirty="0">
                <a:solidFill>
                  <a:srgbClr val="002060"/>
                </a:solidFill>
                <a:latin typeface="+mj-ea"/>
                <a:ea typeface="+mj-ea"/>
                <a:cs typeface="Calibri"/>
                <a:sym typeface="Calibri"/>
              </a:rPr>
              <a:t>和</a:t>
            </a:r>
            <a:r>
              <a:rPr lang="en-US" altLang="zh-CN" sz="2600" dirty="0">
                <a:solidFill>
                  <a:srgbClr val="002060"/>
                </a:solidFill>
                <a:latin typeface="+mj-ea"/>
                <a:ea typeface="+mj-ea"/>
                <a:cs typeface="Calibri"/>
                <a:sym typeface="Calibri"/>
              </a:rPr>
              <a:t>RESEA</a:t>
            </a:r>
            <a:r>
              <a:rPr lang="zh-CN" altLang="en-US" sz="2600" dirty="0">
                <a:solidFill>
                  <a:srgbClr val="002060"/>
                </a:solidFill>
                <a:latin typeface="+mj-ea"/>
                <a:ea typeface="+mj-ea"/>
                <a:cs typeface="Calibri"/>
                <a:sym typeface="Calibri"/>
              </a:rPr>
              <a:t>重温会议 </a:t>
            </a:r>
            <a:endParaRPr lang="en-US" altLang="zh-CN" sz="2600" dirty="0">
              <a:solidFill>
                <a:srgbClr val="002060"/>
              </a:solidFill>
              <a:latin typeface="+mj-ea"/>
              <a:ea typeface="+mj-ea"/>
              <a:cs typeface="Calibri"/>
              <a:sym typeface="Calibri"/>
            </a:endParaRPr>
          </a:p>
          <a:p>
            <a:pPr marL="508000" lvl="0" indent="-457200">
              <a:buClr>
                <a:srgbClr val="042B4A"/>
              </a:buClr>
              <a:buSzPts val="2800"/>
              <a:buFont typeface="Arial" panose="020B0604020202020204" pitchFamily="34" charset="0"/>
              <a:buChar char="•"/>
            </a:pPr>
            <a:r>
              <a:rPr lang="zh-CN" altLang="en-US" sz="2600" dirty="0">
                <a:solidFill>
                  <a:srgbClr val="002060"/>
                </a:solidFill>
                <a:latin typeface="+mj-ea"/>
                <a:ea typeface="+mj-ea"/>
                <a:cs typeface="Calibri"/>
                <a:sym typeface="Calibri"/>
              </a:rPr>
              <a:t>继续了解失业金資格关于</a:t>
            </a:r>
            <a:r>
              <a:rPr lang="en-US" altLang="zh-CN" sz="2600" dirty="0">
                <a:solidFill>
                  <a:srgbClr val="002060"/>
                </a:solidFill>
                <a:latin typeface="+mj-ea"/>
                <a:ea typeface="+mj-ea"/>
                <a:cs typeface="Calibri"/>
                <a:sym typeface="Calibri"/>
              </a:rPr>
              <a:t>RESEA</a:t>
            </a:r>
            <a:r>
              <a:rPr lang="zh-CN" altLang="en-US" sz="2600" dirty="0">
                <a:solidFill>
                  <a:srgbClr val="002060"/>
                </a:solidFill>
                <a:latin typeface="+mj-ea"/>
                <a:ea typeface="+mj-ea"/>
                <a:cs typeface="Calibri"/>
                <a:sym typeface="Calibri"/>
              </a:rPr>
              <a:t>要求</a:t>
            </a:r>
            <a:endParaRPr lang="en-US" altLang="zh-CN" sz="2600" dirty="0">
              <a:solidFill>
                <a:srgbClr val="002060"/>
              </a:solidFill>
              <a:latin typeface="+mj-ea"/>
              <a:ea typeface="+mj-ea"/>
              <a:cs typeface="Calibri"/>
              <a:sym typeface="Calibri"/>
            </a:endParaRPr>
          </a:p>
          <a:p>
            <a:pPr marL="508000" lvl="0" indent="-457200">
              <a:buClr>
                <a:srgbClr val="042B4A"/>
              </a:buClr>
              <a:buSzPts val="2800"/>
              <a:buFont typeface="Arial" panose="020B0604020202020204" pitchFamily="34" charset="0"/>
              <a:buChar char="•"/>
            </a:pPr>
            <a:r>
              <a:rPr lang="zh-CN" altLang="en-US" sz="2600" dirty="0">
                <a:solidFill>
                  <a:srgbClr val="002060"/>
                </a:solidFill>
                <a:latin typeface="+mj-ea"/>
                <a:ea typeface="+mj-ea"/>
                <a:cs typeface="Calibri"/>
                <a:sym typeface="Calibri"/>
              </a:rPr>
              <a:t>安排您的初次</a:t>
            </a:r>
            <a:r>
              <a:rPr lang="en-US" sz="2600" dirty="0">
                <a:solidFill>
                  <a:srgbClr val="002060"/>
                </a:solidFill>
                <a:latin typeface="+mj-ea"/>
                <a:ea typeface="+mj-ea"/>
                <a:cs typeface="Calibri"/>
                <a:sym typeface="Calibri"/>
              </a:rPr>
              <a:t>RESEA</a:t>
            </a:r>
            <a:r>
              <a:rPr lang="zh-CN" altLang="en-US" sz="2600" dirty="0">
                <a:solidFill>
                  <a:srgbClr val="002060"/>
                </a:solidFill>
                <a:latin typeface="+mj-ea"/>
                <a:ea typeface="+mj-ea"/>
                <a:cs typeface="Calibri"/>
                <a:sym typeface="Calibri"/>
              </a:rPr>
              <a:t>和</a:t>
            </a:r>
            <a:r>
              <a:rPr lang="en-US" sz="2600" dirty="0">
                <a:solidFill>
                  <a:srgbClr val="002060"/>
                </a:solidFill>
                <a:latin typeface="+mj-ea"/>
                <a:ea typeface="+mj-ea"/>
                <a:cs typeface="Calibri"/>
                <a:sym typeface="Calibri"/>
              </a:rPr>
              <a:t>RESEA</a:t>
            </a:r>
            <a:r>
              <a:rPr lang="zh-CN" altLang="en-US" sz="2600" dirty="0">
                <a:solidFill>
                  <a:srgbClr val="002060"/>
                </a:solidFill>
                <a:latin typeface="+mj-ea"/>
                <a:ea typeface="+mj-ea"/>
                <a:cs typeface="Calibri"/>
                <a:sym typeface="Calibri"/>
              </a:rPr>
              <a:t>重温会议</a:t>
            </a:r>
            <a:endParaRPr lang="en-US" altLang="zh-CN" sz="2600" dirty="0">
              <a:solidFill>
                <a:srgbClr val="002060"/>
              </a:solidFill>
              <a:latin typeface="+mj-ea"/>
              <a:ea typeface="+mj-ea"/>
              <a:cs typeface="Calibri"/>
              <a:sym typeface="Calibri"/>
            </a:endParaRPr>
          </a:p>
          <a:p>
            <a:pPr marL="508000" lvl="0" indent="-457200">
              <a:buClr>
                <a:srgbClr val="042B4A"/>
              </a:buClr>
              <a:buSzPts val="2800"/>
              <a:buFont typeface="Arial" panose="020B0604020202020204" pitchFamily="34" charset="0"/>
              <a:buChar char="•"/>
            </a:pPr>
            <a:r>
              <a:rPr lang="zh-CN" altLang="en-US" sz="2600" dirty="0">
                <a:solidFill>
                  <a:srgbClr val="002060"/>
                </a:solidFill>
                <a:latin typeface="+mj-ea"/>
                <a:ea typeface="+mj-ea"/>
                <a:cs typeface="Calibri"/>
                <a:sym typeface="Calibri"/>
              </a:rPr>
              <a:t>介绍再就业服务 </a:t>
            </a:r>
            <a:endParaRPr sz="2800" b="0" i="0" u="none" strike="noStrike" cap="none" dirty="0">
              <a:solidFill>
                <a:srgbClr val="042B4A"/>
              </a:solidFill>
              <a:latin typeface="+mj-ea"/>
              <a:ea typeface="+mj-ea"/>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4"/>
          <p:cNvSpPr txBox="1"/>
          <p:nvPr/>
        </p:nvSpPr>
        <p:spPr>
          <a:xfrm>
            <a:off x="8764588" y="6619875"/>
            <a:ext cx="381000" cy="238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000000"/>
                </a:solidFill>
                <a:latin typeface="Arial"/>
                <a:ea typeface="Arial"/>
                <a:cs typeface="Arial"/>
                <a:sym typeface="Arial"/>
              </a:rPr>
              <a:t>5</a:t>
            </a:fld>
            <a:endParaRPr sz="900" b="0" i="0" u="none" strike="noStrike" cap="none">
              <a:solidFill>
                <a:srgbClr val="000000"/>
              </a:solidFill>
              <a:latin typeface="Arial"/>
              <a:ea typeface="Arial"/>
              <a:cs typeface="Arial"/>
              <a:sym typeface="Arial"/>
            </a:endParaRPr>
          </a:p>
        </p:txBody>
      </p:sp>
      <p:sp>
        <p:nvSpPr>
          <p:cNvPr id="146" name="Google Shape;146;p4"/>
          <p:cNvSpPr txBox="1"/>
          <p:nvPr/>
        </p:nvSpPr>
        <p:spPr>
          <a:xfrm>
            <a:off x="-103239" y="1249489"/>
            <a:ext cx="9247239" cy="4741200"/>
          </a:xfrm>
          <a:prstGeom prst="rect">
            <a:avLst/>
          </a:prstGeom>
          <a:noFill/>
          <a:ln>
            <a:noFill/>
          </a:ln>
        </p:spPr>
        <p:txBody>
          <a:bodyPr spcFirstLastPara="1" wrap="square" lIns="91425" tIns="45700" rIns="91425" bIns="45700" anchor="t" anchorCtr="0">
            <a:noAutofit/>
          </a:bodyPr>
          <a:lstStyle/>
          <a:p>
            <a:pPr marL="742950" lvl="0" indent="-285750">
              <a:lnSpc>
                <a:spcPct val="150000"/>
              </a:lnSpc>
              <a:buClr>
                <a:srgbClr val="0C3B5D"/>
              </a:buClr>
              <a:buSzPts val="2600"/>
              <a:buFont typeface="Noto Sans Symbols"/>
              <a:buChar char="✔"/>
            </a:pPr>
            <a:r>
              <a:rPr lang="zh-CN" altLang="en-US" sz="2600" dirty="0">
                <a:solidFill>
                  <a:srgbClr val="002060"/>
                </a:solidFill>
                <a:latin typeface="+mj-ea"/>
                <a:ea typeface="+mj-ea"/>
                <a:cs typeface="Calibri"/>
                <a:sym typeface="Calibri"/>
              </a:rPr>
              <a:t>复看</a:t>
            </a:r>
            <a:r>
              <a:rPr lang="zh-CN" altLang="en-US" sz="2600" dirty="0">
                <a:solidFill>
                  <a:srgbClr val="0C3B5D"/>
                </a:solidFill>
                <a:latin typeface="+mj-ea"/>
                <a:ea typeface="+mj-ea"/>
                <a:cs typeface="Calibri"/>
                <a:sym typeface="Calibri"/>
              </a:rPr>
              <a:t>个人需求评估</a:t>
            </a:r>
            <a:r>
              <a:rPr lang="en-US" altLang="zh-CN" sz="2600" dirty="0">
                <a:solidFill>
                  <a:srgbClr val="0C3B5D"/>
                </a:solidFill>
                <a:latin typeface="+mj-ea"/>
                <a:ea typeface="+mj-ea"/>
                <a:cs typeface="Calibri"/>
                <a:sym typeface="Calibri"/>
              </a:rPr>
              <a:t>/</a:t>
            </a:r>
            <a:r>
              <a:rPr lang="zh-CN" altLang="en-US" sz="2600" dirty="0">
                <a:solidFill>
                  <a:srgbClr val="0C3B5D"/>
                </a:solidFill>
                <a:latin typeface="+mj-ea"/>
                <a:ea typeface="+mj-ea"/>
                <a:cs typeface="Calibri"/>
                <a:sym typeface="Calibri"/>
              </a:rPr>
              <a:t>职业行动计划</a:t>
            </a:r>
            <a:endParaRPr sz="1400" b="0" i="0" u="none" strike="noStrike" cap="none" dirty="0">
              <a:solidFill>
                <a:srgbClr val="000000"/>
              </a:solidFill>
              <a:latin typeface="+mj-ea"/>
              <a:ea typeface="+mj-ea"/>
              <a:cs typeface="Arial"/>
              <a:sym typeface="Arial"/>
            </a:endParaRPr>
          </a:p>
          <a:p>
            <a:pPr marL="742950" lvl="0" indent="-285750">
              <a:lnSpc>
                <a:spcPct val="150000"/>
              </a:lnSpc>
              <a:buClr>
                <a:srgbClr val="0C3B5D"/>
              </a:buClr>
              <a:buSzPts val="2600"/>
              <a:buFont typeface="Noto Sans Symbols"/>
              <a:buChar char="✔"/>
            </a:pPr>
            <a:r>
              <a:rPr lang="en-US" sz="2600" b="0" i="0" u="none" strike="noStrike" cap="none" dirty="0">
                <a:solidFill>
                  <a:srgbClr val="0C3B5D"/>
                </a:solidFill>
                <a:latin typeface="Calibri"/>
                <a:ea typeface="Calibri"/>
                <a:cs typeface="Calibri"/>
                <a:sym typeface="Calibri"/>
              </a:rPr>
              <a:t> </a:t>
            </a:r>
            <a:r>
              <a:rPr lang="en-US" sz="2600" b="0" i="0" u="none" strike="noStrike" cap="none" dirty="0" err="1">
                <a:solidFill>
                  <a:srgbClr val="0C3B5D"/>
                </a:solidFill>
                <a:latin typeface="Calibri"/>
                <a:ea typeface="Calibri"/>
                <a:cs typeface="Calibri"/>
                <a:sym typeface="Calibri"/>
              </a:rPr>
              <a:t>JobQuest</a:t>
            </a:r>
            <a:r>
              <a:rPr lang="en-US" sz="2600" b="0" i="0" u="none" strike="noStrike" cap="none" dirty="0">
                <a:solidFill>
                  <a:srgbClr val="0C3B5D"/>
                </a:solidFill>
                <a:latin typeface="Calibri"/>
                <a:ea typeface="Calibri"/>
                <a:cs typeface="Calibri"/>
                <a:sym typeface="Calibri"/>
              </a:rPr>
              <a:t> (JQ)</a:t>
            </a:r>
            <a:r>
              <a:rPr lang="zh-CN" altLang="en-US" sz="2600" dirty="0">
                <a:solidFill>
                  <a:srgbClr val="0C3B5D"/>
                </a:solidFill>
                <a:latin typeface="Calibri"/>
                <a:ea typeface="Calibri"/>
                <a:cs typeface="Calibri"/>
                <a:sym typeface="Calibri"/>
              </a:rPr>
              <a:t> </a:t>
            </a:r>
            <a:r>
              <a:rPr lang="zh-CN" altLang="en-US" sz="2600" dirty="0">
                <a:solidFill>
                  <a:srgbClr val="0C3B5D"/>
                </a:solidFill>
                <a:latin typeface="+mj-ea"/>
                <a:ea typeface="+mj-ea"/>
                <a:cs typeface="Calibri"/>
                <a:sym typeface="Calibri"/>
              </a:rPr>
              <a:t>概述</a:t>
            </a:r>
            <a:endParaRPr sz="1400" b="0" i="0" u="none" strike="noStrike" cap="none" dirty="0">
              <a:solidFill>
                <a:srgbClr val="000000"/>
              </a:solidFill>
              <a:latin typeface="+mj-ea"/>
              <a:ea typeface="+mj-ea"/>
              <a:cs typeface="Arial"/>
              <a:sym typeface="Arial"/>
            </a:endParaRPr>
          </a:p>
          <a:p>
            <a:pPr marL="742950" lvl="0" indent="-285750">
              <a:lnSpc>
                <a:spcPct val="150000"/>
              </a:lnSpc>
              <a:buClr>
                <a:srgbClr val="0C3B5D"/>
              </a:buClr>
              <a:buSzPts val="2600"/>
              <a:buFont typeface="Noto Sans Symbols"/>
              <a:buChar char="✔"/>
            </a:pPr>
            <a:r>
              <a:rPr lang="zh-CN" altLang="en-US" sz="2600" dirty="0">
                <a:solidFill>
                  <a:srgbClr val="0C3B5D"/>
                </a:solidFill>
                <a:latin typeface="+mj-ea"/>
                <a:ea typeface="+mj-ea"/>
                <a:cs typeface="Calibri"/>
                <a:sym typeface="Calibri"/>
              </a:rPr>
              <a:t>解释劳动市场信息</a:t>
            </a:r>
            <a:r>
              <a:rPr lang="zh-CN" altLang="en-US" sz="2600" dirty="0">
                <a:solidFill>
                  <a:srgbClr val="0C3B5D"/>
                </a:solidFill>
                <a:latin typeface="Calibri"/>
                <a:ea typeface="Calibri"/>
                <a:cs typeface="Calibri"/>
                <a:sym typeface="Calibri"/>
              </a:rPr>
              <a:t>（</a:t>
            </a:r>
            <a:r>
              <a:rPr lang="en-US" altLang="zh-CN" sz="2600" dirty="0">
                <a:solidFill>
                  <a:srgbClr val="0C3B5D"/>
                </a:solidFill>
                <a:latin typeface="Calibri"/>
                <a:ea typeface="Calibri"/>
                <a:cs typeface="Calibri"/>
                <a:sym typeface="Calibri"/>
              </a:rPr>
              <a:t>LMI</a:t>
            </a:r>
            <a:r>
              <a:rPr lang="zh-CN" altLang="en-US" sz="2600" dirty="0">
                <a:solidFill>
                  <a:srgbClr val="0C3B5D"/>
                </a:solidFill>
                <a:latin typeface="Calibri"/>
                <a:ea typeface="Calibri"/>
                <a:cs typeface="Calibri"/>
                <a:sym typeface="Calibri"/>
              </a:rPr>
              <a:t>）</a:t>
            </a:r>
            <a:r>
              <a:rPr lang="en-US" altLang="zh-CN" sz="2600" dirty="0">
                <a:solidFill>
                  <a:srgbClr val="0C3B5D"/>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a:p>
            <a:pPr marL="742950" lvl="0" indent="-285750">
              <a:lnSpc>
                <a:spcPct val="150000"/>
              </a:lnSpc>
              <a:buClr>
                <a:srgbClr val="0C3B5D"/>
              </a:buClr>
              <a:buSzPts val="2600"/>
              <a:buFont typeface="Noto Sans Symbols"/>
              <a:buChar char="✔"/>
            </a:pPr>
            <a:r>
              <a:rPr lang="zh-CN" altLang="en-US" sz="2600" dirty="0">
                <a:solidFill>
                  <a:srgbClr val="0C3B5D"/>
                </a:solidFill>
                <a:latin typeface="+mj-ea"/>
                <a:ea typeface="+mj-ea"/>
                <a:cs typeface="Calibri"/>
                <a:sym typeface="Calibri"/>
              </a:rPr>
              <a:t>解释简历要求</a:t>
            </a:r>
            <a:endParaRPr sz="1400" b="0" i="0" u="none" strike="noStrike" cap="none" dirty="0">
              <a:solidFill>
                <a:srgbClr val="000000"/>
              </a:solidFill>
              <a:latin typeface="+mj-ea"/>
              <a:ea typeface="+mj-ea"/>
              <a:cs typeface="Arial"/>
              <a:sym typeface="Arial"/>
            </a:endParaRPr>
          </a:p>
          <a:p>
            <a:pPr marL="742950" lvl="0" indent="-285750">
              <a:lnSpc>
                <a:spcPct val="150000"/>
              </a:lnSpc>
              <a:buClr>
                <a:srgbClr val="0C3B5D"/>
              </a:buClr>
              <a:buSzPts val="2600"/>
              <a:buFont typeface="Noto Sans Symbols"/>
              <a:buChar char="✔"/>
            </a:pPr>
            <a:r>
              <a:rPr lang="zh-CN" altLang="en-US" sz="2600" dirty="0">
                <a:solidFill>
                  <a:srgbClr val="002060"/>
                </a:solidFill>
                <a:latin typeface="+mj-ea"/>
                <a:ea typeface="+mj-ea"/>
                <a:cs typeface="Calibri"/>
                <a:sym typeface="Calibri"/>
              </a:rPr>
              <a:t>复看</a:t>
            </a:r>
            <a:r>
              <a:rPr lang="zh-CN" altLang="en-US" sz="2600" dirty="0">
                <a:solidFill>
                  <a:srgbClr val="0C3B5D"/>
                </a:solidFill>
                <a:latin typeface="+mj-ea"/>
                <a:ea typeface="+mj-ea"/>
                <a:cs typeface="Calibri"/>
                <a:sym typeface="Calibri"/>
              </a:rPr>
              <a:t>如何填工作记录</a:t>
            </a:r>
            <a:endParaRPr sz="1400" b="0" i="0" u="none" strike="noStrike" cap="none" dirty="0">
              <a:solidFill>
                <a:srgbClr val="000000"/>
              </a:solidFill>
              <a:latin typeface="+mj-ea"/>
              <a:ea typeface="+mj-ea"/>
              <a:cs typeface="Arial"/>
              <a:sym typeface="Arial"/>
            </a:endParaRPr>
          </a:p>
          <a:p>
            <a:pPr marL="742950" lvl="0" indent="-285750">
              <a:lnSpc>
                <a:spcPct val="150000"/>
              </a:lnSpc>
              <a:buClr>
                <a:srgbClr val="0C3B5D"/>
              </a:buClr>
              <a:buSzPts val="2600"/>
              <a:buFont typeface="Noto Sans Symbols"/>
              <a:buChar char="✔"/>
            </a:pPr>
            <a:r>
              <a:rPr lang="zh-CN" altLang="en-US" sz="2600" dirty="0">
                <a:solidFill>
                  <a:srgbClr val="0C3B5D"/>
                </a:solidFill>
                <a:latin typeface="+mj-ea"/>
                <a:ea typeface="+mj-ea"/>
                <a:cs typeface="Calibri"/>
                <a:sym typeface="Calibri"/>
              </a:rPr>
              <a:t>期望失业金资格问题卷</a:t>
            </a:r>
            <a:endParaRPr sz="1400" b="0" i="0" u="none" strike="noStrike" cap="none" dirty="0">
              <a:solidFill>
                <a:srgbClr val="000000"/>
              </a:solidFill>
              <a:latin typeface="+mj-ea"/>
              <a:ea typeface="+mj-ea"/>
              <a:cs typeface="Arial"/>
              <a:sym typeface="Arial"/>
            </a:endParaRPr>
          </a:p>
          <a:p>
            <a:pPr marL="742950" lvl="0" indent="-285750">
              <a:lnSpc>
                <a:spcPct val="150000"/>
              </a:lnSpc>
              <a:buClr>
                <a:srgbClr val="0C3B5D"/>
              </a:buClr>
              <a:buSzPts val="2600"/>
              <a:buFont typeface="Noto Sans Symbols"/>
              <a:buChar char="✔"/>
            </a:pPr>
            <a:r>
              <a:rPr lang="zh-CN" altLang="en-US" sz="2600" dirty="0">
                <a:solidFill>
                  <a:srgbClr val="0C3B5D"/>
                </a:solidFill>
                <a:latin typeface="+mj-ea"/>
                <a:ea typeface="+mj-ea"/>
                <a:cs typeface="Calibri"/>
                <a:sym typeface="Calibri"/>
              </a:rPr>
              <a:t>期望</a:t>
            </a:r>
            <a:r>
              <a:rPr lang="zh-CN" altLang="en-US" sz="2600" dirty="0">
                <a:solidFill>
                  <a:srgbClr val="002060"/>
                </a:solidFill>
                <a:latin typeface="+mj-ea"/>
                <a:ea typeface="+mj-ea"/>
                <a:cs typeface="Calibri"/>
                <a:sym typeface="Calibri"/>
              </a:rPr>
              <a:t>一对一</a:t>
            </a:r>
            <a:r>
              <a:rPr lang="en-US" altLang="zh-CN" sz="2600" dirty="0">
                <a:solidFill>
                  <a:srgbClr val="002060"/>
                </a:solidFill>
                <a:latin typeface="+mj-ea"/>
                <a:ea typeface="+mj-ea"/>
                <a:cs typeface="Calibri"/>
                <a:sym typeface="Calibri"/>
              </a:rPr>
              <a:t>RESEA</a:t>
            </a:r>
            <a:r>
              <a:rPr lang="zh-CN" altLang="en-US" sz="2600" dirty="0">
                <a:solidFill>
                  <a:srgbClr val="002060"/>
                </a:solidFill>
                <a:latin typeface="+mj-ea"/>
                <a:ea typeface="+mj-ea"/>
                <a:cs typeface="Calibri"/>
                <a:sym typeface="Calibri"/>
              </a:rPr>
              <a:t>重温会议</a:t>
            </a:r>
            <a:endParaRPr lang="en-US" altLang="zh-CN" sz="2600" dirty="0">
              <a:solidFill>
                <a:srgbClr val="0C3B5D"/>
              </a:solidFill>
              <a:latin typeface="+mj-ea"/>
              <a:ea typeface="+mj-ea"/>
              <a:cs typeface="Calibri"/>
              <a:sym typeface="Calibri"/>
            </a:endParaRPr>
          </a:p>
          <a:p>
            <a:pPr marL="742950" lvl="0" indent="-285750">
              <a:lnSpc>
                <a:spcPct val="150000"/>
              </a:lnSpc>
              <a:buClr>
                <a:srgbClr val="0C3B5D"/>
              </a:buClr>
              <a:buSzPts val="2600"/>
              <a:buFont typeface="Noto Sans Symbols"/>
              <a:buChar char="✔"/>
            </a:pPr>
            <a:r>
              <a:rPr lang="zh-CN" altLang="en-US" sz="2600" dirty="0">
                <a:solidFill>
                  <a:srgbClr val="0C3B5D"/>
                </a:solidFill>
                <a:latin typeface="+mj-ea"/>
                <a:ea typeface="+mj-ea"/>
                <a:cs typeface="Calibri"/>
                <a:sym typeface="Calibri"/>
              </a:rPr>
              <a:t>期望</a:t>
            </a:r>
            <a:r>
              <a:rPr lang="en-US" sz="2600" b="0" i="0" u="none" strike="noStrike" cap="none" dirty="0">
                <a:solidFill>
                  <a:srgbClr val="0C3B5D"/>
                </a:solidFill>
                <a:latin typeface="+mj-ea"/>
                <a:ea typeface="+mj-ea"/>
                <a:cs typeface="Calibri"/>
                <a:sym typeface="Calibri"/>
              </a:rPr>
              <a:t> RESEA</a:t>
            </a:r>
            <a:r>
              <a:rPr lang="zh-CN" altLang="en-US" sz="2600" dirty="0">
                <a:solidFill>
                  <a:srgbClr val="002060"/>
                </a:solidFill>
                <a:latin typeface="+mj-ea"/>
                <a:ea typeface="+mj-ea"/>
                <a:cs typeface="Calibri"/>
                <a:sym typeface="Calibri"/>
              </a:rPr>
              <a:t>重温会议</a:t>
            </a:r>
            <a:endParaRPr sz="1400" b="0" i="0" u="none" strike="noStrike" cap="none" dirty="0">
              <a:solidFill>
                <a:srgbClr val="000000"/>
              </a:solidFill>
              <a:latin typeface="+mj-ea"/>
              <a:ea typeface="+mj-ea"/>
              <a:cs typeface="Arial"/>
              <a:sym typeface="Arial"/>
            </a:endParaRPr>
          </a:p>
          <a:p>
            <a:pPr marL="388620" marR="0" lvl="0" indent="-6350" algn="l" rtl="0">
              <a:lnSpc>
                <a:spcPct val="100000"/>
              </a:lnSpc>
              <a:spcBef>
                <a:spcPts val="0"/>
              </a:spcBef>
              <a:spcAft>
                <a:spcPts val="0"/>
              </a:spcAft>
              <a:buClr>
                <a:schemeClr val="accent2"/>
              </a:buClr>
              <a:buSzPts val="2600"/>
              <a:buFont typeface="Arial"/>
              <a:buNone/>
            </a:pPr>
            <a:endParaRPr sz="2600" b="0" i="0" u="none" strike="noStrike" cap="none" dirty="0">
              <a:solidFill>
                <a:schemeClr val="accent2"/>
              </a:solidFill>
              <a:latin typeface="Calibri"/>
              <a:ea typeface="Calibri"/>
              <a:cs typeface="Calibri"/>
              <a:sym typeface="Calibri"/>
            </a:endParaRPr>
          </a:p>
          <a:p>
            <a:pPr marL="217170" marR="0" lvl="0" indent="0" algn="l" rtl="0">
              <a:lnSpc>
                <a:spcPct val="100000"/>
              </a:lnSpc>
              <a:spcBef>
                <a:spcPts val="0"/>
              </a:spcBef>
              <a:spcAft>
                <a:spcPts val="0"/>
              </a:spcAft>
              <a:buClr>
                <a:schemeClr val="accent2"/>
              </a:buClr>
              <a:buSzPts val="2600"/>
              <a:buFont typeface="Arial"/>
              <a:buNone/>
            </a:pPr>
            <a:endParaRPr sz="2600" b="0" i="0" u="none" strike="noStrike" cap="none" dirty="0">
              <a:solidFill>
                <a:schemeClr val="accent2"/>
              </a:solidFill>
              <a:latin typeface="Calibri"/>
              <a:ea typeface="Calibri"/>
              <a:cs typeface="Calibri"/>
              <a:sym typeface="Calibri"/>
            </a:endParaRPr>
          </a:p>
          <a:p>
            <a:pPr marL="388620" marR="0" lvl="0" indent="-31750" algn="l" rtl="0">
              <a:lnSpc>
                <a:spcPct val="100000"/>
              </a:lnSpc>
              <a:spcBef>
                <a:spcPts val="0"/>
              </a:spcBef>
              <a:spcAft>
                <a:spcPts val="0"/>
              </a:spcAft>
              <a:buClr>
                <a:schemeClr val="accent2"/>
              </a:buClr>
              <a:buSzPts val="2200"/>
              <a:buFont typeface="Arial"/>
              <a:buNone/>
            </a:pPr>
            <a:endParaRPr sz="2200" b="0" i="0" u="none" strike="noStrike" cap="none" dirty="0">
              <a:solidFill>
                <a:schemeClr val="accent2"/>
              </a:solidFill>
              <a:latin typeface="Calibri"/>
              <a:ea typeface="Calibri"/>
              <a:cs typeface="Calibri"/>
              <a:sym typeface="Calibri"/>
            </a:endParaRPr>
          </a:p>
          <a:p>
            <a:pPr marL="1607820" marR="0" lvl="3" indent="-57150" algn="l" rtl="0">
              <a:lnSpc>
                <a:spcPct val="100000"/>
              </a:lnSpc>
              <a:spcBef>
                <a:spcPts val="0"/>
              </a:spcBef>
              <a:spcAft>
                <a:spcPts val="0"/>
              </a:spcAft>
              <a:buClr>
                <a:schemeClr val="accent2"/>
              </a:buClr>
              <a:buSzPts val="1800"/>
              <a:buFont typeface="Arial"/>
              <a:buNone/>
            </a:pPr>
            <a:endParaRPr sz="1800" b="0" i="0" u="none" strike="noStrike" cap="none" dirty="0">
              <a:solidFill>
                <a:schemeClr val="accent2"/>
              </a:solidFill>
              <a:latin typeface="Arial"/>
              <a:ea typeface="Arial"/>
              <a:cs typeface="Arial"/>
              <a:sym typeface="Arial"/>
            </a:endParaRPr>
          </a:p>
          <a:p>
            <a:pPr marL="2979420" marR="0" lvl="6" indent="-107950" algn="l" rtl="0">
              <a:lnSpc>
                <a:spcPct val="100000"/>
              </a:lnSpc>
              <a:spcBef>
                <a:spcPts val="0"/>
              </a:spcBef>
              <a:spcAft>
                <a:spcPts val="0"/>
              </a:spcAft>
              <a:buClr>
                <a:schemeClr val="accent2"/>
              </a:buClr>
              <a:buSzPts val="1000"/>
              <a:buFont typeface="Arial"/>
              <a:buNone/>
            </a:pPr>
            <a:endParaRPr sz="1000" b="0" i="0" u="none" strike="noStrike" cap="none" dirty="0">
              <a:solidFill>
                <a:schemeClr val="accent2"/>
              </a:solidFill>
              <a:latin typeface="Arial"/>
              <a:ea typeface="Arial"/>
              <a:cs typeface="Arial"/>
              <a:sym typeface="Arial"/>
            </a:endParaRPr>
          </a:p>
          <a:p>
            <a:pPr marL="388620" marR="0" lvl="0" indent="-31750" algn="l" rtl="0">
              <a:lnSpc>
                <a:spcPct val="100000"/>
              </a:lnSpc>
              <a:spcBef>
                <a:spcPts val="0"/>
              </a:spcBef>
              <a:spcAft>
                <a:spcPts val="0"/>
              </a:spcAft>
              <a:buClr>
                <a:schemeClr val="accent2"/>
              </a:buClr>
              <a:buSzPts val="2200"/>
              <a:buFont typeface="Arial"/>
              <a:buNone/>
            </a:pPr>
            <a:endParaRPr sz="2200" b="0" i="0" u="none" strike="noStrike" cap="none" dirty="0">
              <a:solidFill>
                <a:schemeClr val="accent2"/>
              </a:solidFill>
              <a:latin typeface="Arial"/>
              <a:ea typeface="Arial"/>
              <a:cs typeface="Arial"/>
              <a:sym typeface="Arial"/>
            </a:endParaRPr>
          </a:p>
        </p:txBody>
      </p:sp>
      <p:sp>
        <p:nvSpPr>
          <p:cNvPr id="147" name="Google Shape;147;p4"/>
          <p:cNvSpPr txBox="1"/>
          <p:nvPr/>
        </p:nvSpPr>
        <p:spPr>
          <a:xfrm>
            <a:off x="270162" y="202488"/>
            <a:ext cx="8763000" cy="762000"/>
          </a:xfrm>
          <a:prstGeom prst="rect">
            <a:avLst/>
          </a:prstGeom>
          <a:noFill/>
          <a:ln>
            <a:noFill/>
          </a:ln>
        </p:spPr>
        <p:txBody>
          <a:bodyPr spcFirstLastPara="1" wrap="square" lIns="91425" tIns="45700" rIns="91425" bIns="45700" anchor="t" anchorCtr="0">
            <a:noAutofit/>
          </a:bodyPr>
          <a:lstStyle/>
          <a:p>
            <a:pPr lvl="0" algn="ctr">
              <a:buSzPts val="3600"/>
            </a:pPr>
            <a:r>
              <a:rPr lang="en-US" sz="3600" b="1" dirty="0">
                <a:solidFill>
                  <a:schemeClr val="lt1"/>
                </a:solidFill>
                <a:latin typeface="+mj-ea"/>
                <a:ea typeface="+mj-ea"/>
                <a:cs typeface="Calibri"/>
                <a:sym typeface="Calibri"/>
              </a:rPr>
              <a:t>RESEA</a:t>
            </a:r>
            <a:r>
              <a:rPr lang="zh-CN" altLang="en-US" sz="3600" b="1" dirty="0">
                <a:solidFill>
                  <a:schemeClr val="lt1"/>
                </a:solidFill>
                <a:latin typeface="+mj-ea"/>
                <a:ea typeface="+mj-ea"/>
                <a:cs typeface="Calibri"/>
                <a:sym typeface="Calibri"/>
              </a:rPr>
              <a:t>初次会议</a:t>
            </a:r>
            <a:endParaRPr sz="1400" b="0" i="0" u="none" strike="noStrike" cap="none" dirty="0">
              <a:solidFill>
                <a:srgbClr val="000000"/>
              </a:solidFill>
              <a:latin typeface="+mj-ea"/>
              <a:ea typeface="+mj-ea"/>
              <a:cs typeface="Arial"/>
              <a:sym typeface="Arial"/>
            </a:endParaRPr>
          </a:p>
        </p:txBody>
      </p:sp>
      <p:pic>
        <p:nvPicPr>
          <p:cNvPr id="148" name="Google Shape;148;p4"/>
          <p:cNvPicPr preferRelativeResize="0"/>
          <p:nvPr/>
        </p:nvPicPr>
        <p:blipFill rotWithShape="1">
          <a:blip r:embed="rId3">
            <a:alphaModFix/>
          </a:blip>
          <a:srcRect/>
          <a:stretch/>
        </p:blipFill>
        <p:spPr>
          <a:xfrm>
            <a:off x="6887150" y="3219300"/>
            <a:ext cx="1809750" cy="1438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6"/>
          <p:cNvSpPr txBox="1">
            <a:spLocks noGrp="1"/>
          </p:cNvSpPr>
          <p:nvPr>
            <p:ph type="title"/>
          </p:nvPr>
        </p:nvSpPr>
        <p:spPr>
          <a:xfrm>
            <a:off x="1651820" y="131744"/>
            <a:ext cx="6179574" cy="954348"/>
          </a:xfrm>
          <a:prstGeom prst="rect">
            <a:avLst/>
          </a:prstGeom>
          <a:noFill/>
          <a:ln>
            <a:noFill/>
          </a:ln>
        </p:spPr>
        <p:txBody>
          <a:bodyPr spcFirstLastPara="1" wrap="square" lIns="91425" tIns="45700" rIns="91425" bIns="45700" anchor="ctr" anchorCtr="0">
            <a:noAutofit/>
          </a:bodyPr>
          <a:lstStyle/>
          <a:p>
            <a:pPr lvl="0" algn="ctr">
              <a:buSzPts val="3600"/>
            </a:pPr>
            <a:r>
              <a:rPr lang="zh-CN" altLang="en-US" b="1" dirty="0">
                <a:latin typeface="+mj-ea"/>
                <a:ea typeface="+mj-ea"/>
              </a:rPr>
              <a:t>个人需求评估</a:t>
            </a:r>
            <a:endParaRPr b="1" dirty="0">
              <a:latin typeface="+mj-ea"/>
              <a:ea typeface="+mj-ea"/>
            </a:endParaRPr>
          </a:p>
        </p:txBody>
      </p:sp>
      <p:sp>
        <p:nvSpPr>
          <p:cNvPr id="154" name="Google Shape;154;p6"/>
          <p:cNvSpPr txBox="1"/>
          <p:nvPr/>
        </p:nvSpPr>
        <p:spPr>
          <a:xfrm>
            <a:off x="668063" y="1726900"/>
            <a:ext cx="8147100" cy="4074600"/>
          </a:xfrm>
          <a:prstGeom prst="rect">
            <a:avLst/>
          </a:prstGeom>
          <a:noFill/>
          <a:ln>
            <a:noFill/>
          </a:ln>
        </p:spPr>
        <p:txBody>
          <a:bodyPr spcFirstLastPara="1" wrap="square" lIns="91425" tIns="45700" rIns="91425" bIns="45700" anchor="t" anchorCtr="0">
            <a:noAutofit/>
          </a:bodyPr>
          <a:lstStyle/>
          <a:p>
            <a:pPr lvl="0">
              <a:buSzPts val="2600"/>
            </a:pPr>
            <a:r>
              <a:rPr lang="zh-CN" altLang="en-US" sz="2600" dirty="0">
                <a:solidFill>
                  <a:srgbClr val="0C3B5D"/>
                </a:solidFill>
                <a:latin typeface="+mj-ea"/>
                <a:ea typeface="+mj-ea"/>
                <a:cs typeface="Calibri"/>
                <a:sym typeface="Calibri"/>
              </a:rPr>
              <a:t>个人需求评估</a:t>
            </a:r>
            <a:r>
              <a:rPr lang="en-US" altLang="zh-CN" sz="2600" dirty="0">
                <a:solidFill>
                  <a:srgbClr val="0C3B5D"/>
                </a:solidFill>
                <a:latin typeface="+mj-ea"/>
                <a:ea typeface="+mj-ea"/>
                <a:cs typeface="Calibri"/>
                <a:sym typeface="Calibri"/>
              </a:rPr>
              <a:t>(INA)</a:t>
            </a:r>
            <a:r>
              <a:rPr lang="zh-CN" altLang="en-US" sz="2600" dirty="0">
                <a:solidFill>
                  <a:srgbClr val="0C3B5D"/>
                </a:solidFill>
                <a:latin typeface="+mj-ea"/>
                <a:ea typeface="+mj-ea"/>
                <a:cs typeface="Calibri"/>
                <a:sym typeface="Calibri"/>
              </a:rPr>
              <a:t>帮助您确定自己的特定需求</a:t>
            </a:r>
            <a:r>
              <a:rPr lang="en-US" altLang="zh-CN" sz="2600" dirty="0">
                <a:solidFill>
                  <a:srgbClr val="0C3B5D"/>
                </a:solidFill>
                <a:latin typeface="+mj-ea"/>
                <a:ea typeface="+mj-ea"/>
                <a:cs typeface="Calibri"/>
                <a:sym typeface="Calibri"/>
              </a:rPr>
              <a:t>,</a:t>
            </a:r>
            <a:r>
              <a:rPr lang="zh-CN" altLang="en-US" sz="2600" dirty="0">
                <a:solidFill>
                  <a:srgbClr val="0C3B5D"/>
                </a:solidFill>
                <a:latin typeface="+mj-ea"/>
                <a:ea typeface="+mj-ea"/>
                <a:cs typeface="Calibri"/>
                <a:sym typeface="Calibri"/>
              </a:rPr>
              <a:t>例如 </a:t>
            </a:r>
            <a:r>
              <a:rPr lang="en-US" sz="2600" b="0" i="0" u="none" strike="noStrike" cap="none" dirty="0">
                <a:solidFill>
                  <a:srgbClr val="0C3B5D"/>
                </a:solidFill>
                <a:latin typeface="+mj-ea"/>
                <a:ea typeface="+mj-ea"/>
                <a:cs typeface="Calibri"/>
                <a:sym typeface="Calibri"/>
              </a:rPr>
              <a:t>:</a:t>
            </a:r>
            <a:endParaRPr sz="2600" b="0" i="0" u="none" strike="noStrike" cap="none" dirty="0">
              <a:solidFill>
                <a:srgbClr val="0C3B5D"/>
              </a:solidFill>
              <a:latin typeface="+mj-ea"/>
              <a:ea typeface="+mj-ea"/>
              <a:cs typeface="Calibri"/>
              <a:sym typeface="Calibri"/>
            </a:endParaRPr>
          </a:p>
          <a:p>
            <a:pPr marL="0" marR="0" lvl="0" indent="0" algn="l" rtl="0">
              <a:lnSpc>
                <a:spcPct val="100000"/>
              </a:lnSpc>
              <a:spcBef>
                <a:spcPts val="0"/>
              </a:spcBef>
              <a:spcAft>
                <a:spcPts val="0"/>
              </a:spcAft>
              <a:buClr>
                <a:schemeClr val="accent6"/>
              </a:buClr>
              <a:buSzPts val="2600"/>
              <a:buFont typeface="Arial"/>
              <a:buNone/>
            </a:pPr>
            <a:r>
              <a:rPr lang="en-US" sz="2600" b="0" i="0" u="none" strike="noStrike" cap="none" dirty="0">
                <a:solidFill>
                  <a:srgbClr val="0C3B5D"/>
                </a:solidFill>
                <a:latin typeface="+mj-ea"/>
                <a:ea typeface="+mj-ea"/>
                <a:cs typeface="Calibri"/>
                <a:sym typeface="Calibri"/>
              </a:rPr>
              <a:t> </a:t>
            </a:r>
            <a:endParaRPr sz="2600" b="0" i="0" u="none" strike="noStrike" cap="none" dirty="0">
              <a:solidFill>
                <a:srgbClr val="0C3B5D"/>
              </a:solidFill>
              <a:latin typeface="+mj-ea"/>
              <a:ea typeface="+mj-ea"/>
              <a:cs typeface="Calibri"/>
              <a:sym typeface="Calibri"/>
            </a:endParaRPr>
          </a:p>
          <a:p>
            <a:pPr marL="457200" lvl="0" indent="-393700">
              <a:buClr>
                <a:srgbClr val="0C3B5D"/>
              </a:buClr>
              <a:buSzPts val="2600"/>
              <a:buFont typeface="Calibri"/>
              <a:buAutoNum type="arabicPeriod"/>
            </a:pPr>
            <a:r>
              <a:rPr lang="zh-CN" altLang="en-US" sz="2600" dirty="0">
                <a:solidFill>
                  <a:srgbClr val="0C3B5D"/>
                </a:solidFill>
                <a:latin typeface="+mj-ea"/>
                <a:ea typeface="+mj-ea"/>
                <a:cs typeface="Calibri"/>
                <a:sym typeface="Calibri"/>
              </a:rPr>
              <a:t>再就业目标</a:t>
            </a:r>
            <a:endParaRPr lang="en-US" altLang="zh-CN" sz="2600" dirty="0">
              <a:solidFill>
                <a:srgbClr val="0C3B5D"/>
              </a:solidFill>
              <a:latin typeface="+mj-ea"/>
              <a:ea typeface="+mj-ea"/>
              <a:cs typeface="Calibri"/>
              <a:sym typeface="Calibri"/>
            </a:endParaRPr>
          </a:p>
          <a:p>
            <a:pPr marL="457200" lvl="0" indent="-393700">
              <a:buClr>
                <a:srgbClr val="0C3B5D"/>
              </a:buClr>
              <a:buSzPts val="2600"/>
              <a:buFont typeface="Calibri"/>
              <a:buAutoNum type="arabicPeriod"/>
            </a:pPr>
            <a:r>
              <a:rPr lang="zh-CN" altLang="en-US" sz="2600" dirty="0">
                <a:solidFill>
                  <a:srgbClr val="0C3B5D"/>
                </a:solidFill>
                <a:latin typeface="+mj-ea"/>
                <a:ea typeface="+mj-ea"/>
                <a:cs typeface="Calibri"/>
                <a:sym typeface="Calibri"/>
              </a:rPr>
              <a:t>专业服务</a:t>
            </a:r>
            <a:endParaRPr lang="en-US" altLang="zh-CN" sz="2600" dirty="0">
              <a:solidFill>
                <a:srgbClr val="0C3B5D"/>
              </a:solidFill>
              <a:latin typeface="+mj-ea"/>
              <a:ea typeface="+mj-ea"/>
              <a:cs typeface="Calibri"/>
              <a:sym typeface="Calibri"/>
            </a:endParaRPr>
          </a:p>
          <a:p>
            <a:pPr marL="63500" lvl="0">
              <a:buClr>
                <a:srgbClr val="0C3B5D"/>
              </a:buClr>
              <a:buSzPts val="2600"/>
            </a:pPr>
            <a:r>
              <a:rPr lang="en-US" sz="2600" dirty="0">
                <a:solidFill>
                  <a:srgbClr val="0C3B5D"/>
                </a:solidFill>
                <a:latin typeface="+mj-ea"/>
                <a:ea typeface="+mj-ea"/>
                <a:cs typeface="Calibri"/>
                <a:sym typeface="Calibri"/>
              </a:rPr>
              <a:t>	*</a:t>
            </a:r>
            <a:r>
              <a:rPr lang="zh-CN" altLang="en-US" sz="2600" dirty="0">
                <a:solidFill>
                  <a:srgbClr val="0C3B5D"/>
                </a:solidFill>
                <a:latin typeface="+mj-ea"/>
                <a:ea typeface="+mj-ea"/>
                <a:cs typeface="Calibri"/>
                <a:sym typeface="Calibri"/>
              </a:rPr>
              <a:t>青少年和年轻成人</a:t>
            </a:r>
            <a:endParaRPr lang="en-US" sz="2600" dirty="0">
              <a:solidFill>
                <a:srgbClr val="0C3B5D"/>
              </a:solidFill>
              <a:latin typeface="+mj-ea"/>
              <a:ea typeface="+mj-ea"/>
              <a:cs typeface="Calibri"/>
              <a:sym typeface="Calibri"/>
            </a:endParaRPr>
          </a:p>
          <a:p>
            <a:pPr marL="63500" lvl="0">
              <a:buClr>
                <a:srgbClr val="0C3B5D"/>
              </a:buClr>
              <a:buSzPts val="2600"/>
            </a:pPr>
            <a:r>
              <a:rPr lang="en-US" sz="2600" b="0" i="0" u="none" strike="noStrike" cap="none" dirty="0">
                <a:solidFill>
                  <a:srgbClr val="0C3B5D"/>
                </a:solidFill>
                <a:latin typeface="+mj-ea"/>
                <a:ea typeface="+mj-ea"/>
                <a:cs typeface="Calibri"/>
                <a:sym typeface="Calibri"/>
              </a:rPr>
              <a:t>	*</a:t>
            </a:r>
            <a:r>
              <a:rPr lang="zh-CN" altLang="en-US" sz="2600" dirty="0">
                <a:solidFill>
                  <a:srgbClr val="0C3B5D"/>
                </a:solidFill>
                <a:latin typeface="+mj-ea"/>
                <a:ea typeface="+mj-ea"/>
                <a:cs typeface="Calibri"/>
                <a:sym typeface="Calibri"/>
              </a:rPr>
              <a:t>退伍军人</a:t>
            </a:r>
            <a:endParaRPr lang="en-US" sz="2600" b="0" i="0" u="none" strike="noStrike" cap="none" dirty="0">
              <a:solidFill>
                <a:srgbClr val="0C3B5D"/>
              </a:solidFill>
              <a:latin typeface="+mj-ea"/>
              <a:ea typeface="+mj-ea"/>
              <a:cs typeface="Calibri"/>
              <a:sym typeface="Calibri"/>
            </a:endParaRPr>
          </a:p>
          <a:p>
            <a:pPr marL="63500" lvl="0">
              <a:buClr>
                <a:srgbClr val="0C3B5D"/>
              </a:buClr>
              <a:buSzPts val="2600"/>
            </a:pPr>
            <a:r>
              <a:rPr lang="en-US" sz="2600" b="0" i="0" u="none" strike="noStrike" cap="none" dirty="0">
                <a:solidFill>
                  <a:srgbClr val="002060"/>
                </a:solidFill>
                <a:latin typeface="+mj-ea"/>
                <a:ea typeface="+mj-ea"/>
                <a:cs typeface="Calibri"/>
                <a:sym typeface="Calibri"/>
              </a:rPr>
              <a:t>3. </a:t>
            </a:r>
            <a:r>
              <a:rPr lang="zh-CN" altLang="en-US" sz="2600" dirty="0">
                <a:solidFill>
                  <a:srgbClr val="002060"/>
                </a:solidFill>
                <a:latin typeface="+mj-ea"/>
                <a:ea typeface="+mj-ea"/>
                <a:cs typeface="Calibri"/>
                <a:sym typeface="Calibri"/>
              </a:rPr>
              <a:t>可能的培训机会</a:t>
            </a:r>
            <a:endParaRPr lang="en-US" sz="2600" dirty="0">
              <a:solidFill>
                <a:srgbClr val="002060"/>
              </a:solidFill>
              <a:latin typeface="+mj-ea"/>
              <a:ea typeface="+mj-ea"/>
              <a:cs typeface="Calibri"/>
              <a:sym typeface="Calibri"/>
            </a:endParaRPr>
          </a:p>
          <a:p>
            <a:pPr marL="63500" lvl="0">
              <a:buClr>
                <a:srgbClr val="0C3B5D"/>
              </a:buClr>
              <a:buSzPts val="2600"/>
            </a:pPr>
            <a:r>
              <a:rPr lang="en-US" sz="2600" b="0" i="0" u="none" strike="noStrike" cap="none" dirty="0">
                <a:solidFill>
                  <a:srgbClr val="002060"/>
                </a:solidFill>
                <a:latin typeface="+mj-ea"/>
                <a:ea typeface="+mj-ea"/>
                <a:cs typeface="Calibri"/>
                <a:sym typeface="Calibri"/>
              </a:rPr>
              <a:t>4. </a:t>
            </a:r>
            <a:r>
              <a:rPr lang="zh-CN" altLang="en-US" sz="2600" dirty="0">
                <a:solidFill>
                  <a:srgbClr val="002060"/>
                </a:solidFill>
                <a:latin typeface="+mj-ea"/>
                <a:ea typeface="+mj-ea"/>
                <a:cs typeface="Calibri"/>
                <a:sym typeface="Calibri"/>
              </a:rPr>
              <a:t>推荐给合作伙伴和社区资源</a:t>
            </a:r>
            <a:endParaRPr sz="1000" b="0" i="0" u="none" strike="noStrike" cap="none" dirty="0">
              <a:solidFill>
                <a:schemeClr val="accent2"/>
              </a:solidFill>
              <a:latin typeface="+mj-ea"/>
              <a:ea typeface="+mj-ea"/>
              <a:cs typeface="Arial"/>
              <a:sym typeface="Arial"/>
            </a:endParaRPr>
          </a:p>
          <a:p>
            <a:pPr marL="388620" marR="0" lvl="0" indent="-31750" algn="l" rtl="0">
              <a:lnSpc>
                <a:spcPct val="100000"/>
              </a:lnSpc>
              <a:spcBef>
                <a:spcPts val="0"/>
              </a:spcBef>
              <a:spcAft>
                <a:spcPts val="0"/>
              </a:spcAft>
              <a:buClr>
                <a:schemeClr val="accent2"/>
              </a:buClr>
              <a:buSzPts val="2200"/>
              <a:buFont typeface="Arial"/>
              <a:buNone/>
            </a:pPr>
            <a:endParaRPr sz="2200" b="0" i="0" u="none" strike="noStrike" cap="none" dirty="0">
              <a:solidFill>
                <a:schemeClr val="accent2"/>
              </a:solidFill>
              <a:latin typeface="Arial"/>
              <a:ea typeface="Arial"/>
              <a:cs typeface="Arial"/>
              <a:sym typeface="Arial"/>
            </a:endParaRPr>
          </a:p>
        </p:txBody>
      </p:sp>
      <p:pic>
        <p:nvPicPr>
          <p:cNvPr id="155" name="Google Shape;155;p6"/>
          <p:cNvPicPr preferRelativeResize="0"/>
          <p:nvPr/>
        </p:nvPicPr>
        <p:blipFill rotWithShape="1">
          <a:blip r:embed="rId3">
            <a:alphaModFix/>
          </a:blip>
          <a:srcRect/>
          <a:stretch/>
        </p:blipFill>
        <p:spPr>
          <a:xfrm>
            <a:off x="6094310" y="2708692"/>
            <a:ext cx="2532107" cy="201625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7"/>
          <p:cNvSpPr txBox="1">
            <a:spLocks noGrp="1"/>
          </p:cNvSpPr>
          <p:nvPr>
            <p:ph type="title"/>
          </p:nvPr>
        </p:nvSpPr>
        <p:spPr>
          <a:xfrm>
            <a:off x="342900" y="76200"/>
            <a:ext cx="8001000" cy="1110300"/>
          </a:xfrm>
          <a:prstGeom prst="rect">
            <a:avLst/>
          </a:prstGeom>
          <a:noFill/>
          <a:ln>
            <a:noFill/>
          </a:ln>
        </p:spPr>
        <p:txBody>
          <a:bodyPr spcFirstLastPara="1" wrap="square" lIns="91425" tIns="45700" rIns="91425" bIns="45700" anchor="ctr" anchorCtr="0">
            <a:noAutofit/>
          </a:bodyPr>
          <a:lstStyle/>
          <a:p>
            <a:pPr lvl="0" algn="ctr">
              <a:buClr>
                <a:srgbClr val="B85808"/>
              </a:buClr>
              <a:buSzPts val="3600"/>
            </a:pPr>
            <a:r>
              <a:rPr lang="zh-CN" altLang="en-US" b="1" dirty="0">
                <a:solidFill>
                  <a:schemeClr val="lt1"/>
                </a:solidFill>
                <a:latin typeface="+mj-ea"/>
                <a:ea typeface="+mj-ea"/>
              </a:rPr>
              <a:t>介绍再就业服务</a:t>
            </a:r>
            <a:br>
              <a:rPr lang="zh-CN" altLang="en-US" b="1" dirty="0">
                <a:solidFill>
                  <a:schemeClr val="lt1"/>
                </a:solidFill>
                <a:latin typeface="+mj-ea"/>
                <a:ea typeface="+mj-ea"/>
              </a:rPr>
            </a:br>
            <a:r>
              <a:rPr lang="zh-CN" altLang="en-US" b="1" dirty="0">
                <a:solidFill>
                  <a:schemeClr val="lt1"/>
                </a:solidFill>
                <a:latin typeface="+mj-ea"/>
                <a:ea typeface="+mj-ea"/>
              </a:rPr>
              <a:t>职业行动计划（</a:t>
            </a:r>
            <a:r>
              <a:rPr lang="en-US" altLang="zh-CN" b="1" dirty="0">
                <a:solidFill>
                  <a:schemeClr val="lt1"/>
                </a:solidFill>
                <a:latin typeface="+mj-ea"/>
                <a:ea typeface="+mj-ea"/>
              </a:rPr>
              <a:t>CAP</a:t>
            </a:r>
            <a:r>
              <a:rPr lang="zh-CN" altLang="en-US" b="1" dirty="0">
                <a:solidFill>
                  <a:schemeClr val="lt1"/>
                </a:solidFill>
                <a:latin typeface="+mj-ea"/>
                <a:ea typeface="+mj-ea"/>
              </a:rPr>
              <a:t>）</a:t>
            </a:r>
            <a:endParaRPr sz="3500" dirty="0">
              <a:latin typeface="+mj-ea"/>
              <a:ea typeface="+mj-ea"/>
            </a:endParaRPr>
          </a:p>
        </p:txBody>
      </p:sp>
      <p:sp>
        <p:nvSpPr>
          <p:cNvPr id="162" name="Google Shape;162;p7"/>
          <p:cNvSpPr txBox="1"/>
          <p:nvPr/>
        </p:nvSpPr>
        <p:spPr>
          <a:xfrm>
            <a:off x="250725" y="1645250"/>
            <a:ext cx="8331300" cy="3000000"/>
          </a:xfrm>
          <a:prstGeom prst="rect">
            <a:avLst/>
          </a:prstGeom>
          <a:noFill/>
          <a:ln>
            <a:noFill/>
          </a:ln>
        </p:spPr>
        <p:txBody>
          <a:bodyPr spcFirstLastPara="1" wrap="square" lIns="91425" tIns="91425" rIns="91425" bIns="91425" anchor="t" anchorCtr="0">
            <a:noAutofit/>
          </a:bodyPr>
          <a:lstStyle/>
          <a:p>
            <a:pPr lvl="0">
              <a:buSzPts val="2600"/>
            </a:pPr>
            <a:r>
              <a:rPr lang="en-US" altLang="zh-CN" sz="2600" dirty="0">
                <a:solidFill>
                  <a:srgbClr val="002060"/>
                </a:solidFill>
                <a:latin typeface="+mj-ea"/>
                <a:ea typeface="+mj-ea"/>
                <a:cs typeface="Calibri"/>
                <a:sym typeface="Calibri"/>
              </a:rPr>
              <a:t>RESEA</a:t>
            </a:r>
            <a:r>
              <a:rPr lang="zh-CN" altLang="en-US" sz="2600" dirty="0">
                <a:solidFill>
                  <a:srgbClr val="002060"/>
                </a:solidFill>
                <a:latin typeface="+mj-ea"/>
                <a:ea typeface="+mj-ea"/>
                <a:cs typeface="Calibri"/>
                <a:sym typeface="Calibri"/>
              </a:rPr>
              <a:t>职业行动计划</a:t>
            </a:r>
            <a:r>
              <a:rPr lang="en-US" altLang="zh-CN" sz="2600" dirty="0">
                <a:solidFill>
                  <a:srgbClr val="002060"/>
                </a:solidFill>
                <a:latin typeface="+mj-ea"/>
                <a:ea typeface="+mj-ea"/>
                <a:cs typeface="Calibri"/>
                <a:sym typeface="Calibri"/>
              </a:rPr>
              <a:t>(CAP)</a:t>
            </a:r>
            <a:r>
              <a:rPr lang="zh-CN" altLang="en-US" sz="2600" dirty="0">
                <a:solidFill>
                  <a:srgbClr val="002060"/>
                </a:solidFill>
                <a:latin typeface="+mj-ea"/>
                <a:ea typeface="+mj-ea"/>
                <a:cs typeface="Calibri"/>
                <a:sym typeface="Calibri"/>
              </a:rPr>
              <a:t>协助客户策划求职计划</a:t>
            </a:r>
            <a:r>
              <a:rPr lang="en-US" altLang="zh-CN" sz="2600" dirty="0">
                <a:solidFill>
                  <a:srgbClr val="002060"/>
                </a:solidFill>
                <a:latin typeface="+mj-ea"/>
                <a:ea typeface="+mj-ea"/>
                <a:cs typeface="Calibri"/>
                <a:sym typeface="Calibri"/>
              </a:rPr>
              <a:t>;</a:t>
            </a:r>
            <a:r>
              <a:rPr lang="zh-CN" altLang="en-US" sz="2600" dirty="0">
                <a:solidFill>
                  <a:srgbClr val="002060"/>
                </a:solidFill>
                <a:latin typeface="+mj-ea"/>
                <a:ea typeface="+mj-ea"/>
                <a:cs typeface="Calibri"/>
                <a:sym typeface="Calibri"/>
              </a:rPr>
              <a:t>这些可能包括</a:t>
            </a:r>
            <a:r>
              <a:rPr lang="en-US" altLang="zh-CN" sz="2600" dirty="0">
                <a:solidFill>
                  <a:srgbClr val="002060"/>
                </a:solidFill>
                <a:latin typeface="Calibri"/>
                <a:ea typeface="Calibri"/>
                <a:cs typeface="Calibri"/>
                <a:sym typeface="Calibri"/>
              </a:rPr>
              <a:t>:</a:t>
            </a:r>
            <a:r>
              <a:rPr lang="zh-CN" altLang="en-US" sz="2600" dirty="0">
                <a:solidFill>
                  <a:srgbClr val="002060"/>
                </a:solidFill>
                <a:latin typeface="Calibri"/>
                <a:ea typeface="Calibri"/>
                <a:cs typeface="Calibri"/>
                <a:sym typeface="Calibri"/>
              </a:rPr>
              <a:t> </a:t>
            </a:r>
            <a:endParaRPr lang="en-US" altLang="zh-CN" sz="2600" dirty="0">
              <a:solidFill>
                <a:srgbClr val="002060"/>
              </a:solidFill>
              <a:latin typeface="Calibri"/>
              <a:ea typeface="Calibri"/>
              <a:cs typeface="Calibri"/>
              <a:sym typeface="Calibri"/>
            </a:endParaRPr>
          </a:p>
          <a:p>
            <a:pPr lvl="0">
              <a:buSzPts val="2600"/>
            </a:pPr>
            <a:endParaRPr lang="en-US" sz="2600" b="0" i="0" u="none" strike="noStrike" cap="none" dirty="0">
              <a:solidFill>
                <a:srgbClr val="002060"/>
              </a:solidFill>
              <a:latin typeface="Calibri"/>
              <a:ea typeface="Calibri"/>
              <a:cs typeface="Calibri"/>
              <a:sym typeface="Calibri"/>
            </a:endParaRPr>
          </a:p>
          <a:p>
            <a:pPr lvl="0">
              <a:buSzPts val="2600"/>
            </a:pPr>
            <a:r>
              <a:rPr lang="zh-CN" altLang="en-US" sz="2600" dirty="0">
                <a:solidFill>
                  <a:srgbClr val="002060"/>
                </a:solidFill>
                <a:latin typeface="+mj-ea"/>
                <a:ea typeface="+mj-ea"/>
                <a:cs typeface="Calibri"/>
                <a:sym typeface="Calibri"/>
              </a:rPr>
              <a:t>制定行动计划以实现就业目标</a:t>
            </a:r>
            <a:endParaRPr lang="en-US" altLang="zh-CN" sz="2600" dirty="0">
              <a:solidFill>
                <a:srgbClr val="002060"/>
              </a:solidFill>
              <a:latin typeface="+mj-ea"/>
              <a:ea typeface="+mj-ea"/>
              <a:cs typeface="Calibri"/>
              <a:sym typeface="Calibri"/>
            </a:endParaRPr>
          </a:p>
          <a:p>
            <a:pPr lvl="0">
              <a:buSzPts val="2600"/>
            </a:pPr>
            <a:r>
              <a:rPr lang="zh-CN" altLang="en-US" sz="2600" dirty="0">
                <a:solidFill>
                  <a:srgbClr val="002060"/>
                </a:solidFill>
                <a:latin typeface="+mj-ea"/>
                <a:ea typeface="+mj-ea"/>
                <a:cs typeface="Calibri"/>
                <a:sym typeface="Calibri"/>
              </a:rPr>
              <a:t>确保您的求职计划的顺利进展和完成</a:t>
            </a:r>
            <a:endParaRPr sz="2600" b="0" i="0" u="none" strike="noStrike" cap="none" dirty="0">
              <a:solidFill>
                <a:srgbClr val="002060"/>
              </a:solidFill>
              <a:latin typeface="+mj-ea"/>
              <a:ea typeface="+mj-ea"/>
              <a:sym typeface="Arial"/>
            </a:endParaRPr>
          </a:p>
        </p:txBody>
      </p:sp>
      <p:pic>
        <p:nvPicPr>
          <p:cNvPr id="163" name="Google Shape;163;p7"/>
          <p:cNvPicPr preferRelativeResize="0"/>
          <p:nvPr/>
        </p:nvPicPr>
        <p:blipFill rotWithShape="1">
          <a:blip r:embed="rId3">
            <a:alphaModFix/>
          </a:blip>
          <a:srcRect/>
          <a:stretch/>
        </p:blipFill>
        <p:spPr>
          <a:xfrm>
            <a:off x="5979700" y="4453938"/>
            <a:ext cx="2186450" cy="1482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Google Shape;169;p3"/>
          <p:cNvPicPr preferRelativeResize="0"/>
          <p:nvPr/>
        </p:nvPicPr>
        <p:blipFill rotWithShape="1">
          <a:blip r:embed="rId3">
            <a:alphaModFix/>
          </a:blip>
          <a:srcRect/>
          <a:stretch/>
        </p:blipFill>
        <p:spPr>
          <a:xfrm>
            <a:off x="1175028" y="1307805"/>
            <a:ext cx="5845203" cy="4831211"/>
          </a:xfrm>
          <a:prstGeom prst="rect">
            <a:avLst/>
          </a:prstGeom>
          <a:noFill/>
          <a:ln>
            <a:noFill/>
          </a:ln>
        </p:spPr>
      </p:pic>
      <p:sp>
        <p:nvSpPr>
          <p:cNvPr id="170" name="Google Shape;170;p3"/>
          <p:cNvSpPr/>
          <p:nvPr/>
        </p:nvSpPr>
        <p:spPr>
          <a:xfrm>
            <a:off x="7654760" y="2503273"/>
            <a:ext cx="1219200" cy="53340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2500" y="22500"/>
                </a:moveTo>
                <a:lnTo>
                  <a:pt x="-122158" y="-16020"/>
                </a:lnTo>
              </a:path>
            </a:pathLst>
          </a:custGeom>
          <a:solidFill>
            <a:schemeClr val="dk1"/>
          </a:solidFill>
          <a:ln w="25400"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lvl="0" algn="ctr">
              <a:buSzPts val="1400"/>
            </a:pPr>
            <a:r>
              <a:rPr lang="zh-CN" altLang="en-US" b="1" dirty="0">
                <a:solidFill>
                  <a:schemeClr val="lt1"/>
                </a:solidFill>
              </a:rPr>
              <a:t>登录</a:t>
            </a:r>
            <a:endParaRPr sz="1400" b="0" i="0" u="none" strike="noStrike" cap="none" dirty="0">
              <a:solidFill>
                <a:srgbClr val="000000"/>
              </a:solidFill>
              <a:latin typeface="Arial"/>
              <a:ea typeface="Arial"/>
              <a:cs typeface="Arial"/>
              <a:sym typeface="Arial"/>
            </a:endParaRPr>
          </a:p>
        </p:txBody>
      </p:sp>
      <p:sp>
        <p:nvSpPr>
          <p:cNvPr id="171" name="Google Shape;171;p3"/>
          <p:cNvSpPr/>
          <p:nvPr/>
        </p:nvSpPr>
        <p:spPr>
          <a:xfrm>
            <a:off x="7785691" y="3619500"/>
            <a:ext cx="1295400" cy="53340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715" y="27398"/>
                </a:moveTo>
                <a:lnTo>
                  <a:pt x="-92296" y="-65476"/>
                </a:lnTo>
              </a:path>
            </a:pathLst>
          </a:custGeom>
          <a:solidFill>
            <a:schemeClr val="dk1"/>
          </a:solidFill>
          <a:ln w="25400"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lvl="0" algn="ctr">
              <a:buSzPts val="1200"/>
            </a:pPr>
            <a:r>
              <a:rPr lang="zh-CN" altLang="en-US" sz="1200" b="1" dirty="0">
                <a:solidFill>
                  <a:schemeClr val="lt1"/>
                </a:solidFill>
              </a:rPr>
              <a:t>初次使用者</a:t>
            </a:r>
          </a:p>
          <a:p>
            <a:pPr lvl="0" algn="ctr">
              <a:buSzPts val="1200"/>
            </a:pPr>
            <a:r>
              <a:rPr lang="zh-CN" altLang="en-US" sz="1200" b="1" dirty="0">
                <a:solidFill>
                  <a:schemeClr val="lt1"/>
                </a:solidFill>
              </a:rPr>
              <a:t>注册</a:t>
            </a:r>
            <a:endParaRPr sz="1400" b="0" i="0" u="none" strike="noStrike" cap="none" dirty="0">
              <a:solidFill>
                <a:srgbClr val="000000"/>
              </a:solidFill>
              <a:latin typeface="Arial"/>
              <a:ea typeface="Arial"/>
              <a:cs typeface="Arial"/>
              <a:sym typeface="Arial"/>
            </a:endParaRPr>
          </a:p>
        </p:txBody>
      </p:sp>
      <p:sp>
        <p:nvSpPr>
          <p:cNvPr id="172" name="Google Shape;172;p3"/>
          <p:cNvSpPr/>
          <p:nvPr/>
        </p:nvSpPr>
        <p:spPr>
          <a:xfrm>
            <a:off x="7654760" y="4457700"/>
            <a:ext cx="1447800" cy="76200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977" y="29357"/>
                </a:moveTo>
                <a:lnTo>
                  <a:pt x="-206741" y="-100703"/>
                </a:lnTo>
              </a:path>
            </a:pathLst>
          </a:custGeom>
          <a:solidFill>
            <a:schemeClr val="dk1"/>
          </a:solidFill>
          <a:ln w="25400"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lvl="0" algn="ctr">
              <a:buSzPts val="1200"/>
            </a:pPr>
            <a:r>
              <a:rPr lang="zh-CN" altLang="en-US" sz="1200" b="1" dirty="0">
                <a:solidFill>
                  <a:schemeClr val="lt1"/>
                </a:solidFill>
              </a:rPr>
              <a:t>活动公告</a:t>
            </a:r>
            <a:endParaRPr sz="1400" b="0" i="0" u="none" strike="noStrike" cap="none" dirty="0">
              <a:solidFill>
                <a:srgbClr val="000000"/>
              </a:solidFill>
              <a:latin typeface="Arial"/>
              <a:ea typeface="Arial"/>
              <a:cs typeface="Arial"/>
              <a:sym typeface="Arial"/>
            </a:endParaRPr>
          </a:p>
        </p:txBody>
      </p:sp>
      <p:sp>
        <p:nvSpPr>
          <p:cNvPr id="173" name="Google Shape;173;p3"/>
          <p:cNvSpPr/>
          <p:nvPr/>
        </p:nvSpPr>
        <p:spPr>
          <a:xfrm>
            <a:off x="31530" y="2362200"/>
            <a:ext cx="1066800" cy="1690816"/>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65021" y="-2143"/>
                </a:moveTo>
                <a:lnTo>
                  <a:pt x="271032" y="-24271"/>
                </a:lnTo>
              </a:path>
            </a:pathLst>
          </a:custGeom>
          <a:solidFill>
            <a:schemeClr val="dk1"/>
          </a:solidFill>
          <a:ln w="25400"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lvl="0" algn="ctr">
              <a:buSzPts val="1100"/>
            </a:pPr>
            <a:r>
              <a:rPr lang="zh-CN" altLang="en-US" sz="1100" b="1" u="sng" dirty="0">
                <a:solidFill>
                  <a:schemeClr val="lt1"/>
                </a:solidFill>
              </a:rPr>
              <a:t>寻找</a:t>
            </a:r>
            <a:r>
              <a:rPr lang="en-US" sz="1100" b="1" i="0" u="none" strike="noStrike" cap="none" dirty="0">
                <a:solidFill>
                  <a:schemeClr val="lt1"/>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a:p>
            <a:pPr lvl="0" indent="-69850" algn="ctr">
              <a:buSzPts val="1100"/>
              <a:buFont typeface="Arial"/>
              <a:buChar char="•"/>
            </a:pPr>
            <a:r>
              <a:rPr lang="zh-CN" altLang="en-US" sz="1100" b="1" dirty="0">
                <a:solidFill>
                  <a:schemeClr val="lt1"/>
                </a:solidFill>
              </a:rPr>
              <a:t>工作</a:t>
            </a:r>
          </a:p>
          <a:p>
            <a:pPr lvl="0" indent="-69850" algn="ctr">
              <a:buSzPts val="1100"/>
              <a:buFont typeface="Arial"/>
              <a:buChar char="•"/>
            </a:pPr>
            <a:r>
              <a:rPr lang="zh-CN" altLang="en-US" sz="1100" b="1" dirty="0">
                <a:solidFill>
                  <a:schemeClr val="lt1"/>
                </a:solidFill>
              </a:rPr>
              <a:t>培训学校</a:t>
            </a:r>
          </a:p>
          <a:p>
            <a:pPr lvl="0" indent="-69850" algn="ctr">
              <a:buSzPts val="1100"/>
              <a:buFont typeface="Arial"/>
              <a:buChar char="•"/>
            </a:pPr>
            <a:r>
              <a:rPr lang="zh-CN" altLang="en-US" sz="1100" b="1" dirty="0">
                <a:solidFill>
                  <a:schemeClr val="lt1"/>
                </a:solidFill>
              </a:rPr>
              <a:t>活动</a:t>
            </a:r>
            <a:endParaRPr sz="1100" b="1" i="0" u="none" strike="noStrike" cap="none" dirty="0">
              <a:solidFill>
                <a:schemeClr val="lt1"/>
              </a:solidFill>
              <a:latin typeface="Arial"/>
              <a:ea typeface="Arial"/>
              <a:cs typeface="Arial"/>
              <a:sym typeface="Arial"/>
            </a:endParaRPr>
          </a:p>
          <a:p>
            <a:pPr lvl="0" algn="ctr">
              <a:buSzPts val="1100"/>
            </a:pPr>
            <a:r>
              <a:rPr lang="zh-CN" altLang="en-US" sz="1100" b="1" u="sng" dirty="0">
                <a:solidFill>
                  <a:schemeClr val="lt1"/>
                </a:solidFill>
              </a:rPr>
              <a:t>进入</a:t>
            </a:r>
            <a:r>
              <a:rPr lang="en-US" sz="1100" b="1" i="0" u="none" strike="noStrike" cap="none" dirty="0">
                <a:solidFill>
                  <a:schemeClr val="lt1"/>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chemeClr val="lt1"/>
                </a:solidFill>
                <a:latin typeface="Arial"/>
                <a:ea typeface="Arial"/>
                <a:cs typeface="Arial"/>
                <a:sym typeface="Arial"/>
              </a:rPr>
              <a:t>My Job Quest</a:t>
            </a:r>
            <a:endParaRPr sz="1100" b="1" i="0" u="none" strike="noStrike" cap="none" dirty="0">
              <a:solidFill>
                <a:schemeClr val="lt1"/>
              </a:solidFill>
              <a:latin typeface="Arial"/>
              <a:ea typeface="Arial"/>
              <a:cs typeface="Arial"/>
              <a:sym typeface="Arial"/>
            </a:endParaRPr>
          </a:p>
        </p:txBody>
      </p:sp>
      <p:sp>
        <p:nvSpPr>
          <p:cNvPr id="174" name="Google Shape;174;p3"/>
          <p:cNvSpPr txBox="1">
            <a:spLocks noGrp="1"/>
          </p:cNvSpPr>
          <p:nvPr>
            <p:ph type="title"/>
          </p:nvPr>
        </p:nvSpPr>
        <p:spPr>
          <a:xfrm>
            <a:off x="2642505" y="129103"/>
            <a:ext cx="3628104" cy="95434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4000"/>
              <a:buFont typeface="Calibri"/>
              <a:buNone/>
            </a:pPr>
            <a:r>
              <a:rPr lang="en-US" sz="4000" b="1" dirty="0"/>
              <a:t>JobQuest (JQ)</a:t>
            </a:r>
            <a:endParaRPr sz="40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8495aff0d0_2_0"/>
          <p:cNvSpPr txBox="1">
            <a:spLocks noGrp="1"/>
          </p:cNvSpPr>
          <p:nvPr>
            <p:ph type="title"/>
          </p:nvPr>
        </p:nvSpPr>
        <p:spPr>
          <a:xfrm>
            <a:off x="761600" y="103814"/>
            <a:ext cx="7131000" cy="954300"/>
          </a:xfrm>
          <a:prstGeom prst="rect">
            <a:avLst/>
          </a:prstGeom>
          <a:noFill/>
          <a:ln>
            <a:noFill/>
          </a:ln>
        </p:spPr>
        <p:txBody>
          <a:bodyPr spcFirstLastPara="1" wrap="square" lIns="91425" tIns="45700" rIns="91425" bIns="45700" anchor="ctr" anchorCtr="0">
            <a:noAutofit/>
          </a:bodyPr>
          <a:lstStyle/>
          <a:p>
            <a:pPr lvl="0" algn="ctr"/>
            <a:r>
              <a:rPr lang="en-US" b="1" dirty="0" err="1">
                <a:latin typeface="+mj-ea"/>
                <a:ea typeface="+mj-ea"/>
              </a:rPr>
              <a:t>JobQuest</a:t>
            </a:r>
            <a:r>
              <a:rPr lang="zh-CN" altLang="en-US" b="1" dirty="0">
                <a:latin typeface="+mj-ea"/>
                <a:ea typeface="+mj-ea"/>
              </a:rPr>
              <a:t> 的好处</a:t>
            </a:r>
            <a:endParaRPr b="1" dirty="0">
              <a:latin typeface="+mj-ea"/>
              <a:ea typeface="+mj-ea"/>
            </a:endParaRPr>
          </a:p>
        </p:txBody>
      </p:sp>
      <p:sp>
        <p:nvSpPr>
          <p:cNvPr id="181" name="Google Shape;181;g8495aff0d0_2_0"/>
          <p:cNvSpPr txBox="1">
            <a:spLocks noGrp="1"/>
          </p:cNvSpPr>
          <p:nvPr>
            <p:ph type="body" idx="1"/>
          </p:nvPr>
        </p:nvSpPr>
        <p:spPr>
          <a:xfrm>
            <a:off x="356175" y="1458385"/>
            <a:ext cx="8229600" cy="4526100"/>
          </a:xfrm>
          <a:prstGeom prst="rect">
            <a:avLst/>
          </a:prstGeom>
          <a:noFill/>
          <a:ln>
            <a:noFill/>
          </a:ln>
        </p:spPr>
        <p:txBody>
          <a:bodyPr spcFirstLastPara="1" wrap="square" lIns="91425" tIns="45700" rIns="91425" bIns="45700" anchor="t" anchorCtr="0">
            <a:noAutofit/>
          </a:bodyPr>
          <a:lstStyle/>
          <a:p>
            <a:pPr marL="0" lvl="0" indent="0">
              <a:buNone/>
            </a:pPr>
            <a:r>
              <a:rPr lang="zh-CN" altLang="en-US" dirty="0">
                <a:latin typeface="+mj-ea"/>
                <a:ea typeface="+mj-ea"/>
              </a:rPr>
              <a:t>使用</a:t>
            </a:r>
            <a:r>
              <a:rPr lang="en-US" altLang="zh-CN" dirty="0" err="1">
                <a:latin typeface="+mj-ea"/>
                <a:ea typeface="+mj-ea"/>
              </a:rPr>
              <a:t>JobQuest</a:t>
            </a:r>
            <a:r>
              <a:rPr lang="zh-CN" altLang="en-US" dirty="0">
                <a:latin typeface="+mj-ea"/>
                <a:ea typeface="+mj-ea"/>
              </a:rPr>
              <a:t>求职的好处 </a:t>
            </a:r>
            <a:r>
              <a:rPr lang="en-US" dirty="0">
                <a:latin typeface="+mj-ea"/>
                <a:ea typeface="+mj-ea"/>
              </a:rPr>
              <a:t>:</a:t>
            </a:r>
            <a:endParaRPr dirty="0">
              <a:latin typeface="+mj-ea"/>
              <a:ea typeface="+mj-ea"/>
            </a:endParaRPr>
          </a:p>
          <a:p>
            <a:pPr lvl="0" indent="-317500">
              <a:lnSpc>
                <a:spcPct val="100000"/>
              </a:lnSpc>
              <a:buSzPts val="1400"/>
              <a:buChar char="●"/>
            </a:pPr>
            <a:r>
              <a:rPr lang="zh-CN" altLang="en-US" dirty="0">
                <a:latin typeface="+mj-ea"/>
                <a:ea typeface="+mj-ea"/>
              </a:rPr>
              <a:t>配合技能</a:t>
            </a:r>
            <a:r>
              <a:rPr lang="en-US" dirty="0">
                <a:latin typeface="+mj-ea"/>
                <a:ea typeface="+mj-ea"/>
              </a:rPr>
              <a:t> </a:t>
            </a:r>
            <a:endParaRPr dirty="0">
              <a:latin typeface="+mj-ea"/>
              <a:ea typeface="+mj-ea"/>
            </a:endParaRPr>
          </a:p>
          <a:p>
            <a:pPr lvl="0" indent="-317500">
              <a:lnSpc>
                <a:spcPct val="100000"/>
              </a:lnSpc>
              <a:spcBef>
                <a:spcPts val="0"/>
              </a:spcBef>
              <a:buSzPts val="1400"/>
              <a:buChar char="●"/>
            </a:pPr>
            <a:r>
              <a:rPr lang="zh-CN" altLang="en-US" dirty="0">
                <a:latin typeface="+mj-ea"/>
                <a:ea typeface="+mj-ea"/>
              </a:rPr>
              <a:t>配合职位</a:t>
            </a:r>
            <a:endParaRPr dirty="0">
              <a:latin typeface="+mj-ea"/>
              <a:ea typeface="+mj-ea"/>
            </a:endParaRPr>
          </a:p>
          <a:p>
            <a:pPr lvl="0" indent="-317500">
              <a:lnSpc>
                <a:spcPct val="100000"/>
              </a:lnSpc>
              <a:spcBef>
                <a:spcPts val="0"/>
              </a:spcBef>
              <a:buSzPts val="1400"/>
              <a:buChar char="●"/>
            </a:pPr>
            <a:r>
              <a:rPr lang="zh-CN" altLang="en-US" dirty="0">
                <a:latin typeface="+mj-ea"/>
                <a:ea typeface="+mj-ea"/>
              </a:rPr>
              <a:t>上传简历</a:t>
            </a:r>
            <a:endParaRPr lang="en-US" altLang="zh-CN" dirty="0">
              <a:latin typeface="+mj-ea"/>
              <a:ea typeface="+mj-ea"/>
            </a:endParaRPr>
          </a:p>
          <a:p>
            <a:pPr lvl="0" indent="-317500">
              <a:lnSpc>
                <a:spcPct val="100000"/>
              </a:lnSpc>
              <a:spcBef>
                <a:spcPts val="0"/>
              </a:spcBef>
              <a:buSzPts val="1400"/>
              <a:buChar char="●"/>
            </a:pPr>
            <a:r>
              <a:rPr lang="zh-CN" altLang="en-US" dirty="0">
                <a:latin typeface="+mj-ea"/>
                <a:ea typeface="+mj-ea"/>
              </a:rPr>
              <a:t>工作经历</a:t>
            </a:r>
            <a:endParaRPr lang="en-US" altLang="zh-CN" dirty="0">
              <a:latin typeface="+mj-ea"/>
              <a:ea typeface="+mj-ea"/>
            </a:endParaRPr>
          </a:p>
          <a:p>
            <a:pPr lvl="0" indent="-317500">
              <a:lnSpc>
                <a:spcPct val="100000"/>
              </a:lnSpc>
              <a:spcBef>
                <a:spcPts val="0"/>
              </a:spcBef>
              <a:buSzPts val="1400"/>
              <a:buChar char="●"/>
            </a:pPr>
            <a:r>
              <a:rPr lang="zh-CN" altLang="en-US" dirty="0">
                <a:solidFill>
                  <a:srgbClr val="002060"/>
                </a:solidFill>
                <a:latin typeface="+mj-ea"/>
                <a:ea typeface="+mj-ea"/>
              </a:rPr>
              <a:t>留意培训计划</a:t>
            </a:r>
            <a:endParaRPr lang="en-US" altLang="zh-CN" dirty="0">
              <a:solidFill>
                <a:srgbClr val="002060"/>
              </a:solidFill>
              <a:latin typeface="+mj-ea"/>
              <a:ea typeface="+mj-ea"/>
            </a:endParaRPr>
          </a:p>
          <a:p>
            <a:pPr lvl="0" indent="-317500">
              <a:lnSpc>
                <a:spcPct val="100000"/>
              </a:lnSpc>
              <a:spcBef>
                <a:spcPts val="0"/>
              </a:spcBef>
              <a:buSzPts val="1400"/>
              <a:buChar char="●"/>
            </a:pPr>
            <a:r>
              <a:rPr lang="zh-CN" altLang="en-US" dirty="0">
                <a:latin typeface="+mj-ea"/>
                <a:ea typeface="+mj-ea"/>
              </a:rPr>
              <a:t>雇主招聘</a:t>
            </a:r>
            <a:endParaRPr lang="en-US" altLang="zh-CN" dirty="0">
              <a:latin typeface="+mj-ea"/>
              <a:ea typeface="+mj-ea"/>
            </a:endParaRPr>
          </a:p>
          <a:p>
            <a:pPr lvl="0" indent="-317500">
              <a:lnSpc>
                <a:spcPct val="100000"/>
              </a:lnSpc>
              <a:spcBef>
                <a:spcPts val="0"/>
              </a:spcBef>
              <a:buSzPts val="1400"/>
              <a:buChar char="●"/>
            </a:pPr>
            <a:r>
              <a:rPr lang="zh-CN" altLang="en-US" dirty="0">
                <a:solidFill>
                  <a:srgbClr val="002060"/>
                </a:solidFill>
                <a:latin typeface="+mj-ea"/>
                <a:ea typeface="+mj-ea"/>
              </a:rPr>
              <a:t>留意招聘事件例如招聘会 </a:t>
            </a:r>
            <a:r>
              <a:rPr lang="en-US" dirty="0">
                <a:latin typeface="+mj-ea"/>
                <a:ea typeface="+mj-ea"/>
              </a:rPr>
              <a:t> </a:t>
            </a:r>
            <a:endParaRPr dirty="0">
              <a:latin typeface="+mj-ea"/>
              <a:ea typeface="+mj-ea"/>
            </a:endParaRPr>
          </a:p>
          <a:p>
            <a:pPr lvl="0" indent="-317500">
              <a:lnSpc>
                <a:spcPct val="100000"/>
              </a:lnSpc>
              <a:spcBef>
                <a:spcPts val="0"/>
              </a:spcBef>
              <a:buSzPts val="1400"/>
              <a:buChar char="●"/>
            </a:pPr>
            <a:r>
              <a:rPr lang="zh-CN" altLang="en-US" dirty="0">
                <a:latin typeface="+mj-ea"/>
                <a:ea typeface="+mj-ea"/>
              </a:rPr>
              <a:t>保护环境工作</a:t>
            </a:r>
            <a:endParaRPr dirty="0">
              <a:latin typeface="+mj-ea"/>
              <a:ea typeface="+mj-ea"/>
            </a:endParaRPr>
          </a:p>
          <a:p>
            <a:pPr marL="457200" lvl="0" indent="0" algn="l" rtl="0">
              <a:lnSpc>
                <a:spcPct val="90000"/>
              </a:lnSpc>
              <a:spcBef>
                <a:spcPts val="0"/>
              </a:spcBef>
              <a:spcAft>
                <a:spcPts val="0"/>
              </a:spcAft>
              <a:buSzPts val="1800"/>
              <a:buNone/>
            </a:pPr>
            <a:endParaRPr dirty="0"/>
          </a:p>
        </p:txBody>
      </p:sp>
      <p:pic>
        <p:nvPicPr>
          <p:cNvPr id="182" name="Google Shape;182;g8495aff0d0_2_0"/>
          <p:cNvPicPr preferRelativeResize="0"/>
          <p:nvPr/>
        </p:nvPicPr>
        <p:blipFill rotWithShape="1">
          <a:blip r:embed="rId3">
            <a:alphaModFix/>
          </a:blip>
          <a:srcRect/>
          <a:stretch/>
        </p:blipFill>
        <p:spPr>
          <a:xfrm>
            <a:off x="5819450" y="2599675"/>
            <a:ext cx="3169350" cy="282912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MassHire">
      <a:dk1>
        <a:srgbClr val="009876"/>
      </a:dk1>
      <a:lt1>
        <a:srgbClr val="FFFFFF"/>
      </a:lt1>
      <a:dk2>
        <a:srgbClr val="032B4A"/>
      </a:dk2>
      <a:lt2>
        <a:srgbClr val="FDB525"/>
      </a:lt2>
      <a:accent1>
        <a:srgbClr val="D1D3D4"/>
      </a:accent1>
      <a:accent2>
        <a:srgbClr val="63BCE6"/>
      </a:accent2>
      <a:accent3>
        <a:srgbClr val="AF48B7"/>
      </a:accent3>
      <a:accent4>
        <a:srgbClr val="27C19F"/>
      </a:accent4>
      <a:accent5>
        <a:srgbClr val="436581"/>
      </a:accent5>
      <a:accent6>
        <a:srgbClr val="000000"/>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3473</TotalTime>
  <Words>2967</Words>
  <Application>Microsoft Office PowerPoint</Application>
  <PresentationFormat>On-screen Show (4:3)</PresentationFormat>
  <Paragraphs>306</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宋体</vt:lpstr>
      <vt:lpstr>Arial</vt:lpstr>
      <vt:lpstr>Calibri</vt:lpstr>
      <vt:lpstr>Merriweather Sans</vt:lpstr>
      <vt:lpstr>Noto Sans Symbols</vt:lpstr>
      <vt:lpstr>Sabon Next LT</vt:lpstr>
      <vt:lpstr>Office Theme</vt:lpstr>
      <vt:lpstr>PowerPoint Presentation</vt:lpstr>
      <vt:lpstr>参加RESEA计划</vt:lpstr>
      <vt:lpstr>参加RESEA会议</vt:lpstr>
      <vt:lpstr>我们如何能够帮助您继续领取失业金 </vt:lpstr>
      <vt:lpstr>PowerPoint Presentation</vt:lpstr>
      <vt:lpstr>个人需求评估</vt:lpstr>
      <vt:lpstr>介绍再就业服务 职业行动计划（CAP）</vt:lpstr>
      <vt:lpstr>JobQuest (JQ)</vt:lpstr>
      <vt:lpstr>JobQuest 的好处</vt:lpstr>
      <vt:lpstr>利用劳动力市场信息的目的(LMI)</vt:lpstr>
      <vt:lpstr>LMI回答的问题</vt:lpstr>
      <vt:lpstr>简历</vt:lpstr>
      <vt:lpstr>寻找工作记录</vt:lpstr>
      <vt:lpstr> 失业金资格评估问卷</vt:lpstr>
      <vt:lpstr>职业中心活动和讲习班</vt:lpstr>
      <vt:lpstr>PowerPoint Presentation</vt:lpstr>
      <vt:lpstr>下一步：首次RESEA会议之后</vt:lpstr>
      <vt:lpstr>请记住,不参加你的两个RESEA会议将影响你的失业金!   MassHire 全体员工期待与您合作!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 Pertuso</dc:creator>
  <cp:lastModifiedBy>Leonard, Kim (EOL)</cp:lastModifiedBy>
  <cp:revision>96</cp:revision>
  <dcterms:created xsi:type="dcterms:W3CDTF">2018-04-17T17:15:10Z</dcterms:created>
  <dcterms:modified xsi:type="dcterms:W3CDTF">2020-07-09T17:17:17Z</dcterms:modified>
</cp:coreProperties>
</file>