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56" r:id="rId2"/>
    <p:sldId id="257" r:id="rId3"/>
    <p:sldId id="27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9144000" cy="6858000" type="screen4x3"/>
  <p:notesSz cx="6858000" cy="9144000"/>
  <p:defaultTextStyle>
    <a:defPPr marR="0" lvl="0" algn="l" rtl="0">
      <a:lnSpc>
        <a:spcPct val="100000"/>
      </a:lnSpc>
      <a:spcBef>
        <a:spcPts val="0"/>
      </a:spcBef>
      <a:spcAft>
        <a:spcPts val="0"/>
      </a:spcAft>
      <a:defRPr lang="fr-F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3" roundtripDataSignature="AMtx7mit8m/4PyYqqTPnk712DvZx2YlM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94" autoAdjust="0"/>
  </p:normalViewPr>
  <p:slideViewPr>
    <p:cSldViewPr snapToGrid="0">
      <p:cViewPr varScale="1">
        <p:scale>
          <a:sx n="57" d="100"/>
          <a:sy n="57" d="100"/>
        </p:scale>
        <p:origin x="-2160" y="-8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3" d="100"/>
          <a:sy n="53" d="100"/>
        </p:scale>
        <p:origin x="284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6259743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notes"/>
          <p:cNvSpPr txBox="1">
            <a:spLocks noGrp="1"/>
          </p:cNvSpPr>
          <p:nvPr>
            <p:ph type="body" idx="1"/>
          </p:nvPr>
        </p:nvSpPr>
        <p:spPr>
          <a:xfrm>
            <a:off x="685800" y="43426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400" baseline="0" dirty="0"/>
              <a:t>Script:</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fr-FR" sz="1400" baseline="0" dirty="0"/>
              <a:t>Bienvenue </a:t>
            </a:r>
            <a:r>
              <a:rPr lang="fr-FR" sz="1400" baseline="0" dirty="0" smtClean="0"/>
              <a:t>au cycle d’orientation sur les services </a:t>
            </a:r>
            <a:r>
              <a:rPr lang="fr-FR" sz="1400" baseline="0" dirty="0"/>
              <a:t>de réintégration et d’évaluation de </a:t>
            </a:r>
            <a:r>
              <a:rPr lang="fr-FR" sz="1400" baseline="0" dirty="0" smtClean="0"/>
              <a:t>l’éligibilité</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fr-FR" sz="1400" baseline="0" dirty="0"/>
              <a:t>Désignés par RESEA</a:t>
            </a:r>
          </a:p>
          <a:p>
            <a:pPr marL="0" lvl="0" indent="0" algn="l" rtl="0">
              <a:lnSpc>
                <a:spcPct val="100000"/>
              </a:lnSpc>
              <a:spcBef>
                <a:spcPts val="0"/>
              </a:spcBef>
              <a:spcAft>
                <a:spcPts val="0"/>
              </a:spcAft>
              <a:buSzPts val="1400"/>
              <a:buNone/>
            </a:pPr>
            <a:endParaRPr lang="en-US" sz="1400" dirty="0"/>
          </a:p>
          <a:p>
            <a:pPr marL="0" lvl="0" indent="0" algn="l" rtl="0">
              <a:lnSpc>
                <a:spcPct val="100000"/>
              </a:lnSpc>
              <a:spcBef>
                <a:spcPts val="0"/>
              </a:spcBef>
              <a:spcAft>
                <a:spcPts val="0"/>
              </a:spcAft>
              <a:buSzPts val="1400"/>
              <a:buNone/>
            </a:pPr>
            <a:endParaRPr sz="1400" dirty="0"/>
          </a:p>
        </p:txBody>
      </p:sp>
      <p:sp>
        <p:nvSpPr>
          <p:cNvPr id="113" name="Google Shape;11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495aff0d0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8495aff0d0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1400"/>
              <a:buFont typeface="Arial"/>
              <a:buNone/>
            </a:pPr>
            <a:r>
              <a:rPr lang="fr-FR" sz="1400" baseline="0" dirty="0"/>
              <a:t>Script:</a:t>
            </a:r>
            <a:endParaRPr dirty="0"/>
          </a:p>
          <a:p>
            <a:pPr marL="0" lvl="0" indent="0" algn="l" rtl="0">
              <a:lnSpc>
                <a:spcPct val="100000"/>
              </a:lnSpc>
              <a:spcBef>
                <a:spcPts val="0"/>
              </a:spcBef>
              <a:spcAft>
                <a:spcPts val="0"/>
              </a:spcAft>
              <a:buClr>
                <a:schemeClr val="accent6"/>
              </a:buClr>
              <a:buSzPts val="1400"/>
              <a:buFont typeface="Arial"/>
              <a:buNone/>
            </a:pPr>
            <a:endParaRPr sz="1400" b="1" dirty="0"/>
          </a:p>
          <a:p>
            <a:pPr marL="0" lvl="0" indent="0" algn="l" rtl="0">
              <a:lnSpc>
                <a:spcPct val="100000"/>
              </a:lnSpc>
              <a:spcBef>
                <a:spcPts val="0"/>
              </a:spcBef>
              <a:spcAft>
                <a:spcPts val="0"/>
              </a:spcAft>
              <a:buClr>
                <a:schemeClr val="accent6"/>
              </a:buClr>
              <a:buSzPts val="1400"/>
              <a:buFont typeface="Arial"/>
              <a:buNone/>
            </a:pPr>
            <a:r>
              <a:rPr lang="fr-FR" sz="1400" baseline="0" dirty="0" smtClean="0"/>
              <a:t>L’Information sur le marché du travail ou IMT, vous aide à comprendre o</a:t>
            </a:r>
            <a:r>
              <a:rPr lang="fr-FR" sz="1400" baseline="0" dirty="0" smtClean="0">
                <a:latin typeface="Calibri"/>
                <a:cs typeface="Calibri"/>
              </a:rPr>
              <a:t>ù se situe votre emploi au sein du marché de l’emploi actuel. Il est utile tout au long de vos travaux de recherche d’un emploi pour plusieurs raisons et répond à de nombreuses </a:t>
            </a:r>
            <a:r>
              <a:rPr lang="fr-FR" sz="1400" baseline="0" dirty="0" smtClean="0">
                <a:latin typeface="Calibri"/>
                <a:cs typeface="Calibri"/>
              </a:rPr>
              <a:t>questions </a:t>
            </a:r>
            <a:r>
              <a:rPr lang="fr-FR" sz="1400" baseline="0" dirty="0" smtClean="0">
                <a:latin typeface="Calibri"/>
                <a:cs typeface="Calibri"/>
              </a:rPr>
              <a:t>:</a:t>
            </a:r>
            <a:endParaRPr lang="fr-FR" sz="1400" baseline="0" dirty="0" smtClean="0"/>
          </a:p>
          <a:p>
            <a:pPr marL="0" lvl="0" indent="0" algn="l" rtl="0">
              <a:lnSpc>
                <a:spcPct val="100000"/>
              </a:lnSpc>
              <a:spcBef>
                <a:spcPts val="0"/>
              </a:spcBef>
              <a:spcAft>
                <a:spcPts val="0"/>
              </a:spcAft>
              <a:buClr>
                <a:schemeClr val="accent6"/>
              </a:buClr>
              <a:buSzPts val="1400"/>
              <a:buFont typeface="Arial"/>
              <a:buNone/>
            </a:pPr>
            <a:endParaRPr sz="1400" dirty="0"/>
          </a:p>
        </p:txBody>
      </p:sp>
      <p:sp>
        <p:nvSpPr>
          <p:cNvPr id="186" name="Google Shape;186;g8495aff0d0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pPr marL="0" lvl="0" indent="0" algn="r" rtl="0">
                <a:lnSpc>
                  <a:spcPct val="100000"/>
                </a:lnSpc>
                <a:spcBef>
                  <a:spcPts val="0"/>
                </a:spcBef>
                <a:spcAft>
                  <a:spcPts val="0"/>
                </a:spcAft>
                <a:buClr>
                  <a:srgbClr val="000000"/>
                </a:buClr>
                <a:buSzPts val="1200"/>
                <a:buFont typeface="Arial"/>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495aff0d0_2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8495aff0d0_2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fr-FR" sz="1400" baseline="0" dirty="0">
                <a:solidFill>
                  <a:srgbClr val="000000"/>
                </a:solidFill>
              </a:rPr>
              <a:t>Script:</a:t>
            </a:r>
            <a:endParaRPr dirty="0"/>
          </a:p>
          <a:p>
            <a:pPr marL="0" lvl="0" indent="0" algn="l" rtl="0">
              <a:lnSpc>
                <a:spcPct val="100000"/>
              </a:lnSpc>
              <a:spcBef>
                <a:spcPts val="0"/>
              </a:spcBef>
              <a:spcAft>
                <a:spcPts val="0"/>
              </a:spcAft>
              <a:buClr>
                <a:schemeClr val="accent6"/>
              </a:buClr>
              <a:buSzPts val="1400"/>
              <a:buFont typeface="Arial"/>
              <a:buNone/>
            </a:pPr>
            <a:endParaRPr sz="1400" dirty="0"/>
          </a:p>
          <a:p>
            <a:pPr marL="0" lvl="0" indent="0" algn="l" rtl="0">
              <a:lnSpc>
                <a:spcPct val="100000"/>
              </a:lnSpc>
              <a:spcBef>
                <a:spcPts val="0"/>
              </a:spcBef>
              <a:spcAft>
                <a:spcPts val="0"/>
              </a:spcAft>
              <a:buClr>
                <a:schemeClr val="accent6"/>
              </a:buClr>
              <a:buSzPts val="1400"/>
              <a:buFont typeface="Arial"/>
              <a:buNone/>
            </a:pPr>
            <a:r>
              <a:rPr lang="fr-CA" sz="1400" baseline="0" dirty="0" smtClean="0"/>
              <a:t>Quelques exemples de questions auxquelles peut répondre </a:t>
            </a:r>
            <a:r>
              <a:rPr lang="fr-CA" sz="1400" baseline="0" dirty="0" smtClean="0"/>
              <a:t>l’IMT :</a:t>
            </a:r>
            <a:endParaRPr dirty="0"/>
          </a:p>
          <a:p>
            <a:pPr marL="0" lvl="0" indent="0" algn="l" rtl="0">
              <a:lnSpc>
                <a:spcPct val="100000"/>
              </a:lnSpc>
              <a:spcBef>
                <a:spcPts val="0"/>
              </a:spcBef>
              <a:spcAft>
                <a:spcPts val="0"/>
              </a:spcAft>
              <a:buClr>
                <a:schemeClr val="accent6"/>
              </a:buClr>
              <a:buSzPts val="1400"/>
              <a:buFont typeface="Arial"/>
              <a:buNone/>
            </a:pPr>
            <a:endParaRPr sz="1400" dirty="0" smtClean="0"/>
          </a:p>
          <a:p>
            <a:pPr marL="285750" lvl="0" indent="-285750" algn="l" rtl="0">
              <a:lnSpc>
                <a:spcPct val="100000"/>
              </a:lnSpc>
              <a:spcBef>
                <a:spcPts val="0"/>
              </a:spcBef>
              <a:spcAft>
                <a:spcPts val="0"/>
              </a:spcAft>
              <a:buClr>
                <a:schemeClr val="dk1"/>
              </a:buClr>
              <a:buSzPts val="1400"/>
              <a:buFont typeface="Arial"/>
              <a:buChar char="•"/>
            </a:pPr>
            <a:r>
              <a:rPr lang="fr-CA" sz="1400" baseline="0" dirty="0" smtClean="0"/>
              <a:t>Quels sont mes connaissances, mes compétences et mes intérêts ?</a:t>
            </a:r>
            <a:endParaRPr dirty="0" smtClean="0"/>
          </a:p>
          <a:p>
            <a:pPr marL="285750" lvl="0" indent="-285750" algn="l" rtl="0">
              <a:lnSpc>
                <a:spcPct val="100000"/>
              </a:lnSpc>
              <a:spcBef>
                <a:spcPts val="0"/>
              </a:spcBef>
              <a:spcAft>
                <a:spcPts val="0"/>
              </a:spcAft>
              <a:buClr>
                <a:schemeClr val="dk1"/>
              </a:buClr>
              <a:buSzPts val="1400"/>
              <a:buFont typeface="Arial"/>
              <a:buChar char="•"/>
            </a:pPr>
            <a:r>
              <a:rPr lang="fr-CA" sz="1400" baseline="0" dirty="0" smtClean="0"/>
              <a:t>Est-ce que mon poste est en croissance ou en déclin ?</a:t>
            </a:r>
            <a:endParaRPr dirty="0"/>
          </a:p>
          <a:p>
            <a:pPr marL="285750" lvl="0" indent="-285750" algn="l" rtl="0">
              <a:lnSpc>
                <a:spcPct val="100000"/>
              </a:lnSpc>
              <a:spcBef>
                <a:spcPts val="0"/>
              </a:spcBef>
              <a:spcAft>
                <a:spcPts val="0"/>
              </a:spcAft>
              <a:buClr>
                <a:schemeClr val="dk1"/>
              </a:buClr>
              <a:buSzPts val="1400"/>
              <a:buFont typeface="Arial"/>
              <a:buChar char="•"/>
            </a:pPr>
            <a:r>
              <a:rPr lang="fr-CA" sz="1400" baseline="0" dirty="0" smtClean="0"/>
              <a:t>Quelles sont les rémunérations pour mon poste ?</a:t>
            </a:r>
            <a:endParaRPr dirty="0"/>
          </a:p>
          <a:p>
            <a:pPr marL="285750" lvl="0" indent="-285750" algn="l" rtl="0">
              <a:lnSpc>
                <a:spcPct val="100000"/>
              </a:lnSpc>
              <a:spcBef>
                <a:spcPts val="0"/>
              </a:spcBef>
              <a:spcAft>
                <a:spcPts val="0"/>
              </a:spcAft>
              <a:buClr>
                <a:schemeClr val="dk1"/>
              </a:buClr>
              <a:buSzPts val="1400"/>
              <a:buFont typeface="Arial"/>
              <a:buChar char="•"/>
            </a:pPr>
            <a:r>
              <a:rPr lang="fr-CA" sz="1400" baseline="0" dirty="0" smtClean="0"/>
              <a:t>Quelles </a:t>
            </a:r>
            <a:r>
              <a:rPr lang="fr-CA" sz="1400" baseline="0" dirty="0" smtClean="0"/>
              <a:t>sont les études requises ?</a:t>
            </a:r>
            <a:endParaRPr sz="1400" dirty="0"/>
          </a:p>
          <a:p>
            <a:pPr marL="0" lvl="0" indent="0" algn="l" rtl="0">
              <a:lnSpc>
                <a:spcPct val="100000"/>
              </a:lnSpc>
              <a:spcBef>
                <a:spcPts val="0"/>
              </a:spcBef>
              <a:spcAft>
                <a:spcPts val="0"/>
              </a:spcAft>
              <a:buClr>
                <a:schemeClr val="accent6"/>
              </a:buClr>
              <a:buSzPts val="1400"/>
              <a:buFont typeface="Arial"/>
              <a:buNone/>
            </a:pPr>
            <a:endParaRPr sz="1400" dirty="0"/>
          </a:p>
          <a:p>
            <a:pPr marL="0" lvl="0" indent="0" algn="l" rtl="0">
              <a:lnSpc>
                <a:spcPct val="100000"/>
              </a:lnSpc>
              <a:spcBef>
                <a:spcPts val="0"/>
              </a:spcBef>
              <a:spcAft>
                <a:spcPts val="0"/>
              </a:spcAft>
              <a:buClr>
                <a:schemeClr val="accent6"/>
              </a:buClr>
              <a:buSzPts val="1100"/>
              <a:buFont typeface="Arial"/>
              <a:buNone/>
            </a:pPr>
            <a:r>
              <a:rPr lang="fr-FR" sz="1400" baseline="0" dirty="0" smtClean="0">
                <a:solidFill>
                  <a:schemeClr val="dk1"/>
                </a:solidFill>
              </a:rPr>
              <a:t>Vous et le personnel de </a:t>
            </a:r>
            <a:r>
              <a:rPr lang="fr-FR" sz="1400" baseline="0" dirty="0" err="1" smtClean="0">
                <a:solidFill>
                  <a:schemeClr val="dk1"/>
                </a:solidFill>
              </a:rPr>
              <a:t>MassHire</a:t>
            </a:r>
            <a:r>
              <a:rPr lang="fr-FR" sz="1400" baseline="0" dirty="0" smtClean="0">
                <a:solidFill>
                  <a:schemeClr val="dk1"/>
                </a:solidFill>
              </a:rPr>
              <a:t> peuvent discuter de certains outils en ligne de l’IMT tels que </a:t>
            </a:r>
            <a:r>
              <a:rPr lang="fr-FR" sz="1400" baseline="0" dirty="0" err="1" smtClean="0">
                <a:solidFill>
                  <a:schemeClr val="dk1"/>
                </a:solidFill>
              </a:rPr>
              <a:t>MassCIS</a:t>
            </a:r>
            <a:r>
              <a:rPr lang="fr-FR" sz="1400" baseline="0" dirty="0" smtClean="0">
                <a:solidFill>
                  <a:schemeClr val="dk1"/>
                </a:solidFill>
              </a:rPr>
              <a:t>, </a:t>
            </a:r>
            <a:r>
              <a:rPr lang="fr-FR" sz="1400" baseline="0" dirty="0" smtClean="0">
                <a:solidFill>
                  <a:schemeClr val="dk1"/>
                </a:solidFill>
              </a:rPr>
              <a:t>O*Net </a:t>
            </a:r>
            <a:r>
              <a:rPr lang="fr-FR" sz="1400" baseline="0" dirty="0" smtClean="0">
                <a:solidFill>
                  <a:schemeClr val="dk1"/>
                </a:solidFill>
              </a:rPr>
              <a:t>et le Bureau des statistiques du travail des États-Unis, entre autres, et de la manière avec laquelle ces outils peuvent vous aider à prendre des décisions plus éclairées et répondre à vos questions sur la recherche d’un emploi.</a:t>
            </a:r>
          </a:p>
          <a:p>
            <a:pPr marL="0" lvl="0" indent="0" algn="l" rtl="0">
              <a:lnSpc>
                <a:spcPct val="115000"/>
              </a:lnSpc>
              <a:spcBef>
                <a:spcPts val="0"/>
              </a:spcBef>
              <a:spcAft>
                <a:spcPts val="0"/>
              </a:spcAft>
              <a:buSzPts val="1400"/>
              <a:buNone/>
            </a:pPr>
            <a:endParaRPr sz="1400" dirty="0">
              <a:solidFill>
                <a:srgbClr val="000000"/>
              </a:solidFill>
            </a:endParaRPr>
          </a:p>
          <a:p>
            <a:pPr marL="0" lvl="0" indent="0" algn="l" rtl="0">
              <a:lnSpc>
                <a:spcPct val="115000"/>
              </a:lnSpc>
              <a:spcBef>
                <a:spcPts val="0"/>
              </a:spcBef>
              <a:spcAft>
                <a:spcPts val="0"/>
              </a:spcAft>
              <a:buSzPts val="1400"/>
              <a:buNone/>
            </a:pPr>
            <a:r>
              <a:rPr lang="fr-FR" sz="1400" baseline="0" dirty="0" smtClean="0">
                <a:solidFill>
                  <a:srgbClr val="000000"/>
                </a:solidFill>
              </a:rPr>
              <a:t>Préparez-vous en vue de votre réunion initiale de RESEA </a:t>
            </a:r>
            <a:r>
              <a:rPr lang="fr-FR" sz="1400" baseline="0" dirty="0" smtClean="0">
                <a:solidFill>
                  <a:srgbClr val="000000"/>
                </a:solidFill>
              </a:rPr>
              <a:t>afin d’en </a:t>
            </a:r>
            <a:r>
              <a:rPr lang="fr-FR" sz="1400" baseline="0" dirty="0" smtClean="0">
                <a:solidFill>
                  <a:srgbClr val="000000"/>
                </a:solidFill>
              </a:rPr>
              <a:t>savoir plus sur l’IMT et de remplir une feuille de travail de l’IMT pour lancer le processus.</a:t>
            </a:r>
            <a:endParaRPr dirty="0"/>
          </a:p>
          <a:p>
            <a:pPr marL="0" lvl="0" indent="0" algn="l" rtl="0">
              <a:lnSpc>
                <a:spcPct val="115000"/>
              </a:lnSpc>
              <a:spcBef>
                <a:spcPts val="0"/>
              </a:spcBef>
              <a:spcAft>
                <a:spcPts val="0"/>
              </a:spcAft>
              <a:buSzPts val="1400"/>
              <a:buNone/>
            </a:pPr>
            <a:endParaRPr sz="1400" dirty="0">
              <a:solidFill>
                <a:srgbClr val="000000"/>
              </a:solidFill>
            </a:endParaRPr>
          </a:p>
          <a:p>
            <a:pPr marL="0" lvl="0" indent="0" algn="l" rtl="0">
              <a:lnSpc>
                <a:spcPct val="100000"/>
              </a:lnSpc>
              <a:spcBef>
                <a:spcPts val="0"/>
              </a:spcBef>
              <a:spcAft>
                <a:spcPts val="0"/>
              </a:spcAft>
              <a:buSzPts val="1400"/>
              <a:buNone/>
            </a:pPr>
            <a:endParaRPr dirty="0">
              <a:solidFill>
                <a:srgbClr val="000000"/>
              </a:solidFill>
            </a:endParaRPr>
          </a:p>
        </p:txBody>
      </p:sp>
      <p:sp>
        <p:nvSpPr>
          <p:cNvPr id="194" name="Google Shape;194;g8495aff0d0_2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pPr marL="0" lvl="0" indent="0" algn="r" rtl="0">
                <a:lnSpc>
                  <a:spcPct val="100000"/>
                </a:lnSpc>
                <a:spcBef>
                  <a:spcPts val="0"/>
                </a:spcBef>
                <a:spcAft>
                  <a:spcPts val="0"/>
                </a:spcAft>
                <a:buClr>
                  <a:srgbClr val="000000"/>
                </a:buClr>
                <a:buSzPts val="1200"/>
                <a:buFont typeface="Arial"/>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400" baseline="0" dirty="0"/>
              <a:t>Script:</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fr-FR" sz="1400" baseline="0" dirty="0" smtClean="0"/>
              <a:t>Au fur et à mesure de la progression de votre recherche d’emploi, vous </a:t>
            </a:r>
            <a:r>
              <a:rPr lang="fr-FR" sz="1400" baseline="0" dirty="0" smtClean="0"/>
              <a:t>allez </a:t>
            </a:r>
            <a:r>
              <a:rPr lang="fr-FR" sz="1400" baseline="0" dirty="0" smtClean="0"/>
              <a:t>souligner vos compétences, vos antécédents professionnels, vos réalisations en un précieux document : votre curriculum </a:t>
            </a:r>
            <a:r>
              <a:rPr lang="fr-FR" sz="1400" baseline="0" dirty="0" smtClean="0"/>
              <a:t>vitae ou CV.</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fr-FR" sz="1400" baseline="0" dirty="0" smtClean="0"/>
              <a:t>Au cours de la réunion initiale en tête-à-tête, le personnel de </a:t>
            </a:r>
            <a:r>
              <a:rPr lang="fr-FR" sz="1400" baseline="0" dirty="0" err="1" smtClean="0"/>
              <a:t>HassHire</a:t>
            </a:r>
            <a:r>
              <a:rPr lang="fr-FR" sz="1400" baseline="0" dirty="0" smtClean="0"/>
              <a:t> examinera et fournira ses commentaires sur divers éléments, notamment votre CV, vos antécédents professionnels, votre formation, le format, la grammaire et la taille des caractères.</a:t>
            </a:r>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fr-FR" sz="1400" baseline="0" dirty="0" smtClean="0"/>
              <a:t>Accompagné du personnel de </a:t>
            </a:r>
            <a:r>
              <a:rPr lang="fr-FR" sz="1400" baseline="0" dirty="0" err="1" smtClean="0"/>
              <a:t>MassHire</a:t>
            </a:r>
            <a:r>
              <a:rPr lang="fr-FR" sz="1400" baseline="0" dirty="0" smtClean="0"/>
              <a:t>, vous déciderez du type de format de CV le plus adapté.</a:t>
            </a:r>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fr-CA" sz="1400" baseline="0" dirty="0" smtClean="0"/>
              <a:t>Nous vous suggérons de présenter votre CV lors de votre réunion.</a:t>
            </a:r>
            <a:endParaRPr sz="1400" dirty="0"/>
          </a:p>
          <a:p>
            <a:pPr marL="0" lvl="0" indent="0" algn="l" rtl="0">
              <a:lnSpc>
                <a:spcPct val="100000"/>
              </a:lnSpc>
              <a:spcBef>
                <a:spcPts val="0"/>
              </a:spcBef>
              <a:spcAft>
                <a:spcPts val="0"/>
              </a:spcAft>
              <a:buSzPts val="1400"/>
              <a:buNone/>
            </a:pPr>
            <a:endParaRPr sz="1400" dirty="0"/>
          </a:p>
        </p:txBody>
      </p:sp>
      <p:sp>
        <p:nvSpPr>
          <p:cNvPr id="201" name="Google Shape;20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400" baseline="0" dirty="0"/>
              <a:t>Script:</a:t>
            </a:r>
            <a:endParaRPr dirty="0"/>
          </a:p>
          <a:p>
            <a:pPr marL="0" lvl="0" indent="0" algn="l" rtl="0">
              <a:lnSpc>
                <a:spcPct val="100000"/>
              </a:lnSpc>
              <a:spcBef>
                <a:spcPts val="0"/>
              </a:spcBef>
              <a:spcAft>
                <a:spcPts val="0"/>
              </a:spcAft>
              <a:buSzPts val="1400"/>
              <a:buNone/>
            </a:pPr>
            <a:endParaRPr sz="1400" b="1" dirty="0"/>
          </a:p>
          <a:p>
            <a:pPr marL="0" lvl="0" indent="0" algn="l" rtl="0">
              <a:lnSpc>
                <a:spcPct val="100000"/>
              </a:lnSpc>
              <a:spcBef>
                <a:spcPts val="0"/>
              </a:spcBef>
              <a:spcAft>
                <a:spcPts val="0"/>
              </a:spcAft>
              <a:buSzPts val="1400"/>
              <a:buNone/>
            </a:pPr>
            <a:r>
              <a:rPr lang="fr-FR" sz="1400" baseline="0" dirty="0" smtClean="0"/>
              <a:t>Dans le cadre des exigences relatives à votre assurance-chômage, vous êtes tenu de fournir un registre d’activités de recherche d’emploi pour chaque semaine pour laquelle vous avez demandé des prestations d’allocation-chômage. C’est un précieux outils pour </a:t>
            </a:r>
            <a:r>
              <a:rPr lang="fr-FR" sz="1400" baseline="0" dirty="0" smtClean="0"/>
              <a:t>garder un suivi </a:t>
            </a:r>
            <a:r>
              <a:rPr lang="fr-FR" sz="1400" baseline="0" dirty="0" smtClean="0"/>
              <a:t>des entreprises auprès desquelles vous avez postulé et pour évaluer si vos stratégies de recherche d’emploi sont efficaces.</a:t>
            </a:r>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fr-FR" sz="1400" baseline="0" dirty="0" smtClean="0"/>
              <a:t>Avec l’aide du personnel de </a:t>
            </a:r>
            <a:r>
              <a:rPr lang="fr-FR" sz="1400" baseline="0" dirty="0" err="1" smtClean="0"/>
              <a:t>MassHire</a:t>
            </a:r>
            <a:r>
              <a:rPr lang="fr-FR" sz="1400" baseline="0" dirty="0" smtClean="0"/>
              <a:t>, vous pouvez constater si vous remplissez correctement ces </a:t>
            </a:r>
            <a:r>
              <a:rPr lang="fr-FR" sz="1400" baseline="0" dirty="0" smtClean="0"/>
              <a:t>registres, </a:t>
            </a:r>
            <a:r>
              <a:rPr lang="fr-FR" sz="1400" baseline="0" dirty="0" smtClean="0"/>
              <a:t>et confirmer que vous êtes prêt, disponible et activement à la recherche d’un emploi pour répondre aux exigences d’éligibilité à l’assurance-chômage.</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fr-FR" sz="1400" baseline="0" dirty="0" smtClean="0"/>
              <a:t>Vous êtes également tenu de présenter ces registres de recherche d’emploi lors de votre réunion initiale en tête-à-tête de RESEA.</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endParaRPr sz="1400" b="1" dirty="0"/>
          </a:p>
        </p:txBody>
      </p:sp>
      <p:sp>
        <p:nvSpPr>
          <p:cNvPr id="208" name="Google Shape;20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400" baseline="0" dirty="0"/>
              <a:t>Script:</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fr-FR" sz="1400" baseline="0" dirty="0" smtClean="0"/>
              <a:t>Lors de chacune des réunions de RESEA, vous serez tenu de remplir le questionnaire d’évaluation d’éligibilité à l’assurance-chômage pour continuer de recevoir les prestations.</a:t>
            </a:r>
          </a:p>
          <a:p>
            <a:pPr marL="0" lvl="0" indent="0" algn="l" rtl="0">
              <a:lnSpc>
                <a:spcPct val="100000"/>
              </a:lnSpc>
              <a:spcBef>
                <a:spcPts val="0"/>
              </a:spcBef>
              <a:spcAft>
                <a:spcPts val="0"/>
              </a:spcAft>
              <a:buSzPts val="1400"/>
              <a:buNone/>
            </a:pPr>
            <a:endParaRPr lang="fr-FR" sz="1400" baseline="0" dirty="0" smtClean="0"/>
          </a:p>
          <a:p>
            <a:pPr marL="0" lvl="0" indent="0" algn="l" rtl="0">
              <a:lnSpc>
                <a:spcPct val="100000"/>
              </a:lnSpc>
              <a:spcBef>
                <a:spcPts val="0"/>
              </a:spcBef>
              <a:spcAft>
                <a:spcPts val="0"/>
              </a:spcAft>
              <a:buSzPts val="1400"/>
              <a:buNone/>
            </a:pPr>
            <a:r>
              <a:rPr lang="fr-FR" sz="1400" baseline="0" dirty="0" smtClean="0"/>
              <a:t>Durant ces réunions, vous pouvez mettre à jour toute information qui aurait pu changer. </a:t>
            </a:r>
          </a:p>
          <a:p>
            <a:pPr marL="0" lvl="0" indent="0" algn="l" rtl="0">
              <a:lnSpc>
                <a:spcPct val="100000"/>
              </a:lnSpc>
              <a:spcBef>
                <a:spcPts val="0"/>
              </a:spcBef>
              <a:spcAft>
                <a:spcPts val="0"/>
              </a:spcAft>
              <a:buSzPts val="1400"/>
              <a:buNone/>
            </a:pPr>
            <a:endParaRPr sz="1400" dirty="0"/>
          </a:p>
        </p:txBody>
      </p:sp>
      <p:sp>
        <p:nvSpPr>
          <p:cNvPr id="215" name="Google Shape;21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574766" y="4207475"/>
            <a:ext cx="5512525" cy="4429897"/>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400"/>
              <a:buNone/>
            </a:pPr>
            <a:r>
              <a:rPr lang="fr-FR" sz="1300" baseline="0" dirty="0"/>
              <a:t>Script:</a:t>
            </a:r>
            <a:endParaRPr sz="1300" dirty="0"/>
          </a:p>
          <a:p>
            <a:pPr marL="0" lvl="0" indent="0" algn="l" rtl="0">
              <a:lnSpc>
                <a:spcPct val="100000"/>
              </a:lnSpc>
              <a:spcBef>
                <a:spcPts val="0"/>
              </a:spcBef>
              <a:spcAft>
                <a:spcPts val="0"/>
              </a:spcAft>
              <a:buSzPts val="1400"/>
              <a:buNone/>
            </a:pPr>
            <a:endParaRPr sz="1300" dirty="0"/>
          </a:p>
          <a:p>
            <a:pPr marL="0" lvl="0" indent="0"/>
            <a:r>
              <a:rPr lang="fr-FR" sz="1300" baseline="0" dirty="0" smtClean="0">
                <a:solidFill>
                  <a:schemeClr val="dk1"/>
                </a:solidFill>
              </a:rPr>
              <a:t>Pendant votre réunion, une recommandation à une activité appropriée de centre de carrière, telle que la participation à un atelier sur la création d’un CV ou sa mise à jour, est désignée par service intermédiaire. Avec la participation du personnel de </a:t>
            </a:r>
            <a:r>
              <a:rPr lang="fr-FR" sz="1300" baseline="0" dirty="0" err="1" smtClean="0">
                <a:solidFill>
                  <a:schemeClr val="dk1"/>
                </a:solidFill>
              </a:rPr>
              <a:t>MassHire</a:t>
            </a:r>
            <a:r>
              <a:rPr lang="fr-FR" sz="1300" baseline="0" dirty="0" smtClean="0">
                <a:solidFill>
                  <a:schemeClr val="dk1"/>
                </a:solidFill>
              </a:rPr>
              <a:t>, vous pourrez identifier le service pertinent pour votre recherche d’emploi.</a:t>
            </a:r>
          </a:p>
          <a:p>
            <a:pPr marL="0" lvl="0" indent="0"/>
            <a:endParaRPr lang="fr-FR" sz="1300" baseline="0" dirty="0" smtClean="0">
              <a:solidFill>
                <a:schemeClr val="dk1"/>
              </a:solidFill>
            </a:endParaRPr>
          </a:p>
          <a:p>
            <a:pPr marL="0" lvl="0" indent="0" algn="l" rtl="0">
              <a:lnSpc>
                <a:spcPct val="100000"/>
              </a:lnSpc>
              <a:spcBef>
                <a:spcPts val="0"/>
              </a:spcBef>
              <a:spcAft>
                <a:spcPts val="0"/>
              </a:spcAft>
              <a:buSzPts val="1400"/>
              <a:buNone/>
            </a:pPr>
            <a:r>
              <a:rPr lang="fr-FR" sz="1300" noProof="0" dirty="0" smtClean="0">
                <a:solidFill>
                  <a:schemeClr val="dk1"/>
                </a:solidFill>
              </a:rPr>
              <a:t>Le</a:t>
            </a:r>
            <a:r>
              <a:rPr lang="fr-FR" sz="1300" baseline="0" noProof="0" dirty="0" smtClean="0">
                <a:solidFill>
                  <a:schemeClr val="dk1"/>
                </a:solidFill>
              </a:rPr>
              <a:t> centre de carrière de </a:t>
            </a:r>
            <a:r>
              <a:rPr lang="fr-FR" sz="1300" baseline="0" noProof="0" dirty="0" err="1" smtClean="0">
                <a:solidFill>
                  <a:schemeClr val="dk1"/>
                </a:solidFill>
              </a:rPr>
              <a:t>MassHire</a:t>
            </a:r>
            <a:r>
              <a:rPr lang="fr-FR" sz="1300" baseline="0" noProof="0" dirty="0" smtClean="0">
                <a:solidFill>
                  <a:schemeClr val="dk1"/>
                </a:solidFill>
              </a:rPr>
              <a:t> propose de nombreux ateliers et possibilités de confronter les défis auxquels vous pourriez être confrontés dans le cadre de votre recherche d’emploi. Ces ateliers sont conçus pour vous accompagner dans votre recherche d’un emploi et améliorer vos compétences. Ils vous donnent également l’occasion de vous entretenir avec le personnel de </a:t>
            </a:r>
            <a:r>
              <a:rPr lang="fr-FR" sz="1300" baseline="0" noProof="0" dirty="0" err="1" smtClean="0">
                <a:solidFill>
                  <a:schemeClr val="dk1"/>
                </a:solidFill>
              </a:rPr>
              <a:t>MassHire</a:t>
            </a:r>
            <a:r>
              <a:rPr lang="fr-FR" sz="1300" baseline="0" noProof="0" dirty="0" smtClean="0">
                <a:solidFill>
                  <a:schemeClr val="dk1"/>
                </a:solidFill>
              </a:rPr>
              <a:t> tout en utilisant les services du centre de carrière.</a:t>
            </a:r>
          </a:p>
          <a:p>
            <a:pPr marL="0" lvl="0" indent="0" algn="l" rtl="0">
              <a:lnSpc>
                <a:spcPct val="100000"/>
              </a:lnSpc>
              <a:spcBef>
                <a:spcPts val="0"/>
              </a:spcBef>
              <a:spcAft>
                <a:spcPts val="0"/>
              </a:spcAft>
              <a:buSzPts val="1400"/>
              <a:buNone/>
            </a:pPr>
            <a:r>
              <a:rPr lang="fr-FR" sz="1300" noProof="0" dirty="0" smtClean="0">
                <a:solidFill>
                  <a:schemeClr val="dk1"/>
                </a:solidFill>
              </a:rPr>
              <a:t> </a:t>
            </a:r>
            <a:endParaRPr lang="fr-FR" noProof="0" dirty="0" smtClean="0"/>
          </a:p>
          <a:p>
            <a:pPr marL="0" lvl="0" indent="0" algn="l" rtl="0">
              <a:lnSpc>
                <a:spcPct val="100000"/>
              </a:lnSpc>
              <a:spcBef>
                <a:spcPts val="0"/>
              </a:spcBef>
              <a:spcAft>
                <a:spcPts val="0"/>
              </a:spcAft>
              <a:buSzPts val="1400"/>
              <a:buNone/>
            </a:pPr>
            <a:r>
              <a:rPr lang="fr-FR" sz="1300" baseline="0" noProof="0" dirty="0" smtClean="0"/>
              <a:t>Lors de votre réunion initiale de RESEA, vous aurez la possibilité de sélectionner les ateliers ou d’autres options, telles que créer un profil complet sur </a:t>
            </a:r>
            <a:r>
              <a:rPr lang="fr-FR" sz="1300" baseline="0" noProof="0" dirty="0" err="1" smtClean="0"/>
              <a:t>JobQuest</a:t>
            </a:r>
            <a:r>
              <a:rPr lang="fr-FR" sz="1300" baseline="0" noProof="0" dirty="0" smtClean="0"/>
              <a:t>, ou utiliser </a:t>
            </a:r>
            <a:r>
              <a:rPr lang="fr-FR" sz="1300" baseline="0" noProof="0" dirty="0" err="1" smtClean="0"/>
              <a:t>JobQuest</a:t>
            </a:r>
            <a:r>
              <a:rPr lang="fr-FR" sz="1300" baseline="0" noProof="0" dirty="0" smtClean="0"/>
              <a:t> pour faire une recherche sur les forums de recrutement et des possibilités de recrutement. </a:t>
            </a:r>
            <a:endParaRPr lang="fr-FR" noProof="0" dirty="0" smtClean="0"/>
          </a:p>
          <a:p>
            <a:pPr marL="0" lvl="0" indent="0" algn="l" rtl="0">
              <a:lnSpc>
                <a:spcPct val="100000"/>
              </a:lnSpc>
              <a:spcBef>
                <a:spcPts val="0"/>
              </a:spcBef>
              <a:spcAft>
                <a:spcPts val="0"/>
              </a:spcAft>
              <a:buSzPts val="1400"/>
              <a:buNone/>
            </a:pPr>
            <a:r>
              <a:rPr lang="fr-FR" sz="1300" noProof="0" dirty="0" smtClean="0"/>
              <a:t> </a:t>
            </a:r>
            <a:endParaRPr lang="fr-FR" noProof="0" dirty="0" smtClean="0"/>
          </a:p>
          <a:p>
            <a:pPr marL="0" lvl="0" indent="0" algn="l" rtl="0">
              <a:lnSpc>
                <a:spcPct val="100000"/>
              </a:lnSpc>
              <a:spcBef>
                <a:spcPts val="0"/>
              </a:spcBef>
              <a:spcAft>
                <a:spcPts val="0"/>
              </a:spcAft>
              <a:buSzPts val="1400"/>
              <a:buNone/>
            </a:pPr>
            <a:r>
              <a:rPr lang="fr-FR" sz="1300" noProof="0" dirty="0" smtClean="0"/>
              <a:t>La</a:t>
            </a:r>
            <a:r>
              <a:rPr lang="fr-FR" sz="1300" baseline="0" noProof="0" dirty="0" smtClean="0"/>
              <a:t> recommandation de services intermédiaires fait partie de votre plan d’action de carrière.</a:t>
            </a:r>
            <a:endParaRPr lang="fr-FR" sz="1400" noProof="0" dirty="0" smtClean="0"/>
          </a:p>
          <a:p>
            <a:pPr marL="0" lvl="0" indent="234950" algn="l" rtl="0">
              <a:lnSpc>
                <a:spcPct val="100000"/>
              </a:lnSpc>
              <a:spcBef>
                <a:spcPts val="0"/>
              </a:spcBef>
              <a:spcAft>
                <a:spcPts val="0"/>
              </a:spcAft>
              <a:buSzPts val="1400"/>
              <a:buNone/>
            </a:pPr>
            <a:endParaRPr sz="1400" dirty="0"/>
          </a:p>
        </p:txBody>
      </p:sp>
      <p:sp>
        <p:nvSpPr>
          <p:cNvPr id="221" name="Google Shape;22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508000" y="4572000"/>
            <a:ext cx="5842000" cy="39278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400" baseline="0" dirty="0">
                <a:latin typeface="Calibri"/>
                <a:ea typeface="Calibri"/>
                <a:cs typeface="Calibri"/>
                <a:sym typeface="Calibri"/>
              </a:rPr>
              <a:t>Script:</a:t>
            </a:r>
            <a:endParaRPr dirty="0"/>
          </a:p>
          <a:p>
            <a:pPr marL="0" lvl="0" indent="0" algn="l" rtl="0">
              <a:lnSpc>
                <a:spcPct val="100000"/>
              </a:lnSpc>
              <a:spcBef>
                <a:spcPts val="0"/>
              </a:spcBef>
              <a:spcAft>
                <a:spcPts val="0"/>
              </a:spcAft>
              <a:buSzPts val="1400"/>
              <a:buNone/>
            </a:pPr>
            <a:r>
              <a:rPr lang="fr-FR" sz="1400" baseline="0" dirty="0" smtClean="0">
                <a:solidFill>
                  <a:schemeClr val="tx1"/>
                </a:solidFill>
                <a:latin typeface="Calibri"/>
                <a:ea typeface="Calibri"/>
                <a:cs typeface="Calibri"/>
                <a:sym typeface="Calibri"/>
              </a:rPr>
              <a:t>Le personnel de </a:t>
            </a:r>
            <a:r>
              <a:rPr lang="fr-FR" sz="1400" baseline="0" dirty="0" err="1" smtClean="0">
                <a:solidFill>
                  <a:schemeClr val="tx1"/>
                </a:solidFill>
                <a:latin typeface="Calibri"/>
                <a:ea typeface="Calibri"/>
                <a:cs typeface="Calibri"/>
                <a:sym typeface="Calibri"/>
              </a:rPr>
              <a:t>MassHire</a:t>
            </a:r>
            <a:r>
              <a:rPr lang="fr-FR" sz="1400" baseline="0" dirty="0" smtClean="0">
                <a:solidFill>
                  <a:schemeClr val="tx1"/>
                </a:solidFill>
                <a:latin typeface="Calibri"/>
                <a:ea typeface="Calibri"/>
                <a:cs typeface="Calibri"/>
                <a:sym typeface="Calibri"/>
              </a:rPr>
              <a:t> sera ravi de fixer votre réunion initiale en tête-à-tête de RESEA. Il vous aidera à répondre aux exigences d’éligibilité à l’assurance-chômage afin que vous puissiez continuer de recevoir les prestations d’assurance-chômage. Il vous présentera aussi d’autres services offert par les centres de carrière.</a:t>
            </a:r>
          </a:p>
          <a:p>
            <a:pPr marL="0" lvl="0" indent="0" algn="l" rtl="0">
              <a:lnSpc>
                <a:spcPct val="100000"/>
              </a:lnSpc>
              <a:spcBef>
                <a:spcPts val="0"/>
              </a:spcBef>
              <a:spcAft>
                <a:spcPts val="0"/>
              </a:spcAft>
              <a:buSzPts val="1400"/>
              <a:buNone/>
            </a:pPr>
            <a:endParaRPr lang="fr-CA" sz="1400" dirty="0" smtClean="0">
              <a:latin typeface="Calibri"/>
              <a:ea typeface="Calibri"/>
              <a:cs typeface="Calibri"/>
              <a:sym typeface="Calibri"/>
            </a:endParaRPr>
          </a:p>
          <a:p>
            <a:pPr marL="0" lvl="0" indent="0" algn="l" rtl="0">
              <a:lnSpc>
                <a:spcPct val="100000"/>
              </a:lnSpc>
              <a:spcBef>
                <a:spcPts val="0"/>
              </a:spcBef>
              <a:spcAft>
                <a:spcPts val="0"/>
              </a:spcAft>
              <a:buSzPts val="1400"/>
              <a:buNone/>
            </a:pPr>
            <a:r>
              <a:rPr lang="fr-CA" sz="1400" dirty="0" smtClean="0">
                <a:latin typeface="Calibri"/>
                <a:ea typeface="Calibri"/>
                <a:cs typeface="Calibri"/>
                <a:sym typeface="Calibri"/>
              </a:rPr>
              <a:t>Nous</a:t>
            </a:r>
            <a:r>
              <a:rPr lang="fr-CA" sz="1400" baseline="0" dirty="0" smtClean="0">
                <a:latin typeface="Calibri"/>
                <a:ea typeface="Calibri"/>
                <a:cs typeface="Calibri"/>
                <a:sym typeface="Calibri"/>
              </a:rPr>
              <a:t> nous réjouissons de votre engagement continu au système du centre de carrière de </a:t>
            </a:r>
            <a:r>
              <a:rPr lang="fr-CA" sz="1400" baseline="0" dirty="0" err="1" smtClean="0">
                <a:latin typeface="Calibri"/>
                <a:ea typeface="Calibri"/>
                <a:cs typeface="Calibri"/>
                <a:sym typeface="Calibri"/>
              </a:rPr>
              <a:t>MassHire</a:t>
            </a:r>
            <a:r>
              <a:rPr lang="fr-CA" sz="1400" baseline="0" dirty="0" smtClean="0">
                <a:latin typeface="Calibri"/>
                <a:ea typeface="Calibri"/>
                <a:cs typeface="Calibri"/>
                <a:sym typeface="Calibri"/>
              </a:rPr>
              <a:t> en vue de votre recherche d’un emploi.</a:t>
            </a:r>
          </a:p>
          <a:p>
            <a:pPr marL="0" lvl="0" indent="0" algn="l" rtl="0">
              <a:lnSpc>
                <a:spcPct val="100000"/>
              </a:lnSpc>
              <a:spcBef>
                <a:spcPts val="0"/>
              </a:spcBef>
              <a:spcAft>
                <a:spcPts val="0"/>
              </a:spcAft>
              <a:buSzPts val="1400"/>
              <a:buNone/>
            </a:pPr>
            <a:endParaRPr sz="1400" dirty="0">
              <a:latin typeface="Calibri"/>
              <a:ea typeface="Calibri"/>
              <a:cs typeface="Calibri"/>
              <a:sym typeface="Calibri"/>
            </a:endParaRPr>
          </a:p>
          <a:p>
            <a:pPr marL="0" lvl="0" indent="0" algn="l" rtl="0">
              <a:lnSpc>
                <a:spcPct val="100000"/>
              </a:lnSpc>
              <a:spcBef>
                <a:spcPts val="0"/>
              </a:spcBef>
              <a:spcAft>
                <a:spcPts val="0"/>
              </a:spcAft>
              <a:buSzPts val="1400"/>
              <a:buNone/>
            </a:pPr>
            <a:r>
              <a:rPr lang="fr-CA" sz="1400" strike="sngStrike" dirty="0" smtClean="0"/>
              <a:t>Si</a:t>
            </a:r>
            <a:r>
              <a:rPr lang="fr-CA" sz="1400" strike="sngStrike" baseline="0" dirty="0" smtClean="0"/>
              <a:t> vous obtenez un emploi, nous vous remercions de bien vouloir en aviser le personnel de </a:t>
            </a:r>
            <a:r>
              <a:rPr lang="fr-CA" sz="1400" strike="sngStrike" baseline="0" dirty="0" err="1" smtClean="0"/>
              <a:t>MassHire</a:t>
            </a:r>
            <a:r>
              <a:rPr lang="fr-CA" sz="1400" strike="sngStrike" baseline="0" dirty="0" smtClean="0"/>
              <a:t> et vous souhaitons bonne chance dans ce nouvel emploi.</a:t>
            </a:r>
            <a:endParaRPr sz="1400" strike="sngStrike" dirty="0"/>
          </a:p>
          <a:p>
            <a:pPr marL="0" lvl="0" indent="0" algn="l" rtl="0">
              <a:lnSpc>
                <a:spcPct val="100000"/>
              </a:lnSpc>
              <a:spcBef>
                <a:spcPts val="0"/>
              </a:spcBef>
              <a:spcAft>
                <a:spcPts val="0"/>
              </a:spcAft>
              <a:buSzPts val="1400"/>
              <a:buNone/>
            </a:pPr>
            <a:endParaRPr sz="1400" dirty="0">
              <a:latin typeface="Calibri"/>
              <a:ea typeface="Calibri"/>
              <a:cs typeface="Calibri"/>
              <a:sym typeface="Calibri"/>
            </a:endParaRPr>
          </a:p>
        </p:txBody>
      </p:sp>
      <p:sp>
        <p:nvSpPr>
          <p:cNvPr id="231" name="Google Shape;23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pPr marL="0" marR="0" lvl="0" indent="0" algn="r" rtl="0">
                <a:lnSpc>
                  <a:spcPct val="100000"/>
                </a:lnSpc>
                <a:spcBef>
                  <a:spcPts val="0"/>
                </a:spcBef>
                <a:spcAft>
                  <a:spcPts val="0"/>
                </a:spcAft>
                <a:buSzPts val="1200"/>
                <a:buNone/>
              </a:pPr>
              <a:t>16</a:t>
            </a:fld>
            <a:endParaRPr sz="1200">
              <a:solidFill>
                <a:srgbClr val="000000"/>
              </a:solidFill>
              <a:latin typeface="Calibri"/>
              <a:ea typeface="Calibri"/>
              <a:cs typeface="Calibri"/>
              <a:sym typeface="Calibri"/>
            </a:endParaRPr>
          </a:p>
        </p:txBody>
      </p:sp>
      <p:sp>
        <p:nvSpPr>
          <p:cNvPr id="232" name="Google Shape;23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400" b="1" baseline="0" dirty="0">
                <a:latin typeface="Calibri"/>
                <a:ea typeface="Calibri"/>
                <a:cs typeface="Calibri"/>
                <a:sym typeface="Calibri"/>
              </a:rPr>
              <a:t>Script: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400" baseline="0" dirty="0" smtClean="0">
                <a:sym typeface="Calibri"/>
              </a:rPr>
              <a:t>Suite à votre réunion initiale de RESEA, vous aurez une réunion individuelle de carrière, désignée  par Examen de RESEA, pendant laquelle vous pourrez poser des questions et obtenir de l’aide quant à vos exigences de RESEA.</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sz="1400" baseline="0" dirty="0" smtClean="0">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1400" dirty="0" smtClean="0">
                <a:sym typeface="Calibri"/>
              </a:rPr>
              <a:t>Le</a:t>
            </a:r>
            <a:r>
              <a:rPr lang="fr-CA" sz="1400" baseline="0" dirty="0" smtClean="0">
                <a:sym typeface="Calibri"/>
              </a:rPr>
              <a:t> personnel de </a:t>
            </a:r>
            <a:r>
              <a:rPr lang="fr-CA" sz="1400" baseline="0" dirty="0" err="1" smtClean="0">
                <a:sym typeface="Calibri"/>
              </a:rPr>
              <a:t>MassHire</a:t>
            </a:r>
            <a:r>
              <a:rPr lang="fr-CA" sz="1400" baseline="0" dirty="0" smtClean="0">
                <a:sym typeface="Calibri"/>
              </a:rPr>
              <a:t> fixera votre seconde réunion de RESEA et vous rappellera de préparer la présentation de votre CV, les registres de recherche d’emploi, les feuilles de travail de l’IMT et le questionnaire sur l’éligibilité aux prestations d’assurance-chômage, afin de tirer parti de votre réunion.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1400" dirty="0" smtClean="0">
                <a:sym typeface="Calibri"/>
              </a:rPr>
              <a:t>Vous</a:t>
            </a:r>
            <a:r>
              <a:rPr lang="fr-CA" sz="1400" baseline="0" dirty="0" smtClean="0">
                <a:sym typeface="Calibri"/>
              </a:rPr>
              <a:t> bénéficiez d’un partenariat avec le centre de carrière de </a:t>
            </a:r>
            <a:r>
              <a:rPr lang="fr-CA" sz="1400" baseline="0" dirty="0" err="1" smtClean="0">
                <a:sym typeface="Calibri"/>
              </a:rPr>
              <a:t>MassHire</a:t>
            </a:r>
            <a:r>
              <a:rPr lang="fr-CA" sz="1400" baseline="0" dirty="0" smtClean="0">
                <a:sym typeface="Calibri"/>
              </a:rPr>
              <a:t> et nous vous remercions de bien vouloir nous avertir lorsque vous trouvez un emploi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1400" dirty="0" smtClean="0"/>
              <a:t>Nous</a:t>
            </a:r>
            <a:r>
              <a:rPr lang="fr-CA" sz="1400" baseline="0" dirty="0" smtClean="0"/>
              <a:t> souhaitons vous aider à vous préparer à votre nouvel emploi, mais aussi fêter votre réussite et actualiser notre base de données !</a:t>
            </a:r>
            <a:endParaRPr lang="en-US" sz="14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solidFill>
                <a:schemeClr val="tx1"/>
              </a:solidFill>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1500824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400" b="1" baseline="0" dirty="0"/>
              <a:t>Script:</a:t>
            </a:r>
            <a:endParaRPr sz="3400" b="1" dirty="0">
              <a:solidFill>
                <a:schemeClr val="lt1"/>
              </a:solidFill>
            </a:endParaRPr>
          </a:p>
          <a:p>
            <a:pPr marL="0" lvl="0" indent="0" algn="l" rtl="0">
              <a:lnSpc>
                <a:spcPct val="100000"/>
              </a:lnSpc>
              <a:spcBef>
                <a:spcPts val="0"/>
              </a:spcBef>
              <a:spcAft>
                <a:spcPts val="0"/>
              </a:spcAft>
              <a:buSzPts val="1400"/>
              <a:buNone/>
            </a:pPr>
            <a:endParaRPr lang="fr-CA" sz="1400" dirty="0" smtClean="0"/>
          </a:p>
          <a:p>
            <a:pPr marL="0" lvl="0" indent="0" algn="l" rtl="0">
              <a:lnSpc>
                <a:spcPct val="100000"/>
              </a:lnSpc>
              <a:spcBef>
                <a:spcPts val="0"/>
              </a:spcBef>
              <a:spcAft>
                <a:spcPts val="0"/>
              </a:spcAft>
              <a:buSzPts val="1400"/>
              <a:buNone/>
            </a:pPr>
            <a:r>
              <a:rPr lang="fr-FR" sz="1400" baseline="0" dirty="0" smtClean="0"/>
              <a:t>Rappelez-vous que si vous négligez les deux réunions de RESEA</a:t>
            </a:r>
            <a:r>
              <a:rPr lang="fr-FR" sz="1400" baseline="0" dirty="0" smtClean="0">
                <a:solidFill>
                  <a:schemeClr val="lt1"/>
                </a:solidFill>
              </a:rPr>
              <a:t>, vos prestations d’assurance-chômage </a:t>
            </a:r>
            <a:r>
              <a:rPr lang="fr-FR" sz="1400" baseline="0" dirty="0" smtClean="0"/>
              <a:t>en seront affectées !</a:t>
            </a:r>
            <a:endParaRPr lang="en-US"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fr-FR" sz="1400" baseline="0" dirty="0" smtClean="0"/>
              <a:t>Nous vous remercions de votre participation à cette orientation initiale de RESEA et le personnel de </a:t>
            </a:r>
            <a:r>
              <a:rPr lang="fr-FR" sz="1400" baseline="0" dirty="0" err="1" smtClean="0"/>
              <a:t>MassHire</a:t>
            </a:r>
            <a:r>
              <a:rPr lang="fr-FR" sz="1400" baseline="0" dirty="0" smtClean="0"/>
              <a:t> attend avec impatience de pouvoir vous aider !</a:t>
            </a:r>
          </a:p>
        </p:txBody>
      </p:sp>
      <p:sp>
        <p:nvSpPr>
          <p:cNvPr id="241" name="Google Shape;24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495afef9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8495afef9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400" baseline="0" dirty="0"/>
              <a:t>Script:</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fr-FR" sz="1400" baseline="0" dirty="0">
                <a:solidFill>
                  <a:schemeClr val="tx1"/>
                </a:solidFill>
              </a:rPr>
              <a:t>RESEA est un programme fédéral </a:t>
            </a:r>
            <a:r>
              <a:rPr lang="fr-FR" sz="1400" baseline="0" dirty="0"/>
              <a:t>visant à aider les personnes au chômage à retrouver plus rapidement un emploi.  Les personnes percevant des prestations </a:t>
            </a:r>
            <a:r>
              <a:rPr lang="fr-FR" sz="1400" baseline="0" dirty="0" smtClean="0"/>
              <a:t>d’assurance-chômage </a:t>
            </a:r>
            <a:r>
              <a:rPr lang="fr-FR" sz="1400" baseline="0" dirty="0"/>
              <a:t>sont sélectionnées.</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fr-FR" sz="1400" baseline="0" dirty="0"/>
              <a:t>L’offre de services de réintégration et de recherche d’emploi par le biais du système des centres de carrière de </a:t>
            </a:r>
            <a:r>
              <a:rPr lang="fr-FR" sz="1400" baseline="0" dirty="0" err="1"/>
              <a:t>MassHire</a:t>
            </a:r>
            <a:r>
              <a:rPr lang="fr-FR" sz="1400" baseline="0" dirty="0"/>
              <a:t> est l’un des avantages de votre sélection pour le programme RESEA.</a:t>
            </a:r>
            <a:endParaRPr sz="1400" dirty="0"/>
          </a:p>
        </p:txBody>
      </p:sp>
      <p:sp>
        <p:nvSpPr>
          <p:cNvPr id="121" name="Google Shape;121;g8495afef9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pPr marL="0" lvl="0" indent="0" algn="r" rtl="0">
                <a:lnSpc>
                  <a:spcPct val="100000"/>
                </a:lnSpc>
                <a:spcBef>
                  <a:spcPts val="0"/>
                </a:spcBef>
                <a:spcAft>
                  <a:spcPts val="0"/>
                </a:spcAft>
                <a:buClr>
                  <a:srgbClr val="000000"/>
                </a:buClr>
                <a:buSzPts val="1200"/>
                <a:buFont typeface="Arial"/>
                <a:buNone/>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8000" y="4343400"/>
            <a:ext cx="5664200" cy="4205514"/>
          </a:xfrm>
        </p:spPr>
        <p:txBody>
          <a:bodyPr/>
          <a:lstStyle/>
          <a:p>
            <a:pPr marL="0" lvl="0" indent="0"/>
            <a:r>
              <a:rPr lang="fr-FR" sz="1350" baseline="0" dirty="0"/>
              <a:t>Script: Veuillez ne pas lire les mots entre parenthèses</a:t>
            </a:r>
            <a:r>
              <a:rPr lang="fr-FR" sz="1350" baseline="0" dirty="0">
                <a:solidFill>
                  <a:schemeClr val="tx1"/>
                </a:solidFill>
              </a:rPr>
              <a:t> ; les encadrés se succèderont</a:t>
            </a:r>
          </a:p>
          <a:p>
            <a:pPr marL="0" lvl="0" indent="0"/>
            <a:endParaRPr lang="en-US" sz="1350" dirty="0"/>
          </a:p>
          <a:p>
            <a:pPr marL="0" indent="0"/>
            <a:r>
              <a:rPr lang="fr-FR" sz="1350" baseline="0" dirty="0"/>
              <a:t>(</a:t>
            </a:r>
            <a:r>
              <a:rPr lang="fr-FR" sz="1350" b="1" strike="sngStrike" baseline="0" dirty="0"/>
              <a:t>Encadré jaune – push out</a:t>
            </a:r>
            <a:r>
              <a:rPr lang="fr-FR" sz="1350" baseline="0" dirty="0"/>
              <a:t>) La lettre que vous avez reçue du Département de l’assistance chômage mentionnait deux dates limites de réunions de RESEA auxquelles vous devez participer pour continuer de percevoir vos prestations d’assurance-chômage.</a:t>
            </a:r>
          </a:p>
          <a:p>
            <a:pPr marL="0" indent="0"/>
            <a:endParaRPr lang="en-US" sz="1350" dirty="0"/>
          </a:p>
          <a:p>
            <a:pPr marL="0" indent="0"/>
            <a:r>
              <a:rPr lang="fr-FR" sz="1350" baseline="0" dirty="0"/>
              <a:t>(</a:t>
            </a:r>
            <a:r>
              <a:rPr lang="fr-FR" sz="1350" b="1" strike="sngStrike" baseline="0" dirty="0"/>
              <a:t>Encadré violet – push out</a:t>
            </a:r>
            <a:r>
              <a:rPr lang="fr-FR" sz="1350" baseline="0" dirty="0"/>
              <a:t>) La première </a:t>
            </a:r>
            <a:r>
              <a:rPr lang="fr-FR" sz="1350" strike="noStrike" baseline="0" dirty="0"/>
              <a:t>réunion</a:t>
            </a:r>
            <a:r>
              <a:rPr lang="fr-FR" sz="1350" baseline="0" dirty="0"/>
              <a:t> est votre réunion initiale </a:t>
            </a:r>
            <a:r>
              <a:rPr lang="fr-FR" sz="1350" baseline="0" dirty="0" smtClean="0"/>
              <a:t>de </a:t>
            </a:r>
            <a:r>
              <a:rPr lang="fr-FR" sz="1350" strike="noStrike" baseline="0" dirty="0" smtClean="0"/>
              <a:t>RESEA</a:t>
            </a:r>
            <a:r>
              <a:rPr lang="fr-FR" sz="1350" baseline="0" dirty="0" smtClean="0"/>
              <a:t> </a:t>
            </a:r>
            <a:r>
              <a:rPr lang="fr-FR" sz="1350" baseline="0" dirty="0"/>
              <a:t>et la seconde </a:t>
            </a:r>
            <a:r>
              <a:rPr lang="fr-FR" sz="1350" baseline="0" dirty="0" smtClean="0"/>
              <a:t>est </a:t>
            </a:r>
            <a:r>
              <a:rPr lang="fr-FR" sz="1350" baseline="0" dirty="0"/>
              <a:t>la </a:t>
            </a:r>
            <a:r>
              <a:rPr lang="fr-FR" sz="1350" baseline="0" dirty="0" smtClean="0"/>
              <a:t>réunion d’examen de RESEA. Ces deux réunions seront prévues dans les délais de trois et cinq semaines qui vous ont été indiqués. Vous aurez ainsi deux réunions avec le personnel de </a:t>
            </a:r>
            <a:r>
              <a:rPr lang="fr-FR" sz="1350" baseline="0" dirty="0" err="1" smtClean="0"/>
              <a:t>MassHire</a:t>
            </a:r>
            <a:r>
              <a:rPr lang="fr-FR" sz="1350" baseline="0" dirty="0" smtClean="0"/>
              <a:t>.</a:t>
            </a:r>
            <a:endParaRPr lang="en-US" sz="1350" dirty="0"/>
          </a:p>
          <a:p>
            <a:pPr marL="0" indent="0"/>
            <a:endParaRPr lang="en-US" sz="1350" dirty="0"/>
          </a:p>
          <a:p>
            <a:pPr marL="0" lvl="0" indent="0"/>
            <a:r>
              <a:rPr lang="fr-FR" sz="1350" baseline="0" dirty="0" smtClean="0"/>
              <a:t>(</a:t>
            </a:r>
            <a:r>
              <a:rPr lang="fr-FR" sz="1350" b="1" strike="sngStrike" baseline="0" dirty="0" smtClean="0"/>
              <a:t>Encadré vert– </a:t>
            </a:r>
            <a:r>
              <a:rPr lang="fr-FR" sz="1350" b="1" strike="sngStrike" baseline="0" dirty="0"/>
              <a:t>push out</a:t>
            </a:r>
            <a:r>
              <a:rPr lang="fr-FR" sz="1350" baseline="0" dirty="0"/>
              <a:t>) </a:t>
            </a:r>
            <a:r>
              <a:rPr lang="fr-FR" sz="1350" baseline="0" dirty="0" smtClean="0"/>
              <a:t>Aujourd’hui, le </a:t>
            </a:r>
            <a:r>
              <a:rPr lang="fr-FR" sz="1350" baseline="0" dirty="0" smtClean="0"/>
              <a:t>personnel de </a:t>
            </a:r>
            <a:r>
              <a:rPr lang="fr-FR" sz="1350" baseline="0" dirty="0" err="1" smtClean="0"/>
              <a:t>MassHire</a:t>
            </a:r>
            <a:r>
              <a:rPr lang="fr-FR" sz="1350" baseline="0" dirty="0" smtClean="0"/>
              <a:t> vous </a:t>
            </a:r>
            <a:r>
              <a:rPr lang="fr-FR" sz="1350" baseline="0" dirty="0" smtClean="0"/>
              <a:t>fixera la </a:t>
            </a:r>
            <a:r>
              <a:rPr lang="fr-FR" sz="1350" baseline="0" dirty="0" smtClean="0"/>
              <a:t>réunion initiale en tête-à-tête de RESEA.</a:t>
            </a:r>
            <a:endParaRPr lang="fr-FR" sz="1350" baseline="0" dirty="0"/>
          </a:p>
          <a:p>
            <a:pPr marL="0" lvl="0" indent="0"/>
            <a:endParaRPr lang="en-US" sz="1350" dirty="0"/>
          </a:p>
          <a:p>
            <a:pPr marL="0" lvl="0" indent="0"/>
            <a:r>
              <a:rPr lang="fr-FR" sz="1350" baseline="0" dirty="0"/>
              <a:t>(</a:t>
            </a:r>
            <a:r>
              <a:rPr lang="fr-FR" sz="1350" b="1" strike="sngStrike" baseline="0" dirty="0"/>
              <a:t>Blue box – push out</a:t>
            </a:r>
            <a:r>
              <a:rPr lang="fr-FR" sz="1350" baseline="0" dirty="0"/>
              <a:t>) </a:t>
            </a:r>
            <a:r>
              <a:rPr lang="fr-FR" sz="1350" baseline="0" dirty="0" smtClean="0"/>
              <a:t>Si vous négligez de participer aux deux réunions de RESEA dans les délais </a:t>
            </a:r>
            <a:r>
              <a:rPr lang="fr-FR" sz="1350" baseline="0" dirty="0" smtClean="0"/>
              <a:t>prescrits, vos </a:t>
            </a:r>
            <a:r>
              <a:rPr lang="fr-FR" sz="1350" baseline="0" dirty="0" smtClean="0"/>
              <a:t>prestations </a:t>
            </a:r>
            <a:r>
              <a:rPr lang="fr-FR" sz="1350" baseline="0" dirty="0" smtClean="0"/>
              <a:t>d’assurance-chômage pourraient en être affectées.</a:t>
            </a:r>
            <a:endParaRPr lang="fr-FR" sz="1350" baseline="0" dirty="0"/>
          </a:p>
          <a:p>
            <a:pPr marL="0" lvl="0" indent="0"/>
            <a:endParaRPr lang="en-US" sz="1350" dirty="0"/>
          </a:p>
          <a:p>
            <a:pPr marL="0" lvl="0" indent="0"/>
            <a:r>
              <a:rPr lang="fr-FR" sz="1350" baseline="0" dirty="0" smtClean="0"/>
              <a:t>L’un des avantages de ces réunions de RESEA est le fait de recevoir des services de réintégration dès le début de votre demande, ce qui vous aidera à lancer la planification de votre recherche d’emploi.</a:t>
            </a:r>
            <a:endParaRPr lang="fr-FR" sz="1350" baseline="0" dirty="0"/>
          </a:p>
          <a:p>
            <a:pPr marL="0" lvl="0" indent="0"/>
            <a:endParaRPr lang="en-US" sz="1350" dirty="0"/>
          </a:p>
          <a:p>
            <a:pPr marL="0" lvl="0" indent="0"/>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47357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20089" y="4251975"/>
            <a:ext cx="5506539" cy="43586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400" baseline="0" dirty="0"/>
              <a:t>Script:</a:t>
            </a:r>
            <a:endParaRPr dirty="0"/>
          </a:p>
          <a:p>
            <a:pPr marL="0" lvl="0" indent="0"/>
            <a:endParaRPr lang="en-US" sz="1400" dirty="0">
              <a:latin typeface="Calibri" panose="020F0502020204030204" pitchFamily="34" charset="0"/>
              <a:ea typeface="Calibri" panose="020F0502020204030204" pitchFamily="34" charset="0"/>
            </a:endParaRPr>
          </a:p>
          <a:p>
            <a:pPr marL="0" lvl="0" indent="0"/>
            <a:r>
              <a:rPr lang="fr-FR" sz="1400" baseline="0" dirty="0" smtClean="0">
                <a:latin typeface="Calibri" panose="020F0502020204030204" pitchFamily="34" charset="0"/>
                <a:ea typeface="Calibri" panose="020F0502020204030204" pitchFamily="34" charset="0"/>
              </a:rPr>
              <a:t>Cette présentation a pour but de vous expliquer les exigences du programme de RESEA et de vous aider à </a:t>
            </a:r>
            <a:r>
              <a:rPr lang="fr-FR" sz="1400" baseline="0" dirty="0" smtClean="0">
                <a:latin typeface="Calibri" panose="020F0502020204030204" pitchFamily="34" charset="0"/>
                <a:ea typeface="Calibri" panose="020F0502020204030204" pitchFamily="34" charset="0"/>
              </a:rPr>
              <a:t>remplir </a:t>
            </a:r>
            <a:r>
              <a:rPr lang="fr-FR" sz="1400" baseline="0" dirty="0" smtClean="0">
                <a:latin typeface="Calibri" panose="020F0502020204030204" pitchFamily="34" charset="0"/>
                <a:ea typeface="Calibri" panose="020F0502020204030204" pitchFamily="34" charset="0"/>
              </a:rPr>
              <a:t>ces exigences.</a:t>
            </a:r>
          </a:p>
          <a:p>
            <a:pPr marL="0" lvl="0" indent="0"/>
            <a:endParaRPr lang="fr-CA" sz="1400" dirty="0" smtClean="0">
              <a:latin typeface="Calibri" panose="020F0502020204030204" pitchFamily="34" charset="0"/>
              <a:ea typeface="Calibri" panose="020F0502020204030204" pitchFamily="34" charset="0"/>
            </a:endParaRPr>
          </a:p>
          <a:p>
            <a:pPr marL="0" lvl="0" indent="0"/>
            <a:r>
              <a:rPr lang="fr-CA" sz="1400" dirty="0" smtClean="0">
                <a:latin typeface="Calibri" panose="020F0502020204030204" pitchFamily="34" charset="0"/>
                <a:ea typeface="Calibri" panose="020F0502020204030204" pitchFamily="34" charset="0"/>
              </a:rPr>
              <a:t>Une recherche nationale effectuée par le ministère du Travail des États-Unis indique que les demandeurs de prestations d’assurance-chômage</a:t>
            </a:r>
            <a:r>
              <a:rPr lang="fr-CA" sz="1400" baseline="0" dirty="0" smtClean="0">
                <a:latin typeface="Calibri" panose="020F0502020204030204" pitchFamily="34" charset="0"/>
                <a:ea typeface="Calibri" panose="020F0502020204030204" pitchFamily="34" charset="0"/>
              </a:rPr>
              <a:t> </a:t>
            </a:r>
            <a:r>
              <a:rPr lang="fr-CA" sz="1400" baseline="0" dirty="0" smtClean="0">
                <a:latin typeface="Calibri" panose="020F0502020204030204" pitchFamily="34" charset="0"/>
                <a:ea typeface="Calibri" panose="020F0502020204030204" pitchFamily="34" charset="0"/>
              </a:rPr>
              <a:t>retrouvent </a:t>
            </a:r>
            <a:r>
              <a:rPr lang="fr-CA" sz="1400" baseline="0" dirty="0" smtClean="0">
                <a:latin typeface="Calibri" panose="020F0502020204030204" pitchFamily="34" charset="0"/>
                <a:ea typeface="Calibri" panose="020F0502020204030204" pitchFamily="34" charset="0"/>
              </a:rPr>
              <a:t>du travail plus rapidement lorsqu’ils participent à des programmes obligatoires tels que RESEA.</a:t>
            </a:r>
            <a:endParaRPr lang="en-US" sz="1400" dirty="0">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400"/>
              <a:buNone/>
            </a:pPr>
            <a:endParaRPr lang="en-US" sz="1400" dirty="0"/>
          </a:p>
          <a:p>
            <a:pPr marL="0" lvl="0" indent="0"/>
            <a:r>
              <a:rPr lang="fr-FR" sz="1400" baseline="0" dirty="0" smtClean="0"/>
              <a:t>Cette présentation vous aidera à vous préparer pour votre réunion initiale de RESEA en tête-à-tête </a:t>
            </a:r>
            <a:r>
              <a:rPr lang="fr-FR" sz="1400" baseline="0" dirty="0" smtClean="0"/>
              <a:t>ainsi </a:t>
            </a:r>
            <a:r>
              <a:rPr lang="fr-FR" sz="1400" baseline="0" dirty="0" smtClean="0"/>
              <a:t>que la réunion d’examen de RESEA. Elle vous propose également une introduction aux services de réintégration.</a:t>
            </a:r>
            <a:endParaRPr lang="fr-FR" sz="1400" baseline="0" dirty="0"/>
          </a:p>
        </p:txBody>
      </p:sp>
      <p:sp>
        <p:nvSpPr>
          <p:cNvPr id="135" name="Google Shape;13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2" name="Google Shape;14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pPr marL="0" marR="0" lvl="0" indent="0" algn="r" rtl="0">
                <a:lnSpc>
                  <a:spcPct val="100000"/>
                </a:lnSpc>
                <a:spcBef>
                  <a:spcPts val="0"/>
                </a:spcBef>
                <a:spcAft>
                  <a:spcPts val="0"/>
                </a:spcAft>
                <a:buSzPts val="1200"/>
                <a:buNone/>
              </a:pPr>
              <a:t>5</a:t>
            </a:fld>
            <a:endParaRPr sz="1200">
              <a:solidFill>
                <a:srgbClr val="000000"/>
              </a:solidFill>
              <a:latin typeface="Calibri"/>
              <a:ea typeface="Calibri"/>
              <a:cs typeface="Calibri"/>
              <a:sym typeface="Calibri"/>
            </a:endParaRPr>
          </a:p>
        </p:txBody>
      </p:sp>
      <p:sp>
        <p:nvSpPr>
          <p:cNvPr id="143" name="Google Shape;143;p4:notes"/>
          <p:cNvSpPr txBox="1">
            <a:spLocks noGrp="1"/>
          </p:cNvSpPr>
          <p:nvPr>
            <p:ph type="body" idx="1"/>
          </p:nvPr>
        </p:nvSpPr>
        <p:spPr>
          <a:xfrm>
            <a:off x="733300" y="4382092"/>
            <a:ext cx="5686213" cy="426942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fr-FR" sz="1400" baseline="0" dirty="0">
                <a:solidFill>
                  <a:srgbClr val="000000"/>
                </a:solidFill>
                <a:latin typeface="Calibri"/>
                <a:ea typeface="Calibri"/>
                <a:cs typeface="Calibri"/>
                <a:sym typeface="Calibri"/>
              </a:rPr>
              <a:t>Script:</a:t>
            </a:r>
            <a:endParaRPr sz="14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600"/>
              <a:buFont typeface="Calibri"/>
              <a:buNone/>
            </a:pPr>
            <a:endParaRPr lang="fr-CA" sz="1400" strike="noStrike" dirty="0" smtClean="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fr-CA" sz="1400" strike="noStrike" baseline="0" dirty="0" smtClean="0">
                <a:solidFill>
                  <a:srgbClr val="000000"/>
                </a:solidFill>
                <a:latin typeface="Calibri"/>
                <a:ea typeface="Calibri"/>
                <a:cs typeface="Calibri"/>
                <a:sym typeface="Calibri"/>
              </a:rPr>
              <a:t>Au cours de cette orientation, voici les éléments de RESEA qui seront exposés pour vous préparer à votre réunion initiale en tête-à-tête de RESEA.</a:t>
            </a:r>
          </a:p>
          <a:p>
            <a:pPr marL="0" lvl="0" indent="0" algn="l" rtl="0">
              <a:lnSpc>
                <a:spcPct val="100000"/>
              </a:lnSpc>
              <a:spcBef>
                <a:spcPts val="0"/>
              </a:spcBef>
              <a:spcAft>
                <a:spcPts val="0"/>
              </a:spcAft>
              <a:buSzPts val="1400"/>
              <a:buNone/>
            </a:pPr>
            <a:endParaRPr lang="fr-CA" strike="noStrike" dirty="0" smtClean="0"/>
          </a:p>
          <a:p>
            <a:pPr marL="0" lvl="0" indent="0" algn="l" rtl="0">
              <a:lnSpc>
                <a:spcPct val="100000"/>
              </a:lnSpc>
              <a:spcBef>
                <a:spcPts val="0"/>
              </a:spcBef>
              <a:spcAft>
                <a:spcPts val="0"/>
              </a:spcAft>
              <a:buSzPts val="1400"/>
              <a:buNone/>
            </a:pPr>
            <a:r>
              <a:rPr lang="fr-CA" strike="noStrike" dirty="0" smtClean="0"/>
              <a:t>Durant</a:t>
            </a:r>
            <a:r>
              <a:rPr lang="fr-CA" strike="noStrike" baseline="0" dirty="0" smtClean="0"/>
              <a:t> le séminaire du centre de carrière, vous avez pris connaissance de l’évaluation </a:t>
            </a:r>
            <a:r>
              <a:rPr lang="fr-CA" strike="noStrike" baseline="0" dirty="0" smtClean="0"/>
              <a:t>des </a:t>
            </a:r>
            <a:r>
              <a:rPr lang="fr-CA" strike="noStrike" baseline="0" dirty="0" smtClean="0"/>
              <a:t>besoins </a:t>
            </a:r>
            <a:r>
              <a:rPr lang="fr-CA" strike="noStrike" baseline="0" dirty="0" smtClean="0"/>
              <a:t>individuels et </a:t>
            </a:r>
            <a:r>
              <a:rPr lang="fr-CA" strike="noStrike" baseline="0" dirty="0" smtClean="0"/>
              <a:t>du plan d’action de carrière dont vous discuterez avec le personnel de </a:t>
            </a:r>
            <a:r>
              <a:rPr lang="fr-CA" strike="noStrike" baseline="0" dirty="0" err="1" smtClean="0"/>
              <a:t>MassHire</a:t>
            </a:r>
            <a:r>
              <a:rPr lang="fr-CA" strike="noStrike" baseline="0" dirty="0" smtClean="0"/>
              <a:t> pour approfondir vos objectifs de recherche d’emploi.</a:t>
            </a:r>
            <a:endParaRPr strike="noStrike" dirty="0"/>
          </a:p>
          <a:p>
            <a:pPr marL="0" lvl="0" indent="0" algn="l" rtl="0">
              <a:lnSpc>
                <a:spcPct val="100000"/>
              </a:lnSpc>
              <a:spcBef>
                <a:spcPts val="0"/>
              </a:spcBef>
              <a:spcAft>
                <a:spcPts val="0"/>
              </a:spcAft>
              <a:buSzPts val="1400"/>
              <a:buNone/>
            </a:pPr>
            <a:endParaRPr lang="en-US" sz="1400" strike="noStrike" baseline="0"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fr-FR" sz="1400" baseline="0" dirty="0" smtClean="0">
                <a:solidFill>
                  <a:srgbClr val="000000"/>
                </a:solidFill>
                <a:latin typeface="Calibri"/>
                <a:ea typeface="Calibri"/>
                <a:cs typeface="Calibri"/>
                <a:sym typeface="Calibri"/>
              </a:rPr>
              <a:t>Plusieurs exigences s’imposent, telles que remplir un profil sur </a:t>
            </a:r>
            <a:r>
              <a:rPr lang="fr-FR" sz="1400" baseline="0" dirty="0" err="1" smtClean="0">
                <a:solidFill>
                  <a:srgbClr val="000000"/>
                </a:solidFill>
                <a:latin typeface="Calibri"/>
                <a:ea typeface="Calibri"/>
                <a:cs typeface="Calibri"/>
                <a:sym typeface="Calibri"/>
              </a:rPr>
              <a:t>JobQuest</a:t>
            </a:r>
            <a:r>
              <a:rPr lang="fr-FR" sz="1400" baseline="0" dirty="0" smtClean="0">
                <a:solidFill>
                  <a:srgbClr val="000000"/>
                </a:solidFill>
                <a:latin typeface="Calibri"/>
                <a:ea typeface="Calibri"/>
                <a:cs typeface="Calibri"/>
                <a:sym typeface="Calibri"/>
              </a:rPr>
              <a:t>, la signification d’un CV à jour, compléter les registres de recherche d’emploi et le questionnaire d’éligibilité aux prestations d’assurance-chômage, </a:t>
            </a:r>
            <a:r>
              <a:rPr lang="fr-FR" sz="1400" baseline="0" dirty="0" smtClean="0">
                <a:solidFill>
                  <a:srgbClr val="000000"/>
                </a:solidFill>
                <a:latin typeface="Calibri"/>
                <a:ea typeface="Calibri"/>
                <a:cs typeface="Calibri"/>
                <a:sym typeface="Calibri"/>
              </a:rPr>
              <a:t>ainsi </a:t>
            </a:r>
            <a:r>
              <a:rPr lang="fr-FR" sz="1400" baseline="0" dirty="0" smtClean="0">
                <a:solidFill>
                  <a:srgbClr val="000000"/>
                </a:solidFill>
                <a:latin typeface="Calibri"/>
                <a:ea typeface="Calibri"/>
                <a:cs typeface="Calibri"/>
                <a:sym typeface="Calibri"/>
              </a:rPr>
              <a:t>que prévoir vos réunions de RESEA.</a:t>
            </a:r>
          </a:p>
          <a:p>
            <a:pPr marL="0" lvl="0" indent="0" algn="l" rtl="0">
              <a:lnSpc>
                <a:spcPct val="100000"/>
              </a:lnSpc>
              <a:spcBef>
                <a:spcPts val="0"/>
              </a:spcBef>
              <a:spcAft>
                <a:spcPts val="0"/>
              </a:spcAft>
              <a:buSzPts val="1400"/>
              <a:buNone/>
            </a:pPr>
            <a:endParaRPr lang="en-US" sz="1400" dirty="0">
              <a:solidFill>
                <a:srgbClr val="000000"/>
              </a:solidFill>
            </a:endParaRPr>
          </a:p>
          <a:p>
            <a:pPr marL="0" lvl="0" indent="0" algn="l" rtl="0">
              <a:lnSpc>
                <a:spcPct val="100000"/>
              </a:lnSpc>
              <a:spcBef>
                <a:spcPts val="0"/>
              </a:spcBef>
              <a:spcAft>
                <a:spcPts val="0"/>
              </a:spcAft>
              <a:buSzPts val="1400"/>
              <a:buNone/>
            </a:pPr>
            <a:r>
              <a:rPr lang="fr-FR" sz="1400" baseline="0" dirty="0" smtClean="0">
                <a:solidFill>
                  <a:srgbClr val="FF0000"/>
                </a:solidFill>
              </a:rPr>
              <a:t>Le reste de cette orientation </a:t>
            </a:r>
            <a:r>
              <a:rPr lang="fr-FR" sz="1400" baseline="0" dirty="0" err="1" smtClean="0">
                <a:solidFill>
                  <a:srgbClr val="FF0000"/>
                </a:solidFill>
              </a:rPr>
              <a:t>offira</a:t>
            </a:r>
            <a:r>
              <a:rPr lang="fr-FR" sz="1400" baseline="0" dirty="0" smtClean="0">
                <a:solidFill>
                  <a:srgbClr val="FF0000"/>
                </a:solidFill>
              </a:rPr>
              <a:t> </a:t>
            </a:r>
            <a:r>
              <a:rPr lang="fr-FR" sz="1400" baseline="0" dirty="0" smtClean="0">
                <a:solidFill>
                  <a:srgbClr val="FF0000"/>
                </a:solidFill>
              </a:rPr>
              <a:t>une explication de ces exigences.</a:t>
            </a:r>
            <a:endParaRPr lang="fr-FR" sz="1400" baseline="0" dirty="0">
              <a:solidFill>
                <a:srgbClr val="FF0000"/>
              </a:solidFill>
            </a:endParaRPr>
          </a:p>
          <a:p>
            <a:pPr marL="0" lvl="0" indent="0" algn="l" rtl="0">
              <a:lnSpc>
                <a:spcPct val="100000"/>
              </a:lnSpc>
              <a:spcBef>
                <a:spcPts val="0"/>
              </a:spcBef>
              <a:spcAft>
                <a:spcPts val="0"/>
              </a:spcAft>
              <a:buSzPts val="1400"/>
              <a:buNone/>
            </a:pPr>
            <a:endParaRPr strike="noStrike" dirty="0"/>
          </a:p>
          <a:p>
            <a:pPr marL="0" lvl="0" indent="0" algn="l" rtl="0">
              <a:lnSpc>
                <a:spcPct val="100000"/>
              </a:lnSpc>
              <a:spcBef>
                <a:spcPts val="0"/>
              </a:spcBef>
              <a:spcAft>
                <a:spcPts val="0"/>
              </a:spcAft>
              <a:buSzPts val="1400"/>
              <a:buNone/>
            </a:pPr>
            <a:endParaRPr sz="1400"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400" strike="noStrike" dirty="0">
              <a:solidFill>
                <a:srgbClr val="000000"/>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4960" y="738130"/>
            <a:ext cx="4877029" cy="3455280"/>
          </a:xfrm>
          <a:prstGeom prst="rect">
            <a:avLst/>
          </a:prstGeom>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725713" y="4343400"/>
            <a:ext cx="5138057" cy="444225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accent6"/>
              </a:buClr>
              <a:buSzPts val="1100"/>
              <a:buFont typeface="Arial"/>
              <a:buNone/>
            </a:pPr>
            <a:r>
              <a:rPr lang="fr-FR" sz="1500" b="1" baseline="0" dirty="0">
                <a:solidFill>
                  <a:srgbClr val="000000"/>
                </a:solidFill>
              </a:rPr>
              <a:t>Script:</a:t>
            </a:r>
          </a:p>
          <a:p>
            <a:pPr marL="0" lvl="0" indent="0" algn="l" rtl="0">
              <a:lnSpc>
                <a:spcPct val="115000"/>
              </a:lnSpc>
              <a:spcBef>
                <a:spcPts val="0"/>
              </a:spcBef>
              <a:spcAft>
                <a:spcPts val="0"/>
              </a:spcAft>
              <a:buClr>
                <a:schemeClr val="accent6"/>
              </a:buClr>
              <a:buSzPts val="1100"/>
              <a:buFont typeface="Arial"/>
              <a:buNone/>
            </a:pPr>
            <a:endParaRPr lang="en-US" sz="1500" b="1" dirty="0">
              <a:solidFill>
                <a:srgbClr val="000000"/>
              </a:solidFill>
            </a:endParaRPr>
          </a:p>
          <a:p>
            <a:pPr marL="0" lvl="0" indent="0" algn="l" rtl="0">
              <a:lnSpc>
                <a:spcPct val="115000"/>
              </a:lnSpc>
              <a:spcBef>
                <a:spcPts val="0"/>
              </a:spcBef>
              <a:spcAft>
                <a:spcPts val="0"/>
              </a:spcAft>
              <a:buClr>
                <a:schemeClr val="accent6"/>
              </a:buClr>
              <a:buSzPts val="1100"/>
              <a:buFont typeface="Arial"/>
              <a:buNone/>
            </a:pPr>
            <a:r>
              <a:rPr lang="fr-FR" sz="1500" baseline="0" dirty="0" smtClean="0"/>
              <a:t>Comme </a:t>
            </a:r>
            <a:r>
              <a:rPr lang="fr-FR" sz="1500" baseline="0" dirty="0" smtClean="0"/>
              <a:t>exposé </a:t>
            </a:r>
            <a:r>
              <a:rPr lang="fr-FR" sz="1500" baseline="0" dirty="0" smtClean="0"/>
              <a:t>durant le séminaire de centres de carrière, l’évaluation des besoins individuels est un outil de recherche d’emploi qui vous aide à identifier vos objectifs de réintégration.</a:t>
            </a:r>
            <a:endParaRPr lang="fr-FR" sz="1500" baseline="0" dirty="0"/>
          </a:p>
          <a:p>
            <a:pPr marL="0" lvl="0" indent="0" algn="l" rtl="0">
              <a:lnSpc>
                <a:spcPct val="115000"/>
              </a:lnSpc>
              <a:spcBef>
                <a:spcPts val="0"/>
              </a:spcBef>
              <a:spcAft>
                <a:spcPts val="0"/>
              </a:spcAft>
              <a:buClr>
                <a:schemeClr val="accent6"/>
              </a:buClr>
              <a:buSzPts val="1100"/>
              <a:buFont typeface="Arial"/>
              <a:buNone/>
            </a:pPr>
            <a:endParaRPr lang="en-US" sz="1500" dirty="0"/>
          </a:p>
          <a:p>
            <a:pPr marL="0" lvl="0" indent="0">
              <a:lnSpc>
                <a:spcPct val="115000"/>
              </a:lnSpc>
              <a:buClr>
                <a:schemeClr val="accent6"/>
              </a:buClr>
              <a:buSzPts val="1100"/>
            </a:pPr>
            <a:r>
              <a:rPr lang="fr-FR" sz="1500" baseline="0" dirty="0" smtClean="0"/>
              <a:t>Durant la réunion initiale en tête-à-tête de RESEA, le personnel de </a:t>
            </a:r>
            <a:r>
              <a:rPr lang="fr-FR" sz="1500" baseline="0" dirty="0" err="1" smtClean="0"/>
              <a:t>MassHire</a:t>
            </a:r>
            <a:r>
              <a:rPr lang="fr-FR" sz="1500" baseline="0" dirty="0" smtClean="0"/>
              <a:t> vous aidera à développer votre évaluation </a:t>
            </a:r>
            <a:r>
              <a:rPr lang="fr-FR" sz="1500" baseline="0" dirty="0" smtClean="0"/>
              <a:t>des besoins individuels, </a:t>
            </a:r>
            <a:r>
              <a:rPr lang="fr-FR" sz="1500" baseline="0" dirty="0" smtClean="0"/>
              <a:t>identifier les obstacles et répondra à toute question que vous pourriez avoir sur vos besoins de réintégration.</a:t>
            </a:r>
          </a:p>
          <a:p>
            <a:pPr marL="0" lvl="0" indent="0">
              <a:lnSpc>
                <a:spcPct val="115000"/>
              </a:lnSpc>
              <a:buClr>
                <a:schemeClr val="accent6"/>
              </a:buClr>
              <a:buSzPts val="1100"/>
            </a:pPr>
            <a:endParaRPr sz="1500" dirty="0"/>
          </a:p>
        </p:txBody>
      </p:sp>
      <p:sp>
        <p:nvSpPr>
          <p:cNvPr id="151" name="Google Shape;15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8" name="Google Shape;158;p7:notes"/>
          <p:cNvSpPr txBox="1">
            <a:spLocks noGrp="1"/>
          </p:cNvSpPr>
          <p:nvPr>
            <p:ph type="body" idx="1"/>
          </p:nvPr>
        </p:nvSpPr>
        <p:spPr>
          <a:xfrm>
            <a:off x="609599" y="4151085"/>
            <a:ext cx="5602515" cy="4252686"/>
          </a:xfrm>
          <a:prstGeom prst="rect">
            <a:avLst/>
          </a:prstGeom>
          <a:noFill/>
          <a:ln>
            <a:noFill/>
          </a:ln>
        </p:spPr>
        <p:txBody>
          <a:bodyPr spcFirstLastPara="1" wrap="square" lIns="91425" tIns="45700" rIns="91425" bIns="45700" anchor="t" anchorCtr="0">
            <a:noAutofit/>
          </a:bodyPr>
          <a:lstStyle/>
          <a:p>
            <a:pPr marL="152400" lvl="0" indent="-90488" algn="l" rtl="0">
              <a:lnSpc>
                <a:spcPct val="100000"/>
              </a:lnSpc>
              <a:spcBef>
                <a:spcPts val="0"/>
              </a:spcBef>
              <a:spcAft>
                <a:spcPts val="0"/>
              </a:spcAft>
              <a:buClr>
                <a:srgbClr val="000000"/>
              </a:buClr>
              <a:buSzPts val="1200"/>
              <a:buNone/>
            </a:pPr>
            <a:r>
              <a:rPr lang="fr-FR" sz="1400" baseline="0" dirty="0">
                <a:solidFill>
                  <a:srgbClr val="000000"/>
                </a:solidFill>
                <a:latin typeface="Calibri"/>
                <a:ea typeface="Calibri"/>
                <a:cs typeface="Calibri"/>
                <a:sym typeface="Calibri"/>
              </a:rPr>
              <a:t>Script:</a:t>
            </a:r>
            <a:endParaRPr dirty="0"/>
          </a:p>
          <a:p>
            <a:pPr marL="152400" lvl="0" indent="0" algn="l" rtl="0">
              <a:lnSpc>
                <a:spcPct val="100000"/>
              </a:lnSpc>
              <a:spcBef>
                <a:spcPts val="0"/>
              </a:spcBef>
              <a:spcAft>
                <a:spcPts val="0"/>
              </a:spcAft>
              <a:buClr>
                <a:srgbClr val="000000"/>
              </a:buClr>
              <a:buSzPts val="1200"/>
              <a:buNone/>
            </a:pPr>
            <a:endParaRPr sz="1400" dirty="0">
              <a:solidFill>
                <a:srgbClr val="000000"/>
              </a:solidFill>
              <a:latin typeface="Calibri"/>
              <a:ea typeface="Calibri"/>
              <a:cs typeface="Calibri"/>
              <a:sym typeface="Calibri"/>
            </a:endParaRPr>
          </a:p>
          <a:p>
            <a:pPr marL="63500" lvl="0" indent="0" algn="l" rtl="0">
              <a:lnSpc>
                <a:spcPct val="100000"/>
              </a:lnSpc>
              <a:spcBef>
                <a:spcPts val="0"/>
              </a:spcBef>
              <a:spcAft>
                <a:spcPts val="0"/>
              </a:spcAft>
              <a:buSzPts val="2600"/>
              <a:buNone/>
            </a:pPr>
            <a:r>
              <a:rPr lang="fr-FR" sz="1500" baseline="0" dirty="0" smtClean="0">
                <a:solidFill>
                  <a:schemeClr val="tx1"/>
                </a:solidFill>
                <a:sym typeface="Calibri"/>
              </a:rPr>
              <a:t>Une fois que vous avez réalisé votre évaluation </a:t>
            </a:r>
            <a:r>
              <a:rPr lang="fr-FR" sz="1500" baseline="0" dirty="0" smtClean="0">
                <a:solidFill>
                  <a:schemeClr val="tx1"/>
                </a:solidFill>
                <a:sym typeface="Calibri"/>
              </a:rPr>
              <a:t>des besoins individuels, </a:t>
            </a:r>
            <a:r>
              <a:rPr lang="fr-FR" sz="1500" baseline="0" dirty="0" smtClean="0">
                <a:solidFill>
                  <a:schemeClr val="tx1"/>
                </a:solidFill>
                <a:sym typeface="Calibri"/>
              </a:rPr>
              <a:t>vous êtes prêt à créer votre plan d’action de carrière</a:t>
            </a:r>
            <a:r>
              <a:rPr lang="fr-CA" sz="1500" baseline="0" dirty="0" smtClean="0">
                <a:solidFill>
                  <a:schemeClr val="tx1"/>
                </a:solidFill>
                <a:sym typeface="Calibri"/>
              </a:rPr>
              <a:t>.</a:t>
            </a:r>
            <a:endParaRPr lang="en-US" sz="1500" dirty="0">
              <a:solidFill>
                <a:schemeClr val="tx1"/>
              </a:solidFill>
            </a:endParaRPr>
          </a:p>
          <a:p>
            <a:pPr marL="63500" lvl="0" indent="0" algn="l" rtl="0">
              <a:lnSpc>
                <a:spcPct val="100000"/>
              </a:lnSpc>
              <a:spcBef>
                <a:spcPts val="0"/>
              </a:spcBef>
              <a:spcAft>
                <a:spcPts val="0"/>
              </a:spcAft>
              <a:buSzPts val="2600"/>
              <a:buNone/>
            </a:pPr>
            <a:endParaRPr lang="en-US" sz="1500" dirty="0">
              <a:solidFill>
                <a:schemeClr val="tx1"/>
              </a:solidFill>
            </a:endParaRPr>
          </a:p>
          <a:p>
            <a:pPr marL="63500" lvl="0" indent="0" algn="l" rtl="0">
              <a:lnSpc>
                <a:spcPct val="100000"/>
              </a:lnSpc>
              <a:spcBef>
                <a:spcPts val="0"/>
              </a:spcBef>
              <a:spcAft>
                <a:spcPts val="0"/>
              </a:spcAft>
              <a:buSzPts val="2600"/>
              <a:buNone/>
            </a:pPr>
            <a:r>
              <a:rPr lang="fr-FR" sz="1500" baseline="0" dirty="0" smtClean="0"/>
              <a:t>Comme expliqué durant le séminaire </a:t>
            </a:r>
            <a:r>
              <a:rPr lang="fr-FR" sz="1500" baseline="0" dirty="0" smtClean="0"/>
              <a:t>du centre </a:t>
            </a:r>
            <a:r>
              <a:rPr lang="fr-FR" sz="1500" baseline="0" dirty="0" smtClean="0"/>
              <a:t>de carrière, votre plan d’action de carrière indique comment vous utiliserez les services de </a:t>
            </a:r>
            <a:r>
              <a:rPr lang="fr-FR" sz="1500" baseline="0" dirty="0" err="1" smtClean="0"/>
              <a:t>MassHire</a:t>
            </a:r>
            <a:r>
              <a:rPr lang="fr-FR" sz="1500" baseline="0" dirty="0" smtClean="0"/>
              <a:t> pour réaliser votre plan de recherche d’emploi.</a:t>
            </a:r>
          </a:p>
          <a:p>
            <a:pPr marL="63500" lvl="0" indent="0" algn="l" rtl="0">
              <a:lnSpc>
                <a:spcPct val="100000"/>
              </a:lnSpc>
              <a:spcBef>
                <a:spcPts val="0"/>
              </a:spcBef>
              <a:spcAft>
                <a:spcPts val="0"/>
              </a:spcAft>
              <a:buSzPts val="2600"/>
              <a:buNone/>
            </a:pPr>
            <a:endParaRPr lang="en-US" sz="1500" dirty="0"/>
          </a:p>
          <a:p>
            <a:pPr marL="63500" lvl="0" indent="0" algn="l" rtl="0">
              <a:lnSpc>
                <a:spcPct val="100000"/>
              </a:lnSpc>
              <a:spcBef>
                <a:spcPts val="0"/>
              </a:spcBef>
              <a:spcAft>
                <a:spcPts val="0"/>
              </a:spcAft>
              <a:buSzPts val="2600"/>
              <a:buNone/>
            </a:pPr>
            <a:r>
              <a:rPr lang="fr-FR" sz="1500" baseline="0" dirty="0" smtClean="0"/>
              <a:t>Lors de votre réunion avec le personnel du centre de carrière de </a:t>
            </a:r>
            <a:r>
              <a:rPr lang="fr-FR" sz="1500" baseline="0" dirty="0" err="1" smtClean="0"/>
              <a:t>MassHire</a:t>
            </a:r>
            <a:r>
              <a:rPr lang="fr-FR" sz="1500" baseline="0" dirty="0" smtClean="0"/>
              <a:t>, vous vous entretiendrez de votre plan de recherche d’emploi et de ce que nous pouvons faire pour surmonter tout obstacle à votre réintégration.</a:t>
            </a:r>
          </a:p>
          <a:p>
            <a:pPr marL="0" lvl="0" indent="0" algn="l" rtl="0">
              <a:lnSpc>
                <a:spcPct val="100000"/>
              </a:lnSpc>
              <a:spcBef>
                <a:spcPts val="0"/>
              </a:spcBef>
              <a:spcAft>
                <a:spcPts val="0"/>
              </a:spcAft>
              <a:buSzPts val="1400"/>
              <a:buNone/>
            </a:pPr>
            <a:endParaRPr sz="1500" b="1" i="1" dirty="0">
              <a:sym typeface="Calibri"/>
            </a:endParaRPr>
          </a:p>
        </p:txBody>
      </p:sp>
      <p:sp>
        <p:nvSpPr>
          <p:cNvPr id="159" name="Google Shape;15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pPr marL="0" marR="0" lvl="0" indent="0" algn="r" rtl="0">
                <a:lnSpc>
                  <a:spcPct val="100000"/>
                </a:lnSpc>
                <a:spcBef>
                  <a:spcPts val="0"/>
                </a:spcBef>
                <a:spcAft>
                  <a:spcPts val="0"/>
                </a:spcAft>
                <a:buSzPts val="1200"/>
                <a:buNone/>
              </a:pPr>
              <a:t>7</a:t>
            </a:fld>
            <a:endParaRPr sz="1200">
              <a:solidFill>
                <a:schemeClr val="dk1"/>
              </a:solidFill>
              <a:latin typeface="Arial"/>
              <a:ea typeface="Arial"/>
              <a:cs typeface="Arial"/>
              <a:sym typeface="Arial"/>
            </a:endParaRPr>
          </a:p>
        </p:txBody>
      </p:sp>
      <p:pic>
        <p:nvPicPr>
          <p:cNvPr id="2" name="Picture 1"/>
          <p:cNvPicPr>
            <a:picLocks noChangeAspect="1"/>
          </p:cNvPicPr>
          <p:nvPr/>
        </p:nvPicPr>
        <p:blipFill rotWithShape="1">
          <a:blip r:embed="rId3"/>
          <a:srcRect r="947"/>
          <a:stretch/>
        </p:blipFill>
        <p:spPr>
          <a:xfrm>
            <a:off x="769257" y="431810"/>
            <a:ext cx="5161280" cy="3356419"/>
          </a:xfrm>
          <a:prstGeom prst="rect">
            <a:avLst/>
          </a:prstGeom>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3:notes"/>
          <p:cNvSpPr txBox="1">
            <a:spLocks noGrp="1"/>
          </p:cNvSpPr>
          <p:nvPr>
            <p:ph type="body" idx="1"/>
          </p:nvPr>
        </p:nvSpPr>
        <p:spPr>
          <a:xfrm>
            <a:off x="574586" y="4343400"/>
            <a:ext cx="5665573" cy="424454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300" b="1" u="sng" baseline="0" dirty="0" smtClean="0"/>
              <a:t>NOTE :</a:t>
            </a:r>
            <a:r>
              <a:rPr lang="fr-FR" sz="1300" b="0" u="none" baseline="0" dirty="0" smtClean="0"/>
              <a:t> Sur les mots en rouge et en caractères gras ci-dessous, pouvez-vous tracer un cercle ou une flèche pointant vers ces mots sur la barre supérieure de navigation, conjointement avec le commentaire vocal ?</a:t>
            </a:r>
            <a:endParaRPr lang="fr-FR" sz="1300" b="1" u="sng" baseline="0" dirty="0" smtClean="0"/>
          </a:p>
          <a:p>
            <a:pPr marL="0" lvl="0" indent="0" algn="l" rtl="0">
              <a:lnSpc>
                <a:spcPct val="100000"/>
              </a:lnSpc>
              <a:spcBef>
                <a:spcPts val="0"/>
              </a:spcBef>
              <a:spcAft>
                <a:spcPts val="0"/>
              </a:spcAft>
              <a:buSzPts val="1400"/>
              <a:buNone/>
            </a:pPr>
            <a:endParaRPr sz="1300" b="1" dirty="0"/>
          </a:p>
          <a:p>
            <a:pPr marL="0" lvl="0" indent="0" algn="l" rtl="0">
              <a:lnSpc>
                <a:spcPct val="100000"/>
              </a:lnSpc>
              <a:spcBef>
                <a:spcPts val="0"/>
              </a:spcBef>
              <a:spcAft>
                <a:spcPts val="0"/>
              </a:spcAft>
              <a:buSzPts val="1400"/>
              <a:buNone/>
            </a:pPr>
            <a:r>
              <a:rPr lang="fr-FR" sz="1300" b="1" baseline="0" dirty="0"/>
              <a:t>Script</a:t>
            </a:r>
            <a:r>
              <a:rPr lang="fr-FR" sz="1300" baseline="0" dirty="0"/>
              <a:t>:</a:t>
            </a:r>
            <a:endParaRPr dirty="0"/>
          </a:p>
          <a:p>
            <a:pPr marL="0" lvl="0" indent="0" algn="l" rtl="0">
              <a:lnSpc>
                <a:spcPct val="100000"/>
              </a:lnSpc>
              <a:spcBef>
                <a:spcPts val="0"/>
              </a:spcBef>
              <a:spcAft>
                <a:spcPts val="0"/>
              </a:spcAft>
              <a:buSzPts val="1400"/>
              <a:buNone/>
            </a:pPr>
            <a:r>
              <a:rPr lang="fr-FR" sz="1300" baseline="0" dirty="0" err="1"/>
              <a:t>JobQuest</a:t>
            </a:r>
            <a:r>
              <a:rPr lang="fr-FR" sz="1300" baseline="0" dirty="0"/>
              <a:t> </a:t>
            </a:r>
            <a:r>
              <a:rPr lang="fr-FR" sz="1300" baseline="0" dirty="0" smtClean="0"/>
              <a:t>est la banque d’emplois en ligne et une </a:t>
            </a:r>
            <a:r>
              <a:rPr lang="fr-FR" sz="1300" baseline="0" dirty="0" smtClean="0"/>
              <a:t>partie </a:t>
            </a:r>
            <a:r>
              <a:rPr lang="fr-FR" sz="1300" baseline="0" dirty="0" smtClean="0"/>
              <a:t>essentielle de la création de votre plan d’action de carrière et </a:t>
            </a:r>
            <a:r>
              <a:rPr lang="fr-FR" sz="1300" baseline="0" dirty="0" smtClean="0"/>
              <a:t>pour </a:t>
            </a:r>
            <a:r>
              <a:rPr lang="fr-FR" sz="1300" baseline="0" dirty="0" smtClean="0"/>
              <a:t>trouver un emploi.</a:t>
            </a:r>
            <a:endParaRPr sz="1300" dirty="0"/>
          </a:p>
          <a:p>
            <a:pPr marL="0" lvl="0" indent="0" algn="l" rtl="0">
              <a:lnSpc>
                <a:spcPct val="100000"/>
              </a:lnSpc>
              <a:spcBef>
                <a:spcPts val="0"/>
              </a:spcBef>
              <a:spcAft>
                <a:spcPts val="0"/>
              </a:spcAft>
              <a:buSzPts val="1400"/>
              <a:buNone/>
            </a:pPr>
            <a:endParaRPr sz="1300" dirty="0"/>
          </a:p>
          <a:p>
            <a:pPr marL="285750" lvl="0" indent="-285750" algn="l" rtl="0">
              <a:lnSpc>
                <a:spcPct val="100000"/>
              </a:lnSpc>
              <a:spcBef>
                <a:spcPts val="0"/>
              </a:spcBef>
              <a:spcAft>
                <a:spcPts val="0"/>
              </a:spcAft>
              <a:buSzPts val="1400"/>
              <a:buFont typeface="Arial"/>
              <a:buChar char="•"/>
            </a:pPr>
            <a:r>
              <a:rPr lang="fr-FR" sz="1300" baseline="0" dirty="0" err="1"/>
              <a:t>JobQuest</a:t>
            </a:r>
            <a:r>
              <a:rPr lang="fr-FR" sz="1300" baseline="0" dirty="0"/>
              <a:t> </a:t>
            </a:r>
            <a:r>
              <a:rPr lang="fr-FR" sz="1300" baseline="0" dirty="0" smtClean="0"/>
              <a:t>est un précieux outil o</a:t>
            </a:r>
            <a:r>
              <a:rPr lang="fr-FR" sz="1300" baseline="0" dirty="0" smtClean="0">
                <a:latin typeface="Calibri"/>
                <a:cs typeface="Calibri"/>
              </a:rPr>
              <a:t>ù vous pouvez </a:t>
            </a:r>
            <a:r>
              <a:rPr lang="fr-FR" sz="1300" b="1" baseline="0" dirty="0" smtClean="0">
                <a:latin typeface="Calibri"/>
                <a:cs typeface="Calibri"/>
              </a:rPr>
              <a:t>trouver des emplois</a:t>
            </a:r>
            <a:r>
              <a:rPr lang="fr-FR" sz="1300" b="0" baseline="0" dirty="0" smtClean="0">
                <a:latin typeface="Calibri"/>
                <a:cs typeface="Calibri"/>
              </a:rPr>
              <a:t>, par poste et par site, et vérifier les affichages de postes à pourvoir les plus récents et proches de chez  vous.</a:t>
            </a:r>
            <a:endParaRPr dirty="0"/>
          </a:p>
          <a:p>
            <a:pPr marL="285750" lvl="0" indent="-196850" algn="l" rtl="0">
              <a:lnSpc>
                <a:spcPct val="100000"/>
              </a:lnSpc>
              <a:spcBef>
                <a:spcPts val="0"/>
              </a:spcBef>
              <a:spcAft>
                <a:spcPts val="0"/>
              </a:spcAft>
              <a:buSzPts val="1400"/>
              <a:buFont typeface="Arial"/>
              <a:buNone/>
            </a:pPr>
            <a:endParaRPr sz="1300" dirty="0"/>
          </a:p>
          <a:p>
            <a:pPr marL="285750" lvl="0" indent="-285750" algn="l" rtl="0">
              <a:lnSpc>
                <a:spcPct val="100000"/>
              </a:lnSpc>
              <a:spcBef>
                <a:spcPts val="0"/>
              </a:spcBef>
              <a:spcAft>
                <a:spcPts val="0"/>
              </a:spcAft>
              <a:buSzPts val="1400"/>
              <a:buFont typeface="Arial"/>
              <a:buChar char="•"/>
            </a:pPr>
            <a:r>
              <a:rPr lang="fr-FR" sz="1300" b="1" baseline="0" dirty="0" smtClean="0">
                <a:solidFill>
                  <a:srgbClr val="FF0000"/>
                </a:solidFill>
              </a:rPr>
              <a:t>Explorer les options de formation </a:t>
            </a:r>
            <a:r>
              <a:rPr lang="fr-FR" sz="1300" baseline="0" dirty="0" smtClean="0"/>
              <a:t>et les écoles pour améliorer vos compétences.</a:t>
            </a:r>
            <a:endParaRPr dirty="0"/>
          </a:p>
          <a:p>
            <a:pPr marL="285750" lvl="0" indent="-196850" algn="l" rtl="0">
              <a:lnSpc>
                <a:spcPct val="100000"/>
              </a:lnSpc>
              <a:spcBef>
                <a:spcPts val="0"/>
              </a:spcBef>
              <a:spcAft>
                <a:spcPts val="0"/>
              </a:spcAft>
              <a:buSzPts val="1400"/>
              <a:buFont typeface="Arial"/>
              <a:buNone/>
            </a:pPr>
            <a:endParaRPr sz="1300" dirty="0"/>
          </a:p>
          <a:p>
            <a:pPr marL="285750" lvl="0" indent="-285750" algn="l" rtl="0">
              <a:lnSpc>
                <a:spcPct val="100000"/>
              </a:lnSpc>
              <a:spcBef>
                <a:spcPts val="0"/>
              </a:spcBef>
              <a:spcAft>
                <a:spcPts val="0"/>
              </a:spcAft>
              <a:buSzPts val="1400"/>
              <a:buFont typeface="Arial"/>
              <a:buChar char="•"/>
            </a:pPr>
            <a:r>
              <a:rPr lang="fr-FR" sz="1300" baseline="0" dirty="0" smtClean="0"/>
              <a:t>Vous pouvez consulter et préparer les prochains </a:t>
            </a:r>
            <a:r>
              <a:rPr lang="fr-FR" sz="1300" b="1" baseline="0" dirty="0" smtClean="0">
                <a:solidFill>
                  <a:srgbClr val="FF0000"/>
                </a:solidFill>
              </a:rPr>
              <a:t>forums de recrutement et les recrutements.</a:t>
            </a:r>
            <a:endParaRPr dirty="0"/>
          </a:p>
          <a:p>
            <a:pPr marL="285750" lvl="0" indent="-196850" algn="l" rtl="0">
              <a:lnSpc>
                <a:spcPct val="100000"/>
              </a:lnSpc>
              <a:spcBef>
                <a:spcPts val="0"/>
              </a:spcBef>
              <a:spcAft>
                <a:spcPts val="0"/>
              </a:spcAft>
              <a:buSzPts val="1400"/>
              <a:buFont typeface="Arial"/>
              <a:buNone/>
            </a:pPr>
            <a:endParaRPr sz="1300" dirty="0"/>
          </a:p>
          <a:p>
            <a:pPr marL="285750" lvl="0" indent="-285750" algn="l" rtl="0">
              <a:lnSpc>
                <a:spcPct val="100000"/>
              </a:lnSpc>
              <a:spcBef>
                <a:spcPts val="0"/>
              </a:spcBef>
              <a:spcAft>
                <a:spcPts val="0"/>
              </a:spcAft>
              <a:buSzPts val="1400"/>
              <a:buFont typeface="Arial"/>
              <a:buChar char="•"/>
            </a:pPr>
            <a:r>
              <a:rPr lang="fr-FR" sz="1300" baseline="0" dirty="0" smtClean="0"/>
              <a:t>Sur l’onglet </a:t>
            </a:r>
            <a:r>
              <a:rPr lang="fr-FR" sz="1300" b="1" baseline="0" dirty="0" err="1" smtClean="0">
                <a:solidFill>
                  <a:srgbClr val="FF0000"/>
                </a:solidFill>
              </a:rPr>
              <a:t>My</a:t>
            </a:r>
            <a:r>
              <a:rPr lang="fr-FR" sz="1300" b="1" baseline="0" dirty="0" smtClean="0">
                <a:solidFill>
                  <a:srgbClr val="FF0000"/>
                </a:solidFill>
              </a:rPr>
              <a:t> </a:t>
            </a:r>
            <a:r>
              <a:rPr lang="fr-FR" sz="1300" b="1" baseline="0" dirty="0" err="1" smtClean="0">
                <a:solidFill>
                  <a:srgbClr val="FF0000"/>
                </a:solidFill>
              </a:rPr>
              <a:t>JobQuest</a:t>
            </a:r>
            <a:r>
              <a:rPr lang="fr-FR" sz="1300" b="1" baseline="0" dirty="0" smtClean="0">
                <a:solidFill>
                  <a:srgbClr val="FF0000"/>
                </a:solidFill>
              </a:rPr>
              <a:t>, </a:t>
            </a:r>
            <a:r>
              <a:rPr lang="fr-FR" sz="1300" b="0" baseline="0" dirty="0" smtClean="0">
                <a:solidFill>
                  <a:srgbClr val="FF0000"/>
                </a:solidFill>
              </a:rPr>
              <a:t>vous pouvez remplir les compétences et les appariements d’équivalence, puis télécharger votre CV à l’attention d’éventuels employeurs.</a:t>
            </a:r>
            <a:endParaRPr sz="1300" dirty="0"/>
          </a:p>
          <a:p>
            <a:pPr marL="0" lvl="0" indent="0" algn="l" rtl="0">
              <a:lnSpc>
                <a:spcPct val="100000"/>
              </a:lnSpc>
              <a:spcBef>
                <a:spcPts val="0"/>
              </a:spcBef>
              <a:spcAft>
                <a:spcPts val="0"/>
              </a:spcAft>
              <a:buSzPts val="1400"/>
              <a:buNone/>
            </a:pPr>
            <a:endParaRPr sz="1300" dirty="0"/>
          </a:p>
          <a:p>
            <a:pPr marL="0" lvl="0" indent="0" algn="l" rtl="0">
              <a:lnSpc>
                <a:spcPct val="100000"/>
              </a:lnSpc>
              <a:spcBef>
                <a:spcPts val="0"/>
              </a:spcBef>
              <a:spcAft>
                <a:spcPts val="0"/>
              </a:spcAft>
              <a:buSzPts val="1400"/>
              <a:buNone/>
            </a:pPr>
            <a:r>
              <a:rPr lang="fr-FR" sz="1300" baseline="0" dirty="0" smtClean="0"/>
              <a:t>En vue de votre réunion initiale de RESEA, vous devez vous enregistrer sur </a:t>
            </a:r>
            <a:r>
              <a:rPr lang="fr-FR" sz="1300" baseline="0" dirty="0" err="1" smtClean="0"/>
              <a:t>JobQuest</a:t>
            </a:r>
            <a:r>
              <a:rPr lang="fr-FR" sz="1300" baseline="0" dirty="0" smtClean="0"/>
              <a:t> ; </a:t>
            </a:r>
            <a:r>
              <a:rPr lang="fr-FR" sz="1300" baseline="0" dirty="0" smtClean="0"/>
              <a:t>le personnel du centre de carrière de </a:t>
            </a:r>
            <a:r>
              <a:rPr lang="fr-FR" sz="1300" baseline="0" dirty="0" err="1" smtClean="0"/>
              <a:t>MassHire</a:t>
            </a:r>
            <a:r>
              <a:rPr lang="fr-FR" sz="1300" baseline="0" dirty="0" smtClean="0"/>
              <a:t> peut examiner avec vous les nombreuses fonctionnalités et comment utiliser au mieux cet outil pour votre recherche d’emploi.</a:t>
            </a:r>
          </a:p>
        </p:txBody>
      </p:sp>
      <p:sp>
        <p:nvSpPr>
          <p:cNvPr id="167" name="Google Shape;1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495aff0d0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8495aff0d0_2_0:notes"/>
          <p:cNvSpPr txBox="1">
            <a:spLocks noGrp="1"/>
          </p:cNvSpPr>
          <p:nvPr>
            <p:ph type="body" idx="1"/>
          </p:nvPr>
        </p:nvSpPr>
        <p:spPr>
          <a:xfrm>
            <a:off x="556055" y="4343399"/>
            <a:ext cx="5795318" cy="4232189"/>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FR" sz="1300" b="1" baseline="0" dirty="0" smtClean="0"/>
              <a:t>Note pour le commentateur </a:t>
            </a:r>
            <a:endParaRPr sz="1300" dirty="0"/>
          </a:p>
          <a:p>
            <a:pPr marL="457200" marR="0" lvl="0" indent="-228600" algn="l" rtl="0">
              <a:lnSpc>
                <a:spcPct val="100000"/>
              </a:lnSpc>
              <a:spcBef>
                <a:spcPts val="0"/>
              </a:spcBef>
              <a:spcAft>
                <a:spcPts val="0"/>
              </a:spcAft>
              <a:buClr>
                <a:srgbClr val="000000"/>
              </a:buClr>
              <a:buSzPts val="1400"/>
              <a:buFont typeface="Arial"/>
              <a:buNone/>
            </a:pPr>
            <a:r>
              <a:rPr lang="fr-FR" sz="1300" baseline="0" dirty="0"/>
              <a:t>Script: </a:t>
            </a:r>
            <a:r>
              <a:rPr lang="fr-FR" sz="1300" b="1" baseline="0" dirty="0" smtClean="0"/>
              <a:t>(Veuillez ne pas lire les mots entre parenthèses)</a:t>
            </a:r>
            <a:endParaRPr sz="1300" dirty="0"/>
          </a:p>
          <a:p>
            <a:pPr marL="457200" marR="0" lvl="0" indent="-228600" algn="l" rtl="0">
              <a:lnSpc>
                <a:spcPct val="100000"/>
              </a:lnSpc>
              <a:spcBef>
                <a:spcPts val="0"/>
              </a:spcBef>
              <a:spcAft>
                <a:spcPts val="0"/>
              </a:spcAft>
              <a:buClr>
                <a:srgbClr val="000000"/>
              </a:buClr>
              <a:buSzPts val="1400"/>
              <a:buFont typeface="Arial"/>
              <a:buNone/>
            </a:pPr>
            <a:r>
              <a:rPr lang="en-US" sz="1300" dirty="0"/>
              <a:t> </a:t>
            </a:r>
            <a:endParaRPr dirty="0"/>
          </a:p>
          <a:p>
            <a:pPr marL="457200" marR="0" lvl="0" indent="-228600" algn="l" rtl="0">
              <a:lnSpc>
                <a:spcPct val="100000"/>
              </a:lnSpc>
              <a:spcBef>
                <a:spcPts val="0"/>
              </a:spcBef>
              <a:spcAft>
                <a:spcPts val="0"/>
              </a:spcAft>
              <a:buClr>
                <a:srgbClr val="000000"/>
              </a:buClr>
              <a:buSzPts val="1400"/>
              <a:buFont typeface="Arial"/>
              <a:buNone/>
            </a:pPr>
            <a:r>
              <a:rPr lang="fr-CA" sz="1300" baseline="0" dirty="0" smtClean="0"/>
              <a:t>L’utilisation de </a:t>
            </a:r>
            <a:r>
              <a:rPr lang="fr-CA" sz="1300" baseline="0" dirty="0" err="1" smtClean="0"/>
              <a:t>JobQuest</a:t>
            </a:r>
            <a:r>
              <a:rPr lang="fr-CA" sz="1300" baseline="0" dirty="0" smtClean="0"/>
              <a:t> dans votre recherche d’emploi présente de nombreux avantages</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fr-FR" sz="1300" baseline="0" dirty="0" smtClean="0"/>
              <a:t>*</a:t>
            </a:r>
            <a:r>
              <a:rPr lang="fr-FR" sz="1300" i="1" baseline="0" dirty="0" smtClean="0"/>
              <a:t>(</a:t>
            </a:r>
            <a:r>
              <a:rPr lang="fr-FR" sz="1300" i="1" strike="sngStrike" baseline="0" dirty="0" smtClean="0"/>
              <a:t>appariement de compétences</a:t>
            </a:r>
            <a:r>
              <a:rPr lang="fr-FR" sz="1300" i="1" baseline="0" dirty="0" smtClean="0"/>
              <a:t>) </a:t>
            </a:r>
            <a:r>
              <a:rPr lang="fr-FR" sz="1300" i="1" baseline="0" dirty="0"/>
              <a:t> </a:t>
            </a:r>
            <a:r>
              <a:rPr lang="fr-FR" sz="1300" baseline="0" dirty="0" smtClean="0"/>
              <a:t>Une fois que vous avez saisi vos compétences dans le système, </a:t>
            </a:r>
            <a:r>
              <a:rPr lang="fr-FR" sz="1300" baseline="0" dirty="0" smtClean="0"/>
              <a:t>celui-ci </a:t>
            </a:r>
            <a:r>
              <a:rPr lang="fr-FR" sz="1300" baseline="0" dirty="0" smtClean="0"/>
              <a:t>sélectionnera les emplois qui correspondent à vos compétences.</a:t>
            </a:r>
            <a:endParaRPr sz="1300" dirty="0"/>
          </a:p>
          <a:p>
            <a:pPr marL="457200" marR="0" lvl="0" indent="-228600" algn="l" rtl="0">
              <a:lnSpc>
                <a:spcPct val="100000"/>
              </a:lnSpc>
              <a:spcBef>
                <a:spcPts val="0"/>
              </a:spcBef>
              <a:spcAft>
                <a:spcPts val="0"/>
              </a:spcAft>
              <a:buClr>
                <a:srgbClr val="000000"/>
              </a:buClr>
              <a:buSzPts val="1400"/>
              <a:buFont typeface="Arial"/>
              <a:buNone/>
            </a:pPr>
            <a:r>
              <a:rPr lang="fr-FR" sz="1300" baseline="0" dirty="0" smtClean="0"/>
              <a:t>*</a:t>
            </a:r>
            <a:r>
              <a:rPr lang="fr-FR" sz="1300" i="1" baseline="0" dirty="0" smtClean="0"/>
              <a:t>(</a:t>
            </a:r>
            <a:r>
              <a:rPr lang="fr-FR" sz="1300" i="1" strike="sngStrike" baseline="0" dirty="0" smtClean="0"/>
              <a:t>appariement d’emploi</a:t>
            </a:r>
            <a:r>
              <a:rPr lang="fr-FR" sz="1300" i="1" baseline="0" dirty="0" smtClean="0"/>
              <a:t>)</a:t>
            </a:r>
            <a:r>
              <a:rPr lang="fr-FR" sz="1300" i="1" baseline="0" dirty="0"/>
              <a:t>  </a:t>
            </a:r>
            <a:r>
              <a:rPr lang="fr-FR" sz="1300" i="0" baseline="0" dirty="0" smtClean="0"/>
              <a:t>L’appariement des équivalences entre les emplois est similaire, une fois votre poste saisi, </a:t>
            </a:r>
            <a:r>
              <a:rPr lang="fr-FR" sz="1300" i="0" baseline="0" dirty="0" err="1" smtClean="0"/>
              <a:t>JobQuest</a:t>
            </a:r>
            <a:r>
              <a:rPr lang="fr-FR" sz="1300" i="0" baseline="0" dirty="0" smtClean="0"/>
              <a:t> sélectionnera les emplois pertinents.</a:t>
            </a:r>
            <a:endParaRPr i="0" dirty="0"/>
          </a:p>
          <a:p>
            <a:pPr marL="457200" marR="0" lvl="0" indent="-228600" algn="l" rtl="0">
              <a:lnSpc>
                <a:spcPct val="100000"/>
              </a:lnSpc>
              <a:spcBef>
                <a:spcPts val="0"/>
              </a:spcBef>
              <a:spcAft>
                <a:spcPts val="0"/>
              </a:spcAft>
              <a:buClr>
                <a:srgbClr val="000000"/>
              </a:buClr>
              <a:buSzPts val="1400"/>
              <a:buFont typeface="Arial"/>
              <a:buNone/>
            </a:pPr>
            <a:r>
              <a:rPr lang="fr-FR" sz="1300" baseline="0" dirty="0" smtClean="0"/>
              <a:t>*</a:t>
            </a:r>
            <a:r>
              <a:rPr lang="fr-FR" sz="1300" i="1" baseline="0" dirty="0" smtClean="0"/>
              <a:t>(</a:t>
            </a:r>
            <a:r>
              <a:rPr lang="fr-FR" sz="1300" i="1" strike="sngStrike" baseline="0" dirty="0" smtClean="0"/>
              <a:t>télécharger le CV</a:t>
            </a:r>
            <a:r>
              <a:rPr lang="fr-FR" sz="1300" i="1" baseline="0" dirty="0" smtClean="0"/>
              <a:t>) </a:t>
            </a:r>
            <a:r>
              <a:rPr lang="fr-FR" sz="1300" i="1" baseline="0" dirty="0"/>
              <a:t> </a:t>
            </a:r>
            <a:r>
              <a:rPr lang="fr-FR" sz="1300" baseline="0" dirty="0" smtClean="0"/>
              <a:t>En téléchargeant votre </a:t>
            </a:r>
            <a:r>
              <a:rPr lang="fr-FR" sz="1300" baseline="0" dirty="0" smtClean="0"/>
              <a:t>CV</a:t>
            </a:r>
            <a:r>
              <a:rPr lang="fr-FR" sz="1300" baseline="0" dirty="0" smtClean="0"/>
              <a:t>, vous avez </a:t>
            </a:r>
            <a:r>
              <a:rPr lang="fr-FR" sz="1300" baseline="0" dirty="0" smtClean="0"/>
              <a:t>une </a:t>
            </a:r>
            <a:r>
              <a:rPr lang="fr-FR" sz="1200" baseline="0" dirty="0" smtClean="0"/>
              <a:t>option </a:t>
            </a:r>
            <a:r>
              <a:rPr lang="fr-FR" sz="1200" baseline="0" dirty="0" smtClean="0"/>
              <a:t>par laquelle les employeurs voient vos antécédents et </a:t>
            </a:r>
            <a:r>
              <a:rPr lang="fr-FR" sz="1200" baseline="0" dirty="0" smtClean="0"/>
              <a:t>déterminent </a:t>
            </a:r>
            <a:r>
              <a:rPr lang="fr-FR" sz="1200" baseline="0" dirty="0" smtClean="0"/>
              <a:t>si vous êtes un candidat adéquat.</a:t>
            </a:r>
            <a:endParaRPr dirty="0"/>
          </a:p>
          <a:p>
            <a:pPr marL="457200" marR="0" lvl="0" indent="-228600" algn="l" rtl="0">
              <a:lnSpc>
                <a:spcPct val="100000"/>
              </a:lnSpc>
              <a:spcBef>
                <a:spcPts val="0"/>
              </a:spcBef>
              <a:spcAft>
                <a:spcPts val="0"/>
              </a:spcAft>
              <a:buClr>
                <a:srgbClr val="000000"/>
              </a:buClr>
              <a:buSzPts val="1400"/>
              <a:buFont typeface="Arial"/>
              <a:buNone/>
            </a:pPr>
            <a:r>
              <a:rPr lang="fr-FR" sz="1300" baseline="0" dirty="0" smtClean="0"/>
              <a:t>*</a:t>
            </a:r>
            <a:r>
              <a:rPr lang="fr-FR" sz="1300" i="1" baseline="0" dirty="0" smtClean="0"/>
              <a:t>(</a:t>
            </a:r>
            <a:r>
              <a:rPr lang="fr-FR" sz="1300" i="1" strike="sngStrike" baseline="0" dirty="0" smtClean="0"/>
              <a:t>Antécédents professionnels</a:t>
            </a:r>
            <a:r>
              <a:rPr lang="fr-FR" sz="1300" i="1" baseline="0" dirty="0" smtClean="0"/>
              <a:t>) </a:t>
            </a:r>
            <a:r>
              <a:rPr lang="fr-FR" sz="1300" i="1" baseline="0" dirty="0"/>
              <a:t> </a:t>
            </a:r>
            <a:r>
              <a:rPr lang="fr-FR" sz="1300" i="0" baseline="0" dirty="0" smtClean="0"/>
              <a:t>En saisissant vos antécédents professionnels, vous </a:t>
            </a:r>
            <a:r>
              <a:rPr lang="fr-FR" sz="1300" i="0" baseline="0" dirty="0" smtClean="0"/>
              <a:t>constatez </a:t>
            </a:r>
            <a:r>
              <a:rPr lang="fr-FR" sz="1300" i="0" baseline="0" dirty="0" smtClean="0"/>
              <a:t>vos compétences </a:t>
            </a:r>
            <a:r>
              <a:rPr lang="fr-FR" sz="1300" i="0" baseline="0" dirty="0" smtClean="0"/>
              <a:t>transférables, </a:t>
            </a:r>
            <a:r>
              <a:rPr lang="fr-FR" sz="1300" i="0" baseline="0" dirty="0" smtClean="0"/>
              <a:t>ce qui vous aide à créer ou </a:t>
            </a:r>
            <a:r>
              <a:rPr lang="fr-FR" sz="1300" i="0" baseline="0" dirty="0" smtClean="0"/>
              <a:t>à mettre </a:t>
            </a:r>
            <a:r>
              <a:rPr lang="fr-FR" sz="1300" i="0" baseline="0" dirty="0" smtClean="0"/>
              <a:t>à jour votre </a:t>
            </a:r>
            <a:r>
              <a:rPr lang="fr-FR" sz="1300" i="0" baseline="0" dirty="0" smtClean="0"/>
              <a:t>CV.</a:t>
            </a:r>
            <a:endParaRPr sz="1300" dirty="0"/>
          </a:p>
          <a:p>
            <a:pPr marL="457200" marR="0" lvl="0" indent="-228600" algn="l" rtl="0">
              <a:lnSpc>
                <a:spcPct val="100000"/>
              </a:lnSpc>
              <a:spcBef>
                <a:spcPts val="0"/>
              </a:spcBef>
              <a:spcAft>
                <a:spcPts val="0"/>
              </a:spcAft>
              <a:buClr>
                <a:srgbClr val="000000"/>
              </a:buClr>
              <a:buSzPts val="1400"/>
              <a:buFont typeface="Arial"/>
              <a:buNone/>
            </a:pPr>
            <a:r>
              <a:rPr lang="fr-FR" sz="1300" baseline="0" dirty="0" smtClean="0"/>
              <a:t>*</a:t>
            </a:r>
            <a:r>
              <a:rPr lang="fr-FR" sz="1300" i="1" baseline="0" dirty="0" smtClean="0"/>
              <a:t>(</a:t>
            </a:r>
            <a:r>
              <a:rPr lang="fr-FR" sz="1300" i="1" strike="sngStrike" baseline="0" dirty="0" smtClean="0"/>
              <a:t>localiser la formation</a:t>
            </a:r>
            <a:r>
              <a:rPr lang="fr-FR" sz="1300" i="1" baseline="0" dirty="0" smtClean="0"/>
              <a:t>) </a:t>
            </a:r>
            <a:r>
              <a:rPr lang="fr-FR" sz="1300" i="1" baseline="0" dirty="0"/>
              <a:t> </a:t>
            </a:r>
            <a:r>
              <a:rPr lang="fr-FR" sz="1300" baseline="0" dirty="0" err="1"/>
              <a:t>JobQuest</a:t>
            </a:r>
            <a:r>
              <a:rPr lang="fr-FR" sz="1300" baseline="0" dirty="0"/>
              <a:t> </a:t>
            </a:r>
            <a:r>
              <a:rPr lang="fr-FR" sz="1300" baseline="0" dirty="0" smtClean="0"/>
              <a:t>peut vous aider à trouver des fournisseurs de formation et des programmes de certification dans votre région. </a:t>
            </a:r>
            <a:endParaRPr dirty="0"/>
          </a:p>
          <a:p>
            <a:pPr marL="457200" marR="0" lvl="0" indent="-228600" algn="l" rtl="0">
              <a:lnSpc>
                <a:spcPct val="100000"/>
              </a:lnSpc>
              <a:spcBef>
                <a:spcPts val="0"/>
              </a:spcBef>
              <a:spcAft>
                <a:spcPts val="0"/>
              </a:spcAft>
              <a:buClr>
                <a:srgbClr val="000000"/>
              </a:buClr>
              <a:buSzPts val="1400"/>
              <a:buFont typeface="Arial"/>
              <a:buNone/>
            </a:pPr>
            <a:r>
              <a:rPr lang="fr-FR" sz="1300" baseline="0" dirty="0" smtClean="0"/>
              <a:t>*</a:t>
            </a:r>
            <a:r>
              <a:rPr lang="fr-FR" sz="1300" i="1" baseline="0" dirty="0" smtClean="0"/>
              <a:t>(</a:t>
            </a:r>
            <a:r>
              <a:rPr lang="fr-FR" sz="1300" i="1" strike="sngStrike" baseline="0" dirty="0" smtClean="0"/>
              <a:t>Recrutements des employeurs</a:t>
            </a:r>
            <a:r>
              <a:rPr lang="fr-FR" sz="1300" i="1" baseline="0" dirty="0" smtClean="0"/>
              <a:t>) </a:t>
            </a:r>
            <a:r>
              <a:rPr lang="fr-FR" sz="1300" i="1" baseline="0" dirty="0"/>
              <a:t> </a:t>
            </a:r>
            <a:r>
              <a:rPr lang="fr-FR" sz="1300" baseline="0" dirty="0" smtClean="0"/>
              <a:t>L’équipe du </a:t>
            </a:r>
            <a:r>
              <a:rPr lang="fr-FR" sz="1300" baseline="0" dirty="0" err="1"/>
              <a:t>MassHire</a:t>
            </a:r>
            <a:r>
              <a:rPr lang="fr-FR" sz="1300" baseline="0" dirty="0"/>
              <a:t> Business Services </a:t>
            </a:r>
            <a:r>
              <a:rPr lang="fr-FR" sz="1300" baseline="0" dirty="0" smtClean="0"/>
              <a:t>promeut les recrutements des employeurs locaux qui figurent sur </a:t>
            </a:r>
            <a:r>
              <a:rPr lang="fr-FR" sz="1300" baseline="0" dirty="0" err="1" smtClean="0"/>
              <a:t>JobQuest</a:t>
            </a:r>
            <a:r>
              <a:rPr lang="fr-FR" sz="1300" baseline="0" dirty="0"/>
              <a:t>.</a:t>
            </a:r>
            <a:endParaRPr dirty="0"/>
          </a:p>
          <a:p>
            <a:pPr marL="457200" marR="0" lvl="0" indent="-228600" algn="l" rtl="0">
              <a:lnSpc>
                <a:spcPct val="100000"/>
              </a:lnSpc>
              <a:spcBef>
                <a:spcPts val="0"/>
              </a:spcBef>
              <a:spcAft>
                <a:spcPts val="0"/>
              </a:spcAft>
              <a:buClr>
                <a:srgbClr val="000000"/>
              </a:buClr>
              <a:buSzPts val="1400"/>
              <a:buFont typeface="Arial"/>
              <a:buNone/>
            </a:pPr>
            <a:r>
              <a:rPr lang="fr-FR" sz="1300" baseline="0" dirty="0" smtClean="0"/>
              <a:t>*</a:t>
            </a:r>
            <a:r>
              <a:rPr lang="fr-FR" sz="1300" i="1" baseline="0" dirty="0" smtClean="0"/>
              <a:t>(</a:t>
            </a:r>
            <a:r>
              <a:rPr lang="fr-FR" sz="1300" i="1" strike="sngStrike" baseline="0" dirty="0" smtClean="0"/>
              <a:t>Localiser  des </a:t>
            </a:r>
            <a:r>
              <a:rPr lang="fr-FR" sz="1300" i="1" strike="sngStrike" baseline="0" dirty="0" err="1" smtClean="0"/>
              <a:t>év;ènements</a:t>
            </a:r>
            <a:r>
              <a:rPr lang="fr-FR" sz="1300" i="1" strike="sngStrike" baseline="0" dirty="0" smtClean="0"/>
              <a:t> tels que des forums de recrutement</a:t>
            </a:r>
            <a:r>
              <a:rPr lang="fr-FR" sz="1300" i="1" baseline="0" dirty="0" smtClean="0"/>
              <a:t>)</a:t>
            </a:r>
            <a:r>
              <a:rPr lang="fr-FR" sz="1300" baseline="0" dirty="0" smtClean="0"/>
              <a:t> </a:t>
            </a:r>
            <a:r>
              <a:rPr lang="fr-FR" sz="1300" baseline="0" dirty="0"/>
              <a:t> </a:t>
            </a:r>
            <a:r>
              <a:rPr lang="fr-FR" sz="1300" baseline="0" dirty="0" smtClean="0"/>
              <a:t>Vous pouvez aussi trouver de nombreux évènements locaux, tels que des forums de recrutement à travers tout l’État.</a:t>
            </a:r>
            <a:endParaRPr dirty="0"/>
          </a:p>
          <a:p>
            <a:pPr marL="457200" marR="0" lvl="0" indent="-228600" algn="l" rtl="0">
              <a:lnSpc>
                <a:spcPct val="100000"/>
              </a:lnSpc>
              <a:spcBef>
                <a:spcPts val="0"/>
              </a:spcBef>
              <a:spcAft>
                <a:spcPts val="0"/>
              </a:spcAft>
              <a:buClr>
                <a:srgbClr val="000000"/>
              </a:buClr>
              <a:buSzPts val="1400"/>
              <a:buFont typeface="Arial"/>
              <a:buNone/>
            </a:pPr>
            <a:r>
              <a:rPr lang="fr-FR" sz="1300" baseline="0" dirty="0" smtClean="0"/>
              <a:t>*</a:t>
            </a:r>
            <a:r>
              <a:rPr lang="fr-FR" sz="1300" i="1" baseline="0" dirty="0" smtClean="0"/>
              <a:t>(</a:t>
            </a:r>
            <a:r>
              <a:rPr lang="fr-FR" sz="1300" i="1" strike="sngStrike" baseline="0" dirty="0" smtClean="0"/>
              <a:t>Emplois verts)</a:t>
            </a:r>
            <a:r>
              <a:rPr lang="fr-FR" sz="1300" i="1" baseline="0" dirty="0"/>
              <a:t> </a:t>
            </a:r>
            <a:r>
              <a:rPr lang="fr-FR" sz="1300" baseline="0" dirty="0" err="1"/>
              <a:t>JobQuest</a:t>
            </a:r>
            <a:r>
              <a:rPr lang="fr-FR" sz="1300" baseline="0" dirty="0"/>
              <a:t> </a:t>
            </a:r>
            <a:r>
              <a:rPr lang="fr-FR" sz="1300" baseline="0" dirty="0" smtClean="0"/>
              <a:t>comporte même une liste d’emplois verts soucieux de l’environnement, tels que des </a:t>
            </a:r>
            <a:r>
              <a:rPr lang="fr-FR" sz="1300" baseline="0" dirty="0" err="1" smtClean="0"/>
              <a:t>héliotechniciens</a:t>
            </a:r>
            <a:r>
              <a:rPr lang="fr-FR" sz="1300" baseline="0" dirty="0" smtClean="0"/>
              <a:t>, </a:t>
            </a:r>
            <a:r>
              <a:rPr lang="fr-FR" sz="1300" baseline="0" dirty="0" err="1" smtClean="0"/>
              <a:t>lesspécialistes</a:t>
            </a:r>
            <a:r>
              <a:rPr lang="fr-FR" sz="1300" baseline="0" dirty="0" smtClean="0"/>
              <a:t> </a:t>
            </a:r>
            <a:r>
              <a:rPr lang="fr-FR" sz="1300" baseline="0" dirty="0" smtClean="0"/>
              <a:t>de la qualité de l’eau et de la construction écologique. </a:t>
            </a:r>
            <a:endParaRPr dirty="0"/>
          </a:p>
        </p:txBody>
      </p:sp>
      <p:sp>
        <p:nvSpPr>
          <p:cNvPr id="178" name="Google Shape;178;g8495aff0d0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pPr marL="0" lvl="0" indent="0" algn="r" rtl="0">
                <a:lnSpc>
                  <a:spcPct val="100000"/>
                </a:lnSpc>
                <a:spcBef>
                  <a:spcPts val="0"/>
                </a:spcBef>
                <a:spcAft>
                  <a:spcPts val="0"/>
                </a:spcAft>
                <a:buClr>
                  <a:srgbClr val="000000"/>
                </a:buClr>
                <a:buSzPts val="1200"/>
                <a:buFont typeface="Arial"/>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
        <p:cNvGrpSpPr/>
        <p:nvPr/>
      </p:nvGrpSpPr>
      <p:grpSpPr>
        <a:xfrm>
          <a:off x="0" y="0"/>
          <a:ext cx="0" cy="0"/>
          <a:chOff x="0" y="0"/>
          <a:chExt cx="0" cy="0"/>
        </a:xfrm>
      </p:grpSpPr>
      <p:sp>
        <p:nvSpPr>
          <p:cNvPr id="20" name="Google Shape;20;p20"/>
          <p:cNvSpPr/>
          <p:nvPr/>
        </p:nvSpPr>
        <p:spPr>
          <a:xfrm>
            <a:off x="0" y="-14107"/>
            <a:ext cx="9144000" cy="43859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20"/>
          <p:cNvSpPr txBox="1">
            <a:spLocks noGrp="1"/>
          </p:cNvSpPr>
          <p:nvPr>
            <p:ph type="title"/>
          </p:nvPr>
        </p:nvSpPr>
        <p:spPr>
          <a:xfrm>
            <a:off x="457200" y="972490"/>
            <a:ext cx="6400800" cy="1141001"/>
          </a:xfrm>
          <a:prstGeom prst="rect">
            <a:avLst/>
          </a:prstGeom>
          <a:noFill/>
          <a:ln>
            <a:noFill/>
          </a:ln>
        </p:spPr>
        <p:txBody>
          <a:bodyPr spcFirstLastPara="1" wrap="square" lIns="0" tIns="45700" rIns="0" bIns="45700" anchor="b" anchorCtr="0">
            <a:noAutofit/>
          </a:bodyPr>
          <a:lstStyle>
            <a:lvl1pPr lvl="0" algn="l">
              <a:lnSpc>
                <a:spcPct val="80000"/>
              </a:lnSpc>
              <a:spcBef>
                <a:spcPts val="0"/>
              </a:spcBef>
              <a:spcAft>
                <a:spcPts val="0"/>
              </a:spcAft>
              <a:buClr>
                <a:srgbClr val="FFFFFF"/>
              </a:buClr>
              <a:buSzPts val="5400"/>
              <a:buFont typeface="Calibri"/>
              <a:buNone/>
              <a:defRPr sz="5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457200" y="2286529"/>
            <a:ext cx="6597650" cy="746125"/>
          </a:xfrm>
          <a:prstGeom prst="rect">
            <a:avLst/>
          </a:prstGeom>
          <a:noFill/>
          <a:ln>
            <a:noFill/>
          </a:ln>
        </p:spPr>
        <p:txBody>
          <a:bodyPr spcFirstLastPara="1" wrap="square" lIns="0" tIns="45700" rIns="0" bIns="45700" anchor="t" anchorCtr="0">
            <a:noAutofit/>
          </a:bodyPr>
          <a:lstStyle>
            <a:lvl1pPr marL="457200" lvl="0" indent="-228600" algn="l">
              <a:lnSpc>
                <a:spcPct val="80000"/>
              </a:lnSpc>
              <a:spcBef>
                <a:spcPts val="1800"/>
              </a:spcBef>
              <a:spcAft>
                <a:spcPts val="0"/>
              </a:spcAft>
              <a:buSzPts val="3200"/>
              <a:buNone/>
              <a:defRPr sz="3200">
                <a:solidFill>
                  <a:srgbClr val="FDD809"/>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0"/>
          <p:cNvSpPr txBox="1">
            <a:spLocks noGrp="1"/>
          </p:cNvSpPr>
          <p:nvPr>
            <p:ph type="body" idx="2"/>
          </p:nvPr>
        </p:nvSpPr>
        <p:spPr>
          <a:xfrm>
            <a:off x="457200" y="3870325"/>
            <a:ext cx="5035550" cy="297677"/>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800"/>
              </a:spcBef>
              <a:spcAft>
                <a:spcPts val="0"/>
              </a:spcAft>
              <a:buSzPts val="1800"/>
              <a:buNone/>
              <a:defRPr sz="1800">
                <a:solidFill>
                  <a:srgbClr val="FFFFF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0"/>
          <p:cNvSpPr txBox="1">
            <a:spLocks noGrp="1"/>
          </p:cNvSpPr>
          <p:nvPr>
            <p:ph type="body" idx="3"/>
          </p:nvPr>
        </p:nvSpPr>
        <p:spPr>
          <a:xfrm>
            <a:off x="457200" y="5137133"/>
            <a:ext cx="3229648" cy="1459169"/>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800"/>
              </a:spcBef>
              <a:spcAft>
                <a:spcPts val="0"/>
              </a:spcAft>
              <a:buSzPts val="1800"/>
              <a:buNone/>
              <a:defRPr sz="1800">
                <a:solidFill>
                  <a:srgbClr val="7F7F7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20"/>
          <p:cNvSpPr/>
          <p:nvPr/>
        </p:nvSpPr>
        <p:spPr>
          <a:xfrm rot="10800000">
            <a:off x="7358302" y="-14108"/>
            <a:ext cx="1801089" cy="4385986"/>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2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82" name="Google Shape;82;p2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83"/>
        <p:cNvGrpSpPr/>
        <p:nvPr/>
      </p:nvGrpSpPr>
      <p:grpSpPr>
        <a:xfrm>
          <a:off x="0" y="0"/>
          <a:ext cx="0" cy="0"/>
          <a:chOff x="0" y="0"/>
          <a:chExt cx="0" cy="0"/>
        </a:xfrm>
      </p:grpSpPr>
      <p:sp>
        <p:nvSpPr>
          <p:cNvPr id="84" name="Google Shape;84;p30"/>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86" name="Google Shape;86;p30"/>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87" name="Google Shape;87;p30"/>
          <p:cNvSpPr>
            <a:spLocks noGrp="1"/>
          </p:cNvSpPr>
          <p:nvPr>
            <p:ph type="chart" idx="2"/>
          </p:nvPr>
        </p:nvSpPr>
        <p:spPr>
          <a:xfrm>
            <a:off x="457200" y="1555750"/>
            <a:ext cx="8229600" cy="430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91" name="Google Shape;91;p3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95" name="Google Shape;95;p3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6" name="Google Shape;96;p32"/>
          <p:cNvSpPr>
            <a:spLocks noGrp="1"/>
          </p:cNvSpPr>
          <p:nvPr>
            <p:ph type="pic" idx="2"/>
          </p:nvPr>
        </p:nvSpPr>
        <p:spPr>
          <a:xfrm>
            <a:off x="0" y="1216122"/>
            <a:ext cx="9144000" cy="4918364"/>
          </a:xfrm>
          <a:prstGeom prst="rect">
            <a:avLst/>
          </a:prstGeom>
          <a:solidFill>
            <a:srgbClr val="D1D3D4"/>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Images">
  <p:cSld name="2 Images">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00" name="Google Shape;100;p3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1" name="Google Shape;101;p33"/>
          <p:cNvSpPr>
            <a:spLocks noGrp="1"/>
          </p:cNvSpPr>
          <p:nvPr>
            <p:ph type="pic" idx="2"/>
          </p:nvPr>
        </p:nvSpPr>
        <p:spPr>
          <a:xfrm>
            <a:off x="0" y="1216122"/>
            <a:ext cx="4582583" cy="4918364"/>
          </a:xfrm>
          <a:prstGeom prst="rect">
            <a:avLst/>
          </a:prstGeom>
          <a:solidFill>
            <a:srgbClr val="D1D3D4"/>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33"/>
          <p:cNvSpPr>
            <a:spLocks noGrp="1"/>
          </p:cNvSpPr>
          <p:nvPr>
            <p:ph type="pic" idx="3"/>
          </p:nvPr>
        </p:nvSpPr>
        <p:spPr>
          <a:xfrm>
            <a:off x="4572000" y="1216122"/>
            <a:ext cx="4582583" cy="4918364"/>
          </a:xfrm>
          <a:prstGeom prst="rect">
            <a:avLst/>
          </a:prstGeom>
          <a:solidFill>
            <a:srgbClr val="D1D3D4"/>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3" name="Google Shape;103;p33"/>
          <p:cNvCxnSpPr/>
          <p:nvPr/>
        </p:nvCxnSpPr>
        <p:spPr>
          <a:xfrm>
            <a:off x="4572000" y="1216122"/>
            <a:ext cx="0" cy="4918364"/>
          </a:xfrm>
          <a:prstGeom prst="straightConnector1">
            <a:avLst/>
          </a:prstGeom>
          <a:noFill/>
          <a:ln w="25400" cap="flat" cmpd="sng">
            <a:solidFill>
              <a:srgbClr val="426480"/>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o Slide">
  <p:cSld name="Video Slide">
    <p:spTree>
      <p:nvGrpSpPr>
        <p:cNvPr id="1" name="Shape 104"/>
        <p:cNvGrpSpPr/>
        <p:nvPr/>
      </p:nvGrpSpPr>
      <p:grpSpPr>
        <a:xfrm>
          <a:off x="0" y="0"/>
          <a:ext cx="0" cy="0"/>
          <a:chOff x="0" y="0"/>
          <a:chExt cx="0" cy="0"/>
        </a:xfrm>
      </p:grpSpPr>
      <p:sp>
        <p:nvSpPr>
          <p:cNvPr id="105" name="Google Shape;105;p3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7" name="Google Shape;107;p34"/>
          <p:cNvSpPr txBox="1"/>
          <p:nvPr/>
        </p:nvSpPr>
        <p:spPr>
          <a:xfrm>
            <a:off x="6564644" y="6359525"/>
            <a:ext cx="1692771" cy="362076"/>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r>
              <a:rPr lang="fr-FR" sz="1000" baseline="0">
                <a:solidFill>
                  <a:srgbClr val="042B4A"/>
                </a:solidFill>
                <a:latin typeface="Calibri"/>
                <a:ea typeface="Calibri"/>
                <a:cs typeface="Calibri"/>
                <a:sym typeface="Calibri"/>
              </a:rPr>
              <a:t>MassHireFallRiverCareers.org</a:t>
            </a:r>
            <a:endParaRPr sz="1000" b="0" i="0" u="none" strike="noStrike" cap="none">
              <a:solidFill>
                <a:srgbClr val="042B4A"/>
              </a:solidFill>
              <a:latin typeface="Calibri"/>
              <a:ea typeface="Calibri"/>
              <a:cs typeface="Calibri"/>
              <a:sym typeface="Calibri"/>
            </a:endParaRPr>
          </a:p>
        </p:txBody>
      </p:sp>
      <p:cxnSp>
        <p:nvCxnSpPr>
          <p:cNvPr id="108" name="Google Shape;108;p3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9" name="Google Shape;109;p34"/>
          <p:cNvSpPr>
            <a:spLocks noGrp="1"/>
          </p:cNvSpPr>
          <p:nvPr>
            <p:ph type="media" idx="2"/>
          </p:nvPr>
        </p:nvSpPr>
        <p:spPr>
          <a:xfrm>
            <a:off x="0" y="1236663"/>
            <a:ext cx="9144000" cy="5621337"/>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32" name="Google Shape;32;p2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3" name="Google Shape;33;p22"/>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Content Boxes">
  <p:cSld name="2 Content Boxes">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37" name="Google Shape;37;p2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8" name="Google Shape;38;p23"/>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23"/>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43" name="Google Shape;43;p2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4" name="Google Shape;44;p24"/>
          <p:cNvSpPr txBox="1">
            <a:spLocks noGrp="1"/>
          </p:cNvSpPr>
          <p:nvPr>
            <p:ph type="body" idx="1"/>
          </p:nvPr>
        </p:nvSpPr>
        <p:spPr>
          <a:xfrm>
            <a:off x="457200" y="1446235"/>
            <a:ext cx="2601383" cy="45259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24"/>
          <p:cNvSpPr txBox="1">
            <a:spLocks noGrp="1"/>
          </p:cNvSpPr>
          <p:nvPr>
            <p:ph type="body" idx="2"/>
          </p:nvPr>
        </p:nvSpPr>
        <p:spPr>
          <a:xfrm>
            <a:off x="6085416" y="1446235"/>
            <a:ext cx="2601383" cy="45259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24"/>
          <p:cNvSpPr txBox="1">
            <a:spLocks noGrp="1"/>
          </p:cNvSpPr>
          <p:nvPr>
            <p:ph type="body" idx="3"/>
          </p:nvPr>
        </p:nvSpPr>
        <p:spPr>
          <a:xfrm>
            <a:off x="3276600" y="1446235"/>
            <a:ext cx="2601383" cy="45259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2 Content Boxes">
  <p:cSld name="1_2 Content Boxes">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50" name="Google Shape;50;p2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1" name="Google Shape;51;p25"/>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25"/>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 Content Boxes">
  <p:cSld name="4 Content Boxes">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56" name="Google Shape;56;p2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7" name="Google Shape;57;p26"/>
          <p:cNvSpPr txBox="1">
            <a:spLocks noGrp="1"/>
          </p:cNvSpPr>
          <p:nvPr>
            <p:ph type="body" idx="1"/>
          </p:nvPr>
        </p:nvSpPr>
        <p:spPr>
          <a:xfrm>
            <a:off x="457200" y="1446236"/>
            <a:ext cx="3987800"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26"/>
          <p:cNvSpPr txBox="1">
            <a:spLocks noGrp="1"/>
          </p:cNvSpPr>
          <p:nvPr>
            <p:ph type="body" idx="2"/>
          </p:nvPr>
        </p:nvSpPr>
        <p:spPr>
          <a:xfrm>
            <a:off x="457200" y="3820583"/>
            <a:ext cx="3987800"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26"/>
          <p:cNvSpPr txBox="1">
            <a:spLocks noGrp="1"/>
          </p:cNvSpPr>
          <p:nvPr>
            <p:ph type="body" idx="3"/>
          </p:nvPr>
        </p:nvSpPr>
        <p:spPr>
          <a:xfrm>
            <a:off x="4698999" y="1446236"/>
            <a:ext cx="3987799"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0" name="Google Shape;60;p26"/>
          <p:cNvSpPr txBox="1">
            <a:spLocks noGrp="1"/>
          </p:cNvSpPr>
          <p:nvPr>
            <p:ph type="body" idx="4"/>
          </p:nvPr>
        </p:nvSpPr>
        <p:spPr>
          <a:xfrm>
            <a:off x="4698999" y="3820583"/>
            <a:ext cx="3987799"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61"/>
        <p:cNvGrpSpPr/>
        <p:nvPr/>
      </p:nvGrpSpPr>
      <p:grpSpPr>
        <a:xfrm>
          <a:off x="0" y="0"/>
          <a:ext cx="0" cy="0"/>
          <a:chOff x="0" y="0"/>
          <a:chExt cx="0" cy="0"/>
        </a:xfrm>
      </p:grpSpPr>
      <p:sp>
        <p:nvSpPr>
          <p:cNvPr id="62" name="Google Shape;62;p27"/>
          <p:cNvSpPr txBox="1">
            <a:spLocks noGrp="1"/>
          </p:cNvSpPr>
          <p:nvPr>
            <p:ph type="body" idx="1"/>
          </p:nvPr>
        </p:nvSpPr>
        <p:spPr>
          <a:xfrm>
            <a:off x="457200" y="1463065"/>
            <a:ext cx="3881968" cy="494851"/>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3" name="Google Shape;63;p27"/>
          <p:cNvSpPr txBox="1">
            <a:spLocks noGrp="1"/>
          </p:cNvSpPr>
          <p:nvPr>
            <p:ph type="body" idx="2"/>
          </p:nvPr>
        </p:nvSpPr>
        <p:spPr>
          <a:xfrm>
            <a:off x="457200" y="2061479"/>
            <a:ext cx="3881967" cy="391071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4" name="Google Shape;64;p27"/>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66" name="Google Shape;66;p27"/>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67" name="Google Shape;67;p27"/>
          <p:cNvSpPr txBox="1">
            <a:spLocks noGrp="1"/>
          </p:cNvSpPr>
          <p:nvPr>
            <p:ph type="body" idx="3"/>
          </p:nvPr>
        </p:nvSpPr>
        <p:spPr>
          <a:xfrm>
            <a:off x="4804832" y="1463065"/>
            <a:ext cx="3881967" cy="494851"/>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8" name="Google Shape;68;p27"/>
          <p:cNvSpPr txBox="1">
            <a:spLocks noGrp="1"/>
          </p:cNvSpPr>
          <p:nvPr>
            <p:ph type="body" idx="4"/>
          </p:nvPr>
        </p:nvSpPr>
        <p:spPr>
          <a:xfrm>
            <a:off x="4804833" y="2061479"/>
            <a:ext cx="3881966" cy="391071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69"/>
        <p:cNvGrpSpPr/>
        <p:nvPr/>
      </p:nvGrpSpPr>
      <p:grpSpPr>
        <a:xfrm>
          <a:off x="0" y="0"/>
          <a:ext cx="0" cy="0"/>
          <a:chOff x="0" y="0"/>
          <a:chExt cx="0" cy="0"/>
        </a:xfrm>
      </p:grpSpPr>
      <p:sp>
        <p:nvSpPr>
          <p:cNvPr id="70" name="Google Shape;70;p28"/>
          <p:cNvSpPr txBox="1">
            <a:spLocks noGrp="1"/>
          </p:cNvSpPr>
          <p:nvPr>
            <p:ph type="body" idx="1"/>
          </p:nvPr>
        </p:nvSpPr>
        <p:spPr>
          <a:xfrm>
            <a:off x="457200" y="1463064"/>
            <a:ext cx="2559051" cy="759435"/>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 name="Google Shape;71;p28"/>
          <p:cNvSpPr txBox="1">
            <a:spLocks noGrp="1"/>
          </p:cNvSpPr>
          <p:nvPr>
            <p:ph type="body" idx="2"/>
          </p:nvPr>
        </p:nvSpPr>
        <p:spPr>
          <a:xfrm>
            <a:off x="457201" y="2328332"/>
            <a:ext cx="2559050" cy="364386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 name="Google Shape;72;p28"/>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74" name="Google Shape;74;p28"/>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5" name="Google Shape;75;p28"/>
          <p:cNvSpPr txBox="1">
            <a:spLocks noGrp="1"/>
          </p:cNvSpPr>
          <p:nvPr>
            <p:ph type="body" idx="3"/>
          </p:nvPr>
        </p:nvSpPr>
        <p:spPr>
          <a:xfrm>
            <a:off x="6127748" y="1463064"/>
            <a:ext cx="2559051" cy="759435"/>
          </a:xfrm>
          <a:prstGeom prst="rect">
            <a:avLst/>
          </a:prstGeom>
          <a:solidFill>
            <a:srgbClr val="7D3379"/>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6" name="Google Shape;76;p28"/>
          <p:cNvSpPr txBox="1">
            <a:spLocks noGrp="1"/>
          </p:cNvSpPr>
          <p:nvPr>
            <p:ph type="body" idx="4"/>
          </p:nvPr>
        </p:nvSpPr>
        <p:spPr>
          <a:xfrm>
            <a:off x="6127749" y="2328332"/>
            <a:ext cx="2559050" cy="364386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7" name="Google Shape;77;p28"/>
          <p:cNvSpPr txBox="1">
            <a:spLocks noGrp="1"/>
          </p:cNvSpPr>
          <p:nvPr>
            <p:ph type="body" idx="5"/>
          </p:nvPr>
        </p:nvSpPr>
        <p:spPr>
          <a:xfrm>
            <a:off x="3276600" y="1463064"/>
            <a:ext cx="2559051" cy="759435"/>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8" name="Google Shape;78;p28"/>
          <p:cNvSpPr txBox="1">
            <a:spLocks noGrp="1"/>
          </p:cNvSpPr>
          <p:nvPr>
            <p:ph type="body" idx="6"/>
          </p:nvPr>
        </p:nvSpPr>
        <p:spPr>
          <a:xfrm>
            <a:off x="3276601" y="2328332"/>
            <a:ext cx="2559050" cy="364386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0" y="1"/>
            <a:ext cx="9144000" cy="12271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3" name="Google Shape;13;p19"/>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55600"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4" name="Google Shape;14;p1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cxnSp>
        <p:nvCxnSpPr>
          <p:cNvPr id="15" name="Google Shape;15;p19"/>
          <p:cNvCxnSpPr/>
          <p:nvPr/>
        </p:nvCxnSpPr>
        <p:spPr>
          <a:xfrm>
            <a:off x="0" y="6200016"/>
            <a:ext cx="9144000" cy="0"/>
          </a:xfrm>
          <a:prstGeom prst="straightConnector1">
            <a:avLst/>
          </a:prstGeom>
          <a:noFill/>
          <a:ln w="12700" cap="flat" cmpd="sng">
            <a:solidFill>
              <a:schemeClr val="dk1"/>
            </a:solidFill>
            <a:prstDash val="solid"/>
            <a:round/>
            <a:headEnd type="none" w="sm" len="sm"/>
            <a:tailEnd type="none" w="sm" len="sm"/>
          </a:ln>
        </p:spPr>
      </p:cxnSp>
      <p:sp>
        <p:nvSpPr>
          <p:cNvPr id="16" name="Google Shape;16;p19"/>
          <p:cNvSpPr/>
          <p:nvPr/>
        </p:nvSpPr>
        <p:spPr>
          <a:xfrm>
            <a:off x="7926917" y="2"/>
            <a:ext cx="739678" cy="1217082"/>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9"/>
          <p:cNvSpPr/>
          <p:nvPr/>
        </p:nvSpPr>
        <p:spPr>
          <a:xfrm rot="10800000">
            <a:off x="8120302" y="-14108"/>
            <a:ext cx="1039087" cy="1241210"/>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19"/>
          <p:cNvPicPr preferRelativeResize="0"/>
          <p:nvPr/>
        </p:nvPicPr>
        <p:blipFill rotWithShape="1">
          <a:blip r:embed="rId17">
            <a:alphaModFix/>
          </a:blip>
          <a:srcRect l="1785" t="14556" r="3568" b="12388"/>
          <a:stretch/>
        </p:blipFill>
        <p:spPr>
          <a:xfrm>
            <a:off x="38501" y="6285297"/>
            <a:ext cx="2040556" cy="4716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
          <p:cNvSpPr/>
          <p:nvPr/>
        </p:nvSpPr>
        <p:spPr>
          <a:xfrm>
            <a:off x="125127" y="553225"/>
            <a:ext cx="8845617" cy="31700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fr-FR" sz="5000" b="1" baseline="0" dirty="0">
                <a:solidFill>
                  <a:schemeClr val="lt1"/>
                </a:solidFill>
                <a:latin typeface="Calibri"/>
                <a:ea typeface="Calibri"/>
                <a:cs typeface="Calibri"/>
                <a:sym typeface="Calibri"/>
              </a:rPr>
              <a:t>Bienvenue </a:t>
            </a:r>
            <a:r>
              <a:rPr lang="fr-FR" sz="5000" b="1" dirty="0" smtClean="0">
                <a:solidFill>
                  <a:schemeClr val="lt1"/>
                </a:solidFill>
                <a:latin typeface="Calibri"/>
                <a:ea typeface="Calibri"/>
                <a:cs typeface="Calibri"/>
                <a:sym typeface="Calibri"/>
              </a:rPr>
              <a:t>au cycle d</a:t>
            </a:r>
            <a:r>
              <a:rPr lang="fr-FR" sz="5000" b="1" baseline="0" dirty="0" smtClean="0">
                <a:solidFill>
                  <a:schemeClr val="lt1"/>
                </a:solidFill>
                <a:latin typeface="Calibri"/>
                <a:ea typeface="Calibri"/>
                <a:cs typeface="Calibri"/>
                <a:sym typeface="Calibri"/>
              </a:rPr>
              <a:t>’orientation sur les services </a:t>
            </a:r>
            <a:r>
              <a:rPr lang="fr-FR" sz="5000" b="1" baseline="0" dirty="0">
                <a:solidFill>
                  <a:schemeClr val="lt1"/>
                </a:solidFill>
                <a:latin typeface="Calibri"/>
                <a:ea typeface="Calibri"/>
                <a:cs typeface="Calibri"/>
                <a:sym typeface="Calibri"/>
              </a:rPr>
              <a:t>de réintégration et d’évaluation de </a:t>
            </a:r>
            <a:r>
              <a:rPr lang="fr-FR" sz="5000" b="1" baseline="0" dirty="0" smtClean="0">
                <a:solidFill>
                  <a:schemeClr val="lt1"/>
                </a:solidFill>
                <a:latin typeface="Calibri"/>
                <a:ea typeface="Calibri"/>
                <a:cs typeface="Calibri"/>
                <a:sym typeface="Calibri"/>
              </a:rPr>
              <a:t>l’éligibilité </a:t>
            </a:r>
            <a:r>
              <a:rPr lang="fr-FR" sz="5000" b="1" baseline="0" dirty="0">
                <a:solidFill>
                  <a:schemeClr val="lt1"/>
                </a:solidFill>
                <a:latin typeface="Calibri"/>
                <a:ea typeface="Calibri"/>
                <a:cs typeface="Calibri"/>
                <a:sym typeface="Calibri"/>
              </a:rPr>
              <a:t>(RESEA)</a:t>
            </a:r>
            <a:endParaRPr sz="5000" b="1" i="0" u="none" strike="noStrike" cap="none" dirty="0">
              <a:solidFill>
                <a:schemeClr val="lt1"/>
              </a:solidFill>
              <a:latin typeface="Calibri"/>
              <a:ea typeface="Calibri"/>
              <a:cs typeface="Calibri"/>
              <a:sym typeface="Calibri"/>
            </a:endParaRPr>
          </a:p>
        </p:txBody>
      </p:sp>
      <p:pic>
        <p:nvPicPr>
          <p:cNvPr id="116" name="Google Shape;116;p1"/>
          <p:cNvPicPr preferRelativeResize="0"/>
          <p:nvPr/>
        </p:nvPicPr>
        <p:blipFill rotWithShape="1">
          <a:blip r:embed="rId3">
            <a:alphaModFix/>
          </a:blip>
          <a:srcRect/>
          <a:stretch/>
        </p:blipFill>
        <p:spPr>
          <a:xfrm>
            <a:off x="4479532" y="5019792"/>
            <a:ext cx="4541178" cy="1359739"/>
          </a:xfrm>
          <a:prstGeom prst="rect">
            <a:avLst/>
          </a:prstGeom>
          <a:noFill/>
          <a:ln>
            <a:noFill/>
          </a:ln>
        </p:spPr>
      </p:pic>
      <p:pic>
        <p:nvPicPr>
          <p:cNvPr id="117" name="Google Shape;117;p1"/>
          <p:cNvPicPr preferRelativeResize="0"/>
          <p:nvPr/>
        </p:nvPicPr>
        <p:blipFill rotWithShape="1">
          <a:blip r:embed="rId4">
            <a:alphaModFix/>
          </a:blip>
          <a:srcRect/>
          <a:stretch/>
        </p:blipFill>
        <p:spPr>
          <a:xfrm>
            <a:off x="779388" y="4722947"/>
            <a:ext cx="2396638" cy="16565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8495aff0d0_0_36"/>
          <p:cNvSpPr txBox="1">
            <a:spLocks noGrp="1"/>
          </p:cNvSpPr>
          <p:nvPr>
            <p:ph type="title"/>
          </p:nvPr>
        </p:nvSpPr>
        <p:spPr>
          <a:xfrm>
            <a:off x="0" y="76189"/>
            <a:ext cx="9144000" cy="954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fr-FR" b="1" baseline="0" dirty="0"/>
              <a:t>Le but d’utiliser</a:t>
            </a:r>
            <a:endParaRPr b="1" dirty="0"/>
          </a:p>
          <a:p>
            <a:pPr marL="0" lvl="0" indent="0" algn="ctr" rtl="0">
              <a:lnSpc>
                <a:spcPct val="90000"/>
              </a:lnSpc>
              <a:spcBef>
                <a:spcPts val="0"/>
              </a:spcBef>
              <a:spcAft>
                <a:spcPts val="0"/>
              </a:spcAft>
              <a:buSzPts val="1800"/>
              <a:buNone/>
            </a:pPr>
            <a:r>
              <a:rPr lang="fr-FR" b="1" dirty="0" smtClean="0"/>
              <a:t>l</a:t>
            </a:r>
            <a:r>
              <a:rPr lang="fr-FR" b="1" baseline="0" dirty="0" smtClean="0"/>
              <a:t>’Informations </a:t>
            </a:r>
            <a:r>
              <a:rPr lang="fr-FR" b="1" baseline="0" dirty="0"/>
              <a:t>sur le marché du travail (IMT)</a:t>
            </a:r>
            <a:endParaRPr b="1" dirty="0"/>
          </a:p>
        </p:txBody>
      </p:sp>
      <p:sp>
        <p:nvSpPr>
          <p:cNvPr id="189" name="Google Shape;189;g8495aff0d0_0_36"/>
          <p:cNvSpPr txBox="1">
            <a:spLocks noGrp="1"/>
          </p:cNvSpPr>
          <p:nvPr>
            <p:ph type="body" idx="1"/>
          </p:nvPr>
        </p:nvSpPr>
        <p:spPr>
          <a:xfrm>
            <a:off x="302100" y="1406300"/>
            <a:ext cx="8728200" cy="450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fr-FR" sz="2200" b="1" baseline="0" dirty="0"/>
              <a:t>En quoi consiste l’IMT ?</a:t>
            </a:r>
            <a:endParaRPr sz="2200" b="1" dirty="0"/>
          </a:p>
          <a:p>
            <a:pPr marL="0" lvl="0" indent="0" algn="l" rtl="0">
              <a:lnSpc>
                <a:spcPct val="100000"/>
              </a:lnSpc>
              <a:spcBef>
                <a:spcPts val="0"/>
              </a:spcBef>
              <a:spcAft>
                <a:spcPts val="0"/>
              </a:spcAft>
              <a:buSzPts val="1800"/>
              <a:buNone/>
            </a:pPr>
            <a:r>
              <a:rPr lang="fr-FR" sz="2200" baseline="0" dirty="0" smtClean="0"/>
              <a:t>L’IMT </a:t>
            </a:r>
            <a:r>
              <a:rPr lang="fr-FR" sz="2200" baseline="0" dirty="0"/>
              <a:t>est la recherche du marché du travail </a:t>
            </a:r>
            <a:r>
              <a:rPr lang="fr-FR" sz="2200" baseline="0" dirty="0" smtClean="0"/>
              <a:t>en vue de comprendre </a:t>
            </a:r>
            <a:r>
              <a:rPr lang="fr-FR" sz="2200" baseline="0" dirty="0"/>
              <a:t>où se situe votre emploi au sein du marché de l’emploi.  </a:t>
            </a:r>
            <a:endParaRPr sz="2200" dirty="0"/>
          </a:p>
          <a:p>
            <a:pPr marL="0" lvl="0" indent="0" algn="l" rtl="0">
              <a:lnSpc>
                <a:spcPct val="100000"/>
              </a:lnSpc>
              <a:spcBef>
                <a:spcPts val="0"/>
              </a:spcBef>
              <a:spcAft>
                <a:spcPts val="0"/>
              </a:spcAft>
              <a:buSzPts val="1800"/>
              <a:buNone/>
            </a:pPr>
            <a:endParaRPr lang="en-US" sz="2200" b="1" dirty="0"/>
          </a:p>
          <a:p>
            <a:pPr marL="0" lvl="0" indent="0" algn="l" rtl="0">
              <a:lnSpc>
                <a:spcPct val="100000"/>
              </a:lnSpc>
              <a:spcBef>
                <a:spcPts val="0"/>
              </a:spcBef>
              <a:spcAft>
                <a:spcPts val="0"/>
              </a:spcAft>
              <a:buSzPts val="1800"/>
              <a:buNone/>
            </a:pPr>
            <a:r>
              <a:rPr lang="fr-FR" sz="2200" b="1" baseline="0" dirty="0"/>
              <a:t>Pourquoi utiliser l’IMT dans le cadre de ma recherche d’un emploi ?</a:t>
            </a:r>
            <a:endParaRPr sz="2200" b="1" dirty="0"/>
          </a:p>
          <a:p>
            <a:pPr marL="0" lvl="0" indent="0" algn="l" rtl="0">
              <a:lnSpc>
                <a:spcPct val="100000"/>
              </a:lnSpc>
              <a:spcBef>
                <a:spcPts val="0"/>
              </a:spcBef>
              <a:spcAft>
                <a:spcPts val="0"/>
              </a:spcAft>
              <a:buSzPts val="1800"/>
              <a:buNone/>
            </a:pPr>
            <a:r>
              <a:rPr lang="fr-FR" sz="2200" baseline="0" dirty="0"/>
              <a:t>Elle apporte une réponse aux questions </a:t>
            </a:r>
            <a:r>
              <a:rPr lang="fr-FR" sz="2200" baseline="0" dirty="0" smtClean="0"/>
              <a:t>en vous permettant de prendre de </a:t>
            </a:r>
            <a:r>
              <a:rPr lang="fr-FR" sz="2200" baseline="0" dirty="0"/>
              <a:t>meilleures décisions, des décisions plus éclairées.</a:t>
            </a:r>
            <a:endParaRPr sz="2200" dirty="0"/>
          </a:p>
          <a:p>
            <a:pPr marL="0" lvl="0" indent="0" algn="l" rtl="0">
              <a:lnSpc>
                <a:spcPct val="100000"/>
              </a:lnSpc>
              <a:spcBef>
                <a:spcPts val="0"/>
              </a:spcBef>
              <a:spcAft>
                <a:spcPts val="0"/>
              </a:spcAft>
              <a:buSzPts val="1800"/>
              <a:buNone/>
            </a:pPr>
            <a:endParaRPr sz="2200" dirty="0"/>
          </a:p>
          <a:p>
            <a:pPr marL="0" lvl="0" indent="0" algn="l" rtl="0">
              <a:lnSpc>
                <a:spcPct val="100000"/>
              </a:lnSpc>
              <a:spcBef>
                <a:spcPts val="0"/>
              </a:spcBef>
              <a:spcAft>
                <a:spcPts val="0"/>
              </a:spcAft>
              <a:buSzPts val="1800"/>
              <a:buNone/>
            </a:pPr>
            <a:r>
              <a:rPr lang="fr-FR" sz="2200" baseline="0" dirty="0"/>
              <a:t>L’IMT peut vous aider à évaluer vos connaissances, vos compétences, vos aptitudes, vos valeurs et vos intérêts afin de vous accompagner tout au long du processus de recherche d’un emploi.</a:t>
            </a:r>
            <a:endParaRPr sz="2200" dirty="0"/>
          </a:p>
          <a:p>
            <a:pPr marL="0" lvl="0" indent="0" algn="l" rtl="0">
              <a:lnSpc>
                <a:spcPct val="100000"/>
              </a:lnSpc>
              <a:spcBef>
                <a:spcPts val="0"/>
              </a:spcBef>
              <a:spcAft>
                <a:spcPts val="0"/>
              </a:spcAft>
              <a:buSzPts val="1800"/>
              <a:buNone/>
            </a:pPr>
            <a:endParaRPr sz="2100" dirty="0"/>
          </a:p>
          <a:p>
            <a:pPr marL="0" lvl="0" indent="0" algn="l" rtl="0">
              <a:lnSpc>
                <a:spcPct val="100000"/>
              </a:lnSpc>
              <a:spcBef>
                <a:spcPts val="0"/>
              </a:spcBef>
              <a:spcAft>
                <a:spcPts val="0"/>
              </a:spcAft>
              <a:buClr>
                <a:schemeClr val="accent6"/>
              </a:buClr>
              <a:buSzPts val="1100"/>
              <a:buFont typeface="Arial"/>
              <a:buNone/>
            </a:pPr>
            <a:endParaRPr sz="2200" dirty="0"/>
          </a:p>
        </p:txBody>
      </p:sp>
      <p:pic>
        <p:nvPicPr>
          <p:cNvPr id="190" name="Google Shape;190;g8495aff0d0_0_36"/>
          <p:cNvPicPr preferRelativeResize="0"/>
          <p:nvPr/>
        </p:nvPicPr>
        <p:blipFill rotWithShape="1">
          <a:blip r:embed="rId3">
            <a:alphaModFix/>
          </a:blip>
          <a:srcRect/>
          <a:stretch/>
        </p:blipFill>
        <p:spPr>
          <a:xfrm>
            <a:off x="7304750" y="5110744"/>
            <a:ext cx="1839250" cy="12900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495aff0d0_2_6"/>
          <p:cNvSpPr txBox="1">
            <a:spLocks noGrp="1"/>
          </p:cNvSpPr>
          <p:nvPr>
            <p:ph type="title"/>
          </p:nvPr>
        </p:nvSpPr>
        <p:spPr>
          <a:xfrm>
            <a:off x="268941" y="118925"/>
            <a:ext cx="8875059" cy="954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fr-FR" b="1" baseline="0" dirty="0"/>
              <a:t>Les questions auxquelles répond l’IMT</a:t>
            </a:r>
            <a:endParaRPr b="1" dirty="0"/>
          </a:p>
        </p:txBody>
      </p:sp>
      <p:sp>
        <p:nvSpPr>
          <p:cNvPr id="197" name="Google Shape;197;g8495aff0d0_2_6"/>
          <p:cNvSpPr txBox="1">
            <a:spLocks noGrp="1"/>
          </p:cNvSpPr>
          <p:nvPr>
            <p:ph type="body" idx="1"/>
          </p:nvPr>
        </p:nvSpPr>
        <p:spPr>
          <a:xfrm>
            <a:off x="160800" y="1382925"/>
            <a:ext cx="8822400" cy="45759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1100"/>
              <a:buFont typeface="Arial"/>
              <a:buNone/>
            </a:pPr>
            <a:r>
              <a:rPr lang="fr-FR" sz="2300" b="1" baseline="0" dirty="0" smtClean="0">
                <a:solidFill>
                  <a:srgbClr val="002060"/>
                </a:solidFill>
              </a:rPr>
              <a:t>Comment l’information sur le marché du travail (IMT) peut-elle m’aider dans le cadre de ma recherche </a:t>
            </a:r>
            <a:r>
              <a:rPr lang="fr-FR" sz="2300" b="1" baseline="0" dirty="0" smtClean="0">
                <a:solidFill>
                  <a:srgbClr val="002060"/>
                </a:solidFill>
              </a:rPr>
              <a:t>d’un emploi</a:t>
            </a:r>
            <a:r>
              <a:rPr lang="fr-FR" sz="2300" b="1" baseline="0" dirty="0" smtClean="0">
                <a:solidFill>
                  <a:srgbClr val="002060"/>
                </a:solidFill>
              </a:rPr>
              <a:t> ?</a:t>
            </a:r>
          </a:p>
          <a:p>
            <a:pPr marL="0" lvl="0" indent="0" algn="l" rtl="0">
              <a:lnSpc>
                <a:spcPct val="100000"/>
              </a:lnSpc>
              <a:spcBef>
                <a:spcPts val="0"/>
              </a:spcBef>
              <a:spcAft>
                <a:spcPts val="0"/>
              </a:spcAft>
              <a:buClr>
                <a:schemeClr val="accent6"/>
              </a:buClr>
              <a:buSzPts val="1100"/>
              <a:buFont typeface="Arial"/>
              <a:buNone/>
            </a:pPr>
            <a:endParaRPr sz="1200" dirty="0" smtClean="0"/>
          </a:p>
          <a:p>
            <a:pPr marL="457200" lvl="0" indent="-342900" algn="l" rtl="0">
              <a:lnSpc>
                <a:spcPct val="100000"/>
              </a:lnSpc>
              <a:spcBef>
                <a:spcPts val="0"/>
              </a:spcBef>
              <a:spcAft>
                <a:spcPts val="0"/>
              </a:spcAft>
              <a:buSzPts val="1800"/>
              <a:buChar char="●"/>
            </a:pPr>
            <a:r>
              <a:rPr lang="fr-FR" sz="2300" baseline="0" dirty="0" smtClean="0">
                <a:solidFill>
                  <a:srgbClr val="002060"/>
                </a:solidFill>
              </a:rPr>
              <a:t>Identifier les informations sur les compétences et le salaire </a:t>
            </a:r>
            <a:endParaRPr sz="2300" dirty="0" smtClean="0">
              <a:solidFill>
                <a:srgbClr val="002060"/>
              </a:solidFill>
            </a:endParaRPr>
          </a:p>
          <a:p>
            <a:pPr marL="457200" lvl="0" indent="-342900" algn="l" rtl="0">
              <a:lnSpc>
                <a:spcPct val="90000"/>
              </a:lnSpc>
              <a:spcBef>
                <a:spcPts val="0"/>
              </a:spcBef>
              <a:spcAft>
                <a:spcPts val="0"/>
              </a:spcAft>
              <a:buSzPts val="1800"/>
              <a:buChar char="●"/>
            </a:pPr>
            <a:r>
              <a:rPr lang="fr-FR" sz="2300" baseline="0" dirty="0" smtClean="0">
                <a:solidFill>
                  <a:srgbClr val="002060"/>
                </a:solidFill>
              </a:rPr>
              <a:t>Connaître les emplois dont la demande est croissante ou en déclin</a:t>
            </a:r>
            <a:endParaRPr sz="2300" dirty="0" smtClean="0">
              <a:solidFill>
                <a:srgbClr val="002060"/>
              </a:solidFill>
            </a:endParaRPr>
          </a:p>
          <a:p>
            <a:pPr marL="457200" lvl="0" indent="-342900" algn="l" rtl="0">
              <a:lnSpc>
                <a:spcPct val="90000"/>
              </a:lnSpc>
              <a:spcBef>
                <a:spcPts val="0"/>
              </a:spcBef>
              <a:spcAft>
                <a:spcPts val="0"/>
              </a:spcAft>
              <a:buSzPts val="1800"/>
              <a:buChar char="●"/>
            </a:pPr>
            <a:r>
              <a:rPr lang="fr-FR" sz="2300" baseline="0" dirty="0" smtClean="0">
                <a:solidFill>
                  <a:srgbClr val="002060"/>
                </a:solidFill>
              </a:rPr>
              <a:t>Comprendre les connaissances, les compétences et les capacités nécessaires à l’emploi</a:t>
            </a:r>
            <a:endParaRPr sz="2300" dirty="0" smtClean="0">
              <a:solidFill>
                <a:srgbClr val="002060"/>
              </a:solidFill>
            </a:endParaRPr>
          </a:p>
          <a:p>
            <a:pPr marL="457200" lvl="0" indent="-342900" algn="l" rtl="0">
              <a:lnSpc>
                <a:spcPct val="90000"/>
              </a:lnSpc>
              <a:spcBef>
                <a:spcPts val="0"/>
              </a:spcBef>
              <a:spcAft>
                <a:spcPts val="0"/>
              </a:spcAft>
              <a:buSzPts val="1800"/>
              <a:buChar char="●"/>
            </a:pPr>
            <a:r>
              <a:rPr lang="fr-FR" sz="2300" baseline="0" dirty="0" smtClean="0">
                <a:solidFill>
                  <a:srgbClr val="002060"/>
                </a:solidFill>
              </a:rPr>
              <a:t>Identifier les programmes de formation professionnelle</a:t>
            </a:r>
            <a:endParaRPr sz="2300" dirty="0" smtClean="0">
              <a:solidFill>
                <a:srgbClr val="002060"/>
              </a:solidFill>
            </a:endParaRPr>
          </a:p>
          <a:p>
            <a:pPr marL="457200" lvl="0" indent="-342900" algn="l" rtl="0">
              <a:lnSpc>
                <a:spcPct val="90000"/>
              </a:lnSpc>
              <a:spcBef>
                <a:spcPts val="0"/>
              </a:spcBef>
              <a:spcAft>
                <a:spcPts val="0"/>
              </a:spcAft>
              <a:buSzPts val="1800"/>
              <a:buChar char="●"/>
            </a:pPr>
            <a:r>
              <a:rPr lang="fr-FR" sz="2300" baseline="0" dirty="0" smtClean="0">
                <a:solidFill>
                  <a:srgbClr val="002060"/>
                </a:solidFill>
              </a:rPr>
              <a:t>Préparer un curriculum vitae</a:t>
            </a:r>
          </a:p>
          <a:p>
            <a:pPr marL="457200" lvl="0" indent="-342900" algn="l" rtl="0">
              <a:lnSpc>
                <a:spcPct val="90000"/>
              </a:lnSpc>
              <a:spcBef>
                <a:spcPts val="0"/>
              </a:spcBef>
              <a:spcAft>
                <a:spcPts val="0"/>
              </a:spcAft>
              <a:buSzPts val="1800"/>
              <a:buChar char="●"/>
            </a:pPr>
            <a:endParaRPr lang="en-US" sz="2300" dirty="0" smtClean="0">
              <a:solidFill>
                <a:srgbClr val="002060"/>
              </a:solidFill>
            </a:endParaRPr>
          </a:p>
          <a:p>
            <a:pPr marL="114300" indent="0">
              <a:spcBef>
                <a:spcPts val="0"/>
              </a:spcBef>
              <a:buNone/>
            </a:pPr>
            <a:r>
              <a:rPr lang="fr-FR" sz="2300" b="1" baseline="0" dirty="0" smtClean="0">
                <a:solidFill>
                  <a:schemeClr val="bg2"/>
                </a:solidFill>
              </a:rPr>
              <a:t>Les outils de l’IMT </a:t>
            </a:r>
            <a:r>
              <a:rPr lang="fr-FR" sz="2300" baseline="0" dirty="0" smtClean="0">
                <a:solidFill>
                  <a:schemeClr val="bg2"/>
                </a:solidFill>
              </a:rPr>
              <a:t>:</a:t>
            </a:r>
          </a:p>
          <a:p>
            <a:pPr marL="457200" lvl="0" indent="-342900" algn="l" rtl="0">
              <a:lnSpc>
                <a:spcPct val="90000"/>
              </a:lnSpc>
              <a:spcBef>
                <a:spcPts val="0"/>
              </a:spcBef>
              <a:spcAft>
                <a:spcPts val="0"/>
              </a:spcAft>
              <a:buSzPts val="1800"/>
              <a:buChar char="●"/>
            </a:pPr>
            <a:r>
              <a:rPr lang="fr-FR" sz="2300" baseline="0" dirty="0" err="1" smtClean="0">
                <a:solidFill>
                  <a:schemeClr val="bg2"/>
                </a:solidFill>
              </a:rPr>
              <a:t>MassCIS</a:t>
            </a:r>
            <a:endParaRPr lang="en-US" sz="2300" dirty="0" smtClean="0">
              <a:solidFill>
                <a:schemeClr val="bg2"/>
              </a:solidFill>
            </a:endParaRPr>
          </a:p>
          <a:p>
            <a:pPr marL="457200" lvl="0" indent="-342900" algn="l" rtl="0">
              <a:lnSpc>
                <a:spcPct val="90000"/>
              </a:lnSpc>
              <a:spcBef>
                <a:spcPts val="0"/>
              </a:spcBef>
              <a:spcAft>
                <a:spcPts val="0"/>
              </a:spcAft>
              <a:buSzPts val="1800"/>
              <a:buChar char="●"/>
            </a:pPr>
            <a:r>
              <a:rPr lang="fr-FR" sz="2300" baseline="0" dirty="0" smtClean="0">
                <a:solidFill>
                  <a:schemeClr val="bg2"/>
                </a:solidFill>
              </a:rPr>
              <a:t>O*Net</a:t>
            </a:r>
            <a:endParaRPr lang="en-US" sz="2300" dirty="0" smtClean="0">
              <a:solidFill>
                <a:schemeClr val="bg2"/>
              </a:solidFill>
            </a:endParaRPr>
          </a:p>
          <a:p>
            <a:pPr marL="114300" lvl="0" indent="0" algn="l" rtl="0">
              <a:lnSpc>
                <a:spcPct val="90000"/>
              </a:lnSpc>
              <a:spcBef>
                <a:spcPts val="0"/>
              </a:spcBef>
              <a:spcAft>
                <a:spcPts val="0"/>
              </a:spcAft>
              <a:buSzPts val="1800"/>
              <a:buNone/>
            </a:pPr>
            <a:endParaRPr lang="en-US" sz="2600" dirty="0">
              <a:solidFill>
                <a:srgbClr val="002060"/>
              </a:solidFill>
            </a:endParaRPr>
          </a:p>
        </p:txBody>
      </p:sp>
      <p:pic>
        <p:nvPicPr>
          <p:cNvPr id="198" name="Google Shape;198;g8495aff0d0_2_6"/>
          <p:cNvPicPr preferRelativeResize="0"/>
          <p:nvPr/>
        </p:nvPicPr>
        <p:blipFill rotWithShape="1">
          <a:blip r:embed="rId3">
            <a:alphaModFix/>
          </a:blip>
          <a:srcRect/>
          <a:stretch/>
        </p:blipFill>
        <p:spPr>
          <a:xfrm>
            <a:off x="5534137" y="4055806"/>
            <a:ext cx="2476500" cy="16665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a:spLocks noGrp="1"/>
          </p:cNvSpPr>
          <p:nvPr>
            <p:ph type="title"/>
          </p:nvPr>
        </p:nvSpPr>
        <p:spPr>
          <a:xfrm>
            <a:off x="2770094" y="139614"/>
            <a:ext cx="3886200" cy="9543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000"/>
              <a:buFont typeface="Calibri"/>
              <a:buNone/>
            </a:pPr>
            <a:r>
              <a:rPr lang="fr-FR" sz="4000" b="1" baseline="0" dirty="0"/>
              <a:t>Curriculum vitae</a:t>
            </a:r>
            <a:endParaRPr sz="4000" b="1" dirty="0"/>
          </a:p>
        </p:txBody>
      </p:sp>
      <p:pic>
        <p:nvPicPr>
          <p:cNvPr id="204" name="Google Shape;204;p11" descr="engineering resumes Resume Example | Resume.com"/>
          <p:cNvPicPr preferRelativeResize="0"/>
          <p:nvPr/>
        </p:nvPicPr>
        <p:blipFill rotWithShape="1">
          <a:blip r:embed="rId3">
            <a:alphaModFix/>
          </a:blip>
          <a:srcRect/>
          <a:stretch/>
        </p:blipFill>
        <p:spPr>
          <a:xfrm>
            <a:off x="748088" y="1322614"/>
            <a:ext cx="3831287" cy="4816929"/>
          </a:xfrm>
          <a:prstGeom prst="rect">
            <a:avLst/>
          </a:prstGeom>
          <a:noFill/>
          <a:ln w="22225" cap="flat" cmpd="sng">
            <a:solidFill>
              <a:schemeClr val="accent6"/>
            </a:solidFill>
            <a:prstDash val="solid"/>
            <a:round/>
            <a:headEnd type="none" w="sm" len="sm"/>
            <a:tailEnd type="none" w="sm" len="sm"/>
          </a:ln>
        </p:spPr>
      </p:pic>
      <p:pic>
        <p:nvPicPr>
          <p:cNvPr id="205" name="Google Shape;205;p11" descr="Resumes and Word Clouds – Get Creative! – Speed Up My Job Search"/>
          <p:cNvPicPr preferRelativeResize="0"/>
          <p:nvPr/>
        </p:nvPicPr>
        <p:blipFill rotWithShape="1">
          <a:blip r:embed="rId4">
            <a:alphaModFix/>
          </a:blip>
          <a:srcRect l="1690" t="3166" r="1882" b="3367"/>
          <a:stretch/>
        </p:blipFill>
        <p:spPr>
          <a:xfrm>
            <a:off x="5134708" y="1981200"/>
            <a:ext cx="3727938" cy="26025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a:spLocks noGrp="1"/>
          </p:cNvSpPr>
          <p:nvPr>
            <p:ph type="title"/>
          </p:nvPr>
        </p:nvSpPr>
        <p:spPr>
          <a:xfrm>
            <a:off x="268941" y="131744"/>
            <a:ext cx="8633012"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000"/>
              <a:buFont typeface="Calibri"/>
              <a:buNone/>
            </a:pPr>
            <a:r>
              <a:rPr lang="fr-FR" sz="3800" b="1" baseline="0" dirty="0"/>
              <a:t>Registre d’activités de recherche d’emploi</a:t>
            </a:r>
            <a:endParaRPr sz="3800" b="1" dirty="0"/>
          </a:p>
        </p:txBody>
      </p:sp>
      <p:pic>
        <p:nvPicPr>
          <p:cNvPr id="211" name="Google Shape;211;p12"/>
          <p:cNvPicPr preferRelativeResize="0"/>
          <p:nvPr/>
        </p:nvPicPr>
        <p:blipFill rotWithShape="1">
          <a:blip r:embed="rId3">
            <a:alphaModFix/>
          </a:blip>
          <a:srcRect/>
          <a:stretch/>
        </p:blipFill>
        <p:spPr>
          <a:xfrm>
            <a:off x="324465" y="1356852"/>
            <a:ext cx="8539316" cy="47932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title"/>
          </p:nvPr>
        </p:nvSpPr>
        <p:spPr>
          <a:xfrm>
            <a:off x="174812" y="130753"/>
            <a:ext cx="8794375" cy="9543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alibri"/>
              <a:buNone/>
            </a:pPr>
            <a:r>
              <a:rPr lang="fr-FR" b="1" baseline="0" dirty="0"/>
              <a:t>Questionnaire sur l’évaluation de l’éligibilité aux prestations d’assurance-chômage</a:t>
            </a:r>
            <a:endParaRPr b="1" dirty="0"/>
          </a:p>
        </p:txBody>
      </p:sp>
      <p:pic>
        <p:nvPicPr>
          <p:cNvPr id="218" name="Google Shape;218;p13"/>
          <p:cNvPicPr preferRelativeResize="0"/>
          <p:nvPr/>
        </p:nvPicPr>
        <p:blipFill rotWithShape="1">
          <a:blip r:embed="rId3">
            <a:alphaModFix/>
          </a:blip>
          <a:srcRect/>
          <a:stretch/>
        </p:blipFill>
        <p:spPr>
          <a:xfrm>
            <a:off x="162232" y="1371600"/>
            <a:ext cx="8790039" cy="47194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414050" y="107450"/>
            <a:ext cx="7912200" cy="1002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Calibri"/>
              <a:buNone/>
            </a:pPr>
            <a:r>
              <a:rPr lang="fr-FR" sz="3500" b="1" baseline="0" dirty="0">
                <a:solidFill>
                  <a:schemeClr val="lt1"/>
                </a:solidFill>
              </a:rPr>
              <a:t>Activités et ateliers</a:t>
            </a:r>
            <a:r>
              <a:rPr lang="en-US" sz="3500" b="1" dirty="0">
                <a:solidFill>
                  <a:schemeClr val="lt1"/>
                </a:solidFill>
              </a:rPr>
              <a:t/>
            </a:r>
            <a:br>
              <a:rPr lang="en-US" sz="3500" b="1" dirty="0">
                <a:solidFill>
                  <a:schemeClr val="lt1"/>
                </a:solidFill>
              </a:rPr>
            </a:br>
            <a:r>
              <a:rPr lang="fr-FR" sz="3500" b="1" baseline="0" dirty="0">
                <a:solidFill>
                  <a:schemeClr val="lt1"/>
                </a:solidFill>
              </a:rPr>
              <a:t>du centre de carrière</a:t>
            </a:r>
            <a:endParaRPr sz="3500" b="1" dirty="0">
              <a:solidFill>
                <a:schemeClr val="lt1"/>
              </a:solidFill>
            </a:endParaRPr>
          </a:p>
        </p:txBody>
      </p:sp>
      <p:sp>
        <p:nvSpPr>
          <p:cNvPr id="224" name="Google Shape;224;p14"/>
          <p:cNvSpPr txBox="1"/>
          <p:nvPr/>
        </p:nvSpPr>
        <p:spPr>
          <a:xfrm>
            <a:off x="5150950" y="1336226"/>
            <a:ext cx="3627300" cy="120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fr-FR" sz="2000" b="1" baseline="0" dirty="0">
                <a:solidFill>
                  <a:srgbClr val="002060"/>
                </a:solidFill>
                <a:latin typeface="Arial"/>
                <a:ea typeface="Arial"/>
                <a:cs typeface="Arial"/>
                <a:sym typeface="Arial"/>
              </a:rPr>
              <a:t>Curriculum vitae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dirty="0" smtClean="0">
                <a:solidFill>
                  <a:srgbClr val="002060"/>
                </a:solidFill>
                <a:latin typeface="Arial"/>
                <a:ea typeface="Arial"/>
                <a:cs typeface="Arial"/>
                <a:sym typeface="Arial"/>
              </a:rPr>
              <a:t>Création</a:t>
            </a:r>
            <a:r>
              <a:rPr lang="fr-FR" sz="2000" dirty="0" smtClean="0">
                <a:solidFill>
                  <a:srgbClr val="002060"/>
                </a:solidFill>
                <a:latin typeface="Arial"/>
                <a:ea typeface="Arial"/>
                <a:cs typeface="Arial"/>
                <a:sym typeface="Arial"/>
              </a:rPr>
              <a:t> d’</a:t>
            </a:r>
            <a:r>
              <a:rPr lang="fr-FR" sz="2000" baseline="0" dirty="0" smtClean="0">
                <a:solidFill>
                  <a:srgbClr val="002060"/>
                </a:solidFill>
                <a:latin typeface="Arial"/>
                <a:ea typeface="Arial"/>
                <a:cs typeface="Arial"/>
                <a:sym typeface="Arial"/>
              </a:rPr>
              <a:t>un </a:t>
            </a:r>
            <a:r>
              <a:rPr lang="fr-FR" sz="2000" dirty="0" smtClean="0">
                <a:solidFill>
                  <a:srgbClr val="002060"/>
                </a:solidFill>
              </a:rPr>
              <a:t>CV</a:t>
            </a:r>
            <a:endParaRPr sz="140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dirty="0">
                <a:solidFill>
                  <a:srgbClr val="002060"/>
                </a:solidFill>
                <a:latin typeface="Arial"/>
                <a:ea typeface="Arial"/>
                <a:cs typeface="Arial"/>
                <a:sym typeface="Arial"/>
              </a:rPr>
              <a:t>Lettres de présentation</a:t>
            </a:r>
            <a:endParaRPr sz="1400" b="0" i="0" u="none" strike="noStrike" cap="none" dirty="0">
              <a:solidFill>
                <a:srgbClr val="FF0000"/>
              </a:solidFill>
              <a:latin typeface="Arial"/>
              <a:ea typeface="Arial"/>
              <a:cs typeface="Arial"/>
              <a:sym typeface="Arial"/>
            </a:endParaRPr>
          </a:p>
        </p:txBody>
      </p:sp>
      <p:sp>
        <p:nvSpPr>
          <p:cNvPr id="225" name="Google Shape;225;p14"/>
          <p:cNvSpPr txBox="1"/>
          <p:nvPr/>
        </p:nvSpPr>
        <p:spPr>
          <a:xfrm>
            <a:off x="263913" y="1336228"/>
            <a:ext cx="3933825" cy="19073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fr-FR" sz="2000" b="1" baseline="0">
                <a:solidFill>
                  <a:srgbClr val="002060"/>
                </a:solidFill>
                <a:latin typeface="Arial"/>
                <a:ea typeface="Arial"/>
                <a:cs typeface="Arial"/>
                <a:sym typeface="Arial"/>
              </a:rPr>
              <a:t>Évaluations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a:solidFill>
                  <a:srgbClr val="002060"/>
                </a:solidFill>
                <a:latin typeface="Arial"/>
                <a:ea typeface="Arial"/>
                <a:cs typeface="Arial"/>
                <a:sym typeface="Arial"/>
              </a:rPr>
              <a:t>Identifier les compétences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a:solidFill>
                  <a:srgbClr val="002060"/>
                </a:solidFill>
                <a:latin typeface="Arial"/>
                <a:ea typeface="Arial"/>
                <a:cs typeface="Arial"/>
                <a:sym typeface="Arial"/>
              </a:rPr>
              <a:t>WorkKeys</a:t>
            </a:r>
            <a:endParaRPr sz="2000" b="0" i="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a:solidFill>
                  <a:srgbClr val="002060"/>
                </a:solidFill>
                <a:latin typeface="Arial"/>
                <a:ea typeface="Arial"/>
                <a:cs typeface="Arial"/>
                <a:sym typeface="Arial"/>
              </a:rPr>
              <a:t>TORQ</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a:solidFill>
                  <a:srgbClr val="002060"/>
                </a:solidFill>
                <a:latin typeface="Arial"/>
                <a:ea typeface="Arial"/>
                <a:cs typeface="Arial"/>
                <a:sym typeface="Arial"/>
              </a:rPr>
              <a:t>Myers-Briggs Type Indicator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206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a:solidFill>
                <a:srgbClr val="002060"/>
              </a:solidFill>
              <a:latin typeface="Arial"/>
              <a:ea typeface="Arial"/>
              <a:cs typeface="Arial"/>
              <a:sym typeface="Arial"/>
            </a:endParaRPr>
          </a:p>
        </p:txBody>
      </p:sp>
      <p:sp>
        <p:nvSpPr>
          <p:cNvPr id="226" name="Google Shape;226;p14"/>
          <p:cNvSpPr txBox="1"/>
          <p:nvPr/>
        </p:nvSpPr>
        <p:spPr>
          <a:xfrm>
            <a:off x="262535" y="3578883"/>
            <a:ext cx="4726324" cy="23913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fr-FR" sz="2000" b="1" baseline="0" dirty="0">
                <a:solidFill>
                  <a:srgbClr val="002060"/>
                </a:solidFill>
                <a:latin typeface="Arial"/>
                <a:ea typeface="Arial"/>
                <a:cs typeface="Arial"/>
                <a:sym typeface="Arial"/>
              </a:rPr>
              <a:t>Recherche </a:t>
            </a:r>
            <a:r>
              <a:rPr lang="fr-FR" sz="2000" b="1" baseline="0" dirty="0" smtClean="0">
                <a:solidFill>
                  <a:srgbClr val="002060"/>
                </a:solidFill>
                <a:latin typeface="Arial"/>
                <a:ea typeface="Arial"/>
                <a:cs typeface="Arial"/>
                <a:sym typeface="Arial"/>
              </a:rPr>
              <a:t>d’emploi</a:t>
            </a:r>
            <a:endParaRPr sz="2000" b="1" i="0" u="none" strike="noStrike" cap="none" dirty="0">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dirty="0">
                <a:solidFill>
                  <a:srgbClr val="002060"/>
                </a:solidFill>
                <a:latin typeface="Arial"/>
                <a:ea typeface="Arial"/>
                <a:cs typeface="Arial"/>
                <a:sym typeface="Arial"/>
              </a:rPr>
              <a:t>Organiser votre recherche d’emploi</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dirty="0">
                <a:solidFill>
                  <a:srgbClr val="002060"/>
                </a:solidFill>
                <a:latin typeface="Arial"/>
                <a:ea typeface="Arial"/>
                <a:cs typeface="Arial"/>
                <a:sym typeface="Arial"/>
              </a:rPr>
              <a:t>Systèmes de suivi des demandeurs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dirty="0">
                <a:solidFill>
                  <a:srgbClr val="002060"/>
                </a:solidFill>
                <a:latin typeface="Arial"/>
                <a:ea typeface="Arial"/>
                <a:cs typeface="Arial"/>
                <a:sym typeface="Arial"/>
              </a:rPr>
              <a:t>Créer une argumentation de self-marketing (marketing de soi-même)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dirty="0" smtClean="0">
                <a:solidFill>
                  <a:srgbClr val="002060"/>
                </a:solidFill>
              </a:rPr>
              <a:t>Mettez à profit votre </a:t>
            </a:r>
            <a:r>
              <a:rPr lang="fr-FR" sz="2000" baseline="0" dirty="0">
                <a:solidFill>
                  <a:srgbClr val="002060"/>
                </a:solidFill>
              </a:rPr>
              <a:t>âge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dirty="0">
              <a:solidFill>
                <a:srgbClr val="002060"/>
              </a:solidFill>
              <a:latin typeface="Arial"/>
              <a:ea typeface="Arial"/>
              <a:cs typeface="Arial"/>
              <a:sym typeface="Arial"/>
            </a:endParaRPr>
          </a:p>
        </p:txBody>
      </p:sp>
      <p:sp>
        <p:nvSpPr>
          <p:cNvPr id="227" name="Google Shape;227;p14"/>
          <p:cNvSpPr txBox="1"/>
          <p:nvPr/>
        </p:nvSpPr>
        <p:spPr>
          <a:xfrm>
            <a:off x="4908176" y="2686501"/>
            <a:ext cx="3870061" cy="158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fr-FR" sz="2000" b="1" baseline="0" dirty="0">
                <a:solidFill>
                  <a:srgbClr val="002060"/>
                </a:solidFill>
                <a:latin typeface="Arial"/>
                <a:ea typeface="Arial"/>
                <a:cs typeface="Arial"/>
                <a:sym typeface="Arial"/>
              </a:rPr>
              <a:t>Networking </a:t>
            </a:r>
            <a:r>
              <a:rPr lang="fr-FR" sz="2000" baseline="0" dirty="0">
                <a:solidFill>
                  <a:srgbClr val="002060"/>
                </a:solidFill>
                <a:latin typeface="Arial"/>
                <a:ea typeface="Arial"/>
                <a:cs typeface="Arial"/>
                <a:sym typeface="Arial"/>
              </a:rPr>
              <a:t>(mise en réseau)</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dirty="0">
                <a:solidFill>
                  <a:srgbClr val="002060"/>
                </a:solidFill>
                <a:latin typeface="Arial"/>
                <a:ea typeface="Arial"/>
                <a:cs typeface="Arial"/>
                <a:sym typeface="Arial"/>
              </a:rPr>
              <a:t>Le </a:t>
            </a:r>
            <a:r>
              <a:rPr lang="fr-FR" sz="2000" baseline="0" dirty="0" err="1">
                <a:solidFill>
                  <a:srgbClr val="002060"/>
                </a:solidFill>
                <a:latin typeface="Arial"/>
                <a:ea typeface="Arial"/>
                <a:cs typeface="Arial"/>
                <a:sym typeface="Arial"/>
              </a:rPr>
              <a:t>networking</a:t>
            </a:r>
            <a:r>
              <a:rPr lang="fr-FR" sz="2000" baseline="0" dirty="0">
                <a:solidFill>
                  <a:srgbClr val="002060"/>
                </a:solidFill>
                <a:latin typeface="Arial"/>
                <a:ea typeface="Arial"/>
                <a:cs typeface="Arial"/>
                <a:sym typeface="Arial"/>
              </a:rPr>
              <a:t> fonctionne bien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dirty="0" err="1">
                <a:solidFill>
                  <a:srgbClr val="002060"/>
                </a:solidFill>
                <a:latin typeface="Arial"/>
                <a:ea typeface="Arial"/>
                <a:cs typeface="Arial"/>
                <a:sym typeface="Arial"/>
              </a:rPr>
              <a:t>LinkedIn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dirty="0">
                <a:solidFill>
                  <a:srgbClr val="002060"/>
                </a:solidFill>
                <a:latin typeface="Arial"/>
                <a:ea typeface="Arial"/>
                <a:cs typeface="Arial"/>
                <a:sym typeface="Arial"/>
              </a:rPr>
              <a:t>Recrutements d’entreprises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dirty="0">
                <a:solidFill>
                  <a:srgbClr val="002060"/>
                </a:solidFill>
                <a:latin typeface="Arial"/>
                <a:ea typeface="Arial"/>
                <a:cs typeface="Arial"/>
                <a:sym typeface="Arial"/>
              </a:rPr>
              <a:t>Forums de recrutement</a:t>
            </a:r>
            <a:endParaRPr sz="2000" b="0" i="0" u="none" strike="noStrike" cap="none" dirty="0">
              <a:solidFill>
                <a:srgbClr val="002060"/>
              </a:solidFill>
              <a:latin typeface="Arial"/>
              <a:ea typeface="Arial"/>
              <a:cs typeface="Arial"/>
              <a:sym typeface="Arial"/>
            </a:endParaRPr>
          </a:p>
        </p:txBody>
      </p:sp>
      <p:sp>
        <p:nvSpPr>
          <p:cNvPr id="228" name="Google Shape;228;p14"/>
          <p:cNvSpPr txBox="1"/>
          <p:nvPr/>
        </p:nvSpPr>
        <p:spPr>
          <a:xfrm>
            <a:off x="5150938" y="4611913"/>
            <a:ext cx="3627300" cy="138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fr-FR" sz="2000" b="1" baseline="0" dirty="0">
                <a:solidFill>
                  <a:srgbClr val="002060"/>
                </a:solidFill>
                <a:latin typeface="Arial"/>
                <a:ea typeface="Arial"/>
                <a:cs typeface="Arial"/>
                <a:sym typeface="Arial"/>
              </a:rPr>
              <a:t>Entretien d’embauche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dirty="0">
                <a:solidFill>
                  <a:srgbClr val="002060"/>
                </a:solidFill>
                <a:latin typeface="Arial"/>
                <a:ea typeface="Arial"/>
                <a:cs typeface="Arial"/>
                <a:sym typeface="Arial"/>
              </a:rPr>
              <a:t>Maîtriser l’entretien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dirty="0">
                <a:solidFill>
                  <a:srgbClr val="002060"/>
                </a:solidFill>
                <a:latin typeface="Arial"/>
                <a:ea typeface="Arial"/>
                <a:cs typeface="Arial"/>
                <a:sym typeface="Arial"/>
              </a:rPr>
              <a:t>Entretiens téléphoniques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fr-FR" sz="2000" baseline="0" dirty="0">
                <a:solidFill>
                  <a:srgbClr val="002060"/>
                </a:solidFill>
                <a:latin typeface="Arial"/>
                <a:ea typeface="Arial"/>
                <a:cs typeface="Arial"/>
                <a:sym typeface="Arial"/>
              </a:rPr>
              <a:t>Négociation du salaire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p:nvPr/>
        </p:nvSpPr>
        <p:spPr>
          <a:xfrm>
            <a:off x="32775" y="0"/>
            <a:ext cx="8512800" cy="747701"/>
          </a:xfrm>
          <a:prstGeom prst="rect">
            <a:avLst/>
          </a:prstGeom>
          <a:noFill/>
          <a:ln>
            <a:noFill/>
          </a:ln>
        </p:spPr>
        <p:txBody>
          <a:bodyPr spcFirstLastPara="1" wrap="square" lIns="91425" tIns="45700" rIns="91425" bIns="45700" anchor="t" anchorCtr="0">
            <a:noAutofit/>
          </a:bodyPr>
          <a:lstStyle/>
          <a:p>
            <a:pPr marL="91440" marR="0" lvl="0" indent="0" algn="ctr" rtl="0">
              <a:lnSpc>
                <a:spcPct val="100000"/>
              </a:lnSpc>
              <a:spcBef>
                <a:spcPts val="0"/>
              </a:spcBef>
              <a:spcAft>
                <a:spcPts val="0"/>
              </a:spcAft>
              <a:buClr>
                <a:srgbClr val="000000"/>
              </a:buClr>
              <a:buSzPts val="3600"/>
              <a:buFont typeface="Arial"/>
              <a:buNone/>
            </a:pPr>
            <a:r>
              <a:rPr lang="fr-FR" sz="3600" b="1" baseline="0">
                <a:solidFill>
                  <a:schemeClr val="lt1"/>
                </a:solidFill>
                <a:latin typeface="Calibri"/>
                <a:ea typeface="Calibri"/>
                <a:cs typeface="Calibri"/>
                <a:sym typeface="Calibri"/>
              </a:rPr>
              <a:t>Résumé :</a:t>
            </a:r>
          </a:p>
          <a:p>
            <a:pPr marL="91440" marR="0" lvl="0" indent="0" algn="ctr" rtl="0">
              <a:lnSpc>
                <a:spcPct val="100000"/>
              </a:lnSpc>
              <a:spcBef>
                <a:spcPts val="0"/>
              </a:spcBef>
              <a:spcAft>
                <a:spcPts val="0"/>
              </a:spcAft>
              <a:buClr>
                <a:srgbClr val="000000"/>
              </a:buClr>
              <a:buSzPts val="3600"/>
              <a:buFont typeface="Arial"/>
              <a:buNone/>
            </a:pPr>
            <a:r>
              <a:rPr lang="fr-FR" sz="3600" b="1" baseline="0">
                <a:solidFill>
                  <a:schemeClr val="lt1"/>
                </a:solidFill>
                <a:latin typeface="Calibri"/>
                <a:ea typeface="Calibri"/>
                <a:cs typeface="Calibri"/>
                <a:sym typeface="Calibri"/>
              </a:rPr>
              <a:t>Réunion initiale en tête-à-tête de RESEA</a:t>
            </a:r>
            <a:endParaRPr sz="1400" b="0" i="0" u="none" strike="noStrike" cap="none" dirty="0">
              <a:solidFill>
                <a:srgbClr val="000000"/>
              </a:solidFill>
              <a:latin typeface="Arial"/>
              <a:ea typeface="Arial"/>
              <a:cs typeface="Arial"/>
              <a:sym typeface="Arial"/>
            </a:endParaRPr>
          </a:p>
        </p:txBody>
      </p:sp>
      <p:sp>
        <p:nvSpPr>
          <p:cNvPr id="235" name="Google Shape;235;p15"/>
          <p:cNvSpPr txBox="1"/>
          <p:nvPr/>
        </p:nvSpPr>
        <p:spPr>
          <a:xfrm>
            <a:off x="8764588" y="6619875"/>
            <a:ext cx="381000" cy="238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900"/>
                <a:buFont typeface="Arial"/>
                <a:buNone/>
              </a:pPr>
              <a:t>16</a:t>
            </a:fld>
            <a:endParaRPr sz="900" b="0" i="0" u="none" strike="noStrike" cap="none">
              <a:solidFill>
                <a:srgbClr val="000000"/>
              </a:solidFill>
              <a:latin typeface="Arial"/>
              <a:ea typeface="Arial"/>
              <a:cs typeface="Arial"/>
              <a:sym typeface="Arial"/>
            </a:endParaRPr>
          </a:p>
        </p:txBody>
      </p:sp>
      <p:sp>
        <p:nvSpPr>
          <p:cNvPr id="236" name="Google Shape;236;p15"/>
          <p:cNvSpPr txBox="1"/>
          <p:nvPr/>
        </p:nvSpPr>
        <p:spPr>
          <a:xfrm>
            <a:off x="176925" y="1036340"/>
            <a:ext cx="7218957" cy="5216772"/>
          </a:xfrm>
          <a:prstGeom prst="rect">
            <a:avLst/>
          </a:prstGeom>
          <a:noFill/>
          <a:ln>
            <a:noFill/>
          </a:ln>
        </p:spPr>
        <p:txBody>
          <a:bodyPr spcFirstLastPara="1" wrap="square" lIns="91425" tIns="45700" rIns="91425" bIns="45700" anchor="t" anchorCtr="0">
            <a:spAutoFit/>
          </a:bodyPr>
          <a:lstStyle/>
          <a:p>
            <a:pPr marL="342900" marR="0" lvl="0" indent="-222250" algn="l" rtl="0">
              <a:lnSpc>
                <a:spcPct val="100000"/>
              </a:lnSpc>
              <a:spcBef>
                <a:spcPts val="0"/>
              </a:spcBef>
              <a:spcAft>
                <a:spcPts val="0"/>
              </a:spcAft>
              <a:buClr>
                <a:srgbClr val="0C3B5D"/>
              </a:buClr>
              <a:buSzPts val="1900"/>
              <a:buFont typeface="Arial"/>
              <a:buNone/>
            </a:pPr>
            <a:endParaRPr sz="1900" b="0" i="0" u="none" strike="noStrike" cap="none" dirty="0">
              <a:solidFill>
                <a:srgbClr val="0C3B5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fr-FR" sz="2300" b="1" baseline="0" dirty="0">
                <a:solidFill>
                  <a:srgbClr val="0C3B5D"/>
                </a:solidFill>
                <a:latin typeface="Calibri"/>
                <a:ea typeface="Calibri"/>
                <a:cs typeface="Calibri"/>
                <a:sym typeface="Calibri"/>
              </a:rPr>
              <a:t>Réunion initiale en tête-à-tête de RESEA</a:t>
            </a:r>
          </a:p>
          <a:p>
            <a:pPr marL="0" marR="0" lvl="0" indent="0" algn="l" rtl="0">
              <a:lnSpc>
                <a:spcPct val="100000"/>
              </a:lnSpc>
              <a:spcBef>
                <a:spcPts val="0"/>
              </a:spcBef>
              <a:spcAft>
                <a:spcPts val="0"/>
              </a:spcAft>
              <a:buClr>
                <a:srgbClr val="000000"/>
              </a:buClr>
              <a:buSzPts val="1900"/>
              <a:buFont typeface="Arial"/>
              <a:buNone/>
            </a:pPr>
            <a:endParaRPr sz="2300" b="0" i="0" u="none" strike="noStrike" cap="none" dirty="0">
              <a:solidFill>
                <a:srgbClr val="000000"/>
              </a:solidFill>
              <a:sym typeface="Arial"/>
            </a:endParaRPr>
          </a:p>
          <a:p>
            <a:pPr marL="342900" marR="0" lvl="2" indent="-342900" algn="l" rtl="0">
              <a:spcBef>
                <a:spcPts val="0"/>
              </a:spcBef>
              <a:spcAft>
                <a:spcPts val="1200"/>
              </a:spcAft>
              <a:buClr>
                <a:srgbClr val="0C3B5D"/>
              </a:buClr>
              <a:buSzPts val="2400"/>
              <a:buFont typeface="Arial"/>
              <a:buChar char="•"/>
            </a:pPr>
            <a:r>
              <a:rPr lang="fr-FR" sz="1800" baseline="0" dirty="0">
                <a:solidFill>
                  <a:srgbClr val="0C3B5D"/>
                </a:solidFill>
                <a:latin typeface="Calibri"/>
                <a:ea typeface="Calibri"/>
                <a:cs typeface="Calibri"/>
                <a:sym typeface="Calibri"/>
              </a:rPr>
              <a:t>Examiner l’importance </a:t>
            </a:r>
            <a:r>
              <a:rPr lang="fr-FR" sz="1800" baseline="0" dirty="0" smtClean="0">
                <a:solidFill>
                  <a:srgbClr val="0C3B5D"/>
                </a:solidFill>
                <a:latin typeface="Calibri"/>
                <a:ea typeface="Calibri"/>
                <a:cs typeface="Calibri"/>
                <a:sym typeface="Calibri"/>
              </a:rPr>
              <a:t>de</a:t>
            </a:r>
            <a:r>
              <a:rPr lang="fr-FR" sz="1800" dirty="0" smtClean="0">
                <a:solidFill>
                  <a:srgbClr val="0C3B5D"/>
                </a:solidFill>
                <a:latin typeface="Calibri"/>
                <a:ea typeface="Calibri"/>
                <a:cs typeface="Calibri"/>
                <a:sym typeface="Calibri"/>
              </a:rPr>
              <a:t> vous enregistrer </a:t>
            </a:r>
            <a:r>
              <a:rPr lang="fr-FR" sz="1800" baseline="0" dirty="0" smtClean="0">
                <a:solidFill>
                  <a:srgbClr val="0C3B5D"/>
                </a:solidFill>
                <a:latin typeface="Calibri"/>
                <a:ea typeface="Calibri"/>
                <a:cs typeface="Calibri"/>
                <a:sym typeface="Calibri"/>
              </a:rPr>
              <a:t>auprès </a:t>
            </a:r>
            <a:r>
              <a:rPr lang="fr-FR" sz="1800" baseline="0" dirty="0">
                <a:solidFill>
                  <a:srgbClr val="0C3B5D"/>
                </a:solidFill>
                <a:latin typeface="Calibri"/>
                <a:ea typeface="Calibri"/>
                <a:cs typeface="Calibri"/>
                <a:sym typeface="Calibri"/>
              </a:rPr>
              <a:t>de </a:t>
            </a:r>
            <a:r>
              <a:rPr lang="fr-FR" sz="1800" baseline="0" dirty="0" err="1">
                <a:solidFill>
                  <a:srgbClr val="0C3B5D"/>
                </a:solidFill>
                <a:latin typeface="Calibri"/>
                <a:ea typeface="Calibri"/>
                <a:cs typeface="Calibri"/>
                <a:sym typeface="Calibri"/>
              </a:rPr>
              <a:t>JobQuest</a:t>
            </a:r>
            <a:endParaRPr sz="1800" b="0" i="0" u="none" strike="noStrike" cap="none" dirty="0">
              <a:solidFill>
                <a:srgbClr val="000000"/>
              </a:solidFill>
              <a:sym typeface="Arial"/>
            </a:endParaRPr>
          </a:p>
          <a:p>
            <a:pPr marL="342900" marR="0" lvl="2" indent="-342900" algn="l" rtl="0">
              <a:spcBef>
                <a:spcPts val="0"/>
              </a:spcBef>
              <a:spcAft>
                <a:spcPts val="1200"/>
              </a:spcAft>
              <a:buClr>
                <a:srgbClr val="0C3B5D"/>
              </a:buClr>
              <a:buSzPts val="2400"/>
              <a:buFont typeface="Arial"/>
              <a:buChar char="•"/>
            </a:pPr>
            <a:r>
              <a:rPr lang="fr-FR" sz="1800" baseline="0" dirty="0">
                <a:solidFill>
                  <a:srgbClr val="0C3B5D"/>
                </a:solidFill>
                <a:latin typeface="Calibri"/>
                <a:ea typeface="Calibri"/>
                <a:cs typeface="Calibri"/>
                <a:sym typeface="Calibri"/>
              </a:rPr>
              <a:t>Examen du CV ou préparation à la création d’un CV</a:t>
            </a:r>
            <a:endParaRPr sz="1800" b="0" i="0" u="none" strike="noStrike" cap="none" dirty="0">
              <a:solidFill>
                <a:srgbClr val="000000"/>
              </a:solidFill>
              <a:sym typeface="Arial"/>
            </a:endParaRPr>
          </a:p>
          <a:p>
            <a:pPr marL="342900" marR="0" lvl="2" indent="-342900" algn="l" rtl="0">
              <a:spcAft>
                <a:spcPts val="1200"/>
              </a:spcAft>
              <a:buClr>
                <a:srgbClr val="0C3B5D"/>
              </a:buClr>
              <a:buSzPts val="2400"/>
              <a:buFont typeface="Arial"/>
              <a:buChar char="•"/>
            </a:pPr>
            <a:r>
              <a:rPr lang="fr-FR" sz="1800" baseline="0" dirty="0">
                <a:solidFill>
                  <a:srgbClr val="0C3B5D"/>
                </a:solidFill>
                <a:latin typeface="Calibri"/>
                <a:ea typeface="Calibri"/>
                <a:cs typeface="Calibri"/>
                <a:sym typeface="Calibri"/>
              </a:rPr>
              <a:t>Présenter des registres de recherche de travail pour </a:t>
            </a:r>
            <a:r>
              <a:rPr lang="fr-FR" sz="1800" baseline="0" dirty="0" smtClean="0">
                <a:solidFill>
                  <a:srgbClr val="0C3B5D"/>
                </a:solidFill>
                <a:latin typeface="Calibri"/>
                <a:ea typeface="Calibri"/>
                <a:cs typeface="Calibri"/>
                <a:sym typeface="Calibri"/>
              </a:rPr>
              <a:t>chaque</a:t>
            </a:r>
            <a:r>
              <a:rPr lang="fr-FR" sz="1800" dirty="0" smtClean="0">
                <a:solidFill>
                  <a:srgbClr val="0C3B5D"/>
                </a:solidFill>
                <a:latin typeface="Calibri"/>
                <a:ea typeface="Calibri"/>
                <a:cs typeface="Calibri"/>
                <a:sym typeface="Calibri"/>
              </a:rPr>
              <a:t> </a:t>
            </a:r>
            <a:r>
              <a:rPr lang="fr-FR" sz="1800" baseline="0" dirty="0" smtClean="0">
                <a:solidFill>
                  <a:srgbClr val="0C3B5D"/>
                </a:solidFill>
                <a:latin typeface="Calibri"/>
                <a:ea typeface="Calibri"/>
                <a:cs typeface="Calibri"/>
                <a:sym typeface="Calibri"/>
              </a:rPr>
              <a:t>semaine </a:t>
            </a:r>
            <a:r>
              <a:rPr lang="fr-FR" sz="1800" baseline="0" dirty="0">
                <a:solidFill>
                  <a:srgbClr val="0C3B5D"/>
                </a:solidFill>
                <a:latin typeface="Calibri"/>
                <a:ea typeface="Calibri"/>
                <a:cs typeface="Calibri"/>
                <a:sym typeface="Calibri"/>
              </a:rPr>
              <a:t>pour laquelle vous avez demandé des prestations d’assurance-chômage</a:t>
            </a:r>
            <a:endParaRPr sz="1800" b="0" i="0" u="none" strike="noStrike" cap="none" dirty="0">
              <a:solidFill>
                <a:srgbClr val="000000"/>
              </a:solidFill>
              <a:sym typeface="Arial"/>
            </a:endParaRPr>
          </a:p>
          <a:p>
            <a:pPr marL="342900" marR="0" lvl="2" indent="-342900" algn="l" rtl="0">
              <a:spcBef>
                <a:spcPts val="0"/>
              </a:spcBef>
              <a:spcAft>
                <a:spcPts val="1200"/>
              </a:spcAft>
              <a:buClr>
                <a:srgbClr val="0C3B5D"/>
              </a:buClr>
              <a:buSzPts val="2400"/>
              <a:buFont typeface="Arial"/>
              <a:buChar char="•"/>
            </a:pPr>
            <a:r>
              <a:rPr lang="fr-FR" sz="1800" baseline="0" dirty="0">
                <a:solidFill>
                  <a:srgbClr val="0C3B5D"/>
                </a:solidFill>
                <a:latin typeface="Calibri"/>
                <a:ea typeface="Calibri"/>
                <a:cs typeface="Calibri"/>
                <a:sym typeface="Calibri"/>
              </a:rPr>
              <a:t>Examiner la feuille de travail d’information sur le marché du travail (IMT)</a:t>
            </a:r>
            <a:endParaRPr sz="1800" b="0" i="0" u="none" strike="noStrike" cap="none" dirty="0">
              <a:solidFill>
                <a:srgbClr val="000000"/>
              </a:solidFill>
              <a:sym typeface="Arial"/>
            </a:endParaRPr>
          </a:p>
          <a:p>
            <a:pPr marL="342900" marR="0" lvl="2" indent="-342900" algn="l" rtl="0">
              <a:spcBef>
                <a:spcPts val="0"/>
              </a:spcBef>
              <a:spcAft>
                <a:spcPts val="1200"/>
              </a:spcAft>
              <a:buClr>
                <a:srgbClr val="0C3B5D"/>
              </a:buClr>
              <a:buSzPts val="2400"/>
              <a:buFont typeface="Arial"/>
              <a:buChar char="•"/>
            </a:pPr>
            <a:r>
              <a:rPr lang="fr-FR" sz="1800" baseline="0" dirty="0">
                <a:solidFill>
                  <a:srgbClr val="0C3B5D"/>
                </a:solidFill>
                <a:latin typeface="Calibri"/>
                <a:ea typeface="Calibri"/>
                <a:cs typeface="Calibri"/>
                <a:sym typeface="Calibri"/>
              </a:rPr>
              <a:t>Remplir le questionnaire d’évaluation de l’éligibilité aux prestations d’assurance-chômage</a:t>
            </a:r>
            <a:endParaRPr sz="1800" b="0" i="0" u="none" strike="noStrike" cap="none" dirty="0">
              <a:solidFill>
                <a:srgbClr val="000000"/>
              </a:solidFill>
              <a:sym typeface="Arial"/>
            </a:endParaRPr>
          </a:p>
          <a:p>
            <a:pPr marL="280988" marR="0" lvl="0" indent="-280988" algn="l" rtl="0">
              <a:spcBef>
                <a:spcPts val="0"/>
              </a:spcBef>
              <a:spcAft>
                <a:spcPts val="1200"/>
              </a:spcAft>
              <a:buClr>
                <a:srgbClr val="0C3B5D"/>
              </a:buClr>
              <a:buSzPts val="2400"/>
              <a:buFont typeface="Arial"/>
              <a:buChar char="•"/>
            </a:pPr>
            <a:r>
              <a:rPr lang="fr-FR" sz="1800" baseline="0" dirty="0">
                <a:solidFill>
                  <a:srgbClr val="0C3B5D"/>
                </a:solidFill>
                <a:latin typeface="Calibri"/>
                <a:ea typeface="Calibri"/>
                <a:cs typeface="Calibri"/>
                <a:sym typeface="Calibri"/>
              </a:rPr>
              <a:t> Fixer une réunion </a:t>
            </a:r>
            <a:r>
              <a:rPr lang="fr-FR" sz="1800" baseline="0" dirty="0" smtClean="0">
                <a:solidFill>
                  <a:srgbClr val="0C3B5D"/>
                </a:solidFill>
                <a:latin typeface="Calibri"/>
                <a:ea typeface="Calibri"/>
                <a:cs typeface="Calibri"/>
                <a:sym typeface="Calibri"/>
              </a:rPr>
              <a:t>d’activités </a:t>
            </a:r>
            <a:r>
              <a:rPr lang="fr-FR" sz="1800" baseline="0" dirty="0">
                <a:solidFill>
                  <a:srgbClr val="0C3B5D"/>
                </a:solidFill>
                <a:latin typeface="Calibri"/>
                <a:ea typeface="Calibri"/>
                <a:cs typeface="Calibri"/>
                <a:sym typeface="Calibri"/>
              </a:rPr>
              <a:t>au centre de carrière (service intermédiaire)</a:t>
            </a:r>
          </a:p>
          <a:p>
            <a:pPr marL="280988" marR="0" lvl="0" indent="-280988" algn="l" rtl="0">
              <a:spcBef>
                <a:spcPts val="0"/>
              </a:spcBef>
              <a:spcAft>
                <a:spcPts val="1200"/>
              </a:spcAft>
              <a:buClr>
                <a:srgbClr val="0C3B5D"/>
              </a:buClr>
              <a:buSzPts val="2400"/>
              <a:buFont typeface="Arial"/>
              <a:buChar char="•"/>
            </a:pPr>
            <a:r>
              <a:rPr lang="fr-FR" sz="1800" baseline="0" dirty="0">
                <a:solidFill>
                  <a:srgbClr val="0C3B5D"/>
                </a:solidFill>
                <a:latin typeface="Calibri"/>
                <a:cs typeface="Calibri"/>
                <a:sym typeface="Calibri"/>
              </a:rPr>
              <a:t>Fixer une réunion </a:t>
            </a:r>
            <a:r>
              <a:rPr lang="fr-FR" sz="1800" baseline="0" dirty="0" smtClean="0">
                <a:solidFill>
                  <a:srgbClr val="0C3B5D"/>
                </a:solidFill>
                <a:latin typeface="Calibri"/>
                <a:cs typeface="Calibri"/>
                <a:sym typeface="Calibri"/>
              </a:rPr>
              <a:t>d’examen </a:t>
            </a:r>
            <a:r>
              <a:rPr lang="fr-FR" sz="1800" baseline="0" dirty="0">
                <a:solidFill>
                  <a:srgbClr val="0C3B5D"/>
                </a:solidFill>
                <a:latin typeface="Calibri"/>
                <a:cs typeface="Calibri"/>
                <a:sym typeface="Calibri"/>
              </a:rPr>
              <a:t>de RESEA</a:t>
            </a:r>
            <a:endParaRPr sz="1800" b="0" i="0" u="none" strike="noStrike" cap="none" dirty="0">
              <a:solidFill>
                <a:srgbClr val="0C3B5D"/>
              </a:solidFill>
              <a:latin typeface="Calibri"/>
              <a:ea typeface="Calibri"/>
              <a:cs typeface="Calibri"/>
              <a:sym typeface="Calibri"/>
            </a:endParaRPr>
          </a:p>
        </p:txBody>
      </p:sp>
      <p:pic>
        <p:nvPicPr>
          <p:cNvPr id="237" name="Google Shape;237;p15" descr="22 Best Work From Home Jobs - Good Ideas for Working at Home"/>
          <p:cNvPicPr preferRelativeResize="0"/>
          <p:nvPr/>
        </p:nvPicPr>
        <p:blipFill rotWithShape="1">
          <a:blip r:embed="rId3">
            <a:alphaModFix/>
          </a:blip>
          <a:srcRect/>
          <a:stretch/>
        </p:blipFill>
        <p:spPr>
          <a:xfrm>
            <a:off x="7076408" y="3826026"/>
            <a:ext cx="2067592" cy="22083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6" y="107147"/>
            <a:ext cx="8942294" cy="954348"/>
          </a:xfrm>
        </p:spPr>
        <p:txBody>
          <a:bodyPr/>
          <a:lstStyle/>
          <a:p>
            <a:pPr algn="ctr"/>
            <a:r>
              <a:rPr lang="fr-FR" b="1" baseline="0" dirty="0"/>
              <a:t>Prochaines étapes : </a:t>
            </a:r>
            <a:r>
              <a:rPr lang="fr-FR" b="1" baseline="0" dirty="0" smtClean="0"/>
              <a:t/>
            </a:r>
            <a:br>
              <a:rPr lang="fr-FR" b="1" baseline="0" dirty="0" smtClean="0"/>
            </a:br>
            <a:r>
              <a:rPr lang="fr-FR" b="1" baseline="0" dirty="0" smtClean="0"/>
              <a:t>Après</a:t>
            </a:r>
            <a:r>
              <a:rPr lang="en-US" b="1" dirty="0" smtClean="0"/>
              <a:t> </a:t>
            </a:r>
            <a:r>
              <a:rPr lang="fr-FR" b="1" baseline="0" dirty="0" smtClean="0"/>
              <a:t>la </a:t>
            </a:r>
            <a:r>
              <a:rPr lang="fr-FR" b="1" baseline="0" dirty="0"/>
              <a:t>réunion initiale de RESEA</a:t>
            </a:r>
          </a:p>
        </p:txBody>
      </p:sp>
      <p:sp>
        <p:nvSpPr>
          <p:cNvPr id="3" name="Text Placeholder 2"/>
          <p:cNvSpPr>
            <a:spLocks noGrp="1"/>
          </p:cNvSpPr>
          <p:nvPr>
            <p:ph type="body" idx="1"/>
          </p:nvPr>
        </p:nvSpPr>
        <p:spPr>
          <a:xfrm>
            <a:off x="0" y="1219201"/>
            <a:ext cx="8991600" cy="4752998"/>
          </a:xfrm>
        </p:spPr>
        <p:txBody>
          <a:bodyPr/>
          <a:lstStyle/>
          <a:p>
            <a:pPr algn="ctr"/>
            <a:r>
              <a:rPr lang="fr-FR" sz="2700" baseline="0" dirty="0">
                <a:solidFill>
                  <a:srgbClr val="0C3B5D"/>
                </a:solidFill>
              </a:rPr>
              <a:t>Participer à la réunion d’examen de RESEA</a:t>
            </a:r>
          </a:p>
          <a:p>
            <a:pPr algn="ctr"/>
            <a:r>
              <a:rPr lang="fr-FR" sz="2700" baseline="0" dirty="0" smtClean="0">
                <a:solidFill>
                  <a:srgbClr val="0C3B5D"/>
                </a:solidFill>
                <a:sym typeface="Arial"/>
              </a:rPr>
              <a:t>Nous contacter </a:t>
            </a:r>
            <a:r>
              <a:rPr lang="fr-FR" sz="2700" baseline="0" dirty="0">
                <a:solidFill>
                  <a:srgbClr val="0C3B5D"/>
                </a:solidFill>
                <a:sym typeface="Arial"/>
              </a:rPr>
              <a:t>quand vous </a:t>
            </a:r>
            <a:r>
              <a:rPr lang="fr-FR" sz="2700" dirty="0" smtClean="0">
                <a:solidFill>
                  <a:srgbClr val="0C3B5D"/>
                </a:solidFill>
                <a:sym typeface="Arial"/>
              </a:rPr>
              <a:t>trouv</a:t>
            </a:r>
            <a:r>
              <a:rPr lang="fr-FR" sz="2700" baseline="0" dirty="0" smtClean="0">
                <a:solidFill>
                  <a:srgbClr val="0C3B5D"/>
                </a:solidFill>
                <a:sym typeface="Arial"/>
              </a:rPr>
              <a:t>ez </a:t>
            </a:r>
            <a:r>
              <a:rPr lang="fr-FR" sz="2700" baseline="0" dirty="0">
                <a:solidFill>
                  <a:srgbClr val="0C3B5D"/>
                </a:solidFill>
                <a:sym typeface="Arial"/>
              </a:rPr>
              <a:t>un emploi afin que nous puissions fêter votre réussite et actualiser notre base de données ! </a:t>
            </a:r>
            <a:endParaRPr lang="en-US" sz="2700" dirty="0">
              <a:solidFill>
                <a:srgbClr val="000000"/>
              </a:solidFill>
              <a:sym typeface="Arial"/>
            </a:endParaRPr>
          </a:p>
          <a:p>
            <a:pPr marL="114300" indent="0">
              <a:buNone/>
            </a:pPr>
            <a:endParaRPr lang="en-US"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854642" y="3246121"/>
            <a:ext cx="3095528" cy="2499360"/>
          </a:xfrm>
          <a:prstGeom prst="rect">
            <a:avLst/>
          </a:prstGeom>
        </p:spPr>
      </p:pic>
    </p:spTree>
    <p:extLst>
      <p:ext uri="{BB962C8B-B14F-4D97-AF65-F5344CB8AC3E}">
        <p14:creationId xmlns="" xmlns:p14="http://schemas.microsoft.com/office/powerpoint/2010/main" val="210945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16"/>
          <p:cNvPicPr preferRelativeResize="0"/>
          <p:nvPr/>
        </p:nvPicPr>
        <p:blipFill rotWithShape="1">
          <a:blip r:embed="rId3">
            <a:alphaModFix/>
          </a:blip>
          <a:srcRect/>
          <a:stretch/>
        </p:blipFill>
        <p:spPr>
          <a:xfrm>
            <a:off x="4479532" y="5019792"/>
            <a:ext cx="4541178" cy="1359739"/>
          </a:xfrm>
          <a:prstGeom prst="rect">
            <a:avLst/>
          </a:prstGeom>
          <a:noFill/>
          <a:ln>
            <a:noFill/>
          </a:ln>
        </p:spPr>
      </p:pic>
      <p:pic>
        <p:nvPicPr>
          <p:cNvPr id="244" name="Google Shape;244;p16"/>
          <p:cNvPicPr preferRelativeResize="0"/>
          <p:nvPr/>
        </p:nvPicPr>
        <p:blipFill rotWithShape="1">
          <a:blip r:embed="rId4">
            <a:alphaModFix/>
          </a:blip>
          <a:srcRect/>
          <a:stretch/>
        </p:blipFill>
        <p:spPr>
          <a:xfrm>
            <a:off x="779388" y="4722947"/>
            <a:ext cx="2396638" cy="1656584"/>
          </a:xfrm>
          <a:prstGeom prst="rect">
            <a:avLst/>
          </a:prstGeom>
          <a:noFill/>
          <a:ln>
            <a:noFill/>
          </a:ln>
        </p:spPr>
      </p:pic>
      <p:sp>
        <p:nvSpPr>
          <p:cNvPr id="245" name="Google Shape;245;p16"/>
          <p:cNvSpPr txBox="1">
            <a:spLocks noGrp="1"/>
          </p:cNvSpPr>
          <p:nvPr>
            <p:ph type="title"/>
          </p:nvPr>
        </p:nvSpPr>
        <p:spPr>
          <a:xfrm>
            <a:off x="201706" y="462700"/>
            <a:ext cx="8942294" cy="3486900"/>
          </a:xfrm>
          <a:prstGeom prst="rect">
            <a:avLst/>
          </a:prstGeom>
          <a:noFill/>
          <a:ln>
            <a:noFill/>
          </a:ln>
        </p:spPr>
        <p:txBody>
          <a:bodyPr spcFirstLastPara="1" wrap="square" lIns="0" tIns="45700" rIns="0" bIns="45700" anchor="b" anchorCtr="0">
            <a:noAutofit/>
          </a:bodyPr>
          <a:lstStyle/>
          <a:p>
            <a:pPr marL="0" lvl="0" indent="0" algn="ctr" rtl="0">
              <a:lnSpc>
                <a:spcPct val="80000"/>
              </a:lnSpc>
              <a:spcBef>
                <a:spcPts val="0"/>
              </a:spcBef>
              <a:spcAft>
                <a:spcPts val="0"/>
              </a:spcAft>
              <a:buClr>
                <a:srgbClr val="FFFFFF"/>
              </a:buClr>
              <a:buSzPts val="5400"/>
              <a:buFont typeface="Calibri"/>
              <a:buNone/>
            </a:pPr>
            <a:r>
              <a:rPr lang="fr-FR" sz="3400" baseline="0" dirty="0"/>
              <a:t>Rappelez-vous que si vous négligez les deux réunions de RESEA</a:t>
            </a:r>
            <a:r>
              <a:rPr lang="fr-FR" sz="3400" baseline="0" dirty="0">
                <a:solidFill>
                  <a:schemeClr val="lt1"/>
                </a:solidFill>
              </a:rPr>
              <a:t>, vos prestations </a:t>
            </a:r>
            <a:r>
              <a:rPr lang="fr-FR" sz="3400" baseline="0" dirty="0" smtClean="0">
                <a:solidFill>
                  <a:schemeClr val="lt1"/>
                </a:solidFill>
              </a:rPr>
              <a:t>d’assurance-chômage </a:t>
            </a:r>
            <a:r>
              <a:rPr lang="fr-FR" sz="3400" baseline="0" dirty="0" smtClean="0"/>
              <a:t>en </a:t>
            </a:r>
            <a:r>
              <a:rPr lang="fr-FR" sz="3400" baseline="0" dirty="0"/>
              <a:t>seront affectées !</a:t>
            </a:r>
            <a:endParaRPr sz="3400" dirty="0"/>
          </a:p>
          <a:p>
            <a:pPr marL="0" lvl="0" indent="0" algn="ctr" rtl="0">
              <a:lnSpc>
                <a:spcPct val="80000"/>
              </a:lnSpc>
              <a:spcBef>
                <a:spcPts val="0"/>
              </a:spcBef>
              <a:spcAft>
                <a:spcPts val="0"/>
              </a:spcAft>
              <a:buClr>
                <a:srgbClr val="FFFFFF"/>
              </a:buClr>
              <a:buSzPts val="5400"/>
              <a:buFont typeface="Calibri"/>
              <a:buNone/>
            </a:pPr>
            <a:endParaRPr sz="3400" dirty="0"/>
          </a:p>
          <a:p>
            <a:pPr marL="0" lvl="0" indent="0" algn="ctr" rtl="0">
              <a:lnSpc>
                <a:spcPct val="80000"/>
              </a:lnSpc>
              <a:spcBef>
                <a:spcPts val="0"/>
              </a:spcBef>
              <a:spcAft>
                <a:spcPts val="0"/>
              </a:spcAft>
              <a:buClr>
                <a:srgbClr val="FFFFFF"/>
              </a:buClr>
              <a:buSzPts val="5400"/>
              <a:buFont typeface="Calibri"/>
              <a:buNone/>
            </a:pPr>
            <a:endParaRPr sz="3400" dirty="0"/>
          </a:p>
          <a:p>
            <a:pPr marL="0" lvl="0" indent="0" algn="ctr" rtl="0">
              <a:lnSpc>
                <a:spcPct val="80000"/>
              </a:lnSpc>
              <a:spcBef>
                <a:spcPts val="0"/>
              </a:spcBef>
              <a:spcAft>
                <a:spcPts val="0"/>
              </a:spcAft>
              <a:buClr>
                <a:schemeClr val="lt1"/>
              </a:buClr>
              <a:buSzPts val="5400"/>
              <a:buFont typeface="Calibri"/>
              <a:buNone/>
            </a:pPr>
            <a:r>
              <a:rPr lang="fr-FR" sz="3400" baseline="0" dirty="0">
                <a:solidFill>
                  <a:schemeClr val="lt1"/>
                </a:solidFill>
              </a:rPr>
              <a:t>Le personnel de </a:t>
            </a:r>
            <a:r>
              <a:rPr lang="fr-FR" sz="3400" baseline="0" dirty="0" err="1">
                <a:solidFill>
                  <a:schemeClr val="lt1"/>
                </a:solidFill>
              </a:rPr>
              <a:t>MassHire</a:t>
            </a:r>
            <a:r>
              <a:rPr lang="fr-FR" sz="3400" baseline="0" dirty="0">
                <a:solidFill>
                  <a:schemeClr val="lt1"/>
                </a:solidFill>
              </a:rPr>
              <a:t> est </a:t>
            </a:r>
            <a:r>
              <a:rPr lang="fr-FR" sz="3400" i="1" baseline="0" dirty="0">
                <a:solidFill>
                  <a:schemeClr val="lt1"/>
                </a:solidFill>
              </a:rPr>
              <a:t>impatient</a:t>
            </a:r>
            <a:r>
              <a:rPr lang="fr-FR" sz="3400" baseline="0" dirty="0">
                <a:solidFill>
                  <a:schemeClr val="lt1"/>
                </a:solidFill>
              </a:rPr>
              <a:t> </a:t>
            </a:r>
            <a:r>
              <a:rPr lang="en-US" sz="3400" dirty="0">
                <a:solidFill>
                  <a:schemeClr val="lt1"/>
                </a:solidFill>
              </a:rPr>
              <a:t/>
            </a:r>
            <a:br>
              <a:rPr lang="en-US" sz="3400" dirty="0">
                <a:solidFill>
                  <a:schemeClr val="lt1"/>
                </a:solidFill>
              </a:rPr>
            </a:br>
            <a:r>
              <a:rPr lang="fr-FR" sz="3400" baseline="0" dirty="0">
                <a:solidFill>
                  <a:schemeClr val="lt1"/>
                </a:solidFill>
              </a:rPr>
              <a:t>de pouvoir vous aider !</a:t>
            </a:r>
            <a:endParaRPr sz="3400" dirty="0">
              <a:solidFill>
                <a:schemeClr val="lt1"/>
              </a:solidFill>
            </a:endParaRPr>
          </a:p>
          <a:p>
            <a:pPr marL="0" lvl="0" indent="0" algn="ctr" rtl="0">
              <a:lnSpc>
                <a:spcPct val="80000"/>
              </a:lnSpc>
              <a:spcBef>
                <a:spcPts val="0"/>
              </a:spcBef>
              <a:spcAft>
                <a:spcPts val="0"/>
              </a:spcAft>
              <a:buClr>
                <a:srgbClr val="FFFFFF"/>
              </a:buClr>
              <a:buSzPts val="5400"/>
              <a:buFont typeface="Calibri"/>
              <a:buNone/>
            </a:pPr>
            <a:endParaRPr sz="3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8495afef91_0_0"/>
          <p:cNvSpPr txBox="1">
            <a:spLocks noGrp="1"/>
          </p:cNvSpPr>
          <p:nvPr>
            <p:ph type="title"/>
          </p:nvPr>
        </p:nvSpPr>
        <p:spPr>
          <a:xfrm>
            <a:off x="1107150" y="125325"/>
            <a:ext cx="7082100"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fr-FR" b="1" baseline="0"/>
              <a:t>Participation au programme RESEA</a:t>
            </a:r>
            <a:endParaRPr b="1"/>
          </a:p>
        </p:txBody>
      </p:sp>
      <p:sp>
        <p:nvSpPr>
          <p:cNvPr id="124" name="Google Shape;124;g8495afef91_0_0"/>
          <p:cNvSpPr txBox="1">
            <a:spLocks noGrp="1"/>
          </p:cNvSpPr>
          <p:nvPr>
            <p:ph type="body" idx="1"/>
          </p:nvPr>
        </p:nvSpPr>
        <p:spPr>
          <a:xfrm>
            <a:off x="234300" y="1432450"/>
            <a:ext cx="8827800" cy="46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fr-FR" sz="2000" b="1" baseline="0" dirty="0"/>
              <a:t>En quoi consiste </a:t>
            </a:r>
            <a:r>
              <a:rPr lang="fr-FR" sz="2000" b="1" baseline="0" dirty="0" smtClean="0"/>
              <a:t>RESEA ?</a:t>
            </a:r>
            <a:endParaRPr sz="2000" b="1" dirty="0"/>
          </a:p>
          <a:p>
            <a:pPr marL="0" lvl="0" indent="0" algn="l" rtl="0">
              <a:lnSpc>
                <a:spcPct val="100000"/>
              </a:lnSpc>
              <a:spcBef>
                <a:spcPts val="0"/>
              </a:spcBef>
              <a:spcAft>
                <a:spcPts val="0"/>
              </a:spcAft>
              <a:buSzPts val="1800"/>
              <a:buNone/>
            </a:pPr>
            <a:r>
              <a:rPr lang="fr-FR" sz="2000" baseline="0" dirty="0"/>
              <a:t>RESEA est un programme fédéral qui aide les clients à retrouver plus rapidement un emploi </a:t>
            </a:r>
            <a:r>
              <a:rPr lang="fr-FR" sz="2000" baseline="0" dirty="0">
                <a:solidFill>
                  <a:srgbClr val="042B4A"/>
                </a:solidFill>
              </a:rPr>
              <a:t>grâce à des services de réintégration et </a:t>
            </a:r>
            <a:r>
              <a:rPr lang="fr-FR" sz="2000" baseline="0" dirty="0" smtClean="0">
                <a:solidFill>
                  <a:srgbClr val="042B4A"/>
                </a:solidFill>
              </a:rPr>
              <a:t>des réunions </a:t>
            </a:r>
            <a:r>
              <a:rPr lang="fr-FR" sz="2000" baseline="0" dirty="0"/>
              <a:t>avec le personnel des centres de carrière de </a:t>
            </a:r>
            <a:r>
              <a:rPr lang="fr-FR" sz="2000" baseline="0" dirty="0" err="1"/>
              <a:t>MassHire</a:t>
            </a:r>
            <a:r>
              <a:rPr lang="fr-FR" sz="2000" baseline="0" dirty="0"/>
              <a:t> afin de s’entretenir des objectifs de recherche d’emploi.</a:t>
            </a:r>
            <a:endParaRPr sz="2000" dirty="0"/>
          </a:p>
          <a:p>
            <a:pPr marL="0" lvl="0" indent="0" algn="l" rtl="0">
              <a:lnSpc>
                <a:spcPct val="100000"/>
              </a:lnSpc>
              <a:spcBef>
                <a:spcPts val="0"/>
              </a:spcBef>
              <a:spcAft>
                <a:spcPts val="0"/>
              </a:spcAft>
              <a:buSzPts val="1800"/>
              <a:buNone/>
            </a:pPr>
            <a:endParaRPr sz="2000" dirty="0"/>
          </a:p>
          <a:p>
            <a:pPr marL="0" lvl="0" indent="0" algn="l" rtl="0">
              <a:lnSpc>
                <a:spcPct val="100000"/>
              </a:lnSpc>
              <a:spcBef>
                <a:spcPts val="0"/>
              </a:spcBef>
              <a:spcAft>
                <a:spcPts val="0"/>
              </a:spcAft>
              <a:buSzPts val="1800"/>
              <a:buNone/>
            </a:pPr>
            <a:r>
              <a:rPr lang="fr-FR" sz="2000" b="1" baseline="0" dirty="0"/>
              <a:t>Qui est sélectionné pour le </a:t>
            </a:r>
            <a:r>
              <a:rPr lang="fr-FR" sz="2000" b="1" baseline="0" dirty="0" smtClean="0"/>
              <a:t>programme de </a:t>
            </a:r>
            <a:r>
              <a:rPr lang="fr-FR" sz="2000" b="1" baseline="0" dirty="0"/>
              <a:t>RESEA ?</a:t>
            </a:r>
            <a:endParaRPr sz="2000" b="1" dirty="0"/>
          </a:p>
          <a:p>
            <a:pPr marL="0" lvl="0" indent="0" algn="l" rtl="0">
              <a:lnSpc>
                <a:spcPct val="100000"/>
              </a:lnSpc>
              <a:spcBef>
                <a:spcPts val="0"/>
              </a:spcBef>
              <a:spcAft>
                <a:spcPts val="0"/>
              </a:spcAft>
              <a:buSzPts val="1800"/>
              <a:buNone/>
            </a:pPr>
            <a:r>
              <a:rPr lang="fr-FR" sz="2000" baseline="0" dirty="0"/>
              <a:t>Sont sélectionnés les clients qui perçoivent des prestations </a:t>
            </a:r>
            <a:r>
              <a:rPr lang="fr-FR" sz="2000" baseline="0" dirty="0" smtClean="0"/>
              <a:t>d’assurance-chômage</a:t>
            </a:r>
            <a:r>
              <a:rPr lang="fr-FR" sz="2000" baseline="0" dirty="0"/>
              <a:t>.</a:t>
            </a:r>
            <a:endParaRPr sz="2000" dirty="0"/>
          </a:p>
          <a:p>
            <a:pPr marL="0" lvl="0" indent="0" algn="l" rtl="0">
              <a:lnSpc>
                <a:spcPct val="100000"/>
              </a:lnSpc>
              <a:spcBef>
                <a:spcPts val="0"/>
              </a:spcBef>
              <a:spcAft>
                <a:spcPts val="0"/>
              </a:spcAft>
              <a:buClr>
                <a:schemeClr val="accent6"/>
              </a:buClr>
              <a:buSzPts val="1100"/>
              <a:buFont typeface="Arial"/>
              <a:buNone/>
            </a:pPr>
            <a:endParaRPr sz="2000" b="1" dirty="0"/>
          </a:p>
          <a:p>
            <a:pPr marL="0" lvl="0" indent="0" algn="l" rtl="0">
              <a:lnSpc>
                <a:spcPct val="100000"/>
              </a:lnSpc>
              <a:spcBef>
                <a:spcPts val="0"/>
              </a:spcBef>
              <a:spcAft>
                <a:spcPts val="0"/>
              </a:spcAft>
              <a:buClr>
                <a:schemeClr val="accent6"/>
              </a:buClr>
              <a:buSzPts val="1100"/>
              <a:buFont typeface="Arial"/>
              <a:buNone/>
            </a:pPr>
            <a:r>
              <a:rPr lang="fr-FR" sz="2000" b="1" baseline="0" dirty="0"/>
              <a:t>Quels sont les avantages de la sélection au </a:t>
            </a:r>
            <a:r>
              <a:rPr lang="fr-FR" sz="2000" b="1" baseline="0" dirty="0" smtClean="0"/>
              <a:t>programme de </a:t>
            </a:r>
            <a:r>
              <a:rPr lang="fr-FR" sz="2000" b="1" baseline="0" dirty="0"/>
              <a:t>RESEA </a:t>
            </a:r>
            <a:r>
              <a:rPr lang="fr-FR" sz="2000" b="1" baseline="0" dirty="0" smtClean="0"/>
              <a:t>?</a:t>
            </a:r>
            <a:endParaRPr sz="2000" b="1" dirty="0"/>
          </a:p>
          <a:p>
            <a:pPr marL="0" lvl="0" indent="0" algn="l" rtl="0">
              <a:lnSpc>
                <a:spcPct val="100000"/>
              </a:lnSpc>
              <a:spcBef>
                <a:spcPts val="0"/>
              </a:spcBef>
              <a:spcAft>
                <a:spcPts val="0"/>
              </a:spcAft>
              <a:buClr>
                <a:schemeClr val="accent6"/>
              </a:buClr>
              <a:buSzPts val="1100"/>
              <a:buFont typeface="Arial"/>
              <a:buNone/>
            </a:pPr>
            <a:r>
              <a:rPr lang="fr-FR" sz="2000" baseline="0" dirty="0"/>
              <a:t>Vous avez été sélectionné pour le </a:t>
            </a:r>
            <a:r>
              <a:rPr lang="fr-FR" sz="2000" baseline="0" dirty="0" smtClean="0"/>
              <a:t>programme de </a:t>
            </a:r>
            <a:r>
              <a:rPr lang="fr-FR" sz="2000" baseline="0" dirty="0"/>
              <a:t>RESEA afin de recevoir des services de réintégration et de recherche d’emploi par le biais des </a:t>
            </a:r>
            <a:r>
              <a:rPr lang="fr-FR" sz="2000" baseline="0" dirty="0" smtClean="0"/>
              <a:t>centres </a:t>
            </a:r>
            <a:r>
              <a:rPr lang="fr-FR" sz="2000" baseline="0" dirty="0"/>
              <a:t>de carrière de</a:t>
            </a:r>
            <a:r>
              <a:rPr lang="fr-FR" sz="2000" b="1" baseline="0" dirty="0"/>
              <a:t> </a:t>
            </a:r>
            <a:r>
              <a:rPr lang="fr-FR" sz="2000" baseline="0" dirty="0" err="1"/>
              <a:t>MassHire</a:t>
            </a:r>
            <a:r>
              <a:rPr lang="fr-FR" sz="2000" baseline="0" dirty="0"/>
              <a:t>. Le personnel vous aidera également en ce qui concerne les conditions d’éligibilité afin que vous </a:t>
            </a:r>
            <a:r>
              <a:rPr lang="fr-FR" sz="2000" baseline="0" dirty="0" smtClean="0"/>
              <a:t>puissiez continuer </a:t>
            </a:r>
            <a:r>
              <a:rPr lang="fr-FR" sz="2000" baseline="0" dirty="0"/>
              <a:t>de recevoir les prestations d’assurance-chômage.</a:t>
            </a:r>
            <a:endParaRPr sz="2000" dirty="0"/>
          </a:p>
          <a:p>
            <a:pPr marL="0" lvl="0" indent="0" algn="l" rtl="0">
              <a:lnSpc>
                <a:spcPct val="100000"/>
              </a:lnSpc>
              <a:spcBef>
                <a:spcPts val="0"/>
              </a:spcBef>
              <a:spcAft>
                <a:spcPts val="0"/>
              </a:spcAft>
              <a:buClr>
                <a:schemeClr val="accent6"/>
              </a:buClr>
              <a:buSzPts val="1100"/>
              <a:buFont typeface="Arial"/>
              <a:buNone/>
            </a:pPr>
            <a:endParaRPr sz="2200" strike="sngStrike" dirty="0"/>
          </a:p>
          <a:p>
            <a:pPr marL="0" lvl="0" indent="0" algn="l" rtl="0">
              <a:lnSpc>
                <a:spcPct val="100000"/>
              </a:lnSpc>
              <a:spcBef>
                <a:spcPts val="0"/>
              </a:spcBef>
              <a:spcAft>
                <a:spcPts val="0"/>
              </a:spcAft>
              <a:buClr>
                <a:schemeClr val="accent6"/>
              </a:buClr>
              <a:buSzPts val="1100"/>
              <a:buFont typeface="Arial"/>
              <a:buNone/>
            </a:pPr>
            <a:endParaRPr sz="2200" dirty="0">
              <a:solidFill>
                <a:srgbClr val="FF0000"/>
              </a:solidFill>
            </a:endParaRPr>
          </a:p>
          <a:p>
            <a:pPr marL="0" lvl="0" indent="0" algn="l" rtl="0">
              <a:lnSpc>
                <a:spcPct val="100000"/>
              </a:lnSpc>
              <a:spcBef>
                <a:spcPts val="0"/>
              </a:spcBef>
              <a:spcAft>
                <a:spcPts val="0"/>
              </a:spcAft>
              <a:buClr>
                <a:schemeClr val="accent6"/>
              </a:buClr>
              <a:buSzPts val="1100"/>
              <a:buFont typeface="Arial"/>
              <a:buNone/>
            </a:pPr>
            <a:endParaRPr sz="2200" dirty="0"/>
          </a:p>
          <a:p>
            <a:pPr marL="0" lvl="0" indent="0" algn="l" rtl="0">
              <a:lnSpc>
                <a:spcPct val="100000"/>
              </a:lnSpc>
              <a:spcBef>
                <a:spcPts val="0"/>
              </a:spcBef>
              <a:spcAft>
                <a:spcPts val="0"/>
              </a:spcAft>
              <a:buClr>
                <a:schemeClr val="accent6"/>
              </a:buClr>
              <a:buSzPts val="1100"/>
              <a:buFont typeface="Arial"/>
              <a:buNone/>
            </a:pPr>
            <a:endParaRPr sz="2200" dirty="0"/>
          </a:p>
          <a:p>
            <a:pPr marL="0" lvl="0" indent="0" algn="l" rtl="0">
              <a:lnSpc>
                <a:spcPct val="100000"/>
              </a:lnSpc>
              <a:spcBef>
                <a:spcPts val="0"/>
              </a:spcBef>
              <a:spcAft>
                <a:spcPts val="0"/>
              </a:spcAft>
              <a:buClr>
                <a:schemeClr val="accent6"/>
              </a:buClr>
              <a:buSzPts val="1100"/>
              <a:buFont typeface="Arial"/>
              <a:buNone/>
            </a:pPr>
            <a:endParaRPr sz="2200" dirty="0"/>
          </a:p>
          <a:p>
            <a:pPr marL="0" lvl="0" indent="0" algn="l" rtl="0">
              <a:lnSpc>
                <a:spcPct val="100000"/>
              </a:lnSpc>
              <a:spcBef>
                <a:spcPts val="1800"/>
              </a:spcBef>
              <a:spcAft>
                <a:spcPts val="0"/>
              </a:spcAft>
              <a:buClr>
                <a:schemeClr val="accent6"/>
              </a:buClr>
              <a:buSzPts val="1100"/>
              <a:buFont typeface="Arial"/>
              <a:buNone/>
            </a:pPr>
            <a:endParaRPr sz="2200" dirty="0"/>
          </a:p>
          <a:p>
            <a:pPr marL="0" lvl="0" indent="0" algn="l" rtl="0">
              <a:lnSpc>
                <a:spcPct val="90000"/>
              </a:lnSpc>
              <a:spcBef>
                <a:spcPts val="1800"/>
              </a:spcBef>
              <a:spcAft>
                <a:spcPts val="0"/>
              </a:spcAft>
              <a:buSzPts val="18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75293" y="1190447"/>
            <a:ext cx="9068707" cy="5050246"/>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wrap="square" lIns="91425" tIns="45700" rIns="91425" bIns="45700" spcCol="0" rtlCol="0" fromWordArt="0" anchor="ctr" anchorCtr="0" forceAA="0">
            <a:noAutofit/>
          </a:bodyPr>
          <a:lstStyle>
            <a:defPPr marR="0" lvl="0" algn="l" rtl="0">
              <a:lnSpc>
                <a:spcPct val="100000"/>
              </a:lnSpc>
              <a:spcBef>
                <a:spcPts val="0"/>
              </a:spcBef>
              <a:spcAft>
                <a:spcPts val="0"/>
              </a:spcAft>
            </a:defPPr>
            <a:lvl1pPr marL="457200" marR="0" lvl="0" indent="-342900" algn="l" rtl="0">
              <a:lnSpc>
                <a:spcPct val="90000"/>
              </a:lnSpc>
              <a:spcBef>
                <a:spcPts val="1800"/>
              </a:spcBef>
              <a:spcAft>
                <a:spcPts val="0"/>
              </a:spcAft>
              <a:buClr>
                <a:schemeClr val="dk1"/>
              </a:buClr>
              <a:buSzPts val="1800"/>
              <a:buFont typeface="Arial"/>
              <a:buChar char="•"/>
              <a:defRPr sz="28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900"/>
              </a:spcBef>
              <a:spcAft>
                <a:spcPts val="0"/>
              </a:spcAft>
              <a:buClr>
                <a:schemeClr val="dk1"/>
              </a:buClr>
              <a:buSzPts val="18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42900" algn="l" rtl="0">
              <a:lnSpc>
                <a:spcPct val="90000"/>
              </a:lnSpc>
              <a:spcBef>
                <a:spcPts val="900"/>
              </a:spcBef>
              <a:spcAft>
                <a:spcPts val="0"/>
              </a:spcAft>
              <a:buClr>
                <a:schemeClr val="dk1"/>
              </a:buClr>
              <a:buSzPts val="1800"/>
              <a:buFont typeface="Arial"/>
              <a:buChar char="•"/>
              <a:defRPr sz="2000" b="0" i="0" u="none" strike="noStrike" cap="none">
                <a:solidFill>
                  <a:schemeClr val="dk2"/>
                </a:solidFill>
                <a:latin typeface="Calibri"/>
                <a:ea typeface="Calibri"/>
                <a:cs typeface="Calibri"/>
                <a:sym typeface="Calibri"/>
              </a:defRPr>
            </a:lvl3pPr>
            <a:lvl4pPr marL="1828800" marR="0" lvl="3" indent="-342900" algn="l" rtl="0">
              <a:lnSpc>
                <a:spcPct val="90000"/>
              </a:lnSpc>
              <a:spcBef>
                <a:spcPts val="900"/>
              </a:spcBef>
              <a:spcAft>
                <a:spcPts val="0"/>
              </a:spcAft>
              <a:buClr>
                <a:schemeClr val="dk1"/>
              </a:buClr>
              <a:buSzPts val="18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900"/>
              </a:spcBef>
              <a:spcAft>
                <a:spcPts val="0"/>
              </a:spcAft>
              <a:buClr>
                <a:schemeClr val="dk1"/>
              </a:buClr>
              <a:buSzPts val="1800"/>
              <a:buFont typeface="Arial"/>
              <a:buChar char="»"/>
              <a:defRPr sz="2000" b="0" i="0" u="none" strike="noStrike" cap="none">
                <a:solidFill>
                  <a:schemeClr val="dk2"/>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buNone/>
              <a:defRPr/>
            </a:pPr>
            <a:endParaRPr lang="en-US" dirty="0"/>
          </a:p>
        </p:txBody>
      </p:sp>
      <p:sp>
        <p:nvSpPr>
          <p:cNvPr id="14" name="Rounded Rectangle 13"/>
          <p:cNvSpPr/>
          <p:nvPr/>
        </p:nvSpPr>
        <p:spPr>
          <a:xfrm>
            <a:off x="6112419" y="2484439"/>
            <a:ext cx="1986552" cy="248217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500" baseline="0" dirty="0">
                <a:solidFill>
                  <a:schemeClr val="bg2"/>
                </a:solidFill>
              </a:rPr>
              <a:t>Si vous ne participez pas à ces deux réunions de RESEA, vos prestations d’assurance-chômage </a:t>
            </a:r>
            <a:r>
              <a:rPr lang="fr-FR" sz="1500" dirty="0" smtClean="0">
                <a:solidFill>
                  <a:schemeClr val="bg2"/>
                </a:solidFill>
              </a:rPr>
              <a:t>pourraient </a:t>
            </a:r>
            <a:r>
              <a:rPr lang="fr-FR" sz="1500" baseline="0" dirty="0" smtClean="0">
                <a:solidFill>
                  <a:schemeClr val="bg2"/>
                </a:solidFill>
              </a:rPr>
              <a:t>être </a:t>
            </a:r>
            <a:r>
              <a:rPr lang="fr-FR" sz="1500" baseline="0" dirty="0">
                <a:solidFill>
                  <a:schemeClr val="bg2"/>
                </a:solidFill>
              </a:rPr>
              <a:t>affectées</a:t>
            </a:r>
          </a:p>
        </p:txBody>
      </p:sp>
      <p:sp>
        <p:nvSpPr>
          <p:cNvPr id="15" name="Rounded Rectangle 14"/>
          <p:cNvSpPr/>
          <p:nvPr/>
        </p:nvSpPr>
        <p:spPr>
          <a:xfrm>
            <a:off x="4195690" y="2484437"/>
            <a:ext cx="1842252" cy="248217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800" baseline="0" dirty="0">
                <a:solidFill>
                  <a:schemeClr val="bg2"/>
                </a:solidFill>
              </a:rPr>
              <a:t>Le personnel de </a:t>
            </a:r>
            <a:r>
              <a:rPr lang="fr-FR" sz="1800" baseline="0" dirty="0" err="1">
                <a:solidFill>
                  <a:schemeClr val="bg2"/>
                </a:solidFill>
              </a:rPr>
              <a:t>MassHire</a:t>
            </a:r>
            <a:r>
              <a:rPr lang="fr-FR" sz="1800" baseline="0" dirty="0">
                <a:solidFill>
                  <a:schemeClr val="bg2"/>
                </a:solidFill>
              </a:rPr>
              <a:t> fixera votre première réunion </a:t>
            </a:r>
            <a:r>
              <a:rPr lang="fr-FR" sz="1800" dirty="0" smtClean="0">
                <a:solidFill>
                  <a:schemeClr val="bg2"/>
                </a:solidFill>
              </a:rPr>
              <a:t>en tête-à-tête de RESEA</a:t>
            </a:r>
            <a:endParaRPr lang="fr-FR" sz="1800" baseline="0" dirty="0">
              <a:solidFill>
                <a:schemeClr val="bg2"/>
              </a:solidFill>
            </a:endParaRPr>
          </a:p>
        </p:txBody>
      </p:sp>
      <p:sp>
        <p:nvSpPr>
          <p:cNvPr id="16" name="Rounded Rectangle 15"/>
          <p:cNvSpPr/>
          <p:nvPr/>
        </p:nvSpPr>
        <p:spPr>
          <a:xfrm>
            <a:off x="79919" y="2484407"/>
            <a:ext cx="1937567" cy="248440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300" baseline="0" dirty="0">
                <a:solidFill>
                  <a:schemeClr val="bg2"/>
                </a:solidFill>
              </a:rPr>
              <a:t>Recevoir la lettre du Département de l’assistance chômage pour les dates limites des réunions de RESEA</a:t>
            </a:r>
          </a:p>
          <a:p>
            <a:pPr algn="ctr" eaLnBrk="1" hangingPunct="1">
              <a:defRPr/>
            </a:pPr>
            <a:r>
              <a:rPr lang="fr-FR" sz="1300" baseline="0" dirty="0">
                <a:solidFill>
                  <a:schemeClr val="bg2"/>
                </a:solidFill>
              </a:rPr>
              <a:t>et les détails pour continuer de percevoir les prestations d’assurance-chômage</a:t>
            </a:r>
          </a:p>
        </p:txBody>
      </p:sp>
      <p:sp>
        <p:nvSpPr>
          <p:cNvPr id="17" name="Rounded Rectangle 16"/>
          <p:cNvSpPr/>
          <p:nvPr/>
        </p:nvSpPr>
        <p:spPr>
          <a:xfrm>
            <a:off x="2068444" y="2484437"/>
            <a:ext cx="2054676" cy="248217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700" baseline="0" dirty="0">
                <a:solidFill>
                  <a:schemeClr val="bg2"/>
                </a:solidFill>
              </a:rPr>
              <a:t>Participer à la réunion initiale de RESEA dans les 3 semaines </a:t>
            </a:r>
            <a:endParaRPr lang="en-US" sz="600" dirty="0">
              <a:solidFill>
                <a:schemeClr val="bg2"/>
              </a:solidFill>
            </a:endParaRPr>
          </a:p>
          <a:p>
            <a:pPr algn="ctr" eaLnBrk="1" hangingPunct="1">
              <a:defRPr/>
            </a:pPr>
            <a:r>
              <a:rPr lang="fr-FR" sz="600" baseline="0" dirty="0">
                <a:solidFill>
                  <a:schemeClr val="bg2"/>
                </a:solidFill>
              </a:rPr>
              <a:t>__________________________________</a:t>
            </a:r>
          </a:p>
          <a:p>
            <a:pPr algn="ctr" eaLnBrk="1" hangingPunct="1">
              <a:defRPr/>
            </a:pPr>
            <a:endParaRPr lang="en-US" sz="600" dirty="0">
              <a:solidFill>
                <a:schemeClr val="bg2"/>
              </a:solidFill>
            </a:endParaRPr>
          </a:p>
          <a:p>
            <a:pPr algn="ctr" eaLnBrk="1" hangingPunct="1">
              <a:defRPr/>
            </a:pPr>
            <a:r>
              <a:rPr lang="fr-FR" sz="1700" baseline="0" dirty="0">
                <a:solidFill>
                  <a:schemeClr val="bg2"/>
                </a:solidFill>
              </a:rPr>
              <a:t>Participer à </a:t>
            </a:r>
            <a:r>
              <a:rPr lang="fr-FR" sz="1700" baseline="0" dirty="0" smtClean="0">
                <a:solidFill>
                  <a:schemeClr val="bg2"/>
                </a:solidFill>
              </a:rPr>
              <a:t>la réunion </a:t>
            </a:r>
            <a:r>
              <a:rPr lang="fr-FR" sz="1700" dirty="0" smtClean="0">
                <a:solidFill>
                  <a:schemeClr val="bg2"/>
                </a:solidFill>
              </a:rPr>
              <a:t>d’</a:t>
            </a:r>
            <a:r>
              <a:rPr lang="fr-FR" sz="1700" baseline="0" dirty="0" smtClean="0">
                <a:solidFill>
                  <a:schemeClr val="bg2"/>
                </a:solidFill>
              </a:rPr>
              <a:t>examen </a:t>
            </a:r>
            <a:r>
              <a:rPr lang="fr-FR" sz="1700" baseline="0" dirty="0">
                <a:solidFill>
                  <a:schemeClr val="bg2"/>
                </a:solidFill>
              </a:rPr>
              <a:t>de RESEA dans les 5 semaines</a:t>
            </a:r>
          </a:p>
        </p:txBody>
      </p:sp>
      <p:sp>
        <p:nvSpPr>
          <p:cNvPr id="18" name="Google Shape;130;g772d42557f_3_2"/>
          <p:cNvSpPr txBox="1">
            <a:spLocks noGrp="1"/>
          </p:cNvSpPr>
          <p:nvPr>
            <p:ph type="title"/>
          </p:nvPr>
        </p:nvSpPr>
        <p:spPr>
          <a:xfrm>
            <a:off x="0" y="0"/>
            <a:ext cx="8556900" cy="954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fr-FR" b="1" baseline="0"/>
              <a:t>Participation aux réunions de RESEA</a:t>
            </a:r>
            <a:endParaRPr b="1" dirty="0"/>
          </a:p>
        </p:txBody>
      </p:sp>
    </p:spTree>
    <p:extLst>
      <p:ext uri="{BB962C8B-B14F-4D97-AF65-F5344CB8AC3E}">
        <p14:creationId xmlns="" xmlns:p14="http://schemas.microsoft.com/office/powerpoint/2010/main" val="17334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txBox="1">
            <a:spLocks noGrp="1"/>
          </p:cNvSpPr>
          <p:nvPr>
            <p:ph type="title"/>
          </p:nvPr>
        </p:nvSpPr>
        <p:spPr>
          <a:xfrm>
            <a:off x="99150" y="102850"/>
            <a:ext cx="9044850" cy="954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3600"/>
              <a:buFont typeface="Calibri"/>
              <a:buNone/>
            </a:pPr>
            <a:r>
              <a:rPr lang="fr-FR" sz="3400" b="1" baseline="0" dirty="0"/>
              <a:t>Comment nous pouvons vous aider à continuer de recevoir les prestations d’assurance-chômage </a:t>
            </a:r>
            <a:endParaRPr sz="3400" b="1" dirty="0"/>
          </a:p>
        </p:txBody>
      </p:sp>
      <p:sp>
        <p:nvSpPr>
          <p:cNvPr id="138" name="Google Shape;138;p2"/>
          <p:cNvSpPr txBox="1">
            <a:spLocks noGrp="1"/>
          </p:cNvSpPr>
          <p:nvPr>
            <p:ph type="sldNum" idx="4294967295"/>
          </p:nvPr>
        </p:nvSpPr>
        <p:spPr>
          <a:xfrm>
            <a:off x="8390466" y="6358001"/>
            <a:ext cx="296333" cy="365125"/>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fld id="{00000000-1234-1234-1234-123412341234}" type="slidenum">
              <a:rPr lang="en-US" sz="1000" b="0" i="0" u="none" strike="noStrike" cap="none">
                <a:solidFill>
                  <a:srgbClr val="042B4A"/>
                </a:solidFill>
                <a:latin typeface="Calibri"/>
                <a:ea typeface="Calibri"/>
                <a:cs typeface="Calibri"/>
                <a:sym typeface="Calibri"/>
              </a:rPr>
              <a:pPr marL="0" marR="0" lvl="0" indent="0" algn="r" rtl="0">
                <a:lnSpc>
                  <a:spcPct val="100000"/>
                </a:lnSpc>
                <a:spcBef>
                  <a:spcPts val="0"/>
                </a:spcBef>
                <a:spcAft>
                  <a:spcPts val="0"/>
                </a:spcAft>
                <a:buClr>
                  <a:srgbClr val="042B4A"/>
                </a:buClr>
                <a:buSzPts val="1000"/>
                <a:buFont typeface="Calibri"/>
                <a:buNone/>
              </a:pPr>
              <a:t>4</a:t>
            </a:fld>
            <a:endParaRPr sz="1000" b="0" i="0" u="none" strike="noStrike" cap="none">
              <a:solidFill>
                <a:srgbClr val="042B4A"/>
              </a:solidFill>
              <a:latin typeface="Calibri"/>
              <a:ea typeface="Calibri"/>
              <a:cs typeface="Calibri"/>
              <a:sym typeface="Calibri"/>
            </a:endParaRPr>
          </a:p>
        </p:txBody>
      </p:sp>
      <p:sp>
        <p:nvSpPr>
          <p:cNvPr id="139" name="Google Shape;139;p2"/>
          <p:cNvSpPr txBox="1"/>
          <p:nvPr/>
        </p:nvSpPr>
        <p:spPr>
          <a:xfrm>
            <a:off x="450852" y="1627789"/>
            <a:ext cx="8693147" cy="39945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fr-FR" sz="2600" baseline="0" dirty="0">
                <a:solidFill>
                  <a:srgbClr val="002060"/>
                </a:solidFill>
                <a:latin typeface="Calibri"/>
                <a:ea typeface="Calibri"/>
                <a:cs typeface="Calibri"/>
                <a:sym typeface="Calibri"/>
              </a:rPr>
              <a:t>Objectifs d’ensemble de RESEA :</a:t>
            </a:r>
          </a:p>
          <a:p>
            <a:pPr marL="0" marR="0" lvl="0" indent="0" algn="l" rtl="0">
              <a:lnSpc>
                <a:spcPct val="100000"/>
              </a:lnSpc>
              <a:spcBef>
                <a:spcPts val="0"/>
              </a:spcBef>
              <a:spcAft>
                <a:spcPts val="0"/>
              </a:spcAft>
              <a:buClr>
                <a:srgbClr val="000000"/>
              </a:buClr>
              <a:buSzPts val="2800"/>
              <a:buFont typeface="Arial"/>
              <a:buNone/>
            </a:pPr>
            <a:endParaRPr sz="2600" b="0" i="0" u="none" strike="noStrike" cap="none" dirty="0">
              <a:solidFill>
                <a:srgbClr val="002060"/>
              </a:solidFill>
              <a:latin typeface="Calibri"/>
              <a:ea typeface="Calibri"/>
              <a:cs typeface="Calibri"/>
              <a:sym typeface="Calibri"/>
            </a:endParaRPr>
          </a:p>
          <a:p>
            <a:pPr marL="508000" marR="0" lvl="0" indent="-457200" algn="l" rtl="0">
              <a:spcBef>
                <a:spcPts val="0"/>
              </a:spcBef>
              <a:spcAft>
                <a:spcPts val="0"/>
              </a:spcAft>
              <a:buClr>
                <a:srgbClr val="042B4A"/>
              </a:buClr>
              <a:buSzPts val="2800"/>
              <a:buFont typeface="Arial" panose="020B0604020202020204" pitchFamily="34" charset="0"/>
              <a:buChar char="•"/>
            </a:pPr>
            <a:r>
              <a:rPr lang="fr-FR" sz="2600" baseline="0" dirty="0">
                <a:solidFill>
                  <a:srgbClr val="002060"/>
                </a:solidFill>
                <a:latin typeface="Calibri"/>
                <a:ea typeface="Calibri"/>
                <a:cs typeface="Calibri"/>
                <a:sym typeface="Calibri"/>
              </a:rPr>
              <a:t>Vous aider </a:t>
            </a:r>
            <a:r>
              <a:rPr lang="fr-FR" sz="2600" baseline="0" dirty="0" smtClean="0">
                <a:solidFill>
                  <a:srgbClr val="002060"/>
                </a:solidFill>
                <a:latin typeface="Calibri"/>
                <a:ea typeface="Calibri"/>
                <a:cs typeface="Calibri"/>
                <a:sym typeface="Calibri"/>
              </a:rPr>
              <a:t>à réussir </a:t>
            </a:r>
            <a:r>
              <a:rPr lang="fr-FR" sz="2600" baseline="0" dirty="0">
                <a:solidFill>
                  <a:srgbClr val="002060"/>
                </a:solidFill>
                <a:latin typeface="Calibri"/>
                <a:ea typeface="Calibri"/>
                <a:cs typeface="Calibri"/>
                <a:sym typeface="Calibri"/>
              </a:rPr>
              <a:t>votre réunion initiale en tête-à-tête de RESEA et votre réunion d’examen </a:t>
            </a:r>
            <a:r>
              <a:rPr lang="fr-FR" sz="2600" baseline="0" dirty="0" smtClean="0">
                <a:solidFill>
                  <a:srgbClr val="002060"/>
                </a:solidFill>
                <a:latin typeface="Calibri"/>
                <a:ea typeface="Calibri"/>
                <a:cs typeface="Calibri"/>
                <a:sym typeface="Calibri"/>
              </a:rPr>
              <a:t>de RESEA</a:t>
            </a:r>
            <a:endParaRPr lang="fr-FR" sz="2600" baseline="0" dirty="0">
              <a:solidFill>
                <a:srgbClr val="002060"/>
              </a:solidFill>
              <a:latin typeface="Calibri"/>
              <a:ea typeface="Calibri"/>
              <a:cs typeface="Calibri"/>
              <a:sym typeface="Calibri"/>
            </a:endParaRPr>
          </a:p>
          <a:p>
            <a:pPr marL="508000" marR="0" lvl="0" indent="-457200" algn="l" rtl="0">
              <a:spcBef>
                <a:spcPts val="0"/>
              </a:spcBef>
              <a:spcAft>
                <a:spcPts val="0"/>
              </a:spcAft>
              <a:buClr>
                <a:srgbClr val="042B4A"/>
              </a:buClr>
              <a:buSzPts val="2800"/>
              <a:buFont typeface="Arial" panose="020B0604020202020204" pitchFamily="34" charset="0"/>
              <a:buChar char="•"/>
            </a:pPr>
            <a:r>
              <a:rPr lang="fr-FR" sz="2600" baseline="0" dirty="0">
                <a:solidFill>
                  <a:srgbClr val="002060"/>
                </a:solidFill>
                <a:latin typeface="Calibri"/>
                <a:ea typeface="Calibri"/>
                <a:cs typeface="Calibri"/>
                <a:sym typeface="Calibri"/>
              </a:rPr>
              <a:t>Comprendre les exigences de RESEA sur la poursuite de votre éligibilité à l’assurance-chômage</a:t>
            </a:r>
          </a:p>
          <a:p>
            <a:pPr marL="508000" marR="0" lvl="0" indent="-457200" algn="l" rtl="0">
              <a:spcBef>
                <a:spcPts val="0"/>
              </a:spcBef>
              <a:spcAft>
                <a:spcPts val="0"/>
              </a:spcAft>
              <a:buClr>
                <a:srgbClr val="042B4A"/>
              </a:buClr>
              <a:buSzPts val="2800"/>
              <a:buFont typeface="Arial" panose="020B0604020202020204" pitchFamily="34" charset="0"/>
              <a:buChar char="•"/>
            </a:pPr>
            <a:r>
              <a:rPr lang="fr-FR" sz="2600" baseline="0" dirty="0">
                <a:solidFill>
                  <a:srgbClr val="002060"/>
                </a:solidFill>
                <a:latin typeface="Calibri"/>
                <a:ea typeface="Calibri"/>
                <a:cs typeface="Calibri"/>
                <a:sym typeface="Calibri"/>
              </a:rPr>
              <a:t>Fixer la réunion initiale de RESEA et la réunion d’examen de RESEA</a:t>
            </a:r>
          </a:p>
          <a:p>
            <a:pPr marL="508000" marR="0" lvl="0" indent="-457200" algn="l" rtl="0">
              <a:spcBef>
                <a:spcPts val="0"/>
              </a:spcBef>
              <a:spcAft>
                <a:spcPts val="0"/>
              </a:spcAft>
              <a:buClr>
                <a:srgbClr val="042B4A"/>
              </a:buClr>
              <a:buSzPts val="2800"/>
              <a:buFont typeface="Arial" panose="020B0604020202020204" pitchFamily="34" charset="0"/>
              <a:buChar char="•"/>
            </a:pPr>
            <a:r>
              <a:rPr lang="fr-FR" sz="2600" dirty="0" smtClean="0">
                <a:solidFill>
                  <a:srgbClr val="002060"/>
                </a:solidFill>
                <a:latin typeface="Calibri"/>
                <a:ea typeface="Calibri"/>
                <a:cs typeface="Calibri"/>
                <a:sym typeface="Calibri"/>
              </a:rPr>
              <a:t>L’i</a:t>
            </a:r>
            <a:r>
              <a:rPr lang="fr-FR" sz="2600" baseline="0" dirty="0" smtClean="0">
                <a:solidFill>
                  <a:srgbClr val="002060"/>
                </a:solidFill>
                <a:latin typeface="Calibri"/>
                <a:ea typeface="Calibri"/>
                <a:cs typeface="Calibri"/>
                <a:sym typeface="Calibri"/>
              </a:rPr>
              <a:t>ntroduction </a:t>
            </a:r>
            <a:r>
              <a:rPr lang="fr-FR" sz="2600" baseline="0" dirty="0">
                <a:solidFill>
                  <a:srgbClr val="002060"/>
                </a:solidFill>
                <a:latin typeface="Calibri"/>
                <a:ea typeface="Calibri"/>
                <a:cs typeface="Calibri"/>
                <a:sym typeface="Calibri"/>
              </a:rPr>
              <a:t>aux services de réintégration</a:t>
            </a:r>
            <a:endParaRPr sz="2800" b="0" i="0" u="none" strike="noStrike" cap="none" dirty="0">
              <a:solidFill>
                <a:srgbClr val="042B4A"/>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8764588" y="6619875"/>
            <a:ext cx="381000" cy="238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900"/>
                <a:buFont typeface="Arial"/>
                <a:buNone/>
              </a:pPr>
              <a:t>5</a:t>
            </a:fld>
            <a:endParaRPr sz="900" b="0" i="0" u="none" strike="noStrike" cap="none">
              <a:solidFill>
                <a:srgbClr val="000000"/>
              </a:solidFill>
              <a:latin typeface="Arial"/>
              <a:ea typeface="Arial"/>
              <a:cs typeface="Arial"/>
              <a:sym typeface="Arial"/>
            </a:endParaRPr>
          </a:p>
        </p:txBody>
      </p:sp>
      <p:sp>
        <p:nvSpPr>
          <p:cNvPr id="146" name="Google Shape;146;p4"/>
          <p:cNvSpPr txBox="1"/>
          <p:nvPr/>
        </p:nvSpPr>
        <p:spPr>
          <a:xfrm>
            <a:off x="-103239" y="1249489"/>
            <a:ext cx="9247239" cy="4741200"/>
          </a:xfrm>
          <a:prstGeom prst="rect">
            <a:avLst/>
          </a:prstGeom>
          <a:noFill/>
          <a:ln>
            <a:noFill/>
          </a:ln>
        </p:spPr>
        <p:txBody>
          <a:bodyPr spcFirstLastPara="1" wrap="square" lIns="91425" tIns="45700" rIns="91425" bIns="45700" anchor="t" anchorCtr="0">
            <a:noAutofit/>
          </a:bodyPr>
          <a:lstStyle/>
          <a:p>
            <a:pPr marL="742950" marR="0" lvl="0" indent="-285750" algn="l" rtl="0">
              <a:lnSpc>
                <a:spcPct val="150000"/>
              </a:lnSpc>
              <a:spcBef>
                <a:spcPts val="0"/>
              </a:spcBef>
              <a:spcAft>
                <a:spcPts val="0"/>
              </a:spcAft>
              <a:buClr>
                <a:srgbClr val="0C3B5D"/>
              </a:buClr>
              <a:buSzPts val="2600"/>
              <a:buFont typeface="Noto Sans Symbols"/>
              <a:buChar char="✔"/>
            </a:pPr>
            <a:r>
              <a:rPr lang="fr-FR" sz="2100" baseline="0" dirty="0">
                <a:solidFill>
                  <a:srgbClr val="0C3B5D"/>
                </a:solidFill>
                <a:latin typeface="Calibri"/>
                <a:ea typeface="Calibri"/>
                <a:cs typeface="Calibri"/>
                <a:sym typeface="Calibri"/>
              </a:rPr>
              <a:t>Examen de l’évaluation des besoins individuels et du plan d’action de carrière</a:t>
            </a:r>
            <a:endParaRPr sz="2100" b="0" i="0" u="none" strike="noStrike" cap="none" dirty="0">
              <a:solidFill>
                <a:srgbClr val="000000"/>
              </a:solidFill>
              <a:latin typeface="Arial"/>
              <a:ea typeface="Arial"/>
              <a:cs typeface="Arial"/>
              <a:sym typeface="Arial"/>
            </a:endParaRPr>
          </a:p>
          <a:p>
            <a:pPr marL="742950" marR="0" lvl="0" indent="-285750" algn="l" rtl="0">
              <a:lnSpc>
                <a:spcPct val="150000"/>
              </a:lnSpc>
              <a:spcBef>
                <a:spcPts val="0"/>
              </a:spcBef>
              <a:spcAft>
                <a:spcPts val="0"/>
              </a:spcAft>
              <a:buClr>
                <a:srgbClr val="0C3B5D"/>
              </a:buClr>
              <a:buSzPts val="2600"/>
              <a:buFont typeface="Noto Sans Symbols"/>
              <a:buChar char="✔"/>
            </a:pPr>
            <a:r>
              <a:rPr lang="fr-FR" sz="2100" baseline="0" dirty="0" smtClean="0">
                <a:solidFill>
                  <a:srgbClr val="0C3B5D"/>
                </a:solidFill>
                <a:latin typeface="Calibri"/>
                <a:ea typeface="Calibri"/>
                <a:cs typeface="Calibri"/>
                <a:sym typeface="Calibri"/>
              </a:rPr>
              <a:t>Aperçu </a:t>
            </a:r>
            <a:r>
              <a:rPr lang="fr-FR" sz="2100" baseline="0" dirty="0">
                <a:solidFill>
                  <a:srgbClr val="0C3B5D"/>
                </a:solidFill>
                <a:latin typeface="Calibri"/>
                <a:ea typeface="Calibri"/>
                <a:cs typeface="Calibri"/>
                <a:sym typeface="Calibri"/>
              </a:rPr>
              <a:t>de </a:t>
            </a:r>
            <a:r>
              <a:rPr lang="fr-FR" sz="2100" baseline="0" dirty="0" err="1">
                <a:solidFill>
                  <a:srgbClr val="0C3B5D"/>
                </a:solidFill>
                <a:latin typeface="Calibri"/>
                <a:ea typeface="Calibri"/>
                <a:cs typeface="Calibri"/>
                <a:sym typeface="Calibri"/>
              </a:rPr>
              <a:t>JobQuest</a:t>
            </a:r>
            <a:r>
              <a:rPr lang="fr-FR" sz="2100" baseline="0" dirty="0">
                <a:solidFill>
                  <a:srgbClr val="0C3B5D"/>
                </a:solidFill>
                <a:latin typeface="Calibri"/>
                <a:ea typeface="Calibri"/>
                <a:cs typeface="Calibri"/>
                <a:sym typeface="Calibri"/>
              </a:rPr>
              <a:t> (JQ)</a:t>
            </a:r>
            <a:endParaRPr sz="2100" b="0" i="0" u="none" strike="noStrike" cap="none" dirty="0">
              <a:solidFill>
                <a:srgbClr val="000000"/>
              </a:solidFill>
              <a:latin typeface="Arial"/>
              <a:ea typeface="Arial"/>
              <a:cs typeface="Arial"/>
              <a:sym typeface="Arial"/>
            </a:endParaRPr>
          </a:p>
          <a:p>
            <a:pPr marL="742950" marR="0" lvl="0" indent="-285750" algn="l" rtl="0">
              <a:lnSpc>
                <a:spcPct val="150000"/>
              </a:lnSpc>
              <a:spcBef>
                <a:spcPts val="0"/>
              </a:spcBef>
              <a:spcAft>
                <a:spcPts val="0"/>
              </a:spcAft>
              <a:buClr>
                <a:srgbClr val="0C3B5D"/>
              </a:buClr>
              <a:buSzPts val="2600"/>
              <a:buFont typeface="Noto Sans Symbols"/>
              <a:buChar char="✔"/>
            </a:pPr>
            <a:r>
              <a:rPr lang="fr-FR" sz="2100" baseline="0" dirty="0">
                <a:solidFill>
                  <a:srgbClr val="0C3B5D"/>
                </a:solidFill>
                <a:latin typeface="Calibri"/>
                <a:ea typeface="Calibri"/>
                <a:cs typeface="Calibri"/>
                <a:sym typeface="Calibri"/>
              </a:rPr>
              <a:t>Explication des informations sur le marché du travail (</a:t>
            </a:r>
            <a:r>
              <a:rPr lang="fr-FR" sz="2100" baseline="0" dirty="0" smtClean="0">
                <a:solidFill>
                  <a:srgbClr val="0C3B5D"/>
                </a:solidFill>
                <a:latin typeface="Calibri"/>
                <a:ea typeface="Calibri"/>
                <a:cs typeface="Calibri"/>
                <a:sym typeface="Calibri"/>
              </a:rPr>
              <a:t>LMT)</a:t>
            </a:r>
            <a:endParaRPr sz="2100" b="0" i="0" u="none" strike="noStrike" cap="none" dirty="0">
              <a:solidFill>
                <a:srgbClr val="000000"/>
              </a:solidFill>
              <a:latin typeface="Arial"/>
              <a:ea typeface="Arial"/>
              <a:cs typeface="Arial"/>
              <a:sym typeface="Arial"/>
            </a:endParaRPr>
          </a:p>
          <a:p>
            <a:pPr marL="742950" marR="0" lvl="0" indent="-285750" algn="l" rtl="0">
              <a:lnSpc>
                <a:spcPct val="150000"/>
              </a:lnSpc>
              <a:spcBef>
                <a:spcPts val="0"/>
              </a:spcBef>
              <a:spcAft>
                <a:spcPts val="0"/>
              </a:spcAft>
              <a:buClr>
                <a:srgbClr val="0C3B5D"/>
              </a:buClr>
              <a:buSzPts val="2600"/>
              <a:buFont typeface="Noto Sans Symbols"/>
              <a:buChar char="✔"/>
            </a:pPr>
            <a:r>
              <a:rPr lang="fr-FR" sz="2100" baseline="0" dirty="0">
                <a:solidFill>
                  <a:srgbClr val="0C3B5D"/>
                </a:solidFill>
                <a:latin typeface="Calibri"/>
                <a:ea typeface="Calibri"/>
                <a:cs typeface="Calibri"/>
                <a:sym typeface="Calibri"/>
              </a:rPr>
              <a:t>Explication des conditions relatives au curriculum vitae</a:t>
            </a:r>
            <a:endParaRPr sz="2100" b="0" i="0" u="none" strike="noStrike" cap="none" dirty="0">
              <a:solidFill>
                <a:srgbClr val="000000"/>
              </a:solidFill>
              <a:latin typeface="Arial"/>
              <a:ea typeface="Arial"/>
              <a:cs typeface="Arial"/>
              <a:sym typeface="Arial"/>
            </a:endParaRPr>
          </a:p>
          <a:p>
            <a:pPr marL="742950" marR="0" lvl="0" indent="-285750" algn="l" rtl="0">
              <a:lnSpc>
                <a:spcPct val="150000"/>
              </a:lnSpc>
              <a:spcBef>
                <a:spcPts val="0"/>
              </a:spcBef>
              <a:spcAft>
                <a:spcPts val="0"/>
              </a:spcAft>
              <a:buClr>
                <a:srgbClr val="0C3B5D"/>
              </a:buClr>
              <a:buSzPts val="2600"/>
              <a:buFont typeface="Noto Sans Symbols"/>
              <a:buChar char="✔"/>
            </a:pPr>
            <a:r>
              <a:rPr lang="fr-FR" sz="2100" baseline="0" dirty="0">
                <a:solidFill>
                  <a:srgbClr val="0C3B5D"/>
                </a:solidFill>
                <a:latin typeface="Calibri"/>
                <a:ea typeface="Calibri"/>
                <a:cs typeface="Calibri"/>
                <a:sym typeface="Calibri"/>
              </a:rPr>
              <a:t>Examiner comment remplir les registres de recherche d’emploi</a:t>
            </a:r>
            <a:endParaRPr sz="2100" b="0" i="0" u="none" strike="noStrike" cap="none" dirty="0">
              <a:solidFill>
                <a:srgbClr val="000000"/>
              </a:solidFill>
              <a:latin typeface="Arial"/>
              <a:ea typeface="Arial"/>
              <a:cs typeface="Arial"/>
              <a:sym typeface="Arial"/>
            </a:endParaRPr>
          </a:p>
          <a:p>
            <a:pPr marL="742950" marR="0" lvl="0" indent="-285750" algn="l" rtl="0">
              <a:lnSpc>
                <a:spcPct val="150000"/>
              </a:lnSpc>
              <a:spcBef>
                <a:spcPts val="0"/>
              </a:spcBef>
              <a:spcAft>
                <a:spcPts val="0"/>
              </a:spcAft>
              <a:buClr>
                <a:srgbClr val="0C3B5D"/>
              </a:buClr>
              <a:buSzPts val="2600"/>
              <a:buFont typeface="Noto Sans Symbols"/>
              <a:buChar char="✔"/>
            </a:pPr>
            <a:r>
              <a:rPr lang="fr-FR" sz="2100" baseline="0" dirty="0">
                <a:solidFill>
                  <a:srgbClr val="0C3B5D"/>
                </a:solidFill>
                <a:latin typeface="Calibri"/>
                <a:ea typeface="Calibri"/>
                <a:cs typeface="Calibri"/>
                <a:sym typeface="Calibri"/>
              </a:rPr>
              <a:t>Explication du questionnaire d’éligibilité aux prestations d’assurance-chômage</a:t>
            </a:r>
            <a:endParaRPr sz="2100" b="0" i="0" u="none" strike="noStrike" cap="none" dirty="0">
              <a:solidFill>
                <a:srgbClr val="000000"/>
              </a:solidFill>
              <a:latin typeface="Arial"/>
              <a:ea typeface="Arial"/>
              <a:cs typeface="Arial"/>
              <a:sym typeface="Arial"/>
            </a:endParaRPr>
          </a:p>
          <a:p>
            <a:pPr marL="742950" marR="0" lvl="0" indent="-285750" algn="l" rtl="0">
              <a:lnSpc>
                <a:spcPct val="150000"/>
              </a:lnSpc>
              <a:spcBef>
                <a:spcPts val="0"/>
              </a:spcBef>
              <a:spcAft>
                <a:spcPts val="0"/>
              </a:spcAft>
              <a:buClr>
                <a:srgbClr val="0C3B5D"/>
              </a:buClr>
              <a:buSzPts val="2600"/>
              <a:buFont typeface="Noto Sans Symbols"/>
              <a:buChar char="✔"/>
            </a:pPr>
            <a:r>
              <a:rPr lang="fr-FR" sz="2100" baseline="0" dirty="0">
                <a:solidFill>
                  <a:srgbClr val="0C3B5D"/>
                </a:solidFill>
                <a:latin typeface="Calibri"/>
                <a:ea typeface="Calibri"/>
                <a:cs typeface="Calibri"/>
                <a:sym typeface="Calibri"/>
              </a:rPr>
              <a:t>Les attentes quant à la réunion initiale en tête-à-tête de RESEA</a:t>
            </a:r>
            <a:endParaRPr sz="2100" b="0" i="0" u="none" strike="noStrike" cap="none" dirty="0">
              <a:solidFill>
                <a:srgbClr val="000000"/>
              </a:solidFill>
              <a:latin typeface="Arial"/>
              <a:ea typeface="Arial"/>
              <a:cs typeface="Arial"/>
              <a:sym typeface="Arial"/>
            </a:endParaRPr>
          </a:p>
          <a:p>
            <a:pPr marL="742950" marR="0" lvl="0" indent="-285750" algn="l" rtl="0">
              <a:lnSpc>
                <a:spcPct val="150000"/>
              </a:lnSpc>
              <a:spcBef>
                <a:spcPts val="0"/>
              </a:spcBef>
              <a:spcAft>
                <a:spcPts val="0"/>
              </a:spcAft>
              <a:buClr>
                <a:srgbClr val="0C3B5D"/>
              </a:buClr>
              <a:buSzPts val="2600"/>
              <a:buFont typeface="Noto Sans Symbols"/>
              <a:buChar char="✔"/>
            </a:pPr>
            <a:r>
              <a:rPr lang="fr-FR" sz="2100" baseline="0" dirty="0">
                <a:solidFill>
                  <a:srgbClr val="0C3B5D"/>
                </a:solidFill>
                <a:latin typeface="Calibri"/>
                <a:ea typeface="Calibri"/>
                <a:cs typeface="Calibri"/>
                <a:sym typeface="Calibri"/>
              </a:rPr>
              <a:t>Les attentes quant à la réunion d’examen de RESEA</a:t>
            </a:r>
            <a:endParaRPr sz="2100" b="0" i="0" u="none" strike="noStrike" cap="none" dirty="0">
              <a:solidFill>
                <a:srgbClr val="000000"/>
              </a:solidFill>
              <a:latin typeface="Arial"/>
              <a:ea typeface="Arial"/>
              <a:cs typeface="Arial"/>
              <a:sym typeface="Arial"/>
            </a:endParaRPr>
          </a:p>
          <a:p>
            <a:pPr marL="388620" marR="0" lvl="0" indent="-6350" algn="l" rtl="0">
              <a:lnSpc>
                <a:spcPct val="100000"/>
              </a:lnSpc>
              <a:spcBef>
                <a:spcPts val="0"/>
              </a:spcBef>
              <a:spcAft>
                <a:spcPts val="0"/>
              </a:spcAft>
              <a:buClr>
                <a:schemeClr val="accent2"/>
              </a:buClr>
              <a:buSzPts val="2600"/>
              <a:buFont typeface="Arial"/>
              <a:buNone/>
            </a:pPr>
            <a:endParaRPr sz="2100" b="0" i="0" u="none" strike="noStrike" cap="none" dirty="0">
              <a:solidFill>
                <a:schemeClr val="accent2"/>
              </a:solidFill>
              <a:latin typeface="Calibri"/>
              <a:ea typeface="Calibri"/>
              <a:cs typeface="Calibri"/>
              <a:sym typeface="Calibri"/>
            </a:endParaRPr>
          </a:p>
          <a:p>
            <a:pPr marL="217170" marR="0" lvl="0" indent="0" algn="l" rtl="0">
              <a:lnSpc>
                <a:spcPct val="100000"/>
              </a:lnSpc>
              <a:spcBef>
                <a:spcPts val="0"/>
              </a:spcBef>
              <a:spcAft>
                <a:spcPts val="0"/>
              </a:spcAft>
              <a:buClr>
                <a:schemeClr val="accent2"/>
              </a:buClr>
              <a:buSzPts val="2600"/>
              <a:buFont typeface="Arial"/>
              <a:buNone/>
            </a:pPr>
            <a:endParaRPr sz="2600" b="0" i="0" u="none" strike="noStrike" cap="none" dirty="0">
              <a:solidFill>
                <a:schemeClr val="accent2"/>
              </a:solidFill>
              <a:latin typeface="Calibri"/>
              <a:ea typeface="Calibri"/>
              <a:cs typeface="Calibri"/>
              <a:sym typeface="Calibri"/>
            </a:endParaRPr>
          </a:p>
          <a:p>
            <a:pPr marL="388620" marR="0" lvl="0" indent="-31750" algn="l" rtl="0">
              <a:lnSpc>
                <a:spcPct val="100000"/>
              </a:lnSpc>
              <a:spcBef>
                <a:spcPts val="0"/>
              </a:spcBef>
              <a:spcAft>
                <a:spcPts val="0"/>
              </a:spcAft>
              <a:buClr>
                <a:schemeClr val="accent2"/>
              </a:buClr>
              <a:buSzPts val="2200"/>
              <a:buFont typeface="Arial"/>
              <a:buNone/>
            </a:pPr>
            <a:endParaRPr sz="2200" b="0" i="0" u="none" strike="noStrike" cap="none" dirty="0">
              <a:solidFill>
                <a:schemeClr val="accent2"/>
              </a:solidFill>
              <a:latin typeface="Calibri"/>
              <a:ea typeface="Calibri"/>
              <a:cs typeface="Calibri"/>
              <a:sym typeface="Calibri"/>
            </a:endParaRPr>
          </a:p>
          <a:p>
            <a:pPr marL="1607820" marR="0" lvl="3" indent="-57150" algn="l" rtl="0">
              <a:lnSpc>
                <a:spcPct val="100000"/>
              </a:lnSpc>
              <a:spcBef>
                <a:spcPts val="0"/>
              </a:spcBef>
              <a:spcAft>
                <a:spcPts val="0"/>
              </a:spcAft>
              <a:buClr>
                <a:schemeClr val="accent2"/>
              </a:buClr>
              <a:buSzPts val="1800"/>
              <a:buFont typeface="Arial"/>
              <a:buNone/>
            </a:pPr>
            <a:endParaRPr sz="1800" b="0" i="0" u="none" strike="noStrike" cap="none" dirty="0">
              <a:solidFill>
                <a:schemeClr val="accent2"/>
              </a:solidFill>
              <a:latin typeface="Arial"/>
              <a:ea typeface="Arial"/>
              <a:cs typeface="Arial"/>
              <a:sym typeface="Arial"/>
            </a:endParaRPr>
          </a:p>
          <a:p>
            <a:pPr marL="2979420" marR="0" lvl="6" indent="-107950" algn="l" rtl="0">
              <a:lnSpc>
                <a:spcPct val="100000"/>
              </a:lnSpc>
              <a:spcBef>
                <a:spcPts val="0"/>
              </a:spcBef>
              <a:spcAft>
                <a:spcPts val="0"/>
              </a:spcAft>
              <a:buClr>
                <a:schemeClr val="accent2"/>
              </a:buClr>
              <a:buSzPts val="1000"/>
              <a:buFont typeface="Arial"/>
              <a:buNone/>
            </a:pPr>
            <a:endParaRPr sz="1000" b="0" i="0" u="none" strike="noStrike" cap="none" dirty="0">
              <a:solidFill>
                <a:schemeClr val="accent2"/>
              </a:solidFill>
              <a:latin typeface="Arial"/>
              <a:ea typeface="Arial"/>
              <a:cs typeface="Arial"/>
              <a:sym typeface="Arial"/>
            </a:endParaRPr>
          </a:p>
          <a:p>
            <a:pPr marL="388620" marR="0" lvl="0" indent="-31750" algn="l" rtl="0">
              <a:lnSpc>
                <a:spcPct val="100000"/>
              </a:lnSpc>
              <a:spcBef>
                <a:spcPts val="0"/>
              </a:spcBef>
              <a:spcAft>
                <a:spcPts val="0"/>
              </a:spcAft>
              <a:buClr>
                <a:schemeClr val="accent2"/>
              </a:buClr>
              <a:buSzPts val="2200"/>
              <a:buFont typeface="Arial"/>
              <a:buNone/>
            </a:pPr>
            <a:endParaRPr sz="2200" b="0" i="0" u="none" strike="noStrike" cap="none" dirty="0">
              <a:solidFill>
                <a:schemeClr val="accent2"/>
              </a:solidFill>
              <a:latin typeface="Arial"/>
              <a:ea typeface="Arial"/>
              <a:cs typeface="Arial"/>
              <a:sym typeface="Arial"/>
            </a:endParaRPr>
          </a:p>
        </p:txBody>
      </p:sp>
      <p:sp>
        <p:nvSpPr>
          <p:cNvPr id="147" name="Google Shape;147;p4"/>
          <p:cNvSpPr txBox="1"/>
          <p:nvPr/>
        </p:nvSpPr>
        <p:spPr>
          <a:xfrm>
            <a:off x="270162" y="202488"/>
            <a:ext cx="8763000" cy="7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fr-FR" sz="3600" b="1" baseline="0">
                <a:solidFill>
                  <a:schemeClr val="lt1"/>
                </a:solidFill>
                <a:latin typeface="Calibri"/>
                <a:ea typeface="Calibri"/>
                <a:cs typeface="Calibri"/>
                <a:sym typeface="Calibri"/>
              </a:rPr>
              <a:t>Réunion initiale de RESEA</a:t>
            </a:r>
            <a:endParaRPr sz="1400" b="0" i="0" u="none" strike="noStrike" cap="none" dirty="0">
              <a:solidFill>
                <a:srgbClr val="000000"/>
              </a:solidFill>
              <a:latin typeface="Arial"/>
              <a:ea typeface="Arial"/>
              <a:cs typeface="Arial"/>
              <a:sym typeface="Arial"/>
            </a:endParaRPr>
          </a:p>
        </p:txBody>
      </p:sp>
      <p:pic>
        <p:nvPicPr>
          <p:cNvPr id="148" name="Google Shape;148;p4"/>
          <p:cNvPicPr preferRelativeResize="0"/>
          <p:nvPr/>
        </p:nvPicPr>
        <p:blipFill rotWithShape="1">
          <a:blip r:embed="rId3">
            <a:alphaModFix/>
          </a:blip>
          <a:srcRect/>
          <a:stretch/>
        </p:blipFill>
        <p:spPr>
          <a:xfrm>
            <a:off x="7334250" y="1835344"/>
            <a:ext cx="1809750" cy="1438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xfrm>
            <a:off x="282387" y="131744"/>
            <a:ext cx="8471648" cy="95434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3600"/>
              <a:buFont typeface="Calibri"/>
              <a:buNone/>
            </a:pPr>
            <a:r>
              <a:rPr lang="fr-FR" b="1" baseline="0"/>
              <a:t>Évaluation des besoins individuels</a:t>
            </a:r>
            <a:endParaRPr b="1"/>
          </a:p>
        </p:txBody>
      </p:sp>
      <p:sp>
        <p:nvSpPr>
          <p:cNvPr id="154" name="Google Shape;154;p6"/>
          <p:cNvSpPr txBox="1"/>
          <p:nvPr/>
        </p:nvSpPr>
        <p:spPr>
          <a:xfrm>
            <a:off x="668063" y="1726900"/>
            <a:ext cx="8147100" cy="4074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fr-FR" sz="2600" baseline="0" dirty="0">
                <a:solidFill>
                  <a:srgbClr val="0C3B5D"/>
                </a:solidFill>
                <a:latin typeface="Calibri"/>
                <a:ea typeface="Calibri"/>
                <a:cs typeface="Calibri"/>
                <a:sym typeface="Calibri"/>
              </a:rPr>
              <a:t>Une évaluation des besoins individuels vous aide à identifier vos besoins spécifiques, tels que  :</a:t>
            </a:r>
            <a:endParaRPr sz="2600" b="0" i="0" u="none" strike="noStrike" cap="none" dirty="0">
              <a:solidFill>
                <a:srgbClr val="0C3B5D"/>
              </a:solidFill>
              <a:latin typeface="Calibri"/>
              <a:ea typeface="Calibri"/>
              <a:cs typeface="Calibri"/>
              <a:sym typeface="Calibri"/>
            </a:endParaRPr>
          </a:p>
          <a:p>
            <a:pPr marL="0" marR="0" lvl="0" indent="0" algn="l" rtl="0">
              <a:lnSpc>
                <a:spcPct val="100000"/>
              </a:lnSpc>
              <a:spcBef>
                <a:spcPts val="0"/>
              </a:spcBef>
              <a:spcAft>
                <a:spcPts val="0"/>
              </a:spcAft>
              <a:buClr>
                <a:schemeClr val="accent6"/>
              </a:buClr>
              <a:buSzPts val="2600"/>
              <a:buFont typeface="Arial"/>
              <a:buNone/>
            </a:pPr>
            <a:endParaRPr sz="2600" b="0" i="0" u="none" strike="noStrike" cap="none" dirty="0">
              <a:solidFill>
                <a:srgbClr val="0C3B5D"/>
              </a:solidFill>
              <a:latin typeface="Calibri"/>
              <a:ea typeface="Calibri"/>
              <a:cs typeface="Calibri"/>
              <a:sym typeface="Calibri"/>
            </a:endParaRPr>
          </a:p>
          <a:p>
            <a:pPr marL="457200" marR="0" lvl="0" indent="-393700" algn="l" rtl="0">
              <a:lnSpc>
                <a:spcPct val="100000"/>
              </a:lnSpc>
              <a:spcBef>
                <a:spcPts val="0"/>
              </a:spcBef>
              <a:spcAft>
                <a:spcPts val="0"/>
              </a:spcAft>
              <a:buClr>
                <a:srgbClr val="0C3B5D"/>
              </a:buClr>
              <a:buSzPts val="2600"/>
              <a:buFont typeface="Calibri"/>
              <a:buAutoNum type="arabicPeriod"/>
            </a:pPr>
            <a:r>
              <a:rPr lang="fr-FR" sz="2600" baseline="0" dirty="0">
                <a:solidFill>
                  <a:srgbClr val="0C3B5D"/>
                </a:solidFill>
                <a:latin typeface="Calibri"/>
                <a:ea typeface="Calibri"/>
                <a:cs typeface="Calibri"/>
                <a:sym typeface="Calibri"/>
              </a:rPr>
              <a:t>Les objectifs de réintégration</a:t>
            </a:r>
            <a:endParaRPr sz="2600" b="0" i="0" u="none" strike="noStrike" cap="none" dirty="0">
              <a:solidFill>
                <a:srgbClr val="0C3B5D"/>
              </a:solidFill>
              <a:latin typeface="Calibri"/>
              <a:ea typeface="Calibri"/>
              <a:cs typeface="Calibri"/>
              <a:sym typeface="Calibri"/>
            </a:endParaRPr>
          </a:p>
          <a:p>
            <a:pPr marL="457200" marR="0" lvl="0" indent="-393700" algn="l" rtl="0">
              <a:lnSpc>
                <a:spcPct val="100000"/>
              </a:lnSpc>
              <a:spcBef>
                <a:spcPts val="0"/>
              </a:spcBef>
              <a:spcAft>
                <a:spcPts val="0"/>
              </a:spcAft>
              <a:buClr>
                <a:srgbClr val="0C3B5D"/>
              </a:buClr>
              <a:buSzPts val="2600"/>
              <a:buFont typeface="Calibri"/>
              <a:buAutoNum type="arabicPeriod"/>
            </a:pPr>
            <a:r>
              <a:rPr lang="fr-FR" sz="2600" baseline="0" dirty="0">
                <a:solidFill>
                  <a:srgbClr val="0C3B5D"/>
                </a:solidFill>
                <a:latin typeface="Calibri"/>
                <a:ea typeface="Calibri"/>
                <a:cs typeface="Calibri"/>
                <a:sym typeface="Calibri"/>
              </a:rPr>
              <a:t>Les services spécialisés</a:t>
            </a:r>
          </a:p>
          <a:p>
            <a:pPr marL="63500" marR="0" lvl="0" algn="l" rtl="0">
              <a:lnSpc>
                <a:spcPct val="100000"/>
              </a:lnSpc>
              <a:spcBef>
                <a:spcPts val="0"/>
              </a:spcBef>
              <a:spcAft>
                <a:spcPts val="0"/>
              </a:spcAft>
              <a:buClr>
                <a:srgbClr val="0C3B5D"/>
              </a:buClr>
              <a:buSzPts val="2600"/>
            </a:pPr>
            <a:r>
              <a:rPr lang="fr-FR" sz="2600" baseline="0" dirty="0">
                <a:solidFill>
                  <a:srgbClr val="0C3B5D"/>
                </a:solidFill>
                <a:latin typeface="Calibri"/>
                <a:ea typeface="Calibri"/>
                <a:cs typeface="Calibri"/>
                <a:sym typeface="Calibri"/>
              </a:rPr>
              <a:t>	</a:t>
            </a:r>
            <a:r>
              <a:rPr lang="fr-FR" sz="2600" baseline="0" dirty="0" smtClean="0">
                <a:solidFill>
                  <a:srgbClr val="0C3B5D"/>
                </a:solidFill>
                <a:latin typeface="Calibri"/>
                <a:ea typeface="Calibri"/>
                <a:cs typeface="Calibri"/>
                <a:sym typeface="Calibri"/>
              </a:rPr>
              <a:t>*</a:t>
            </a:r>
            <a:r>
              <a:rPr lang="fr-FR" sz="2600" dirty="0" smtClean="0">
                <a:solidFill>
                  <a:srgbClr val="0C3B5D"/>
                </a:solidFill>
                <a:latin typeface="Calibri"/>
                <a:ea typeface="Calibri"/>
                <a:cs typeface="Calibri"/>
                <a:sym typeface="Calibri"/>
              </a:rPr>
              <a:t>J</a:t>
            </a:r>
            <a:r>
              <a:rPr lang="fr-FR" sz="2600" baseline="0" dirty="0" smtClean="0">
                <a:solidFill>
                  <a:srgbClr val="0C3B5D"/>
                </a:solidFill>
                <a:latin typeface="Calibri"/>
                <a:ea typeface="Calibri"/>
                <a:cs typeface="Calibri"/>
                <a:sym typeface="Calibri"/>
              </a:rPr>
              <a:t>eunes </a:t>
            </a:r>
            <a:r>
              <a:rPr lang="fr-FR" sz="2600" baseline="0" dirty="0">
                <a:solidFill>
                  <a:srgbClr val="0C3B5D"/>
                </a:solidFill>
                <a:latin typeface="Calibri"/>
                <a:ea typeface="Calibri"/>
                <a:cs typeface="Calibri"/>
                <a:sym typeface="Calibri"/>
              </a:rPr>
              <a:t>et jeunes adultes</a:t>
            </a:r>
          </a:p>
          <a:p>
            <a:pPr marL="63500" marR="0" lvl="0" algn="l" rtl="0">
              <a:lnSpc>
                <a:spcPct val="100000"/>
              </a:lnSpc>
              <a:spcBef>
                <a:spcPts val="0"/>
              </a:spcBef>
              <a:spcAft>
                <a:spcPts val="0"/>
              </a:spcAft>
              <a:buClr>
                <a:srgbClr val="0C3B5D"/>
              </a:buClr>
              <a:buSzPts val="2600"/>
            </a:pPr>
            <a:r>
              <a:rPr lang="fr-FR" sz="2600" baseline="0" dirty="0">
                <a:solidFill>
                  <a:srgbClr val="0C3B5D"/>
                </a:solidFill>
                <a:latin typeface="Calibri"/>
                <a:ea typeface="Calibri"/>
                <a:cs typeface="Calibri"/>
                <a:sym typeface="Calibri"/>
              </a:rPr>
              <a:t>	</a:t>
            </a:r>
            <a:r>
              <a:rPr lang="fr-FR" sz="2600" baseline="0" dirty="0" smtClean="0">
                <a:solidFill>
                  <a:srgbClr val="0C3B5D"/>
                </a:solidFill>
                <a:latin typeface="Calibri"/>
                <a:ea typeface="Calibri"/>
                <a:cs typeface="Calibri"/>
                <a:sym typeface="Calibri"/>
              </a:rPr>
              <a:t>*</a:t>
            </a:r>
            <a:r>
              <a:rPr lang="fr-FR" sz="2600" dirty="0" smtClean="0">
                <a:solidFill>
                  <a:srgbClr val="0C3B5D"/>
                </a:solidFill>
                <a:latin typeface="Calibri"/>
                <a:ea typeface="Calibri"/>
                <a:cs typeface="Calibri"/>
                <a:sym typeface="Calibri"/>
              </a:rPr>
              <a:t>A</a:t>
            </a:r>
            <a:r>
              <a:rPr lang="fr-FR" sz="2600" baseline="0" dirty="0" smtClean="0">
                <a:solidFill>
                  <a:srgbClr val="0C3B5D"/>
                </a:solidFill>
                <a:latin typeface="Calibri"/>
                <a:ea typeface="Calibri"/>
                <a:cs typeface="Calibri"/>
                <a:sym typeface="Calibri"/>
              </a:rPr>
              <a:t>nciens </a:t>
            </a:r>
            <a:r>
              <a:rPr lang="fr-FR" sz="2600" baseline="0" dirty="0">
                <a:solidFill>
                  <a:srgbClr val="0C3B5D"/>
                </a:solidFill>
                <a:latin typeface="Calibri"/>
                <a:ea typeface="Calibri"/>
                <a:cs typeface="Calibri"/>
                <a:sym typeface="Calibri"/>
              </a:rPr>
              <a:t>combattants</a:t>
            </a:r>
          </a:p>
          <a:p>
            <a:pPr marL="63500" marR="0" lvl="0" algn="l" rtl="0">
              <a:lnSpc>
                <a:spcPct val="100000"/>
              </a:lnSpc>
              <a:spcBef>
                <a:spcPts val="0"/>
              </a:spcBef>
              <a:spcAft>
                <a:spcPts val="0"/>
              </a:spcAft>
              <a:buClr>
                <a:srgbClr val="0C3B5D"/>
              </a:buClr>
              <a:buSzPts val="2600"/>
            </a:pPr>
            <a:r>
              <a:rPr lang="fr-FR" sz="2600" baseline="0" dirty="0">
                <a:solidFill>
                  <a:srgbClr val="002060"/>
                </a:solidFill>
                <a:latin typeface="Calibri"/>
                <a:ea typeface="Calibri"/>
                <a:cs typeface="Calibri"/>
                <a:sym typeface="Calibri"/>
              </a:rPr>
              <a:t>3. Les éventuelles possibilités de formation</a:t>
            </a:r>
            <a:endParaRPr lang="en-US" sz="2600" dirty="0">
              <a:solidFill>
                <a:srgbClr val="002060"/>
              </a:solidFill>
              <a:latin typeface="Calibri"/>
              <a:ea typeface="Calibri"/>
              <a:cs typeface="Calibri"/>
              <a:sym typeface="Calibri"/>
            </a:endParaRPr>
          </a:p>
          <a:p>
            <a:pPr marL="63500" marR="0" lvl="0" algn="l" rtl="0">
              <a:lnSpc>
                <a:spcPct val="100000"/>
              </a:lnSpc>
              <a:spcBef>
                <a:spcPts val="0"/>
              </a:spcBef>
              <a:spcAft>
                <a:spcPts val="0"/>
              </a:spcAft>
              <a:buClr>
                <a:srgbClr val="0C3B5D"/>
              </a:buClr>
              <a:buSzPts val="2600"/>
            </a:pPr>
            <a:r>
              <a:rPr lang="fr-FR" sz="2600" baseline="0" dirty="0">
                <a:solidFill>
                  <a:srgbClr val="002060"/>
                </a:solidFill>
                <a:latin typeface="Calibri"/>
                <a:ea typeface="Calibri"/>
                <a:cs typeface="Calibri"/>
                <a:sym typeface="Calibri"/>
              </a:rPr>
              <a:t>4. Les recommandations à des partenaires </a:t>
            </a:r>
            <a:r>
              <a:rPr lang="fr-FR" sz="2600" baseline="0" dirty="0">
                <a:solidFill>
                  <a:srgbClr val="0C3B5D"/>
                </a:solidFill>
                <a:latin typeface="Calibri"/>
                <a:ea typeface="Calibri"/>
                <a:cs typeface="Calibri"/>
                <a:sym typeface="Calibri"/>
              </a:rPr>
              <a:t>et des ressources </a:t>
            </a:r>
            <a:r>
              <a:rPr lang="fr-FR" sz="2600" baseline="0" dirty="0" smtClean="0">
                <a:solidFill>
                  <a:srgbClr val="0C3B5D"/>
                </a:solidFill>
                <a:latin typeface="Calibri"/>
                <a:ea typeface="Calibri"/>
                <a:cs typeface="Calibri"/>
                <a:sym typeface="Calibri"/>
              </a:rPr>
              <a:t>communautaires</a:t>
            </a:r>
            <a:endParaRPr sz="2200" b="0" i="0" u="none" strike="noStrike" cap="none" dirty="0">
              <a:solidFill>
                <a:schemeClr val="accent2"/>
              </a:solidFill>
              <a:latin typeface="Calibri"/>
              <a:ea typeface="Calibri"/>
              <a:cs typeface="Calibri"/>
              <a:sym typeface="Calibri"/>
            </a:endParaRPr>
          </a:p>
          <a:p>
            <a:pPr marL="1607820" marR="0" lvl="3" indent="-57150" algn="l" rtl="0">
              <a:lnSpc>
                <a:spcPct val="100000"/>
              </a:lnSpc>
              <a:spcBef>
                <a:spcPts val="0"/>
              </a:spcBef>
              <a:spcAft>
                <a:spcPts val="0"/>
              </a:spcAft>
              <a:buClr>
                <a:schemeClr val="accent2"/>
              </a:buClr>
              <a:buSzPts val="1800"/>
              <a:buFont typeface="Arial"/>
              <a:buNone/>
            </a:pPr>
            <a:endParaRPr sz="1800" b="0" i="0" u="none" strike="noStrike" cap="none" dirty="0">
              <a:solidFill>
                <a:schemeClr val="accent2"/>
              </a:solidFill>
              <a:latin typeface="Arial"/>
              <a:ea typeface="Arial"/>
              <a:cs typeface="Arial"/>
              <a:sym typeface="Arial"/>
            </a:endParaRPr>
          </a:p>
          <a:p>
            <a:pPr marL="2979420" marR="0" lvl="6" indent="-107950" algn="l" rtl="0">
              <a:lnSpc>
                <a:spcPct val="100000"/>
              </a:lnSpc>
              <a:spcBef>
                <a:spcPts val="0"/>
              </a:spcBef>
              <a:spcAft>
                <a:spcPts val="0"/>
              </a:spcAft>
              <a:buClr>
                <a:schemeClr val="accent2"/>
              </a:buClr>
              <a:buSzPts val="1000"/>
              <a:buFont typeface="Arial"/>
              <a:buNone/>
            </a:pPr>
            <a:endParaRPr sz="1000" b="0" i="0" u="none" strike="noStrike" cap="none" dirty="0">
              <a:solidFill>
                <a:schemeClr val="accent2"/>
              </a:solidFill>
              <a:latin typeface="Arial"/>
              <a:ea typeface="Arial"/>
              <a:cs typeface="Arial"/>
              <a:sym typeface="Arial"/>
            </a:endParaRPr>
          </a:p>
          <a:p>
            <a:pPr marL="388620" marR="0" lvl="0" indent="-31750" algn="l" rtl="0">
              <a:lnSpc>
                <a:spcPct val="100000"/>
              </a:lnSpc>
              <a:spcBef>
                <a:spcPts val="0"/>
              </a:spcBef>
              <a:spcAft>
                <a:spcPts val="0"/>
              </a:spcAft>
              <a:buClr>
                <a:schemeClr val="accent2"/>
              </a:buClr>
              <a:buSzPts val="2200"/>
              <a:buFont typeface="Arial"/>
              <a:buNone/>
            </a:pPr>
            <a:endParaRPr sz="2200" b="0" i="0" u="none" strike="noStrike" cap="none" dirty="0">
              <a:solidFill>
                <a:schemeClr val="accent2"/>
              </a:solidFill>
              <a:latin typeface="Arial"/>
              <a:ea typeface="Arial"/>
              <a:cs typeface="Arial"/>
              <a:sym typeface="Arial"/>
            </a:endParaRPr>
          </a:p>
        </p:txBody>
      </p:sp>
      <p:pic>
        <p:nvPicPr>
          <p:cNvPr id="155" name="Google Shape;155;p6"/>
          <p:cNvPicPr preferRelativeResize="0"/>
          <p:nvPr/>
        </p:nvPicPr>
        <p:blipFill rotWithShape="1">
          <a:blip r:embed="rId3">
            <a:alphaModFix/>
          </a:blip>
          <a:srcRect/>
          <a:stretch/>
        </p:blipFill>
        <p:spPr>
          <a:xfrm>
            <a:off x="6094310" y="2547327"/>
            <a:ext cx="2532107" cy="20162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a:spLocks noGrp="1"/>
          </p:cNvSpPr>
          <p:nvPr>
            <p:ph type="title"/>
          </p:nvPr>
        </p:nvSpPr>
        <p:spPr>
          <a:xfrm>
            <a:off x="342900" y="76200"/>
            <a:ext cx="8001000" cy="1110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85808"/>
              </a:buClr>
              <a:buSzPts val="3600"/>
              <a:buFont typeface="Calibri"/>
              <a:buNone/>
            </a:pPr>
            <a:r>
              <a:rPr lang="fr-FR" sz="3500" b="1" baseline="0">
                <a:solidFill>
                  <a:schemeClr val="lt1"/>
                </a:solidFill>
              </a:rPr>
              <a:t>Introduction aux services de réintégration </a:t>
            </a:r>
            <a:endParaRPr sz="3500" b="1">
              <a:solidFill>
                <a:schemeClr val="lt1"/>
              </a:solidFill>
            </a:endParaRPr>
          </a:p>
          <a:p>
            <a:pPr marL="0" lvl="0" indent="0" algn="ctr" rtl="0">
              <a:lnSpc>
                <a:spcPct val="90000"/>
              </a:lnSpc>
              <a:spcBef>
                <a:spcPts val="0"/>
              </a:spcBef>
              <a:spcAft>
                <a:spcPts val="0"/>
              </a:spcAft>
              <a:buClr>
                <a:srgbClr val="B85808"/>
              </a:buClr>
              <a:buSzPts val="3600"/>
              <a:buFont typeface="Calibri"/>
              <a:buNone/>
            </a:pPr>
            <a:r>
              <a:rPr lang="fr-FR" sz="3500" b="1" baseline="0">
                <a:solidFill>
                  <a:schemeClr val="lt1"/>
                </a:solidFill>
              </a:rPr>
              <a:t>Plan d’action de carrière</a:t>
            </a:r>
            <a:endParaRPr sz="3500"/>
          </a:p>
        </p:txBody>
      </p:sp>
      <p:sp>
        <p:nvSpPr>
          <p:cNvPr id="162" name="Google Shape;162;p7"/>
          <p:cNvSpPr txBox="1"/>
          <p:nvPr/>
        </p:nvSpPr>
        <p:spPr>
          <a:xfrm>
            <a:off x="250725" y="1645250"/>
            <a:ext cx="83313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fr-FR" sz="2600" baseline="0" dirty="0">
                <a:solidFill>
                  <a:srgbClr val="002060"/>
                </a:solidFill>
                <a:latin typeface="Calibri"/>
                <a:ea typeface="Calibri"/>
                <a:cs typeface="Calibri"/>
                <a:sym typeface="Calibri"/>
              </a:rPr>
              <a:t>Le plan d’action de carrière de RESEA aident les clients dans le cadre de leur recherche d’emploi, notamment :</a:t>
            </a:r>
            <a:endParaRPr sz="2600" b="0" i="0" u="none" strike="noStrike" cap="none" dirty="0">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02060"/>
              </a:solidFill>
              <a:latin typeface="Calibri"/>
              <a:ea typeface="Calibri"/>
              <a:cs typeface="Calibri"/>
              <a:sym typeface="Calibri"/>
            </a:endParaRPr>
          </a:p>
          <a:p>
            <a:pPr marL="520700" marR="0" lvl="0" indent="-457200" algn="l" rtl="0">
              <a:lnSpc>
                <a:spcPct val="100000"/>
              </a:lnSpc>
              <a:spcBef>
                <a:spcPts val="0"/>
              </a:spcBef>
              <a:spcAft>
                <a:spcPts val="0"/>
              </a:spcAft>
              <a:buClr>
                <a:srgbClr val="002060"/>
              </a:buClr>
              <a:buSzPts val="2600"/>
              <a:buFont typeface="Arial" panose="020B0604020202020204" pitchFamily="34" charset="0"/>
              <a:buChar char="•"/>
            </a:pPr>
            <a:r>
              <a:rPr lang="fr-FR" sz="2600" baseline="0" dirty="0">
                <a:solidFill>
                  <a:srgbClr val="002060"/>
                </a:solidFill>
                <a:latin typeface="Calibri"/>
                <a:ea typeface="Calibri"/>
                <a:cs typeface="Calibri"/>
                <a:sym typeface="Calibri"/>
              </a:rPr>
              <a:t>Développer un plan d’action pour remplir les objectifs d’emploi</a:t>
            </a:r>
            <a:endParaRPr sz="2600" b="0" i="0" u="none" strike="noStrike" cap="none" dirty="0">
              <a:solidFill>
                <a:srgbClr val="002060"/>
              </a:solidFill>
              <a:latin typeface="Calibri"/>
              <a:ea typeface="Calibri"/>
              <a:cs typeface="Calibri"/>
              <a:sym typeface="Calibri"/>
            </a:endParaRPr>
          </a:p>
          <a:p>
            <a:pPr marL="520700" marR="0" lvl="0" indent="-457200" algn="l" rtl="0">
              <a:lnSpc>
                <a:spcPct val="100000"/>
              </a:lnSpc>
              <a:spcBef>
                <a:spcPts val="0"/>
              </a:spcBef>
              <a:spcAft>
                <a:spcPts val="0"/>
              </a:spcAft>
              <a:buClr>
                <a:srgbClr val="000000"/>
              </a:buClr>
              <a:buSzPts val="2600"/>
              <a:buFont typeface="Arial" panose="020B0604020202020204" pitchFamily="34" charset="0"/>
              <a:buChar char="•"/>
            </a:pPr>
            <a:r>
              <a:rPr lang="fr-FR" sz="2600" baseline="0" dirty="0">
                <a:solidFill>
                  <a:srgbClr val="002060"/>
                </a:solidFill>
                <a:latin typeface="Calibri"/>
                <a:ea typeface="Calibri"/>
                <a:cs typeface="Calibri"/>
                <a:sym typeface="Calibri"/>
              </a:rPr>
              <a:t>Assurer le succès de votre progression et </a:t>
            </a:r>
            <a:r>
              <a:rPr lang="fr-FR" sz="2600" baseline="0" dirty="0" smtClean="0">
                <a:solidFill>
                  <a:srgbClr val="002060"/>
                </a:solidFill>
                <a:latin typeface="Calibri"/>
                <a:ea typeface="Calibri"/>
                <a:cs typeface="Calibri"/>
                <a:sym typeface="Calibri"/>
              </a:rPr>
              <a:t>la réalisation de </a:t>
            </a:r>
            <a:r>
              <a:rPr lang="fr-FR" sz="2600" baseline="0" dirty="0">
                <a:solidFill>
                  <a:srgbClr val="002060"/>
                </a:solidFill>
                <a:latin typeface="Calibri"/>
                <a:ea typeface="Calibri"/>
                <a:cs typeface="Calibri"/>
                <a:sym typeface="Calibri"/>
              </a:rPr>
              <a:t>votre plan de recherche d’emploi </a:t>
            </a:r>
            <a:endParaRPr sz="2600" b="0" i="0" u="none" strike="noStrike" cap="none" dirty="0">
              <a:solidFill>
                <a:srgbClr val="002060"/>
              </a:solidFill>
              <a:sym typeface="Arial"/>
            </a:endParaRPr>
          </a:p>
        </p:txBody>
      </p:sp>
      <p:pic>
        <p:nvPicPr>
          <p:cNvPr id="163" name="Google Shape;163;p7"/>
          <p:cNvPicPr preferRelativeResize="0"/>
          <p:nvPr/>
        </p:nvPicPr>
        <p:blipFill rotWithShape="1">
          <a:blip r:embed="rId3">
            <a:alphaModFix/>
          </a:blip>
          <a:srcRect/>
          <a:stretch/>
        </p:blipFill>
        <p:spPr>
          <a:xfrm>
            <a:off x="5979700" y="4453938"/>
            <a:ext cx="2186450" cy="148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
          <p:cNvPicPr preferRelativeResize="0"/>
          <p:nvPr/>
        </p:nvPicPr>
        <p:blipFill rotWithShape="1">
          <a:blip r:embed="rId3">
            <a:alphaModFix/>
          </a:blip>
          <a:srcRect/>
          <a:stretch/>
        </p:blipFill>
        <p:spPr>
          <a:xfrm>
            <a:off x="1175028" y="1307805"/>
            <a:ext cx="5845203" cy="4831211"/>
          </a:xfrm>
          <a:prstGeom prst="rect">
            <a:avLst/>
          </a:prstGeom>
          <a:noFill/>
          <a:ln>
            <a:noFill/>
          </a:ln>
        </p:spPr>
      </p:pic>
      <p:sp>
        <p:nvSpPr>
          <p:cNvPr id="170" name="Google Shape;170;p3"/>
          <p:cNvSpPr/>
          <p:nvPr/>
        </p:nvSpPr>
        <p:spPr>
          <a:xfrm>
            <a:off x="7848600" y="2552700"/>
            <a:ext cx="1219200" cy="533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500" y="22500"/>
                </a:moveTo>
                <a:lnTo>
                  <a:pt x="-122158" y="-16020"/>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baseline="0">
                <a:solidFill>
                  <a:schemeClr val="lt1"/>
                </a:solidFill>
                <a:latin typeface="Arial"/>
                <a:ea typeface="Arial"/>
                <a:cs typeface="Arial"/>
                <a:sym typeface="Arial"/>
              </a:rPr>
              <a:t>Connectez-vous</a:t>
            </a:r>
            <a:endParaRPr sz="1400" b="0" i="0" u="none" strike="noStrike" cap="none">
              <a:solidFill>
                <a:srgbClr val="000000"/>
              </a:solidFill>
              <a:latin typeface="Arial"/>
              <a:ea typeface="Arial"/>
              <a:cs typeface="Arial"/>
              <a:sym typeface="Arial"/>
            </a:endParaRPr>
          </a:p>
        </p:txBody>
      </p:sp>
      <p:sp>
        <p:nvSpPr>
          <p:cNvPr id="171" name="Google Shape;171;p3"/>
          <p:cNvSpPr/>
          <p:nvPr/>
        </p:nvSpPr>
        <p:spPr>
          <a:xfrm>
            <a:off x="7637929" y="3523129"/>
            <a:ext cx="1443162" cy="629771"/>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15" y="27398"/>
                </a:moveTo>
                <a:lnTo>
                  <a:pt x="-92296" y="-65476"/>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dirty="0" smtClean="0">
                <a:solidFill>
                  <a:schemeClr val="lt1"/>
                </a:solidFill>
              </a:rPr>
              <a:t>Enregistrement</a:t>
            </a:r>
          </a:p>
          <a:p>
            <a:pPr marL="0" marR="0" lvl="0" indent="0" algn="ctr" rtl="0">
              <a:lnSpc>
                <a:spcPct val="100000"/>
              </a:lnSpc>
              <a:spcBef>
                <a:spcPts val="0"/>
              </a:spcBef>
              <a:spcAft>
                <a:spcPts val="0"/>
              </a:spcAft>
              <a:buClr>
                <a:srgbClr val="000000"/>
              </a:buClr>
              <a:buSzPts val="1200"/>
              <a:buFont typeface="Arial"/>
              <a:buNone/>
            </a:pPr>
            <a:r>
              <a:rPr lang="fr-FR" sz="1200" b="1" baseline="0" dirty="0" smtClean="0">
                <a:solidFill>
                  <a:schemeClr val="lt1"/>
                </a:solidFill>
                <a:latin typeface="Arial"/>
                <a:ea typeface="Arial"/>
                <a:cs typeface="Arial"/>
                <a:sym typeface="Arial"/>
              </a:rPr>
              <a:t>nouvel utilisateur</a:t>
            </a:r>
            <a:endParaRPr sz="1400" b="0" i="0" u="none" strike="noStrike" cap="none" dirty="0">
              <a:solidFill>
                <a:srgbClr val="000000"/>
              </a:solidFill>
              <a:latin typeface="Arial"/>
              <a:ea typeface="Arial"/>
              <a:cs typeface="Arial"/>
              <a:sym typeface="Arial"/>
            </a:endParaRPr>
          </a:p>
        </p:txBody>
      </p:sp>
      <p:sp>
        <p:nvSpPr>
          <p:cNvPr id="172" name="Google Shape;172;p3"/>
          <p:cNvSpPr/>
          <p:nvPr/>
        </p:nvSpPr>
        <p:spPr>
          <a:xfrm>
            <a:off x="7654760" y="4457700"/>
            <a:ext cx="1447800" cy="7620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977" y="29357"/>
                </a:moveTo>
                <a:lnTo>
                  <a:pt x="-206741" y="-100703"/>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1" baseline="0">
                <a:solidFill>
                  <a:schemeClr val="lt1"/>
                </a:solidFill>
                <a:latin typeface="Arial"/>
                <a:ea typeface="Arial"/>
                <a:cs typeface="Arial"/>
                <a:sym typeface="Arial"/>
              </a:rPr>
              <a:t>Annonces d’évènements</a:t>
            </a:r>
            <a:endParaRPr sz="1400" b="0" i="0" u="none" strike="noStrike" cap="none">
              <a:solidFill>
                <a:srgbClr val="000000"/>
              </a:solidFill>
              <a:latin typeface="Arial"/>
              <a:ea typeface="Arial"/>
              <a:cs typeface="Arial"/>
              <a:sym typeface="Arial"/>
            </a:endParaRPr>
          </a:p>
        </p:txBody>
      </p:sp>
      <p:sp>
        <p:nvSpPr>
          <p:cNvPr id="173" name="Google Shape;173;p3"/>
          <p:cNvSpPr/>
          <p:nvPr/>
        </p:nvSpPr>
        <p:spPr>
          <a:xfrm>
            <a:off x="31529" y="2362199"/>
            <a:ext cx="1124917" cy="214256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65021" y="-2143"/>
                </a:moveTo>
                <a:lnTo>
                  <a:pt x="271032" y="-24271"/>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u="sng" baseline="0" dirty="0">
                <a:solidFill>
                  <a:schemeClr val="lt1"/>
                </a:solidFill>
                <a:latin typeface="Arial"/>
                <a:ea typeface="Arial"/>
                <a:cs typeface="Arial"/>
                <a:sym typeface="Arial"/>
              </a:rPr>
              <a:t>Recherche pour </a:t>
            </a:r>
            <a:r>
              <a:rPr lang="fr-FR" sz="1100" b="1" baseline="0" dirty="0">
                <a:solidFill>
                  <a:schemeClr val="lt1"/>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marL="0" marR="0" lvl="0" indent="-69850" algn="ctr" rtl="0">
              <a:lnSpc>
                <a:spcPct val="100000"/>
              </a:lnSpc>
              <a:spcBef>
                <a:spcPts val="0"/>
              </a:spcBef>
              <a:spcAft>
                <a:spcPts val="0"/>
              </a:spcAft>
              <a:buClr>
                <a:srgbClr val="000000"/>
              </a:buClr>
              <a:buSzPts val="1100"/>
              <a:buFont typeface="Arial"/>
              <a:buChar char="•"/>
            </a:pPr>
            <a:r>
              <a:rPr lang="fr-FR" sz="1100" b="1" baseline="0" dirty="0">
                <a:solidFill>
                  <a:schemeClr val="lt1"/>
                </a:solidFill>
                <a:latin typeface="Arial"/>
                <a:ea typeface="Arial"/>
                <a:cs typeface="Arial"/>
                <a:sym typeface="Arial"/>
              </a:rPr>
              <a:t>Emplois</a:t>
            </a:r>
            <a:endParaRPr sz="1100" b="0" i="0" u="none" strike="noStrike" cap="none" dirty="0">
              <a:solidFill>
                <a:srgbClr val="000000"/>
              </a:solidFill>
              <a:latin typeface="Arial"/>
              <a:ea typeface="Arial"/>
              <a:cs typeface="Arial"/>
              <a:sym typeface="Arial"/>
            </a:endParaRPr>
          </a:p>
          <a:p>
            <a:pPr marL="0" marR="0" lvl="0" indent="-69850" algn="ctr" rtl="0">
              <a:lnSpc>
                <a:spcPct val="100000"/>
              </a:lnSpc>
              <a:spcBef>
                <a:spcPts val="0"/>
              </a:spcBef>
              <a:spcAft>
                <a:spcPts val="0"/>
              </a:spcAft>
              <a:buClr>
                <a:srgbClr val="000000"/>
              </a:buClr>
              <a:buSzPts val="1100"/>
              <a:buFont typeface="Arial"/>
              <a:buChar char="•"/>
            </a:pPr>
            <a:r>
              <a:rPr lang="fr-FR" sz="1100" b="1" baseline="0" dirty="0">
                <a:solidFill>
                  <a:schemeClr val="lt1"/>
                </a:solidFill>
                <a:latin typeface="Arial"/>
                <a:ea typeface="Arial"/>
                <a:cs typeface="Arial"/>
                <a:sym typeface="Arial"/>
              </a:rPr>
              <a:t>Écoles de formation</a:t>
            </a:r>
            <a:endParaRPr sz="1100" b="0" i="0" u="none" strike="noStrike" cap="none" dirty="0">
              <a:solidFill>
                <a:srgbClr val="000000"/>
              </a:solidFill>
              <a:latin typeface="Arial"/>
              <a:ea typeface="Arial"/>
              <a:cs typeface="Arial"/>
              <a:sym typeface="Arial"/>
            </a:endParaRPr>
          </a:p>
          <a:p>
            <a:pPr marL="0" marR="0" lvl="0" indent="-69850" algn="ctr" rtl="0">
              <a:lnSpc>
                <a:spcPct val="100000"/>
              </a:lnSpc>
              <a:spcBef>
                <a:spcPts val="0"/>
              </a:spcBef>
              <a:spcAft>
                <a:spcPts val="0"/>
              </a:spcAft>
              <a:buClr>
                <a:srgbClr val="000000"/>
              </a:buClr>
              <a:buSzPts val="1100"/>
              <a:buFont typeface="Arial"/>
              <a:buChar char="•"/>
            </a:pPr>
            <a:r>
              <a:rPr lang="fr-FR" sz="1100" b="1" baseline="0" dirty="0">
                <a:solidFill>
                  <a:schemeClr val="lt1"/>
                </a:solidFill>
                <a:latin typeface="Arial"/>
                <a:ea typeface="Arial"/>
                <a:cs typeface="Arial"/>
                <a:sym typeface="Arial"/>
              </a:rPr>
              <a:t>Évènements</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fr-FR" sz="1100" b="1" u="sng" baseline="0" dirty="0">
                <a:solidFill>
                  <a:schemeClr val="lt1"/>
                </a:solidFill>
                <a:latin typeface="Arial"/>
                <a:ea typeface="Arial"/>
                <a:cs typeface="Arial"/>
                <a:sym typeface="Arial"/>
              </a:rPr>
              <a:t>Accès à </a:t>
            </a:r>
            <a:r>
              <a:rPr lang="fr-FR" sz="1100" b="1" baseline="0" dirty="0">
                <a:solidFill>
                  <a:schemeClr val="lt1"/>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fr-FR" sz="1100" b="1" baseline="0" dirty="0">
                <a:solidFill>
                  <a:schemeClr val="lt1"/>
                </a:solidFill>
                <a:latin typeface="Arial"/>
                <a:ea typeface="Arial"/>
                <a:cs typeface="Arial"/>
                <a:sym typeface="Arial"/>
              </a:rPr>
              <a:t>Ma recherche d’emploi</a:t>
            </a:r>
            <a:endParaRPr sz="1100" b="1" i="0" u="none" strike="noStrike" cap="none" dirty="0">
              <a:solidFill>
                <a:schemeClr val="lt1"/>
              </a:solidFill>
              <a:latin typeface="Arial"/>
              <a:ea typeface="Arial"/>
              <a:cs typeface="Arial"/>
              <a:sym typeface="Arial"/>
            </a:endParaRPr>
          </a:p>
        </p:txBody>
      </p:sp>
      <p:sp>
        <p:nvSpPr>
          <p:cNvPr id="174" name="Google Shape;174;p3"/>
          <p:cNvSpPr txBox="1">
            <a:spLocks noGrp="1"/>
          </p:cNvSpPr>
          <p:nvPr>
            <p:ph type="title"/>
          </p:nvPr>
        </p:nvSpPr>
        <p:spPr>
          <a:xfrm>
            <a:off x="2642505" y="129103"/>
            <a:ext cx="3628104" cy="9543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000"/>
              <a:buFont typeface="Calibri"/>
              <a:buNone/>
            </a:pPr>
            <a:r>
              <a:rPr lang="fr-FR" sz="4000" b="1" baseline="0"/>
              <a:t>JobQuest (JQ)</a:t>
            </a:r>
            <a:endParaRPr sz="4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8495aff0d0_2_0"/>
          <p:cNvSpPr txBox="1">
            <a:spLocks noGrp="1"/>
          </p:cNvSpPr>
          <p:nvPr>
            <p:ph type="title"/>
          </p:nvPr>
        </p:nvSpPr>
        <p:spPr>
          <a:xfrm>
            <a:off x="761600" y="103814"/>
            <a:ext cx="7131000" cy="954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fr-FR" b="1" baseline="0"/>
              <a:t>Avantages de JobQuest</a:t>
            </a:r>
            <a:endParaRPr b="1" dirty="0"/>
          </a:p>
        </p:txBody>
      </p:sp>
      <p:sp>
        <p:nvSpPr>
          <p:cNvPr id="181" name="Google Shape;181;g8495aff0d0_2_0"/>
          <p:cNvSpPr txBox="1">
            <a:spLocks noGrp="1"/>
          </p:cNvSpPr>
          <p:nvPr>
            <p:ph type="body" idx="1"/>
          </p:nvPr>
        </p:nvSpPr>
        <p:spPr>
          <a:xfrm>
            <a:off x="0" y="1216338"/>
            <a:ext cx="6562165" cy="452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SzPts val="1800"/>
              <a:buNone/>
            </a:pPr>
            <a:r>
              <a:rPr lang="fr-FR" sz="2500" baseline="0" dirty="0"/>
              <a:t>Avantages d’utiliser </a:t>
            </a:r>
            <a:r>
              <a:rPr lang="fr-FR" sz="2500" baseline="0" dirty="0" err="1"/>
              <a:t>JobQuest</a:t>
            </a:r>
            <a:r>
              <a:rPr lang="fr-FR" sz="2500" baseline="0" dirty="0"/>
              <a:t> dans le cadre de votre recherche d’emploi :</a:t>
            </a:r>
            <a:endParaRPr sz="2500" dirty="0"/>
          </a:p>
          <a:p>
            <a:pPr marL="457200" lvl="0" indent="-317500" algn="l" rtl="0">
              <a:lnSpc>
                <a:spcPct val="100000"/>
              </a:lnSpc>
              <a:spcBef>
                <a:spcPts val="1800"/>
              </a:spcBef>
              <a:spcAft>
                <a:spcPts val="0"/>
              </a:spcAft>
              <a:buSzPts val="1400"/>
              <a:buChar char="●"/>
            </a:pPr>
            <a:r>
              <a:rPr lang="fr-FR" sz="2500" baseline="0" dirty="0"/>
              <a:t>Appariement des compétences</a:t>
            </a:r>
            <a:endParaRPr sz="2500" dirty="0"/>
          </a:p>
          <a:p>
            <a:pPr marL="457200" lvl="0" indent="-317500" algn="l" rtl="0">
              <a:lnSpc>
                <a:spcPct val="100000"/>
              </a:lnSpc>
              <a:spcBef>
                <a:spcPts val="0"/>
              </a:spcBef>
              <a:spcAft>
                <a:spcPts val="0"/>
              </a:spcAft>
              <a:buSzPts val="1400"/>
              <a:buChar char="●"/>
            </a:pPr>
            <a:r>
              <a:rPr lang="fr-FR" sz="2500" baseline="0" dirty="0"/>
              <a:t>Appariement des équivalences entre les emplois</a:t>
            </a:r>
            <a:endParaRPr sz="2500" dirty="0"/>
          </a:p>
          <a:p>
            <a:pPr marL="457200" lvl="0" indent="-317500" algn="l" rtl="0">
              <a:lnSpc>
                <a:spcPct val="100000"/>
              </a:lnSpc>
              <a:spcBef>
                <a:spcPts val="0"/>
              </a:spcBef>
              <a:spcAft>
                <a:spcPts val="0"/>
              </a:spcAft>
              <a:buSzPts val="1400"/>
              <a:buChar char="●"/>
            </a:pPr>
            <a:r>
              <a:rPr lang="fr-FR" sz="2500" baseline="0" dirty="0"/>
              <a:t>Téléchargement du CV</a:t>
            </a:r>
            <a:endParaRPr sz="2500" dirty="0"/>
          </a:p>
          <a:p>
            <a:pPr marL="457200" lvl="0" indent="-317500" algn="l" rtl="0">
              <a:lnSpc>
                <a:spcPct val="100000"/>
              </a:lnSpc>
              <a:spcBef>
                <a:spcPts val="0"/>
              </a:spcBef>
              <a:spcAft>
                <a:spcPts val="0"/>
              </a:spcAft>
              <a:buSzPts val="1400"/>
              <a:buChar char="●"/>
            </a:pPr>
            <a:r>
              <a:rPr lang="fr-FR" sz="2500" baseline="0" dirty="0"/>
              <a:t>Antécédents professionnels</a:t>
            </a:r>
            <a:endParaRPr sz="2500" dirty="0"/>
          </a:p>
          <a:p>
            <a:pPr marL="457200" lvl="0" indent="-317500" algn="l" rtl="0">
              <a:lnSpc>
                <a:spcPct val="100000"/>
              </a:lnSpc>
              <a:spcBef>
                <a:spcPts val="0"/>
              </a:spcBef>
              <a:spcAft>
                <a:spcPts val="0"/>
              </a:spcAft>
              <a:buSzPts val="1400"/>
              <a:buChar char="●"/>
            </a:pPr>
            <a:r>
              <a:rPr lang="fr-FR" sz="2500" baseline="0" dirty="0">
                <a:solidFill>
                  <a:srgbClr val="002060"/>
                </a:solidFill>
              </a:rPr>
              <a:t>Recherche de programmes de formation</a:t>
            </a:r>
            <a:endParaRPr sz="2500" dirty="0"/>
          </a:p>
          <a:p>
            <a:pPr marL="457200" lvl="0" indent="-317500" algn="l" rtl="0">
              <a:lnSpc>
                <a:spcPct val="100000"/>
              </a:lnSpc>
              <a:spcBef>
                <a:spcPts val="0"/>
              </a:spcBef>
              <a:spcAft>
                <a:spcPts val="0"/>
              </a:spcAft>
              <a:buSzPts val="1400"/>
              <a:buChar char="●"/>
            </a:pPr>
            <a:r>
              <a:rPr lang="fr-FR" sz="2500" baseline="0" dirty="0"/>
              <a:t>Recrutements d’employeurs</a:t>
            </a:r>
            <a:endParaRPr sz="2500" dirty="0"/>
          </a:p>
          <a:p>
            <a:pPr marL="457200" lvl="0" indent="-317500" algn="l" rtl="0">
              <a:lnSpc>
                <a:spcPct val="100000"/>
              </a:lnSpc>
              <a:spcBef>
                <a:spcPts val="0"/>
              </a:spcBef>
              <a:spcAft>
                <a:spcPts val="0"/>
              </a:spcAft>
              <a:buSzPts val="1400"/>
              <a:buChar char="●"/>
            </a:pPr>
            <a:r>
              <a:rPr lang="fr-FR" sz="2500" baseline="0" dirty="0"/>
              <a:t>Trouver des évènements tels que des forums de recrutement</a:t>
            </a:r>
            <a:endParaRPr sz="2500" dirty="0"/>
          </a:p>
          <a:p>
            <a:pPr marL="457200" lvl="0" indent="-317500" algn="l" rtl="0">
              <a:lnSpc>
                <a:spcPct val="100000"/>
              </a:lnSpc>
              <a:spcBef>
                <a:spcPts val="0"/>
              </a:spcBef>
              <a:spcAft>
                <a:spcPts val="0"/>
              </a:spcAft>
              <a:buSzPts val="1400"/>
              <a:buChar char="●"/>
            </a:pPr>
            <a:r>
              <a:rPr lang="fr-FR" sz="2500" baseline="0" dirty="0"/>
              <a:t>Emplois verts</a:t>
            </a:r>
            <a:endParaRPr sz="2500" dirty="0"/>
          </a:p>
          <a:p>
            <a:pPr marL="457200" lvl="0" indent="0" algn="l" rtl="0">
              <a:lnSpc>
                <a:spcPct val="90000"/>
              </a:lnSpc>
              <a:spcBef>
                <a:spcPts val="0"/>
              </a:spcBef>
              <a:spcAft>
                <a:spcPts val="0"/>
              </a:spcAft>
              <a:buSzPts val="1800"/>
              <a:buNone/>
            </a:pPr>
            <a:endParaRPr dirty="0"/>
          </a:p>
        </p:txBody>
      </p:sp>
      <p:pic>
        <p:nvPicPr>
          <p:cNvPr id="182" name="Google Shape;182;g8495aff0d0_2_0"/>
          <p:cNvPicPr preferRelativeResize="0"/>
          <p:nvPr/>
        </p:nvPicPr>
        <p:blipFill rotWithShape="1">
          <a:blip r:embed="rId3">
            <a:alphaModFix/>
          </a:blip>
          <a:srcRect/>
          <a:stretch/>
        </p:blipFill>
        <p:spPr>
          <a:xfrm>
            <a:off x="6118412" y="1981109"/>
            <a:ext cx="3025588" cy="28291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TotalTime>
  <Words>2652</Words>
  <Application>Microsoft Office PowerPoint</Application>
  <PresentationFormat>On-screen Show (4:3)</PresentationFormat>
  <Paragraphs>308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Participation au programme RESEA</vt:lpstr>
      <vt:lpstr>Participation aux réunions de RESEA</vt:lpstr>
      <vt:lpstr>Comment nous pouvons vous aider à continuer de recevoir les prestations d’assurance-chômage </vt:lpstr>
      <vt:lpstr>Slide 5</vt:lpstr>
      <vt:lpstr>Évaluation des besoins individuels</vt:lpstr>
      <vt:lpstr>Introduction aux services de réintégration  Plan d’action de carrière</vt:lpstr>
      <vt:lpstr>JobQuest (JQ)</vt:lpstr>
      <vt:lpstr>Avantages de JobQuest</vt:lpstr>
      <vt:lpstr>Le but d’utiliser l’Informations sur le marché du travail (IMT)</vt:lpstr>
      <vt:lpstr>Les questions auxquelles répond l’IMT</vt:lpstr>
      <vt:lpstr>Curriculum vitae</vt:lpstr>
      <vt:lpstr>Registre d’activités de recherche d’emploi</vt:lpstr>
      <vt:lpstr>Questionnaire sur l’évaluation de l’éligibilité aux prestations d’assurance-chômage</vt:lpstr>
      <vt:lpstr>Activités et ateliers du centre de carrière</vt:lpstr>
      <vt:lpstr>Slide 16</vt:lpstr>
      <vt:lpstr>Prochaines étapes :  Après la réunion initiale de RESEA</vt:lpstr>
      <vt:lpstr>Rappelez-vous que si vous négligez les deux réunions de RESEA, vos prestations d’assurance-chômage en seront affectées !   Le personnel de MassHire est impatient  de pouvoir vous aider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Jacqueline</cp:lastModifiedBy>
  <cp:revision>102</cp:revision>
  <dcterms:created xsi:type="dcterms:W3CDTF">2018-04-17T17:15:10Z</dcterms:created>
  <dcterms:modified xsi:type="dcterms:W3CDTF">2020-07-08T13:12:07Z</dcterms:modified>
</cp:coreProperties>
</file>