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3" roundtripDataSignature="AMtx7mit8m/4PyYqqTPnk712DvZx2YlM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76" autoAdjust="0"/>
  </p:normalViewPr>
  <p:slideViewPr>
    <p:cSldViewPr snapToGrid="0">
      <p:cViewPr varScale="1">
        <p:scale>
          <a:sx n="82" d="100"/>
          <a:sy n="82" d="100"/>
        </p:scale>
        <p:origin x="-98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974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495aff0d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8495aff0d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endParaRPr sz="1400" dirty="0"/>
          </a:p>
        </p:txBody>
      </p:sp>
      <p:sp>
        <p:nvSpPr>
          <p:cNvPr id="186" name="Google Shape;186;g8495aff0d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495aff0d0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8495aff0d0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94" name="Google Shape;194;g8495aff0d0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15" name="Google Shape;21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574766" y="4207475"/>
            <a:ext cx="5512525" cy="442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508000" y="4572000"/>
            <a:ext cx="5842000" cy="39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824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41" name="Google Shape;24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495afe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8495afe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21" name="Google Shape;121;g8495afef9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8000" y="4343400"/>
            <a:ext cx="5664200" cy="42055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57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720089" y="4251975"/>
            <a:ext cx="5506539" cy="435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400" dirty="0"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733300" y="4382092"/>
            <a:ext cx="5686213" cy="426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0" y="738130"/>
            <a:ext cx="4877029" cy="3455280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725713" y="4343400"/>
            <a:ext cx="5138057" cy="444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buClr>
                <a:schemeClr val="accent6"/>
              </a:buClr>
              <a:buSzPts val="1100"/>
            </a:pPr>
            <a:endParaRPr sz="1500" dirty="0"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09599" y="4151085"/>
            <a:ext cx="5602515" cy="425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b="1" i="1" dirty="0">
              <a:sym typeface="Calibri"/>
            </a:endParaRPr>
          </a:p>
        </p:txBody>
      </p:sp>
      <p:sp>
        <p:nvSpPr>
          <p:cNvPr id="159" name="Google Shape;1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47"/>
          <a:stretch/>
        </p:blipFill>
        <p:spPr>
          <a:xfrm>
            <a:off x="769257" y="431810"/>
            <a:ext cx="5161280" cy="3356419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574586" y="4343400"/>
            <a:ext cx="5665573" cy="424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dirty="0"/>
          </a:p>
        </p:txBody>
      </p:sp>
      <p:sp>
        <p:nvSpPr>
          <p:cNvPr id="167" name="Google Shape;1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495aff0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8495aff0d0_2_0:notes"/>
          <p:cNvSpPr txBox="1">
            <a:spLocks noGrp="1"/>
          </p:cNvSpPr>
          <p:nvPr>
            <p:ph type="body" idx="1"/>
          </p:nvPr>
        </p:nvSpPr>
        <p:spPr>
          <a:xfrm>
            <a:off x="556055" y="4343399"/>
            <a:ext cx="5795318" cy="423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8" name="Google Shape;178;g8495aff0d0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/>
          <p:nvPr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972490"/>
            <a:ext cx="6400800" cy="114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2286529"/>
            <a:ext cx="659765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  <a:defRPr sz="3200">
                <a:solidFill>
                  <a:srgbClr val="FDD80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57200" y="3870325"/>
            <a:ext cx="5035550" cy="29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3"/>
          </p:nvPr>
        </p:nvSpPr>
        <p:spPr>
          <a:xfrm>
            <a:off x="457200" y="5137133"/>
            <a:ext cx="3229648" cy="14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/>
          <p:nvPr/>
        </p:nvSpPr>
        <p:spPr>
          <a:xfrm rot="10800000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82" name="Google Shape;82;p2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86" name="Google Shape;86;p30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30"/>
          <p:cNvSpPr>
            <a:spLocks noGrp="1"/>
          </p:cNvSpPr>
          <p:nvPr>
            <p:ph type="chart" idx="2"/>
          </p:nvPr>
        </p:nvSpPr>
        <p:spPr>
          <a:xfrm>
            <a:off x="457200" y="1555750"/>
            <a:ext cx="8229600" cy="43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91" name="Google Shape;91;p31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>
  <p:cSld name="Imag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95" name="Google Shape;95;p3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32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9144000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2 Image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100" name="Google Shape;100;p3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33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3"/>
          <p:cNvSpPr>
            <a:spLocks noGrp="1"/>
          </p:cNvSpPr>
          <p:nvPr>
            <p:ph type="pic" idx="3"/>
          </p:nvPr>
        </p:nvSpPr>
        <p:spPr>
          <a:xfrm>
            <a:off x="457200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3" name="Google Shape;103;p33"/>
          <p:cNvCxnSpPr/>
          <p:nvPr/>
        </p:nvCxnSpPr>
        <p:spPr>
          <a:xfrm>
            <a:off x="4572000" y="1216122"/>
            <a:ext cx="0" cy="4918364"/>
          </a:xfrm>
          <a:prstGeom prst="straightConnector1">
            <a:avLst/>
          </a:prstGeom>
          <a:noFill/>
          <a:ln w="25400" cap="flat" cmpd="sng">
            <a:solidFill>
              <a:srgbClr val="42648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Slide">
  <p:cSld name="Video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07" name="Google Shape;107;p34"/>
          <p:cNvSpPr txBox="1"/>
          <p:nvPr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MassHireFallRiverCareers.org</a:t>
            </a:r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3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34"/>
          <p:cNvSpPr>
            <a:spLocks noGrp="1"/>
          </p:cNvSpPr>
          <p:nvPr>
            <p:ph type="media" idx="2"/>
          </p:nvPr>
        </p:nvSpPr>
        <p:spPr>
          <a:xfrm>
            <a:off x="0" y="1236663"/>
            <a:ext cx="9144000" cy="5621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32" name="Google Shape;32;p2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Boxes">
  <p:cSld name="2 Content Boxe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37" name="Google Shape;37;p2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43" name="Google Shape;43;p2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085416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3"/>
          </p:nvPr>
        </p:nvSpPr>
        <p:spPr>
          <a:xfrm>
            <a:off x="32766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Content Boxes">
  <p:cSld name="1_2 Content Boxe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50" name="Google Shape;50;p25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 Boxes">
  <p:cSld name="4 Content Box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56" name="Google Shape;56;p26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457200" y="1446236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2"/>
          </p:nvPr>
        </p:nvSpPr>
        <p:spPr>
          <a:xfrm>
            <a:off x="457200" y="3820583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3"/>
          </p:nvPr>
        </p:nvSpPr>
        <p:spPr>
          <a:xfrm>
            <a:off x="4698999" y="1446236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4"/>
          </p:nvPr>
        </p:nvSpPr>
        <p:spPr>
          <a:xfrm>
            <a:off x="4698999" y="3820583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66" name="Google Shape;66;p27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27"/>
          <p:cNvSpPr txBox="1">
            <a:spLocks noGrp="1"/>
          </p:cNvSpPr>
          <p:nvPr>
            <p:ph type="body" idx="3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4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74" name="Google Shape;74;p28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28"/>
          <p:cNvSpPr txBox="1">
            <a:spLocks noGrp="1"/>
          </p:cNvSpPr>
          <p:nvPr>
            <p:ph type="body" idx="3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4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5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6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1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19"/>
          <p:cNvCxnSpPr/>
          <p:nvPr/>
        </p:nvCxnSpPr>
        <p:spPr>
          <a:xfrm>
            <a:off x="0" y="620001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9"/>
          <p:cNvSpPr/>
          <p:nvPr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9"/>
          <p:cNvSpPr/>
          <p:nvPr/>
        </p:nvSpPr>
        <p:spPr>
          <a:xfrm rot="10800000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17">
            <a:alphaModFix/>
          </a:blip>
          <a:srcRect l="1785" t="14556" r="3568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/>
          <p:nvPr/>
        </p:nvSpPr>
        <p:spPr>
          <a:xfrm>
            <a:off x="779400" y="553225"/>
            <a:ext cx="7055700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Benvenuti</a:t>
            </a:r>
            <a:r>
              <a:rPr lang="en-US" sz="5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lang="en-US" sz="5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sessione</a:t>
            </a:r>
            <a:r>
              <a:rPr lang="en-US" sz="5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5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orientamento</a:t>
            </a:r>
            <a:r>
              <a:rPr lang="en-US" sz="5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sui </a:t>
            </a:r>
            <a:r>
              <a:rPr lang="en-US" sz="5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Servizi</a:t>
            </a:r>
            <a:r>
              <a:rPr lang="en-US" sz="5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5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reimpiego</a:t>
            </a:r>
            <a:r>
              <a:rPr lang="en-US" sz="5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5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valutazione</a:t>
            </a:r>
            <a:r>
              <a:rPr lang="en-US" sz="5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dell’idoneità</a:t>
            </a:r>
            <a:r>
              <a:rPr lang="en-US" sz="5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5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50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r>
              <a:rPr lang="en-US" sz="5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5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495aff0d0_0_36"/>
          <p:cNvSpPr txBox="1">
            <a:spLocks noGrp="1"/>
          </p:cNvSpPr>
          <p:nvPr>
            <p:ph type="title"/>
          </p:nvPr>
        </p:nvSpPr>
        <p:spPr>
          <a:xfrm>
            <a:off x="1100700" y="76189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 dirty="0" smtClean="0"/>
              <a:t>Lo scopo di usare le informazioni sul mercato del lavoro </a:t>
            </a:r>
            <a:r>
              <a:rPr lang="en-US" b="1" dirty="0" smtClean="0"/>
              <a:t>(</a:t>
            </a:r>
            <a:r>
              <a:rPr lang="en-US" b="1" dirty="0" err="1" smtClean="0"/>
              <a:t>LMI</a:t>
            </a:r>
            <a:r>
              <a:rPr lang="en-US" b="1" dirty="0"/>
              <a:t>)</a:t>
            </a:r>
            <a:endParaRPr b="1" dirty="0"/>
          </a:p>
        </p:txBody>
      </p:sp>
      <p:sp>
        <p:nvSpPr>
          <p:cNvPr id="189" name="Google Shape;189;g8495aff0d0_0_36"/>
          <p:cNvSpPr txBox="1">
            <a:spLocks noGrp="1"/>
          </p:cNvSpPr>
          <p:nvPr>
            <p:ph type="body" idx="1"/>
          </p:nvPr>
        </p:nvSpPr>
        <p:spPr>
          <a:xfrm>
            <a:off x="302100" y="1406300"/>
            <a:ext cx="8728200" cy="4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2400" b="1" dirty="0" smtClean="0"/>
              <a:t>Cos’è </a:t>
            </a:r>
            <a:r>
              <a:rPr lang="it-IT" sz="2400" b="1" dirty="0" err="1" smtClean="0"/>
              <a:t>LMI</a:t>
            </a:r>
            <a:r>
              <a:rPr lang="it-IT" sz="2400" b="1" dirty="0" smtClean="0"/>
              <a:t>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 err="1" smtClean="0"/>
              <a:t>LMI</a:t>
            </a:r>
            <a:r>
              <a:rPr lang="it-IT" sz="2400" dirty="0" smtClean="0"/>
              <a:t> è una ricerca per capire come il tuo mestiere si posiziona attualmente </a:t>
            </a:r>
            <a:r>
              <a:rPr lang="it-IT" sz="2400" dirty="0"/>
              <a:t>sul mercato del </a:t>
            </a:r>
            <a:r>
              <a:rPr lang="it-IT" sz="2400" dirty="0" smtClean="0"/>
              <a:t>lavoro.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it-IT" sz="2400" b="1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2400" b="1" dirty="0" smtClean="0"/>
              <a:t>Perché usare </a:t>
            </a:r>
            <a:r>
              <a:rPr lang="it-IT" sz="2400" b="1" dirty="0" err="1" smtClean="0"/>
              <a:t>LMI</a:t>
            </a:r>
            <a:r>
              <a:rPr lang="it-IT" sz="2400" b="1" dirty="0" smtClean="0"/>
              <a:t> nella ricerca del lavoro?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2400" dirty="0" smtClean="0"/>
              <a:t>Perché risponde a domande che ti aiutano a prendere decisioni migliori e più informate.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it-IT" sz="24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2400" dirty="0" err="1" smtClean="0"/>
              <a:t>LMI</a:t>
            </a:r>
            <a:r>
              <a:rPr lang="it-IT" sz="2400" dirty="0" smtClean="0"/>
              <a:t> può aiutarti a valutare le tue competenze, capacità, abilità, valori e interessi, per aiutarti a trovare lavoro.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</p:txBody>
      </p:sp>
      <p:pic>
        <p:nvPicPr>
          <p:cNvPr id="190" name="Google Shape;190;g8495aff0d0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7721" y="4799032"/>
            <a:ext cx="1839250" cy="129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495aff0d0_2_6"/>
          <p:cNvSpPr txBox="1">
            <a:spLocks noGrp="1"/>
          </p:cNvSpPr>
          <p:nvPr>
            <p:ph type="title"/>
          </p:nvPr>
        </p:nvSpPr>
        <p:spPr>
          <a:xfrm>
            <a:off x="1591000" y="118925"/>
            <a:ext cx="678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 smtClean="0"/>
              <a:t>Domande</a:t>
            </a:r>
            <a:r>
              <a:rPr lang="en-US" b="1" dirty="0" smtClean="0"/>
              <a:t> </a:t>
            </a:r>
            <a:r>
              <a:rPr lang="en-US" b="1" dirty="0" err="1" smtClean="0"/>
              <a:t>alle</a:t>
            </a:r>
            <a:r>
              <a:rPr lang="en-US" b="1" dirty="0" smtClean="0"/>
              <a:t> </a:t>
            </a:r>
            <a:r>
              <a:rPr lang="en-US" b="1" dirty="0" err="1" smtClean="0"/>
              <a:t>quali</a:t>
            </a:r>
            <a:r>
              <a:rPr lang="en-US" b="1" dirty="0" smtClean="0"/>
              <a:t> </a:t>
            </a:r>
            <a:r>
              <a:rPr lang="en-US" b="1" dirty="0" err="1" smtClean="0"/>
              <a:t>LMI</a:t>
            </a:r>
            <a:r>
              <a:rPr lang="en-US" b="1" dirty="0" smtClean="0"/>
              <a:t> </a:t>
            </a:r>
            <a:r>
              <a:rPr lang="en-US" b="1" dirty="0" err="1" smtClean="0"/>
              <a:t>risponde</a:t>
            </a:r>
            <a:endParaRPr b="1" dirty="0"/>
          </a:p>
        </p:txBody>
      </p:sp>
      <p:sp>
        <p:nvSpPr>
          <p:cNvPr id="197" name="Google Shape;197;g8495aff0d0_2_6"/>
          <p:cNvSpPr txBox="1">
            <a:spLocks noGrp="1"/>
          </p:cNvSpPr>
          <p:nvPr>
            <p:ph type="body" idx="1"/>
          </p:nvPr>
        </p:nvSpPr>
        <p:spPr>
          <a:xfrm>
            <a:off x="160800" y="1382925"/>
            <a:ext cx="8822400" cy="45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it-IT" sz="2600" b="1" dirty="0" smtClean="0">
                <a:solidFill>
                  <a:srgbClr val="002060"/>
                </a:solidFill>
              </a:rPr>
              <a:t>In che modo la Ricerca sul mercato del lavoro (</a:t>
            </a:r>
            <a:r>
              <a:rPr lang="it-IT" sz="2600" b="1" dirty="0" err="1" smtClean="0">
                <a:solidFill>
                  <a:srgbClr val="002060"/>
                </a:solidFill>
              </a:rPr>
              <a:t>LMI</a:t>
            </a:r>
            <a:r>
              <a:rPr lang="it-IT" sz="2600" b="1" dirty="0" smtClean="0">
                <a:solidFill>
                  <a:srgbClr val="002060"/>
                </a:solidFill>
              </a:rPr>
              <a:t>) può aiutarmi a trovare un lavoro?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lang="it-IT" sz="600" dirty="0" smtClean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2600" dirty="0" smtClean="0">
                <a:solidFill>
                  <a:srgbClr val="002060"/>
                </a:solidFill>
              </a:rPr>
              <a:t>Individua le tue competenze e ti orienta sul livello salariale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2600" dirty="0" smtClean="0">
                <a:solidFill>
                  <a:srgbClr val="002060"/>
                </a:solidFill>
              </a:rPr>
              <a:t>Ti dice quali sono i lavori più o meno richiesti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2600" dirty="0" smtClean="0">
                <a:solidFill>
                  <a:srgbClr val="002060"/>
                </a:solidFill>
              </a:rPr>
              <a:t>Ti aiuta a capire le competenze, capacità e abilità necessarie per trovare un certo lavoro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2600" dirty="0" smtClean="0">
                <a:solidFill>
                  <a:srgbClr val="002060"/>
                </a:solidFill>
              </a:rPr>
              <a:t>Individua i corsi di formazione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2600" dirty="0" smtClean="0">
                <a:solidFill>
                  <a:srgbClr val="002060"/>
                </a:solidFill>
              </a:rPr>
              <a:t>Prepara il tuo CV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it-IT" sz="2600" dirty="0" smtClean="0">
              <a:solidFill>
                <a:srgbClr val="002060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it-IT" sz="2600" b="1" dirty="0" smtClean="0">
                <a:solidFill>
                  <a:schemeClr val="bg2"/>
                </a:solidFill>
              </a:rPr>
              <a:t>Strumenti </a:t>
            </a:r>
            <a:r>
              <a:rPr lang="it-IT" sz="2600" b="1" dirty="0" err="1" smtClean="0">
                <a:solidFill>
                  <a:schemeClr val="bg2"/>
                </a:solidFill>
              </a:rPr>
              <a:t>LMI</a:t>
            </a:r>
            <a:r>
              <a:rPr lang="it-IT" sz="2600" dirty="0" smtClean="0">
                <a:solidFill>
                  <a:schemeClr val="bg2"/>
                </a:solidFill>
              </a:rPr>
              <a:t>: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2600" dirty="0" err="1" smtClean="0">
                <a:solidFill>
                  <a:schemeClr val="bg2"/>
                </a:solidFill>
              </a:rPr>
              <a:t>MassCIS</a:t>
            </a:r>
            <a:endParaRPr lang="it-IT" sz="2600" dirty="0" smtClean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2600" dirty="0" smtClean="0">
                <a:solidFill>
                  <a:schemeClr val="bg2"/>
                </a:solidFill>
              </a:rPr>
              <a:t>O*Net</a:t>
            </a:r>
            <a:endParaRPr lang="it-IT" dirty="0" smtClean="0">
              <a:solidFill>
                <a:schemeClr val="bg2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198" name="Google Shape;198;g8495aff0d0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4137" y="4055806"/>
            <a:ext cx="2476500" cy="166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>
            <a:spLocks noGrp="1"/>
          </p:cNvSpPr>
          <p:nvPr>
            <p:ph type="title"/>
          </p:nvPr>
        </p:nvSpPr>
        <p:spPr>
          <a:xfrm>
            <a:off x="3510117" y="139614"/>
            <a:ext cx="2573442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1" dirty="0" smtClean="0"/>
              <a:t>Curriculum</a:t>
            </a:r>
            <a:endParaRPr sz="4000" b="1" dirty="0"/>
          </a:p>
        </p:txBody>
      </p:sp>
      <p:pic>
        <p:nvPicPr>
          <p:cNvPr id="204" name="Google Shape;204;p11" descr="engineering resumes Resume Example | Resume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088" y="1322614"/>
            <a:ext cx="3831287" cy="4816929"/>
          </a:xfrm>
          <a:prstGeom prst="rect">
            <a:avLst/>
          </a:prstGeom>
          <a:noFill/>
          <a:ln w="222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1" descr="Resumes and Word Clouds – Get Creative! – Speed Up My Job Search"/>
          <p:cNvPicPr preferRelativeResize="0"/>
          <p:nvPr/>
        </p:nvPicPr>
        <p:blipFill rotWithShape="1">
          <a:blip r:embed="rId4">
            <a:alphaModFix/>
          </a:blip>
          <a:srcRect l="1690" t="3166" r="1882" b="3367"/>
          <a:stretch/>
        </p:blipFill>
        <p:spPr>
          <a:xfrm>
            <a:off x="5134708" y="1981200"/>
            <a:ext cx="3727938" cy="260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1686232" y="131744"/>
            <a:ext cx="6450062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3800" b="1" dirty="0" err="1" smtClean="0"/>
              <a:t>Registro</a:t>
            </a:r>
            <a:r>
              <a:rPr lang="en-US" sz="3800" b="1" dirty="0" smtClean="0"/>
              <a:t> di </a:t>
            </a:r>
            <a:r>
              <a:rPr lang="en-US" sz="3800" b="1" dirty="0" err="1" smtClean="0"/>
              <a:t>ricerca</a:t>
            </a:r>
            <a:r>
              <a:rPr lang="en-US" sz="3800" b="1" dirty="0" smtClean="0"/>
              <a:t> del </a:t>
            </a:r>
            <a:r>
              <a:rPr lang="en-US" sz="3800" b="1" dirty="0" err="1" smtClean="0"/>
              <a:t>lavoro</a:t>
            </a:r>
            <a:endParaRPr sz="3800" b="1" dirty="0"/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65" y="1356852"/>
            <a:ext cx="8539316" cy="47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162232" y="130753"/>
            <a:ext cx="8907123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it-IT" b="1" dirty="0" smtClean="0"/>
              <a:t>Questionario per la valutazione dell’idoneità a ricevere il sussidio di disoccupazione</a:t>
            </a:r>
            <a:endParaRPr lang="it-IT" b="1" dirty="0"/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32" y="1371600"/>
            <a:ext cx="8790039" cy="471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414050" y="107450"/>
            <a:ext cx="7912200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500" b="1" dirty="0" err="1" smtClean="0">
                <a:solidFill>
                  <a:schemeClr val="lt1"/>
                </a:solidFill>
              </a:rPr>
              <a:t>Attività</a:t>
            </a:r>
            <a:r>
              <a:rPr lang="en-US" sz="3500" b="1" dirty="0" smtClean="0">
                <a:solidFill>
                  <a:schemeClr val="lt1"/>
                </a:solidFill>
              </a:rPr>
              <a:t> e </a:t>
            </a:r>
            <a:r>
              <a:rPr lang="en-US" sz="3500" b="1" dirty="0" err="1" smtClean="0">
                <a:solidFill>
                  <a:schemeClr val="lt1"/>
                </a:solidFill>
              </a:rPr>
              <a:t>seminari</a:t>
            </a:r>
            <a:r>
              <a:rPr lang="en-US" sz="3500" b="1" dirty="0" smtClean="0">
                <a:solidFill>
                  <a:schemeClr val="lt1"/>
                </a:solidFill>
              </a:rPr>
              <a:t> </a:t>
            </a:r>
            <a:r>
              <a:rPr lang="en-US" sz="3500" b="1" dirty="0" err="1" smtClean="0">
                <a:solidFill>
                  <a:schemeClr val="lt1"/>
                </a:solidFill>
              </a:rPr>
              <a:t>dei</a:t>
            </a:r>
            <a:r>
              <a:rPr lang="en-US" sz="3500" b="1" dirty="0" smtClean="0">
                <a:solidFill>
                  <a:schemeClr val="lt1"/>
                </a:solidFill>
              </a:rPr>
              <a:t> </a:t>
            </a:r>
            <a:r>
              <a:rPr lang="en-US" sz="3500" b="1" smtClean="0">
                <a:solidFill>
                  <a:schemeClr val="lt1"/>
                </a:solidFill>
              </a:rPr>
              <a:t>Career Center</a:t>
            </a:r>
            <a:endParaRPr sz="3500" b="1" dirty="0">
              <a:solidFill>
                <a:schemeClr val="lt1"/>
              </a:solidFill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5150950" y="1336226"/>
            <a:ext cx="36273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Curriculum</a:t>
            </a:r>
            <a:endParaRPr lang="it-IT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Sviluppo curriculum</a:t>
            </a:r>
            <a:endParaRPr lang="it-IT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Lettere di presentazione</a:t>
            </a:r>
            <a:endParaRPr lang="it-IT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 txBox="1"/>
          <p:nvPr/>
        </p:nvSpPr>
        <p:spPr>
          <a:xfrm>
            <a:off x="263913" y="1336228"/>
            <a:ext cx="3933825" cy="190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Valutazione</a:t>
            </a:r>
            <a:endParaRPr lang="it-IT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Individuazione competenze</a:t>
            </a:r>
            <a:endParaRPr lang="it-IT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WorkKeys</a:t>
            </a:r>
            <a:endParaRPr lang="it-IT" sz="2000" b="0" i="0" u="none" strike="noStrike" cap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TORQ</a:t>
            </a:r>
            <a:endParaRPr lang="it-IT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Indicatore Myers-</a:t>
            </a:r>
            <a:r>
              <a:rPr lang="it-IT" sz="2000" b="0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Briggs</a:t>
            </a: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262535" y="3578883"/>
            <a:ext cx="4430857" cy="239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1" i="0" u="none" strike="noStrike" cap="none" dirty="0" smtClean="0">
                <a:solidFill>
                  <a:srgbClr val="002060"/>
                </a:solidFill>
                <a:sym typeface="Arial"/>
              </a:rPr>
              <a:t>Ricerca lavoro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2060"/>
                </a:solidFill>
                <a:sym typeface="Arial"/>
              </a:rPr>
              <a:t>Organizza la tua Ricerca lavoro</a:t>
            </a:r>
            <a:endParaRPr lang="it-IT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2060"/>
                </a:solidFill>
                <a:sym typeface="Arial"/>
              </a:rPr>
              <a:t>Sistemi di tracciatura</a:t>
            </a:r>
            <a:endParaRPr lang="it-IT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2060"/>
                </a:solidFill>
                <a:sym typeface="Arial"/>
              </a:rPr>
              <a:t>Sviluppa una tua presentazione verbale</a:t>
            </a:r>
            <a:endParaRPr lang="it-IT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Usa l’età a tuo vantaggio</a:t>
            </a:r>
            <a:endParaRPr lang="it-IT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5150937" y="2686501"/>
            <a:ext cx="36273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  <a:endParaRPr lang="it-IT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Attività di networking</a:t>
            </a:r>
            <a:endParaRPr lang="it-IT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  <a:endParaRPr lang="it-IT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Reclutamenti aziendali</a:t>
            </a:r>
            <a:endParaRPr lang="it-IT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Fiere del lavoro</a:t>
            </a:r>
            <a:endParaRPr lang="it-IT"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5150938" y="4611913"/>
            <a:ext cx="3627300" cy="1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Colloqui</a:t>
            </a:r>
            <a:endParaRPr lang="it-IT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Supera il colloquio</a:t>
            </a:r>
            <a:endParaRPr lang="it-IT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Colloqui telefonici</a:t>
            </a:r>
            <a:endParaRPr lang="it-IT"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Negoziazione salariale</a:t>
            </a:r>
            <a:endParaRPr lang="it-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/>
          <p:nvPr/>
        </p:nvSpPr>
        <p:spPr>
          <a:xfrm>
            <a:off x="32775" y="0"/>
            <a:ext cx="8512800" cy="7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Riepilogo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en-US" sz="3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Incontro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individuale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iniziale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176925" y="1726805"/>
            <a:ext cx="8117989" cy="4631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t-IT" sz="2300" b="1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Incontro individuale iniziale </a:t>
            </a:r>
            <a:r>
              <a:rPr lang="it-IT" sz="2300" b="1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endParaRPr lang="it-IT" sz="2300" b="1" i="0" u="none" strike="noStrike" cap="none" dirty="0" smtClean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it-IT" sz="23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Esamina l’importanza di registrarsi al </a:t>
            </a:r>
            <a:r>
              <a:rPr lang="it-IT" sz="2000" b="0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JobQuest</a:t>
            </a:r>
            <a:endParaRPr lang="it-IT" sz="20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Esamina il CV o ti prepara a crearne uno</a:t>
            </a:r>
            <a:endParaRPr lang="it-IT" sz="20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342900" lvl="2" indent="-342900"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Esamina i tuoi registri di ricerca lavoro per ogni </a:t>
            </a:r>
            <a:r>
              <a:rPr lang="it-IT" sz="2000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settimana </a:t>
            </a:r>
            <a:r>
              <a:rPr lang="it-IT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cui </a:t>
            </a:r>
            <a:r>
              <a:rPr lang="it-IT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hai chiesto il sussidio di disoccupazione</a:t>
            </a:r>
            <a:endParaRPr lang="it-IT" sz="20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Esamina il foglio riepilogativo della ricerca sul mercato del lavoro (</a:t>
            </a:r>
            <a:r>
              <a:rPr lang="it-IT" sz="2000" b="0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LMI</a:t>
            </a:r>
            <a:r>
              <a:rPr lang="it-IT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it-IT" sz="20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Compila il questionario d’idoneità al sussidio di disoccupazione</a:t>
            </a:r>
            <a:endParaRPr lang="it-IT" sz="20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0988" marR="0" lvl="0" indent="-280988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Prenota un’attività del Career Center (Servizio a interim)</a:t>
            </a:r>
          </a:p>
          <a:p>
            <a:pPr marL="280988" marR="0" lvl="0" indent="-280988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it-IT" sz="2000" dirty="0" smtClean="0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Prenota un incontro di verifica </a:t>
            </a:r>
            <a:r>
              <a:rPr lang="it-IT" sz="2000" dirty="0" err="1" smtClean="0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RESEA</a:t>
            </a:r>
            <a:endParaRPr lang="it-IT" sz="20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5" descr="22 Best Work From Home Jobs - Good Ideas for Working at H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1135" y="1360825"/>
            <a:ext cx="2067592" cy="220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40" y="107147"/>
            <a:ext cx="7131050" cy="954348"/>
          </a:xfrm>
        </p:spPr>
        <p:txBody>
          <a:bodyPr/>
          <a:lstStyle/>
          <a:p>
            <a:pPr algn="ctr"/>
            <a:r>
              <a:rPr lang="en-US" b="1" dirty="0" err="1" smtClean="0"/>
              <a:t>Passi</a:t>
            </a:r>
            <a:r>
              <a:rPr lang="en-US" b="1" dirty="0" smtClean="0"/>
              <a:t> </a:t>
            </a:r>
            <a:r>
              <a:rPr lang="en-US" b="1" dirty="0" err="1" smtClean="0"/>
              <a:t>successivi</a:t>
            </a:r>
            <a:r>
              <a:rPr lang="en-US" b="1" dirty="0" smtClean="0"/>
              <a:t>: </a:t>
            </a:r>
            <a:r>
              <a:rPr lang="en-US" b="1" dirty="0" err="1" smtClean="0"/>
              <a:t>dopo</a:t>
            </a:r>
            <a:r>
              <a:rPr lang="en-US" b="1" dirty="0" smtClean="0"/>
              <a:t> </a:t>
            </a:r>
            <a:r>
              <a:rPr lang="en-US" b="1" dirty="0" err="1" smtClean="0"/>
              <a:t>l’incontro</a:t>
            </a:r>
            <a:r>
              <a:rPr lang="en-US" b="1" dirty="0" smtClean="0"/>
              <a:t> </a:t>
            </a:r>
            <a:r>
              <a:rPr lang="en-US" b="1" dirty="0" err="1" smtClean="0"/>
              <a:t>iniziale</a:t>
            </a:r>
            <a:r>
              <a:rPr lang="en-US" b="1" dirty="0" smtClean="0"/>
              <a:t> </a:t>
            </a:r>
            <a:r>
              <a:rPr lang="en-US" b="1" dirty="0" err="1" smtClean="0"/>
              <a:t>RESEA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9201"/>
            <a:ext cx="8991600" cy="4752998"/>
          </a:xfrm>
        </p:spPr>
        <p:txBody>
          <a:bodyPr/>
          <a:lstStyle/>
          <a:p>
            <a:pPr algn="ctr"/>
            <a:r>
              <a:rPr lang="it-IT" sz="2700" dirty="0" smtClean="0">
                <a:solidFill>
                  <a:srgbClr val="0C3B5D"/>
                </a:solidFill>
              </a:rPr>
              <a:t>Partecipa a un incontro di verifica </a:t>
            </a:r>
            <a:r>
              <a:rPr lang="it-IT" sz="2700" dirty="0" err="1" smtClean="0">
                <a:solidFill>
                  <a:srgbClr val="0C3B5D"/>
                </a:solidFill>
              </a:rPr>
              <a:t>RESEA</a:t>
            </a:r>
            <a:endParaRPr lang="it-IT" sz="2700" dirty="0" smtClean="0">
              <a:solidFill>
                <a:srgbClr val="0C3B5D"/>
              </a:solidFill>
            </a:endParaRPr>
          </a:p>
          <a:p>
            <a:pPr algn="ctr"/>
            <a:r>
              <a:rPr lang="it-IT" sz="2700" dirty="0" smtClean="0">
                <a:solidFill>
                  <a:srgbClr val="0C3B5D"/>
                </a:solidFill>
                <a:sym typeface="Arial"/>
              </a:rPr>
              <a:t>Informaci </a:t>
            </a:r>
            <a:r>
              <a:rPr lang="it-IT" sz="2700" dirty="0" smtClean="0">
                <a:solidFill>
                  <a:srgbClr val="0C3B5D"/>
                </a:solidFill>
                <a:sym typeface="Arial"/>
              </a:rPr>
              <a:t>quando hai trovato lavoro, così possiamo festeggiare il tuo successo e aggiornare il nostro database</a:t>
            </a:r>
            <a:r>
              <a:rPr lang="it-IT" sz="2700" dirty="0" smtClean="0">
                <a:solidFill>
                  <a:srgbClr val="0C3B5D"/>
                </a:solidFill>
                <a:sym typeface="Arial"/>
              </a:rPr>
              <a:t>!</a:t>
            </a:r>
            <a:endParaRPr lang="it-IT" sz="2700" dirty="0" smtClean="0">
              <a:solidFill>
                <a:srgbClr val="000000"/>
              </a:solidFill>
              <a:sym typeface="Arial"/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42" y="3246121"/>
            <a:ext cx="3095528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957184" y="985215"/>
            <a:ext cx="6738600" cy="3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it-IT" sz="3400" dirty="0" smtClean="0"/>
              <a:t>Ricorda: se non partecipi ai due incontri </a:t>
            </a:r>
            <a:r>
              <a:rPr lang="it-IT" sz="3400" dirty="0" err="1" smtClean="0"/>
              <a:t>RESEA</a:t>
            </a:r>
            <a:r>
              <a:rPr lang="it-IT" sz="3400" dirty="0" smtClean="0"/>
              <a:t> potrebbero esserci conseguenze sul pagamento del sussidio di disoccupazione!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lang="it-IT" sz="3400" dirty="0" smtClean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lang="it-IT" sz="3400" dirty="0" smtClean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it-IT" sz="3400" dirty="0" smtClean="0">
                <a:solidFill>
                  <a:schemeClr val="lt1"/>
                </a:solidFill>
              </a:rPr>
              <a:t>Il personale MassHire </a:t>
            </a:r>
            <a:r>
              <a:rPr lang="it-IT" sz="3400" i="1" dirty="0" smtClean="0">
                <a:solidFill>
                  <a:schemeClr val="lt1"/>
                </a:solidFill>
              </a:rPr>
              <a:t>ti aspetta </a:t>
            </a:r>
            <a:r>
              <a:rPr lang="it-IT" sz="3400" dirty="0" smtClean="0">
                <a:solidFill>
                  <a:schemeClr val="lt1"/>
                </a:solidFill>
              </a:rPr>
              <a:t>per collaborare con te!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lang="it-IT"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495afef91_0_0"/>
          <p:cNvSpPr txBox="1">
            <a:spLocks noGrp="1"/>
          </p:cNvSpPr>
          <p:nvPr>
            <p:ph type="title"/>
          </p:nvPr>
        </p:nvSpPr>
        <p:spPr>
          <a:xfrm>
            <a:off x="1107150" y="125325"/>
            <a:ext cx="7082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 smtClean="0"/>
              <a:t>Partecipazione</a:t>
            </a:r>
            <a:r>
              <a:rPr lang="en-US" b="1" dirty="0" smtClean="0"/>
              <a:t> al </a:t>
            </a:r>
            <a:r>
              <a:rPr lang="en-US" b="1" dirty="0" err="1" smtClean="0"/>
              <a:t>programma</a:t>
            </a:r>
            <a:r>
              <a:rPr lang="en-US" b="1" dirty="0" smtClean="0"/>
              <a:t> </a:t>
            </a:r>
            <a:r>
              <a:rPr lang="en-US" b="1" dirty="0" err="1" smtClean="0"/>
              <a:t>RESEA</a:t>
            </a:r>
            <a:endParaRPr b="1" dirty="0"/>
          </a:p>
        </p:txBody>
      </p:sp>
      <p:sp>
        <p:nvSpPr>
          <p:cNvPr id="124" name="Google Shape;124;g8495afef91_0_0"/>
          <p:cNvSpPr txBox="1">
            <a:spLocks noGrp="1"/>
          </p:cNvSpPr>
          <p:nvPr>
            <p:ph type="body" idx="1"/>
          </p:nvPr>
        </p:nvSpPr>
        <p:spPr>
          <a:xfrm>
            <a:off x="234300" y="1432450"/>
            <a:ext cx="8827800" cy="4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2100" b="1" dirty="0" smtClean="0"/>
              <a:t>Cos’è il programma </a:t>
            </a:r>
            <a:r>
              <a:rPr lang="it-IT" sz="2100" b="1" dirty="0" err="1" smtClean="0"/>
              <a:t>RESEA</a:t>
            </a:r>
            <a:r>
              <a:rPr lang="it-IT" sz="2100" b="1" dirty="0" smtClean="0"/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2100" dirty="0" err="1" smtClean="0"/>
              <a:t>RESEA</a:t>
            </a:r>
            <a:r>
              <a:rPr lang="it-IT" sz="2100" dirty="0" smtClean="0"/>
              <a:t> è un programma federale per aiutare i disoccupati a rientrare nel mondo del lavoro usufruendo dei servizi di reimpiego e partecipando alle riunioni con il personale dei MassHire Career Center per discutere </a:t>
            </a:r>
            <a:r>
              <a:rPr lang="it-IT" sz="2100" dirty="0" smtClean="0"/>
              <a:t>i propri obiettivi </a:t>
            </a:r>
            <a:r>
              <a:rPr lang="it-IT" sz="2100" dirty="0" smtClean="0"/>
              <a:t>di ricerca lavor</a:t>
            </a:r>
            <a:r>
              <a:rPr lang="it-IT" sz="2100" dirty="0"/>
              <a:t>o</a:t>
            </a:r>
            <a:r>
              <a:rPr lang="it-IT" sz="2100" dirty="0" smtClean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it-IT" sz="21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2100" b="1" dirty="0" smtClean="0"/>
              <a:t>Chi viene selezionato per partecipare la programma </a:t>
            </a:r>
            <a:r>
              <a:rPr lang="it-IT" sz="2100" b="1" dirty="0" err="1" smtClean="0"/>
              <a:t>RESEA</a:t>
            </a:r>
            <a:r>
              <a:rPr lang="it-IT" sz="2100" b="1" dirty="0" smtClean="0"/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2100" dirty="0" smtClean="0"/>
              <a:t>Viene selezionato chi sta ricevendo il sussidio di </a:t>
            </a:r>
            <a:r>
              <a:rPr lang="it-IT" sz="2100" dirty="0"/>
              <a:t>d</a:t>
            </a:r>
            <a:r>
              <a:rPr lang="it-IT" sz="2100" dirty="0" smtClean="0"/>
              <a:t>isoccupazione.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lang="it-IT" sz="2100" b="1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it-IT" sz="2100" b="1" dirty="0" smtClean="0"/>
              <a:t>Quali sono i benefici per chi viene selezionato nel programma </a:t>
            </a:r>
            <a:r>
              <a:rPr lang="it-IT" sz="2100" b="1" dirty="0" err="1" smtClean="0"/>
              <a:t>RESEA</a:t>
            </a:r>
            <a:r>
              <a:rPr lang="it-IT" sz="2100" b="1" dirty="0" smtClean="0"/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it-IT" sz="2100" dirty="0" smtClean="0"/>
              <a:t>Chi usufruisce del </a:t>
            </a:r>
            <a:r>
              <a:rPr lang="it-IT" sz="2100" dirty="0" err="1" smtClean="0"/>
              <a:t>RESEA</a:t>
            </a:r>
            <a:r>
              <a:rPr lang="it-IT" sz="2100" dirty="0" smtClean="0"/>
              <a:t> riceve servizi di reimpiego e ricerca lavoro tramite il sistema dei MassHire Career Center. Il personale ti assiste anche nell’individuazione dei requisiti per continuare a ricevere il sussidio di disoccupazione (UI).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strike="sngStrik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75293" y="1190447"/>
            <a:ext cx="9068707" cy="505024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wrap="square" lIns="91425" tIns="45700" rIns="91425" bIns="45700" spcCol="0" rtlCol="0" fromWordArt="0" anchor="ctr" anchorCtr="0" forceAA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12419" y="2484439"/>
            <a:ext cx="1986552" cy="24821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800" dirty="0" smtClean="0">
                <a:solidFill>
                  <a:schemeClr val="bg2"/>
                </a:solidFill>
              </a:rPr>
              <a:t>Se non partecipi a entrambe le riunioni </a:t>
            </a:r>
            <a:r>
              <a:rPr lang="it-IT" sz="1800" dirty="0" err="1" smtClean="0">
                <a:solidFill>
                  <a:schemeClr val="bg2"/>
                </a:solidFill>
              </a:rPr>
              <a:t>RESEA</a:t>
            </a:r>
            <a:r>
              <a:rPr lang="it-IT" sz="1800" dirty="0" smtClean="0">
                <a:solidFill>
                  <a:schemeClr val="bg2"/>
                </a:solidFill>
              </a:rPr>
              <a:t> potresti perdere il sussidio di disoccupazione</a:t>
            </a:r>
            <a:endParaRPr lang="it-IT" sz="1800" dirty="0">
              <a:solidFill>
                <a:schemeClr val="bg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5690" y="2484437"/>
            <a:ext cx="1842252" cy="24821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800" dirty="0" smtClean="0">
                <a:solidFill>
                  <a:schemeClr val="bg2"/>
                </a:solidFill>
              </a:rPr>
              <a:t>Il personale del MassHire ti prenota per un incontro </a:t>
            </a:r>
            <a:r>
              <a:rPr lang="it-IT" sz="1800" dirty="0" err="1" smtClean="0">
                <a:solidFill>
                  <a:schemeClr val="bg2"/>
                </a:solidFill>
              </a:rPr>
              <a:t>RESEA</a:t>
            </a:r>
            <a:r>
              <a:rPr lang="it-IT" sz="1800" dirty="0" smtClean="0">
                <a:solidFill>
                  <a:schemeClr val="bg2"/>
                </a:solidFill>
              </a:rPr>
              <a:t> individuale</a:t>
            </a:r>
            <a:endParaRPr lang="it-IT" sz="1800" dirty="0">
              <a:solidFill>
                <a:schemeClr val="bg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919" y="2484407"/>
            <a:ext cx="1937567" cy="24844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700" dirty="0" smtClean="0">
                <a:solidFill>
                  <a:schemeClr val="bg2"/>
                </a:solidFill>
              </a:rPr>
              <a:t>Ricevi le lettere dal </a:t>
            </a:r>
            <a:r>
              <a:rPr lang="it-IT" sz="1700" dirty="0" err="1" smtClean="0">
                <a:solidFill>
                  <a:schemeClr val="bg2"/>
                </a:solidFill>
              </a:rPr>
              <a:t>DUA</a:t>
            </a:r>
            <a:r>
              <a:rPr lang="it-IT" sz="1700" dirty="0" smtClean="0">
                <a:solidFill>
                  <a:schemeClr val="bg2"/>
                </a:solidFill>
              </a:rPr>
              <a:t> con le date delle riunioni </a:t>
            </a:r>
            <a:r>
              <a:rPr lang="it-IT" sz="1700" dirty="0" err="1" smtClean="0">
                <a:solidFill>
                  <a:schemeClr val="bg2"/>
                </a:solidFill>
              </a:rPr>
              <a:t>RESEA</a:t>
            </a:r>
            <a:r>
              <a:rPr lang="it-IT" sz="1700" dirty="0" smtClean="0">
                <a:solidFill>
                  <a:schemeClr val="bg2"/>
                </a:solidFill>
              </a:rPr>
              <a:t> e su come continuare a ricevere il sussidio di disoccupazione</a:t>
            </a:r>
            <a:endParaRPr lang="it-IT" sz="1700" dirty="0">
              <a:solidFill>
                <a:schemeClr val="bg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68444" y="2484437"/>
            <a:ext cx="2054676" cy="24821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700" dirty="0" smtClean="0">
                <a:solidFill>
                  <a:schemeClr val="bg2"/>
                </a:solidFill>
              </a:rPr>
              <a:t>Partecipi alla riunione iniziale </a:t>
            </a:r>
            <a:r>
              <a:rPr lang="it-IT" sz="1700" dirty="0" err="1" smtClean="0">
                <a:solidFill>
                  <a:schemeClr val="bg2"/>
                </a:solidFill>
              </a:rPr>
              <a:t>RESEA</a:t>
            </a:r>
            <a:r>
              <a:rPr lang="it-IT" sz="1700" dirty="0" smtClean="0">
                <a:solidFill>
                  <a:schemeClr val="bg2"/>
                </a:solidFill>
              </a:rPr>
              <a:t> entro 3 settimane</a:t>
            </a:r>
            <a:endParaRPr lang="it-IT" sz="600" dirty="0" smtClean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it-IT" sz="600" dirty="0" smtClean="0">
                <a:solidFill>
                  <a:schemeClr val="bg2"/>
                </a:solidFill>
              </a:rPr>
              <a:t>__________________________________</a:t>
            </a:r>
          </a:p>
          <a:p>
            <a:pPr algn="ctr" eaLnBrk="1" hangingPunct="1">
              <a:defRPr/>
            </a:pPr>
            <a:endParaRPr lang="it-IT" sz="600" dirty="0" smtClean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it-IT" sz="1700" dirty="0" smtClean="0">
                <a:solidFill>
                  <a:schemeClr val="bg2"/>
                </a:solidFill>
              </a:rPr>
              <a:t>Partecipi alla riunione di verifica </a:t>
            </a:r>
            <a:r>
              <a:rPr lang="it-IT" sz="1700" dirty="0" err="1" smtClean="0">
                <a:solidFill>
                  <a:schemeClr val="bg2"/>
                </a:solidFill>
              </a:rPr>
              <a:t>RESEA</a:t>
            </a:r>
            <a:r>
              <a:rPr lang="it-IT" sz="1700" dirty="0" smtClean="0">
                <a:solidFill>
                  <a:schemeClr val="bg2"/>
                </a:solidFill>
              </a:rPr>
              <a:t> </a:t>
            </a:r>
            <a:r>
              <a:rPr lang="it-IT" sz="1700" dirty="0" err="1" smtClean="0">
                <a:solidFill>
                  <a:schemeClr val="bg2"/>
                </a:solidFill>
              </a:rPr>
              <a:t>Review</a:t>
            </a:r>
            <a:r>
              <a:rPr lang="it-IT" sz="1700" dirty="0" smtClean="0">
                <a:solidFill>
                  <a:schemeClr val="bg2"/>
                </a:solidFill>
              </a:rPr>
              <a:t> entro 5 settimane</a:t>
            </a:r>
            <a:endParaRPr lang="it-IT" sz="1700" dirty="0">
              <a:solidFill>
                <a:schemeClr val="bg2"/>
              </a:solidFill>
            </a:endParaRPr>
          </a:p>
        </p:txBody>
      </p:sp>
      <p:sp>
        <p:nvSpPr>
          <p:cNvPr id="18" name="Google Shape;130;g772d42557f_3_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5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 smtClean="0"/>
              <a:t>Partecipazione</a:t>
            </a:r>
            <a:r>
              <a:rPr lang="en-US" b="1" dirty="0" smtClean="0"/>
              <a:t> </a:t>
            </a:r>
            <a:r>
              <a:rPr lang="en-US" b="1" dirty="0" err="1" smtClean="0"/>
              <a:t>alle</a:t>
            </a:r>
            <a:r>
              <a:rPr lang="en-US" b="1" dirty="0" smtClean="0"/>
              <a:t> </a:t>
            </a:r>
            <a:r>
              <a:rPr lang="en-US" b="1" dirty="0" err="1" smtClean="0"/>
              <a:t>riunioni</a:t>
            </a:r>
            <a:r>
              <a:rPr lang="en-US" b="1" dirty="0" smtClean="0"/>
              <a:t> </a:t>
            </a:r>
            <a:r>
              <a:rPr lang="en-US" b="1" dirty="0" err="1" smtClean="0"/>
              <a:t>RESEA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334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99150" y="102850"/>
            <a:ext cx="8587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b="1" dirty="0" err="1" smtClean="0"/>
              <a:t>Possiamo</a:t>
            </a:r>
            <a:r>
              <a:rPr lang="en-US" b="1" dirty="0" smtClean="0"/>
              <a:t> </a:t>
            </a:r>
            <a:r>
              <a:rPr lang="en-US" b="1" dirty="0" err="1" smtClean="0"/>
              <a:t>aiutarti</a:t>
            </a:r>
            <a:r>
              <a:rPr lang="en-US" b="1" dirty="0" smtClean="0"/>
              <a:t> a </a:t>
            </a:r>
            <a:r>
              <a:rPr lang="en-US" b="1" dirty="0" err="1" smtClean="0"/>
              <a:t>continuare</a:t>
            </a:r>
            <a:r>
              <a:rPr lang="en-US" b="1" dirty="0" smtClean="0"/>
              <a:t> a </a:t>
            </a:r>
            <a:r>
              <a:rPr lang="en-US" b="1" dirty="0" err="1" smtClean="0"/>
              <a:t>ricevere</a:t>
            </a:r>
            <a:r>
              <a:rPr lang="en-US" b="1" dirty="0" smtClean="0"/>
              <a:t> </a:t>
            </a:r>
            <a:r>
              <a:rPr lang="en-US" b="1" dirty="0" err="1" smtClean="0"/>
              <a:t>il</a:t>
            </a:r>
            <a:r>
              <a:rPr lang="en-US" b="1" dirty="0" smtClean="0"/>
              <a:t> </a:t>
            </a:r>
            <a:r>
              <a:rPr lang="en-US" b="1" dirty="0" err="1" smtClean="0"/>
              <a:t>sussidio</a:t>
            </a:r>
            <a:r>
              <a:rPr lang="en-US" b="1" dirty="0" smtClean="0"/>
              <a:t> di </a:t>
            </a:r>
            <a:r>
              <a:rPr lang="en-US" b="1" dirty="0" err="1" smtClean="0"/>
              <a:t>disoccupazione</a:t>
            </a:r>
            <a:r>
              <a:rPr lang="en-US" b="1" dirty="0" smtClean="0"/>
              <a:t> (UI) </a:t>
            </a:r>
            <a:endParaRPr b="1" dirty="0"/>
          </a:p>
        </p:txBody>
      </p:sp>
      <p:sp>
        <p:nvSpPr>
          <p:cNvPr id="138" name="Google Shape;138;p2"/>
          <p:cNvSpPr txBox="1">
            <a:spLocks noGrp="1"/>
          </p:cNvSpPr>
          <p:nvPr>
            <p:ph type="sldNum" idx="4294967295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389070" y="1590719"/>
            <a:ext cx="8411400" cy="4276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6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Gli obiettivi generali del piano </a:t>
            </a:r>
            <a:r>
              <a:rPr lang="it-IT" sz="2600" b="0" i="0" u="none" strike="noStrike" cap="none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r>
              <a:rPr lang="it-IT" sz="26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sono: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it-IT" sz="2600" b="0" i="0" u="none" strike="noStrike" cap="none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6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Aiutarti ad affrontare con successo l’incontro individuale e </a:t>
            </a:r>
            <a:r>
              <a:rPr lang="it-IT" sz="26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l’incontro di </a:t>
            </a:r>
            <a:r>
              <a:rPr lang="it-IT" sz="26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verifica </a:t>
            </a:r>
            <a:r>
              <a:rPr lang="it-IT" sz="2600" b="0" i="0" u="none" strike="noStrike" cap="none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r>
              <a:rPr lang="it-IT" sz="26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Spiegarti quali siano i requisiti </a:t>
            </a:r>
            <a:r>
              <a:rPr lang="it-IT" sz="2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r>
              <a:rPr lang="it-IT" sz="2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necessari per permetterti di continuare a ricevere il sussidio di disoccupazione</a:t>
            </a:r>
            <a:endParaRPr lang="it-IT" sz="2600" b="0" i="0" u="none" strike="noStrike" cap="none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Programmare le tue </a:t>
            </a:r>
            <a:r>
              <a:rPr lang="it-IT" sz="2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riunioni, iniziale </a:t>
            </a:r>
            <a:r>
              <a:rPr lang="it-IT" sz="2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 di </a:t>
            </a:r>
            <a:r>
              <a:rPr lang="it-IT" sz="2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verifica, </a:t>
            </a:r>
            <a:r>
              <a:rPr lang="it-IT" sz="2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endParaRPr lang="it-IT" sz="260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Fornirti un’introduzione ai servizi di reimpiego</a:t>
            </a:r>
            <a:endParaRPr lang="it-IT" sz="2800" b="0" i="0" u="none" strike="noStrike" cap="none" dirty="0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-103239" y="1249489"/>
            <a:ext cx="9247239" cy="49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600" b="0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Analisi</a:t>
            </a:r>
            <a:r>
              <a:rPr lang="en-US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valutazione</a:t>
            </a:r>
            <a:r>
              <a:rPr lang="en-US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competenze</a:t>
            </a:r>
            <a:r>
              <a:rPr lang="en-US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individuali</a:t>
            </a:r>
            <a:r>
              <a:rPr lang="en-US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it-IT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Piano d’azione per la carriera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600" b="0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Panoramica</a:t>
            </a:r>
            <a:r>
              <a:rPr lang="en-US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sul</a:t>
            </a:r>
            <a:r>
              <a:rPr lang="en-US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JobQuest</a:t>
            </a:r>
            <a:r>
              <a:rPr lang="en-US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(JQ)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it-IT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Spiegazione delle informazioni sul mercato del lavoro (</a:t>
            </a:r>
            <a:r>
              <a:rPr lang="it-IT" sz="2600" b="0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LMI</a:t>
            </a:r>
            <a:r>
              <a:rPr lang="it-IT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it-IT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it-IT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Spiegazione dei requisiti del curriculum</a:t>
            </a:r>
            <a:endParaRPr lang="it-IT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it-IT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Come compilare i moduli di ricerca lavoro</a:t>
            </a:r>
            <a:endParaRPr lang="it-IT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it-IT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Spiegazione del questionario per avere il sussidio</a:t>
            </a:r>
            <a:endParaRPr lang="it-IT" sz="14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it-IT" sz="2600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Prospettive del colloquio iniziale individuale </a:t>
            </a:r>
            <a:r>
              <a:rPr lang="it-IT" sz="2600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it-IT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Prospettive per la riunione di verifica</a:t>
            </a:r>
            <a:r>
              <a:rPr lang="en-US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717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270162" y="202488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Riunione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iniziale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7150" y="3219300"/>
            <a:ext cx="1809750" cy="1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1651819" y="131744"/>
            <a:ext cx="6974597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b="1" dirty="0" err="1" smtClean="0"/>
              <a:t>Analisi</a:t>
            </a:r>
            <a:r>
              <a:rPr lang="en-US" b="1" dirty="0" smtClean="0"/>
              <a:t> </a:t>
            </a:r>
            <a:r>
              <a:rPr lang="en-US" b="1" dirty="0" err="1" smtClean="0"/>
              <a:t>delle</a:t>
            </a:r>
            <a:r>
              <a:rPr lang="en-US" b="1" dirty="0" smtClean="0"/>
              <a:t> </a:t>
            </a:r>
            <a:r>
              <a:rPr lang="en-US" b="1" dirty="0" err="1" smtClean="0"/>
              <a:t>necessità</a:t>
            </a:r>
            <a:r>
              <a:rPr lang="en-US" b="1" dirty="0" smtClean="0"/>
              <a:t> </a:t>
            </a:r>
            <a:r>
              <a:rPr lang="en-US" b="1" dirty="0" err="1" smtClean="0"/>
              <a:t>individuali</a:t>
            </a:r>
            <a:endParaRPr b="1" dirty="0"/>
          </a:p>
        </p:txBody>
      </p:sp>
      <p:sp>
        <p:nvSpPr>
          <p:cNvPr id="154" name="Google Shape;154;p6"/>
          <p:cNvSpPr txBox="1"/>
          <p:nvPr/>
        </p:nvSpPr>
        <p:spPr>
          <a:xfrm>
            <a:off x="668063" y="1726900"/>
            <a:ext cx="8147100" cy="4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it-IT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L’analisi delle necessità individuali (INA) serve a identificare i tuoi bisogni specifici nei seguenti campi: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None/>
            </a:pPr>
            <a:r>
              <a:rPr lang="it-IT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it-IT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Obiettivi di ritorno al lavoro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it-IT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Servizi specializzati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it-IT" sz="2600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	*Giovani e giovanissimi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it-IT" sz="2600" b="0" i="0" u="none" strike="noStrike" cap="none" dirty="0" smtClean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	*Veterani delle Forze Armate</a:t>
            </a: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it-IT" sz="26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Opportunità di formazione</a:t>
            </a:r>
            <a:endParaRPr lang="it-IT" sz="260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it-IT" sz="26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 Rinvio alle varie risorse messe a disposizione dalle organizzazioni partner e dalla comunità</a:t>
            </a:r>
            <a:endParaRPr lang="it-IT" sz="2200" b="0" i="0" u="none" strike="noStrike" cap="none" dirty="0" smtClean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310" y="2708692"/>
            <a:ext cx="2532107" cy="201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342900" y="76200"/>
            <a:ext cx="8001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5808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lt1"/>
                </a:solidFill>
              </a:rPr>
              <a:t>  </a:t>
            </a:r>
            <a:r>
              <a:rPr lang="en-US" sz="3500" b="1" dirty="0" err="1" smtClean="0">
                <a:solidFill>
                  <a:schemeClr val="lt1"/>
                </a:solidFill>
              </a:rPr>
              <a:t>Introduzione</a:t>
            </a:r>
            <a:r>
              <a:rPr lang="en-US" sz="3500" b="1" dirty="0" smtClean="0">
                <a:solidFill>
                  <a:schemeClr val="lt1"/>
                </a:solidFill>
              </a:rPr>
              <a:t> </a:t>
            </a:r>
            <a:r>
              <a:rPr lang="en-US" sz="3500" b="1" dirty="0" err="1" smtClean="0">
                <a:solidFill>
                  <a:schemeClr val="lt1"/>
                </a:solidFill>
              </a:rPr>
              <a:t>ai</a:t>
            </a:r>
            <a:r>
              <a:rPr lang="en-US" sz="3500" b="1" dirty="0" smtClean="0">
                <a:solidFill>
                  <a:schemeClr val="lt1"/>
                </a:solidFill>
              </a:rPr>
              <a:t> </a:t>
            </a:r>
            <a:r>
              <a:rPr lang="en-US" sz="3500" b="1" dirty="0" err="1" smtClean="0">
                <a:solidFill>
                  <a:schemeClr val="lt1"/>
                </a:solidFill>
              </a:rPr>
              <a:t>Servizi</a:t>
            </a:r>
            <a:r>
              <a:rPr lang="en-US" sz="3500" b="1" dirty="0" smtClean="0">
                <a:solidFill>
                  <a:schemeClr val="lt1"/>
                </a:solidFill>
              </a:rPr>
              <a:t> di </a:t>
            </a:r>
            <a:r>
              <a:rPr lang="en-US" sz="3500" b="1" dirty="0" err="1" smtClean="0">
                <a:solidFill>
                  <a:schemeClr val="lt1"/>
                </a:solidFill>
              </a:rPr>
              <a:t>reimpiego</a:t>
            </a:r>
            <a:r>
              <a:rPr lang="en-US" sz="3500" b="1" dirty="0" smtClean="0">
                <a:solidFill>
                  <a:schemeClr val="lt1"/>
                </a:solidFill>
              </a:rPr>
              <a:t> e al Piano </a:t>
            </a:r>
            <a:r>
              <a:rPr lang="en-US" sz="3500" b="1" dirty="0" err="1" smtClean="0">
                <a:solidFill>
                  <a:schemeClr val="lt1"/>
                </a:solidFill>
              </a:rPr>
              <a:t>d’azione</a:t>
            </a:r>
            <a:r>
              <a:rPr lang="en-US" sz="3500" b="1" dirty="0" smtClean="0">
                <a:solidFill>
                  <a:schemeClr val="lt1"/>
                </a:solidFill>
              </a:rPr>
              <a:t> per la </a:t>
            </a:r>
            <a:r>
              <a:rPr lang="en-US" sz="3500" b="1" dirty="0" err="1" smtClean="0">
                <a:solidFill>
                  <a:schemeClr val="lt1"/>
                </a:solidFill>
              </a:rPr>
              <a:t>carriera</a:t>
            </a:r>
            <a:r>
              <a:rPr lang="en-US" sz="3500" b="1" dirty="0" smtClean="0">
                <a:solidFill>
                  <a:schemeClr val="lt1"/>
                </a:solidFill>
              </a:rPr>
              <a:t> (</a:t>
            </a:r>
            <a:r>
              <a:rPr lang="en-US" sz="3500" b="1" dirty="0">
                <a:solidFill>
                  <a:schemeClr val="lt1"/>
                </a:solidFill>
              </a:rPr>
              <a:t>CAP)</a:t>
            </a:r>
            <a:endParaRPr sz="3500" dirty="0"/>
          </a:p>
        </p:txBody>
      </p:sp>
      <p:sp>
        <p:nvSpPr>
          <p:cNvPr id="162" name="Google Shape;162;p7"/>
          <p:cNvSpPr txBox="1"/>
          <p:nvPr/>
        </p:nvSpPr>
        <p:spPr>
          <a:xfrm>
            <a:off x="250725" y="1645250"/>
            <a:ext cx="8331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it-IT" sz="26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Il Piano d’azione per la carriera (CAP) di </a:t>
            </a:r>
            <a:r>
              <a:rPr lang="it-IT" sz="2600" b="0" i="0" u="none" strike="noStrike" cap="none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r>
              <a:rPr lang="it-IT" sz="26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 assiste nel pianificare la ricerca di lavoro; ciò può comprendere: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lang="it-IT" sz="2600" b="0" i="0" u="none" strike="noStrike" cap="none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 panose="020B0604020202020204" pitchFamily="34" charset="0"/>
              <a:buChar char="•"/>
            </a:pPr>
            <a:r>
              <a:rPr lang="it-IT" sz="26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Sviluppare un piano d’azione per ottenere risultati importanti  </a:t>
            </a: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 pitchFamily="34" charset="0"/>
              <a:buChar char="•"/>
            </a:pPr>
            <a:r>
              <a:rPr lang="it-IT" sz="26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Assicurare che il piano di ricerca lavoro faccia progressi e ottenga risultati</a:t>
            </a:r>
            <a:endParaRPr lang="it-IT" sz="26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9700" y="4453938"/>
            <a:ext cx="2186450" cy="1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028" y="1307805"/>
            <a:ext cx="5845203" cy="483121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/>
          <p:nvPr/>
        </p:nvSpPr>
        <p:spPr>
          <a:xfrm>
            <a:off x="7848600" y="2552700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500" y="22500"/>
                </a:moveTo>
                <a:lnTo>
                  <a:pt x="-122158" y="-16020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7785691" y="36195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715" y="27398"/>
                </a:moveTo>
                <a:lnTo>
                  <a:pt x="-92296" y="-65476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Registrazione nuovi utenti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654760" y="44577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77" y="29357"/>
                </a:moveTo>
                <a:lnTo>
                  <a:pt x="-206741" y="-100703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Annuncio</a:t>
            </a:r>
            <a:r>
              <a:rPr lang="en-US" sz="12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eventi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1530" y="2362200"/>
            <a:ext cx="1066800" cy="14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65021" y="-2143"/>
                </a:moveTo>
                <a:lnTo>
                  <a:pt x="271032" y="-24271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sng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Ricerca</a:t>
            </a:r>
            <a:r>
              <a:rPr lang="en-US" sz="1100" b="1" i="0" u="sng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</a:t>
            </a:r>
            <a:r>
              <a:rPr lang="en-US" sz="11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Lavoro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Corsi</a:t>
            </a:r>
            <a:r>
              <a:rPr lang="en-US" sz="11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1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formazione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Eventi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sng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Accesso a</a:t>
            </a:r>
            <a:r>
              <a:rPr lang="en-US" sz="11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Job Quest</a:t>
            </a:r>
            <a:endParaRPr sz="11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2642505" y="129103"/>
            <a:ext cx="362810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1" dirty="0"/>
              <a:t>JobQuest (JQ)</a:t>
            </a:r>
            <a:endParaRPr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495aff0d0_2_0"/>
          <p:cNvSpPr txBox="1">
            <a:spLocks noGrp="1"/>
          </p:cNvSpPr>
          <p:nvPr>
            <p:ph type="title"/>
          </p:nvPr>
        </p:nvSpPr>
        <p:spPr>
          <a:xfrm>
            <a:off x="761600" y="103814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smtClean="0"/>
              <a:t>I </a:t>
            </a:r>
            <a:r>
              <a:rPr lang="en-US" b="1" dirty="0" err="1" smtClean="0"/>
              <a:t>vantaggi</a:t>
            </a:r>
            <a:r>
              <a:rPr lang="en-US" b="1" dirty="0" smtClean="0"/>
              <a:t> del </a:t>
            </a:r>
            <a:r>
              <a:rPr lang="en-US" b="1" dirty="0" err="1" smtClean="0"/>
              <a:t>JobQuest</a:t>
            </a:r>
            <a:endParaRPr b="1" dirty="0"/>
          </a:p>
        </p:txBody>
      </p:sp>
      <p:sp>
        <p:nvSpPr>
          <p:cNvPr id="181" name="Google Shape;181;g8495aff0d0_2_0"/>
          <p:cNvSpPr txBox="1">
            <a:spLocks noGrp="1"/>
          </p:cNvSpPr>
          <p:nvPr>
            <p:ph type="body" idx="1"/>
          </p:nvPr>
        </p:nvSpPr>
        <p:spPr>
          <a:xfrm>
            <a:off x="356175" y="145838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it-IT" dirty="0" smtClean="0"/>
              <a:t>I vantaggi di usare il </a:t>
            </a:r>
            <a:r>
              <a:rPr lang="it-IT" dirty="0" err="1" smtClean="0"/>
              <a:t>JobQuest</a:t>
            </a:r>
            <a:r>
              <a:rPr lang="it-IT" dirty="0" smtClean="0"/>
              <a:t> nella ricerca del lavoro: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</a:pPr>
            <a:r>
              <a:rPr lang="it-IT" dirty="0" smtClean="0"/>
              <a:t>Accoppia le tue competenze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 dirty="0" smtClean="0"/>
              <a:t>Trova </a:t>
            </a:r>
            <a:r>
              <a:rPr lang="it-IT" dirty="0" smtClean="0"/>
              <a:t>lavori adatti a te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 dirty="0" smtClean="0"/>
              <a:t>Puoi caricare il tuo CV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 dirty="0" smtClean="0"/>
              <a:t>Visualizza la tua carriera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 dirty="0" smtClean="0">
                <a:solidFill>
                  <a:srgbClr val="002060"/>
                </a:solidFill>
              </a:rPr>
              <a:t>Cerca corsi di formazione</a:t>
            </a:r>
            <a:endParaRPr lang="it-IT" dirty="0" smtClean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 dirty="0" smtClean="0"/>
              <a:t>Ricerca datori di lavoro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 dirty="0" smtClean="0"/>
              <a:t>Trova eventi e fiere del lavoro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-IT" dirty="0" smtClean="0"/>
              <a:t>Trova lavori «verdi»</a:t>
            </a: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82" name="Google Shape;182;g8495aff0d0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5461" y="2547762"/>
            <a:ext cx="3169350" cy="2829125"/>
          </a:xfrm>
          <a:prstGeom prst="rect">
            <a:avLst/>
          </a:prstGeom>
          <a:noFill/>
          <a:ln>
            <a:solidFill>
              <a:schemeClr val="accent6">
                <a:lumMod val="95000"/>
                <a:lumOff val="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44BE147-30E9-4CA0-B0CF-11CAA9FBB091}"/>
              </a:ext>
            </a:extLst>
          </p:cNvPr>
          <p:cNvSpPr txBox="1"/>
          <p:nvPr/>
        </p:nvSpPr>
        <p:spPr>
          <a:xfrm>
            <a:off x="6541477" y="3845169"/>
            <a:ext cx="1175277" cy="37555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err="1" smtClean="0"/>
              <a:t>CARRIERA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D45732-6889-4F86-B8CB-610C4DB58851}"/>
              </a:ext>
            </a:extLst>
          </p:cNvPr>
          <p:cNvSpPr txBox="1"/>
          <p:nvPr/>
        </p:nvSpPr>
        <p:spPr>
          <a:xfrm>
            <a:off x="6412523" y="2662674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ESPERIENZA</a:t>
            </a:r>
            <a:endParaRPr lang="en-US" dirty="0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1503E7-C4A9-40DB-9D37-4A2CE60B434E}"/>
              </a:ext>
            </a:extLst>
          </p:cNvPr>
          <p:cNvSpPr txBox="1"/>
          <p:nvPr/>
        </p:nvSpPr>
        <p:spPr>
          <a:xfrm>
            <a:off x="7409326" y="4493121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VALORI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A0234C0-0C9D-4D16-9204-19783450097E}"/>
              </a:ext>
            </a:extLst>
          </p:cNvPr>
          <p:cNvSpPr txBox="1"/>
          <p:nvPr/>
        </p:nvSpPr>
        <p:spPr>
          <a:xfrm>
            <a:off x="7464010" y="3197217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INTERESSI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00FDEF-7F28-4D57-983E-617528418248}"/>
              </a:ext>
            </a:extLst>
          </p:cNvPr>
          <p:cNvSpPr txBox="1"/>
          <p:nvPr/>
        </p:nvSpPr>
        <p:spPr>
          <a:xfrm>
            <a:off x="5263661" y="4503040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COMPETENZE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BE11A94-BF47-456C-B899-EFC240F1346C}"/>
              </a:ext>
            </a:extLst>
          </p:cNvPr>
          <p:cNvSpPr txBox="1"/>
          <p:nvPr/>
        </p:nvSpPr>
        <p:spPr>
          <a:xfrm>
            <a:off x="5082089" y="3207863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OBIETTIVI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="" xmlns:a16="http://schemas.microsoft.com/office/drawing/2014/main" id="{9BE11A94-BF47-456C-B899-EFC240F1346C}"/>
              </a:ext>
            </a:extLst>
          </p:cNvPr>
          <p:cNvSpPr txBox="1"/>
          <p:nvPr/>
        </p:nvSpPr>
        <p:spPr>
          <a:xfrm>
            <a:off x="6299804" y="4878592"/>
            <a:ext cx="1433184" cy="375552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ISTRUZIONE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893</Words>
  <Application>Microsoft Office PowerPoint</Application>
  <PresentationFormat>Presentazione su schermo (4:3)</PresentationFormat>
  <Paragraphs>170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Office Theme</vt:lpstr>
      <vt:lpstr>Presentazione standard di PowerPoint</vt:lpstr>
      <vt:lpstr>Partecipazione al programma RESEA</vt:lpstr>
      <vt:lpstr>Partecipazione alle riunioni RESEA</vt:lpstr>
      <vt:lpstr>Possiamo aiutarti a continuare a ricevere il sussidio di disoccupazione (UI) </vt:lpstr>
      <vt:lpstr>Presentazione standard di PowerPoint</vt:lpstr>
      <vt:lpstr>Analisi delle necessità individuali</vt:lpstr>
      <vt:lpstr>  Introduzione ai Servizi di reimpiego e al Piano d’azione per la carriera (CAP)</vt:lpstr>
      <vt:lpstr>JobQuest (JQ)</vt:lpstr>
      <vt:lpstr>I vantaggi del JobQuest</vt:lpstr>
      <vt:lpstr>Lo scopo di usare le informazioni sul mercato del lavoro (LMI)</vt:lpstr>
      <vt:lpstr>Domande alle quali LMI risponde</vt:lpstr>
      <vt:lpstr>Curriculum</vt:lpstr>
      <vt:lpstr>Registro di ricerca del lavoro</vt:lpstr>
      <vt:lpstr>Questionario per la valutazione dell’idoneità a ricevere il sussidio di disoccupazione</vt:lpstr>
      <vt:lpstr>Attività e seminari dei Career Center</vt:lpstr>
      <vt:lpstr>Presentazione standard di PowerPoint</vt:lpstr>
      <vt:lpstr>Passi successivi: dopo l’incontro iniziale RESEA</vt:lpstr>
      <vt:lpstr>Ricorda: se non partecipi ai due incontri RESEA potrebbero esserci conseguenze sul pagamento del sussidio di disoccupazione!   Il personale MassHire ti aspetta per collaborare con te!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Roberto</cp:lastModifiedBy>
  <cp:revision>84</cp:revision>
  <dcterms:created xsi:type="dcterms:W3CDTF">2018-04-17T17:15:10Z</dcterms:created>
  <dcterms:modified xsi:type="dcterms:W3CDTF">2020-07-08T00:16:28Z</dcterms:modified>
</cp:coreProperties>
</file>