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 autoCompressPictures="0">
  <p:sldMasterIdLst>
    <p:sldMasterId id="2147483648" r:id="rId1"/>
  </p:sldMasterIdLst>
  <p:notesMasterIdLst>
    <p:notesMasterId r:id="rId20"/>
  </p:notesMasterIdLst>
  <p:sldIdLst>
    <p:sldId id="256" r:id="rId2"/>
    <p:sldId id="257" r:id="rId3"/>
    <p:sldId id="276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3" r:id="rId18"/>
    <p:sldId id="272" r:id="rId19"/>
  </p:sldIdLst>
  <p:sldSz cx="9144000" cy="6858000" type="screen4x3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  <p:ext uri="http://customooxmlschemas.google.com/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go="http://customooxmlschemas.google.com/" r:id="rId23" roundtripDataSignature="AMtx7mit8m/4PyYqqTPnk712DvZx2YlMPA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0876" autoAdjust="0"/>
  </p:normalViewPr>
  <p:slideViewPr>
    <p:cSldViewPr snapToGrid="0">
      <p:cViewPr varScale="1">
        <p:scale>
          <a:sx n="82" d="100"/>
          <a:sy n="82" d="100"/>
        </p:scale>
        <p:origin x="1644" y="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53" d="100"/>
          <a:sy n="53" d="100"/>
        </p:scale>
        <p:origin x="2844" y="84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customschemas.google.com/relationships/presentationmetadata" Target="meta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625974346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12" name="Google Shape;112;p1:notes"/>
          <p:cNvSpPr txBox="1">
            <a:spLocks noGrp="1"/>
          </p:cNvSpPr>
          <p:nvPr>
            <p:ph type="body" idx="1"/>
          </p:nvPr>
        </p:nvSpPr>
        <p:spPr>
          <a:xfrm>
            <a:off x="685800" y="4342606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sz="1400" dirty="0"/>
          </a:p>
        </p:txBody>
      </p:sp>
      <p:sp>
        <p:nvSpPr>
          <p:cNvPr id="113" name="Google Shape;113;p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1</a:t>
            </a:fld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g8495aff0d0_0_3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85" name="Google Shape;185;g8495aff0d0_0_3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400"/>
              <a:buFont typeface="Arial"/>
              <a:buNone/>
            </a:pPr>
            <a:endParaRPr sz="1400" dirty="0"/>
          </a:p>
        </p:txBody>
      </p:sp>
      <p:sp>
        <p:nvSpPr>
          <p:cNvPr id="186" name="Google Shape;186;g8495aff0d0_0_36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10</a:t>
            </a:fld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192;g8495aff0d0_2_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93" name="Google Shape;193;g8495aff0d0_2_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dirty="0">
              <a:solidFill>
                <a:srgbClr val="000000"/>
              </a:solidFill>
            </a:endParaRPr>
          </a:p>
        </p:txBody>
      </p:sp>
      <p:sp>
        <p:nvSpPr>
          <p:cNvPr id="194" name="Google Shape;194;g8495aff0d0_2_6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11</a:t>
            </a:fld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Google Shape;200;p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sz="1400" dirty="0"/>
          </a:p>
        </p:txBody>
      </p:sp>
      <p:sp>
        <p:nvSpPr>
          <p:cNvPr id="201" name="Google Shape;201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Google Shape;207;p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sz="1400" b="1" dirty="0"/>
          </a:p>
        </p:txBody>
      </p:sp>
      <p:sp>
        <p:nvSpPr>
          <p:cNvPr id="208" name="Google Shape;208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Google Shape;213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14" name="Google Shape;214;p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sz="1400" dirty="0"/>
          </a:p>
        </p:txBody>
      </p:sp>
      <p:sp>
        <p:nvSpPr>
          <p:cNvPr id="215" name="Google Shape;215;p13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14</a:t>
            </a:fld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Google Shape;220;p14:notes"/>
          <p:cNvSpPr txBox="1">
            <a:spLocks noGrp="1"/>
          </p:cNvSpPr>
          <p:nvPr>
            <p:ph type="body" idx="1"/>
          </p:nvPr>
        </p:nvSpPr>
        <p:spPr>
          <a:xfrm>
            <a:off x="574766" y="4207475"/>
            <a:ext cx="5512525" cy="44298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2349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sz="1400" dirty="0"/>
          </a:p>
        </p:txBody>
      </p:sp>
      <p:sp>
        <p:nvSpPr>
          <p:cNvPr id="221" name="Google Shape;221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Google Shape;230;p15:notes"/>
          <p:cNvSpPr txBox="1">
            <a:spLocks noGrp="1"/>
          </p:cNvSpPr>
          <p:nvPr>
            <p:ph type="body" idx="1"/>
          </p:nvPr>
        </p:nvSpPr>
        <p:spPr>
          <a:xfrm>
            <a:off x="508000" y="4572000"/>
            <a:ext cx="5842000" cy="39278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sz="1400" dirty="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1" name="Google Shape;231;p15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-US"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16</a:t>
            </a:fld>
            <a:endParaRPr sz="12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2" name="Google Shape;232;p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4572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sz="1200" b="0" i="0" u="none" strike="noStrike" cap="none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17</a:t>
            </a:fld>
            <a:endParaRPr lang="en-US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50082412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" name="Google Shape;239;p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40" name="Google Shape;240;p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sz="1400" dirty="0"/>
          </a:p>
        </p:txBody>
      </p:sp>
      <p:sp>
        <p:nvSpPr>
          <p:cNvPr id="241" name="Google Shape;241;p16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18</a:t>
            </a:fld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g8495afef91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20" name="Google Shape;120;g8495afef91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sz="1400" dirty="0"/>
          </a:p>
        </p:txBody>
      </p:sp>
      <p:sp>
        <p:nvSpPr>
          <p:cNvPr id="121" name="Google Shape;121;g8495afef91_0_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2</a:t>
            </a:fld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508000" y="4343400"/>
            <a:ext cx="5664200" cy="4205514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sz="1200" b="0" i="0" u="none" strike="noStrike" cap="none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3</a:t>
            </a:fld>
            <a:endParaRPr lang="en-US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47357456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34" name="Google Shape;134;p2:notes"/>
          <p:cNvSpPr txBox="1">
            <a:spLocks noGrp="1"/>
          </p:cNvSpPr>
          <p:nvPr>
            <p:ph type="body" idx="1"/>
          </p:nvPr>
        </p:nvSpPr>
        <p:spPr>
          <a:xfrm>
            <a:off x="720089" y="4251975"/>
            <a:ext cx="5506539" cy="43586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lang="en-US" sz="1400" dirty="0"/>
          </a:p>
        </p:txBody>
      </p:sp>
      <p:sp>
        <p:nvSpPr>
          <p:cNvPr id="135" name="Google Shape;135;p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4</a:t>
            </a:fld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p4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-US"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5</a:t>
            </a:fld>
            <a:endParaRPr sz="12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3" name="Google Shape;143;p4:notes"/>
          <p:cNvSpPr txBox="1">
            <a:spLocks noGrp="1"/>
          </p:cNvSpPr>
          <p:nvPr>
            <p:ph type="body" idx="1"/>
          </p:nvPr>
        </p:nvSpPr>
        <p:spPr>
          <a:xfrm>
            <a:off x="733300" y="4382092"/>
            <a:ext cx="5686213" cy="42694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sz="1400" strike="noStrike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4960" y="738130"/>
            <a:ext cx="4877029" cy="3455280"/>
          </a:xfrm>
          <a:prstGeom prst="rect">
            <a:avLst/>
          </a:prstGeom>
        </p:spPr>
      </p:pic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p6:notes"/>
          <p:cNvSpPr txBox="1">
            <a:spLocks noGrp="1"/>
          </p:cNvSpPr>
          <p:nvPr>
            <p:ph type="body" idx="1"/>
          </p:nvPr>
        </p:nvSpPr>
        <p:spPr>
          <a:xfrm>
            <a:off x="725713" y="4343400"/>
            <a:ext cx="5138057" cy="44422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>
              <a:lnSpc>
                <a:spcPct val="115000"/>
              </a:lnSpc>
              <a:buClr>
                <a:schemeClr val="accent6"/>
              </a:buClr>
              <a:buSzPts val="1100"/>
            </a:pPr>
            <a:endParaRPr sz="1500" dirty="0"/>
          </a:p>
        </p:txBody>
      </p:sp>
      <p:sp>
        <p:nvSpPr>
          <p:cNvPr id="151" name="Google Shape;151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p7:notes"/>
          <p:cNvSpPr txBox="1">
            <a:spLocks noGrp="1"/>
          </p:cNvSpPr>
          <p:nvPr>
            <p:ph type="body" idx="1"/>
          </p:nvPr>
        </p:nvSpPr>
        <p:spPr>
          <a:xfrm>
            <a:off x="609599" y="4151085"/>
            <a:ext cx="5602515" cy="42526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sz="1500" b="1" i="1" dirty="0">
              <a:sym typeface="Calibri"/>
            </a:endParaRPr>
          </a:p>
        </p:txBody>
      </p:sp>
      <p:sp>
        <p:nvSpPr>
          <p:cNvPr id="159" name="Google Shape;159;p7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-US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7</a:t>
            </a:fld>
            <a:endParaRPr sz="12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/>
          <a:srcRect r="947"/>
          <a:stretch/>
        </p:blipFill>
        <p:spPr>
          <a:xfrm>
            <a:off x="769257" y="431810"/>
            <a:ext cx="5161280" cy="3356419"/>
          </a:xfrm>
          <a:prstGeom prst="rect">
            <a:avLst/>
          </a:prstGeom>
        </p:spPr>
      </p:pic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66" name="Google Shape;166;p3:notes"/>
          <p:cNvSpPr txBox="1">
            <a:spLocks noGrp="1"/>
          </p:cNvSpPr>
          <p:nvPr>
            <p:ph type="body" idx="1"/>
          </p:nvPr>
        </p:nvSpPr>
        <p:spPr>
          <a:xfrm>
            <a:off x="574586" y="4343400"/>
            <a:ext cx="5665573" cy="42445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sz="1300" dirty="0"/>
          </a:p>
        </p:txBody>
      </p:sp>
      <p:sp>
        <p:nvSpPr>
          <p:cNvPr id="167" name="Google Shape;167;p3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8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g8495aff0d0_2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77" name="Google Shape;177;g8495aff0d0_2_0:notes"/>
          <p:cNvSpPr txBox="1">
            <a:spLocks noGrp="1"/>
          </p:cNvSpPr>
          <p:nvPr>
            <p:ph type="body" idx="1"/>
          </p:nvPr>
        </p:nvSpPr>
        <p:spPr>
          <a:xfrm>
            <a:off x="556055" y="4343399"/>
            <a:ext cx="5795318" cy="42321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dirty="0"/>
          </a:p>
        </p:txBody>
      </p:sp>
      <p:sp>
        <p:nvSpPr>
          <p:cNvPr id="178" name="Google Shape;178;g8495aff0d0_2_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9</a:t>
            </a:fld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Slide">
  <p:cSld name="Title Slide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20"/>
          <p:cNvSpPr/>
          <p:nvPr/>
        </p:nvSpPr>
        <p:spPr>
          <a:xfrm>
            <a:off x="0" y="-14107"/>
            <a:ext cx="9144000" cy="4385986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" name="Google Shape;21;p20"/>
          <p:cNvSpPr txBox="1">
            <a:spLocks noGrp="1"/>
          </p:cNvSpPr>
          <p:nvPr>
            <p:ph type="title"/>
          </p:nvPr>
        </p:nvSpPr>
        <p:spPr>
          <a:xfrm>
            <a:off x="457200" y="972490"/>
            <a:ext cx="6400800" cy="11410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b" anchorCtr="0">
            <a:noAutofit/>
          </a:bodyPr>
          <a:lstStyle>
            <a:lvl1pPr lv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400"/>
              <a:buFont typeface="Calibri"/>
              <a:buNone/>
              <a:defRPr sz="5400" b="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20"/>
          <p:cNvSpPr txBox="1">
            <a:spLocks noGrp="1"/>
          </p:cNvSpPr>
          <p:nvPr>
            <p:ph type="body" idx="1"/>
          </p:nvPr>
        </p:nvSpPr>
        <p:spPr>
          <a:xfrm>
            <a:off x="457200" y="2286529"/>
            <a:ext cx="6597650" cy="746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Autofit/>
          </a:bodyPr>
          <a:lstStyle>
            <a:lvl1pPr marL="457200" lvl="0" indent="-228600" algn="l">
              <a:lnSpc>
                <a:spcPct val="80000"/>
              </a:lnSpc>
              <a:spcBef>
                <a:spcPts val="1800"/>
              </a:spcBef>
              <a:spcAft>
                <a:spcPts val="0"/>
              </a:spcAft>
              <a:buSzPts val="3200"/>
              <a:buNone/>
              <a:defRPr sz="3200">
                <a:solidFill>
                  <a:srgbClr val="FDD809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SzPts val="2800"/>
              <a:buNone/>
              <a:defRPr sz="2800">
                <a:solidFill>
                  <a:srgbClr val="FFFFFF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SzPts val="2400"/>
              <a:buNone/>
              <a:defRPr sz="2400">
                <a:solidFill>
                  <a:srgbClr val="FFFFFF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SzPts val="2400"/>
              <a:buNone/>
              <a:defRPr sz="2400">
                <a:solidFill>
                  <a:srgbClr val="FFFFFF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SzPts val="2400"/>
              <a:buNone/>
              <a:defRPr sz="2400">
                <a:solidFill>
                  <a:srgbClr val="FFFFFF"/>
                </a:solidFill>
              </a:defRPr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3" name="Google Shape;23;p20"/>
          <p:cNvSpPr txBox="1">
            <a:spLocks noGrp="1"/>
          </p:cNvSpPr>
          <p:nvPr>
            <p:ph type="body" idx="2"/>
          </p:nvPr>
        </p:nvSpPr>
        <p:spPr>
          <a:xfrm>
            <a:off x="457200" y="3870325"/>
            <a:ext cx="5035550" cy="2976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SzPts val="1800"/>
              <a:buNone/>
              <a:defRPr sz="1800">
                <a:solidFill>
                  <a:srgbClr val="FFFFFF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SzPts val="2800"/>
              <a:buNone/>
              <a:defRPr sz="2800">
                <a:solidFill>
                  <a:srgbClr val="FFFFFF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SzPts val="2400"/>
              <a:buNone/>
              <a:defRPr sz="2400">
                <a:solidFill>
                  <a:srgbClr val="FFFFFF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SzPts val="2400"/>
              <a:buNone/>
              <a:defRPr sz="2400">
                <a:solidFill>
                  <a:srgbClr val="FFFFFF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SzPts val="2400"/>
              <a:buNone/>
              <a:defRPr sz="2400">
                <a:solidFill>
                  <a:srgbClr val="FFFFFF"/>
                </a:solidFill>
              </a:defRPr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4" name="Google Shape;24;p20"/>
          <p:cNvSpPr txBox="1">
            <a:spLocks noGrp="1"/>
          </p:cNvSpPr>
          <p:nvPr>
            <p:ph type="body" idx="3"/>
          </p:nvPr>
        </p:nvSpPr>
        <p:spPr>
          <a:xfrm>
            <a:off x="457200" y="5137133"/>
            <a:ext cx="3229648" cy="14591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SzPts val="1800"/>
              <a:buNone/>
              <a:defRPr sz="1800">
                <a:solidFill>
                  <a:srgbClr val="7F7F7F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SzPts val="2800"/>
              <a:buNone/>
              <a:defRPr sz="2800">
                <a:solidFill>
                  <a:srgbClr val="FFFFFF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SzPts val="2400"/>
              <a:buNone/>
              <a:defRPr sz="2400">
                <a:solidFill>
                  <a:srgbClr val="FFFFFF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SzPts val="2400"/>
              <a:buNone/>
              <a:defRPr sz="2400">
                <a:solidFill>
                  <a:srgbClr val="FFFFFF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SzPts val="2400"/>
              <a:buNone/>
              <a:defRPr sz="2400">
                <a:solidFill>
                  <a:srgbClr val="FFFFFF"/>
                </a:solidFill>
              </a:defRPr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5" name="Google Shape;25;p20"/>
          <p:cNvSpPr/>
          <p:nvPr/>
        </p:nvSpPr>
        <p:spPr>
          <a:xfrm rot="10800000">
            <a:off x="7358302" y="-14108"/>
            <a:ext cx="1801089" cy="4385986"/>
          </a:xfrm>
          <a:prstGeom prst="rtTriangle">
            <a:avLst/>
          </a:prstGeom>
          <a:solidFill>
            <a:srgbClr val="45A78E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>
  <p:cSld name="Title Only"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29"/>
          <p:cNvSpPr txBox="1">
            <a:spLocks noGrp="1"/>
          </p:cNvSpPr>
          <p:nvPr>
            <p:ph type="title"/>
          </p:nvPr>
        </p:nvSpPr>
        <p:spPr>
          <a:xfrm>
            <a:off x="457200" y="139614"/>
            <a:ext cx="7131050" cy="9543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1" name="Google Shape;81;p29"/>
          <p:cNvSpPr txBox="1">
            <a:spLocks noGrp="1"/>
          </p:cNvSpPr>
          <p:nvPr>
            <p:ph type="sldNum" idx="12"/>
          </p:nvPr>
        </p:nvSpPr>
        <p:spPr>
          <a:xfrm>
            <a:off x="8390466" y="6358001"/>
            <a:ext cx="296333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042B4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042B4A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042B4A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042B4A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042B4A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042B4A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042B4A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042B4A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042B4A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cxnSp>
        <p:nvCxnSpPr>
          <p:cNvPr id="82" name="Google Shape;82;p29"/>
          <p:cNvCxnSpPr/>
          <p:nvPr/>
        </p:nvCxnSpPr>
        <p:spPr>
          <a:xfrm rot="10800000">
            <a:off x="8406188" y="6483047"/>
            <a:ext cx="0" cy="148867"/>
          </a:xfrm>
          <a:prstGeom prst="straightConnector1">
            <a:avLst/>
          </a:prstGeom>
          <a:noFill/>
          <a:ln w="127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cxn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hart">
  <p:cSld name="Chart"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30"/>
          <p:cNvSpPr txBox="1">
            <a:spLocks noGrp="1"/>
          </p:cNvSpPr>
          <p:nvPr>
            <p:ph type="title"/>
          </p:nvPr>
        </p:nvSpPr>
        <p:spPr>
          <a:xfrm>
            <a:off x="457200" y="139614"/>
            <a:ext cx="7131050" cy="9543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5" name="Google Shape;85;p30"/>
          <p:cNvSpPr txBox="1">
            <a:spLocks noGrp="1"/>
          </p:cNvSpPr>
          <p:nvPr>
            <p:ph type="sldNum" idx="12"/>
          </p:nvPr>
        </p:nvSpPr>
        <p:spPr>
          <a:xfrm>
            <a:off x="8390466" y="6358001"/>
            <a:ext cx="296333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042B4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042B4A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042B4A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042B4A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042B4A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042B4A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042B4A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042B4A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042B4A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cxnSp>
        <p:nvCxnSpPr>
          <p:cNvPr id="86" name="Google Shape;86;p30"/>
          <p:cNvCxnSpPr/>
          <p:nvPr/>
        </p:nvCxnSpPr>
        <p:spPr>
          <a:xfrm rot="10800000">
            <a:off x="8406188" y="6483047"/>
            <a:ext cx="0" cy="148867"/>
          </a:xfrm>
          <a:prstGeom prst="straightConnector1">
            <a:avLst/>
          </a:prstGeom>
          <a:noFill/>
          <a:ln w="127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87" name="Google Shape;87;p30"/>
          <p:cNvSpPr>
            <a:spLocks noGrp="1"/>
          </p:cNvSpPr>
          <p:nvPr>
            <p:ph type="chart" idx="2"/>
          </p:nvPr>
        </p:nvSpPr>
        <p:spPr>
          <a:xfrm>
            <a:off x="457200" y="1555750"/>
            <a:ext cx="8229600" cy="43068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Merriweather Sans"/>
              <a:buChar char="–"/>
              <a:defRPr sz="24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erriweather Sans"/>
              <a:buChar char="–"/>
              <a:defRPr sz="20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">
  <p:cSld name="Table"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31"/>
          <p:cNvSpPr txBox="1">
            <a:spLocks noGrp="1"/>
          </p:cNvSpPr>
          <p:nvPr>
            <p:ph type="title"/>
          </p:nvPr>
        </p:nvSpPr>
        <p:spPr>
          <a:xfrm>
            <a:off x="457200" y="139614"/>
            <a:ext cx="7131050" cy="9543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0" name="Google Shape;90;p31"/>
          <p:cNvSpPr txBox="1">
            <a:spLocks noGrp="1"/>
          </p:cNvSpPr>
          <p:nvPr>
            <p:ph type="sldNum" idx="12"/>
          </p:nvPr>
        </p:nvSpPr>
        <p:spPr>
          <a:xfrm>
            <a:off x="8390466" y="6358001"/>
            <a:ext cx="296333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042B4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042B4A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042B4A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042B4A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042B4A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042B4A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042B4A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042B4A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042B4A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cxnSp>
        <p:nvCxnSpPr>
          <p:cNvPr id="91" name="Google Shape;91;p31"/>
          <p:cNvCxnSpPr/>
          <p:nvPr/>
        </p:nvCxnSpPr>
        <p:spPr>
          <a:xfrm rot="10800000">
            <a:off x="8406188" y="6483047"/>
            <a:ext cx="0" cy="148867"/>
          </a:xfrm>
          <a:prstGeom prst="straightConnector1">
            <a:avLst/>
          </a:prstGeom>
          <a:noFill/>
          <a:ln w="127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cxn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mage Slide">
  <p:cSld name="Image Slide"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32"/>
          <p:cNvSpPr txBox="1">
            <a:spLocks noGrp="1"/>
          </p:cNvSpPr>
          <p:nvPr>
            <p:ph type="title"/>
          </p:nvPr>
        </p:nvSpPr>
        <p:spPr>
          <a:xfrm>
            <a:off x="457200" y="139614"/>
            <a:ext cx="7131050" cy="9543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4" name="Google Shape;94;p32"/>
          <p:cNvSpPr txBox="1">
            <a:spLocks noGrp="1"/>
          </p:cNvSpPr>
          <p:nvPr>
            <p:ph type="sldNum" idx="12"/>
          </p:nvPr>
        </p:nvSpPr>
        <p:spPr>
          <a:xfrm>
            <a:off x="8390466" y="6358001"/>
            <a:ext cx="296333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042B4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042B4A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042B4A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042B4A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042B4A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042B4A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042B4A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042B4A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042B4A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cxnSp>
        <p:nvCxnSpPr>
          <p:cNvPr id="95" name="Google Shape;95;p32"/>
          <p:cNvCxnSpPr/>
          <p:nvPr/>
        </p:nvCxnSpPr>
        <p:spPr>
          <a:xfrm rot="10800000">
            <a:off x="8406188" y="6483047"/>
            <a:ext cx="0" cy="148867"/>
          </a:xfrm>
          <a:prstGeom prst="straightConnector1">
            <a:avLst/>
          </a:prstGeom>
          <a:noFill/>
          <a:ln w="127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96" name="Google Shape;96;p32"/>
          <p:cNvSpPr>
            <a:spLocks noGrp="1"/>
          </p:cNvSpPr>
          <p:nvPr>
            <p:ph type="pic" idx="2"/>
          </p:nvPr>
        </p:nvSpPr>
        <p:spPr>
          <a:xfrm>
            <a:off x="0" y="1216122"/>
            <a:ext cx="9144000" cy="4918364"/>
          </a:xfrm>
          <a:prstGeom prst="rect">
            <a:avLst/>
          </a:prstGeom>
          <a:solidFill>
            <a:srgbClr val="D1D3D4"/>
          </a:solidFill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Merriweather Sans"/>
              <a:buChar char="–"/>
              <a:defRPr sz="24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erriweather Sans"/>
              <a:buChar char="–"/>
              <a:defRPr sz="20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 Images">
  <p:cSld name="2 Images"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33"/>
          <p:cNvSpPr txBox="1">
            <a:spLocks noGrp="1"/>
          </p:cNvSpPr>
          <p:nvPr>
            <p:ph type="title"/>
          </p:nvPr>
        </p:nvSpPr>
        <p:spPr>
          <a:xfrm>
            <a:off x="457200" y="139614"/>
            <a:ext cx="7131050" cy="9543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9" name="Google Shape;99;p33"/>
          <p:cNvSpPr txBox="1">
            <a:spLocks noGrp="1"/>
          </p:cNvSpPr>
          <p:nvPr>
            <p:ph type="sldNum" idx="12"/>
          </p:nvPr>
        </p:nvSpPr>
        <p:spPr>
          <a:xfrm>
            <a:off x="8390466" y="6358001"/>
            <a:ext cx="296333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042B4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042B4A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042B4A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042B4A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042B4A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042B4A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042B4A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042B4A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042B4A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cxnSp>
        <p:nvCxnSpPr>
          <p:cNvPr id="100" name="Google Shape;100;p33"/>
          <p:cNvCxnSpPr/>
          <p:nvPr/>
        </p:nvCxnSpPr>
        <p:spPr>
          <a:xfrm rot="10800000">
            <a:off x="8406188" y="6483047"/>
            <a:ext cx="0" cy="148867"/>
          </a:xfrm>
          <a:prstGeom prst="straightConnector1">
            <a:avLst/>
          </a:prstGeom>
          <a:noFill/>
          <a:ln w="127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01" name="Google Shape;101;p33"/>
          <p:cNvSpPr>
            <a:spLocks noGrp="1"/>
          </p:cNvSpPr>
          <p:nvPr>
            <p:ph type="pic" idx="2"/>
          </p:nvPr>
        </p:nvSpPr>
        <p:spPr>
          <a:xfrm>
            <a:off x="0" y="1216122"/>
            <a:ext cx="4582583" cy="4918364"/>
          </a:xfrm>
          <a:prstGeom prst="rect">
            <a:avLst/>
          </a:prstGeom>
          <a:solidFill>
            <a:srgbClr val="D1D3D4"/>
          </a:solidFill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Merriweather Sans"/>
              <a:buChar char="–"/>
              <a:defRPr sz="24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erriweather Sans"/>
              <a:buChar char="–"/>
              <a:defRPr sz="20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2" name="Google Shape;102;p33"/>
          <p:cNvSpPr>
            <a:spLocks noGrp="1"/>
          </p:cNvSpPr>
          <p:nvPr>
            <p:ph type="pic" idx="3"/>
          </p:nvPr>
        </p:nvSpPr>
        <p:spPr>
          <a:xfrm>
            <a:off x="4572000" y="1216122"/>
            <a:ext cx="4582583" cy="4918364"/>
          </a:xfrm>
          <a:prstGeom prst="rect">
            <a:avLst/>
          </a:prstGeom>
          <a:solidFill>
            <a:srgbClr val="D1D3D4"/>
          </a:solidFill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Merriweather Sans"/>
              <a:buChar char="–"/>
              <a:defRPr sz="24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erriweather Sans"/>
              <a:buChar char="–"/>
              <a:defRPr sz="20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cxnSp>
        <p:nvCxnSpPr>
          <p:cNvPr id="103" name="Google Shape;103;p33"/>
          <p:cNvCxnSpPr/>
          <p:nvPr/>
        </p:nvCxnSpPr>
        <p:spPr>
          <a:xfrm>
            <a:off x="4572000" y="1216122"/>
            <a:ext cx="0" cy="4918364"/>
          </a:xfrm>
          <a:prstGeom prst="straightConnector1">
            <a:avLst/>
          </a:prstGeom>
          <a:noFill/>
          <a:ln w="25400" cap="flat" cmpd="sng">
            <a:solidFill>
              <a:srgbClr val="426480"/>
            </a:solidFill>
            <a:prstDash val="solid"/>
            <a:round/>
            <a:headEnd type="none" w="sm" len="sm"/>
            <a:tailEnd type="none" w="sm" len="sm"/>
          </a:ln>
        </p:spPr>
      </p:cxn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ideo Slide">
  <p:cSld name="Video Slide"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34"/>
          <p:cNvSpPr txBox="1">
            <a:spLocks noGrp="1"/>
          </p:cNvSpPr>
          <p:nvPr>
            <p:ph type="title"/>
          </p:nvPr>
        </p:nvSpPr>
        <p:spPr>
          <a:xfrm>
            <a:off x="457200" y="139614"/>
            <a:ext cx="7131050" cy="9543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6" name="Google Shape;106;p34"/>
          <p:cNvSpPr txBox="1">
            <a:spLocks noGrp="1"/>
          </p:cNvSpPr>
          <p:nvPr>
            <p:ph type="sldNum" idx="12"/>
          </p:nvPr>
        </p:nvSpPr>
        <p:spPr>
          <a:xfrm>
            <a:off x="8390466" y="6358001"/>
            <a:ext cx="296333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042B4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042B4A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042B4A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042B4A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042B4A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042B4A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042B4A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042B4A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042B4A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07" name="Google Shape;107;p34"/>
          <p:cNvSpPr txBox="1"/>
          <p:nvPr/>
        </p:nvSpPr>
        <p:spPr>
          <a:xfrm>
            <a:off x="6564644" y="6359525"/>
            <a:ext cx="1692771" cy="3620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42B4A"/>
              </a:buClr>
              <a:buSzPts val="1000"/>
              <a:buFont typeface="Calibri"/>
              <a:buNone/>
            </a:pPr>
            <a:r>
              <a:rPr lang="en-US" sz="1000" b="0" i="0" u="none" strike="noStrike" cap="none">
                <a:solidFill>
                  <a:srgbClr val="042B4A"/>
                </a:solidFill>
                <a:latin typeface="Calibri"/>
                <a:ea typeface="Calibri"/>
                <a:cs typeface="Calibri"/>
                <a:sym typeface="Calibri"/>
              </a:rPr>
              <a:t>MassHireFallRiverCareers.org</a:t>
            </a:r>
            <a:endParaRPr sz="1000" b="0" i="0" u="none" strike="noStrike" cap="none">
              <a:solidFill>
                <a:srgbClr val="042B4A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108" name="Google Shape;108;p34"/>
          <p:cNvCxnSpPr/>
          <p:nvPr/>
        </p:nvCxnSpPr>
        <p:spPr>
          <a:xfrm rot="10800000">
            <a:off x="8406188" y="6483047"/>
            <a:ext cx="0" cy="148867"/>
          </a:xfrm>
          <a:prstGeom prst="straightConnector1">
            <a:avLst/>
          </a:prstGeom>
          <a:noFill/>
          <a:ln w="127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09" name="Google Shape;109;p34"/>
          <p:cNvSpPr>
            <a:spLocks noGrp="1"/>
          </p:cNvSpPr>
          <p:nvPr>
            <p:ph type="media" idx="2"/>
          </p:nvPr>
        </p:nvSpPr>
        <p:spPr>
          <a:xfrm>
            <a:off x="0" y="1236663"/>
            <a:ext cx="9144000" cy="562133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Merriweather Sans"/>
              <a:buChar char="–"/>
              <a:defRPr sz="24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erriweather Sans"/>
              <a:buChar char="–"/>
              <a:defRPr sz="20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le and Content" type="obj">
  <p:cSld name="OBJECT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21"/>
          <p:cNvSpPr txBox="1">
            <a:spLocks noGrp="1"/>
          </p:cNvSpPr>
          <p:nvPr>
            <p:ph type="title"/>
          </p:nvPr>
        </p:nvSpPr>
        <p:spPr>
          <a:xfrm>
            <a:off x="457200" y="139614"/>
            <a:ext cx="7131050" cy="9543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" name="Google Shape;28;p21"/>
          <p:cNvSpPr txBox="1">
            <a:spLocks noGrp="1"/>
          </p:cNvSpPr>
          <p:nvPr>
            <p:ph type="body" idx="1"/>
          </p:nvPr>
        </p:nvSpPr>
        <p:spPr>
          <a:xfrm>
            <a:off x="457200" y="1446235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SzPts val="1800"/>
              <a:buChar char="–"/>
              <a:defRPr/>
            </a:lvl2pPr>
            <a:lvl3pPr marL="1371600" lvl="2" indent="-34290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SzPts val="1800"/>
              <a:buChar char="–"/>
              <a:defRPr/>
            </a:lvl4pPr>
            <a:lvl5pPr marL="2286000" lvl="4" indent="-34290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>
  <p:cSld name="Title and Content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22"/>
          <p:cNvSpPr txBox="1">
            <a:spLocks noGrp="1"/>
          </p:cNvSpPr>
          <p:nvPr>
            <p:ph type="title"/>
          </p:nvPr>
        </p:nvSpPr>
        <p:spPr>
          <a:xfrm>
            <a:off x="457200" y="139614"/>
            <a:ext cx="7131050" cy="9543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22"/>
          <p:cNvSpPr txBox="1">
            <a:spLocks noGrp="1"/>
          </p:cNvSpPr>
          <p:nvPr>
            <p:ph type="sldNum" idx="12"/>
          </p:nvPr>
        </p:nvSpPr>
        <p:spPr>
          <a:xfrm>
            <a:off x="8390466" y="6358001"/>
            <a:ext cx="296333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042B4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042B4A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042B4A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042B4A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042B4A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042B4A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042B4A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042B4A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042B4A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cxnSp>
        <p:nvCxnSpPr>
          <p:cNvPr id="32" name="Google Shape;32;p22"/>
          <p:cNvCxnSpPr/>
          <p:nvPr/>
        </p:nvCxnSpPr>
        <p:spPr>
          <a:xfrm rot="10800000">
            <a:off x="8406188" y="6483047"/>
            <a:ext cx="0" cy="148867"/>
          </a:xfrm>
          <a:prstGeom prst="straightConnector1">
            <a:avLst/>
          </a:prstGeom>
          <a:noFill/>
          <a:ln w="127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33" name="Google Shape;33;p22"/>
          <p:cNvSpPr txBox="1">
            <a:spLocks noGrp="1"/>
          </p:cNvSpPr>
          <p:nvPr>
            <p:ph type="body" idx="1"/>
          </p:nvPr>
        </p:nvSpPr>
        <p:spPr>
          <a:xfrm>
            <a:off x="457200" y="1446235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SzPts val="1800"/>
              <a:buChar char="–"/>
              <a:defRPr/>
            </a:lvl2pPr>
            <a:lvl3pPr marL="1371600" lvl="2" indent="-34290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SzPts val="1800"/>
              <a:buChar char="–"/>
              <a:defRPr/>
            </a:lvl4pPr>
            <a:lvl5pPr marL="2286000" lvl="4" indent="-34290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 Content Boxes">
  <p:cSld name="2 Content Boxes">
    <p:spTree>
      <p:nvGrpSpPr>
        <p:cNvPr id="1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23"/>
          <p:cNvSpPr txBox="1">
            <a:spLocks noGrp="1"/>
          </p:cNvSpPr>
          <p:nvPr>
            <p:ph type="title"/>
          </p:nvPr>
        </p:nvSpPr>
        <p:spPr>
          <a:xfrm>
            <a:off x="457200" y="139614"/>
            <a:ext cx="7131050" cy="9543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6" name="Google Shape;36;p23"/>
          <p:cNvSpPr txBox="1">
            <a:spLocks noGrp="1"/>
          </p:cNvSpPr>
          <p:nvPr>
            <p:ph type="sldNum" idx="12"/>
          </p:nvPr>
        </p:nvSpPr>
        <p:spPr>
          <a:xfrm>
            <a:off x="8390466" y="6358001"/>
            <a:ext cx="296333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042B4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042B4A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042B4A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042B4A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042B4A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042B4A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042B4A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042B4A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042B4A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cxnSp>
        <p:nvCxnSpPr>
          <p:cNvPr id="37" name="Google Shape;37;p23"/>
          <p:cNvCxnSpPr/>
          <p:nvPr/>
        </p:nvCxnSpPr>
        <p:spPr>
          <a:xfrm rot="10800000">
            <a:off x="8406188" y="6483047"/>
            <a:ext cx="0" cy="148867"/>
          </a:xfrm>
          <a:prstGeom prst="straightConnector1">
            <a:avLst/>
          </a:prstGeom>
          <a:noFill/>
          <a:ln w="127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38" name="Google Shape;38;p23"/>
          <p:cNvSpPr txBox="1">
            <a:spLocks noGrp="1"/>
          </p:cNvSpPr>
          <p:nvPr>
            <p:ph type="body" idx="1"/>
          </p:nvPr>
        </p:nvSpPr>
        <p:spPr>
          <a:xfrm>
            <a:off x="457200" y="1446235"/>
            <a:ext cx="3903133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SzPts val="2400"/>
              <a:buChar char="•"/>
              <a:defRPr sz="2400"/>
            </a:lvl1pPr>
            <a:lvl2pPr marL="914400" lvl="1" indent="-35560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SzPts val="2000"/>
              <a:buChar char="–"/>
              <a:defRPr sz="2000"/>
            </a:lvl2pPr>
            <a:lvl3pPr marL="1371600" lvl="2" indent="-34290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SzPts val="1800"/>
              <a:buChar char="•"/>
              <a:defRPr sz="1800"/>
            </a:lvl3pPr>
            <a:lvl4pPr marL="1828800" lvl="3" indent="-34290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SzPts val="1800"/>
              <a:buChar char="–"/>
              <a:defRPr sz="1800"/>
            </a:lvl4pPr>
            <a:lvl5pPr marL="2286000" lvl="4" indent="-34290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SzPts val="1800"/>
              <a:buChar char="»"/>
              <a:defRPr sz="1800"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9" name="Google Shape;39;p23"/>
          <p:cNvSpPr txBox="1">
            <a:spLocks noGrp="1"/>
          </p:cNvSpPr>
          <p:nvPr>
            <p:ph type="body" idx="2"/>
          </p:nvPr>
        </p:nvSpPr>
        <p:spPr>
          <a:xfrm>
            <a:off x="4781548" y="1446235"/>
            <a:ext cx="3903133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SzPts val="2400"/>
              <a:buChar char="•"/>
              <a:defRPr sz="2400"/>
            </a:lvl1pPr>
            <a:lvl2pPr marL="914400" lvl="1" indent="-35560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SzPts val="2000"/>
              <a:buChar char="–"/>
              <a:defRPr sz="2000"/>
            </a:lvl2pPr>
            <a:lvl3pPr marL="1371600" lvl="2" indent="-34290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SzPts val="1800"/>
              <a:buChar char="•"/>
              <a:defRPr sz="1800"/>
            </a:lvl3pPr>
            <a:lvl4pPr marL="1828800" lvl="3" indent="-34290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SzPts val="1800"/>
              <a:buChar char="–"/>
              <a:defRPr sz="1800"/>
            </a:lvl4pPr>
            <a:lvl5pPr marL="2286000" lvl="4" indent="-34290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SzPts val="1800"/>
              <a:buChar char="»"/>
              <a:defRPr sz="1800"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hree Content">
  <p:cSld name="Three Content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24"/>
          <p:cNvSpPr txBox="1">
            <a:spLocks noGrp="1"/>
          </p:cNvSpPr>
          <p:nvPr>
            <p:ph type="title"/>
          </p:nvPr>
        </p:nvSpPr>
        <p:spPr>
          <a:xfrm>
            <a:off x="457200" y="139614"/>
            <a:ext cx="7131050" cy="9543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24"/>
          <p:cNvSpPr txBox="1">
            <a:spLocks noGrp="1"/>
          </p:cNvSpPr>
          <p:nvPr>
            <p:ph type="sldNum" idx="12"/>
          </p:nvPr>
        </p:nvSpPr>
        <p:spPr>
          <a:xfrm>
            <a:off x="8390466" y="6358001"/>
            <a:ext cx="296333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042B4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042B4A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042B4A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042B4A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042B4A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042B4A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042B4A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042B4A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042B4A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cxnSp>
        <p:nvCxnSpPr>
          <p:cNvPr id="43" name="Google Shape;43;p24"/>
          <p:cNvCxnSpPr/>
          <p:nvPr/>
        </p:nvCxnSpPr>
        <p:spPr>
          <a:xfrm rot="10800000">
            <a:off x="8406188" y="6483047"/>
            <a:ext cx="0" cy="148867"/>
          </a:xfrm>
          <a:prstGeom prst="straightConnector1">
            <a:avLst/>
          </a:prstGeom>
          <a:noFill/>
          <a:ln w="127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44" name="Google Shape;44;p24"/>
          <p:cNvSpPr txBox="1">
            <a:spLocks noGrp="1"/>
          </p:cNvSpPr>
          <p:nvPr>
            <p:ph type="body" idx="1"/>
          </p:nvPr>
        </p:nvSpPr>
        <p:spPr>
          <a:xfrm>
            <a:off x="457200" y="1446235"/>
            <a:ext cx="2601383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556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SzPts val="2000"/>
              <a:buChar char="•"/>
              <a:defRPr sz="2000"/>
            </a:lvl1pPr>
            <a:lvl2pPr marL="914400" lvl="1" indent="-34290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SzPts val="1800"/>
              <a:buChar char="–"/>
              <a:defRPr sz="1800"/>
            </a:lvl2pPr>
            <a:lvl3pPr marL="1371600" lvl="2" indent="-33020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SzPts val="1600"/>
              <a:buChar char="•"/>
              <a:defRPr sz="1600"/>
            </a:lvl3pPr>
            <a:lvl4pPr marL="1828800" lvl="3" indent="-33020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SzPts val="1600"/>
              <a:buChar char="–"/>
              <a:defRPr sz="1600"/>
            </a:lvl4pPr>
            <a:lvl5pPr marL="2286000" lvl="4" indent="-33020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SzPts val="1600"/>
              <a:buChar char="»"/>
              <a:defRPr sz="1600"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5" name="Google Shape;45;p24"/>
          <p:cNvSpPr txBox="1">
            <a:spLocks noGrp="1"/>
          </p:cNvSpPr>
          <p:nvPr>
            <p:ph type="body" idx="2"/>
          </p:nvPr>
        </p:nvSpPr>
        <p:spPr>
          <a:xfrm>
            <a:off x="6085416" y="1446235"/>
            <a:ext cx="2601383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556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SzPts val="2000"/>
              <a:buChar char="•"/>
              <a:defRPr sz="2000"/>
            </a:lvl1pPr>
            <a:lvl2pPr marL="914400" lvl="1" indent="-34290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SzPts val="1800"/>
              <a:buChar char="–"/>
              <a:defRPr sz="1800"/>
            </a:lvl2pPr>
            <a:lvl3pPr marL="1371600" lvl="2" indent="-33020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SzPts val="1600"/>
              <a:buChar char="•"/>
              <a:defRPr sz="1600"/>
            </a:lvl3pPr>
            <a:lvl4pPr marL="1828800" lvl="3" indent="-33020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SzPts val="1600"/>
              <a:buChar char="–"/>
              <a:defRPr sz="1600"/>
            </a:lvl4pPr>
            <a:lvl5pPr marL="2286000" lvl="4" indent="-33020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SzPts val="1600"/>
              <a:buChar char="»"/>
              <a:defRPr sz="1600"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6" name="Google Shape;46;p24"/>
          <p:cNvSpPr txBox="1">
            <a:spLocks noGrp="1"/>
          </p:cNvSpPr>
          <p:nvPr>
            <p:ph type="body" idx="3"/>
          </p:nvPr>
        </p:nvSpPr>
        <p:spPr>
          <a:xfrm>
            <a:off x="3276600" y="1446235"/>
            <a:ext cx="2601383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556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SzPts val="2000"/>
              <a:buChar char="•"/>
              <a:defRPr sz="2000"/>
            </a:lvl1pPr>
            <a:lvl2pPr marL="914400" lvl="1" indent="-34290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SzPts val="1800"/>
              <a:buChar char="–"/>
              <a:defRPr sz="1800"/>
            </a:lvl2pPr>
            <a:lvl3pPr marL="1371600" lvl="2" indent="-33020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SzPts val="1600"/>
              <a:buChar char="•"/>
              <a:defRPr sz="1600"/>
            </a:lvl3pPr>
            <a:lvl4pPr marL="1828800" lvl="3" indent="-33020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SzPts val="1600"/>
              <a:buChar char="–"/>
              <a:defRPr sz="1600"/>
            </a:lvl4pPr>
            <a:lvl5pPr marL="2286000" lvl="4" indent="-33020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SzPts val="1600"/>
              <a:buChar char="»"/>
              <a:defRPr sz="1600"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2 Content Boxes">
  <p:cSld name="1_2 Content Boxes">
    <p:spTree>
      <p:nvGrpSpPr>
        <p:cNvPr id="1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48;p25"/>
          <p:cNvSpPr txBox="1">
            <a:spLocks noGrp="1"/>
          </p:cNvSpPr>
          <p:nvPr>
            <p:ph type="title"/>
          </p:nvPr>
        </p:nvSpPr>
        <p:spPr>
          <a:xfrm>
            <a:off x="457200" y="139614"/>
            <a:ext cx="7131050" cy="9543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9" name="Google Shape;49;p25"/>
          <p:cNvSpPr txBox="1">
            <a:spLocks noGrp="1"/>
          </p:cNvSpPr>
          <p:nvPr>
            <p:ph type="sldNum" idx="12"/>
          </p:nvPr>
        </p:nvSpPr>
        <p:spPr>
          <a:xfrm>
            <a:off x="8390466" y="6358001"/>
            <a:ext cx="296333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042B4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042B4A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042B4A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042B4A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042B4A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042B4A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042B4A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042B4A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042B4A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cxnSp>
        <p:nvCxnSpPr>
          <p:cNvPr id="50" name="Google Shape;50;p25"/>
          <p:cNvCxnSpPr/>
          <p:nvPr/>
        </p:nvCxnSpPr>
        <p:spPr>
          <a:xfrm rot="10800000">
            <a:off x="8406188" y="6483047"/>
            <a:ext cx="0" cy="148867"/>
          </a:xfrm>
          <a:prstGeom prst="straightConnector1">
            <a:avLst/>
          </a:prstGeom>
          <a:noFill/>
          <a:ln w="127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51" name="Google Shape;51;p25"/>
          <p:cNvSpPr txBox="1">
            <a:spLocks noGrp="1"/>
          </p:cNvSpPr>
          <p:nvPr>
            <p:ph type="body" idx="1"/>
          </p:nvPr>
        </p:nvSpPr>
        <p:spPr>
          <a:xfrm>
            <a:off x="457200" y="1446235"/>
            <a:ext cx="3903133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SzPts val="2400"/>
              <a:buChar char="•"/>
              <a:defRPr sz="2400"/>
            </a:lvl1pPr>
            <a:lvl2pPr marL="914400" lvl="1" indent="-35560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SzPts val="2000"/>
              <a:buChar char="–"/>
              <a:defRPr sz="2000"/>
            </a:lvl2pPr>
            <a:lvl3pPr marL="1371600" lvl="2" indent="-34290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SzPts val="1800"/>
              <a:buChar char="•"/>
              <a:defRPr sz="1800"/>
            </a:lvl3pPr>
            <a:lvl4pPr marL="1828800" lvl="3" indent="-34290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SzPts val="1800"/>
              <a:buChar char="–"/>
              <a:defRPr sz="1800"/>
            </a:lvl4pPr>
            <a:lvl5pPr marL="2286000" lvl="4" indent="-34290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SzPts val="1800"/>
              <a:buChar char="»"/>
              <a:defRPr sz="1800"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2" name="Google Shape;52;p25"/>
          <p:cNvSpPr txBox="1">
            <a:spLocks noGrp="1"/>
          </p:cNvSpPr>
          <p:nvPr>
            <p:ph type="body" idx="2"/>
          </p:nvPr>
        </p:nvSpPr>
        <p:spPr>
          <a:xfrm>
            <a:off x="4781548" y="1446235"/>
            <a:ext cx="3903133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SzPts val="2400"/>
              <a:buChar char="•"/>
              <a:defRPr sz="2400"/>
            </a:lvl1pPr>
            <a:lvl2pPr marL="914400" lvl="1" indent="-35560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SzPts val="2000"/>
              <a:buChar char="–"/>
              <a:defRPr sz="2000"/>
            </a:lvl2pPr>
            <a:lvl3pPr marL="1371600" lvl="2" indent="-34290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SzPts val="1800"/>
              <a:buChar char="•"/>
              <a:defRPr sz="1800"/>
            </a:lvl3pPr>
            <a:lvl4pPr marL="1828800" lvl="3" indent="-34290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SzPts val="1800"/>
              <a:buChar char="–"/>
              <a:defRPr sz="1800"/>
            </a:lvl4pPr>
            <a:lvl5pPr marL="2286000" lvl="4" indent="-34290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SzPts val="1800"/>
              <a:buChar char="»"/>
              <a:defRPr sz="1800"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4 Content Boxes">
  <p:cSld name="4 Content Boxes"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26"/>
          <p:cNvSpPr txBox="1">
            <a:spLocks noGrp="1"/>
          </p:cNvSpPr>
          <p:nvPr>
            <p:ph type="title"/>
          </p:nvPr>
        </p:nvSpPr>
        <p:spPr>
          <a:xfrm>
            <a:off x="457200" y="139614"/>
            <a:ext cx="7131050" cy="9543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5" name="Google Shape;55;p26"/>
          <p:cNvSpPr txBox="1">
            <a:spLocks noGrp="1"/>
          </p:cNvSpPr>
          <p:nvPr>
            <p:ph type="sldNum" idx="12"/>
          </p:nvPr>
        </p:nvSpPr>
        <p:spPr>
          <a:xfrm>
            <a:off x="8390466" y="6358001"/>
            <a:ext cx="296333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042B4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042B4A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042B4A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042B4A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042B4A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042B4A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042B4A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042B4A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042B4A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cxnSp>
        <p:nvCxnSpPr>
          <p:cNvPr id="56" name="Google Shape;56;p26"/>
          <p:cNvCxnSpPr/>
          <p:nvPr/>
        </p:nvCxnSpPr>
        <p:spPr>
          <a:xfrm rot="10800000">
            <a:off x="8406188" y="6483047"/>
            <a:ext cx="0" cy="148867"/>
          </a:xfrm>
          <a:prstGeom prst="straightConnector1">
            <a:avLst/>
          </a:prstGeom>
          <a:noFill/>
          <a:ln w="127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57" name="Google Shape;57;p26"/>
          <p:cNvSpPr txBox="1">
            <a:spLocks noGrp="1"/>
          </p:cNvSpPr>
          <p:nvPr>
            <p:ph type="body" idx="1"/>
          </p:nvPr>
        </p:nvSpPr>
        <p:spPr>
          <a:xfrm>
            <a:off x="457200" y="1446236"/>
            <a:ext cx="3987800" cy="21520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556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SzPts val="2000"/>
              <a:buChar char="•"/>
              <a:defRPr sz="2000"/>
            </a:lvl1pPr>
            <a:lvl2pPr marL="914400" lvl="1" indent="-34290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SzPts val="1800"/>
              <a:buChar char="–"/>
              <a:defRPr sz="1800"/>
            </a:lvl2pPr>
            <a:lvl3pPr marL="1371600" lvl="2" indent="-33020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SzPts val="1600"/>
              <a:buChar char="•"/>
              <a:defRPr sz="1600"/>
            </a:lvl3pPr>
            <a:lvl4pPr marL="1828800" lvl="3" indent="-34290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SzPts val="1800"/>
              <a:buChar char="–"/>
              <a:defRPr sz="1800"/>
            </a:lvl4pPr>
            <a:lvl5pPr marL="2286000" lvl="4" indent="-34290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SzPts val="1800"/>
              <a:buChar char="»"/>
              <a:defRPr sz="1800"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8" name="Google Shape;58;p26"/>
          <p:cNvSpPr txBox="1">
            <a:spLocks noGrp="1"/>
          </p:cNvSpPr>
          <p:nvPr>
            <p:ph type="body" idx="2"/>
          </p:nvPr>
        </p:nvSpPr>
        <p:spPr>
          <a:xfrm>
            <a:off x="457200" y="3820583"/>
            <a:ext cx="3987800" cy="21520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556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SzPts val="2000"/>
              <a:buChar char="•"/>
              <a:defRPr sz="2000"/>
            </a:lvl1pPr>
            <a:lvl2pPr marL="914400" lvl="1" indent="-34290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SzPts val="1800"/>
              <a:buChar char="–"/>
              <a:defRPr sz="1800"/>
            </a:lvl2pPr>
            <a:lvl3pPr marL="1371600" lvl="2" indent="-33020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SzPts val="1600"/>
              <a:buChar char="•"/>
              <a:defRPr sz="1600"/>
            </a:lvl3pPr>
            <a:lvl4pPr marL="1828800" lvl="3" indent="-34290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SzPts val="1800"/>
              <a:buChar char="–"/>
              <a:defRPr sz="1800"/>
            </a:lvl4pPr>
            <a:lvl5pPr marL="2286000" lvl="4" indent="-34290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SzPts val="1800"/>
              <a:buChar char="»"/>
              <a:defRPr sz="1800"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9" name="Google Shape;59;p26"/>
          <p:cNvSpPr txBox="1">
            <a:spLocks noGrp="1"/>
          </p:cNvSpPr>
          <p:nvPr>
            <p:ph type="body" idx="3"/>
          </p:nvPr>
        </p:nvSpPr>
        <p:spPr>
          <a:xfrm>
            <a:off x="4698999" y="1446236"/>
            <a:ext cx="3987799" cy="21520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556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SzPts val="2000"/>
              <a:buChar char="•"/>
              <a:defRPr sz="2000"/>
            </a:lvl1pPr>
            <a:lvl2pPr marL="914400" lvl="1" indent="-34290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SzPts val="1800"/>
              <a:buChar char="–"/>
              <a:defRPr sz="1800"/>
            </a:lvl2pPr>
            <a:lvl3pPr marL="1371600" lvl="2" indent="-33020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SzPts val="1600"/>
              <a:buChar char="•"/>
              <a:defRPr sz="1600"/>
            </a:lvl3pPr>
            <a:lvl4pPr marL="1828800" lvl="3" indent="-34290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SzPts val="1800"/>
              <a:buChar char="–"/>
              <a:defRPr sz="1800"/>
            </a:lvl4pPr>
            <a:lvl5pPr marL="2286000" lvl="4" indent="-34290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SzPts val="1800"/>
              <a:buChar char="»"/>
              <a:defRPr sz="1800"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0" name="Google Shape;60;p26"/>
          <p:cNvSpPr txBox="1">
            <a:spLocks noGrp="1"/>
          </p:cNvSpPr>
          <p:nvPr>
            <p:ph type="body" idx="4"/>
          </p:nvPr>
        </p:nvSpPr>
        <p:spPr>
          <a:xfrm>
            <a:off x="4698999" y="3820583"/>
            <a:ext cx="3987799" cy="21520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556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SzPts val="2000"/>
              <a:buChar char="•"/>
              <a:defRPr sz="2000"/>
            </a:lvl1pPr>
            <a:lvl2pPr marL="914400" lvl="1" indent="-34290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SzPts val="1800"/>
              <a:buChar char="–"/>
              <a:defRPr sz="1800"/>
            </a:lvl2pPr>
            <a:lvl3pPr marL="1371600" lvl="2" indent="-33020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SzPts val="1600"/>
              <a:buChar char="•"/>
              <a:defRPr sz="1600"/>
            </a:lvl3pPr>
            <a:lvl4pPr marL="1828800" lvl="3" indent="-34290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SzPts val="1800"/>
              <a:buChar char="–"/>
              <a:defRPr sz="1800"/>
            </a:lvl4pPr>
            <a:lvl5pPr marL="2286000" lvl="4" indent="-34290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SzPts val="1800"/>
              <a:buChar char="»"/>
              <a:defRPr sz="1800"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 Column">
  <p:cSld name="2 Column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27"/>
          <p:cNvSpPr txBox="1">
            <a:spLocks noGrp="1"/>
          </p:cNvSpPr>
          <p:nvPr>
            <p:ph type="body" idx="1"/>
          </p:nvPr>
        </p:nvSpPr>
        <p:spPr>
          <a:xfrm>
            <a:off x="457200" y="1463065"/>
            <a:ext cx="3881968" cy="494851"/>
          </a:xfrm>
          <a:prstGeom prst="rect">
            <a:avLst/>
          </a:prstGeom>
          <a:solidFill>
            <a:srgbClr val="042B4A"/>
          </a:solidFill>
          <a:ln>
            <a:noFill/>
          </a:ln>
        </p:spPr>
        <p:txBody>
          <a:bodyPr spcFirstLastPara="1" wrap="square" lIns="91425" tIns="0" rIns="91425" bIns="45700" anchor="ctr" anchorCtr="0">
            <a:noAutofit/>
          </a:bodyPr>
          <a:lstStyle>
            <a:lvl1pPr marL="457200" lvl="0" indent="-228600" algn="ctr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SzPts val="2000"/>
              <a:buNone/>
              <a:defRPr sz="2000" b="1">
                <a:solidFill>
                  <a:schemeClr val="lt1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SzPts val="1600"/>
              <a:buNone/>
              <a:defRPr sz="1600" b="1"/>
            </a:lvl5pPr>
            <a:lvl6pPr marL="2743200" lvl="5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63" name="Google Shape;63;p27"/>
          <p:cNvSpPr txBox="1">
            <a:spLocks noGrp="1"/>
          </p:cNvSpPr>
          <p:nvPr>
            <p:ph type="body" idx="2"/>
          </p:nvPr>
        </p:nvSpPr>
        <p:spPr>
          <a:xfrm>
            <a:off x="457200" y="2061479"/>
            <a:ext cx="3881967" cy="39107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556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SzPts val="2000"/>
              <a:buChar char="•"/>
              <a:defRPr sz="2000"/>
            </a:lvl1pPr>
            <a:lvl2pPr marL="914400" lvl="1" indent="-34290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SzPts val="1800"/>
              <a:buChar char="–"/>
              <a:defRPr sz="1800"/>
            </a:lvl2pPr>
            <a:lvl3pPr marL="1371600" lvl="2" indent="-33020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SzPts val="1600"/>
              <a:buChar char="•"/>
              <a:defRPr sz="1600"/>
            </a:lvl3pPr>
            <a:lvl4pPr marL="1828800" lvl="3" indent="-31750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SzPts val="1400"/>
              <a:buChar char="–"/>
              <a:defRPr sz="1400"/>
            </a:lvl4pPr>
            <a:lvl5pPr marL="2286000" lvl="4" indent="-31750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SzPts val="1400"/>
              <a:buChar char="»"/>
              <a:defRPr sz="1400"/>
            </a:lvl5pPr>
            <a:lvl6pPr marL="2743200" lvl="5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64" name="Google Shape;64;p27"/>
          <p:cNvSpPr txBox="1">
            <a:spLocks noGrp="1"/>
          </p:cNvSpPr>
          <p:nvPr>
            <p:ph type="title"/>
          </p:nvPr>
        </p:nvSpPr>
        <p:spPr>
          <a:xfrm>
            <a:off x="457200" y="139614"/>
            <a:ext cx="7131050" cy="9543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5" name="Google Shape;65;p27"/>
          <p:cNvSpPr txBox="1">
            <a:spLocks noGrp="1"/>
          </p:cNvSpPr>
          <p:nvPr>
            <p:ph type="sldNum" idx="12"/>
          </p:nvPr>
        </p:nvSpPr>
        <p:spPr>
          <a:xfrm>
            <a:off x="8390466" y="6358001"/>
            <a:ext cx="296333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042B4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042B4A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042B4A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042B4A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042B4A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042B4A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042B4A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042B4A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042B4A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cxnSp>
        <p:nvCxnSpPr>
          <p:cNvPr id="66" name="Google Shape;66;p27"/>
          <p:cNvCxnSpPr/>
          <p:nvPr/>
        </p:nvCxnSpPr>
        <p:spPr>
          <a:xfrm rot="10800000">
            <a:off x="8406188" y="6483047"/>
            <a:ext cx="0" cy="148867"/>
          </a:xfrm>
          <a:prstGeom prst="straightConnector1">
            <a:avLst/>
          </a:prstGeom>
          <a:noFill/>
          <a:ln w="127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67" name="Google Shape;67;p27"/>
          <p:cNvSpPr txBox="1">
            <a:spLocks noGrp="1"/>
          </p:cNvSpPr>
          <p:nvPr>
            <p:ph type="body" idx="3"/>
          </p:nvPr>
        </p:nvSpPr>
        <p:spPr>
          <a:xfrm>
            <a:off x="4804832" y="1463065"/>
            <a:ext cx="3881967" cy="494851"/>
          </a:xfrm>
          <a:prstGeom prst="rect">
            <a:avLst/>
          </a:prstGeom>
          <a:solidFill>
            <a:srgbClr val="53A4CF"/>
          </a:solidFill>
          <a:ln>
            <a:noFill/>
          </a:ln>
        </p:spPr>
        <p:txBody>
          <a:bodyPr spcFirstLastPara="1" wrap="square" lIns="91425" tIns="0" rIns="91425" bIns="45700" anchor="ctr" anchorCtr="0">
            <a:noAutofit/>
          </a:bodyPr>
          <a:lstStyle>
            <a:lvl1pPr marL="457200" lvl="0" indent="-228600" algn="ctr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SzPts val="2000"/>
              <a:buNone/>
              <a:defRPr sz="2000" b="1">
                <a:solidFill>
                  <a:schemeClr val="lt1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SzPts val="1600"/>
              <a:buNone/>
              <a:defRPr sz="1600" b="1"/>
            </a:lvl5pPr>
            <a:lvl6pPr marL="2743200" lvl="5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68" name="Google Shape;68;p27"/>
          <p:cNvSpPr txBox="1">
            <a:spLocks noGrp="1"/>
          </p:cNvSpPr>
          <p:nvPr>
            <p:ph type="body" idx="4"/>
          </p:nvPr>
        </p:nvSpPr>
        <p:spPr>
          <a:xfrm>
            <a:off x="4804833" y="2061479"/>
            <a:ext cx="3881966" cy="39107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556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SzPts val="2000"/>
              <a:buChar char="•"/>
              <a:defRPr sz="2000"/>
            </a:lvl1pPr>
            <a:lvl2pPr marL="914400" lvl="1" indent="-34290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SzPts val="1800"/>
              <a:buChar char="–"/>
              <a:defRPr sz="1800"/>
            </a:lvl2pPr>
            <a:lvl3pPr marL="1371600" lvl="2" indent="-33020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SzPts val="1600"/>
              <a:buChar char="•"/>
              <a:defRPr sz="1600"/>
            </a:lvl3pPr>
            <a:lvl4pPr marL="1828800" lvl="3" indent="-31750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SzPts val="1400"/>
              <a:buChar char="–"/>
              <a:defRPr sz="1400"/>
            </a:lvl4pPr>
            <a:lvl5pPr marL="2286000" lvl="4" indent="-31750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SzPts val="1400"/>
              <a:buChar char="»"/>
              <a:defRPr sz="1400"/>
            </a:lvl5pPr>
            <a:lvl6pPr marL="2743200" lvl="5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 Column">
  <p:cSld name="3 Column"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28"/>
          <p:cNvSpPr txBox="1">
            <a:spLocks noGrp="1"/>
          </p:cNvSpPr>
          <p:nvPr>
            <p:ph type="body" idx="1"/>
          </p:nvPr>
        </p:nvSpPr>
        <p:spPr>
          <a:xfrm>
            <a:off x="457200" y="1463064"/>
            <a:ext cx="2559051" cy="759435"/>
          </a:xfrm>
          <a:prstGeom prst="rect">
            <a:avLst/>
          </a:prstGeom>
          <a:solidFill>
            <a:srgbClr val="042B4A"/>
          </a:solidFill>
          <a:ln>
            <a:noFill/>
          </a:ln>
        </p:spPr>
        <p:txBody>
          <a:bodyPr spcFirstLastPara="1" wrap="square" lIns="91425" tIns="0" rIns="91425" bIns="45700" anchor="ctr" anchorCtr="0">
            <a:noAutofit/>
          </a:bodyPr>
          <a:lstStyle>
            <a:lvl1pPr marL="457200" lvl="0" indent="-228600" algn="ctr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SzPts val="2000"/>
              <a:buNone/>
              <a:defRPr sz="2000" b="1">
                <a:solidFill>
                  <a:schemeClr val="lt1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SzPts val="1600"/>
              <a:buNone/>
              <a:defRPr sz="1600" b="1"/>
            </a:lvl5pPr>
            <a:lvl6pPr marL="2743200" lvl="5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71" name="Google Shape;71;p28"/>
          <p:cNvSpPr txBox="1">
            <a:spLocks noGrp="1"/>
          </p:cNvSpPr>
          <p:nvPr>
            <p:ph type="body" idx="2"/>
          </p:nvPr>
        </p:nvSpPr>
        <p:spPr>
          <a:xfrm>
            <a:off x="457201" y="2328332"/>
            <a:ext cx="2559050" cy="36438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556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SzPts val="2000"/>
              <a:buChar char="•"/>
              <a:defRPr sz="2000"/>
            </a:lvl1pPr>
            <a:lvl2pPr marL="914400" lvl="1" indent="-34290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SzPts val="1800"/>
              <a:buChar char="–"/>
              <a:defRPr sz="1800"/>
            </a:lvl2pPr>
            <a:lvl3pPr marL="1371600" lvl="2" indent="-33020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SzPts val="1600"/>
              <a:buChar char="•"/>
              <a:defRPr sz="1600"/>
            </a:lvl3pPr>
            <a:lvl4pPr marL="1828800" lvl="3" indent="-31750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SzPts val="1400"/>
              <a:buChar char="–"/>
              <a:defRPr sz="1400"/>
            </a:lvl4pPr>
            <a:lvl5pPr marL="2286000" lvl="4" indent="-31750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SzPts val="1400"/>
              <a:buChar char="»"/>
              <a:defRPr sz="1400"/>
            </a:lvl5pPr>
            <a:lvl6pPr marL="2743200" lvl="5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72" name="Google Shape;72;p28"/>
          <p:cNvSpPr txBox="1">
            <a:spLocks noGrp="1"/>
          </p:cNvSpPr>
          <p:nvPr>
            <p:ph type="title"/>
          </p:nvPr>
        </p:nvSpPr>
        <p:spPr>
          <a:xfrm>
            <a:off x="457200" y="139614"/>
            <a:ext cx="7131050" cy="9543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28"/>
          <p:cNvSpPr txBox="1">
            <a:spLocks noGrp="1"/>
          </p:cNvSpPr>
          <p:nvPr>
            <p:ph type="sldNum" idx="12"/>
          </p:nvPr>
        </p:nvSpPr>
        <p:spPr>
          <a:xfrm>
            <a:off x="8390466" y="6358001"/>
            <a:ext cx="296333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042B4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042B4A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042B4A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042B4A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042B4A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042B4A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042B4A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042B4A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042B4A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cxnSp>
        <p:nvCxnSpPr>
          <p:cNvPr id="74" name="Google Shape;74;p28"/>
          <p:cNvCxnSpPr/>
          <p:nvPr/>
        </p:nvCxnSpPr>
        <p:spPr>
          <a:xfrm rot="10800000">
            <a:off x="8406188" y="6483047"/>
            <a:ext cx="0" cy="148867"/>
          </a:xfrm>
          <a:prstGeom prst="straightConnector1">
            <a:avLst/>
          </a:prstGeom>
          <a:noFill/>
          <a:ln w="127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75" name="Google Shape;75;p28"/>
          <p:cNvSpPr txBox="1">
            <a:spLocks noGrp="1"/>
          </p:cNvSpPr>
          <p:nvPr>
            <p:ph type="body" idx="3"/>
          </p:nvPr>
        </p:nvSpPr>
        <p:spPr>
          <a:xfrm>
            <a:off x="6127748" y="1463064"/>
            <a:ext cx="2559051" cy="759435"/>
          </a:xfrm>
          <a:prstGeom prst="rect">
            <a:avLst/>
          </a:prstGeom>
          <a:solidFill>
            <a:srgbClr val="7D3379"/>
          </a:solidFill>
          <a:ln>
            <a:noFill/>
          </a:ln>
        </p:spPr>
        <p:txBody>
          <a:bodyPr spcFirstLastPara="1" wrap="square" lIns="91425" tIns="0" rIns="91425" bIns="45700" anchor="ctr" anchorCtr="0">
            <a:noAutofit/>
          </a:bodyPr>
          <a:lstStyle>
            <a:lvl1pPr marL="457200" lvl="0" indent="-228600" algn="ctr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SzPts val="2000"/>
              <a:buNone/>
              <a:defRPr sz="2000" b="1">
                <a:solidFill>
                  <a:schemeClr val="lt1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SzPts val="1600"/>
              <a:buNone/>
              <a:defRPr sz="1600" b="1"/>
            </a:lvl5pPr>
            <a:lvl6pPr marL="2743200" lvl="5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76" name="Google Shape;76;p28"/>
          <p:cNvSpPr txBox="1">
            <a:spLocks noGrp="1"/>
          </p:cNvSpPr>
          <p:nvPr>
            <p:ph type="body" idx="4"/>
          </p:nvPr>
        </p:nvSpPr>
        <p:spPr>
          <a:xfrm>
            <a:off x="6127749" y="2328332"/>
            <a:ext cx="2559050" cy="36438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556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SzPts val="2000"/>
              <a:buChar char="•"/>
              <a:defRPr sz="2000"/>
            </a:lvl1pPr>
            <a:lvl2pPr marL="914400" lvl="1" indent="-34290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SzPts val="1800"/>
              <a:buChar char="–"/>
              <a:defRPr sz="1800"/>
            </a:lvl2pPr>
            <a:lvl3pPr marL="1371600" lvl="2" indent="-33020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SzPts val="1600"/>
              <a:buChar char="•"/>
              <a:defRPr sz="1600"/>
            </a:lvl3pPr>
            <a:lvl4pPr marL="1828800" lvl="3" indent="-31750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SzPts val="1400"/>
              <a:buChar char="–"/>
              <a:defRPr sz="1400"/>
            </a:lvl4pPr>
            <a:lvl5pPr marL="2286000" lvl="4" indent="-31750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SzPts val="1400"/>
              <a:buChar char="»"/>
              <a:defRPr sz="1400"/>
            </a:lvl5pPr>
            <a:lvl6pPr marL="2743200" lvl="5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77" name="Google Shape;77;p28"/>
          <p:cNvSpPr txBox="1">
            <a:spLocks noGrp="1"/>
          </p:cNvSpPr>
          <p:nvPr>
            <p:ph type="body" idx="5"/>
          </p:nvPr>
        </p:nvSpPr>
        <p:spPr>
          <a:xfrm>
            <a:off x="3276600" y="1463064"/>
            <a:ext cx="2559051" cy="759435"/>
          </a:xfrm>
          <a:prstGeom prst="rect">
            <a:avLst/>
          </a:prstGeom>
          <a:solidFill>
            <a:srgbClr val="53A4CF"/>
          </a:solidFill>
          <a:ln>
            <a:noFill/>
          </a:ln>
        </p:spPr>
        <p:txBody>
          <a:bodyPr spcFirstLastPara="1" wrap="square" lIns="91425" tIns="0" rIns="91425" bIns="45700" anchor="ctr" anchorCtr="0">
            <a:noAutofit/>
          </a:bodyPr>
          <a:lstStyle>
            <a:lvl1pPr marL="457200" lvl="0" indent="-228600" algn="ctr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SzPts val="2000"/>
              <a:buNone/>
              <a:defRPr sz="2000" b="1">
                <a:solidFill>
                  <a:schemeClr val="lt1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SzPts val="1600"/>
              <a:buNone/>
              <a:defRPr sz="1600" b="1"/>
            </a:lvl5pPr>
            <a:lvl6pPr marL="2743200" lvl="5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78" name="Google Shape;78;p28"/>
          <p:cNvSpPr txBox="1">
            <a:spLocks noGrp="1"/>
          </p:cNvSpPr>
          <p:nvPr>
            <p:ph type="body" idx="6"/>
          </p:nvPr>
        </p:nvSpPr>
        <p:spPr>
          <a:xfrm>
            <a:off x="3276601" y="2328332"/>
            <a:ext cx="2559050" cy="36438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556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SzPts val="2000"/>
              <a:buChar char="•"/>
              <a:defRPr sz="2000"/>
            </a:lvl1pPr>
            <a:lvl2pPr marL="914400" lvl="1" indent="-34290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SzPts val="1800"/>
              <a:buChar char="–"/>
              <a:defRPr sz="1800"/>
            </a:lvl2pPr>
            <a:lvl3pPr marL="1371600" lvl="2" indent="-33020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SzPts val="1600"/>
              <a:buChar char="•"/>
              <a:defRPr sz="1600"/>
            </a:lvl3pPr>
            <a:lvl4pPr marL="1828800" lvl="3" indent="-31750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SzPts val="1400"/>
              <a:buChar char="–"/>
              <a:defRPr sz="1400"/>
            </a:lvl4pPr>
            <a:lvl5pPr marL="2286000" lvl="4" indent="-31750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SzPts val="1400"/>
              <a:buChar char="»"/>
              <a:defRPr sz="1400"/>
            </a:lvl5pPr>
            <a:lvl6pPr marL="2743200" lvl="5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9"/>
          <p:cNvSpPr/>
          <p:nvPr/>
        </p:nvSpPr>
        <p:spPr>
          <a:xfrm>
            <a:off x="0" y="1"/>
            <a:ext cx="9144000" cy="1227101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" name="Google Shape;11;p19"/>
          <p:cNvSpPr txBox="1">
            <a:spLocks noGrp="1"/>
          </p:cNvSpPr>
          <p:nvPr>
            <p:ph type="title"/>
          </p:nvPr>
        </p:nvSpPr>
        <p:spPr>
          <a:xfrm>
            <a:off x="457200" y="139614"/>
            <a:ext cx="7131050" cy="9543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Font typeface="Calibri"/>
              <a:buNone/>
              <a:defRPr sz="36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2" name="Google Shape;12;p19"/>
          <p:cNvSpPr txBox="1">
            <a:spLocks noGrp="1"/>
          </p:cNvSpPr>
          <p:nvPr>
            <p:ph type="sldNum" idx="12"/>
          </p:nvPr>
        </p:nvSpPr>
        <p:spPr>
          <a:xfrm>
            <a:off x="8390466" y="6358001"/>
            <a:ext cx="296333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042B4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042B4A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042B4A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042B4A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042B4A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042B4A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042B4A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042B4A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042B4A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3" name="Google Shape;13;p19"/>
          <p:cNvSpPr txBox="1">
            <a:spLocks noGrp="1"/>
          </p:cNvSpPr>
          <p:nvPr>
            <p:ph type="body" idx="1"/>
          </p:nvPr>
        </p:nvSpPr>
        <p:spPr>
          <a:xfrm>
            <a:off x="457200" y="1446235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Merriweather Sans"/>
              <a:buChar char="–"/>
              <a:defRPr sz="24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erriweather Sans"/>
              <a:buChar char="–"/>
              <a:defRPr sz="20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cxnSp>
        <p:nvCxnSpPr>
          <p:cNvPr id="14" name="Google Shape;14;p19"/>
          <p:cNvCxnSpPr/>
          <p:nvPr/>
        </p:nvCxnSpPr>
        <p:spPr>
          <a:xfrm rot="10800000">
            <a:off x="8406188" y="6483047"/>
            <a:ext cx="0" cy="148867"/>
          </a:xfrm>
          <a:prstGeom prst="straightConnector1">
            <a:avLst/>
          </a:prstGeom>
          <a:noFill/>
          <a:ln w="127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15" name="Google Shape;15;p19"/>
          <p:cNvCxnSpPr/>
          <p:nvPr/>
        </p:nvCxnSpPr>
        <p:spPr>
          <a:xfrm>
            <a:off x="0" y="6200016"/>
            <a:ext cx="9144000" cy="0"/>
          </a:xfrm>
          <a:prstGeom prst="straightConnector1">
            <a:avLst/>
          </a:prstGeom>
          <a:noFill/>
          <a:ln w="127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6" name="Google Shape;16;p19"/>
          <p:cNvSpPr/>
          <p:nvPr/>
        </p:nvSpPr>
        <p:spPr>
          <a:xfrm>
            <a:off x="7926917" y="2"/>
            <a:ext cx="739678" cy="1217082"/>
          </a:xfrm>
          <a:prstGeom prst="rtTriangle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" name="Google Shape;17;p19"/>
          <p:cNvSpPr/>
          <p:nvPr/>
        </p:nvSpPr>
        <p:spPr>
          <a:xfrm rot="10800000">
            <a:off x="8120302" y="-14108"/>
            <a:ext cx="1039087" cy="1241210"/>
          </a:xfrm>
          <a:prstGeom prst="rtTriangle">
            <a:avLst/>
          </a:prstGeom>
          <a:solidFill>
            <a:srgbClr val="45A78E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8" name="Google Shape;18;p19"/>
          <p:cNvPicPr preferRelativeResize="0"/>
          <p:nvPr/>
        </p:nvPicPr>
        <p:blipFill rotWithShape="1">
          <a:blip r:embed="rId17">
            <a:alphaModFix/>
          </a:blip>
          <a:srcRect l="1785" t="14556" r="3568" b="12388"/>
          <a:stretch/>
        </p:blipFill>
        <p:spPr>
          <a:xfrm>
            <a:off x="38501" y="6285297"/>
            <a:ext cx="2040556" cy="471638"/>
          </a:xfrm>
          <a:prstGeom prst="rect">
            <a:avLst/>
          </a:prstGeom>
          <a:noFill/>
          <a:ln>
            <a:noFill/>
          </a:ln>
        </p:spPr>
      </p:pic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1"/>
          <p:cNvSpPr/>
          <p:nvPr/>
        </p:nvSpPr>
        <p:spPr>
          <a:xfrm>
            <a:off x="779400" y="553225"/>
            <a:ext cx="7055700" cy="28930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0"/>
              <a:buFont typeface="Arial"/>
              <a:buNone/>
            </a:pPr>
            <a:r>
              <a:rPr lang="km-KH" sz="4400" b="1" i="0" u="none" strike="noStrike" cap="none" dirty="0">
                <a:solidFill>
                  <a:schemeClr val="lt1"/>
                </a:solidFill>
                <a:latin typeface="Khmer UI" panose="020B0502040204020203" pitchFamily="34" charset="0"/>
                <a:ea typeface="Calibri"/>
                <a:cs typeface="Khmer UI" panose="020B0502040204020203" pitchFamily="34" charset="0"/>
                <a:sym typeface="Calibri"/>
              </a:rPr>
              <a:t>សូមស្វាគមន៍​ចំ​ពោះ​ការតំរែតំរង់​សេវាកម្ម​និង​ការប៉ាន់ប្រមាណ​សិទ្ធិ​ទទួល​ការងារ​ឡើង​វិញ (</a:t>
            </a:r>
            <a:r>
              <a:rPr lang="km-KH" sz="5000" b="1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RESEA)</a:t>
            </a:r>
          </a:p>
        </p:txBody>
      </p:sp>
      <p:pic>
        <p:nvPicPr>
          <p:cNvPr id="116" name="Google Shape;116;p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479532" y="5019792"/>
            <a:ext cx="4541178" cy="1359739"/>
          </a:xfrm>
          <a:prstGeom prst="rect">
            <a:avLst/>
          </a:prstGeom>
          <a:noFill/>
          <a:ln>
            <a:noFill/>
          </a:ln>
        </p:spPr>
      </p:pic>
      <p:pic>
        <p:nvPicPr>
          <p:cNvPr id="117" name="Google Shape;117;p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79388" y="4722947"/>
            <a:ext cx="2396638" cy="165658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Google Shape;188;g8495aff0d0_0_36"/>
          <p:cNvSpPr txBox="1">
            <a:spLocks noGrp="1"/>
          </p:cNvSpPr>
          <p:nvPr>
            <p:ph type="title"/>
          </p:nvPr>
        </p:nvSpPr>
        <p:spPr>
          <a:xfrm>
            <a:off x="1100700" y="76189"/>
            <a:ext cx="7131000" cy="95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km-KH" b="1" dirty="0">
                <a:latin typeface="Khmer UI" panose="020B0502040204020203" pitchFamily="34" charset="0"/>
                <a:cs typeface="Khmer UI" panose="020B0502040204020203" pitchFamily="34" charset="0"/>
              </a:rPr>
              <a:t>គោលដៃនៃការប្រើប្រាស់</a:t>
            </a:r>
          </a:p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km-KH" b="1" dirty="0">
                <a:latin typeface="Khmer UI" panose="020B0502040204020203" pitchFamily="34" charset="0"/>
                <a:cs typeface="Khmer UI" panose="020B0502040204020203" pitchFamily="34" charset="0"/>
              </a:rPr>
              <a:t>ព័ត៌មានទីផ្សារការងារ (LMI)</a:t>
            </a:r>
          </a:p>
        </p:txBody>
      </p:sp>
      <p:sp>
        <p:nvSpPr>
          <p:cNvPr id="189" name="Google Shape;189;g8495aff0d0_0_36"/>
          <p:cNvSpPr txBox="1">
            <a:spLocks noGrp="1"/>
          </p:cNvSpPr>
          <p:nvPr>
            <p:ph type="body" idx="1"/>
          </p:nvPr>
        </p:nvSpPr>
        <p:spPr>
          <a:xfrm>
            <a:off x="302100" y="1406300"/>
            <a:ext cx="8728200" cy="450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km-KH" sz="2400" b="1" dirty="0">
                <a:latin typeface="Khmer UI" panose="020B0502040204020203" pitchFamily="34" charset="0"/>
                <a:cs typeface="Khmer UI" panose="020B0502040204020203" pitchFamily="34" charset="0"/>
              </a:rPr>
              <a:t>តើ LMI គឺជាអ្វី?</a:t>
            </a: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km-KH" sz="2400" dirty="0">
                <a:latin typeface="Khmer UI" panose="020B0502040204020203" pitchFamily="34" charset="0"/>
                <a:cs typeface="Khmer UI" panose="020B0502040204020203" pitchFamily="34" charset="0"/>
              </a:rPr>
              <a:t>LMI គឺជា​ការស្រាវ​ជ្រាវ​ទីផ្សារ​ការងារ ដើម្បី​យល់​ថា​កន្លែង​ដែល​មុខ​របរ​របស់​អ្នក​សម​នឹង​ទីផ្សារ​ការងារ។  </a:t>
            </a: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endParaRPr lang="en-US" sz="2400" b="1" dirty="0">
              <a:latin typeface="Khmer UI" panose="020B0502040204020203" pitchFamily="34" charset="0"/>
              <a:cs typeface="Khmer UI" panose="020B0502040204020203" pitchFamily="34" charset="0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km-KH" sz="2400" b="1" dirty="0">
                <a:latin typeface="Khmer UI" panose="020B0502040204020203" pitchFamily="34" charset="0"/>
                <a:cs typeface="Khmer UI" panose="020B0502040204020203" pitchFamily="34" charset="0"/>
              </a:rPr>
              <a:t>តើហេតុអ្វីប្រើ LMI ក្នុងការស្វែងរកការងាររបស់ខ្ញុំ?</a:t>
            </a: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km-KH" sz="2400" dirty="0">
                <a:latin typeface="Khmer UI" panose="020B0502040204020203" pitchFamily="34" charset="0"/>
                <a:cs typeface="Khmer UI" panose="020B0502040204020203" pitchFamily="34" charset="0"/>
              </a:rPr>
              <a:t>វា​ឆ្លើយ​នឹង​សំណួរ​ដើម្បី​ជួយ​អ្នក​ធ្វើ​ការសម្រេច​ចិត្ត​កាន់តែ​ប្រសើរ​និងមានព័ត៌មានច្រើន។</a:t>
            </a: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endParaRPr sz="2400" dirty="0">
              <a:latin typeface="Khmer UI" panose="020B0502040204020203" pitchFamily="34" charset="0"/>
              <a:cs typeface="Khmer UI" panose="020B0502040204020203" pitchFamily="34" charset="0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km-KH" sz="2400" dirty="0">
                <a:latin typeface="Khmer UI" panose="020B0502040204020203" pitchFamily="34" charset="0"/>
                <a:cs typeface="Khmer UI" panose="020B0502040204020203" pitchFamily="34" charset="0"/>
              </a:rPr>
              <a:t>LMI អាច​ជួយ​អ្នក​វាយ​តម្លៃ​ចំណេះ​ដឹង ជំនាញ សមត្ថភាព គុណតំលៃ និង​ចំណាប់អារម្មណ៍​របស់​អ្នក ដើម្បី​ជួយ​អ្នក​ក្នុង​</a:t>
            </a:r>
            <a:br>
              <a:rPr lang="en-US" sz="2400" dirty="0">
                <a:latin typeface="Khmer UI" panose="020B0502040204020203" pitchFamily="34" charset="0"/>
                <a:cs typeface="Khmer UI" panose="020B0502040204020203" pitchFamily="34" charset="0"/>
              </a:rPr>
            </a:br>
            <a:r>
              <a:rPr lang="km-KH" sz="2400" dirty="0">
                <a:latin typeface="Khmer UI" panose="020B0502040204020203" pitchFamily="34" charset="0"/>
                <a:cs typeface="Khmer UI" panose="020B0502040204020203" pitchFamily="34" charset="0"/>
              </a:rPr>
              <a:t>ដំណើរការ​ស្វែងរក​ការងារ។</a:t>
            </a: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endParaRPr sz="2100" dirty="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100"/>
              <a:buFont typeface="Arial"/>
              <a:buNone/>
            </a:pPr>
            <a:endParaRPr sz="2200" dirty="0"/>
          </a:p>
        </p:txBody>
      </p:sp>
      <p:pic>
        <p:nvPicPr>
          <p:cNvPr id="190" name="Google Shape;190;g8495aff0d0_0_3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304750" y="4873677"/>
            <a:ext cx="1839250" cy="129005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Google Shape;196;g8495aff0d0_2_6"/>
          <p:cNvSpPr txBox="1">
            <a:spLocks noGrp="1"/>
          </p:cNvSpPr>
          <p:nvPr>
            <p:ph type="title"/>
          </p:nvPr>
        </p:nvSpPr>
        <p:spPr>
          <a:xfrm>
            <a:off x="1591000" y="118925"/>
            <a:ext cx="6780000" cy="95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km-KH" b="1" dirty="0">
                <a:latin typeface="Khmer UI" panose="020B0502040204020203" pitchFamily="34" charset="0"/>
                <a:cs typeface="Khmer UI" panose="020B0502040204020203" pitchFamily="34" charset="0"/>
              </a:rPr>
              <a:t>សំណួរដែល LMI ឆ្លើយ</a:t>
            </a:r>
          </a:p>
        </p:txBody>
      </p:sp>
      <p:sp>
        <p:nvSpPr>
          <p:cNvPr id="197" name="Google Shape;197;g8495aff0d0_2_6"/>
          <p:cNvSpPr txBox="1">
            <a:spLocks noGrp="1"/>
          </p:cNvSpPr>
          <p:nvPr>
            <p:ph type="body" idx="1"/>
          </p:nvPr>
        </p:nvSpPr>
        <p:spPr>
          <a:xfrm>
            <a:off x="160800" y="1382925"/>
            <a:ext cx="8822400" cy="45759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100"/>
              <a:buFont typeface="Arial"/>
              <a:buNone/>
            </a:pPr>
            <a:r>
              <a:rPr lang="km-KH" sz="2600" b="1" dirty="0">
                <a:solidFill>
                  <a:srgbClr val="002060"/>
                </a:solidFill>
                <a:latin typeface="Khmer UI" panose="020B0502040204020203" pitchFamily="34" charset="0"/>
                <a:cs typeface="Khmer UI" panose="020B0502040204020203" pitchFamily="34" charset="0"/>
              </a:rPr>
              <a:t>តើ​ព័ត៌មាន​ទីផ្សារ​ការងារ​អាច​ជួយ​ខ្ញុំ​ក្នុង​ការស្វែងរក​ការងារ​របស់​ខ្ញុំ​យ៉ាង​ដូចម្តេច?</a:t>
            </a: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100"/>
              <a:buFont typeface="Arial"/>
              <a:buNone/>
            </a:pPr>
            <a:endParaRPr sz="600" dirty="0">
              <a:latin typeface="Khmer UI" panose="020B0502040204020203" pitchFamily="34" charset="0"/>
              <a:cs typeface="Khmer UI" panose="020B0502040204020203" pitchFamily="34" charset="0"/>
            </a:endParaRPr>
          </a:p>
          <a:p>
            <a:pPr marL="45720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km-KH" sz="2600" dirty="0">
                <a:solidFill>
                  <a:srgbClr val="002060"/>
                </a:solidFill>
                <a:latin typeface="Khmer UI" panose="020B0502040204020203" pitchFamily="34" charset="0"/>
                <a:cs typeface="Khmer UI" panose="020B0502040204020203" pitchFamily="34" charset="0"/>
              </a:rPr>
              <a:t>កំណត់ជំនាញនិងព័ត៌មានប្រាក់ខែ </a:t>
            </a:r>
          </a:p>
          <a:p>
            <a:pPr marL="457200" lvl="0" indent="-342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km-KH" sz="2600" dirty="0">
                <a:solidFill>
                  <a:srgbClr val="002060"/>
                </a:solidFill>
                <a:latin typeface="Khmer UI" panose="020B0502040204020203" pitchFamily="34" charset="0"/>
                <a:cs typeface="Khmer UI" panose="020B0502040204020203" pitchFamily="34" charset="0"/>
              </a:rPr>
              <a:t>ដឹងអំពីការងារណាដែលកំពុងលូតលាស់​ឬ​អន់ថយ</a:t>
            </a:r>
          </a:p>
          <a:p>
            <a:pPr marL="457200" lvl="0" indent="-342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km-KH" sz="2600" dirty="0">
                <a:solidFill>
                  <a:srgbClr val="002060"/>
                </a:solidFill>
                <a:latin typeface="Khmer UI" panose="020B0502040204020203" pitchFamily="34" charset="0"/>
                <a:cs typeface="Khmer UI" panose="020B0502040204020203" pitchFamily="34" charset="0"/>
              </a:rPr>
              <a:t>ស្វែងយល់​ពី​ចំណេះដឹង ជំនាញ និងសមត្ថភាព​ចាំបាច់សម្រាប់​ការងារ</a:t>
            </a:r>
          </a:p>
          <a:p>
            <a:pPr marL="457200" lvl="0" indent="-342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km-KH" sz="2600" dirty="0">
                <a:solidFill>
                  <a:srgbClr val="002060"/>
                </a:solidFill>
                <a:latin typeface="Khmer UI" panose="020B0502040204020203" pitchFamily="34" charset="0"/>
                <a:cs typeface="Khmer UI" panose="020B0502040204020203" pitchFamily="34" charset="0"/>
              </a:rPr>
              <a:t>កំណត់កម្មវិធីបណ្តុះបណ្តាល</a:t>
            </a:r>
          </a:p>
          <a:p>
            <a:pPr marL="457200" lvl="0" indent="-342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km-KH" sz="2600" dirty="0">
                <a:solidFill>
                  <a:srgbClr val="002060"/>
                </a:solidFill>
                <a:latin typeface="Khmer UI" panose="020B0502040204020203" pitchFamily="34" charset="0"/>
                <a:cs typeface="Khmer UI" panose="020B0502040204020203" pitchFamily="34" charset="0"/>
              </a:rPr>
              <a:t>ការរៀបចំប្រវត្តការងារ</a:t>
            </a:r>
          </a:p>
          <a:p>
            <a:pPr marL="457200" lvl="0" indent="-342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endParaRPr lang="en-US" sz="2600" dirty="0">
              <a:solidFill>
                <a:srgbClr val="002060"/>
              </a:solidFill>
              <a:latin typeface="Khmer UI" panose="020B0502040204020203" pitchFamily="34" charset="0"/>
              <a:cs typeface="Khmer UI" panose="020B0502040204020203" pitchFamily="34" charset="0"/>
            </a:endParaRPr>
          </a:p>
          <a:p>
            <a:pPr marL="114300" indent="0">
              <a:spcBef>
                <a:spcPts val="0"/>
              </a:spcBef>
              <a:buNone/>
            </a:pPr>
            <a:r>
              <a:rPr lang="km-KH" sz="2600" b="1" dirty="0">
                <a:solidFill>
                  <a:schemeClr val="bg2"/>
                </a:solidFill>
                <a:latin typeface="Khmer UI" panose="020B0502040204020203" pitchFamily="34" charset="0"/>
                <a:cs typeface="Khmer UI" panose="020B0502040204020203" pitchFamily="34" charset="0"/>
              </a:rPr>
              <a:t>ឧបករណ៍​ LMI៖</a:t>
            </a:r>
          </a:p>
          <a:p>
            <a:pPr marL="457200" lvl="0" indent="-342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km-KH" sz="2600" dirty="0">
                <a:solidFill>
                  <a:schemeClr val="bg2"/>
                </a:solidFill>
                <a:latin typeface="Khmer UI" panose="020B0502040204020203" pitchFamily="34" charset="0"/>
                <a:cs typeface="Khmer UI" panose="020B0502040204020203" pitchFamily="34" charset="0"/>
              </a:rPr>
              <a:t>MassCIS</a:t>
            </a:r>
          </a:p>
          <a:p>
            <a:pPr marL="457200" lvl="0" indent="-342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km-KH" sz="2600" dirty="0">
                <a:solidFill>
                  <a:schemeClr val="bg2"/>
                </a:solidFill>
                <a:latin typeface="Khmer UI" panose="020B0502040204020203" pitchFamily="34" charset="0"/>
                <a:cs typeface="Khmer UI" panose="020B0502040204020203" pitchFamily="34" charset="0"/>
              </a:rPr>
              <a:t>O*Net</a:t>
            </a:r>
          </a:p>
          <a:p>
            <a:pPr marL="11430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endParaRPr lang="en-US" sz="2600" dirty="0">
              <a:solidFill>
                <a:srgbClr val="002060"/>
              </a:solidFill>
            </a:endParaRPr>
          </a:p>
        </p:txBody>
      </p:sp>
      <p:pic>
        <p:nvPicPr>
          <p:cNvPr id="198" name="Google Shape;198;g8495aff0d0_2_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534137" y="4055806"/>
            <a:ext cx="2476500" cy="166656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Google Shape;203;p11"/>
          <p:cNvSpPr txBox="1">
            <a:spLocks noGrp="1"/>
          </p:cNvSpPr>
          <p:nvPr>
            <p:ph type="title"/>
          </p:nvPr>
        </p:nvSpPr>
        <p:spPr>
          <a:xfrm>
            <a:off x="2638697" y="139614"/>
            <a:ext cx="3009936" cy="9543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000"/>
              <a:buFont typeface="Calibri"/>
              <a:buNone/>
            </a:pPr>
            <a:r>
              <a:rPr lang="km-KH" sz="4000" b="1" dirty="0">
                <a:latin typeface="Khmer UI" panose="020B0502040204020203" pitchFamily="34" charset="0"/>
                <a:cs typeface="Khmer UI" panose="020B0502040204020203" pitchFamily="34" charset="0"/>
              </a:rPr>
              <a:t>ប្រវត្តការងារ</a:t>
            </a:r>
          </a:p>
        </p:txBody>
      </p:sp>
      <p:pic>
        <p:nvPicPr>
          <p:cNvPr id="204" name="Google Shape;204;p11" descr="engineering resumes Resume Example | Resume.com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48088" y="1322614"/>
            <a:ext cx="3831287" cy="4816929"/>
          </a:xfrm>
          <a:prstGeom prst="rect">
            <a:avLst/>
          </a:prstGeom>
          <a:noFill/>
          <a:ln w="22225" cap="flat" cmpd="sng">
            <a:solidFill>
              <a:schemeClr val="accent6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205" name="Google Shape;205;p11" descr="Resumes and Word Clouds – Get Creative! – Speed Up My Job Search"/>
          <p:cNvPicPr preferRelativeResize="0"/>
          <p:nvPr/>
        </p:nvPicPr>
        <p:blipFill rotWithShape="1">
          <a:blip r:embed="rId4">
            <a:alphaModFix/>
          </a:blip>
          <a:srcRect l="1690" t="3166" r="1882" b="3367"/>
          <a:stretch/>
        </p:blipFill>
        <p:spPr>
          <a:xfrm>
            <a:off x="5134708" y="1981200"/>
            <a:ext cx="3727938" cy="260252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Google Shape;210;p12"/>
          <p:cNvSpPr txBox="1">
            <a:spLocks noGrp="1"/>
          </p:cNvSpPr>
          <p:nvPr>
            <p:ph type="title"/>
          </p:nvPr>
        </p:nvSpPr>
        <p:spPr>
          <a:xfrm>
            <a:off x="1686232" y="131744"/>
            <a:ext cx="5737200" cy="95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000"/>
              <a:buFont typeface="Calibri"/>
              <a:buNone/>
            </a:pPr>
            <a:r>
              <a:rPr lang="km-KH" sz="3800" b="1" dirty="0">
                <a:latin typeface="Khmer UI" panose="020B0502040204020203" pitchFamily="34" charset="0"/>
                <a:cs typeface="Khmer UI" panose="020B0502040204020203" pitchFamily="34" charset="0"/>
              </a:rPr>
              <a:t>កំណត់សកម្មភាព</a:t>
            </a:r>
            <a:br>
              <a:rPr lang="en-US" sz="3800" b="1" dirty="0">
                <a:latin typeface="Khmer UI" panose="020B0502040204020203" pitchFamily="34" charset="0"/>
                <a:cs typeface="Khmer UI" panose="020B0502040204020203" pitchFamily="34" charset="0"/>
              </a:rPr>
            </a:br>
            <a:r>
              <a:rPr lang="km-KH" sz="3800" b="1" dirty="0">
                <a:latin typeface="Khmer UI" panose="020B0502040204020203" pitchFamily="34" charset="0"/>
                <a:cs typeface="Khmer UI" panose="020B0502040204020203" pitchFamily="34" charset="0"/>
              </a:rPr>
              <a:t>ស្វែងរកការងារ</a:t>
            </a:r>
          </a:p>
        </p:txBody>
      </p:sp>
      <p:pic>
        <p:nvPicPr>
          <p:cNvPr id="211" name="Google Shape;211;p1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24465" y="1356852"/>
            <a:ext cx="8539316" cy="479322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Google Shape;217;p13"/>
          <p:cNvSpPr txBox="1">
            <a:spLocks noGrp="1"/>
          </p:cNvSpPr>
          <p:nvPr>
            <p:ph type="title"/>
          </p:nvPr>
        </p:nvSpPr>
        <p:spPr>
          <a:xfrm>
            <a:off x="597309" y="130753"/>
            <a:ext cx="7919883" cy="9543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Font typeface="Calibri"/>
              <a:buNone/>
            </a:pPr>
            <a:r>
              <a:rPr lang="km-KH" b="1" dirty="0">
                <a:latin typeface="Khmer UI" panose="020B0502040204020203" pitchFamily="34" charset="0"/>
                <a:cs typeface="Khmer UI" panose="020B0502040204020203" pitchFamily="34" charset="0"/>
              </a:rPr>
              <a:t>កម្រងសំណួរវាយតម្លៃចំពោះ</a:t>
            </a:r>
            <a:br>
              <a:rPr lang="en-US" b="1" dirty="0">
                <a:latin typeface="Khmer UI" panose="020B0502040204020203" pitchFamily="34" charset="0"/>
                <a:cs typeface="Khmer UI" panose="020B0502040204020203" pitchFamily="34" charset="0"/>
              </a:rPr>
            </a:br>
            <a:r>
              <a:rPr lang="km-KH" b="1" dirty="0">
                <a:latin typeface="Khmer UI" panose="020B0502040204020203" pitchFamily="34" charset="0"/>
                <a:cs typeface="Khmer UI" panose="020B0502040204020203" pitchFamily="34" charset="0"/>
              </a:rPr>
              <a:t>សិទ្ធិទទួល UI</a:t>
            </a:r>
          </a:p>
        </p:txBody>
      </p:sp>
      <p:pic>
        <p:nvPicPr>
          <p:cNvPr id="218" name="Google Shape;218;p1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62232" y="1371600"/>
            <a:ext cx="8790039" cy="471948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Google Shape;223;p14"/>
          <p:cNvSpPr txBox="1">
            <a:spLocks noGrp="1"/>
          </p:cNvSpPr>
          <p:nvPr>
            <p:ph type="title"/>
          </p:nvPr>
        </p:nvSpPr>
        <p:spPr>
          <a:xfrm>
            <a:off x="414050" y="107450"/>
            <a:ext cx="7912200" cy="100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Calibri"/>
              <a:buNone/>
            </a:pPr>
            <a:r>
              <a:rPr lang="km-KH" sz="3500" b="1" dirty="0">
                <a:solidFill>
                  <a:schemeClr val="lt1"/>
                </a:solidFill>
                <a:latin typeface="Khmer UI" panose="020B0502040204020203" pitchFamily="34" charset="0"/>
                <a:cs typeface="Khmer UI" panose="020B0502040204020203" pitchFamily="34" charset="0"/>
              </a:rPr>
              <a:t>សកម្មភាពមជ្ឈមណ្ឌលអាជីព
សិក្ខាសាលា</a:t>
            </a:r>
          </a:p>
        </p:txBody>
      </p:sp>
      <p:sp>
        <p:nvSpPr>
          <p:cNvPr id="224" name="Google Shape;224;p14"/>
          <p:cNvSpPr txBox="1"/>
          <p:nvPr/>
        </p:nvSpPr>
        <p:spPr>
          <a:xfrm>
            <a:off x="5150950" y="1336226"/>
            <a:ext cx="3627300" cy="120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r>
              <a:rPr lang="km-KH" sz="2000" b="1" i="0" u="none" strike="noStrike" cap="none" dirty="0">
                <a:solidFill>
                  <a:srgbClr val="002060"/>
                </a:solidFill>
                <a:latin typeface="Khmer UI" panose="020B0502040204020203" pitchFamily="34" charset="0"/>
                <a:cs typeface="Khmer UI" panose="020B0502040204020203" pitchFamily="34" charset="0"/>
                <a:sym typeface="Arial"/>
              </a:rPr>
              <a:t>ប្រវត្តការងារ</a:t>
            </a:r>
          </a:p>
          <a:p>
            <a:pPr marL="28575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lang="km-KH" sz="2000" b="0" i="0" u="none" strike="noStrike" cap="none" dirty="0">
                <a:solidFill>
                  <a:srgbClr val="002060"/>
                </a:solidFill>
                <a:latin typeface="Khmer UI" panose="020B0502040204020203" pitchFamily="34" charset="0"/>
                <a:cs typeface="Khmer UI" panose="020B0502040204020203" pitchFamily="34" charset="0"/>
                <a:sym typeface="Arial"/>
              </a:rPr>
              <a:t>ការអភិវឌ្ឈន៍ប្រវត្តការងារ</a:t>
            </a:r>
          </a:p>
          <a:p>
            <a:pPr marL="28575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lang="km-KH" sz="2000" b="0" i="0" u="none" strike="noStrike" cap="none" dirty="0">
                <a:solidFill>
                  <a:srgbClr val="002060"/>
                </a:solidFill>
                <a:latin typeface="Khmer UI" panose="020B0502040204020203" pitchFamily="34" charset="0"/>
                <a:cs typeface="Khmer UI" panose="020B0502040204020203" pitchFamily="34" charset="0"/>
                <a:sym typeface="Arial"/>
              </a:rPr>
              <a:t>លិខិតលំនាំ</a:t>
            </a:r>
          </a:p>
        </p:txBody>
      </p:sp>
      <p:sp>
        <p:nvSpPr>
          <p:cNvPr id="225" name="Google Shape;225;p14"/>
          <p:cNvSpPr txBox="1"/>
          <p:nvPr/>
        </p:nvSpPr>
        <p:spPr>
          <a:xfrm>
            <a:off x="263913" y="1336228"/>
            <a:ext cx="3933825" cy="19073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r>
              <a:rPr lang="km-KH" sz="2000" b="1" i="0" u="none" strike="noStrike" cap="none" dirty="0">
                <a:solidFill>
                  <a:srgbClr val="002060"/>
                </a:solidFill>
                <a:latin typeface="Khmer UI" panose="020B0502040204020203" pitchFamily="34" charset="0"/>
                <a:cs typeface="Khmer UI" panose="020B0502040204020203" pitchFamily="34" charset="0"/>
                <a:sym typeface="Arial"/>
              </a:rPr>
              <a:t>ការវាយតម្លៃ</a:t>
            </a:r>
          </a:p>
          <a:p>
            <a:pPr marL="28575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lang="km-KH" sz="2000" b="0" i="0" u="none" strike="noStrike" cap="none" dirty="0">
                <a:solidFill>
                  <a:srgbClr val="002060"/>
                </a:solidFill>
                <a:latin typeface="Khmer UI" panose="020B0502040204020203" pitchFamily="34" charset="0"/>
                <a:cs typeface="Khmer UI" panose="020B0502040204020203" pitchFamily="34" charset="0"/>
                <a:sym typeface="Arial"/>
              </a:rPr>
              <a:t>កំណត់ជំនាញ</a:t>
            </a:r>
          </a:p>
          <a:p>
            <a:pPr marL="28575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lang="km-KH" sz="2000" b="0" i="0" u="none" strike="noStrike" cap="none" dirty="0">
                <a:solidFill>
                  <a:srgbClr val="002060"/>
                </a:solidFill>
                <a:latin typeface="Khmer UI" panose="020B0502040204020203" pitchFamily="34" charset="0"/>
                <a:cs typeface="Khmer UI" panose="020B0502040204020203" pitchFamily="34" charset="0"/>
                <a:sym typeface="Arial"/>
              </a:rPr>
              <a:t>គន្លឹះការងារ</a:t>
            </a:r>
          </a:p>
          <a:p>
            <a:pPr marL="28575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lang="km-KH" sz="2000" b="0" i="0" u="none" strike="noStrike" cap="none" dirty="0">
                <a:solidFill>
                  <a:srgbClr val="002060"/>
                </a:solidFill>
                <a:latin typeface="Khmer UI" panose="020B0502040204020203" pitchFamily="34" charset="0"/>
                <a:cs typeface="Khmer UI" panose="020B0502040204020203" pitchFamily="34" charset="0"/>
                <a:sym typeface="Arial"/>
              </a:rPr>
              <a:t>TORQ</a:t>
            </a:r>
          </a:p>
          <a:p>
            <a:pPr marL="28575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lang="km-KH" sz="2000" b="0" i="0" u="none" strike="noStrike" cap="none" dirty="0">
                <a:solidFill>
                  <a:srgbClr val="002060"/>
                </a:solidFill>
                <a:latin typeface="Khmer UI" panose="020B0502040204020203" pitchFamily="34" charset="0"/>
                <a:cs typeface="Khmer UI" panose="020B0502040204020203" pitchFamily="34" charset="0"/>
                <a:sym typeface="Arial"/>
              </a:rPr>
              <a:t>សូចនាករប្រភេទ Myers-Briggs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endParaRPr sz="2000" b="0" i="0" u="none" strike="noStrike" cap="none" dirty="0">
              <a:solidFill>
                <a:srgbClr val="00206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85750" marR="0" lvl="0" indent="-158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endParaRPr sz="2000" b="0" i="0" u="none" strike="noStrike" cap="none" dirty="0">
              <a:solidFill>
                <a:srgbClr val="00206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6" name="Google Shape;226;p14"/>
          <p:cNvSpPr txBox="1"/>
          <p:nvPr/>
        </p:nvSpPr>
        <p:spPr>
          <a:xfrm>
            <a:off x="262535" y="3578883"/>
            <a:ext cx="4430857" cy="23913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r>
              <a:rPr lang="km-KH" sz="2000" b="1" i="0" u="none" strike="noStrike" cap="none" dirty="0">
                <a:solidFill>
                  <a:srgbClr val="002060"/>
                </a:solidFill>
                <a:latin typeface="Khmer UI" panose="020B0502040204020203" pitchFamily="34" charset="0"/>
                <a:cs typeface="Khmer UI" panose="020B0502040204020203" pitchFamily="34" charset="0"/>
                <a:sym typeface="Arial"/>
              </a:rPr>
              <a:t>ការស្វែងរកការងារ</a:t>
            </a:r>
          </a:p>
          <a:p>
            <a:pPr marL="28575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lang="km-KH" sz="2000" b="0" i="0" u="none" strike="noStrike" cap="none" dirty="0">
                <a:solidFill>
                  <a:srgbClr val="002060"/>
                </a:solidFill>
                <a:latin typeface="Khmer UI" panose="020B0502040204020203" pitchFamily="34" charset="0"/>
                <a:cs typeface="Khmer UI" panose="020B0502040204020203" pitchFamily="34" charset="0"/>
                <a:sym typeface="Arial"/>
              </a:rPr>
              <a:t>រៀបចំការស្វែងរកការងាររបស់អ្នក</a:t>
            </a:r>
          </a:p>
          <a:p>
            <a:pPr marL="28575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lang="km-KH" sz="2000" b="0" i="0" u="none" strike="noStrike" cap="none" dirty="0">
                <a:solidFill>
                  <a:srgbClr val="002060"/>
                </a:solidFill>
                <a:latin typeface="Khmer UI" panose="020B0502040204020203" pitchFamily="34" charset="0"/>
                <a:cs typeface="Khmer UI" panose="020B0502040204020203" pitchFamily="34" charset="0"/>
                <a:sym typeface="Arial"/>
              </a:rPr>
              <a:t>ប្រព័ន្ធតាមដានអ្នកដាក់ពាក្យសុំ</a:t>
            </a:r>
          </a:p>
          <a:p>
            <a:pPr marL="28575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lang="km-KH" sz="2000" b="0" i="0" u="none" strike="noStrike" cap="none" dirty="0">
                <a:solidFill>
                  <a:srgbClr val="002060"/>
                </a:solidFill>
                <a:latin typeface="Khmer UI" panose="020B0502040204020203" pitchFamily="34" charset="0"/>
                <a:cs typeface="Khmer UI" panose="020B0502040204020203" pitchFamily="34" charset="0"/>
                <a:sym typeface="Arial"/>
              </a:rPr>
              <a:t>ការអភិវឌ្ឍជម្រេទីផ្សារផ្ទាល់ខ្លួនរបស់អ្នក</a:t>
            </a:r>
          </a:p>
          <a:p>
            <a:pPr marL="28575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lang="km-KH" sz="2000" dirty="0">
                <a:solidFill>
                  <a:srgbClr val="002060"/>
                </a:solidFill>
                <a:latin typeface="Khmer UI" panose="020B0502040204020203" pitchFamily="34" charset="0"/>
                <a:cs typeface="Khmer UI" panose="020B0502040204020203" pitchFamily="34" charset="0"/>
              </a:rPr>
              <a:t>ការប្រើប្រាស់អាយុសម្រាប់អត្តប្រយោជន៍របស់អ្នក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endParaRPr sz="2000" b="0" i="0" u="none" strike="noStrike" cap="none" dirty="0">
              <a:solidFill>
                <a:srgbClr val="00206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7" name="Google Shape;227;p14"/>
          <p:cNvSpPr txBox="1"/>
          <p:nvPr/>
        </p:nvSpPr>
        <p:spPr>
          <a:xfrm>
            <a:off x="5150937" y="2686501"/>
            <a:ext cx="3627300" cy="158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r>
              <a:rPr lang="km-KH" sz="2000" b="1" i="0" u="none" strike="noStrike" cap="none" dirty="0">
                <a:solidFill>
                  <a:srgbClr val="002060"/>
                </a:solidFill>
                <a:latin typeface="Khmer UI" panose="020B0502040204020203" pitchFamily="34" charset="0"/>
                <a:cs typeface="Khmer UI" panose="020B0502040204020203" pitchFamily="34" charset="0"/>
                <a:sym typeface="Arial"/>
              </a:rPr>
              <a:t>ការធ្វើបណ្តាញ</a:t>
            </a:r>
          </a:p>
          <a:p>
            <a:pPr marL="28575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lang="km-KH" sz="2000" b="0" i="0" u="none" strike="noStrike" cap="none" dirty="0">
                <a:solidFill>
                  <a:srgbClr val="002060"/>
                </a:solidFill>
                <a:latin typeface="Khmer UI" panose="020B0502040204020203" pitchFamily="34" charset="0"/>
                <a:cs typeface="Khmer UI" panose="020B0502040204020203" pitchFamily="34" charset="0"/>
                <a:sym typeface="Arial"/>
              </a:rPr>
              <a:t>ការធ្វើបណ្តាញការងារ</a:t>
            </a:r>
          </a:p>
          <a:p>
            <a:pPr marL="28575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lang="km-KH" sz="2000" b="0" i="0" u="none" strike="noStrike" cap="none" dirty="0">
                <a:solidFill>
                  <a:srgbClr val="002060"/>
                </a:solidFill>
                <a:latin typeface="Khmer UI" panose="020B0502040204020203" pitchFamily="34" charset="0"/>
                <a:cs typeface="Khmer UI" panose="020B0502040204020203" pitchFamily="34" charset="0"/>
                <a:sym typeface="Arial"/>
              </a:rPr>
              <a:t>LinkedIn</a:t>
            </a:r>
          </a:p>
          <a:p>
            <a:pPr marL="28575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lang="km-KH" sz="2000" b="0" i="0" u="none" strike="noStrike" cap="none" dirty="0">
                <a:solidFill>
                  <a:srgbClr val="002060"/>
                </a:solidFill>
                <a:latin typeface="Khmer UI" panose="020B0502040204020203" pitchFamily="34" charset="0"/>
                <a:cs typeface="Khmer UI" panose="020B0502040204020203" pitchFamily="34" charset="0"/>
                <a:sym typeface="Arial"/>
              </a:rPr>
              <a:t>ការជ្រើសរើស​ក្រុមហ៊ុន</a:t>
            </a:r>
          </a:p>
          <a:p>
            <a:pPr marL="28575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lang="km-KH" sz="2000" b="0" i="0" u="none" strike="noStrike" cap="none" dirty="0">
                <a:solidFill>
                  <a:srgbClr val="002060"/>
                </a:solidFill>
                <a:latin typeface="Khmer UI" panose="020B0502040204020203" pitchFamily="34" charset="0"/>
                <a:cs typeface="Khmer UI" panose="020B0502040204020203" pitchFamily="34" charset="0"/>
                <a:sym typeface="Arial"/>
              </a:rPr>
              <a:t>ពិព័រណ៍ការងារ</a:t>
            </a:r>
          </a:p>
        </p:txBody>
      </p:sp>
      <p:sp>
        <p:nvSpPr>
          <p:cNvPr id="228" name="Google Shape;228;p14"/>
          <p:cNvSpPr txBox="1"/>
          <p:nvPr/>
        </p:nvSpPr>
        <p:spPr>
          <a:xfrm>
            <a:off x="5150938" y="4611913"/>
            <a:ext cx="3627300" cy="138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r>
              <a:rPr lang="km-KH" sz="2000" b="1" i="0" u="none" strike="noStrike" cap="none" dirty="0">
                <a:solidFill>
                  <a:srgbClr val="002060"/>
                </a:solidFill>
                <a:latin typeface="Khmer UI" panose="020B0502040204020203" pitchFamily="34" charset="0"/>
                <a:cs typeface="Khmer UI" panose="020B0502040204020203" pitchFamily="34" charset="0"/>
                <a:sym typeface="Arial"/>
              </a:rPr>
              <a:t>ការសម្ភាសន៍</a:t>
            </a:r>
          </a:p>
          <a:p>
            <a:pPr marL="28575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lang="km-KH" sz="2000" b="0" i="0" u="none" strike="noStrike" cap="none" dirty="0">
                <a:solidFill>
                  <a:srgbClr val="002060"/>
                </a:solidFill>
                <a:latin typeface="Khmer UI" panose="020B0502040204020203" pitchFamily="34" charset="0"/>
                <a:cs typeface="Khmer UI" panose="020B0502040204020203" pitchFamily="34" charset="0"/>
                <a:sym typeface="Arial"/>
              </a:rPr>
              <a:t>ការធ្វើការសម្ភាសន៍បានល្អឯក</a:t>
            </a:r>
          </a:p>
          <a:p>
            <a:pPr marL="28575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lang="km-KH" sz="2000" b="0" i="0" u="none" strike="noStrike" cap="none" dirty="0">
                <a:solidFill>
                  <a:srgbClr val="002060"/>
                </a:solidFill>
                <a:latin typeface="Khmer UI" panose="020B0502040204020203" pitchFamily="34" charset="0"/>
                <a:cs typeface="Khmer UI" panose="020B0502040204020203" pitchFamily="34" charset="0"/>
                <a:sym typeface="Arial"/>
              </a:rPr>
              <a:t>ការសម្ភាសន៍តាមទូរស័ព្ទ</a:t>
            </a:r>
          </a:p>
          <a:p>
            <a:pPr marL="28575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lang="km-KH" sz="2000" b="0" i="0" u="none" strike="noStrike" cap="none" dirty="0">
                <a:solidFill>
                  <a:srgbClr val="002060"/>
                </a:solidFill>
                <a:latin typeface="Khmer UI" panose="020B0502040204020203" pitchFamily="34" charset="0"/>
                <a:cs typeface="Khmer UI" panose="020B0502040204020203" pitchFamily="34" charset="0"/>
                <a:sym typeface="Arial"/>
              </a:rPr>
              <a:t>ការចរចាប្រាក់ខែ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Google Shape;234;p15"/>
          <p:cNvSpPr txBox="1"/>
          <p:nvPr/>
        </p:nvSpPr>
        <p:spPr>
          <a:xfrm>
            <a:off x="32775" y="0"/>
            <a:ext cx="8512800" cy="7477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9144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lang="km-KH" sz="3600" b="1" i="0" u="none" strike="noStrike" cap="none" dirty="0">
                <a:solidFill>
                  <a:schemeClr val="lt1"/>
                </a:solidFill>
                <a:latin typeface="Khmer UI" panose="020B0502040204020203" pitchFamily="34" charset="0"/>
                <a:ea typeface="Calibri"/>
                <a:cs typeface="Khmer UI" panose="020B0502040204020203" pitchFamily="34" charset="0"/>
                <a:sym typeface="Calibri"/>
              </a:rPr>
              <a:t>សេចក្តីសង្ខេប៖ </a:t>
            </a:r>
          </a:p>
          <a:p>
            <a:pPr marL="9144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lang="km-KH" sz="3600" b="1" i="0" u="none" strike="noStrike" cap="none" dirty="0">
                <a:solidFill>
                  <a:schemeClr val="lt1"/>
                </a:solidFill>
                <a:latin typeface="Khmer UI" panose="020B0502040204020203" pitchFamily="34" charset="0"/>
                <a:ea typeface="Calibri"/>
                <a:cs typeface="Khmer UI" panose="020B0502040204020203" pitchFamily="34" charset="0"/>
                <a:sym typeface="Calibri"/>
              </a:rPr>
              <a:t>កិច្ចប្រជុំ RESEA ដំបូងមួយទល់មួយ</a:t>
            </a:r>
          </a:p>
        </p:txBody>
      </p:sp>
      <p:sp>
        <p:nvSpPr>
          <p:cNvPr id="235" name="Google Shape;235;p15"/>
          <p:cNvSpPr txBox="1"/>
          <p:nvPr/>
        </p:nvSpPr>
        <p:spPr>
          <a:xfrm>
            <a:off x="8764588" y="6619875"/>
            <a:ext cx="381000" cy="238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fld id="{00000000-1234-1234-1234-123412341234}" type="slidenum">
              <a:rPr lang="en-US" sz="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16</a:t>
            </a:fld>
            <a:endParaRPr lang="en-US" sz="9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6" name="Google Shape;236;p15"/>
          <p:cNvSpPr txBox="1"/>
          <p:nvPr/>
        </p:nvSpPr>
        <p:spPr>
          <a:xfrm>
            <a:off x="176925" y="1036340"/>
            <a:ext cx="8224500" cy="48474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342900" marR="0" lvl="0" indent="-2222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C3B5D"/>
              </a:buClr>
              <a:buSzPts val="1900"/>
              <a:buFont typeface="Arial"/>
              <a:buNone/>
            </a:pPr>
            <a:endParaRPr sz="1900" b="0" i="0" u="none" strike="noStrike" cap="none" dirty="0">
              <a:solidFill>
                <a:srgbClr val="0C3B5D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rPr lang="km-KH" sz="2000" b="1" i="0" u="none" strike="noStrike" cap="none" dirty="0">
                <a:solidFill>
                  <a:srgbClr val="0C3B5D"/>
                </a:solidFill>
                <a:latin typeface="Khmer UI" panose="020B0502040204020203" pitchFamily="34" charset="0"/>
                <a:ea typeface="Calibri"/>
                <a:cs typeface="Khmer UI" panose="020B0502040204020203" pitchFamily="34" charset="0"/>
                <a:sym typeface="Calibri"/>
              </a:rPr>
              <a:t>កិច្ចប្រជុំ RESEA ដំបូងមួយទល់មួយ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endParaRPr sz="2000" b="0" i="0" u="none" strike="noStrike" cap="none" dirty="0">
              <a:solidFill>
                <a:srgbClr val="000000"/>
              </a:solidFill>
              <a:latin typeface="Khmer UI" panose="020B0502040204020203" pitchFamily="34" charset="0"/>
              <a:cs typeface="Khmer UI" panose="020B0502040204020203" pitchFamily="34" charset="0"/>
              <a:sym typeface="Arial"/>
            </a:endParaRPr>
          </a:p>
          <a:p>
            <a:pPr marL="342900" marR="0" lvl="2" indent="-342900" algn="l" rtl="0">
              <a:spcBef>
                <a:spcPts val="0"/>
              </a:spcBef>
              <a:spcAft>
                <a:spcPts val="1200"/>
              </a:spcAft>
              <a:buClr>
                <a:srgbClr val="0C3B5D"/>
              </a:buClr>
              <a:buSzPts val="2400"/>
              <a:buFont typeface="Arial"/>
              <a:buChar char="•"/>
            </a:pPr>
            <a:r>
              <a:rPr lang="km-KH" sz="2000" b="0" i="0" u="none" strike="noStrike" cap="none" dirty="0">
                <a:solidFill>
                  <a:srgbClr val="0C3B5D"/>
                </a:solidFill>
                <a:latin typeface="Khmer UI" panose="020B0502040204020203" pitchFamily="34" charset="0"/>
                <a:ea typeface="Calibri"/>
                <a:cs typeface="Khmer UI" panose="020B0502040204020203" pitchFamily="34" charset="0"/>
                <a:sym typeface="Calibri"/>
              </a:rPr>
              <a:t>ពិនិត្យឡើងវិញនូវតម្លៃនៃការបំពេញការចុះឈ្មោះ JobQuest</a:t>
            </a:r>
          </a:p>
          <a:p>
            <a:pPr marL="342900" marR="0" lvl="2" indent="-342900" algn="l" rtl="0">
              <a:spcBef>
                <a:spcPts val="0"/>
              </a:spcBef>
              <a:spcAft>
                <a:spcPts val="1200"/>
              </a:spcAft>
              <a:buClr>
                <a:srgbClr val="0C3B5D"/>
              </a:buClr>
              <a:buSzPts val="2400"/>
              <a:buFont typeface="Arial"/>
              <a:buChar char="•"/>
            </a:pPr>
            <a:r>
              <a:rPr lang="km-KH" sz="2000" b="0" i="0" u="none" strike="noStrike" cap="none" dirty="0">
                <a:solidFill>
                  <a:srgbClr val="0C3B5D"/>
                </a:solidFill>
                <a:latin typeface="Khmer UI" panose="020B0502040204020203" pitchFamily="34" charset="0"/>
                <a:ea typeface="Calibri"/>
                <a:cs typeface="Khmer UI" panose="020B0502040204020203" pitchFamily="34" charset="0"/>
                <a:sym typeface="Calibri"/>
              </a:rPr>
              <a:t>ពិនិត្យមើល​ប្រវត្តការងារ ឬរៀបចំបង្កើតប្រវត្តការងារ</a:t>
            </a:r>
          </a:p>
          <a:p>
            <a:pPr marL="342900" marR="0" lvl="2" indent="-342900" algn="l" rtl="0">
              <a:spcAft>
                <a:spcPts val="1200"/>
              </a:spcAft>
              <a:buClr>
                <a:srgbClr val="0C3B5D"/>
              </a:buClr>
              <a:buSzPts val="2400"/>
              <a:buFont typeface="Arial"/>
              <a:buChar char="•"/>
            </a:pPr>
            <a:r>
              <a:rPr lang="km-KH" sz="2000" b="0" i="0" u="none" strike="noStrike" cap="none" dirty="0">
                <a:solidFill>
                  <a:srgbClr val="0C3B5D"/>
                </a:solidFill>
                <a:latin typeface="Khmer UI" panose="020B0502040204020203" pitchFamily="34" charset="0"/>
                <a:ea typeface="Calibri"/>
                <a:cs typeface="Khmer UI" panose="020B0502040204020203" pitchFamily="34" charset="0"/>
                <a:sym typeface="Calibri"/>
              </a:rPr>
              <a:t>បង្ហាញ​កំណត់ហេតុ​ស្វែង​រក​ការងារដែ​ល​បាន​បំពេញ​រួច​</a:t>
            </a:r>
            <a:br>
              <a:rPr lang="en-US" sz="2000" b="0" i="0" u="none" strike="noStrike" cap="none" dirty="0">
                <a:solidFill>
                  <a:srgbClr val="0C3B5D"/>
                </a:solidFill>
                <a:latin typeface="Khmer UI" panose="020B0502040204020203" pitchFamily="34" charset="0"/>
                <a:ea typeface="Calibri"/>
                <a:cs typeface="Khmer UI" panose="020B0502040204020203" pitchFamily="34" charset="0"/>
                <a:sym typeface="Calibri"/>
              </a:rPr>
            </a:br>
            <a:r>
              <a:rPr lang="km-KH" sz="2000" b="0" i="0" u="none" strike="noStrike" cap="none" dirty="0">
                <a:solidFill>
                  <a:srgbClr val="0C3B5D"/>
                </a:solidFill>
                <a:latin typeface="Khmer UI" panose="020B0502040204020203" pitchFamily="34" charset="0"/>
                <a:ea typeface="Calibri"/>
                <a:cs typeface="Khmer UI" panose="020B0502040204020203" pitchFamily="34" charset="0"/>
                <a:sym typeface="Calibri"/>
              </a:rPr>
              <a:t>សម្រាប់​សប្តាហ៍នីមួយៗដែលបានស្នើសុំអត្ថប្រយោជន៍​ UI</a:t>
            </a:r>
          </a:p>
          <a:p>
            <a:pPr marL="342900" marR="0" lvl="2" indent="-342900" algn="l" rtl="0">
              <a:spcBef>
                <a:spcPts val="0"/>
              </a:spcBef>
              <a:spcAft>
                <a:spcPts val="1200"/>
              </a:spcAft>
              <a:buClr>
                <a:srgbClr val="0C3B5D"/>
              </a:buClr>
              <a:buSzPts val="2400"/>
              <a:buFont typeface="Arial"/>
              <a:buChar char="•"/>
            </a:pPr>
            <a:r>
              <a:rPr lang="km-KH" sz="2000" b="0" i="0" u="none" strike="noStrike" cap="none" dirty="0">
                <a:solidFill>
                  <a:srgbClr val="0C3B5D"/>
                </a:solidFill>
                <a:latin typeface="Khmer UI" panose="020B0502040204020203" pitchFamily="34" charset="0"/>
                <a:ea typeface="Calibri"/>
                <a:cs typeface="Khmer UI" panose="020B0502040204020203" pitchFamily="34" charset="0"/>
                <a:sym typeface="Calibri"/>
              </a:rPr>
              <a:t>ពិនិត្យសន្លឹកកិច្ចការព័ត៌មានទីផ្សារការងារ (LMI)</a:t>
            </a:r>
          </a:p>
          <a:p>
            <a:pPr marL="342900" marR="0" lvl="2" indent="-342900" algn="l" rtl="0">
              <a:spcBef>
                <a:spcPts val="0"/>
              </a:spcBef>
              <a:spcAft>
                <a:spcPts val="1200"/>
              </a:spcAft>
              <a:buClr>
                <a:srgbClr val="0C3B5D"/>
              </a:buClr>
              <a:buSzPts val="2400"/>
              <a:buFont typeface="Arial"/>
              <a:buChar char="•"/>
            </a:pPr>
            <a:r>
              <a:rPr lang="km-KH" sz="2000" b="0" i="0" u="none" strike="noStrike" cap="none" dirty="0">
                <a:solidFill>
                  <a:srgbClr val="0C3B5D"/>
                </a:solidFill>
                <a:latin typeface="Khmer UI" panose="020B0502040204020203" pitchFamily="34" charset="0"/>
                <a:ea typeface="Calibri"/>
                <a:cs typeface="Khmer UI" panose="020B0502040204020203" pitchFamily="34" charset="0"/>
                <a:sym typeface="Calibri"/>
              </a:rPr>
              <a:t>បំពេញ​កម្រង​សំណួរ​វាយ​តម្លៃ​សិទ្ធិទទួលរបស់ UI</a:t>
            </a:r>
          </a:p>
          <a:p>
            <a:pPr marL="280988" marR="0" lvl="0" indent="-280988" algn="l" rtl="0">
              <a:spcBef>
                <a:spcPts val="0"/>
              </a:spcBef>
              <a:spcAft>
                <a:spcPts val="1200"/>
              </a:spcAft>
              <a:buClr>
                <a:srgbClr val="0C3B5D"/>
              </a:buClr>
              <a:buSzPts val="2400"/>
              <a:buFont typeface="Arial"/>
              <a:buChar char="•"/>
            </a:pPr>
            <a:r>
              <a:rPr lang="km-KH" sz="2000" b="0" i="0" u="none" strike="noStrike" cap="none" dirty="0">
                <a:solidFill>
                  <a:srgbClr val="0C3B5D"/>
                </a:solidFill>
                <a:latin typeface="Khmer UI" panose="020B0502040204020203" pitchFamily="34" charset="0"/>
                <a:ea typeface="Calibri"/>
                <a:cs typeface="Khmer UI" panose="020B0502040204020203" pitchFamily="34" charset="0"/>
                <a:sym typeface="Calibri"/>
              </a:rPr>
              <a:t> រៀបចំ​កាលវិភាគ​សកម្មភាព​មជ្ឈមណ្ឌលអាជីពកម្ម (សេវាកម្ម​បណ្តោះ​</a:t>
            </a:r>
            <a:br>
              <a:rPr lang="en-US" sz="2000" b="0" i="0" u="none" strike="noStrike" cap="none" dirty="0">
                <a:solidFill>
                  <a:srgbClr val="0C3B5D"/>
                </a:solidFill>
                <a:latin typeface="Khmer UI" panose="020B0502040204020203" pitchFamily="34" charset="0"/>
                <a:ea typeface="Calibri"/>
                <a:cs typeface="Khmer UI" panose="020B0502040204020203" pitchFamily="34" charset="0"/>
                <a:sym typeface="Calibri"/>
              </a:rPr>
            </a:br>
            <a:r>
              <a:rPr lang="en-US" sz="2000" b="0" i="0" u="none" strike="noStrike" cap="none" dirty="0">
                <a:solidFill>
                  <a:srgbClr val="0C3B5D"/>
                </a:solidFill>
                <a:latin typeface="Khmer UI" panose="020B0502040204020203" pitchFamily="34" charset="0"/>
                <a:ea typeface="Calibri"/>
                <a:cs typeface="Khmer UI" panose="020B0502040204020203" pitchFamily="34" charset="0"/>
                <a:sym typeface="Calibri"/>
              </a:rPr>
              <a:t> </a:t>
            </a:r>
            <a:r>
              <a:rPr lang="km-KH" sz="2000" b="0" i="0" u="none" strike="noStrike" cap="none" dirty="0">
                <a:solidFill>
                  <a:srgbClr val="0C3B5D"/>
                </a:solidFill>
                <a:latin typeface="Khmer UI" panose="020B0502040204020203" pitchFamily="34" charset="0"/>
                <a:ea typeface="Calibri"/>
                <a:cs typeface="Khmer UI" panose="020B0502040204020203" pitchFamily="34" charset="0"/>
                <a:sym typeface="Calibri"/>
              </a:rPr>
              <a:t>អាសន្ន)</a:t>
            </a:r>
          </a:p>
          <a:p>
            <a:pPr marL="280988" marR="0" lvl="0" indent="-280988" algn="l" rtl="0">
              <a:spcBef>
                <a:spcPts val="0"/>
              </a:spcBef>
              <a:spcAft>
                <a:spcPts val="1200"/>
              </a:spcAft>
              <a:buClr>
                <a:srgbClr val="0C3B5D"/>
              </a:buClr>
              <a:buSzPts val="2400"/>
              <a:buFont typeface="Arial"/>
              <a:buChar char="•"/>
            </a:pPr>
            <a:r>
              <a:rPr lang="km-KH" sz="2000" dirty="0">
                <a:solidFill>
                  <a:srgbClr val="0C3B5D"/>
                </a:solidFill>
                <a:latin typeface="Khmer UI" panose="020B0502040204020203" pitchFamily="34" charset="0"/>
                <a:cs typeface="Khmer UI" panose="020B0502040204020203" pitchFamily="34" charset="0"/>
                <a:sym typeface="Calibri"/>
              </a:rPr>
              <a:t>ណាត់កិច្ចប្រជុំត្រួតពិនិត្យ​ RESEA</a:t>
            </a:r>
          </a:p>
        </p:txBody>
      </p:sp>
      <p:pic>
        <p:nvPicPr>
          <p:cNvPr id="237" name="Google Shape;237;p15" descr="22 Best Work From Home Jobs - Good Ideas for Working at Home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979429" y="1472791"/>
            <a:ext cx="2067592" cy="220834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8740" y="107147"/>
            <a:ext cx="7131050" cy="954348"/>
          </a:xfrm>
        </p:spPr>
        <p:txBody>
          <a:bodyPr/>
          <a:lstStyle/>
          <a:p>
            <a:pPr algn="ctr"/>
            <a:r>
              <a:rPr lang="km-KH" b="1" dirty="0">
                <a:latin typeface="Khmer UI" panose="020B0502040204020203" pitchFamily="34" charset="0"/>
                <a:cs typeface="Khmer UI" panose="020B0502040204020203" pitchFamily="34" charset="0"/>
              </a:rPr>
              <a:t>ដំណាក់ការ​បន្ទាប់៖ បន្ទាប់ពីការប្រជុំ RESEA ដំបូង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0" y="1219201"/>
            <a:ext cx="8991600" cy="4752998"/>
          </a:xfrm>
        </p:spPr>
        <p:txBody>
          <a:bodyPr/>
          <a:lstStyle/>
          <a:p>
            <a:pPr algn="ctr"/>
            <a:r>
              <a:rPr lang="km-KH" sz="2700" dirty="0">
                <a:solidFill>
                  <a:srgbClr val="0C3B5D"/>
                </a:solidFill>
                <a:latin typeface="Khmer UI" panose="020B0502040204020203" pitchFamily="34" charset="0"/>
                <a:cs typeface="Khmer UI" panose="020B0502040204020203" pitchFamily="34" charset="0"/>
              </a:rPr>
              <a:t>ចូលរួមក្នុងកិច្ចប្រជុំត្រួតពិនិត្យ RESEA</a:t>
            </a:r>
          </a:p>
          <a:p>
            <a:pPr algn="ctr"/>
            <a:r>
              <a:rPr lang="km-KH" sz="2700" dirty="0">
                <a:solidFill>
                  <a:srgbClr val="0C3B5D"/>
                </a:solidFill>
                <a:latin typeface="Khmer UI" panose="020B0502040204020203" pitchFamily="34" charset="0"/>
                <a:cs typeface="Khmer UI" panose="020B0502040204020203" pitchFamily="34" charset="0"/>
                <a:sym typeface="Arial"/>
              </a:rPr>
              <a:t>អនុញ្ញាត​ឱ្យ​យើង​ដឹង​នៅ​ពេល​អ្នក​ទទួល​បាន​ការងារ ដូច្នេះ​យើង​អាច​អបអរ​សាទរ​ភាពជោគជ័យ​របស់​អ្នក​និង​ធ្វើ​បច្ចុប្បន្នភាព​មូលដ្ឋាន​ទិន្នន័យ​របស់​យើង!</a:t>
            </a:r>
          </a:p>
          <a:p>
            <a:pPr marL="114300" indent="0">
              <a:buNone/>
            </a:pP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4642" y="3246121"/>
            <a:ext cx="3095528" cy="24993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945110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3" name="Google Shape;243;p1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479532" y="5019792"/>
            <a:ext cx="4541178" cy="1359739"/>
          </a:xfrm>
          <a:prstGeom prst="rect">
            <a:avLst/>
          </a:prstGeom>
          <a:noFill/>
          <a:ln>
            <a:noFill/>
          </a:ln>
        </p:spPr>
      </p:pic>
      <p:pic>
        <p:nvPicPr>
          <p:cNvPr id="244" name="Google Shape;244;p16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79388" y="4722947"/>
            <a:ext cx="2396638" cy="1656584"/>
          </a:xfrm>
          <a:prstGeom prst="rect">
            <a:avLst/>
          </a:prstGeom>
          <a:noFill/>
          <a:ln>
            <a:noFill/>
          </a:ln>
        </p:spPr>
      </p:pic>
      <p:sp>
        <p:nvSpPr>
          <p:cNvPr id="245" name="Google Shape;245;p16"/>
          <p:cNvSpPr txBox="1">
            <a:spLocks noGrp="1"/>
          </p:cNvSpPr>
          <p:nvPr>
            <p:ph type="title"/>
          </p:nvPr>
        </p:nvSpPr>
        <p:spPr>
          <a:xfrm>
            <a:off x="901200" y="462700"/>
            <a:ext cx="6738600" cy="348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b" anchorCtr="0">
            <a:noAutofit/>
          </a:bodyPr>
          <a:lstStyle/>
          <a:p>
            <a:pPr marL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400"/>
              <a:buFont typeface="Calibri"/>
              <a:buNone/>
            </a:pPr>
            <a:r>
              <a:rPr lang="km-KH" sz="3400" dirty="0">
                <a:latin typeface="Khmer UI" panose="020B0502040204020203" pitchFamily="34" charset="0"/>
                <a:cs typeface="Khmer UI" panose="020B0502040204020203" pitchFamily="34" charset="0"/>
              </a:rPr>
              <a:t>សូមចាំថាការខកខានមិនបានបញ្ចប់កិច្ចប្រជុំ RESEA ទាំងពីរ​របស់​អ្នក​នឹង​ប៉ះពាល់​ដល់​អត្ថប្រយោជន៍​នៃ​ការអត់​ការងារ​របស់អ្នក!</a:t>
            </a:r>
          </a:p>
          <a:p>
            <a:pPr marL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400"/>
              <a:buFont typeface="Calibri"/>
              <a:buNone/>
            </a:pPr>
            <a:endParaRPr sz="3400" dirty="0">
              <a:latin typeface="Khmer UI" panose="020B0502040204020203" pitchFamily="34" charset="0"/>
              <a:cs typeface="Khmer UI" panose="020B0502040204020203" pitchFamily="34" charset="0"/>
            </a:endParaRPr>
          </a:p>
          <a:p>
            <a:pPr marL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400"/>
              <a:buFont typeface="Calibri"/>
              <a:buNone/>
            </a:pPr>
            <a:endParaRPr sz="3400" dirty="0">
              <a:latin typeface="Khmer UI" panose="020B0502040204020203" pitchFamily="34" charset="0"/>
              <a:cs typeface="Khmer UI" panose="020B0502040204020203" pitchFamily="34" charset="0"/>
            </a:endParaRPr>
          </a:p>
          <a:p>
            <a:pPr marL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Font typeface="Calibri"/>
              <a:buNone/>
            </a:pPr>
            <a:r>
              <a:rPr lang="km-KH" sz="3400" dirty="0">
                <a:solidFill>
                  <a:schemeClr val="lt1"/>
                </a:solidFill>
                <a:latin typeface="Khmer UI" panose="020B0502040204020203" pitchFamily="34" charset="0"/>
                <a:cs typeface="Khmer UI" panose="020B0502040204020203" pitchFamily="34" charset="0"/>
              </a:rPr>
              <a:t>បុគ្គលិក MassHire មានចិត្តរីករាយ​នឹងធ្វើការជាមួយ​អ្នក​!</a:t>
            </a:r>
          </a:p>
          <a:p>
            <a:pPr marL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400"/>
              <a:buFont typeface="Calibri"/>
              <a:buNone/>
            </a:pPr>
            <a:endParaRPr sz="34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g8495afef91_0_0"/>
          <p:cNvSpPr txBox="1">
            <a:spLocks noGrp="1"/>
          </p:cNvSpPr>
          <p:nvPr>
            <p:ph type="title"/>
          </p:nvPr>
        </p:nvSpPr>
        <p:spPr>
          <a:xfrm>
            <a:off x="1107150" y="125325"/>
            <a:ext cx="7082100" cy="95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km-KH" b="1" dirty="0">
                <a:latin typeface="Khmer UI" panose="020B0502040204020203" pitchFamily="34" charset="0"/>
                <a:cs typeface="Khmer UI" panose="020B0502040204020203" pitchFamily="34" charset="0"/>
              </a:rPr>
              <a:t>ការចូលរួមក្នុងកម្មវិធី RESEA</a:t>
            </a:r>
          </a:p>
        </p:txBody>
      </p:sp>
      <p:sp>
        <p:nvSpPr>
          <p:cNvPr id="124" name="Google Shape;124;g8495afef91_0_0"/>
          <p:cNvSpPr txBox="1">
            <a:spLocks noGrp="1"/>
          </p:cNvSpPr>
          <p:nvPr>
            <p:ph type="body" idx="1"/>
          </p:nvPr>
        </p:nvSpPr>
        <p:spPr>
          <a:xfrm>
            <a:off x="234300" y="1432450"/>
            <a:ext cx="8827800" cy="4619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km-KH" sz="2200" b="1" dirty="0">
                <a:latin typeface="Khmer UI" panose="020B0502040204020203" pitchFamily="34" charset="0"/>
                <a:cs typeface="Khmer UI" panose="020B0502040204020203" pitchFamily="34" charset="0"/>
              </a:rPr>
              <a:t>តើ RESEA គឺជាអ្វី?</a:t>
            </a: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km-KH" sz="2200" dirty="0">
                <a:latin typeface="Khmer UI" panose="020B0502040204020203" pitchFamily="34" charset="0"/>
                <a:cs typeface="Khmer UI" panose="020B0502040204020203" pitchFamily="34" charset="0"/>
              </a:rPr>
              <a:t>RESEA គឺជាកម្មវិធីសហព័ន្ធ​ដើម្បី​ជួយ​អតិថិជន​ឲ្យត្រឡប់ទៅ​ធ្វើ​ការវិញ​យ៉ាងឆាប់រហ័ស ដោយការចូលរួមក្នុងសេវាកម្ម​ទទួល​ការ​ងារ​ឡើងិញ​និង​ការ​ជួបជាមួយ​បុគ្គលិក​មជ្ឈមណ្ឌល​អាជីព MassHire ដើម្បី​ពិភាក្សារ​អំពី​គោលដៅស្វែងរកការងារ​។</a:t>
            </a: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endParaRPr sz="2200" dirty="0">
              <a:latin typeface="Khmer UI" panose="020B0502040204020203" pitchFamily="34" charset="0"/>
              <a:cs typeface="Khmer UI" panose="020B0502040204020203" pitchFamily="34" charset="0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km-KH" sz="2200" b="1" dirty="0">
                <a:latin typeface="Khmer UI" panose="020B0502040204020203" pitchFamily="34" charset="0"/>
                <a:cs typeface="Khmer UI" panose="020B0502040204020203" pitchFamily="34" charset="0"/>
              </a:rPr>
              <a:t>តើអ្នកណាត្រូវបាន​ជ្រើសរើស​សម្រាប់កម្មវិធី RESEA?</a:t>
            </a: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km-KH" sz="2200" dirty="0">
                <a:latin typeface="Khmer UI" panose="020B0502040204020203" pitchFamily="34" charset="0"/>
                <a:cs typeface="Khmer UI" panose="020B0502040204020203" pitchFamily="34" charset="0"/>
              </a:rPr>
              <a:t>អតិថិជន​កំពុងទទួល​អត្ថប្រយោជន៍ការគ្មានការងារ​ត្រូ​វ​បាន​គេជ្រើសរើស​។</a:t>
            </a: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100"/>
              <a:buFont typeface="Arial"/>
              <a:buNone/>
            </a:pPr>
            <a:endParaRPr sz="2200" b="1" dirty="0">
              <a:latin typeface="Khmer UI" panose="020B0502040204020203" pitchFamily="34" charset="0"/>
              <a:cs typeface="Khmer UI" panose="020B0502040204020203" pitchFamily="34" charset="0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100"/>
              <a:buFont typeface="Arial"/>
              <a:buNone/>
            </a:pPr>
            <a:r>
              <a:rPr lang="km-KH" sz="2200" b="1" dirty="0">
                <a:latin typeface="Khmer UI" panose="020B0502040204020203" pitchFamily="34" charset="0"/>
                <a:cs typeface="Khmer UI" panose="020B0502040204020203" pitchFamily="34" charset="0"/>
              </a:rPr>
              <a:t>អត្ថប្រយោជន៍​ត្រូវ​បាន​ជ្រើសរើស​ពី​កម្មវិធី RESEA ឬ?</a:t>
            </a: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100"/>
              <a:buFont typeface="Arial"/>
              <a:buNone/>
            </a:pPr>
            <a:r>
              <a:rPr lang="km-KH" sz="2200" dirty="0">
                <a:latin typeface="Khmer UI" panose="020B0502040204020203" pitchFamily="34" charset="0"/>
                <a:cs typeface="Khmer UI" panose="020B0502040204020203" pitchFamily="34" charset="0"/>
              </a:rPr>
              <a:t>អ្នកត្រូវបានជ្រើសរើសសម្រាប់ RESEA ដើម្បី​ទទួល​បាន​ការងារ​ធ្វើ​និង​សេវាកម្ម​ស្វែង​រក​ការងារ​ឡើង​វិញ​តាម​រយៈ​ប្រព័ន្ធ​មជ្ឈមណ្ឌល​ MassHire។ បុគ្គលិកក៏នឹងជួយអ្នកជាមួយនឹងតម្រូវការសិទ្ធិធានារ៉ាប់រង​ភាពអត់ការងារធ្វើរបស់អ្នកដើម្បីបន្តទទួលបានអត្ថប្រយោជន៍ UI ។</a:t>
            </a: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100"/>
              <a:buFont typeface="Arial"/>
              <a:buNone/>
            </a:pPr>
            <a:endParaRPr sz="2200" strike="sngStrike" dirty="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100"/>
              <a:buFont typeface="Arial"/>
              <a:buNone/>
            </a:pPr>
            <a:endParaRPr sz="2200" dirty="0">
              <a:solidFill>
                <a:srgbClr val="FF0000"/>
              </a:solidFill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100"/>
              <a:buFont typeface="Arial"/>
              <a:buNone/>
            </a:pPr>
            <a:endParaRPr sz="2200" dirty="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100"/>
              <a:buFont typeface="Arial"/>
              <a:buNone/>
            </a:pPr>
            <a:endParaRPr sz="2200" dirty="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100"/>
              <a:buFont typeface="Arial"/>
              <a:buNone/>
            </a:pPr>
            <a:endParaRPr sz="2200" dirty="0"/>
          </a:p>
          <a:p>
            <a:pPr marL="0" lvl="0" indent="0" algn="l" rtl="0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chemeClr val="accent6"/>
              </a:buClr>
              <a:buSzPts val="1100"/>
              <a:buFont typeface="Arial"/>
              <a:buNone/>
            </a:pPr>
            <a:endParaRPr sz="2200" dirty="0"/>
          </a:p>
          <a:p>
            <a:pPr marL="0" lvl="0" indent="0" algn="l" rtl="0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SzPts val="1800"/>
              <a:buNone/>
            </a:pPr>
            <a:r>
              <a:rPr lang="km-KH" dirty="0"/>
              <a:t> 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ontent Placeholder 4"/>
          <p:cNvSpPr txBox="1">
            <a:spLocks/>
          </p:cNvSpPr>
          <p:nvPr/>
        </p:nvSpPr>
        <p:spPr>
          <a:xfrm>
            <a:off x="75293" y="1190447"/>
            <a:ext cx="9068707" cy="5050246"/>
          </a:xfrm>
          <a:prstGeom prst="rightArrow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wrap="square" lIns="91425" tIns="45700" rIns="91425" bIns="45700" spcCol="0" rtlCol="0" fromWordArt="0" anchor="ctr" anchorCtr="0" forceAA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8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Merriweather Sans"/>
              <a:buChar char="–"/>
              <a:defRPr sz="24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42900" algn="l" rtl="0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0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Merriweather Sans"/>
              <a:buChar char="–"/>
              <a:defRPr sz="20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20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114300" indent="0">
              <a:buNone/>
              <a:defRPr/>
            </a:pPr>
            <a:endParaRPr lang="en-US" dirty="0"/>
          </a:p>
        </p:txBody>
      </p:sp>
      <p:sp>
        <p:nvSpPr>
          <p:cNvPr id="14" name="Rounded Rectangle 13"/>
          <p:cNvSpPr/>
          <p:nvPr/>
        </p:nvSpPr>
        <p:spPr>
          <a:xfrm>
            <a:off x="6112419" y="2484439"/>
            <a:ext cx="1986552" cy="2482177"/>
          </a:xfrm>
          <a:prstGeom prst="round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km-KH" sz="1800" dirty="0">
                <a:solidFill>
                  <a:schemeClr val="bg2"/>
                </a:solidFill>
                <a:latin typeface="Khmer UI" panose="020B0502040204020203" pitchFamily="34" charset="0"/>
                <a:cs typeface="Khmer UI" panose="020B0502040204020203" pitchFamily="34" charset="0"/>
              </a:rPr>
              <a:t>ការខកខានមិនបានចូលរួមការប្រជុំ RESEA ទាំង​ពីរ​អាច​ប៉ះ​ពាល់ដល់ផលប្រយោជន៍ UI របស់អ្នក</a:t>
            </a:r>
          </a:p>
        </p:txBody>
      </p:sp>
      <p:sp>
        <p:nvSpPr>
          <p:cNvPr id="15" name="Rounded Rectangle 14"/>
          <p:cNvSpPr/>
          <p:nvPr/>
        </p:nvSpPr>
        <p:spPr>
          <a:xfrm>
            <a:off x="4195690" y="2484437"/>
            <a:ext cx="1842252" cy="2482179"/>
          </a:xfrm>
          <a:prstGeom prst="round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km-KH" sz="1800" dirty="0">
                <a:solidFill>
                  <a:schemeClr val="bg2"/>
                </a:solidFill>
                <a:latin typeface="Khmer UI" panose="020B0502040204020203" pitchFamily="34" charset="0"/>
                <a:cs typeface="Khmer UI" panose="020B0502040204020203" pitchFamily="34" charset="0"/>
              </a:rPr>
              <a:t>បុគ្គលិក MassHire Staff នឹងរៀបចំកិច្ចប្រជុំ RESEA ដំបូង​មួយទល់មួយ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79919" y="2484407"/>
            <a:ext cx="1937567" cy="2484407"/>
          </a:xfrm>
          <a:prstGeom prst="round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km-KH" sz="1700" dirty="0">
                <a:solidFill>
                  <a:schemeClr val="bg2"/>
                </a:solidFill>
                <a:latin typeface="Khmer UI" panose="020B0502040204020203" pitchFamily="34" charset="0"/>
                <a:cs typeface="Khmer UI" panose="020B0502040204020203" pitchFamily="34" charset="0"/>
              </a:rPr>
              <a:t>ទទួលលិខិត DUA សម្រាប់និងកំណត់កាលបរិច្ឆេទ​កិច្ចប្រជុំ​ RESEA </a:t>
            </a:r>
          </a:p>
          <a:p>
            <a:pPr algn="ctr" eaLnBrk="1" hangingPunct="1">
              <a:defRPr/>
            </a:pPr>
            <a:r>
              <a:rPr lang="km-KH" sz="1700" dirty="0">
                <a:solidFill>
                  <a:schemeClr val="bg2"/>
                </a:solidFill>
                <a:latin typeface="Khmer UI" panose="020B0502040204020203" pitchFamily="34" charset="0"/>
                <a:cs typeface="Khmer UI" panose="020B0502040204020203" pitchFamily="34" charset="0"/>
              </a:rPr>
              <a:t>និង​សេចក្តីលំអិត​ដើម្បី​បន្ត​ប្រមូល​អត្ថប្រយោជន៍​ UI</a:t>
            </a:r>
          </a:p>
        </p:txBody>
      </p:sp>
      <p:sp>
        <p:nvSpPr>
          <p:cNvPr id="17" name="Rounded Rectangle 16"/>
          <p:cNvSpPr/>
          <p:nvPr/>
        </p:nvSpPr>
        <p:spPr>
          <a:xfrm>
            <a:off x="2068444" y="2484437"/>
            <a:ext cx="2054676" cy="2482179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km-KH" sz="1700" dirty="0">
                <a:solidFill>
                  <a:schemeClr val="bg2"/>
                </a:solidFill>
                <a:latin typeface="Khmer UI" panose="020B0502040204020203" pitchFamily="34" charset="0"/>
                <a:cs typeface="Khmer UI" panose="020B0502040204020203" pitchFamily="34" charset="0"/>
              </a:rPr>
              <a:t>ចូលរួមកិច្ចប្រជុំ RESEA ដើម​ក្នុងអំឡុង 3 សប្តាហ៍​ </a:t>
            </a:r>
          </a:p>
          <a:p>
            <a:pPr algn="ctr" eaLnBrk="1" hangingPunct="1">
              <a:defRPr/>
            </a:pPr>
            <a:r>
              <a:rPr lang="km-KH" sz="600" dirty="0">
                <a:solidFill>
                  <a:schemeClr val="bg2"/>
                </a:solidFill>
                <a:latin typeface="Khmer UI" panose="020B0502040204020203" pitchFamily="34" charset="0"/>
                <a:cs typeface="Khmer UI" panose="020B0502040204020203" pitchFamily="34" charset="0"/>
              </a:rPr>
              <a:t>__________________________________</a:t>
            </a:r>
          </a:p>
          <a:p>
            <a:pPr algn="ctr" eaLnBrk="1" hangingPunct="1">
              <a:defRPr/>
            </a:pPr>
            <a:endParaRPr lang="en-US" sz="600" dirty="0">
              <a:solidFill>
                <a:schemeClr val="bg2"/>
              </a:solidFill>
              <a:latin typeface="Khmer UI" panose="020B0502040204020203" pitchFamily="34" charset="0"/>
              <a:cs typeface="Khmer UI" panose="020B0502040204020203" pitchFamily="34" charset="0"/>
            </a:endParaRPr>
          </a:p>
          <a:p>
            <a:pPr algn="ctr" eaLnBrk="1" hangingPunct="1">
              <a:defRPr/>
            </a:pPr>
            <a:r>
              <a:rPr lang="km-KH" sz="1700" dirty="0">
                <a:solidFill>
                  <a:schemeClr val="bg2"/>
                </a:solidFill>
                <a:latin typeface="Khmer UI" panose="020B0502040204020203" pitchFamily="34" charset="0"/>
                <a:cs typeface="Khmer UI" panose="020B0502040204020203" pitchFamily="34" charset="0"/>
              </a:rPr>
              <a:t>ចូលរួមប្រជុំត្រួតពិនិត្យ RESEA ក្នុងរយៈពេល 5 </a:t>
            </a:r>
            <a:br>
              <a:rPr lang="en-US" sz="1700" dirty="0">
                <a:solidFill>
                  <a:schemeClr val="bg2"/>
                </a:solidFill>
                <a:latin typeface="Khmer UI" panose="020B0502040204020203" pitchFamily="34" charset="0"/>
                <a:cs typeface="Khmer UI" panose="020B0502040204020203" pitchFamily="34" charset="0"/>
              </a:rPr>
            </a:br>
            <a:r>
              <a:rPr lang="km-KH" sz="1700" dirty="0">
                <a:solidFill>
                  <a:schemeClr val="bg2"/>
                </a:solidFill>
                <a:latin typeface="Khmer UI" panose="020B0502040204020203" pitchFamily="34" charset="0"/>
                <a:cs typeface="Khmer UI" panose="020B0502040204020203" pitchFamily="34" charset="0"/>
              </a:rPr>
              <a:t>សប្តាហ៍</a:t>
            </a:r>
          </a:p>
        </p:txBody>
      </p:sp>
      <p:sp>
        <p:nvSpPr>
          <p:cNvPr id="18" name="Google Shape;130;g772d42557f_3_2"/>
          <p:cNvSpPr txBox="1">
            <a:spLocks noGrp="1"/>
          </p:cNvSpPr>
          <p:nvPr>
            <p:ph type="title"/>
          </p:nvPr>
        </p:nvSpPr>
        <p:spPr>
          <a:xfrm>
            <a:off x="0" y="0"/>
            <a:ext cx="8556900" cy="95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km-KH" b="1" dirty="0">
                <a:latin typeface="Khmer UI" panose="020B0502040204020203" pitchFamily="34" charset="0"/>
                <a:cs typeface="Khmer UI" panose="020B0502040204020203" pitchFamily="34" charset="0"/>
              </a:rPr>
              <a:t>ការចូលរួមកិច្ចប្រជុំ​ RESEA </a:t>
            </a:r>
          </a:p>
        </p:txBody>
      </p:sp>
    </p:spTree>
    <p:extLst>
      <p:ext uri="{BB962C8B-B14F-4D97-AF65-F5344CB8AC3E}">
        <p14:creationId xmlns:p14="http://schemas.microsoft.com/office/powerpoint/2010/main" val="17334260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p2"/>
          <p:cNvSpPr txBox="1">
            <a:spLocks noGrp="1"/>
          </p:cNvSpPr>
          <p:nvPr>
            <p:ph type="title"/>
          </p:nvPr>
        </p:nvSpPr>
        <p:spPr>
          <a:xfrm>
            <a:off x="99150" y="102850"/>
            <a:ext cx="8587800" cy="95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Font typeface="Calibri"/>
              <a:buNone/>
            </a:pPr>
            <a:r>
              <a:rPr lang="km-KH" sz="3200" b="1" dirty="0">
                <a:latin typeface="Khmer UI" panose="020B0502040204020203" pitchFamily="34" charset="0"/>
                <a:cs typeface="Khmer UI" panose="020B0502040204020203" pitchFamily="34" charset="0"/>
              </a:rPr>
              <a:t>របៀបដែល​យើង​អាច​ជួយ​អ្នក​ឱ្យ​បន្ត​ទទួល​បាន​អត្ថប្រយោជន៍​ធានា​រ៉ាប់រងការអត់ការងារធ្វើ </a:t>
            </a:r>
          </a:p>
        </p:txBody>
      </p:sp>
      <p:sp>
        <p:nvSpPr>
          <p:cNvPr id="138" name="Google Shape;138;p2"/>
          <p:cNvSpPr txBox="1">
            <a:spLocks noGrp="1"/>
          </p:cNvSpPr>
          <p:nvPr>
            <p:ph type="sldNum" idx="4294967295"/>
          </p:nvPr>
        </p:nvSpPr>
        <p:spPr>
          <a:xfrm>
            <a:off x="8390466" y="6358001"/>
            <a:ext cx="296333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42B4A"/>
              </a:buClr>
              <a:buSzPts val="1000"/>
              <a:buFont typeface="Calibri"/>
              <a:buNone/>
            </a:pPr>
            <a:fld id="{00000000-1234-1234-1234-123412341234}" type="slidenum">
              <a:rPr lang="en-US" sz="1000" b="0" i="0" u="none" strike="noStrike" cap="none">
                <a:solidFill>
                  <a:srgbClr val="042B4A"/>
                </a:solidFill>
                <a:latin typeface="Calibri"/>
                <a:ea typeface="Calibri"/>
                <a:cs typeface="Calibri"/>
                <a:sym typeface="Calibri"/>
              </a:rPr>
              <a:t>4</a:t>
            </a:fld>
            <a:endParaRPr lang="en-US" sz="1000" b="0" i="0" u="none" strike="noStrike" cap="none">
              <a:solidFill>
                <a:srgbClr val="042B4A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9" name="Google Shape;139;p2"/>
          <p:cNvSpPr txBox="1"/>
          <p:nvPr/>
        </p:nvSpPr>
        <p:spPr>
          <a:xfrm>
            <a:off x="389070" y="1590719"/>
            <a:ext cx="8411400" cy="34689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km-KH" sz="2600" b="0" i="0" u="none" strike="noStrike" cap="none" dirty="0">
                <a:solidFill>
                  <a:srgbClr val="002060"/>
                </a:solidFill>
                <a:latin typeface="Khmer UI" panose="020B0502040204020203" pitchFamily="34" charset="0"/>
                <a:ea typeface="Calibri"/>
                <a:cs typeface="Khmer UI" panose="020B0502040204020203" pitchFamily="34" charset="0"/>
                <a:sym typeface="Calibri"/>
              </a:rPr>
              <a:t>គោលបំណងរួមរបស់ RESEA៖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endParaRPr sz="2600" b="0" i="0" u="none" strike="noStrike" cap="none" dirty="0">
              <a:solidFill>
                <a:srgbClr val="002060"/>
              </a:solidFill>
              <a:latin typeface="Khmer UI" panose="020B0502040204020203" pitchFamily="34" charset="0"/>
              <a:ea typeface="Calibri"/>
              <a:cs typeface="Khmer UI" panose="020B0502040204020203" pitchFamily="34" charset="0"/>
              <a:sym typeface="Calibri"/>
            </a:endParaRPr>
          </a:p>
          <a:p>
            <a:pPr marL="508000" marR="0" lvl="0" indent="-457200" algn="l" rtl="0">
              <a:spcBef>
                <a:spcPts val="0"/>
              </a:spcBef>
              <a:spcAft>
                <a:spcPts val="0"/>
              </a:spcAft>
              <a:buClr>
                <a:srgbClr val="042B4A"/>
              </a:buClr>
              <a:buSzPts val="2800"/>
              <a:buFont typeface="Arial" panose="020B0604020202020204" pitchFamily="34" charset="0"/>
              <a:buChar char="•"/>
            </a:pPr>
            <a:r>
              <a:rPr lang="km-KH" sz="2600" b="0" i="0" u="none" strike="noStrike" cap="none" dirty="0">
                <a:solidFill>
                  <a:srgbClr val="002060"/>
                </a:solidFill>
                <a:latin typeface="Khmer UI" panose="020B0502040204020203" pitchFamily="34" charset="0"/>
                <a:ea typeface="Calibri"/>
                <a:cs typeface="Khmer UI" panose="020B0502040204020203" pitchFamily="34" charset="0"/>
                <a:sym typeface="Calibri"/>
              </a:rPr>
              <a:t>ជួយអ្នកឱ្យទទួលបានជោគជ័យនៅឯកិច្ចប្រជុំ RESEA មួយ​ទុល​នឹងមួយ និង ការត្រួតពិនិត្យ RESEA។</a:t>
            </a:r>
          </a:p>
          <a:p>
            <a:pPr marL="508000" marR="0" lvl="0" indent="-457200" algn="l" rtl="0">
              <a:spcBef>
                <a:spcPts val="0"/>
              </a:spcBef>
              <a:spcAft>
                <a:spcPts val="0"/>
              </a:spcAft>
              <a:buClr>
                <a:srgbClr val="042B4A"/>
              </a:buClr>
              <a:buSzPts val="2800"/>
              <a:buFont typeface="Arial" panose="020B0604020202020204" pitchFamily="34" charset="0"/>
              <a:buChar char="•"/>
            </a:pPr>
            <a:r>
              <a:rPr lang="km-KH" sz="2600" dirty="0">
                <a:solidFill>
                  <a:srgbClr val="002060"/>
                </a:solidFill>
                <a:latin typeface="Khmer UI" panose="020B0502040204020203" pitchFamily="34" charset="0"/>
                <a:ea typeface="Calibri"/>
                <a:cs typeface="Khmer UI" panose="020B0502040204020203" pitchFamily="34" charset="0"/>
                <a:sym typeface="Calibri"/>
              </a:rPr>
              <a:t>រៀនយល់​អំពីកិច្ចតម្រូវ RESEA សម្រាប់សិទ្ធិទទួល UI ជាលំដាប់​របស់​អ្នក​</a:t>
            </a:r>
          </a:p>
          <a:p>
            <a:pPr marL="508000" marR="0" lvl="0" indent="-457200" algn="l" rtl="0">
              <a:spcBef>
                <a:spcPts val="0"/>
              </a:spcBef>
              <a:spcAft>
                <a:spcPts val="0"/>
              </a:spcAft>
              <a:buClr>
                <a:srgbClr val="042B4A"/>
              </a:buClr>
              <a:buSzPts val="2800"/>
              <a:buFont typeface="Arial" panose="020B0604020202020204" pitchFamily="34" charset="0"/>
              <a:buChar char="•"/>
            </a:pPr>
            <a:r>
              <a:rPr lang="km-KH" sz="2600" dirty="0">
                <a:solidFill>
                  <a:srgbClr val="002060"/>
                </a:solidFill>
                <a:latin typeface="Khmer UI" panose="020B0502040204020203" pitchFamily="34" charset="0"/>
                <a:ea typeface="Calibri"/>
                <a:cs typeface="Khmer UI" panose="020B0502040204020203" pitchFamily="34" charset="0"/>
                <a:sym typeface="Calibri"/>
              </a:rPr>
              <a:t>កំណត់ពេលប្រជុំពិភាក្សាដំបូងរបស់ RESEA និង RESEA</a:t>
            </a:r>
          </a:p>
          <a:p>
            <a:pPr marL="508000" marR="0" lvl="0" indent="-457200" algn="l" rtl="0">
              <a:spcBef>
                <a:spcPts val="0"/>
              </a:spcBef>
              <a:spcAft>
                <a:spcPts val="0"/>
              </a:spcAft>
              <a:buClr>
                <a:srgbClr val="042B4A"/>
              </a:buClr>
              <a:buSzPts val="2800"/>
              <a:buFont typeface="Arial" panose="020B0604020202020204" pitchFamily="34" charset="0"/>
              <a:buChar char="•"/>
            </a:pPr>
            <a:r>
              <a:rPr lang="km-KH" sz="2600" dirty="0">
                <a:solidFill>
                  <a:srgbClr val="002060"/>
                </a:solidFill>
                <a:latin typeface="Khmer UI" panose="020B0502040204020203" pitchFamily="34" charset="0"/>
                <a:ea typeface="Calibri"/>
                <a:cs typeface="Khmer UI" panose="020B0502040204020203" pitchFamily="34" charset="0"/>
                <a:sym typeface="Calibri"/>
              </a:rPr>
              <a:t>សេចក្តីណែនាំអំពីសេវាកម្មផ្តល់ការងារឡើងវិញ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p4"/>
          <p:cNvSpPr txBox="1"/>
          <p:nvPr/>
        </p:nvSpPr>
        <p:spPr>
          <a:xfrm>
            <a:off x="8764588" y="6619875"/>
            <a:ext cx="381000" cy="238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fld id="{00000000-1234-1234-1234-123412341234}" type="slidenum">
              <a:rPr lang="en-US" sz="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5</a:t>
            </a:fld>
            <a:endParaRPr lang="en-US" sz="9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6" name="Google Shape;146;p4"/>
          <p:cNvSpPr txBox="1"/>
          <p:nvPr/>
        </p:nvSpPr>
        <p:spPr>
          <a:xfrm>
            <a:off x="-103239" y="1249489"/>
            <a:ext cx="9247239" cy="474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742950" marR="0" lvl="0" indent="-2857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C3B5D"/>
              </a:buClr>
              <a:buSzPts val="2600"/>
              <a:buFont typeface="Noto Sans Symbols"/>
              <a:buChar char="✔"/>
            </a:pPr>
            <a:r>
              <a:rPr lang="km-KH" sz="2200" b="0" i="0" u="none" strike="noStrike" cap="none" dirty="0">
                <a:solidFill>
                  <a:srgbClr val="0C3B5D"/>
                </a:solidFill>
                <a:latin typeface="Calibri"/>
                <a:ea typeface="Calibri"/>
                <a:cs typeface="Calibri"/>
                <a:sym typeface="Calibri"/>
              </a:rPr>
              <a:t>ការពិនិត្យឡើងវិញនៃការវាយតម្លៃតម្រូវការបុគ្គល / ផែនការ​សកម្មភាពអាជីព</a:t>
            </a:r>
          </a:p>
          <a:p>
            <a:pPr marL="742950" marR="0" lvl="0" indent="-2857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C3B5D"/>
              </a:buClr>
              <a:buSzPts val="2600"/>
              <a:buFont typeface="Noto Sans Symbols"/>
              <a:buChar char="✔"/>
            </a:pPr>
            <a:r>
              <a:rPr lang="km-KH" sz="2200" b="0" i="0" u="none" strike="noStrike" cap="none" dirty="0">
                <a:solidFill>
                  <a:srgbClr val="0C3B5D"/>
                </a:solidFill>
                <a:latin typeface="Calibri"/>
                <a:ea typeface="Calibri"/>
                <a:cs typeface="Calibri"/>
                <a:sym typeface="Calibri"/>
              </a:rPr>
              <a:t>ទិដ្ឋភាពទូទៅនៃ JobQuest (JQ)</a:t>
            </a:r>
          </a:p>
          <a:p>
            <a:pPr marL="742950" marR="0" lvl="0" indent="-2857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C3B5D"/>
              </a:buClr>
              <a:buSzPts val="2600"/>
              <a:buFont typeface="Noto Sans Symbols"/>
              <a:buChar char="✔"/>
            </a:pPr>
            <a:r>
              <a:rPr lang="km-KH" sz="2200" b="0" i="0" u="none" strike="noStrike" cap="none" dirty="0">
                <a:solidFill>
                  <a:srgbClr val="0C3B5D"/>
                </a:solidFill>
                <a:latin typeface="Calibri"/>
                <a:ea typeface="Calibri"/>
                <a:cs typeface="Calibri"/>
                <a:sym typeface="Calibri"/>
              </a:rPr>
              <a:t>ការពន្យល់អំពីព័ត៌មានទីផ្សារការងារ (Explanation of Labor Market Information, LMI)</a:t>
            </a:r>
          </a:p>
          <a:p>
            <a:pPr marL="742950" marR="0" lvl="0" indent="-2857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C3B5D"/>
              </a:buClr>
              <a:buSzPts val="2600"/>
              <a:buFont typeface="Noto Sans Symbols"/>
              <a:buChar char="✔"/>
            </a:pPr>
            <a:r>
              <a:rPr lang="km-KH" sz="2200" b="0" i="0" u="none" strike="noStrike" cap="none" dirty="0">
                <a:solidFill>
                  <a:srgbClr val="0C3B5D"/>
                </a:solidFill>
                <a:latin typeface="Calibri"/>
                <a:ea typeface="Calibri"/>
                <a:cs typeface="Calibri"/>
                <a:sym typeface="Calibri"/>
              </a:rPr>
              <a:t>ការពន្យល់អំពីព័ត៌មានទីផ្សារការងារ</a:t>
            </a:r>
          </a:p>
          <a:p>
            <a:pPr marL="742950" marR="0" lvl="0" indent="-2857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C3B5D"/>
              </a:buClr>
              <a:buSzPts val="2600"/>
              <a:buFont typeface="Noto Sans Symbols"/>
              <a:buChar char="✔"/>
            </a:pPr>
            <a:r>
              <a:rPr lang="km-KH" sz="2200" b="0" i="0" u="none" strike="noStrike" cap="none" dirty="0">
                <a:solidFill>
                  <a:srgbClr val="0C3B5D"/>
                </a:solidFill>
                <a:latin typeface="Calibri"/>
                <a:ea typeface="Calibri"/>
                <a:cs typeface="Calibri"/>
                <a:sym typeface="Calibri"/>
              </a:rPr>
              <a:t>ពិនិត្យឡើងវិញពីរបៀបបំពេញកំណត់ហេតុស្វែងរកការងារ</a:t>
            </a:r>
          </a:p>
          <a:p>
            <a:pPr marL="742950" marR="0" lvl="0" indent="-2857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C3B5D"/>
              </a:buClr>
              <a:buSzPts val="2600"/>
              <a:buFont typeface="Noto Sans Symbols"/>
              <a:buChar char="✔"/>
            </a:pPr>
            <a:r>
              <a:rPr lang="km-KH" sz="2200" b="0" i="0" u="none" strike="noStrike" cap="none" dirty="0">
                <a:solidFill>
                  <a:srgbClr val="0C3B5D"/>
                </a:solidFill>
                <a:latin typeface="Calibri"/>
                <a:ea typeface="Calibri"/>
                <a:cs typeface="Calibri"/>
                <a:sym typeface="Calibri"/>
              </a:rPr>
              <a:t>ការពន្យលអំពីកម្រងសំណួរអំពីសិទ្ធិទទួល UI</a:t>
            </a:r>
          </a:p>
          <a:p>
            <a:pPr marL="742950" marR="0" lvl="0" indent="-2857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C3B5D"/>
              </a:buClr>
              <a:buSzPts val="2600"/>
              <a:buFont typeface="Noto Sans Symbols"/>
              <a:buChar char="✔"/>
            </a:pPr>
            <a:r>
              <a:rPr lang="km-KH" sz="2200" b="0" i="0" u="none" strike="noStrike" cap="none" dirty="0">
                <a:solidFill>
                  <a:srgbClr val="0C3B5D"/>
                </a:solidFill>
                <a:latin typeface="Calibri"/>
                <a:ea typeface="Calibri"/>
                <a:cs typeface="Calibri"/>
                <a:sym typeface="Calibri"/>
              </a:rPr>
              <a:t>ការរំពឹងទុកសម្រាប់កិច្ចប្រជុំពិនិត្យ RESEA ដំបូងមួយទល់</a:t>
            </a:r>
            <a:r>
              <a:rPr lang="km-KH" sz="2600" b="0" i="0" u="none" strike="noStrike" cap="none" dirty="0">
                <a:solidFill>
                  <a:srgbClr val="0C3B5D"/>
                </a:solidFill>
                <a:latin typeface="Calibri"/>
                <a:ea typeface="Calibri"/>
                <a:cs typeface="Calibri"/>
                <a:sym typeface="Calibri"/>
              </a:rPr>
              <a:t>មួយ</a:t>
            </a:r>
          </a:p>
          <a:p>
            <a:pPr marL="742950" marR="0" lvl="0" indent="-2857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C3B5D"/>
              </a:buClr>
              <a:buSzPts val="2600"/>
              <a:buFont typeface="Noto Sans Symbols"/>
              <a:buChar char="✔"/>
            </a:pPr>
            <a:r>
              <a:rPr lang="km-KH" sz="2200" b="0" i="0" u="none" strike="noStrike" cap="none" dirty="0">
                <a:solidFill>
                  <a:srgbClr val="0C3B5D"/>
                </a:solidFill>
                <a:latin typeface="Calibri"/>
                <a:ea typeface="Calibri"/>
                <a:cs typeface="Calibri"/>
                <a:sym typeface="Calibri"/>
              </a:rPr>
              <a:t>ការរំពឹងទុកសម្រាប់ការប្រជុំត្រួតពិនិត្យ RESEA</a:t>
            </a:r>
          </a:p>
          <a:p>
            <a:pPr marL="388620" marR="0" lvl="0" indent="-63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600"/>
              <a:buFont typeface="Arial"/>
              <a:buNone/>
            </a:pPr>
            <a:endParaRPr sz="2600" b="0" i="0" u="none" strike="noStrike" cap="none" dirty="0">
              <a:solidFill>
                <a:schemeClr val="accent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1717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600"/>
              <a:buFont typeface="Arial"/>
              <a:buNone/>
            </a:pPr>
            <a:endParaRPr sz="2600" b="0" i="0" u="none" strike="noStrike" cap="none" dirty="0">
              <a:solidFill>
                <a:schemeClr val="accent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88620" marR="0" lvl="0" indent="-31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200"/>
              <a:buFont typeface="Arial"/>
              <a:buNone/>
            </a:pPr>
            <a:endParaRPr sz="2200" b="0" i="0" u="none" strike="noStrike" cap="none" dirty="0">
              <a:solidFill>
                <a:schemeClr val="accent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607820" marR="0" lvl="3" indent="-571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Arial"/>
              <a:buNone/>
            </a:pPr>
            <a:endParaRPr sz="1800" b="0" i="0" u="none" strike="noStrike" cap="none" dirty="0">
              <a:solidFill>
                <a:schemeClr val="accent2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979420" marR="0" lvl="6" indent="-1079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000"/>
              <a:buFont typeface="Arial"/>
              <a:buNone/>
            </a:pPr>
            <a:endParaRPr sz="1000" b="0" i="0" u="none" strike="noStrike" cap="none" dirty="0">
              <a:solidFill>
                <a:schemeClr val="accent2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88620" marR="0" lvl="0" indent="-31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200"/>
              <a:buFont typeface="Arial"/>
              <a:buNone/>
            </a:pPr>
            <a:endParaRPr sz="2200" b="0" i="0" u="none" strike="noStrike" cap="none" dirty="0">
              <a:solidFill>
                <a:schemeClr val="accent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7" name="Google Shape;147;p4"/>
          <p:cNvSpPr txBox="1"/>
          <p:nvPr/>
        </p:nvSpPr>
        <p:spPr>
          <a:xfrm>
            <a:off x="270162" y="202488"/>
            <a:ext cx="8763000" cy="76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lang="km-KH" sz="3600" b="1" i="0" u="none" strike="noStrike" cap="none" dirty="0">
                <a:solidFill>
                  <a:schemeClr val="lt1"/>
                </a:solidFill>
                <a:latin typeface="Khmer UI" panose="020B0502040204020203" pitchFamily="34" charset="0"/>
                <a:ea typeface="Calibri"/>
                <a:cs typeface="Khmer UI" panose="020B0502040204020203" pitchFamily="34" charset="0"/>
                <a:sym typeface="Calibri"/>
              </a:rPr>
              <a:t>កិច្ចប្រជុំ RESEA ដំបូង</a:t>
            </a:r>
          </a:p>
        </p:txBody>
      </p:sp>
      <p:pic>
        <p:nvPicPr>
          <p:cNvPr id="148" name="Google Shape;148;p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887150" y="3219300"/>
            <a:ext cx="1809750" cy="1438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p6"/>
          <p:cNvSpPr txBox="1">
            <a:spLocks noGrp="1"/>
          </p:cNvSpPr>
          <p:nvPr>
            <p:ph type="title"/>
          </p:nvPr>
        </p:nvSpPr>
        <p:spPr>
          <a:xfrm>
            <a:off x="1651820" y="131744"/>
            <a:ext cx="6179574" cy="9543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Font typeface="Calibri"/>
              <a:buNone/>
            </a:pPr>
            <a:r>
              <a:rPr lang="km-KH" b="1" dirty="0">
                <a:latin typeface="Khmer UI" panose="020B0502040204020203" pitchFamily="34" charset="0"/>
                <a:cs typeface="Khmer UI" panose="020B0502040204020203" pitchFamily="34" charset="0"/>
              </a:rPr>
              <a:t>ការវាយតម្លៃតម្រូវការបុគ្គល</a:t>
            </a:r>
          </a:p>
        </p:txBody>
      </p:sp>
      <p:sp>
        <p:nvSpPr>
          <p:cNvPr id="154" name="Google Shape;154;p6"/>
          <p:cNvSpPr txBox="1"/>
          <p:nvPr/>
        </p:nvSpPr>
        <p:spPr>
          <a:xfrm>
            <a:off x="668063" y="1726900"/>
            <a:ext cx="8147100" cy="407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</a:pPr>
            <a:r>
              <a:rPr lang="km-KH" sz="2600" b="0" i="0" u="none" strike="noStrike" cap="none" dirty="0">
                <a:solidFill>
                  <a:srgbClr val="0C3B5D"/>
                </a:solidFill>
                <a:latin typeface="Khmer UI" panose="020B0502040204020203" pitchFamily="34" charset="0"/>
                <a:ea typeface="Calibri"/>
                <a:cs typeface="Khmer UI" panose="020B0502040204020203" pitchFamily="34" charset="0"/>
                <a:sym typeface="Calibri"/>
              </a:rPr>
              <a:t>ការវាយតម្លៃតម្រូវការបុគ្គល (Individual Need Assessment, INA) ជួយ​អ្នក​ក្នុង​ការកំណត់​អត្តសញ្ញាណ​តម្រូវការ​ជាក់លាក់​របស់​អ្នក​ដូច​ជា៖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600"/>
              <a:buFont typeface="Arial"/>
              <a:buNone/>
            </a:pPr>
            <a:r>
              <a:rPr lang="km-KH" sz="2600" b="0" i="0" u="none" strike="noStrike" cap="none" dirty="0">
                <a:solidFill>
                  <a:srgbClr val="0C3B5D"/>
                </a:solidFill>
                <a:latin typeface="Khmer UI" panose="020B0502040204020203" pitchFamily="34" charset="0"/>
                <a:ea typeface="Calibri"/>
                <a:cs typeface="Khmer UI" panose="020B0502040204020203" pitchFamily="34" charset="0"/>
                <a:sym typeface="Calibri"/>
              </a:rPr>
              <a:t> </a:t>
            </a:r>
          </a:p>
          <a:p>
            <a:pPr marL="457200" marR="0" lvl="0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C3B5D"/>
              </a:buClr>
              <a:buSzPts val="2600"/>
              <a:buFont typeface="Calibri"/>
              <a:buAutoNum type="arabicPeriod"/>
            </a:pPr>
            <a:r>
              <a:rPr lang="km-KH" sz="2600" b="0" i="0" u="none" strike="noStrike" cap="none" dirty="0">
                <a:solidFill>
                  <a:srgbClr val="0C3B5D"/>
                </a:solidFill>
                <a:latin typeface="Khmer UI" panose="020B0502040204020203" pitchFamily="34" charset="0"/>
                <a:ea typeface="Calibri"/>
                <a:cs typeface="Khmer UI" panose="020B0502040204020203" pitchFamily="34" charset="0"/>
                <a:sym typeface="Calibri"/>
              </a:rPr>
              <a:t>គោដៅធ្វើការម្តងទៀត</a:t>
            </a:r>
          </a:p>
          <a:p>
            <a:pPr marL="457200" marR="0" lvl="0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C3B5D"/>
              </a:buClr>
              <a:buSzPts val="2600"/>
              <a:buFont typeface="Calibri"/>
              <a:buAutoNum type="arabicPeriod"/>
            </a:pPr>
            <a:r>
              <a:rPr lang="km-KH" sz="2600" b="0" i="0" u="none" strike="noStrike" cap="none" dirty="0">
                <a:solidFill>
                  <a:srgbClr val="0C3B5D"/>
                </a:solidFill>
                <a:latin typeface="Khmer UI" panose="020B0502040204020203" pitchFamily="34" charset="0"/>
                <a:ea typeface="Calibri"/>
                <a:cs typeface="Khmer UI" panose="020B0502040204020203" pitchFamily="34" charset="0"/>
                <a:sym typeface="Calibri"/>
              </a:rPr>
              <a:t>សេវាកម្មលក្ខណៈពិសេស</a:t>
            </a:r>
          </a:p>
          <a:p>
            <a:pPr marL="63500"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C3B5D"/>
              </a:buClr>
              <a:buSzPts val="2600"/>
            </a:pPr>
            <a:r>
              <a:rPr lang="km-KH" sz="2600" dirty="0">
                <a:solidFill>
                  <a:srgbClr val="0C3B5D"/>
                </a:solidFill>
                <a:latin typeface="Khmer UI" panose="020B0502040204020203" pitchFamily="34" charset="0"/>
                <a:ea typeface="Calibri"/>
                <a:cs typeface="Khmer UI" panose="020B0502040204020203" pitchFamily="34" charset="0"/>
                <a:sym typeface="Calibri"/>
              </a:rPr>
              <a:t>	*យុវវ័យ​និង យុវមជ្ឈិមវ័យ</a:t>
            </a:r>
          </a:p>
          <a:p>
            <a:pPr marL="63500"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C3B5D"/>
              </a:buClr>
              <a:buSzPts val="2600"/>
            </a:pPr>
            <a:r>
              <a:rPr lang="km-KH" sz="2600" b="0" i="0" u="none" strike="noStrike" cap="none" dirty="0">
                <a:solidFill>
                  <a:srgbClr val="0C3B5D"/>
                </a:solidFill>
                <a:latin typeface="Khmer UI" panose="020B0502040204020203" pitchFamily="34" charset="0"/>
                <a:ea typeface="Calibri"/>
                <a:cs typeface="Khmer UI" panose="020B0502040204020203" pitchFamily="34" charset="0"/>
                <a:sym typeface="Calibri"/>
              </a:rPr>
              <a:t>	*អតីតយុទ្ធជន</a:t>
            </a:r>
          </a:p>
          <a:p>
            <a:pPr marL="63500"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C3B5D"/>
              </a:buClr>
              <a:buSzPts val="2600"/>
            </a:pPr>
            <a:r>
              <a:rPr lang="km-KH" sz="2600" b="0" i="0" u="none" strike="noStrike" cap="none" dirty="0">
                <a:solidFill>
                  <a:srgbClr val="002060"/>
                </a:solidFill>
                <a:latin typeface="Khmer UI" panose="020B0502040204020203" pitchFamily="34" charset="0"/>
                <a:ea typeface="Calibri"/>
                <a:cs typeface="Khmer UI" panose="020B0502040204020203" pitchFamily="34" charset="0"/>
                <a:sym typeface="Calibri"/>
              </a:rPr>
              <a:t>3. ឱកាសបណ្តុះបណ្តាលសក្តានុពល</a:t>
            </a:r>
          </a:p>
          <a:p>
            <a:pPr marL="63500"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C3B5D"/>
              </a:buClr>
              <a:buSzPts val="2600"/>
            </a:pPr>
            <a:r>
              <a:rPr lang="km-KH" sz="2600" b="0" i="0" u="none" strike="noStrike" cap="none" dirty="0">
                <a:solidFill>
                  <a:srgbClr val="002060"/>
                </a:solidFill>
                <a:latin typeface="Khmer UI" panose="020B0502040204020203" pitchFamily="34" charset="0"/>
                <a:ea typeface="Calibri"/>
                <a:cs typeface="Khmer UI" panose="020B0502040204020203" pitchFamily="34" charset="0"/>
                <a:sym typeface="Calibri"/>
              </a:rPr>
              <a:t>4. </a:t>
            </a:r>
            <a:r>
              <a:rPr lang="km-KH" sz="2600" b="0" i="0" u="none" strike="noStrike" cap="none" dirty="0">
                <a:latin typeface="Khmer UI" panose="020B0502040204020203" pitchFamily="34" charset="0"/>
                <a:ea typeface="Calibri"/>
                <a:cs typeface="Khmer UI" panose="020B0502040204020203" pitchFamily="34" charset="0"/>
                <a:sym typeface="Calibri"/>
              </a:rPr>
              <a:t>ការបញ្ជូនទៅកាន់ដៃគូនិងធនធានសហគមន៍</a:t>
            </a:r>
          </a:p>
          <a:p>
            <a:pPr marL="1607820" marR="0" lvl="3" indent="-571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Arial"/>
              <a:buNone/>
            </a:pPr>
            <a:endParaRPr sz="1800" b="0" i="0" u="none" strike="noStrike" cap="none" dirty="0">
              <a:solidFill>
                <a:schemeClr val="accent2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979420" marR="0" lvl="6" indent="-1079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000"/>
              <a:buFont typeface="Arial"/>
              <a:buNone/>
            </a:pPr>
            <a:endParaRPr sz="1000" b="0" i="0" u="none" strike="noStrike" cap="none" dirty="0">
              <a:solidFill>
                <a:schemeClr val="accent2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88620" marR="0" lvl="0" indent="-31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200"/>
              <a:buFont typeface="Arial"/>
              <a:buNone/>
            </a:pPr>
            <a:endParaRPr sz="2200" b="0" i="0" u="none" strike="noStrike" cap="none" dirty="0">
              <a:solidFill>
                <a:schemeClr val="accent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55" name="Google Shape;155;p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094310" y="2708692"/>
            <a:ext cx="2532107" cy="201625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p7"/>
          <p:cNvSpPr txBox="1">
            <a:spLocks noGrp="1"/>
          </p:cNvSpPr>
          <p:nvPr>
            <p:ph type="title"/>
          </p:nvPr>
        </p:nvSpPr>
        <p:spPr>
          <a:xfrm>
            <a:off x="342900" y="76200"/>
            <a:ext cx="8001000" cy="111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B85808"/>
              </a:buClr>
              <a:buSzPts val="3600"/>
              <a:buFont typeface="Calibri"/>
              <a:buNone/>
            </a:pPr>
            <a:r>
              <a:rPr lang="km-KH" sz="3600" b="1" dirty="0">
                <a:solidFill>
                  <a:schemeClr val="lt1"/>
                </a:solidFill>
              </a:rPr>
              <a:t>  </a:t>
            </a:r>
            <a:r>
              <a:rPr lang="km-KH" sz="3200" b="1" dirty="0">
                <a:solidFill>
                  <a:schemeClr val="lt1"/>
                </a:solidFill>
                <a:latin typeface="Khmer UI" panose="020B0502040204020203" pitchFamily="34" charset="0"/>
                <a:cs typeface="Khmer UI" panose="020B0502040204020203" pitchFamily="34" charset="0"/>
              </a:rPr>
              <a:t>ការណែនាំអំពីសេវាកម្មផ្តល់ការងារម្តងទៀត </a:t>
            </a:r>
          </a:p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B85808"/>
              </a:buClr>
              <a:buSzPts val="3600"/>
              <a:buFont typeface="Calibri"/>
              <a:buNone/>
            </a:pPr>
            <a:r>
              <a:rPr lang="km-KH" sz="3200" b="1" dirty="0">
                <a:solidFill>
                  <a:schemeClr val="lt1"/>
                </a:solidFill>
                <a:latin typeface="Khmer UI" panose="020B0502040204020203" pitchFamily="34" charset="0"/>
                <a:cs typeface="Khmer UI" panose="020B0502040204020203" pitchFamily="34" charset="0"/>
              </a:rPr>
              <a:t>ផែនការសកម្មភាពអាជីព (Career Action Plan, CAP)</a:t>
            </a:r>
          </a:p>
        </p:txBody>
      </p:sp>
      <p:sp>
        <p:nvSpPr>
          <p:cNvPr id="162" name="Google Shape;162;p7"/>
          <p:cNvSpPr txBox="1"/>
          <p:nvPr/>
        </p:nvSpPr>
        <p:spPr>
          <a:xfrm>
            <a:off x="250725" y="1645250"/>
            <a:ext cx="8331300" cy="30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</a:pPr>
            <a:r>
              <a:rPr lang="km-KH" sz="2600" b="0" i="0" u="none" strike="noStrike" cap="none" dirty="0">
                <a:solidFill>
                  <a:srgbClr val="002060"/>
                </a:solidFill>
                <a:latin typeface="Khmer UI" panose="020B0502040204020203" pitchFamily="34" charset="0"/>
                <a:ea typeface="Calibri"/>
                <a:cs typeface="Khmer UI" panose="020B0502040204020203" pitchFamily="34" charset="0"/>
                <a:sym typeface="Calibri"/>
              </a:rPr>
              <a:t>ផែនការសកម្មភាពអាជីព (CAP) របស់ RESEA ជួយ​ដល់​អតិថិជន​ ក្នុងការរៀបចំផែនការស្វែងរកការងារ; ទាំងនេះ​អាច​រួមបញ្ចូលៈ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</a:pPr>
            <a:endParaRPr sz="2600" b="0" i="0" u="none" strike="noStrike" cap="none" dirty="0">
              <a:solidFill>
                <a:srgbClr val="002060"/>
              </a:solidFill>
              <a:latin typeface="Khmer UI" panose="020B0502040204020203" pitchFamily="34" charset="0"/>
              <a:ea typeface="Calibri"/>
              <a:cs typeface="Khmer UI" panose="020B0502040204020203" pitchFamily="34" charset="0"/>
              <a:sym typeface="Calibri"/>
            </a:endParaRPr>
          </a:p>
          <a:p>
            <a:pPr marL="520700" marR="0" lvl="0" indent="-457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2600"/>
              <a:buFont typeface="Arial" panose="020B0604020202020204" pitchFamily="34" charset="0"/>
              <a:buChar char="•"/>
            </a:pPr>
            <a:r>
              <a:rPr lang="km-KH" sz="2600" b="0" i="0" u="none" strike="noStrike" cap="none" dirty="0">
                <a:solidFill>
                  <a:srgbClr val="002060"/>
                </a:solidFill>
                <a:latin typeface="Khmer UI" panose="020B0502040204020203" pitchFamily="34" charset="0"/>
                <a:ea typeface="Calibri"/>
                <a:cs typeface="Khmer UI" panose="020B0502040204020203" pitchFamily="34" charset="0"/>
                <a:sym typeface="Calibri"/>
              </a:rPr>
              <a:t>អភិវឌ្ឈន៍ផែនការនៃសកម្មភាព​ដើម្បី​សម្រេច​គោលដៅ​ធ្វើការ​  </a:t>
            </a:r>
          </a:p>
          <a:p>
            <a:pPr marL="520700" marR="0" lvl="0" indent="-457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 panose="020B0604020202020204" pitchFamily="34" charset="0"/>
              <a:buChar char="•"/>
            </a:pPr>
            <a:r>
              <a:rPr lang="km-KH" sz="2600" b="0" i="0" u="none" strike="noStrike" cap="none" dirty="0">
                <a:solidFill>
                  <a:srgbClr val="002060"/>
                </a:solidFill>
                <a:latin typeface="Khmer UI" panose="020B0502040204020203" pitchFamily="34" charset="0"/>
                <a:ea typeface="Calibri"/>
                <a:cs typeface="Khmer UI" panose="020B0502040204020203" pitchFamily="34" charset="0"/>
                <a:sym typeface="Calibri"/>
              </a:rPr>
              <a:t>ធានា​បាន​នូវ​វឌ្ឍនភាព​ជោគជ័យ​និង​ការបញ្ចប់​ផែន​ការស្វែងរក​ការងារ​របស់​អ្នក </a:t>
            </a:r>
          </a:p>
        </p:txBody>
      </p:sp>
      <p:pic>
        <p:nvPicPr>
          <p:cNvPr id="163" name="Google Shape;163;p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979700" y="4453938"/>
            <a:ext cx="2186450" cy="1482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9" name="Google Shape;169;p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175028" y="1307805"/>
            <a:ext cx="5845203" cy="4831211"/>
          </a:xfrm>
          <a:prstGeom prst="rect">
            <a:avLst/>
          </a:prstGeom>
          <a:noFill/>
          <a:ln>
            <a:noFill/>
          </a:ln>
        </p:spPr>
      </p:pic>
      <p:sp>
        <p:nvSpPr>
          <p:cNvPr id="170" name="Google Shape;170;p3"/>
          <p:cNvSpPr/>
          <p:nvPr/>
        </p:nvSpPr>
        <p:spPr>
          <a:xfrm>
            <a:off x="7848600" y="2552700"/>
            <a:ext cx="1219200" cy="5334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  <a:path w="120000" h="120000" fill="none" extrusionOk="0">
                <a:moveTo>
                  <a:pt x="-2500" y="22500"/>
                </a:moveTo>
                <a:lnTo>
                  <a:pt x="-122158" y="-16020"/>
                </a:lnTo>
              </a:path>
            </a:pathLst>
          </a:custGeom>
          <a:solidFill>
            <a:schemeClr val="dk1"/>
          </a:solidFill>
          <a:ln w="254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km-KH" sz="1400" b="1" i="0" u="none" strike="noStrike" cap="none" dirty="0">
                <a:solidFill>
                  <a:schemeClr val="lt1"/>
                </a:solidFill>
                <a:latin typeface="Khmer UI" panose="020B0502040204020203" pitchFamily="34" charset="0"/>
                <a:cs typeface="Khmer UI" panose="020B0502040204020203" pitchFamily="34" charset="0"/>
                <a:sym typeface="Arial"/>
              </a:rPr>
              <a:t>ឡុកចូល</a:t>
            </a:r>
          </a:p>
        </p:txBody>
      </p:sp>
      <p:sp>
        <p:nvSpPr>
          <p:cNvPr id="171" name="Google Shape;171;p3"/>
          <p:cNvSpPr/>
          <p:nvPr/>
        </p:nvSpPr>
        <p:spPr>
          <a:xfrm>
            <a:off x="7785691" y="3619500"/>
            <a:ext cx="1295400" cy="5334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  <a:path w="120000" h="120000" fill="none" extrusionOk="0">
                <a:moveTo>
                  <a:pt x="715" y="27398"/>
                </a:moveTo>
                <a:lnTo>
                  <a:pt x="-92296" y="-65476"/>
                </a:lnTo>
              </a:path>
            </a:pathLst>
          </a:custGeom>
          <a:solidFill>
            <a:schemeClr val="dk1"/>
          </a:solidFill>
          <a:ln w="254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km-KH" sz="1200" b="1" i="0" u="none" strike="noStrike" cap="none" dirty="0">
                <a:solidFill>
                  <a:schemeClr val="lt1"/>
                </a:solidFill>
                <a:latin typeface="Khmer UI" panose="020B0502040204020203" pitchFamily="34" charset="0"/>
                <a:cs typeface="Khmer UI" panose="020B0502040204020203" pitchFamily="34" charset="0"/>
                <a:sym typeface="Arial"/>
              </a:rPr>
              <a:t>អ្នកប្រើប្រាស់លើកដំបូង</a:t>
            </a: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km-KH" sz="1200" b="1" i="0" u="none" strike="noStrike" cap="none" dirty="0">
                <a:solidFill>
                  <a:schemeClr val="lt1"/>
                </a:solidFill>
                <a:latin typeface="Khmer UI" panose="020B0502040204020203" pitchFamily="34" charset="0"/>
                <a:cs typeface="Khmer UI" panose="020B0502040204020203" pitchFamily="34" charset="0"/>
                <a:sym typeface="Arial"/>
              </a:rPr>
              <a:t>ការចុះឈ្មោះ</a:t>
            </a:r>
          </a:p>
        </p:txBody>
      </p:sp>
      <p:sp>
        <p:nvSpPr>
          <p:cNvPr id="172" name="Google Shape;172;p3"/>
          <p:cNvSpPr/>
          <p:nvPr/>
        </p:nvSpPr>
        <p:spPr>
          <a:xfrm>
            <a:off x="7654760" y="4457700"/>
            <a:ext cx="1447800" cy="762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  <a:path w="120000" h="120000" fill="none" extrusionOk="0">
                <a:moveTo>
                  <a:pt x="-977" y="29357"/>
                </a:moveTo>
                <a:lnTo>
                  <a:pt x="-206741" y="-100703"/>
                </a:lnTo>
              </a:path>
            </a:pathLst>
          </a:custGeom>
          <a:solidFill>
            <a:schemeClr val="dk1"/>
          </a:solidFill>
          <a:ln w="254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km-KH" sz="1200" b="1" i="0" u="none" strike="noStrike" cap="none" dirty="0">
                <a:solidFill>
                  <a:schemeClr val="lt1"/>
                </a:solidFill>
                <a:latin typeface="Khmer UI" panose="020B0502040204020203" pitchFamily="34" charset="0"/>
                <a:cs typeface="Khmer UI" panose="020B0502040204020203" pitchFamily="34" charset="0"/>
                <a:sym typeface="Arial"/>
              </a:rPr>
              <a:t>ការប្រកាសអំពីព្រឹត្តិការណ៍</a:t>
            </a:r>
          </a:p>
        </p:txBody>
      </p:sp>
      <p:sp>
        <p:nvSpPr>
          <p:cNvPr id="173" name="Google Shape;173;p3"/>
          <p:cNvSpPr/>
          <p:nvPr/>
        </p:nvSpPr>
        <p:spPr>
          <a:xfrm>
            <a:off x="31530" y="2362200"/>
            <a:ext cx="1066800" cy="14478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  <a:path w="120000" h="120000" fill="none" extrusionOk="0">
                <a:moveTo>
                  <a:pt x="65021" y="-2143"/>
                </a:moveTo>
                <a:lnTo>
                  <a:pt x="271032" y="-24271"/>
                </a:lnTo>
              </a:path>
            </a:pathLst>
          </a:custGeom>
          <a:solidFill>
            <a:schemeClr val="dk1"/>
          </a:solidFill>
          <a:ln w="254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km-KH" sz="1000" b="1" i="0" u="sng" strike="noStrike" cap="none" dirty="0">
                <a:solidFill>
                  <a:schemeClr val="lt1"/>
                </a:solidFill>
                <a:latin typeface="Khmer UI" panose="020B0502040204020203" pitchFamily="34" charset="0"/>
                <a:cs typeface="Khmer UI" panose="020B0502040204020203" pitchFamily="34" charset="0"/>
                <a:sym typeface="Arial"/>
              </a:rPr>
              <a:t>ស្វែងរក៖</a:t>
            </a:r>
            <a:r>
              <a:rPr lang="km-KH" sz="1000" b="1" i="0" u="none" strike="noStrike" cap="none" dirty="0">
                <a:solidFill>
                  <a:schemeClr val="lt1"/>
                </a:solidFill>
                <a:latin typeface="Khmer UI" panose="020B0502040204020203" pitchFamily="34" charset="0"/>
                <a:cs typeface="Khmer UI" panose="020B0502040204020203" pitchFamily="34" charset="0"/>
                <a:sym typeface="Arial"/>
              </a:rPr>
              <a:t> </a:t>
            </a:r>
          </a:p>
          <a:p>
            <a:pPr marL="0" marR="0" lvl="0" indent="-6985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•"/>
            </a:pPr>
            <a:r>
              <a:rPr lang="km-KH" sz="1000" b="1" i="0" u="none" strike="noStrike" cap="none" dirty="0">
                <a:solidFill>
                  <a:schemeClr val="lt1"/>
                </a:solidFill>
                <a:latin typeface="Khmer UI" panose="020B0502040204020203" pitchFamily="34" charset="0"/>
                <a:cs typeface="Khmer UI" panose="020B0502040204020203" pitchFamily="34" charset="0"/>
                <a:sym typeface="Arial"/>
              </a:rPr>
              <a:t>ការងារ</a:t>
            </a:r>
          </a:p>
          <a:p>
            <a:pPr marL="0" marR="0" lvl="0" indent="-6985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•"/>
            </a:pPr>
            <a:r>
              <a:rPr lang="km-KH" sz="1000" b="1" i="0" u="none" strike="noStrike" cap="none" dirty="0">
                <a:solidFill>
                  <a:schemeClr val="lt1"/>
                </a:solidFill>
                <a:latin typeface="Khmer UI" panose="020B0502040204020203" pitchFamily="34" charset="0"/>
                <a:cs typeface="Khmer UI" panose="020B0502040204020203" pitchFamily="34" charset="0"/>
                <a:sym typeface="Arial"/>
              </a:rPr>
              <a:t>សាលាបណ្តុះបណ្តាល</a:t>
            </a:r>
          </a:p>
          <a:p>
            <a:pPr marL="0" marR="0" lvl="0" indent="-6985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•"/>
            </a:pPr>
            <a:r>
              <a:rPr lang="km-KH" sz="1000" b="1" i="0" u="none" strike="noStrike" cap="none" dirty="0">
                <a:solidFill>
                  <a:schemeClr val="lt1"/>
                </a:solidFill>
                <a:latin typeface="Khmer UI" panose="020B0502040204020203" pitchFamily="34" charset="0"/>
                <a:cs typeface="Khmer UI" panose="020B0502040204020203" pitchFamily="34" charset="0"/>
                <a:sym typeface="Arial"/>
              </a:rPr>
              <a:t>ព្រឹត្តិការណ៍</a:t>
            </a: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sz="1000" b="1" i="0" u="none" strike="noStrike" cap="none" dirty="0">
              <a:solidFill>
                <a:schemeClr val="lt1"/>
              </a:solidFill>
              <a:latin typeface="Khmer UI" panose="020B0502040204020203" pitchFamily="34" charset="0"/>
              <a:cs typeface="Khmer UI" panose="020B0502040204020203" pitchFamily="34" charset="0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km-KH" sz="1000" b="1" i="0" u="sng" strike="noStrike" cap="none" dirty="0">
                <a:solidFill>
                  <a:schemeClr val="lt1"/>
                </a:solidFill>
                <a:latin typeface="Khmer UI" panose="020B0502040204020203" pitchFamily="34" charset="0"/>
                <a:cs typeface="Khmer UI" panose="020B0502040204020203" pitchFamily="34" charset="0"/>
                <a:sym typeface="Arial"/>
              </a:rPr>
              <a:t>មានសិទ្ធិចំពោះ៖</a:t>
            </a: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km-KH" sz="1000" b="1" i="0" u="none" strike="noStrike" cap="none" dirty="0">
                <a:solidFill>
                  <a:schemeClr val="lt1"/>
                </a:solidFill>
                <a:latin typeface="Khmer UI" panose="020B0502040204020203" pitchFamily="34" charset="0"/>
                <a:cs typeface="Khmer UI" panose="020B0502040204020203" pitchFamily="34" charset="0"/>
                <a:sym typeface="Arial"/>
              </a:rPr>
              <a:t>Job Quest </a:t>
            </a:r>
            <a:r>
              <a:rPr lang="km-KH" sz="1100" b="1" i="0" u="none" strike="noStrike" cap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របស់ខ្ញុំ</a:t>
            </a:r>
          </a:p>
        </p:txBody>
      </p:sp>
      <p:sp>
        <p:nvSpPr>
          <p:cNvPr id="174" name="Google Shape;174;p3"/>
          <p:cNvSpPr txBox="1">
            <a:spLocks noGrp="1"/>
          </p:cNvSpPr>
          <p:nvPr>
            <p:ph type="title"/>
          </p:nvPr>
        </p:nvSpPr>
        <p:spPr>
          <a:xfrm>
            <a:off x="2642505" y="129103"/>
            <a:ext cx="3628104" cy="9543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000"/>
              <a:buFont typeface="Calibri"/>
              <a:buNone/>
            </a:pPr>
            <a:r>
              <a:rPr lang="km-KH" sz="4000" b="1" dirty="0"/>
              <a:t>JobQuest (JQ)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g8495aff0d0_2_0"/>
          <p:cNvSpPr txBox="1">
            <a:spLocks noGrp="1"/>
          </p:cNvSpPr>
          <p:nvPr>
            <p:ph type="title"/>
          </p:nvPr>
        </p:nvSpPr>
        <p:spPr>
          <a:xfrm>
            <a:off x="761600" y="103814"/>
            <a:ext cx="7131000" cy="95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km-KH" b="1" dirty="0">
                <a:latin typeface="Khmer UI" panose="020B0502040204020203" pitchFamily="34" charset="0"/>
                <a:cs typeface="Khmer UI" panose="020B0502040204020203" pitchFamily="34" charset="0"/>
              </a:rPr>
              <a:t>អត្ថប្រយោជន៍​ចំពោះ JobQuest</a:t>
            </a:r>
          </a:p>
        </p:txBody>
      </p:sp>
      <p:sp>
        <p:nvSpPr>
          <p:cNvPr id="181" name="Google Shape;181;g8495aff0d0_2_0"/>
          <p:cNvSpPr txBox="1">
            <a:spLocks noGrp="1"/>
          </p:cNvSpPr>
          <p:nvPr>
            <p:ph type="body" idx="1"/>
          </p:nvPr>
        </p:nvSpPr>
        <p:spPr>
          <a:xfrm>
            <a:off x="356175" y="1458385"/>
            <a:ext cx="8229600" cy="452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SzPts val="1800"/>
              <a:buNone/>
            </a:pPr>
            <a:r>
              <a:rPr lang="km-KH" sz="2400" dirty="0">
                <a:latin typeface="Khmer UI" panose="020B0502040204020203" pitchFamily="34" charset="0"/>
                <a:cs typeface="Khmer UI" panose="020B0502040204020203" pitchFamily="34" charset="0"/>
              </a:rPr>
              <a:t>អត្ថប្រយោជន៍​នៃការប្រើប្រាស់ JobQuest ក្នុងការស្វែងរក​ការងារ​របស់អ្នក​៖</a:t>
            </a:r>
          </a:p>
          <a:p>
            <a:pPr marL="457200" lvl="0" indent="-317500" algn="l" rtl="0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SzPts val="1400"/>
              <a:buChar char="●"/>
            </a:pPr>
            <a:r>
              <a:rPr lang="km-KH" sz="2400" dirty="0">
                <a:latin typeface="Khmer UI" panose="020B0502040204020203" pitchFamily="34" charset="0"/>
                <a:cs typeface="Khmer UI" panose="020B0502040204020203" pitchFamily="34" charset="0"/>
              </a:rPr>
              <a:t>ផ្គូផ្គងនឹងជំនាញ</a:t>
            </a:r>
          </a:p>
          <a:p>
            <a:pPr marL="45720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km-KH" sz="2400" dirty="0">
                <a:latin typeface="Khmer UI" panose="020B0502040204020203" pitchFamily="34" charset="0"/>
                <a:cs typeface="Khmer UI" panose="020B0502040204020203" pitchFamily="34" charset="0"/>
              </a:rPr>
              <a:t>ផ្គូផ្គងនឹងការងារ</a:t>
            </a:r>
          </a:p>
          <a:p>
            <a:pPr marL="45720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km-KH" sz="2400" dirty="0">
                <a:latin typeface="Khmer UI" panose="020B0502040204020203" pitchFamily="34" charset="0"/>
                <a:cs typeface="Khmer UI" panose="020B0502040204020203" pitchFamily="34" charset="0"/>
              </a:rPr>
              <a:t>តម្លើងប្រវត្តការងារ</a:t>
            </a:r>
          </a:p>
          <a:p>
            <a:pPr marL="45720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km-KH" sz="2400" dirty="0">
                <a:latin typeface="Khmer UI" panose="020B0502040204020203" pitchFamily="34" charset="0"/>
                <a:cs typeface="Khmer UI" panose="020B0502040204020203" pitchFamily="34" charset="0"/>
              </a:rPr>
              <a:t>ប្រវត្តការងារ</a:t>
            </a:r>
          </a:p>
          <a:p>
            <a:pPr marL="45720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km-KH" sz="2400" dirty="0">
                <a:solidFill>
                  <a:srgbClr val="002060"/>
                </a:solidFill>
                <a:latin typeface="Khmer UI" panose="020B0502040204020203" pitchFamily="34" charset="0"/>
                <a:cs typeface="Khmer UI" panose="020B0502040204020203" pitchFamily="34" charset="0"/>
              </a:rPr>
              <a:t>កម្មវិធីស្វែងរកការងារ</a:t>
            </a:r>
          </a:p>
          <a:p>
            <a:pPr marL="45720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km-KH" sz="2400" dirty="0">
                <a:latin typeface="Khmer UI" panose="020B0502040204020203" pitchFamily="34" charset="0"/>
                <a:cs typeface="Khmer UI" panose="020B0502040204020203" pitchFamily="34" charset="0"/>
              </a:rPr>
              <a:t>ការជ្រើសរើសនិយោជិក</a:t>
            </a:r>
          </a:p>
          <a:p>
            <a:pPr marL="45720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km-KH" sz="2400" dirty="0">
                <a:latin typeface="Khmer UI" panose="020B0502040204020203" pitchFamily="34" charset="0"/>
                <a:cs typeface="Khmer UI" panose="020B0502040204020203" pitchFamily="34" charset="0"/>
              </a:rPr>
              <a:t>កំណត់​ទីតាំង​ព្រឹត្តិការណ៍​ដូច​ជា​ពិព័រណ៍​ការងារ</a:t>
            </a:r>
          </a:p>
          <a:p>
            <a:pPr marL="45720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km-KH" sz="2400" dirty="0">
                <a:latin typeface="Khmer UI" panose="020B0502040204020203" pitchFamily="34" charset="0"/>
                <a:cs typeface="Khmer UI" panose="020B0502040204020203" pitchFamily="34" charset="0"/>
              </a:rPr>
              <a:t>ការងារពណ៌ខៀវខ្ចី</a:t>
            </a:r>
          </a:p>
          <a:p>
            <a:pPr marL="45720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endParaRPr dirty="0"/>
          </a:p>
        </p:txBody>
      </p:sp>
      <p:pic>
        <p:nvPicPr>
          <p:cNvPr id="182" name="Google Shape;182;g8495aff0d0_2_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618475" y="2599674"/>
            <a:ext cx="3169350" cy="2829125"/>
          </a:xfrm>
          <a:prstGeom prst="rect">
            <a:avLst/>
          </a:prstGeom>
          <a:noFill/>
          <a:ln>
            <a:solidFill>
              <a:schemeClr val="accent6">
                <a:lumMod val="95000"/>
                <a:lumOff val="5000"/>
              </a:schemeClr>
            </a:solidFill>
          </a:ln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B44BE147-30E9-4CA0-B0CF-11CAA9FBB091}"/>
              </a:ext>
            </a:extLst>
          </p:cNvPr>
          <p:cNvSpPr txBox="1"/>
          <p:nvPr/>
        </p:nvSpPr>
        <p:spPr>
          <a:xfrm>
            <a:off x="6541477" y="3845169"/>
            <a:ext cx="1175277" cy="375552"/>
          </a:xfrm>
          <a:prstGeom prst="rect">
            <a:avLst/>
          </a:prstGeom>
          <a:solidFill>
            <a:schemeClr val="bg1"/>
          </a:solidFill>
          <a:ln>
            <a:solidFill>
              <a:srgbClr val="FF6600"/>
            </a:solidFill>
          </a:ln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km-KH" dirty="0"/>
              <a:t> អាជីព                 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BD45732-6889-4F86-B8CB-610C4DB58851}"/>
              </a:ext>
            </a:extLst>
          </p:cNvPr>
          <p:cNvSpPr txBox="1"/>
          <p:nvPr/>
        </p:nvSpPr>
        <p:spPr>
          <a:xfrm>
            <a:off x="6412523" y="2662674"/>
            <a:ext cx="1433184" cy="375552"/>
          </a:xfrm>
          <a:prstGeom prst="rect">
            <a:avLst/>
          </a:prstGeom>
          <a:solidFill>
            <a:srgbClr val="FF6600"/>
          </a:solidFill>
          <a:ln>
            <a:solidFill>
              <a:schemeClr val="accent6"/>
            </a:solidFill>
          </a:ln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km-KH" dirty="0">
                <a:ln>
                  <a:solidFill>
                    <a:schemeClr val="accent1"/>
                  </a:solidFill>
                </a:ln>
                <a:solidFill>
                  <a:schemeClr val="bg1"/>
                </a:solidFill>
                <a:latin typeface="Khmer UI" panose="020B0502040204020203" pitchFamily="34" charset="0"/>
                <a:cs typeface="Khmer UI" panose="020B0502040204020203" pitchFamily="34" charset="0"/>
              </a:rPr>
              <a:t>បទពិសោធន៍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381503E7-C4A9-40DB-9D37-4A2CE60B434E}"/>
              </a:ext>
            </a:extLst>
          </p:cNvPr>
          <p:cNvSpPr txBox="1"/>
          <p:nvPr/>
        </p:nvSpPr>
        <p:spPr>
          <a:xfrm>
            <a:off x="7409326" y="4493121"/>
            <a:ext cx="1433184" cy="375552"/>
          </a:xfrm>
          <a:prstGeom prst="rect">
            <a:avLst/>
          </a:prstGeom>
          <a:solidFill>
            <a:srgbClr val="FF6600"/>
          </a:solidFill>
          <a:ln>
            <a:solidFill>
              <a:schemeClr val="accent6">
                <a:lumMod val="95000"/>
                <a:lumOff val="5000"/>
              </a:schemeClr>
            </a:solidFill>
          </a:ln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km-KH" dirty="0">
                <a:solidFill>
                  <a:schemeClr val="bg1"/>
                </a:solidFill>
              </a:rPr>
              <a:t>តម្លៃ 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9A0234C0-0C9D-4D16-9204-19783450097E}"/>
              </a:ext>
            </a:extLst>
          </p:cNvPr>
          <p:cNvSpPr txBox="1"/>
          <p:nvPr/>
        </p:nvSpPr>
        <p:spPr>
          <a:xfrm>
            <a:off x="7464010" y="3197217"/>
            <a:ext cx="1433184" cy="375552"/>
          </a:xfrm>
          <a:prstGeom prst="rect">
            <a:avLst/>
          </a:prstGeom>
          <a:solidFill>
            <a:srgbClr val="FF6600"/>
          </a:solidFill>
          <a:ln>
            <a:solidFill>
              <a:schemeClr val="accent6">
                <a:lumMod val="95000"/>
                <a:lumOff val="5000"/>
              </a:schemeClr>
            </a:solidFill>
          </a:ln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km-KH" u="sng" dirty="0">
                <a:solidFill>
                  <a:schemeClr val="bg1"/>
                </a:solidFill>
                <a:latin typeface="Khmer UI" panose="020B0502040204020203" pitchFamily="34" charset="0"/>
                <a:cs typeface="Khmer UI" panose="020B0502040204020203" pitchFamily="34" charset="0"/>
              </a:rPr>
              <a:t>ចំណាប់អារម្មណ៍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3000FDEF-7F28-4D57-983E-617528418248}"/>
              </a:ext>
            </a:extLst>
          </p:cNvPr>
          <p:cNvSpPr txBox="1"/>
          <p:nvPr/>
        </p:nvSpPr>
        <p:spPr>
          <a:xfrm>
            <a:off x="5263661" y="4503040"/>
            <a:ext cx="1433184" cy="375552"/>
          </a:xfrm>
          <a:prstGeom prst="rect">
            <a:avLst/>
          </a:prstGeom>
          <a:solidFill>
            <a:srgbClr val="FF6600"/>
          </a:solidFill>
          <a:ln>
            <a:solidFill>
              <a:schemeClr val="accent6">
                <a:lumMod val="95000"/>
                <a:lumOff val="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km-KH" dirty="0">
                <a:solidFill>
                  <a:schemeClr val="bg1"/>
                </a:solidFill>
                <a:latin typeface="Khmer UI" panose="020B0502040204020203" pitchFamily="34" charset="0"/>
                <a:cs typeface="Khmer UI" panose="020B0502040204020203" pitchFamily="34" charset="0"/>
              </a:rPr>
              <a:t>ជំនាញ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9BE11A94-BF47-456C-B899-EFC240F1346C}"/>
              </a:ext>
            </a:extLst>
          </p:cNvPr>
          <p:cNvSpPr txBox="1"/>
          <p:nvPr/>
        </p:nvSpPr>
        <p:spPr>
          <a:xfrm>
            <a:off x="5082089" y="3207863"/>
            <a:ext cx="1433184" cy="375552"/>
          </a:xfrm>
          <a:prstGeom prst="rect">
            <a:avLst/>
          </a:prstGeom>
          <a:solidFill>
            <a:srgbClr val="FF6600"/>
          </a:solidFill>
          <a:ln>
            <a:solidFill>
              <a:schemeClr val="accent6">
                <a:lumMod val="95000"/>
                <a:lumOff val="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km-KH" dirty="0">
                <a:solidFill>
                  <a:schemeClr val="bg1"/>
                </a:solidFill>
                <a:latin typeface="Khmer UI" panose="020B0502040204020203" pitchFamily="34" charset="0"/>
                <a:cs typeface="Khmer UI" panose="020B0502040204020203" pitchFamily="34" charset="0"/>
              </a:rPr>
              <a:t>គោលដៅ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MassHire">
      <a:dk1>
        <a:srgbClr val="009876"/>
      </a:dk1>
      <a:lt1>
        <a:srgbClr val="FFFFFF"/>
      </a:lt1>
      <a:dk2>
        <a:srgbClr val="032B4A"/>
      </a:dk2>
      <a:lt2>
        <a:srgbClr val="FDB525"/>
      </a:lt2>
      <a:accent1>
        <a:srgbClr val="D1D3D4"/>
      </a:accent1>
      <a:accent2>
        <a:srgbClr val="63BCE6"/>
      </a:accent2>
      <a:accent3>
        <a:srgbClr val="AF48B7"/>
      </a:accent3>
      <a:accent4>
        <a:srgbClr val="27C19F"/>
      </a:accent4>
      <a:accent5>
        <a:srgbClr val="436581"/>
      </a:accent5>
      <a:accent6>
        <a:srgbClr val="000000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763</TotalTime>
  <Words>1539</Words>
  <Application>Microsoft Office PowerPoint</Application>
  <PresentationFormat>On-screen Show (4:3)</PresentationFormat>
  <Paragraphs>173</Paragraphs>
  <Slides>18</Slides>
  <Notes>18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4" baseType="lpstr">
      <vt:lpstr>Arial</vt:lpstr>
      <vt:lpstr>Calibri</vt:lpstr>
      <vt:lpstr>Khmer UI</vt:lpstr>
      <vt:lpstr>Merriweather Sans</vt:lpstr>
      <vt:lpstr>Noto Sans Symbols</vt:lpstr>
      <vt:lpstr>Office Theme</vt:lpstr>
      <vt:lpstr>PowerPoint Presentation</vt:lpstr>
      <vt:lpstr>ការចូលរួមក្នុងកម្មវិធី RESEA</vt:lpstr>
      <vt:lpstr>ការចូលរួមកិច្ចប្រជុំ​ RESEA </vt:lpstr>
      <vt:lpstr>របៀបដែល​យើង​អាច​ជួយ​អ្នក​ឱ្យ​បន្ត​ទទួល​បាន​អត្ថប្រយោជន៍​ធានា​រ៉ាប់រងការអត់ការងារធ្វើ </vt:lpstr>
      <vt:lpstr>PowerPoint Presentation</vt:lpstr>
      <vt:lpstr>ការវាយតម្លៃតម្រូវការបុគ្គល</vt:lpstr>
      <vt:lpstr>  ការណែនាំអំពីសេវាកម្មផ្តល់ការងារម្តងទៀត  ផែនការសកម្មភាពអាជីព (Career Action Plan, CAP)</vt:lpstr>
      <vt:lpstr>JobQuest (JQ)</vt:lpstr>
      <vt:lpstr>អត្ថប្រយោជន៍​ចំពោះ JobQuest</vt:lpstr>
      <vt:lpstr>គោលដៃនៃការប្រើប្រាស់ ព័ត៌មានទីផ្សារការងារ (LMI)</vt:lpstr>
      <vt:lpstr>សំណួរដែល LMI ឆ្លើយ</vt:lpstr>
      <vt:lpstr>ប្រវត្តការងារ</vt:lpstr>
      <vt:lpstr>កំណត់សកម្មភាព ស្វែងរកការងារ</vt:lpstr>
      <vt:lpstr>កម្រងសំណួរវាយតម្លៃចំពោះ សិទ្ធិទទួល UI</vt:lpstr>
      <vt:lpstr>សកម្មភាពមជ្ឈមណ្ឌលអាជីព
សិក្ខាសាលា</vt:lpstr>
      <vt:lpstr>PowerPoint Presentation</vt:lpstr>
      <vt:lpstr>ដំណាក់ការ​បន្ទាប់៖ បន្ទាប់ពីការប្រជុំ RESEA ដំបូង</vt:lpstr>
      <vt:lpstr>សូមចាំថាការខកខានមិនបានបញ្ចប់កិច្ចប្រជុំ RESEA ទាំងពីរ​របស់​អ្នក​នឹង​ប៉ះពាល់​ដល់​អត្ថប្រយោជន៍​នៃ​ការអត់​ការងារ​របស់អ្នក!   បុគ្គលិក MassHire មានចិត្តរីករាយ​នឹងធ្វើការជាមួយ​អ្នក​!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Jill Pertuso</dc:creator>
  <cp:lastModifiedBy>Alejandra Lloveras</cp:lastModifiedBy>
  <cp:revision>82</cp:revision>
  <dcterms:created xsi:type="dcterms:W3CDTF">2018-04-17T17:15:10Z</dcterms:created>
  <dcterms:modified xsi:type="dcterms:W3CDTF">2020-07-08T18:08:47Z</dcterms:modified>
</cp:coreProperties>
</file>