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159" d="100"/>
          <a:sy n="159" d="100"/>
        </p:scale>
        <p:origin x="150" y="1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ko-K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ko-K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ko-KR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1114108" y="478469"/>
            <a:ext cx="70557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ko-KR" sz="44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재-취업 서비스 및 자격 평가(RESEA, </a:t>
            </a:r>
            <a:r>
              <a:rPr lang="ko-KR" sz="4400" b="1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Re-Employment</a:t>
            </a:r>
            <a:r>
              <a:rPr lang="ko-KR" sz="44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Services and </a:t>
            </a:r>
            <a:r>
              <a:rPr lang="ko-KR" sz="4400" b="1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Eligibility</a:t>
            </a:r>
            <a:r>
              <a:rPr lang="ko-KR" sz="44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ko-KR" sz="44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예비 교육에 오신 것을 환영합니다.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093375" y="124315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b="1" i="0" u="none" baseline="0" dirty="0"/>
              <a:t>노동 시장 정보(LMI)</a:t>
            </a:r>
            <a:r>
              <a:rPr lang="ko-KR" b="1" i="0" u="none" baseline="0" dirty="0" err="1"/>
              <a:t>를</a:t>
            </a:r>
            <a:r>
              <a:rPr lang="ko-KR" b="1" i="0" u="none" baseline="0" dirty="0"/>
              <a:t> 사용하는 목적</a:t>
            </a:r>
            <a:endParaRPr b="1" dirty="0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400" b="1" i="0" u="none" baseline="0"/>
              <a:t>LMI는 무엇입니까?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400" b="0" i="0" u="none" baseline="0"/>
              <a:t>LMI는 귀하의 직업이 일자리 시장 내에서 어디에 적합한지를 파악하기 위해 노동 시장을 조사한 정보입니다. 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ko-KR"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400" b="1" i="0" u="none" baseline="0"/>
              <a:t>내 일자리 찾기에서 왜 LMI를 사용합니까?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400" b="0" i="0" u="none" baseline="0"/>
              <a:t>LMI는 귀하가 더 나은, 더 정보에 입각한 결정을 내리도록 도움을 주는 질문에 답합니다.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400" b="0" i="0" u="none" baseline="0"/>
              <a:t>LMI는 귀하가 자신의 지식, 기량, 능력, 가치관 및 관심사를 평가하는 데 도움을 주어 구직 과정 내내 귀하에게 도움이 될 수 있습니다.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7862" y="5131467"/>
            <a:ext cx="1576137" cy="102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b="1" i="0" u="none" baseline="0"/>
              <a:t>LMI가 답하는 질문</a:t>
            </a:r>
            <a:endParaRPr b="1"/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ko-KR" sz="2400" b="1" i="0" u="none" baseline="0" dirty="0">
                <a:solidFill>
                  <a:srgbClr val="002060"/>
                </a:solidFill>
              </a:rPr>
              <a:t>노동 시장 정보(LMI)는 나의 구직 활동에 어떻게 도움이 될 수 있습니까?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5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>
                <a:solidFill>
                  <a:srgbClr val="002060"/>
                </a:solidFill>
              </a:rPr>
              <a:t>기량 및 봉급 정보를 알아낼 수 있습니다. </a:t>
            </a:r>
            <a:endParaRPr sz="24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>
                <a:solidFill>
                  <a:srgbClr val="002060"/>
                </a:solidFill>
              </a:rPr>
              <a:t>어떤 일자리가 성장하고 있는지 또는 쇠퇴하고 있는지 알 수 있습니다.</a:t>
            </a:r>
            <a:endParaRPr sz="24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>
                <a:solidFill>
                  <a:srgbClr val="002060"/>
                </a:solidFill>
              </a:rPr>
              <a:t>일자리에 필요한 지식, 기량 및 능력을 파악할 수 있습니다.</a:t>
            </a:r>
            <a:endParaRPr sz="24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>
                <a:solidFill>
                  <a:srgbClr val="002060"/>
                </a:solidFill>
              </a:rPr>
              <a:t>교육 프로그램을 찾을 수 있습니다.</a:t>
            </a:r>
            <a:endParaRPr sz="24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>
                <a:solidFill>
                  <a:srgbClr val="002060"/>
                </a:solidFill>
              </a:rPr>
              <a:t>이력서 작성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ko-KR" sz="2400" dirty="0">
              <a:solidFill>
                <a:srgbClr val="002060"/>
              </a:solidFill>
            </a:endParaRPr>
          </a:p>
          <a:p>
            <a:pPr marL="114300" indent="0" algn="l" rtl="0">
              <a:spcBef>
                <a:spcPts val="0"/>
              </a:spcBef>
              <a:buNone/>
            </a:pPr>
            <a:r>
              <a:rPr lang="ko-KR" sz="2400" b="1" i="0" u="none" baseline="0" dirty="0">
                <a:solidFill>
                  <a:schemeClr val="bg2"/>
                </a:solidFill>
              </a:rPr>
              <a:t>LMI 툴</a:t>
            </a:r>
            <a:r>
              <a:rPr lang="ko-KR" sz="2400" b="0" i="0" u="none" baseline="0" dirty="0">
                <a:solidFill>
                  <a:schemeClr val="bg2"/>
                </a:solidFill>
              </a:rPr>
              <a:t>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 err="1">
                <a:solidFill>
                  <a:schemeClr val="bg2"/>
                </a:solidFill>
              </a:rPr>
              <a:t>MassCIS</a:t>
            </a:r>
            <a:endParaRPr lang="ko-KR" sz="2400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-KR" sz="2400" b="0" i="0" u="none" baseline="0" dirty="0" err="1">
                <a:solidFill>
                  <a:schemeClr val="bg2"/>
                </a:solidFill>
              </a:rPr>
              <a:t>O</a:t>
            </a:r>
            <a:r>
              <a:rPr lang="ko-KR" sz="2400" b="0" i="0" u="none" baseline="0" dirty="0">
                <a:solidFill>
                  <a:schemeClr val="bg2"/>
                </a:solidFill>
              </a:rPr>
              <a:t>*Net</a:t>
            </a:r>
            <a:endParaRPr lang="ko-KR" sz="2400" dirty="0">
              <a:solidFill>
                <a:schemeClr val="bg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ko-KR" sz="24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213851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ko-KR" sz="4000" b="1" i="0" u="none" baseline="0"/>
              <a:t>이력서</a:t>
            </a:r>
            <a:endParaRPr sz="4000" b="1"/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686232" y="131744"/>
            <a:ext cx="5737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ko-KR" sz="3800" b="1" i="0" u="none" baseline="0"/>
              <a:t>구직 활동 일지</a:t>
            </a:r>
            <a:endParaRPr sz="3800" b="1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30753"/>
            <a:ext cx="791988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ko-KR" b="1" i="0" u="none" baseline="0"/>
              <a:t>실업보험 자격 평가 질문지</a:t>
            </a:r>
            <a:endParaRPr b="1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ko-KR" sz="3500" b="1" i="0" u="none" baseline="0" dirty="0">
                <a:solidFill>
                  <a:schemeClr val="lt1"/>
                </a:solidFill>
              </a:rPr>
              <a:t>진로 센터 활동 및 워크숍</a:t>
            </a:r>
            <a:endParaRPr sz="3500" b="1" dirty="0">
              <a:solidFill>
                <a:schemeClr val="lt1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o-KR" sz="2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이력서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이력서 작성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자기 소개서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o-KR" sz="2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평가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기량을 감별함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마이어스-브리그스 성격유형 검사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2535" y="3578883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o-KR" sz="2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구직</a:t>
            </a: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귀하의 구직 활동을 체계화함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지원자 추적 시스템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귀하의 셀프-마케팅 정점을 개발함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baseline="0">
                <a:solidFill>
                  <a:srgbClr val="002060"/>
                </a:solidFill>
              </a:rPr>
              <a:t>연령을 귀하에게 유리하게 사용함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35650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o-KR" sz="20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네트워킹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네트워킹 작업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회사 채용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일자리 박람회</a:t>
            </a: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7" y="4414776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ko-KR" sz="20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면접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면접에서 </a:t>
            </a:r>
            <a:r>
              <a:rPr lang="ko-KR" sz="20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평점을 받습니다.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전화 면접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o-KR" sz="20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봉급 협상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50822" y="288639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요약: 1대1 첫 RESEA 회의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036340"/>
            <a:ext cx="6802504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ko-KR" sz="2300" b="1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1대1 첫 RESEA 회의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strike="noStrike" cap="none" baseline="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r>
              <a:rPr lang="ko-KR" sz="23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등록을 완료한 가치를 검토합니다.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이력서를 검토함 또는 이력서 작성을 준비합니다.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실업보험 급여를 요청한 각개 주</a:t>
            </a:r>
            <a:r>
              <a:rPr lang="ko-KR" sz="2300" b="0" i="0" u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동안 작성한 구직 일지를 제출합니다.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노동 시장 정보(LMI) 워크시트를 검토합니다.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채울 수 있는 실업보험 자격 평가 질문지를 작성합니다.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진로 센터 활동 (임시 서비스) 일정을 잡습니다.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ko-KR" sz="2300" b="0" i="0" u="none" baseline="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RESEA 검토 회의 일정을 잡습니다.</a:t>
            </a:r>
            <a:endParaRPr sz="23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29" y="1472791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 rtl="0"/>
            <a:r>
              <a:rPr lang="ko-KR" b="1" i="0" u="none" baseline="0" dirty="0"/>
              <a:t>다음 단계: 첫 RESEA 회의 후</a:t>
            </a:r>
            <a:endParaRPr lang="ko-K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 rtl="0"/>
            <a:r>
              <a:rPr lang="ko-KR" sz="2700" b="0" i="0" u="none" baseline="0">
                <a:solidFill>
                  <a:srgbClr val="0C3B5D"/>
                </a:solidFill>
              </a:rPr>
              <a:t>RESEA 검토 회의에 참석합니다.</a:t>
            </a:r>
          </a:p>
          <a:p>
            <a:pPr algn="ctr" rtl="0"/>
            <a:r>
              <a:rPr lang="ko-KR" sz="2700" b="0" i="0" u="none" baseline="0">
                <a:solidFill>
                  <a:srgbClr val="0C3B5D"/>
                </a:solidFill>
                <a:sym typeface="Arial"/>
              </a:rPr>
              <a:t>우리가 귀하의 성공을 축하하고 우리의 데이터베이스를 업데이트할 수 있도록 귀하가 언제 취업하는지를 우리에게 알려주십시오!</a:t>
            </a:r>
            <a:endParaRPr lang="ko-KR" sz="2700" dirty="0">
              <a:solidFill>
                <a:srgbClr val="000000"/>
              </a:solidFill>
              <a:sym typeface="Arial"/>
            </a:endParaRPr>
          </a:p>
          <a:p>
            <a:pPr marL="114300" indent="0" algn="l" rtl="0">
              <a:buNone/>
            </a:pPr>
            <a:endParaRPr lang="ko-K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200" y="462700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ko-KR" sz="3400" b="0" i="0" u="none" baseline="0" dirty="0"/>
              <a:t>유념하십시오. 귀하가 2번의 RESEA 회의를 완료하지 않으면 귀하의 </a:t>
            </a:r>
            <a:r>
              <a:rPr lang="ko-KR" sz="3400" b="0" i="0" u="none" baseline="0" dirty="0">
                <a:solidFill>
                  <a:schemeClr val="lt1"/>
                </a:solidFill>
              </a:rPr>
              <a:t>실업 급여</a:t>
            </a:r>
            <a:r>
              <a:rPr lang="ko-KR" sz="3400" b="0" i="0" u="none" baseline="0" dirty="0"/>
              <a:t>에 영향을 미칩니다!</a:t>
            </a: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ko-KR" sz="3400" b="0" i="0" u="none" baseline="0" dirty="0" err="1">
                <a:solidFill>
                  <a:schemeClr val="lt1"/>
                </a:solidFill>
              </a:rPr>
              <a:t>MassHire</a:t>
            </a:r>
            <a:r>
              <a:rPr lang="ko-KR" sz="3400" b="0" i="0" u="none" baseline="0" dirty="0">
                <a:solidFill>
                  <a:schemeClr val="lt1"/>
                </a:solidFill>
              </a:rPr>
              <a:t> 직원은 귀하와 함께 일하기를 학수 </a:t>
            </a:r>
            <a:r>
              <a:rPr lang="ko-KR" sz="3400" b="0" i="1" u="none" baseline="0" dirty="0">
                <a:solidFill>
                  <a:schemeClr val="lt1"/>
                </a:solidFill>
              </a:rPr>
              <a:t>고대</a:t>
            </a:r>
            <a:r>
              <a:rPr lang="ko-KR" sz="3400" b="0" i="0" u="none" baseline="0" dirty="0">
                <a:solidFill>
                  <a:schemeClr val="lt1"/>
                </a:solidFill>
              </a:rPr>
              <a:t>하는 바입니다!</a:t>
            </a:r>
            <a:br>
              <a:rPr lang="ko-KR" sz="3400" dirty="0">
                <a:solidFill>
                  <a:schemeClr val="lt1"/>
                </a:solidFill>
              </a:rPr>
            </a:br>
            <a:endParaRPr sz="3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b="1" i="0" u="none" baseline="0" dirty="0"/>
              <a:t>RESEA 프로그램 참여하기</a:t>
            </a:r>
            <a:endParaRPr b="1" dirty="0"/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455037" y="1456514"/>
            <a:ext cx="8386326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000" b="1" i="0" u="none" baseline="0" dirty="0" err="1"/>
              <a:t>RESEA는</a:t>
            </a:r>
            <a:r>
              <a:rPr lang="ko-KR" sz="2000" b="1" i="0" u="none" baseline="0" dirty="0"/>
              <a:t> 무엇입니까?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000" b="0" i="0" u="none" baseline="0" dirty="0" err="1"/>
              <a:t>RESEA는</a:t>
            </a:r>
            <a:r>
              <a:rPr lang="ko-KR" sz="2000" b="0" i="0" u="none" baseline="0" dirty="0"/>
              <a:t> 구직자가 </a:t>
            </a:r>
            <a:r>
              <a:rPr lang="ko-KR" sz="2000" b="0" i="0" u="none" baseline="0" dirty="0" err="1"/>
              <a:t>MassHire</a:t>
            </a:r>
            <a:r>
              <a:rPr lang="ko-KR" sz="2000" b="0" i="0" u="none" baseline="0" dirty="0"/>
              <a:t> </a:t>
            </a:r>
            <a:r>
              <a:rPr lang="ko-KR" sz="2000" b="0" i="0" u="none" baseline="0" dirty="0" err="1"/>
              <a:t>Career</a:t>
            </a:r>
            <a:r>
              <a:rPr lang="ko-KR" sz="2000" b="0" i="0" u="none" baseline="0" dirty="0"/>
              <a:t> </a:t>
            </a:r>
            <a:r>
              <a:rPr lang="ko-KR" sz="2000" b="0" i="0" u="none" baseline="0" dirty="0" err="1"/>
              <a:t>Center</a:t>
            </a:r>
            <a:r>
              <a:rPr lang="ko-KR" sz="2000" b="0" i="0" u="none" baseline="0" dirty="0"/>
              <a:t> (매사추세츠주 채용 직업 센터) 직원과 함께 하는 </a:t>
            </a:r>
            <a:r>
              <a:rPr lang="ko-KR" sz="2000" b="0" i="0" u="none" baseline="0" dirty="0">
                <a:solidFill>
                  <a:srgbClr val="042B4A"/>
                </a:solidFill>
              </a:rPr>
              <a:t>재-취업 서비스 및 회의를 통해 구직 목표를 논의함으로써</a:t>
            </a:r>
            <a:r>
              <a:rPr lang="ko-KR" sz="2000" b="0" i="0" u="none" baseline="0" dirty="0"/>
              <a:t> 직장으로 더 빨리 복귀하도록 도움을 주는 연방 정부 프로그램입니다.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000" b="1" i="0" u="none" baseline="0" dirty="0"/>
              <a:t>누가 RESEA 프로그램에 참여하도록 선정됩니까?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2000" b="0" i="0" u="none" baseline="0" dirty="0"/>
              <a:t>실업 급여를 받는 구직자가 선정됩니다.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ko-KR" sz="2000" b="1" i="0" u="none" baseline="0" dirty="0"/>
              <a:t>RESEA 프로그램에 참여하도록 선정되는 이점은?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ko-KR" sz="2000" b="0" i="0" u="none" baseline="0" dirty="0"/>
              <a:t>귀하는 </a:t>
            </a:r>
            <a:r>
              <a:rPr lang="ko-KR" sz="2000" b="0" i="0" u="none" baseline="0" dirty="0" err="1"/>
              <a:t>MassHire</a:t>
            </a:r>
            <a:r>
              <a:rPr lang="ko-KR" sz="2000" b="0" i="0" u="none" baseline="0" dirty="0"/>
              <a:t> </a:t>
            </a:r>
            <a:r>
              <a:rPr lang="ko-KR" sz="2000" b="0" i="0" u="none" baseline="0" dirty="0" err="1"/>
              <a:t>Career</a:t>
            </a:r>
            <a:r>
              <a:rPr lang="ko-KR" sz="2000" b="0" i="0" u="none" baseline="0" dirty="0"/>
              <a:t> </a:t>
            </a:r>
            <a:r>
              <a:rPr lang="ko-KR" sz="2000" b="0" i="0" u="none" baseline="0" dirty="0" err="1"/>
              <a:t>Center</a:t>
            </a:r>
            <a:r>
              <a:rPr lang="ko-KR" sz="2000" b="0" i="0" u="none" baseline="0" dirty="0"/>
              <a:t> 시스템을 통해 재-취업 및 구직 서비스를 받기 위해 </a:t>
            </a:r>
            <a:r>
              <a:rPr lang="ko-KR" sz="2000" b="0" i="0" u="none" baseline="0" dirty="0" err="1"/>
              <a:t>RESEA를</a:t>
            </a:r>
            <a:r>
              <a:rPr lang="ko-KR" sz="2000" b="0" i="0" u="none" baseline="0" dirty="0"/>
              <a:t> 받도록 선정되었습니다.</a:t>
            </a:r>
            <a:r>
              <a:rPr lang="ko-KR" sz="2400" b="0" i="0" u="none" baseline="0" dirty="0"/>
              <a:t> </a:t>
            </a:r>
            <a:r>
              <a:rPr lang="ko-KR" sz="2000" b="0" i="0" u="none" baseline="0" dirty="0" err="1"/>
              <a:t>MassHire</a:t>
            </a:r>
            <a:r>
              <a:rPr lang="ko-KR" sz="2000" b="0" i="0" u="none" baseline="0" dirty="0"/>
              <a:t> 직원은 실업보험 급여를 계속 받기 위한 귀하의 실업보험 (UI) 자격 요건에 대해서도 귀하를 도울 것입니다.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ko-KR" sz="2400" b="0" i="0" u="none" baseline="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l" rtl="0">
              <a:buNone/>
              <a:defRPr/>
            </a:pPr>
            <a:endParaRPr lang="ko-KR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ko-KR" sz="1800" b="0" i="0" u="none" baseline="0">
                <a:solidFill>
                  <a:schemeClr val="bg2"/>
                </a:solidFill>
              </a:rPr>
              <a:t>2번의 RESEA 회의에 참석하지 않으면 귀하의 실업보험 급여에 영향을 미칠 수 있습니다.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ko-KR" sz="1800" b="0" i="0" u="none" baseline="0">
                <a:solidFill>
                  <a:schemeClr val="bg2"/>
                </a:solidFill>
              </a:rPr>
              <a:t>MassHire 직원이 귀하의 1대1 첫 RESEA 회의를 준비합니다.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ko-KR" sz="1600" b="0" i="0" u="none" baseline="0" dirty="0">
                <a:solidFill>
                  <a:schemeClr val="bg2"/>
                </a:solidFill>
              </a:rPr>
              <a:t>실업보험 급여를 계속 받기 위해 RESEA 회의 마감 일자 및 상세 내역에 대한 DUA (실업지원부) 통지서를 받습니다.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ko-KR" sz="1700" b="0" i="0" u="none" baseline="0">
                <a:solidFill>
                  <a:schemeClr val="bg2"/>
                </a:solidFill>
              </a:rPr>
              <a:t>3주 내에 첫 RESEA 회의에 참석합니다. </a:t>
            </a:r>
            <a:endParaRPr lang="ko-KR" sz="600" dirty="0">
              <a:solidFill>
                <a:schemeClr val="bg2"/>
              </a:solidFill>
            </a:endParaRPr>
          </a:p>
          <a:p>
            <a:pPr algn="ctr" rtl="0" eaLnBrk="1" hangingPunct="1">
              <a:defRPr/>
            </a:pPr>
            <a:r>
              <a:rPr lang="ko-KR" sz="600" b="0" i="0" u="none" baseline="0">
                <a:solidFill>
                  <a:schemeClr val="bg2"/>
                </a:solidFill>
              </a:rPr>
              <a:t>__________________________________</a:t>
            </a:r>
          </a:p>
          <a:p>
            <a:pPr algn="ctr" rtl="0" eaLnBrk="1" hangingPunct="1">
              <a:defRPr/>
            </a:pPr>
            <a:endParaRPr lang="ko-KR" sz="600" dirty="0">
              <a:solidFill>
                <a:schemeClr val="bg2"/>
              </a:solidFill>
            </a:endParaRPr>
          </a:p>
          <a:p>
            <a:pPr algn="ctr" rtl="0" eaLnBrk="1" hangingPunct="1">
              <a:defRPr/>
            </a:pPr>
            <a:r>
              <a:rPr lang="ko-KR" sz="1700" b="0" i="0" u="none" baseline="0">
                <a:solidFill>
                  <a:schemeClr val="bg2"/>
                </a:solidFill>
              </a:rPr>
              <a:t>5주 내에 RESEA 검토 회의에 참석합니다.</a:t>
            </a: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b="1" i="0" u="none" baseline="0"/>
              <a:t>RESEA 회의에 참석함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8999" y="134874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ko-KR" b="1" i="0" u="none" baseline="0" dirty="0"/>
              <a:t>귀하가 실업보험 급여를 계속 받도록 우리가 도움을 줄 수 있는 방법 </a:t>
            </a:r>
            <a:endParaRPr b="1"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34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총체적 RESEA 목표: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o-KR" sz="2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귀하가 귀하의 1대1 첫 RESEA 및 RESEA 검토 회의를 잘 마칠 수 있도록 도움을 줍니다.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o-KR" sz="2600" b="0" i="0" u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귀하의 </a:t>
            </a:r>
            <a:r>
              <a:rPr lang="ko-KR" sz="2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지속적 실업보험 자격</a:t>
            </a:r>
            <a:r>
              <a:rPr lang="ko-KR" sz="2600" b="0" i="0" u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에 대한 RESEA 요건에 대해 알아봅니다.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o-KR" sz="2600" b="0" i="0" u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귀하의 첫 RESEA 및 RESEA 검토 회의 일정을 잡습니다.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ko-KR" sz="2600" b="0" i="0" u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재-취업 서비스 소개</a:t>
            </a:r>
            <a:endParaRPr sz="2800" b="0" i="0" u="none" strike="noStrike" cap="none" dirty="0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개인에게 필요한 것 평가 / 진로 행동 계획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 (JQ, 일자리 찾기 웹사이트)의 개요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Labor Market Information (LMI, 노동 시장 정보) 설명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이력서 요건 설명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구직 일지 작성 방법 검토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실업보험 자격 질문지 설명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1대1 첫 RESEA 검토 회의에 대한 기대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ko-KR" sz="2600" b="0" i="0" u="none" strike="noStrike" cap="none" baseline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 검토 회의에 대한 기대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첫 RESEA 회의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651820" y="131744"/>
            <a:ext cx="617957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ko-KR" b="1" i="0" u="none" baseline="0"/>
              <a:t>개인에게 필요한 것 평가</a:t>
            </a:r>
            <a:endParaRPr b="1"/>
          </a:p>
        </p:txBody>
      </p:sp>
      <p:sp>
        <p:nvSpPr>
          <p:cNvPr id="154" name="Google Shape;154;p6"/>
          <p:cNvSpPr txBox="1"/>
          <p:nvPr/>
        </p:nvSpPr>
        <p:spPr>
          <a:xfrm>
            <a:off x="479317" y="176901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개인에게 필요한 것 평가(INA, </a:t>
            </a:r>
            <a:r>
              <a:rPr lang="ko-KR" sz="2400" b="0" i="0" u="none" strike="noStrike" cap="none" baseline="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0" i="0" u="none" strike="noStrike" cap="none" baseline="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0" i="0" u="none" strike="noStrike" cap="none" baseline="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)는 귀하가 자신에게 구체적으로 필요한 것을, 예컨대, 다음과 같은 것을 파악하는 데 도움이 됩니다.</a:t>
            </a:r>
            <a:endParaRPr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재-취업 목표</a:t>
            </a:r>
            <a:endParaRPr sz="24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전문적 서비스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o-KR" sz="2400" b="0" i="0" u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*청년 및 젊은 성인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*참전 군인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o-KR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잠재적 교육 기회</a:t>
            </a:r>
            <a:endParaRPr lang="ko-KR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ko-KR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파트너 및 </a:t>
            </a:r>
            <a:r>
              <a:rPr lang="ko-KR" sz="2400" b="0" i="0" u="none" strike="noStrike" cap="none" baseline="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커뮤니티 자원</a:t>
            </a:r>
            <a:r>
              <a:rPr lang="ko-KR" sz="24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소개</a:t>
            </a:r>
            <a:endParaRPr sz="20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ko-KR" sz="3600" b="1" i="0" u="none" baseline="0" dirty="0">
                <a:solidFill>
                  <a:schemeClr val="lt1"/>
                </a:solidFill>
              </a:rPr>
              <a:t>  </a:t>
            </a:r>
            <a:r>
              <a:rPr lang="ko-KR" sz="3500" b="1" i="0" u="none" baseline="0" dirty="0">
                <a:solidFill>
                  <a:schemeClr val="lt1"/>
                </a:solidFill>
              </a:rPr>
              <a:t>재-취업 서비스 진로 행동 계획 (CAP, </a:t>
            </a:r>
            <a:r>
              <a:rPr lang="ko-KR" sz="3500" b="1" i="0" u="none" baseline="0" dirty="0" err="1">
                <a:solidFill>
                  <a:schemeClr val="lt1"/>
                </a:solidFill>
              </a:rPr>
              <a:t>Career</a:t>
            </a:r>
            <a:r>
              <a:rPr lang="ko-KR" sz="3500" b="1" i="0" u="none" baseline="0" dirty="0">
                <a:solidFill>
                  <a:schemeClr val="lt1"/>
                </a:solidFill>
              </a:rPr>
              <a:t> </a:t>
            </a:r>
            <a:r>
              <a:rPr lang="ko-KR" sz="3500" b="1" i="0" u="none" baseline="0" dirty="0" err="1">
                <a:solidFill>
                  <a:schemeClr val="lt1"/>
                </a:solidFill>
              </a:rPr>
              <a:t>Action</a:t>
            </a:r>
            <a:r>
              <a:rPr lang="ko-KR" sz="3500" b="1" i="0" u="none" baseline="0" dirty="0">
                <a:solidFill>
                  <a:schemeClr val="lt1"/>
                </a:solidFill>
              </a:rPr>
              <a:t> </a:t>
            </a:r>
            <a:r>
              <a:rPr lang="ko-KR" sz="3500" b="1" i="0" u="none" baseline="0" dirty="0" err="1">
                <a:solidFill>
                  <a:schemeClr val="lt1"/>
                </a:solidFill>
              </a:rPr>
              <a:t>Plan</a:t>
            </a:r>
            <a:r>
              <a:rPr lang="ko-KR" sz="3500" b="1" i="0" u="none" baseline="0" dirty="0">
                <a:solidFill>
                  <a:schemeClr val="lt1"/>
                </a:solidFill>
              </a:rPr>
              <a:t>) 소개</a:t>
            </a:r>
            <a:endParaRPr sz="3500" b="1" dirty="0">
              <a:solidFill>
                <a:schemeClr val="lt1"/>
              </a:solidFill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진로 행동 계획은 구직자가 구직 계획을 세우는 데 도움이 됩니다. 이에는 다음이 포함될 수 있습니다.</a:t>
            </a: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ko-KR" sz="2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취업 목표를 달성하기 위한 행동 계획을 세웁니다.  </a:t>
            </a: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ko-KR" sz="2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귀하의 구직 계획의 성공적 진행과 완수에 만전을 기합니다. </a:t>
            </a:r>
            <a:endParaRPr sz="2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로그인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처음 사용자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등록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이벤트 공지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sz="900" b="1" i="0" u="sng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다음을 찾음</a:t>
            </a: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일자리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직업 훈련 학교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이벤트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sz="900" b="1" i="0" u="sng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다음에 접속함</a:t>
            </a: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sz="9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</a:t>
            </a: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9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  <a:r>
              <a:rPr lang="ko-KR" sz="9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Quest (내 일자리 찾기 웹사이트)</a:t>
            </a:r>
            <a:endParaRPr sz="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ko-KR" sz="4000" b="1" i="0" u="none" baseline="0"/>
              <a:t>JobQuest (JQ)</a:t>
            </a:r>
            <a:endParaRPr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b="1" i="0" u="none" baseline="0"/>
              <a:t>JobQuest의 이점</a:t>
            </a:r>
            <a:endParaRPr b="1" dirty="0"/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ko-KR" sz="2400" b="0" i="0" u="none" baseline="0" dirty="0"/>
              <a:t>귀하의 구직 활동에서 </a:t>
            </a:r>
            <a:r>
              <a:rPr lang="ko-KR" sz="2400" b="0" i="0" u="none" baseline="0" dirty="0" err="1"/>
              <a:t>JobQuest를</a:t>
            </a:r>
            <a:r>
              <a:rPr lang="ko-KR" sz="2400" b="0" i="0" u="none" baseline="0" dirty="0"/>
              <a:t> 사용하는 이점: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기량 매칭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일자리 매칭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이력서 업로드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취업 이력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>
                <a:solidFill>
                  <a:srgbClr val="002060"/>
                </a:solidFill>
              </a:rPr>
              <a:t>교육 프로그램 찾기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고용주 직원 채용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일자리 박람회와 같은 이벤트 </a:t>
            </a:r>
            <a:endParaRPr lang="en-US" altLang="ko-KR" sz="2400" b="0" i="0" u="none" baseline="0"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ko-KR" sz="2400" dirty="0"/>
              <a:t>     </a:t>
            </a:r>
            <a:r>
              <a:rPr lang="ko-KR" sz="2400" b="0" i="0" u="none" baseline="0" dirty="0"/>
              <a:t>장소 찾기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ko-KR" sz="2400" b="0" i="0" u="none" baseline="0" dirty="0"/>
              <a:t>녹색 일자리</a:t>
            </a:r>
            <a:endParaRPr sz="24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475" y="2599674"/>
            <a:ext cx="3169350" cy="2829125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BE147-30E9-4CA0-B0CF-11CAA9FBB091}"/>
              </a:ext>
            </a:extLst>
          </p:cNvPr>
          <p:cNvSpPr txBox="1"/>
          <p:nvPr/>
        </p:nvSpPr>
        <p:spPr>
          <a:xfrm>
            <a:off x="6541477" y="3845169"/>
            <a:ext cx="1175277" cy="37555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ko-KR" b="0" i="0" u="none" baseline="0"/>
              <a:t> </a:t>
            </a:r>
            <a:r>
              <a:rPr lang="ko-KR" b="1" i="0" u="sng" baseline="0"/>
              <a:t>진로</a:t>
            </a:r>
            <a:r>
              <a:rPr lang="ko-KR" b="0" i="0" u="none" baseline="0"/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45732-6889-4F86-B8CB-610C4DB58851}"/>
              </a:ext>
            </a:extLst>
          </p:cNvPr>
          <p:cNvSpPr txBox="1"/>
          <p:nvPr/>
        </p:nvSpPr>
        <p:spPr>
          <a:xfrm>
            <a:off x="6412523" y="2662674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ko-KR" b="1" i="0" u="sng" baseline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경험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503E7-C4A9-40DB-9D37-4A2CE60B434E}"/>
              </a:ext>
            </a:extLst>
          </p:cNvPr>
          <p:cNvSpPr txBox="1"/>
          <p:nvPr/>
        </p:nvSpPr>
        <p:spPr>
          <a:xfrm>
            <a:off x="7409326" y="4493121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ko-KR" b="1" i="0" u="sng" baseline="0">
                <a:solidFill>
                  <a:schemeClr val="bg1"/>
                </a:solidFill>
              </a:rPr>
              <a:t>가치관</a:t>
            </a:r>
            <a:r>
              <a:rPr lang="ko-KR" b="0" i="0" u="none" baseline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234C0-0C9D-4D16-9204-19783450097E}"/>
              </a:ext>
            </a:extLst>
          </p:cNvPr>
          <p:cNvSpPr txBox="1"/>
          <p:nvPr/>
        </p:nvSpPr>
        <p:spPr>
          <a:xfrm>
            <a:off x="7464010" y="319721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ko-KR" b="1" i="0" u="sng" baseline="0">
                <a:solidFill>
                  <a:schemeClr val="bg1"/>
                </a:solidFill>
              </a:rPr>
              <a:t>관심사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5263661" y="4503040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ko-KR" b="1" i="0" u="sng" baseline="0">
                <a:solidFill>
                  <a:schemeClr val="bg1"/>
                </a:solidFill>
              </a:rPr>
              <a:t>기량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5082089" y="3207863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ko-KR" b="1" i="0" u="sng" baseline="0">
                <a:solidFill>
                  <a:schemeClr val="bg1"/>
                </a:solidFill>
              </a:rPr>
              <a:t>목표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835</Words>
  <Application>Microsoft Office PowerPoint</Application>
  <PresentationFormat>화면 슬라이드 쇼(4:3)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Merriweather Sans</vt:lpstr>
      <vt:lpstr>Noto Sans Symbols</vt:lpstr>
      <vt:lpstr>Arial</vt:lpstr>
      <vt:lpstr>Calibri</vt:lpstr>
      <vt:lpstr>Office Theme</vt:lpstr>
      <vt:lpstr>PowerPoint 프레젠테이션</vt:lpstr>
      <vt:lpstr>RESEA 프로그램 참여하기</vt:lpstr>
      <vt:lpstr>RESEA 회의에 참석함</vt:lpstr>
      <vt:lpstr>귀하가 실업보험 급여를 계속 받도록 우리가 도움을 줄 수 있는 방법 </vt:lpstr>
      <vt:lpstr>PowerPoint 프레젠테이션</vt:lpstr>
      <vt:lpstr>개인에게 필요한 것 평가</vt:lpstr>
      <vt:lpstr>  재-취업 서비스 진로 행동 계획 (CAP, Career Action Plan) 소개</vt:lpstr>
      <vt:lpstr>JobQuest (JQ)</vt:lpstr>
      <vt:lpstr>JobQuest의 이점</vt:lpstr>
      <vt:lpstr>노동 시장 정보(LMI)를 사용하는 목적</vt:lpstr>
      <vt:lpstr>LMI가 답하는 질문</vt:lpstr>
      <vt:lpstr>이력서</vt:lpstr>
      <vt:lpstr>구직 활동 일지</vt:lpstr>
      <vt:lpstr>실업보험 자격 평가 질문지</vt:lpstr>
      <vt:lpstr>진로 센터 활동 및 워크숍</vt:lpstr>
      <vt:lpstr>PowerPoint 프레젠테이션</vt:lpstr>
      <vt:lpstr>다음 단계: 첫 RESEA 회의 후</vt:lpstr>
      <vt:lpstr>유념하십시오. 귀하가 2번의 RESEA 회의를 완료하지 않으면 귀하의 실업 급여에 영향을 미칩니다!   MassHire 직원은 귀하와 함께 일하기를 학수 고대하는 바입니다!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Steven Bammel</cp:lastModifiedBy>
  <cp:revision>73</cp:revision>
  <dcterms:created xsi:type="dcterms:W3CDTF">2018-04-17T17:15:10Z</dcterms:created>
  <dcterms:modified xsi:type="dcterms:W3CDTF">2020-07-07T04:58:35Z</dcterms:modified>
</cp:coreProperties>
</file>