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t8m/4PyYqqTPnk712DvZx2YlM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76" autoAdjust="0"/>
  </p:normalViewPr>
  <p:slideViewPr>
    <p:cSldViewPr snapToGrid="0">
      <p:cViewPr varScale="1">
        <p:scale>
          <a:sx n="60" d="100"/>
          <a:sy n="60" d="100"/>
        </p:scale>
        <p:origin x="14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974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495aff0d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8495aff0d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endParaRPr sz="1400" dirty="0"/>
          </a:p>
        </p:txBody>
      </p:sp>
      <p:sp>
        <p:nvSpPr>
          <p:cNvPr id="186" name="Google Shape;186;g8495aff0d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495aff0d0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8495aff0d0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94" name="Google Shape;194;g8495aff0d0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15" name="Google Shape;21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574766" y="4207475"/>
            <a:ext cx="5512525" cy="442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508000" y="4572000"/>
            <a:ext cx="5842000" cy="39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824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41" name="Google Shape;24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495afe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8495afe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21" name="Google Shape;121;g8495afef9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8000" y="4343400"/>
            <a:ext cx="5664200" cy="42055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57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720089" y="4251975"/>
            <a:ext cx="5506539" cy="435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400" dirty="0"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733300" y="4382092"/>
            <a:ext cx="5686213" cy="426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0" y="738130"/>
            <a:ext cx="4877029" cy="3455280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725713" y="4343400"/>
            <a:ext cx="5138057" cy="444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buClr>
                <a:schemeClr val="accent6"/>
              </a:buClr>
              <a:buSzPts val="1100"/>
            </a:pPr>
            <a:endParaRPr sz="1500" dirty="0"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09599" y="4151085"/>
            <a:ext cx="5602515" cy="425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b="1" i="1" dirty="0">
              <a:sym typeface="Calibri"/>
            </a:endParaRPr>
          </a:p>
        </p:txBody>
      </p:sp>
      <p:sp>
        <p:nvSpPr>
          <p:cNvPr id="159" name="Google Shape;1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47"/>
          <a:stretch/>
        </p:blipFill>
        <p:spPr>
          <a:xfrm>
            <a:off x="769257" y="431810"/>
            <a:ext cx="5161280" cy="3356419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574586" y="4343400"/>
            <a:ext cx="5665573" cy="424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dirty="0"/>
          </a:p>
        </p:txBody>
      </p:sp>
      <p:sp>
        <p:nvSpPr>
          <p:cNvPr id="167" name="Google Shape;1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495aff0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8495aff0d0_2_0:notes"/>
          <p:cNvSpPr txBox="1">
            <a:spLocks noGrp="1"/>
          </p:cNvSpPr>
          <p:nvPr>
            <p:ph type="body" idx="1"/>
          </p:nvPr>
        </p:nvSpPr>
        <p:spPr>
          <a:xfrm>
            <a:off x="556055" y="4343399"/>
            <a:ext cx="5795318" cy="423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8" name="Google Shape;178;g8495aff0d0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/>
          <p:nvPr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972490"/>
            <a:ext cx="6400800" cy="114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2286529"/>
            <a:ext cx="659765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  <a:defRPr sz="3200">
                <a:solidFill>
                  <a:srgbClr val="FDD80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57200" y="3870325"/>
            <a:ext cx="5035550" cy="29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3"/>
          </p:nvPr>
        </p:nvSpPr>
        <p:spPr>
          <a:xfrm>
            <a:off x="457200" y="5137133"/>
            <a:ext cx="3229648" cy="14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/>
          <p:nvPr/>
        </p:nvSpPr>
        <p:spPr>
          <a:xfrm rot="10800000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2" name="Google Shape;82;p2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6" name="Google Shape;86;p30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30"/>
          <p:cNvSpPr>
            <a:spLocks noGrp="1"/>
          </p:cNvSpPr>
          <p:nvPr>
            <p:ph type="chart" idx="2"/>
          </p:nvPr>
        </p:nvSpPr>
        <p:spPr>
          <a:xfrm>
            <a:off x="457200" y="1555750"/>
            <a:ext cx="8229600" cy="43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1" name="Google Shape;91;p31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>
  <p:cSld name="Imag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3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32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9144000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2 Image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Google Shape;100;p3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33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3"/>
          <p:cNvSpPr>
            <a:spLocks noGrp="1"/>
          </p:cNvSpPr>
          <p:nvPr>
            <p:ph type="pic" idx="3"/>
          </p:nvPr>
        </p:nvSpPr>
        <p:spPr>
          <a:xfrm>
            <a:off x="457200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3" name="Google Shape;103;p33"/>
          <p:cNvCxnSpPr/>
          <p:nvPr/>
        </p:nvCxnSpPr>
        <p:spPr>
          <a:xfrm>
            <a:off x="4572000" y="1216122"/>
            <a:ext cx="0" cy="4918364"/>
          </a:xfrm>
          <a:prstGeom prst="straightConnector1">
            <a:avLst/>
          </a:prstGeom>
          <a:noFill/>
          <a:ln w="25400" cap="flat" cmpd="sng">
            <a:solidFill>
              <a:srgbClr val="42648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Slide">
  <p:cSld name="Video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4"/>
          <p:cNvSpPr txBox="1"/>
          <p:nvPr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MassHireFallRiverCareers.org</a:t>
            </a:r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3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34"/>
          <p:cNvSpPr>
            <a:spLocks noGrp="1"/>
          </p:cNvSpPr>
          <p:nvPr>
            <p:ph type="media" idx="2"/>
          </p:nvPr>
        </p:nvSpPr>
        <p:spPr>
          <a:xfrm>
            <a:off x="0" y="1236663"/>
            <a:ext cx="9144000" cy="5621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2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Boxes">
  <p:cSld name="2 Content Boxe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2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085416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3"/>
          </p:nvPr>
        </p:nvSpPr>
        <p:spPr>
          <a:xfrm>
            <a:off x="32766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Content Boxes">
  <p:cSld name="1_2 Content Boxe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25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 Boxes">
  <p:cSld name="4 Content Box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26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457200" y="1446236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2"/>
          </p:nvPr>
        </p:nvSpPr>
        <p:spPr>
          <a:xfrm>
            <a:off x="457200" y="3820583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3"/>
          </p:nvPr>
        </p:nvSpPr>
        <p:spPr>
          <a:xfrm>
            <a:off x="4698999" y="1446236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4"/>
          </p:nvPr>
        </p:nvSpPr>
        <p:spPr>
          <a:xfrm>
            <a:off x="4698999" y="3820583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27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27"/>
          <p:cNvSpPr txBox="1">
            <a:spLocks noGrp="1"/>
          </p:cNvSpPr>
          <p:nvPr>
            <p:ph type="body" idx="3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4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28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28"/>
          <p:cNvSpPr txBox="1">
            <a:spLocks noGrp="1"/>
          </p:cNvSpPr>
          <p:nvPr>
            <p:ph type="body" idx="3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4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5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6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1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19"/>
          <p:cNvCxnSpPr/>
          <p:nvPr/>
        </p:nvCxnSpPr>
        <p:spPr>
          <a:xfrm>
            <a:off x="0" y="620001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9"/>
          <p:cNvSpPr/>
          <p:nvPr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9"/>
          <p:cNvSpPr/>
          <p:nvPr/>
        </p:nvSpPr>
        <p:spPr>
          <a:xfrm rot="10800000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17">
            <a:alphaModFix/>
          </a:blip>
          <a:srcRect l="1785" t="14556" r="3568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/>
          <p:nvPr/>
        </p:nvSpPr>
        <p:spPr>
          <a:xfrm>
            <a:off x="779400" y="553225"/>
            <a:ext cx="7704200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  <a:buSzPts val="5000"/>
            </a:pPr>
            <a:r>
              <a:rPr lang="lo-LA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ຍິນດີຕ້ອນຮັບເຂົ້າສູ່ການປະຖົມນິເທດ</a:t>
            </a:r>
          </a:p>
          <a:p>
            <a:pPr lvl="0" algn="ctr">
              <a:lnSpc>
                <a:spcPct val="150000"/>
              </a:lnSpc>
              <a:buSzPts val="5000"/>
            </a:pPr>
            <a:r>
              <a:rPr lang="lo-LA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ການບໍລິການກັບຄືນໄປເຮັດ</a:t>
            </a:r>
            <a:r>
              <a:rPr lang="lo-LA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ວຽກໃໝ່</a:t>
            </a:r>
          </a:p>
          <a:p>
            <a:pPr lvl="0" algn="ctr">
              <a:lnSpc>
                <a:spcPct val="150000"/>
              </a:lnSpc>
              <a:buSzPts val="5000"/>
            </a:pPr>
            <a:r>
              <a:rPr lang="lo-LA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ແລະການ</a:t>
            </a:r>
            <a:r>
              <a:rPr lang="lo-LA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ປະເມີນ</a:t>
            </a:r>
            <a:r>
              <a:rPr lang="lo-LA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ສິດໃນການໄດ້ຮັບຄວາມຊ່ວຍເຫຼືອ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(Re-Employment Services and Eligibility Assessment </a:t>
            </a:r>
            <a:r>
              <a:rPr lang="lo-LA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ຫຼື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RESEA)</a:t>
            </a:r>
            <a:endParaRPr sz="2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495aff0d0_0_36"/>
          <p:cNvSpPr txBox="1">
            <a:spLocks noGrp="1"/>
          </p:cNvSpPr>
          <p:nvPr>
            <p:ph type="title"/>
          </p:nvPr>
        </p:nvSpPr>
        <p:spPr>
          <a:xfrm>
            <a:off x="1100700" y="76189"/>
            <a:ext cx="742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o-LA" sz="2400" b="1" dirty="0"/>
              <a:t>ຈຸດປະສົງຂອງການນຳໃຊ້ຂໍ້ມູນດ້ານການຕະຫຼາດແຮງງານ</a:t>
            </a:r>
            <a:endParaRPr sz="2400" b="1" dirty="0"/>
          </a:p>
          <a:p>
            <a:pPr lvl="0" algn="ctr"/>
            <a:r>
              <a:rPr lang="en-US" sz="2400" b="1" dirty="0"/>
              <a:t>(Labor Market Information </a:t>
            </a:r>
            <a:r>
              <a:rPr lang="lo-LA" sz="2400" b="1" dirty="0"/>
              <a:t>ຫຼື </a:t>
            </a:r>
            <a:r>
              <a:rPr lang="en-US" sz="2400" b="1" dirty="0"/>
              <a:t>LMI)</a:t>
            </a:r>
            <a:endParaRPr sz="2400" b="1" dirty="0"/>
          </a:p>
        </p:txBody>
      </p:sp>
      <p:sp>
        <p:nvSpPr>
          <p:cNvPr id="189" name="Google Shape;189;g8495aff0d0_0_36"/>
          <p:cNvSpPr txBox="1">
            <a:spLocks noGrp="1"/>
          </p:cNvSpPr>
          <p:nvPr>
            <p:ph type="body" idx="1"/>
          </p:nvPr>
        </p:nvSpPr>
        <p:spPr>
          <a:xfrm>
            <a:off x="302100" y="1406300"/>
            <a:ext cx="8728200" cy="4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b="1" dirty="0"/>
              <a:t>LMI</a:t>
            </a:r>
            <a:r>
              <a:rPr lang="lo-LA" sz="2000" b="1" dirty="0"/>
              <a:t> ແມ່ນຫຍັງ</a:t>
            </a:r>
            <a:r>
              <a:rPr lang="en-US" sz="2000" b="1" dirty="0"/>
              <a:t>?</a:t>
            </a: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LMI </a:t>
            </a:r>
            <a:r>
              <a:rPr lang="lo-LA" sz="2000" dirty="0"/>
              <a:t>ແມ່ນການຄົ້ນຄວ້າກ່ຽວກັບຕະຫຼາດແຮງງານເພື່ອໃຫ້ເຂົ້າໃຈວ່າອາຊີບ            ຂອງທ່ານເໝາະສົມກັບຕະຫຼາດແຮງງານບ່ອນໃດ</a:t>
            </a:r>
            <a:r>
              <a:rPr lang="en-US" sz="2000" dirty="0"/>
              <a:t>. 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o-LA" sz="2000" b="1" dirty="0"/>
              <a:t>ເປັນຫຍັງຈຶ່ງນຳໃຊ້</a:t>
            </a:r>
            <a:r>
              <a:rPr lang="en-US" sz="2000" b="1" dirty="0"/>
              <a:t> LMI </a:t>
            </a:r>
            <a:r>
              <a:rPr lang="lo-LA" sz="2000" b="1" dirty="0"/>
              <a:t>ໃນການຊອກວຽກຂອງຂ້າພະເຈົ້າ</a:t>
            </a:r>
            <a:r>
              <a:rPr lang="en-US" sz="2000" b="1" dirty="0"/>
              <a:t>?</a:t>
            </a: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o-LA" sz="2000" dirty="0"/>
              <a:t>ເພາະວ່າຂໍ້ມູນນີ້ຕອບຄຳຖາມຕ່າງໆເພື່ອຊ່ວຍໃຫ້ທ່ານຕັດສິນໃຈໄດ້ດີກວ່າຈາກຂໍ້ມູນເພີ່ມເຕີມທີ່ຮູ້ແລະເຂົ້າໃຈ</a:t>
            </a:r>
            <a:r>
              <a:rPr lang="en-US" sz="2000" dirty="0"/>
              <a:t>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LMI </a:t>
            </a:r>
            <a:r>
              <a:rPr lang="lo-LA" sz="2000" dirty="0"/>
              <a:t>ສາມາດຊ່ວຍທ່ານປະເມີນຄວາມຮູ້</a:t>
            </a:r>
            <a:r>
              <a:rPr lang="en-US" sz="2000" dirty="0"/>
              <a:t>, </a:t>
            </a:r>
            <a:r>
              <a:rPr lang="lo-LA" sz="2000" dirty="0"/>
              <a:t>ທັກສະ</a:t>
            </a:r>
            <a:r>
              <a:rPr lang="en-US" sz="2000" dirty="0"/>
              <a:t>, </a:t>
            </a:r>
            <a:r>
              <a:rPr lang="lo-LA" sz="2000" dirty="0"/>
              <a:t>ຄວາມສາມາດ</a:t>
            </a:r>
            <a:r>
              <a:rPr lang="en-US" sz="2000" dirty="0"/>
              <a:t>, </a:t>
            </a:r>
            <a:r>
              <a:rPr lang="lo-LA" sz="2000" dirty="0"/>
              <a:t>ຄ່ານິຍົມແລະ ຄວາມສົນໃຈຂອງທ່ານເພື່ອຊ່ວຍໃຫ້ທ່ານຜ່ານຂັ້ນຕອນນີ້ແລະຊອກວຽກເຮັດໄດ້</a:t>
            </a:r>
            <a:r>
              <a:rPr lang="en-US" sz="2000" dirty="0"/>
              <a:t>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</p:txBody>
      </p:sp>
      <p:pic>
        <p:nvPicPr>
          <p:cNvPr id="190" name="Google Shape;190;g8495aff0d0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4750" y="4873677"/>
            <a:ext cx="1839250" cy="129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495aff0d0_2_6"/>
          <p:cNvSpPr txBox="1">
            <a:spLocks noGrp="1"/>
          </p:cNvSpPr>
          <p:nvPr>
            <p:ph type="title"/>
          </p:nvPr>
        </p:nvSpPr>
        <p:spPr>
          <a:xfrm>
            <a:off x="1591000" y="118925"/>
            <a:ext cx="678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b="1" dirty="0"/>
              <a:t>LMI </a:t>
            </a:r>
            <a:r>
              <a:rPr lang="lo-LA" b="1" dirty="0"/>
              <a:t>ຕອບຄຳຖາມຕ່າງໆ</a:t>
            </a:r>
            <a:endParaRPr b="1" dirty="0"/>
          </a:p>
        </p:txBody>
      </p:sp>
      <p:sp>
        <p:nvSpPr>
          <p:cNvPr id="197" name="Google Shape;197;g8495aff0d0_2_6"/>
          <p:cNvSpPr txBox="1">
            <a:spLocks noGrp="1"/>
          </p:cNvSpPr>
          <p:nvPr>
            <p:ph type="body" idx="1"/>
          </p:nvPr>
        </p:nvSpPr>
        <p:spPr>
          <a:xfrm>
            <a:off x="160800" y="1382925"/>
            <a:ext cx="8822400" cy="45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lo-LA" sz="1800" b="1" dirty="0">
                <a:solidFill>
                  <a:srgbClr val="002060"/>
                </a:solidFill>
              </a:rPr>
              <a:t>ຊໍ້ມູນກ່ຽວກັບຕະຫຼາດແຮງງານ</a:t>
            </a:r>
            <a:r>
              <a:rPr lang="en-US" sz="1800" b="1" dirty="0">
                <a:solidFill>
                  <a:srgbClr val="002060"/>
                </a:solidFill>
              </a:rPr>
              <a:t> (LMI) </a:t>
            </a:r>
            <a:r>
              <a:rPr lang="lo-LA" sz="1800" b="1" dirty="0">
                <a:solidFill>
                  <a:srgbClr val="002060"/>
                </a:solidFill>
              </a:rPr>
              <a:t>ຈະຊ່ວຍຂ້າພະເຈົ້າໃນການຊອກວຽກໄດ້ແນວໃດ</a:t>
            </a:r>
            <a:r>
              <a:rPr lang="en-US" sz="1800" b="1" dirty="0">
                <a:solidFill>
                  <a:srgbClr val="002060"/>
                </a:solidFill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18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lo-LA" sz="1800" dirty="0">
                <a:solidFill>
                  <a:srgbClr val="002060"/>
                </a:solidFill>
              </a:rPr>
              <a:t>ລະບຸທັກສະແລະຂໍ້ມູນກ່ຽວກັບເງິນເດືອນ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endParaRPr sz="1800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lo-LA" sz="1800" dirty="0">
                <a:solidFill>
                  <a:srgbClr val="002060"/>
                </a:solidFill>
              </a:rPr>
              <a:t>ຮູ້ວ່າວຽກໃດທີ່ກຳລັງມີການຈ້າງງານເພີ່ມແລະວຽກໃດທີ່ການຈ້າງງານຫຼຸດລົງ</a:t>
            </a:r>
            <a:endParaRPr sz="1800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lo-LA" sz="1800" dirty="0">
                <a:solidFill>
                  <a:srgbClr val="002060"/>
                </a:solidFill>
              </a:rPr>
              <a:t>ເຂົ້າໃຈວ່າຄວາມຮູ້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lo-LA" sz="1800" dirty="0">
                <a:solidFill>
                  <a:srgbClr val="002060"/>
                </a:solidFill>
              </a:rPr>
              <a:t>ທັກສະແລະຄວາມສາມາດໃດທີ່ຈຳເປັນສຳລັບວຽກນັ້ນ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endParaRPr sz="1800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lo-LA" sz="1800" dirty="0">
                <a:solidFill>
                  <a:srgbClr val="002060"/>
                </a:solidFill>
              </a:rPr>
              <a:t>ລະບຸໂຄງການຝຶກອົບຮົມ</a:t>
            </a:r>
            <a:endParaRPr sz="1800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lo-LA" sz="1800" dirty="0">
                <a:solidFill>
                  <a:srgbClr val="002060"/>
                </a:solidFill>
              </a:rPr>
              <a:t>ການກະກຽມຊີວະປະຫວັດ</a:t>
            </a:r>
            <a:endParaRPr lang="en-US" sz="1800" dirty="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>
              <a:solidFill>
                <a:srgbClr val="002060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lo-LA" sz="1800" b="1" dirty="0">
                <a:solidFill>
                  <a:schemeClr val="bg2"/>
                </a:solidFill>
              </a:rPr>
              <a:t>ເຄື່ອງມື </a:t>
            </a:r>
            <a:r>
              <a:rPr lang="en-US" sz="1800" b="1" dirty="0">
                <a:solidFill>
                  <a:schemeClr val="bg2"/>
                </a:solidFill>
              </a:rPr>
              <a:t>LMI</a:t>
            </a:r>
            <a:r>
              <a:rPr lang="en-US" sz="1800" dirty="0">
                <a:solidFill>
                  <a:schemeClr val="bg2"/>
                </a:solidFill>
              </a:rPr>
              <a:t>: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 err="1">
                <a:solidFill>
                  <a:schemeClr val="bg2"/>
                </a:solidFill>
              </a:rPr>
              <a:t>MassCIS</a:t>
            </a:r>
            <a:endParaRPr lang="en-US" sz="1800"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chemeClr val="bg2"/>
                </a:solidFill>
              </a:rPr>
              <a:t>O*Net</a:t>
            </a: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198" name="Google Shape;198;g8495aff0d0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4137" y="4055806"/>
            <a:ext cx="2476500" cy="166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>
            <a:spLocks noGrp="1"/>
          </p:cNvSpPr>
          <p:nvPr>
            <p:ph type="title"/>
          </p:nvPr>
        </p:nvSpPr>
        <p:spPr>
          <a:xfrm>
            <a:off x="3510117" y="139614"/>
            <a:ext cx="3060016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lo-LA" sz="4000" b="1" dirty="0"/>
              <a:t>ຊີວະປະຫວັດ</a:t>
            </a:r>
            <a:endParaRPr sz="4000" b="1" dirty="0"/>
          </a:p>
        </p:txBody>
      </p:sp>
      <p:pic>
        <p:nvPicPr>
          <p:cNvPr id="204" name="Google Shape;204;p11" descr="engineering resumes Resume Example | Resume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088" y="1322614"/>
            <a:ext cx="3831287" cy="4816929"/>
          </a:xfrm>
          <a:prstGeom prst="rect">
            <a:avLst/>
          </a:prstGeom>
          <a:noFill/>
          <a:ln w="222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1" descr="Resumes and Word Clouds – Get Creative! – Speed Up My Job Search"/>
          <p:cNvPicPr preferRelativeResize="0"/>
          <p:nvPr/>
        </p:nvPicPr>
        <p:blipFill rotWithShape="1">
          <a:blip r:embed="rId4">
            <a:alphaModFix/>
          </a:blip>
          <a:srcRect l="1690" t="3166" r="1882" b="3367"/>
          <a:stretch/>
        </p:blipFill>
        <p:spPr>
          <a:xfrm>
            <a:off x="5134708" y="1981200"/>
            <a:ext cx="3727938" cy="260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1347564" y="157144"/>
            <a:ext cx="6678835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lo-LA" sz="3800" b="1" dirty="0"/>
              <a:t>ບັນທຶກກິດຈະກຳການຊອກວຽກ</a:t>
            </a:r>
            <a:endParaRPr sz="3800" b="1" dirty="0"/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65" y="1356852"/>
            <a:ext cx="8539316" cy="47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597309" y="113819"/>
            <a:ext cx="7919883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lo-LA" b="1" dirty="0"/>
              <a:t>ແບບສອບຖາມການປະເມີນຜົນ          ການມີສິດໄດ້ຮັບຄວາມຊ່ວຍເຫຼືອ </a:t>
            </a:r>
            <a:r>
              <a:rPr lang="en-US" b="1" dirty="0"/>
              <a:t>UI</a:t>
            </a:r>
            <a:endParaRPr b="1" dirty="0"/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32" y="1371600"/>
            <a:ext cx="8790039" cy="471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414050" y="107450"/>
            <a:ext cx="7912200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lo-LA" sz="3200" b="1" dirty="0">
                <a:solidFill>
                  <a:schemeClr val="lt1"/>
                </a:solidFill>
              </a:rPr>
              <a:t>ກິດຈະກຳຕ່າງໆໃນສູນອາຊີບ</a:t>
            </a:r>
            <a:r>
              <a:rPr lang="en-US" sz="3200" b="1" dirty="0">
                <a:solidFill>
                  <a:schemeClr val="lt1"/>
                </a:solidFill>
              </a:rPr>
              <a:t> </a:t>
            </a:r>
            <a:br>
              <a:rPr lang="en-US" sz="3200" b="1" dirty="0">
                <a:solidFill>
                  <a:schemeClr val="lt1"/>
                </a:solidFill>
              </a:rPr>
            </a:br>
            <a:r>
              <a:rPr lang="lo-LA" sz="3200" b="1" dirty="0">
                <a:solidFill>
                  <a:schemeClr val="lt1"/>
                </a:solidFill>
              </a:rPr>
              <a:t>ແລະແຜນການປະຕິບັດເພື່ອຊອກວຽກ</a:t>
            </a:r>
            <a:endParaRPr sz="3200" b="1" dirty="0">
              <a:solidFill>
                <a:srgbClr val="FF0000"/>
              </a:solidFill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5150950" y="1336226"/>
            <a:ext cx="36273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lo-LA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ຊີວະປະຫວັດ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ການ</a:t>
            </a:r>
            <a:r>
              <a:rPr lang="lo-LA" sz="1800" dirty="0">
                <a:solidFill>
                  <a:srgbClr val="002060"/>
                </a:solidFill>
              </a:rPr>
              <a:t>ຂຽນ</a:t>
            </a:r>
            <a:r>
              <a:rPr lang="lo-LA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ຊີວະປະຫວັດ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ຈົດໝາຍສະໝັກວຽກ</a:t>
            </a:r>
            <a:endParaRPr sz="1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 txBox="1"/>
          <p:nvPr/>
        </p:nvSpPr>
        <p:spPr>
          <a:xfrm>
            <a:off x="263913" y="1336228"/>
            <a:ext cx="3933825" cy="190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lo-LA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ການປະເມີນ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ການລະບຸທັກສະ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WorkKeys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TORQ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ຕັວຊີ້ວັດ </a:t>
            </a:r>
            <a:r>
              <a:rPr lang="en-US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Myers-Briggs Type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253280" y="3609534"/>
            <a:ext cx="4430857" cy="239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lo-LA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ການຊອກວຽກ</a:t>
            </a:r>
            <a:endParaRPr sz="1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ການຈັດລະບຽບການຊອກວຽກ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ລະບົບຕິດຕາມຜູ້ສະໝັກ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ການພັດທະນາການໂຄສະນາຕົນເອງເພື່ອໂນ້ມນ້າວໃຫ້ນາຍຈ້າງຢາກຈ້າງທ່ານ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1800" dirty="0">
                <a:solidFill>
                  <a:srgbClr val="002060"/>
                </a:solidFill>
              </a:rPr>
              <a:t>ການໃຊ້ອາຍຸໃຫ້ເປັນຂໍ້ໄດ້ປຽບ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5150937" y="2686501"/>
            <a:ext cx="36273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lo-LA" sz="1800" b="1" dirty="0">
                <a:solidFill>
                  <a:srgbClr val="002060"/>
                </a:solidFill>
              </a:rPr>
              <a:t>ການສ້າງເຄືອຂ່າຍ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ການສ້າງເຄືອຂ່າຍການເຮັດວຽກ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ລິງອິນ </a:t>
            </a:r>
            <a:r>
              <a:rPr lang="en-US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(LinkedIn)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ການຈ້າງງານໂດຍບໍລິສັດ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ຕະຫຼາດນັດແຮງງານ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5150938" y="4611913"/>
            <a:ext cx="3627300" cy="1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lo-LA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ການສຳພາດ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ການເຮັດຄະແນນນຳໃນການສຳພາດ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ການສຳພາດທາງໂທລະສັບ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lo-LA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ການເຈລະຈາຕໍ່ລອງເງິນເດືອນ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/>
          <p:nvPr/>
        </p:nvSpPr>
        <p:spPr>
          <a:xfrm>
            <a:off x="32775" y="0"/>
            <a:ext cx="8512800" cy="7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lo-L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ສະຫຼຸບ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914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lo-L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ການປະຊຸມ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RESEA </a:t>
            </a:r>
            <a:r>
              <a:rPr lang="lo-L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ເບື້ອງຕົ້ນແບບໜຶ່ງຕໍ່ໜຶ່ງ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176925" y="1036340"/>
            <a:ext cx="8224500" cy="524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lo-LA" sz="2300" b="1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ການປະຊຸມ </a:t>
            </a:r>
            <a:r>
              <a:rPr lang="en-US" sz="2300" b="1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RESEA </a:t>
            </a:r>
            <a:r>
              <a:rPr lang="lo-LA" sz="2300" b="1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ເບື້ອງຕົ້ນແບບໜຶ່ງຕໍ່ໜຶ່ງ</a:t>
            </a:r>
            <a:endParaRPr lang="en-US" sz="2300" b="1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lo-LA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ການທົບທວນຄືນຄຸນຄ່າຂອງການລົງທະບຽນ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JobQuest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lvl="2" indent="-342900"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lo-LA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ການທົບທວນຄືນຊີວະປະຫວັດ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o-LA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ຫຼືກຽມຕົວເພື່ອຂຽນ</a:t>
            </a:r>
            <a:r>
              <a:rPr lang="lo-LA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ຊີວະປະຫວັດ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lvl="2" indent="-342900"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lo-LA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ນຳສະເໜີບັນທຶກການຊອກວຽກທີ່ສຳເລັດ</a:t>
            </a:r>
            <a:r>
              <a:rPr lang="lo-LA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ສົມບູນໃນແຕ່</a:t>
            </a:r>
            <a:r>
              <a:rPr lang="lo-LA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ລະ                                  </a:t>
            </a:r>
            <a:r>
              <a:rPr lang="lo-LA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ອາທິດທີ່ທ່ານຮ້ອງຂໍເອົາເງິນຊ່ວຍເຫຼືອ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UI 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lvl="2" indent="-342900"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lo-LA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ການທົບທວນຄືນເອກະສາ</a:t>
            </a:r>
            <a:r>
              <a:rPr lang="lo-LA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ນຂໍ້ມູນດ້ານຕະຫຼາດແຮງງານ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(LMI)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lo-LA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ຕອບແບບສອບຖາມທີ່ຕຶ່ມໃສ່ໄດ້ກ່ຽວກັບການປະເມີນຜົນການມີສິດໄດ້ຮັບເງິນຊ່ວຍເຫຼືອ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UI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0988" lvl="0" indent="-280988"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o-LA" sz="2000" dirty="0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ຈັດຕາຕະລາງໃຊ້ບໍລິການກິດຈະກຳ</a:t>
            </a:r>
            <a:r>
              <a:rPr lang="lo-LA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ສູນອາຊີບ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lo-LA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ບໍລິການຊົ່ວຄາວ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80988" marR="0" lvl="0" indent="-280988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lo-LA" sz="2000" dirty="0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ຈັດຕາຕະລາງການປະຊຸມ</a:t>
            </a:r>
            <a:r>
              <a:rPr lang="en-US" sz="2000" dirty="0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 RESEA </a:t>
            </a:r>
            <a:r>
              <a:rPr lang="lo-LA" sz="2000" dirty="0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ທົບທວນຄືນ</a:t>
            </a:r>
            <a:endParaRPr sz="20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5" descr="22 Best Work From Home Jobs - Good Ideas for Working at H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429" y="1472791"/>
            <a:ext cx="2067592" cy="220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40" y="107147"/>
            <a:ext cx="7131050" cy="95434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lo-LA" sz="3200" b="1" dirty="0"/>
              <a:t>ຂັ້ນຕອນຕໍ່ໄປ</a:t>
            </a:r>
            <a:r>
              <a:rPr lang="en-US" sz="3200" b="1" dirty="0"/>
              <a:t>: </a:t>
            </a:r>
            <a:r>
              <a:rPr lang="lo-LA" sz="3200" b="1" dirty="0"/>
              <a:t>ຫຼັງຈາກການປະຊຸມ</a:t>
            </a:r>
            <a:br>
              <a:rPr lang="en-US" sz="3200" b="1" dirty="0"/>
            </a:br>
            <a:r>
              <a:rPr lang="en-US" sz="3200" b="1" dirty="0"/>
              <a:t>RESEA </a:t>
            </a:r>
            <a:r>
              <a:rPr lang="lo-LA" sz="3200" b="1" dirty="0"/>
              <a:t>ເບື້ອງຕົ້ນ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9201"/>
            <a:ext cx="8991600" cy="4752998"/>
          </a:xfrm>
        </p:spPr>
        <p:txBody>
          <a:bodyPr/>
          <a:lstStyle/>
          <a:p>
            <a:pPr algn="ctr"/>
            <a:r>
              <a:rPr lang="lo-LA" sz="2000" dirty="0">
                <a:solidFill>
                  <a:srgbClr val="0C3B5D"/>
                </a:solidFill>
              </a:rPr>
              <a:t>ເຂົ້າຮ່ວມການປະຊຸມ</a:t>
            </a:r>
            <a:r>
              <a:rPr lang="en-US" sz="2000" dirty="0">
                <a:solidFill>
                  <a:srgbClr val="0C3B5D"/>
                </a:solidFill>
              </a:rPr>
              <a:t> RESEA </a:t>
            </a:r>
            <a:r>
              <a:rPr lang="lo-LA" sz="2000" dirty="0">
                <a:solidFill>
                  <a:srgbClr val="0C3B5D"/>
                </a:solidFill>
              </a:rPr>
              <a:t>ທົບທວນຄືນ</a:t>
            </a:r>
            <a:endParaRPr lang="en-US" sz="2000" dirty="0">
              <a:solidFill>
                <a:srgbClr val="0C3B5D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lo-LA" sz="2000" dirty="0">
                <a:solidFill>
                  <a:srgbClr val="0C3B5D"/>
                </a:solidFill>
                <a:sym typeface="Arial"/>
              </a:rPr>
              <a:t>ກະລຸນາແຈ້ງໃຫ້ພວກເຮົາຮູ້ເມື່ອທ່ານໄດ້ເຮັດວຽກແລ້ວເພື່ອໃຫ້ພວກເຮົາສະແດງຄວາມຍິນດີກັບຄວາມສຳເລັດຂອງທ່ານແລະປັບປຸງຖານຂໍ້ມູນຂອງພວກເຮົາ</a:t>
            </a:r>
            <a:r>
              <a:rPr lang="en-US" sz="2000" dirty="0">
                <a:solidFill>
                  <a:srgbClr val="0C3B5D"/>
                </a:solidFill>
                <a:sym typeface="Arial"/>
              </a:rPr>
              <a:t>!</a:t>
            </a:r>
            <a:endParaRPr lang="en-US" sz="2000" dirty="0">
              <a:solidFill>
                <a:srgbClr val="000000"/>
              </a:solidFill>
              <a:sym typeface="Arial"/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42" y="3246121"/>
            <a:ext cx="3095528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878832" y="1650717"/>
            <a:ext cx="7201400" cy="284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br>
              <a:rPr lang="lo-LA" sz="2800" dirty="0"/>
            </a:br>
            <a:br>
              <a:rPr lang="lo-LA" sz="2800" dirty="0"/>
            </a:br>
            <a:r>
              <a:rPr lang="lo-LA" sz="2800" dirty="0"/>
              <a:t>ກະລຸນາ</a:t>
            </a:r>
            <a:r>
              <a:rPr lang="lo-LA" sz="2800" dirty="0">
                <a:solidFill>
                  <a:schemeClr val="bg1"/>
                </a:solidFill>
              </a:rPr>
              <a:t>ຈື່ຈຳໄວ້ວ່າຖ້າທ່ານ</a:t>
            </a:r>
            <a:r>
              <a:rPr lang="lo-LA" sz="2800" dirty="0"/>
              <a:t>ບໍ່ເຂົ້າຮ່ວມການປະຊຸມ</a:t>
            </a:r>
            <a:r>
              <a:rPr lang="en-US" sz="2800" dirty="0"/>
              <a:t> RESEA </a:t>
            </a:r>
            <a:r>
              <a:rPr lang="lo-LA" sz="2800" dirty="0"/>
              <a:t>ທັ້ງສອງຄັ້ງຈະສົ່ງຜົນກະທົບຕ່ອ</a:t>
            </a:r>
            <a:r>
              <a:rPr lang="en-US" sz="2800" dirty="0"/>
              <a:t>               </a:t>
            </a:r>
            <a:r>
              <a:rPr lang="lo-LA" sz="2800" dirty="0"/>
              <a:t>ເງິນຊ່ວຍເຫຼືອການຫວ່າງງານຂອງທ່ານ</a:t>
            </a:r>
            <a:r>
              <a:rPr lang="en-US" sz="2800" dirty="0"/>
              <a:t>!</a:t>
            </a:r>
            <a:endParaRPr sz="28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28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28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lo-LA" sz="2800" dirty="0">
                <a:solidFill>
                  <a:schemeClr val="lt1"/>
                </a:solidFill>
              </a:rPr>
              <a:t>ພະນັກງານ </a:t>
            </a:r>
            <a:r>
              <a:rPr lang="en-US" sz="2800" dirty="0" err="1">
                <a:solidFill>
                  <a:schemeClr val="lt1"/>
                </a:solidFill>
              </a:rPr>
              <a:t>MassHire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lo-LA" sz="2800" dirty="0">
                <a:solidFill>
                  <a:schemeClr val="lt1"/>
                </a:solidFill>
              </a:rPr>
              <a:t>ຫວັງວ່າຈະໄດ້ເຮັດວຽກ   </a:t>
            </a:r>
            <a:r>
              <a:rPr lang="lo-LA" sz="2800" dirty="0">
                <a:solidFill>
                  <a:schemeClr val="bg1"/>
                </a:solidFill>
              </a:rPr>
              <a:t>ຮ່ວມກັບ</a:t>
            </a:r>
            <a:r>
              <a:rPr lang="lo-LA" sz="2800" dirty="0">
                <a:solidFill>
                  <a:schemeClr val="lt1"/>
                </a:solidFill>
              </a:rPr>
              <a:t>ທ່ານ</a:t>
            </a:r>
            <a:r>
              <a:rPr lang="en-US" sz="2800" dirty="0">
                <a:solidFill>
                  <a:schemeClr val="lt1"/>
                </a:solidFill>
              </a:rPr>
              <a:t>!</a:t>
            </a:r>
            <a:endParaRPr sz="28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495afef91_0_0"/>
          <p:cNvSpPr txBox="1">
            <a:spLocks noGrp="1"/>
          </p:cNvSpPr>
          <p:nvPr>
            <p:ph type="title"/>
          </p:nvPr>
        </p:nvSpPr>
        <p:spPr>
          <a:xfrm>
            <a:off x="1107150" y="125325"/>
            <a:ext cx="7082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o-LA" b="1" dirty="0"/>
              <a:t>ການເຂົ້າຮ່ວມໂຄງການ</a:t>
            </a:r>
            <a:r>
              <a:rPr lang="en-US" b="1" dirty="0"/>
              <a:t> RESEA </a:t>
            </a:r>
            <a:endParaRPr b="1" dirty="0"/>
          </a:p>
        </p:txBody>
      </p:sp>
      <p:sp>
        <p:nvSpPr>
          <p:cNvPr id="124" name="Google Shape;124;g8495afef91_0_0"/>
          <p:cNvSpPr txBox="1">
            <a:spLocks noGrp="1"/>
          </p:cNvSpPr>
          <p:nvPr>
            <p:ph type="body" idx="1"/>
          </p:nvPr>
        </p:nvSpPr>
        <p:spPr>
          <a:xfrm>
            <a:off x="234300" y="1432450"/>
            <a:ext cx="8827800" cy="4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/>
              <a:t>RESEA</a:t>
            </a:r>
            <a:r>
              <a:rPr lang="lo-LA" sz="1800" b="1" dirty="0"/>
              <a:t> ແມ່ນຫຍັງ</a:t>
            </a:r>
            <a:r>
              <a:rPr lang="en-US" sz="1800" b="1" dirty="0"/>
              <a:t>?</a:t>
            </a:r>
            <a:endParaRPr sz="1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/>
              <a:t>RESEA </a:t>
            </a:r>
            <a:r>
              <a:rPr lang="lo-LA" sz="1800" dirty="0"/>
              <a:t>ແມ່ນໂຄງການຂອງລັດຖະບານກາງເພື່ອຊ່ວຍໃຫ້ລູກຄ້າກັບຄືນໄປເຮັດວຽກໃໝ່ໄດ້ໄວໆໂດຍການເຂົ້າຮ່ວມບໍລິການຈັດຫາງານແລະພົບກັບ</a:t>
            </a:r>
            <a:r>
              <a:rPr lang="lo-LA" sz="1800" dirty="0">
                <a:solidFill>
                  <a:schemeClr val="accent6"/>
                </a:solidFill>
              </a:rPr>
              <a:t>ພະນັກງານ</a:t>
            </a:r>
            <a:r>
              <a:rPr lang="lo-LA" sz="1800" dirty="0"/>
              <a:t>ຂອງສູນອາຊີບ </a:t>
            </a:r>
            <a:r>
              <a:rPr lang="en-US" sz="1800" dirty="0" err="1"/>
              <a:t>MassHire</a:t>
            </a:r>
            <a:r>
              <a:rPr lang="en-US" sz="1800" dirty="0"/>
              <a:t> </a:t>
            </a:r>
            <a:r>
              <a:rPr lang="lo-LA" sz="1800" dirty="0"/>
              <a:t>ເພື່ອປຶກສາຫາລືກ່ຽວກັບເປົ້າໝາຍໃນການຊອກວຽກ</a:t>
            </a:r>
            <a:r>
              <a:rPr lang="en-US" sz="1800" dirty="0"/>
              <a:t>.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o-LA" sz="1800" b="1" dirty="0"/>
              <a:t>ໃຜຖືກຄັດເລືອກໃຫ້ເຂົ້າຮ່ວມໂຄງການ</a:t>
            </a:r>
            <a:r>
              <a:rPr lang="en-US" sz="1800" b="1" dirty="0"/>
              <a:t> RESEA </a:t>
            </a:r>
            <a:r>
              <a:rPr lang="lo-LA" sz="1800" b="1" dirty="0"/>
              <a:t>ນີ້</a:t>
            </a:r>
            <a:r>
              <a:rPr lang="en-US" sz="1800" b="1" dirty="0"/>
              <a:t>?</a:t>
            </a:r>
            <a:endParaRPr sz="1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o-LA" sz="1800" dirty="0"/>
              <a:t>ລູກຄ້າທີ່ກຳລັງໄດ້ຮັບເງິນຊ່ວຍເຫຼືອການຫວ່າງງານແມ່ນຜຼ້ຖືກຄັດເລືອກໃຫ້ເຂົ້າຮ່ວມ</a:t>
            </a:r>
            <a:r>
              <a:rPr lang="en-US" sz="1800" dirty="0"/>
              <a:t>.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1800" b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ts val="1100"/>
              <a:buNone/>
            </a:pPr>
            <a:r>
              <a:rPr lang="lo-LA" sz="1800" b="1" dirty="0"/>
              <a:t>ປະໂຫຍດຂອງການຖືກຄັດເລືອກໃຫ້ເຂົ້າຮ່ວມໂຄງການ</a:t>
            </a:r>
            <a:r>
              <a:rPr lang="en-US" sz="1800" b="1" dirty="0"/>
              <a:t> RESEA </a:t>
            </a:r>
            <a:r>
              <a:rPr lang="lo-LA" sz="1800" b="1" dirty="0"/>
              <a:t>ນີ້ແມ່ນຫຍັງ</a:t>
            </a:r>
            <a:r>
              <a:rPr lang="en-US" sz="1800" b="1" dirty="0"/>
              <a:t>?</a:t>
            </a:r>
            <a:endParaRPr sz="1800" b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ts val="1100"/>
              <a:buNone/>
            </a:pPr>
            <a:r>
              <a:rPr lang="lo-LA" sz="1800" dirty="0"/>
              <a:t>ທ່ານແມ່ນຜຼ້ຖືກຄັດເລືອກໃຫ້ເຂົ້າຮ່ວມໂຄງການ</a:t>
            </a:r>
            <a:r>
              <a:rPr lang="en-US" sz="1800" dirty="0"/>
              <a:t> RESEA </a:t>
            </a:r>
            <a:r>
              <a:rPr lang="lo-LA" sz="1800" dirty="0"/>
              <a:t>ເພື່ອທີ່ຈະໄດ້ຮັບບໍລິການເພື່ອກັບຄືນໄປເຮັດ</a:t>
            </a:r>
            <a:r>
              <a:rPr lang="lo-LA" sz="1800" dirty="0">
                <a:solidFill>
                  <a:schemeClr val="accent6"/>
                </a:solidFill>
              </a:rPr>
              <a:t>ວຽກໃໝ່</a:t>
            </a:r>
            <a:r>
              <a:rPr lang="lo-LA" sz="1800" dirty="0"/>
              <a:t>ແລະຂອກວຽກຜ່ານລະບົບສູນອາຊີບ</a:t>
            </a:r>
            <a:r>
              <a:rPr lang="en-US" sz="1800" b="1" dirty="0"/>
              <a:t> </a:t>
            </a:r>
            <a:r>
              <a:rPr lang="en-US" sz="1800" dirty="0" err="1"/>
              <a:t>MassHire</a:t>
            </a:r>
            <a:r>
              <a:rPr lang="en-US" sz="1800" dirty="0"/>
              <a:t>. </a:t>
            </a:r>
            <a:r>
              <a:rPr lang="lo-LA" sz="1800" dirty="0"/>
              <a:t>ພະນັກງານຍັງຈະຊ່ວຍທ່ານກ່ຽວກັບຂໍ້ກຳນົດໃນການໄດ້ຮັບເງິນຊ່ວຍເຫຼືອການຫວ່າງງານ</a:t>
            </a:r>
            <a:r>
              <a:rPr lang="en-US" sz="1800" dirty="0"/>
              <a:t> (Unemployment Insurance </a:t>
            </a:r>
            <a:r>
              <a:rPr lang="lo-LA" sz="1800" dirty="0"/>
              <a:t>ຫຼື </a:t>
            </a:r>
            <a:r>
              <a:rPr lang="en-US" sz="1800" dirty="0"/>
              <a:t>UI) </a:t>
            </a:r>
            <a:r>
              <a:rPr lang="lo-LA" sz="1800" dirty="0"/>
              <a:t>ເພື່ອສືບຕໍ່ການໄດ້ຮັບເງິນຊ່ວຍເຫຼືອ</a:t>
            </a:r>
            <a:r>
              <a:rPr lang="en-US" sz="1800" dirty="0"/>
              <a:t> UI.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strike="sngStrik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75293" y="1190447"/>
            <a:ext cx="9068707" cy="505024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wrap="square" lIns="91425" tIns="45700" rIns="91425" bIns="45700" spcCol="0" rtlCol="0" fromWordArt="0" anchor="ctr" anchorCtr="0" forceAA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12419" y="2484439"/>
            <a:ext cx="1986552" cy="24821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lo-LA" dirty="0">
                <a:solidFill>
                  <a:schemeClr val="bg2"/>
                </a:solidFill>
              </a:rPr>
              <a:t>ການບໍ່ເຂົ້າຮ່ວມ</a:t>
            </a:r>
          </a:p>
          <a:p>
            <a:pPr algn="ctr" eaLnBrk="1" hangingPunct="1">
              <a:defRPr/>
            </a:pPr>
            <a:r>
              <a:rPr lang="lo-LA" dirty="0">
                <a:solidFill>
                  <a:schemeClr val="bg2"/>
                </a:solidFill>
              </a:rPr>
              <a:t>ການປະຊຸມ </a:t>
            </a:r>
            <a:r>
              <a:rPr lang="en-US" dirty="0">
                <a:solidFill>
                  <a:schemeClr val="bg2"/>
                </a:solidFill>
              </a:rPr>
              <a:t>RESEA </a:t>
            </a:r>
            <a:r>
              <a:rPr lang="lo-LA" dirty="0">
                <a:solidFill>
                  <a:schemeClr val="bg2"/>
                </a:solidFill>
              </a:rPr>
              <a:t>ທັ້ງສອງຄັ້ງອາດຈະສົ່ງຜົນກະທົບຕໍ່</a:t>
            </a:r>
          </a:p>
          <a:p>
            <a:pPr algn="ctr" eaLnBrk="1" hangingPunct="1">
              <a:defRPr/>
            </a:pPr>
            <a:r>
              <a:rPr lang="lo-LA" dirty="0">
                <a:solidFill>
                  <a:schemeClr val="bg2"/>
                </a:solidFill>
              </a:rPr>
              <a:t>ເງິນຊ່ວຍເຫຼືອ</a:t>
            </a:r>
            <a:r>
              <a:rPr lang="en-US" dirty="0">
                <a:solidFill>
                  <a:schemeClr val="bg2"/>
                </a:solidFill>
              </a:rPr>
              <a:t> UI </a:t>
            </a:r>
            <a:r>
              <a:rPr lang="lo-LA" dirty="0">
                <a:solidFill>
                  <a:schemeClr val="bg2"/>
                </a:solidFill>
              </a:rPr>
              <a:t>ຂອງທ່ານ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5690" y="2484437"/>
            <a:ext cx="1842252" cy="24821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lo-LA" dirty="0">
                <a:solidFill>
                  <a:schemeClr val="bg2"/>
                </a:solidFill>
              </a:rPr>
              <a:t>ພະນັກງານ  </a:t>
            </a:r>
            <a:r>
              <a:rPr lang="en-US" dirty="0" err="1">
                <a:solidFill>
                  <a:schemeClr val="bg2"/>
                </a:solidFill>
              </a:rPr>
              <a:t>MassHire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lo-LA" dirty="0">
                <a:solidFill>
                  <a:schemeClr val="bg2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lo-LA" dirty="0">
                <a:solidFill>
                  <a:schemeClr val="bg2"/>
                </a:solidFill>
              </a:rPr>
              <a:t>ຈະ</a:t>
            </a:r>
            <a:r>
              <a:rPr lang="lo-LA" dirty="0">
                <a:solidFill>
                  <a:schemeClr val="accent6"/>
                </a:solidFill>
              </a:rPr>
              <a:t>ຈັດຕັ້ງ</a:t>
            </a:r>
          </a:p>
          <a:p>
            <a:pPr algn="ctr" eaLnBrk="1" hangingPunct="1">
              <a:defRPr/>
            </a:pPr>
            <a:r>
              <a:rPr lang="lo-LA" dirty="0">
                <a:solidFill>
                  <a:schemeClr val="bg2"/>
                </a:solidFill>
              </a:rPr>
              <a:t>ການປະຊຸມ</a:t>
            </a:r>
            <a:r>
              <a:rPr lang="en-US" dirty="0">
                <a:solidFill>
                  <a:schemeClr val="bg2"/>
                </a:solidFill>
              </a:rPr>
              <a:t> RESEA</a:t>
            </a:r>
            <a:r>
              <a:rPr lang="lo-LA" dirty="0">
                <a:solidFill>
                  <a:schemeClr val="bg2"/>
                </a:solidFill>
              </a:rPr>
              <a:t> ໃນເບື້ອງຕົ້ນ</a:t>
            </a:r>
          </a:p>
          <a:p>
            <a:pPr algn="ctr" eaLnBrk="1" hangingPunct="1">
              <a:defRPr/>
            </a:pPr>
            <a:r>
              <a:rPr lang="lo-LA" dirty="0">
                <a:solidFill>
                  <a:schemeClr val="bg2"/>
                </a:solidFill>
              </a:rPr>
              <a:t>ຂອງທ່ານ</a:t>
            </a:r>
          </a:p>
          <a:p>
            <a:pPr algn="ctr" eaLnBrk="1" hangingPunct="1">
              <a:defRPr/>
            </a:pPr>
            <a:r>
              <a:rPr lang="lo-LA" dirty="0">
                <a:solidFill>
                  <a:schemeClr val="bg2"/>
                </a:solidFill>
              </a:rPr>
              <a:t>ແບບໜຶ່ງຕໍ່ໜຶ່ງ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919" y="2484407"/>
            <a:ext cx="1937567" cy="24844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o-LA" dirty="0">
                <a:solidFill>
                  <a:schemeClr val="bg2"/>
                </a:solidFill>
              </a:rPr>
              <a:t>ໄດ້ຮັບຈົດໝາຍ</a:t>
            </a:r>
            <a:r>
              <a:rPr lang="en-US" dirty="0">
                <a:solidFill>
                  <a:schemeClr val="bg2"/>
                </a:solidFill>
              </a:rPr>
              <a:t> DUA </a:t>
            </a:r>
            <a:r>
              <a:rPr lang="lo-LA" dirty="0">
                <a:solidFill>
                  <a:schemeClr val="bg2"/>
                </a:solidFill>
              </a:rPr>
              <a:t>ເພື່ອເຂົ້າຮ່ວມ     ການປະຊຸມ </a:t>
            </a:r>
            <a:r>
              <a:rPr lang="en-US" dirty="0">
                <a:solidFill>
                  <a:schemeClr val="bg2"/>
                </a:solidFill>
              </a:rPr>
              <a:t>RESEA </a:t>
            </a:r>
            <a:endParaRPr lang="lo-LA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lo-LA" dirty="0">
                <a:solidFill>
                  <a:schemeClr val="bg2"/>
                </a:solidFill>
              </a:rPr>
              <a:t>ວັນທີທີ່ແມ່ນກຳນົດເສັ້ນຕາຍ</a:t>
            </a:r>
            <a:endParaRPr lang="en-US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lo-LA" dirty="0">
                <a:solidFill>
                  <a:schemeClr val="bg2"/>
                </a:solidFill>
              </a:rPr>
              <a:t>ແລະລາຍລະອຽດຕ່າງໆເພື່ອສືບຕໍ່ຂໍເອົາເງິນຊ່ວຍເຫຼືອ</a:t>
            </a:r>
            <a:r>
              <a:rPr lang="en-US" dirty="0">
                <a:solidFill>
                  <a:schemeClr val="bg2"/>
                </a:solidFill>
              </a:rPr>
              <a:t> UI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68444" y="2484437"/>
            <a:ext cx="2054676" cy="24821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lo-LA" dirty="0">
                <a:solidFill>
                  <a:schemeClr val="bg2"/>
                </a:solidFill>
              </a:rPr>
              <a:t>ເຂົ້າຮ່ວມການປະຊຸມ</a:t>
            </a:r>
            <a:r>
              <a:rPr lang="en-US" dirty="0">
                <a:solidFill>
                  <a:schemeClr val="bg2"/>
                </a:solidFill>
              </a:rPr>
              <a:t> RESEA</a:t>
            </a:r>
            <a:r>
              <a:rPr lang="lo-LA" dirty="0">
                <a:solidFill>
                  <a:schemeClr val="bg2"/>
                </a:solidFill>
              </a:rPr>
              <a:t> ໃນເບື້ອງຕົ້ນ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lo-LA" dirty="0">
                <a:solidFill>
                  <a:schemeClr val="bg2"/>
                </a:solidFill>
              </a:rPr>
              <a:t>   ພາຍໃນ </a:t>
            </a:r>
            <a:r>
              <a:rPr lang="en-US" dirty="0">
                <a:solidFill>
                  <a:schemeClr val="bg2"/>
                </a:solidFill>
              </a:rPr>
              <a:t>3 </a:t>
            </a:r>
            <a:r>
              <a:rPr lang="lo-LA" dirty="0">
                <a:solidFill>
                  <a:schemeClr val="bg2"/>
                </a:solidFill>
              </a:rPr>
              <a:t>ອາທິດ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2"/>
                </a:solidFill>
              </a:rPr>
              <a:t>________________</a:t>
            </a:r>
          </a:p>
          <a:p>
            <a:pPr algn="ctr" eaLnBrk="1" hangingPunct="1">
              <a:defRPr/>
            </a:pPr>
            <a:endParaRPr lang="en-US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lo-LA" dirty="0">
                <a:solidFill>
                  <a:schemeClr val="bg2"/>
                </a:solidFill>
              </a:rPr>
              <a:t>ເຂົ້າຮ່ວມການປະຊຸມ</a:t>
            </a:r>
            <a:r>
              <a:rPr lang="en-US" dirty="0">
                <a:solidFill>
                  <a:schemeClr val="bg2"/>
                </a:solidFill>
              </a:rPr>
              <a:t>RESEA</a:t>
            </a:r>
            <a:r>
              <a:rPr lang="lo-LA" dirty="0">
                <a:solidFill>
                  <a:schemeClr val="bg2"/>
                </a:solidFill>
              </a:rPr>
              <a:t> ທົບທວນຄືນ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lo-LA" dirty="0">
                <a:solidFill>
                  <a:schemeClr val="bg2"/>
                </a:solidFill>
              </a:rPr>
              <a:t>         ພາຍໃນ</a:t>
            </a:r>
            <a:r>
              <a:rPr lang="en-US" dirty="0">
                <a:solidFill>
                  <a:schemeClr val="bg2"/>
                </a:solidFill>
              </a:rPr>
              <a:t> 5 </a:t>
            </a:r>
            <a:r>
              <a:rPr lang="lo-LA" dirty="0">
                <a:solidFill>
                  <a:schemeClr val="bg2"/>
                </a:solidFill>
              </a:rPr>
              <a:t>ອາທິດ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Google Shape;130;g772d42557f_3_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5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o-LA" b="1" dirty="0"/>
              <a:t>ການເຂົ້າຮ່ວມການປະຊຸມ</a:t>
            </a:r>
            <a:r>
              <a:rPr lang="en-US" b="1" dirty="0"/>
              <a:t> RESEA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334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99150" y="102850"/>
            <a:ext cx="8587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lo-LA" sz="2800" b="1" dirty="0"/>
              <a:t>ພວກເຮົາຈະສາມາດຊ່ວຍທ່ານໄດ້ແນວໃດເພື່ອສືບຕໍ່     ການໄດ້ຮັບເງິນຊ່ວຍເຫຼືອການຫວ່າງງານ</a:t>
            </a:r>
            <a:r>
              <a:rPr lang="en-US" sz="2800" b="1" dirty="0"/>
              <a:t> (UI) </a:t>
            </a:r>
            <a:endParaRPr sz="2800" b="1" dirty="0"/>
          </a:p>
        </p:txBody>
      </p:sp>
      <p:sp>
        <p:nvSpPr>
          <p:cNvPr id="138" name="Google Shape;138;p2"/>
          <p:cNvSpPr txBox="1">
            <a:spLocks noGrp="1"/>
          </p:cNvSpPr>
          <p:nvPr>
            <p:ph type="sldNum" idx="4294967295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378437" y="1590719"/>
            <a:ext cx="8411400" cy="392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lo-LA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ຈຸດປະສົງໂດຍລວມຂອງ 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lvl="0" indent="-457200">
              <a:lnSpc>
                <a:spcPct val="150000"/>
              </a:lnSpc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lo-LA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ຊ່ວຍໃຫ້ທ່ານປະສົບຜົນສຳເລັດໃນການປະຊຸມ 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 </a:t>
            </a:r>
            <a:r>
              <a:rPr lang="lo-LA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ເບື້ອງຕ້ນ  ແລະການປະຊຸມທົບທວນຄືນແບບໜຶ່ງຕໍ່ໜຶ່ງ</a:t>
            </a:r>
            <a:endParaRPr lang="en-US" sz="22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lvl="0" indent="-457200">
              <a:lnSpc>
                <a:spcPct val="150000"/>
              </a:lnSpc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lo-LA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ຮຽນຮູ້ກ່ຽວກັບຂໍ້ກຳນົດຂອງ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RESEA </a:t>
            </a:r>
            <a:r>
              <a:rPr lang="lo-LA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ເພື່ອໃຫ້ທ່ານມີສິດໄດ້ຮັບ 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o-LA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UI </a:t>
            </a:r>
            <a:r>
              <a:rPr lang="lo-LA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ຕໍ່ເນື່ອງ</a:t>
            </a:r>
            <a:endParaRPr lang="en-US" sz="22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lvl="0" indent="-457200">
              <a:lnSpc>
                <a:spcPct val="150000"/>
              </a:lnSpc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lo-LA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ຈັດຕາຕະລາງ ການປະຊຸມ 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 </a:t>
            </a:r>
            <a:r>
              <a:rPr lang="lo-LA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ເບື້ອງຕ້ນຂອງທ່ານ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lo-LA" sz="2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lvl="0">
              <a:lnSpc>
                <a:spcPct val="150000"/>
              </a:lnSpc>
              <a:buClr>
                <a:srgbClr val="042B4A"/>
              </a:buClr>
              <a:buSzPts val="2800"/>
            </a:pPr>
            <a:r>
              <a:rPr lang="lo-LA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ແລະການປະຊຸມ </a:t>
            </a: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 </a:t>
            </a:r>
            <a:r>
              <a:rPr lang="lo-LA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ທົບທວນຄືນ</a:t>
            </a:r>
            <a:endParaRPr lang="en-US" sz="2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lo-LA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ການແນະນຳບໍລິການຕ່າງໆກ່ຽວກັບການກັບຄືນໄປເຮັດວຽກໃໝ່</a:t>
            </a:r>
            <a:endParaRPr sz="2200" b="0" i="0" u="none" strike="noStrike" cap="none" dirty="0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-103239" y="1249489"/>
            <a:ext cx="9247239" cy="4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285750">
              <a:lnSpc>
                <a:spcPct val="150000"/>
              </a:lnSpc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lo-LA" sz="18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ການທົບທວນຄືນການປະເມີນຄວາມຕ້ອງການຂອງແຕ່ລະບຸກຄົນ</a:t>
            </a:r>
            <a:r>
              <a:rPr lang="en-US" sz="18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lo-LA" sz="18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ແຜນການປະຕິບັດ   </a:t>
            </a:r>
            <a:endParaRPr lang="lo-LA" sz="18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lo-LA" sz="18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lo-LA" sz="18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ດ້ານອາຊີບ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lo-LA" sz="18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ພາບລວມຂອງ</a:t>
            </a:r>
            <a:r>
              <a:rPr lang="en-US" sz="18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JobQuest (JQ)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lo-LA" sz="18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ການອະທິບາຍຂໍ້ມູນຕະຫຼາດແຮງງານ </a:t>
            </a:r>
            <a:r>
              <a:rPr lang="en-US" sz="18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(LMI)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0" indent="-285750">
              <a:lnSpc>
                <a:spcPct val="150000"/>
              </a:lnSpc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lo-LA" sz="18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ການອະທິບາຍຂໍ້ກຳນົດກ່ຽວກັບຊີວະປະຫວັດ</a:t>
            </a:r>
            <a:endParaRPr lang="en-U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0" indent="-285750">
              <a:lnSpc>
                <a:spcPct val="150000"/>
              </a:lnSpc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lo-LA" sz="18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ການທົບທວນຄືນວິທີການຕື່ມຂໍ້ມູນ</a:t>
            </a:r>
            <a:r>
              <a:rPr lang="lo-LA" sz="18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ບັນທຶກການຊອກວຽກ</a:t>
            </a:r>
            <a:endParaRPr lang="en-U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0" indent="-285750">
              <a:lnSpc>
                <a:spcPct val="150000"/>
              </a:lnSpc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lo-LA" sz="18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ການອະທິບາຍແບບສອບຖາມກ່ຽວກັບ</a:t>
            </a:r>
            <a:r>
              <a:rPr lang="lo-LA" sz="18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ສິດໃນການໄດ້ຮັບ </a:t>
            </a:r>
            <a:r>
              <a:rPr lang="en-US" sz="18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UI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0" indent="-285750">
              <a:lnSpc>
                <a:spcPct val="150000"/>
              </a:lnSpc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lo-LA" sz="18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ການອະທິບາຍກ່ຽວກັບການປະຊຸມ </a:t>
            </a:r>
            <a:r>
              <a:rPr lang="en-US" sz="18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RESEA </a:t>
            </a:r>
            <a:r>
              <a:rPr lang="lo-LA" sz="18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ທົບທວນຄືນເບື້ອງຕົ້ນ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0" indent="-285750">
              <a:lnSpc>
                <a:spcPct val="150000"/>
              </a:lnSpc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lo-LA" sz="18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ການອະທິບາຍກ່ຽວກັບການປະຊຸມ</a:t>
            </a:r>
            <a:r>
              <a:rPr lang="en-US" sz="18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RESEA </a:t>
            </a:r>
            <a:r>
              <a:rPr lang="lo-LA" sz="18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ທົບທວນຄືນ</a:t>
            </a:r>
            <a:endParaRPr sz="1800" b="0" i="0" u="none" strike="noStrike" cap="none" dirty="0">
              <a:solidFill>
                <a:schemeClr val="accent6"/>
              </a:solidFill>
              <a:sym typeface="Arial"/>
            </a:endParaRPr>
          </a:p>
          <a:p>
            <a:pPr marL="38862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717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270162" y="202488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lo-LA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ການປະຊຸມ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 </a:t>
            </a:r>
            <a:r>
              <a:rPr lang="lo-LA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ເບື້ອງຕົ້ນ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7150" y="3219300"/>
            <a:ext cx="1809750" cy="1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668063" y="131744"/>
            <a:ext cx="795835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3600"/>
            </a:pPr>
            <a:r>
              <a:rPr lang="lo-LA" sz="2800" b="1" dirty="0">
                <a:solidFill>
                  <a:schemeClr val="bg1"/>
                </a:solidFill>
              </a:rPr>
              <a:t>ການປະເມີນຄວາມຕ້ອງການຂອງແຕ່ລະບຸກຄົນ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668063" y="1726900"/>
            <a:ext cx="8147100" cy="4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lo-LA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ການປະເມີນຄວາມຕ້ອງການຂອງແຕ່ລະບຸກຄົນ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(INA) </a:t>
            </a:r>
            <a:r>
              <a:rPr lang="lo-LA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ຊ່ວຍທ່ານໃນການລະບຸຄວາມຕ້ອງການສະເພາະຂອງທ່ານເຊົ່ນ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lo-LA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ເປົ້າໝາຍການກັບຄືນໄປເຮັດວຽກໃໝ່</a:t>
            </a:r>
            <a:endParaRPr sz="20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lo-LA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ບໍລິການພິເສດ</a:t>
            </a:r>
            <a:endParaRPr lang="en-US" sz="20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	*</a:t>
            </a:r>
            <a:r>
              <a:rPr lang="lo-LA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ຄົນໜຸ່ມສາວແລະເຍາວະຊົນ</a:t>
            </a:r>
            <a:endParaRPr lang="en-US" sz="2000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	*</a:t>
            </a:r>
            <a:r>
              <a:rPr lang="lo-LA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ທະຫານຜ່ານເສິກ</a:t>
            </a:r>
            <a:endParaRPr lang="en-US" sz="20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lo-LA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ໂອກາດໃນການຝຶກອົບຮົມທີ່ເປັນໄປໄດ້</a:t>
            </a:r>
            <a:endParaRPr lang="en-US" sz="20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lo-LA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ການແນະນຳບໍລິການຕໍ່ໃຫ້ພັນທະມິດແລະສູນຊັບພະຍາກອນຊຸມຊົນ</a:t>
            </a:r>
            <a:endParaRPr sz="20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310" y="2708692"/>
            <a:ext cx="2532107" cy="201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-606475" y="114299"/>
            <a:ext cx="10045700" cy="103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B85808"/>
              </a:buClr>
              <a:buSzPts val="3600"/>
            </a:pPr>
            <a:r>
              <a:rPr lang="en-US" sz="2800" b="1" dirty="0">
                <a:solidFill>
                  <a:schemeClr val="lt1"/>
                </a:solidFill>
              </a:rPr>
              <a:t>  </a:t>
            </a:r>
            <a:r>
              <a:rPr lang="lo-LA" sz="2800" b="1" dirty="0">
                <a:solidFill>
                  <a:schemeClr val="lt1"/>
                </a:solidFill>
              </a:rPr>
              <a:t>ຄຳແນະນຳເບື້ອງຕົ້ນກ່ຽວກັບແຜນການປະຕິບັດງານດ້ານອາຊີບ                     ທີ່ໃຫ້ບໍລິການເພື່ອກັບຄືນໄປເຮັດວຽກໃໝ່ </a:t>
            </a:r>
            <a:r>
              <a:rPr lang="en-US" sz="2800" b="1" dirty="0">
                <a:solidFill>
                  <a:schemeClr val="lt1"/>
                </a:solidFill>
              </a:rPr>
              <a:t> (CAP)</a:t>
            </a:r>
            <a:endParaRPr sz="2800" dirty="0"/>
          </a:p>
        </p:txBody>
      </p:sp>
      <p:sp>
        <p:nvSpPr>
          <p:cNvPr id="162" name="Google Shape;162;p7"/>
          <p:cNvSpPr txBox="1"/>
          <p:nvPr/>
        </p:nvSpPr>
        <p:spPr>
          <a:xfrm>
            <a:off x="481731" y="1600585"/>
            <a:ext cx="8331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lo-LA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ແຜນການປະຕິບັດງານດ້ານອາຊີບ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RESEA </a:t>
            </a:r>
            <a:r>
              <a:rPr lang="lo-LA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ຊ່ວຍເຫຼືອລູກຄ້າໃນການ     ວາງແຜນຊອກວຽກ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lo-LA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ເຊິ່ງແຜນເຫຼ່ານີ້ລວມເຖິງ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457200">
              <a:lnSpc>
                <a:spcPct val="150000"/>
              </a:lnSpc>
              <a:buClr>
                <a:srgbClr val="002060"/>
              </a:buClr>
              <a:buSzPts val="2600"/>
              <a:buFont typeface="Arial" panose="020B0604020202020204" pitchFamily="34" charset="0"/>
              <a:buChar char="•"/>
            </a:pPr>
            <a:r>
              <a:rPr lang="lo-LA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ສ້າງແຜນການປະຕິບັດງານເພື່ອໃຫ້ບັນລຸເປົ້າໝາຍການຈ້າງງານ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2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 pitchFamily="34" charset="0"/>
              <a:buChar char="•"/>
            </a:pPr>
            <a:r>
              <a:rPr lang="lo-LA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ຮັບປະກັນຄວາມກ້າວໜ້າທີ່ປະສົບຜົນສຳເລັດ ແລະຄວາມສຳເລັດຂອງແຜນຊອກວຽກຂອງທ່ານ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9700" y="4453938"/>
            <a:ext cx="2186450" cy="1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028" y="1307805"/>
            <a:ext cx="5845203" cy="483121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/>
          <p:nvPr/>
        </p:nvSpPr>
        <p:spPr>
          <a:xfrm>
            <a:off x="7848600" y="2552700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500" y="22500"/>
                </a:moveTo>
                <a:lnTo>
                  <a:pt x="-122158" y="-16020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lo-LA" b="1" dirty="0">
                <a:solidFill>
                  <a:schemeClr val="bg1"/>
                </a:solidFill>
              </a:rPr>
              <a:t>ເຂົ້າສູ່ລະບົບ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7785691" y="36195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715" y="27398"/>
                </a:moveTo>
                <a:lnTo>
                  <a:pt x="-92296" y="-65476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lo-LA" sz="1200" b="1" dirty="0">
                <a:solidFill>
                  <a:schemeClr val="bg1"/>
                </a:solidFill>
              </a:rPr>
              <a:t>ການລົງທະບຽນ ຜູ້ໃຊ້ຄັ້ງທຳອິດ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654760" y="44577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77" y="29357"/>
                </a:moveTo>
                <a:lnTo>
                  <a:pt x="-206741" y="-100703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200"/>
            </a:pPr>
            <a:r>
              <a:rPr lang="lo-LA" sz="1200" b="1" dirty="0">
                <a:solidFill>
                  <a:schemeClr val="bg1"/>
                </a:solidFill>
              </a:rPr>
              <a:t>ປະກາດແຈ້ງຂ່າວສານຕະຫຼາດນັດ        ແຮງງານ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1530" y="2362200"/>
            <a:ext cx="1066800" cy="14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65021" y="-2143"/>
                </a:moveTo>
                <a:lnTo>
                  <a:pt x="271032" y="-24271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o-LA" sz="1000" b="1" u="sng" dirty="0">
                <a:solidFill>
                  <a:schemeClr val="lt1"/>
                </a:solidFill>
                <a:cs typeface="+mj-cs"/>
              </a:rPr>
              <a:t>ຊອກຫາ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+mj-cs"/>
                <a:sym typeface="Arial"/>
              </a:rPr>
              <a:t>: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+mj-cs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lo-LA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+mj-cs"/>
                <a:sym typeface="Arial"/>
              </a:rPr>
              <a:t>ວຽກຕ່າງໆ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+mj-cs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lo-LA" sz="1000" b="1" dirty="0">
                <a:solidFill>
                  <a:schemeClr val="lt1"/>
                </a:solidFill>
                <a:cs typeface="+mj-cs"/>
              </a:rPr>
              <a:t>ໂຮງຮຽນຝຶກອົບຮົມ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+mj-cs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lo-LA" sz="1000" b="1" dirty="0">
                <a:solidFill>
                  <a:schemeClr val="lt1"/>
                </a:solidFill>
                <a:cs typeface="+mj-cs"/>
              </a:rPr>
              <a:t>ຕະຫຼາດນັດແຮງງານ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+mj-cs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1" i="0" u="none" strike="noStrike" cap="none" dirty="0">
              <a:solidFill>
                <a:schemeClr val="lt1"/>
              </a:solidFill>
              <a:latin typeface="Arial"/>
              <a:ea typeface="Arial"/>
              <a:cs typeface="+mj-cs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o-LA" sz="1000" b="1" u="sng" dirty="0">
                <a:solidFill>
                  <a:schemeClr val="lt1"/>
                </a:solidFill>
                <a:cs typeface="+mj-cs"/>
              </a:rPr>
              <a:t>ເຂົ້າເຖິງ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+mj-cs"/>
                <a:sym typeface="Arial"/>
              </a:rPr>
              <a:t>: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+mj-cs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+mj-cs"/>
                <a:sym typeface="Arial"/>
              </a:rPr>
              <a:t>My Job Quest</a:t>
            </a:r>
            <a:endParaRPr sz="1000" b="1" i="0" u="none" strike="noStrike" cap="none" dirty="0">
              <a:solidFill>
                <a:schemeClr val="lt1"/>
              </a:solidFill>
              <a:latin typeface="Arial"/>
              <a:ea typeface="Arial"/>
              <a:cs typeface="+mj-cs"/>
              <a:sym typeface="Arial"/>
            </a:endParaRPr>
          </a:p>
        </p:txBody>
      </p:sp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2642505" y="129103"/>
            <a:ext cx="362810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1" dirty="0"/>
              <a:t>JobQuest (JQ)</a:t>
            </a:r>
            <a:endParaRPr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495aff0d0_2_0"/>
          <p:cNvSpPr txBox="1">
            <a:spLocks noGrp="1"/>
          </p:cNvSpPr>
          <p:nvPr>
            <p:ph type="title"/>
          </p:nvPr>
        </p:nvSpPr>
        <p:spPr>
          <a:xfrm>
            <a:off x="761600" y="103814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o-LA" b="1" dirty="0"/>
              <a:t>ປະໂຫຍດຂອງ </a:t>
            </a:r>
            <a:r>
              <a:rPr lang="en-US" b="1" dirty="0" err="1"/>
              <a:t>JobQuest</a:t>
            </a:r>
            <a:endParaRPr b="1" dirty="0"/>
          </a:p>
        </p:txBody>
      </p:sp>
      <p:sp>
        <p:nvSpPr>
          <p:cNvPr id="181" name="Google Shape;181;g8495aff0d0_2_0"/>
          <p:cNvSpPr txBox="1">
            <a:spLocks noGrp="1"/>
          </p:cNvSpPr>
          <p:nvPr>
            <p:ph type="body" idx="1"/>
          </p:nvPr>
        </p:nvSpPr>
        <p:spPr>
          <a:xfrm>
            <a:off x="356175" y="145838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lo-LA" sz="2400" dirty="0"/>
              <a:t>ປະໂຫຍດຂອງການນຳໃຊ້</a:t>
            </a:r>
            <a:r>
              <a:rPr lang="en-US" sz="2400" dirty="0"/>
              <a:t> </a:t>
            </a:r>
            <a:r>
              <a:rPr lang="en-US" sz="2400" dirty="0" err="1"/>
              <a:t>JobQuest</a:t>
            </a:r>
            <a:r>
              <a:rPr lang="en-US" sz="2400" dirty="0"/>
              <a:t> </a:t>
            </a:r>
            <a:r>
              <a:rPr lang="lo-LA" sz="2400" dirty="0"/>
              <a:t>ໃນການຊອກວຽກຂອງທ່ານ</a:t>
            </a:r>
            <a:r>
              <a:rPr lang="en-US" sz="2400" dirty="0"/>
              <a:t>:</a:t>
            </a:r>
            <a:endParaRPr sz="2400" dirty="0"/>
          </a:p>
          <a:p>
            <a:pPr marL="457200" lvl="0" indent="-3175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</a:pPr>
            <a:r>
              <a:rPr lang="lo-LA" sz="1600" dirty="0"/>
              <a:t>ຈັບຄູ່ຄົນກັບທັກສະການເຮັດວຽກ</a:t>
            </a:r>
            <a:endParaRPr sz="1600" dirty="0"/>
          </a:p>
          <a:p>
            <a:pPr indent="-317500">
              <a:lnSpc>
                <a:spcPct val="100000"/>
              </a:lnSpc>
              <a:spcBef>
                <a:spcPts val="0"/>
              </a:spcBef>
              <a:buSzPts val="1400"/>
              <a:buFont typeface="Arial"/>
              <a:buChar char="●"/>
            </a:pPr>
            <a:r>
              <a:rPr lang="lo-LA" sz="1600" dirty="0"/>
              <a:t>ຈັບຄູ່ຄົນກັບວຽກ</a:t>
            </a:r>
            <a:endParaRPr sz="16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lo-LA" sz="1600" dirty="0"/>
              <a:t>ອັບໂຫຼດຊີວະປະຫວັດ</a:t>
            </a:r>
            <a:endParaRPr sz="16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lo-LA" sz="1600" dirty="0"/>
              <a:t>ປະຫວັດການເຮັດວຽກ</a:t>
            </a:r>
            <a:endParaRPr sz="16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lo-LA" sz="1600" dirty="0">
                <a:solidFill>
                  <a:srgbClr val="002060"/>
                </a:solidFill>
              </a:rPr>
              <a:t>ຊອກຫາໂຄງການຝຶກອົບຮົມ</a:t>
            </a:r>
            <a:endParaRPr sz="16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lo-LA" sz="1600" dirty="0"/>
              <a:t>ການຮັບສະໝັກງານໂດຍນາຍຈ້າງ</a:t>
            </a:r>
            <a:endParaRPr sz="16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lo-LA" sz="1600" dirty="0"/>
              <a:t>ຄົ້ນຫາງານອີເວັນຈ້າງງານຕ່າງໆເຊົ່ນຕະຫຼາດນັດແຮງງານ</a:t>
            </a:r>
            <a:endParaRPr sz="16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lo-LA" sz="1600" dirty="0"/>
              <a:t>ງານອະນຸຮັກສິ່ງແວດລ້ອມ</a:t>
            </a:r>
            <a:endParaRPr sz="16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82" name="Google Shape;182;g8495aff0d0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8475" y="2599674"/>
            <a:ext cx="3169350" cy="2829125"/>
          </a:xfrm>
          <a:prstGeom prst="rect">
            <a:avLst/>
          </a:prstGeom>
          <a:noFill/>
          <a:ln>
            <a:solidFill>
              <a:schemeClr val="accent6">
                <a:lumMod val="95000"/>
                <a:lumOff val="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4BE147-30E9-4CA0-B0CF-11CAA9FBB091}"/>
              </a:ext>
            </a:extLst>
          </p:cNvPr>
          <p:cNvSpPr txBox="1"/>
          <p:nvPr/>
        </p:nvSpPr>
        <p:spPr>
          <a:xfrm>
            <a:off x="6541477" y="3845169"/>
            <a:ext cx="1175277" cy="37555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 </a:t>
            </a:r>
            <a:r>
              <a:rPr lang="lo-LA" dirty="0"/>
              <a:t>ອາຊີບ</a:t>
            </a:r>
            <a:r>
              <a:rPr lang="en-US" dirty="0"/>
              <a:t>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45732-6889-4F86-B8CB-610C4DB58851}"/>
              </a:ext>
            </a:extLst>
          </p:cNvPr>
          <p:cNvSpPr txBox="1"/>
          <p:nvPr/>
        </p:nvSpPr>
        <p:spPr>
          <a:xfrm>
            <a:off x="6412523" y="2662674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o-LA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ປະສົບການ</a:t>
            </a:r>
            <a:endParaRPr lang="en-US" dirty="0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503E7-C4A9-40DB-9D37-4A2CE60B434E}"/>
              </a:ext>
            </a:extLst>
          </p:cNvPr>
          <p:cNvSpPr txBox="1"/>
          <p:nvPr/>
        </p:nvSpPr>
        <p:spPr>
          <a:xfrm>
            <a:off x="7409326" y="4493121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o-LA" dirty="0">
                <a:solidFill>
                  <a:schemeClr val="bg1"/>
                </a:solidFill>
              </a:rPr>
              <a:t>ຄ່ານິຍົມ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0234C0-0C9D-4D16-9204-19783450097E}"/>
              </a:ext>
            </a:extLst>
          </p:cNvPr>
          <p:cNvSpPr txBox="1"/>
          <p:nvPr/>
        </p:nvSpPr>
        <p:spPr>
          <a:xfrm>
            <a:off x="7464010" y="3197217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o-LA" dirty="0">
                <a:solidFill>
                  <a:schemeClr val="bg1"/>
                </a:solidFill>
              </a:rPr>
              <a:t>ຄວາມສົນໃຈ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0FDEF-7F28-4D57-983E-617528418248}"/>
              </a:ext>
            </a:extLst>
          </p:cNvPr>
          <p:cNvSpPr txBox="1"/>
          <p:nvPr/>
        </p:nvSpPr>
        <p:spPr>
          <a:xfrm>
            <a:off x="5263661" y="4503040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o-LA" dirty="0">
                <a:solidFill>
                  <a:schemeClr val="bg1"/>
                </a:solidFill>
              </a:rPr>
              <a:t>ທັກສະ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11A94-BF47-456C-B899-EFC240F1346C}"/>
              </a:ext>
            </a:extLst>
          </p:cNvPr>
          <p:cNvSpPr txBox="1"/>
          <p:nvPr/>
        </p:nvSpPr>
        <p:spPr>
          <a:xfrm>
            <a:off x="5082089" y="3207863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o-LA" dirty="0">
                <a:solidFill>
                  <a:schemeClr val="bg1"/>
                </a:solidFill>
              </a:rPr>
              <a:t>ເປົ້າໝາຍ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1356</Words>
  <Application>Microsoft Office PowerPoint</Application>
  <PresentationFormat>On-screen Show (4:3)</PresentationFormat>
  <Paragraphs>182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Merriweather Sans</vt:lpstr>
      <vt:lpstr>Noto Sans Symbols</vt:lpstr>
      <vt:lpstr>Office Theme</vt:lpstr>
      <vt:lpstr>PowerPoint Presentation</vt:lpstr>
      <vt:lpstr>ການເຂົ້າຮ່ວມໂຄງການ RESEA </vt:lpstr>
      <vt:lpstr>ການເຂົ້າຮ່ວມການປະຊຸມ RESEA</vt:lpstr>
      <vt:lpstr>ພວກເຮົາຈະສາມາດຊ່ວຍທ່ານໄດ້ແນວໃດເພື່ອສືບຕໍ່     ການໄດ້ຮັບເງິນຊ່ວຍເຫຼືອການຫວ່າງງານ (UI) </vt:lpstr>
      <vt:lpstr>PowerPoint Presentation</vt:lpstr>
      <vt:lpstr>ການປະເມີນຄວາມຕ້ອງການຂອງແຕ່ລະບຸກຄົນ</vt:lpstr>
      <vt:lpstr>  ຄຳແນະນຳເບື້ອງຕົ້ນກ່ຽວກັບແຜນການປະຕິບັດງານດ້ານອາຊີບ                     ທີ່ໃຫ້ບໍລິການເພື່ອກັບຄືນໄປເຮັດວຽກໃໝ່  (CAP)</vt:lpstr>
      <vt:lpstr>JobQuest (JQ)</vt:lpstr>
      <vt:lpstr>ປະໂຫຍດຂອງ JobQuest</vt:lpstr>
      <vt:lpstr>ຈຸດປະສົງຂອງການນຳໃຊ້ຂໍ້ມູນດ້ານການຕະຫຼາດແຮງງານ (Labor Market Information ຫຼື LMI)</vt:lpstr>
      <vt:lpstr>LMI ຕອບຄຳຖາມຕ່າງໆ</vt:lpstr>
      <vt:lpstr>ຊີວະປະຫວັດ</vt:lpstr>
      <vt:lpstr>ບັນທຶກກິດຈະກຳການຊອກວຽກ</vt:lpstr>
      <vt:lpstr>ແບບສອບຖາມການປະເມີນຜົນ          ການມີສິດໄດ້ຮັບຄວາມຊ່ວຍເຫຼືອ UI</vt:lpstr>
      <vt:lpstr>ກິດຈະກຳຕ່າງໆໃນສູນອາຊີບ  ແລະແຜນການປະຕິບັດເພື່ອຊອກວຽກ</vt:lpstr>
      <vt:lpstr>PowerPoint Presentation</vt:lpstr>
      <vt:lpstr>ຂັ້ນຕອນຕໍ່ໄປ: ຫຼັງຈາກການປະຊຸມ RESEA ເບື້ອງຕົ້ນ</vt:lpstr>
      <vt:lpstr>  ກະລຸນາຈື່ຈຳໄວ້ວ່າຖ້າທ່ານບໍ່ເຂົ້າຮ່ວມການປະຊຸມ RESEA ທັ້ງສອງຄັ້ງຈະສົ່ງຜົນກະທົບຕ່ອ               ເງິນຊ່ວຍເຫຼືອການຫວ່າງງານຂອງທ່ານ!   ພະນັກງານ MassHire ຫວັງວ່າຈະໄດ້ເຮັດວຽກ   ຮ່ວມກັບທ່ານ!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Opel</cp:lastModifiedBy>
  <cp:revision>117</cp:revision>
  <dcterms:created xsi:type="dcterms:W3CDTF">2018-04-17T17:15:10Z</dcterms:created>
  <dcterms:modified xsi:type="dcterms:W3CDTF">2020-07-09T22:49:29Z</dcterms:modified>
</cp:coreProperties>
</file>